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80" r:id="rId2"/>
    <p:sldId id="430" r:id="rId3"/>
    <p:sldId id="440" r:id="rId4"/>
    <p:sldId id="432" r:id="rId5"/>
    <p:sldId id="433" r:id="rId6"/>
    <p:sldId id="434" r:id="rId7"/>
    <p:sldId id="435" r:id="rId8"/>
    <p:sldId id="424" r:id="rId9"/>
    <p:sldId id="437" r:id="rId10"/>
    <p:sldId id="438" r:id="rId11"/>
    <p:sldId id="439" r:id="rId12"/>
    <p:sldId id="394" r:id="rId13"/>
    <p:sldId id="441" r:id="rId14"/>
    <p:sldId id="442" r:id="rId15"/>
    <p:sldId id="444" r:id="rId16"/>
    <p:sldId id="445" r:id="rId17"/>
    <p:sldId id="436" r:id="rId18"/>
    <p:sldId id="367" r:id="rId19"/>
    <p:sldId id="378" r:id="rId20"/>
    <p:sldId id="324" r:id="rId21"/>
    <p:sldId id="268" r:id="rId22"/>
    <p:sldId id="264" r:id="rId23"/>
    <p:sldId id="265" r:id="rId24"/>
    <p:sldId id="266" r:id="rId25"/>
    <p:sldId id="32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48FF8-C1D8-4F7E-B3D2-E0C5006B0D79}" type="datetimeFigureOut">
              <a:rPr lang="en-US" smtClean="0"/>
              <a:t>4/18/2023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0C9216-DD00-425F-A6C9-C8E8E6330C1A}" type="slidenum">
              <a:rPr lang="en-US" smtClean="0"/>
              <a:t>‹#›</a:t>
            </a:fld>
            <a:endParaRPr lang="en-US"/>
          </a:p>
        </p:txBody>
      </p:sp>
    </p:spTree>
    <p:extLst>
      <p:ext uri="{BB962C8B-B14F-4D97-AF65-F5344CB8AC3E}">
        <p14:creationId xmlns:p14="http://schemas.microsoft.com/office/powerpoint/2010/main" val="1285259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can give you</a:t>
            </a:r>
            <a:r>
              <a:rPr lang="en-US" baseline="0" dirty="0"/>
              <a:t> the code for “</a:t>
            </a:r>
            <a:r>
              <a:rPr lang="en-US" b="1" dirty="0"/>
              <a:t>Implement few cards as simple objects in an array (the deck)</a:t>
            </a:r>
            <a:r>
              <a:rPr lang="en-US" b="0" dirty="0"/>
              <a:t>”</a:t>
            </a:r>
            <a:endParaRPr lang="en-US" b="1" dirty="0"/>
          </a:p>
        </p:txBody>
      </p:sp>
      <p:sp>
        <p:nvSpPr>
          <p:cNvPr id="4" name="Slide Number Placeholder 3"/>
          <p:cNvSpPr>
            <a:spLocks noGrp="1"/>
          </p:cNvSpPr>
          <p:nvPr>
            <p:ph type="sldNum" sz="quarter" idx="10"/>
          </p:nvPr>
        </p:nvSpPr>
        <p:spPr/>
        <p:txBody>
          <a:bodyPr/>
          <a:lstStyle/>
          <a:p>
            <a:fld id="{0BA3D9B5-EB0A-44FB-BCE1-E687AE4BFB0F}" type="slidenum">
              <a:rPr lang="en-US" smtClean="0"/>
              <a:t>23</a:t>
            </a:fld>
            <a:endParaRPr lang="en-US"/>
          </a:p>
        </p:txBody>
      </p:sp>
    </p:spTree>
    <p:extLst>
      <p:ext uri="{BB962C8B-B14F-4D97-AF65-F5344CB8AC3E}">
        <p14:creationId xmlns:p14="http://schemas.microsoft.com/office/powerpoint/2010/main" val="2863020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3D9B5-EB0A-44FB-BCE1-E687AE4BFB0F}" type="slidenum">
              <a:rPr lang="en-US" smtClean="0"/>
              <a:t>24</a:t>
            </a:fld>
            <a:endParaRPr lang="en-US"/>
          </a:p>
        </p:txBody>
      </p:sp>
    </p:spTree>
    <p:extLst>
      <p:ext uri="{BB962C8B-B14F-4D97-AF65-F5344CB8AC3E}">
        <p14:creationId xmlns:p14="http://schemas.microsoft.com/office/powerpoint/2010/main" val="31801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da-DK"/>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da-DK"/>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3477C93-C0D0-4618-9BF4-B08A954137B2}" type="slidenum">
              <a:rPr lang="da-DK"/>
              <a:pPr/>
              <a:t>‹#›</a:t>
            </a:fld>
            <a:endParaRPr lang="da-DK"/>
          </a:p>
        </p:txBody>
      </p:sp>
    </p:spTree>
    <p:extLst>
      <p:ext uri="{BB962C8B-B14F-4D97-AF65-F5344CB8AC3E}">
        <p14:creationId xmlns:p14="http://schemas.microsoft.com/office/powerpoint/2010/main" val="307369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extremeprogramming.org/rules/sequential.html"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ditor.p5js.org/andrea270872/sketches/k02YFTrM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Agile </a:t>
            </a:r>
            <a:r>
              <a:rPr lang="en-US" dirty="0" err="1"/>
              <a:t>udvikling</a:t>
            </a:r>
            <a:r>
              <a:rPr lang="en-US" dirty="0"/>
              <a:t> – Spring 2023</a:t>
            </a:r>
            <a:br>
              <a:rPr lang="en-US" dirty="0"/>
            </a:br>
            <a:r>
              <a:rPr lang="en-US" dirty="0"/>
              <a:t>Lecture 04</a:t>
            </a:r>
          </a:p>
        </p:txBody>
      </p:sp>
      <p:sp>
        <p:nvSpPr>
          <p:cNvPr id="3" name="Subtitle 2"/>
          <p:cNvSpPr>
            <a:spLocks noGrp="1"/>
          </p:cNvSpPr>
          <p:nvPr>
            <p:ph type="subTitle" idx="1"/>
          </p:nvPr>
        </p:nvSpPr>
        <p:spPr/>
        <p:txBody>
          <a:bodyPr/>
          <a:lstStyle/>
          <a:p>
            <a:r>
              <a:rPr lang="en-US" b="1" dirty="0">
                <a:solidFill>
                  <a:schemeClr val="tx1"/>
                </a:solidFill>
              </a:rPr>
              <a:t>Andrea Valente</a:t>
            </a:r>
          </a:p>
          <a:p>
            <a:r>
              <a:rPr lang="en-US" dirty="0">
                <a:solidFill>
                  <a:schemeClr val="tx1"/>
                </a:solidFill>
              </a:rPr>
              <a:t>aval@sdu.dk</a:t>
            </a:r>
          </a:p>
        </p:txBody>
      </p:sp>
      <p:pic>
        <p:nvPicPr>
          <p:cNvPr id="6" name="Picture 5">
            <a:extLst>
              <a:ext uri="{FF2B5EF4-FFF2-40B4-BE49-F238E27FC236}">
                <a16:creationId xmlns:a16="http://schemas.microsoft.com/office/drawing/2014/main" id="{360F9CD8-5AFC-C7F4-DDB2-B83E58A3C3AB}"/>
              </a:ext>
            </a:extLst>
          </p:cNvPr>
          <p:cNvPicPr>
            <a:picLocks noChangeAspect="1"/>
          </p:cNvPicPr>
          <p:nvPr/>
        </p:nvPicPr>
        <p:blipFill>
          <a:blip r:embed="rId2"/>
          <a:stretch>
            <a:fillRect/>
          </a:stretch>
        </p:blipFill>
        <p:spPr>
          <a:xfrm>
            <a:off x="7156660" y="0"/>
            <a:ext cx="1987340" cy="2174825"/>
          </a:xfrm>
          <a:prstGeom prst="rect">
            <a:avLst/>
          </a:prstGeom>
        </p:spPr>
      </p:pic>
    </p:spTree>
    <p:extLst>
      <p:ext uri="{BB962C8B-B14F-4D97-AF65-F5344CB8AC3E}">
        <p14:creationId xmlns:p14="http://schemas.microsoft.com/office/powerpoint/2010/main" val="144491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58CB6-74E2-1347-81D5-B0C165E0B0D9}"/>
              </a:ext>
            </a:extLst>
          </p:cNvPr>
          <p:cNvSpPr>
            <a:spLocks noGrp="1"/>
          </p:cNvSpPr>
          <p:nvPr>
            <p:ph type="ctrTitle"/>
          </p:nvPr>
        </p:nvSpPr>
        <p:spPr>
          <a:xfrm>
            <a:off x="685800" y="533400"/>
            <a:ext cx="7772400" cy="1470025"/>
          </a:xfrm>
        </p:spPr>
        <p:txBody>
          <a:bodyPr/>
          <a:lstStyle/>
          <a:p>
            <a:r>
              <a:rPr lang="da-DK" dirty="0">
                <a:solidFill>
                  <a:schemeClr val="bg1"/>
                </a:solidFill>
              </a:rPr>
              <a:t>Questions?</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25" y="2667000"/>
            <a:ext cx="800100"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339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a:solidFill>
                  <a:schemeClr val="bg1"/>
                </a:solidFill>
              </a:rPr>
              <a:t>Break</a:t>
            </a:r>
          </a:p>
        </p:txBody>
      </p:sp>
    </p:spTree>
    <p:extLst>
      <p:ext uri="{BB962C8B-B14F-4D97-AF65-F5344CB8AC3E}">
        <p14:creationId xmlns:p14="http://schemas.microsoft.com/office/powerpoint/2010/main" val="2383330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FACE-4BCB-679E-8003-AF34B5395C99}"/>
              </a:ext>
            </a:extLst>
          </p:cNvPr>
          <p:cNvSpPr>
            <a:spLocks noGrp="1"/>
          </p:cNvSpPr>
          <p:nvPr>
            <p:ph type="title"/>
          </p:nvPr>
        </p:nvSpPr>
        <p:spPr/>
        <p:txBody>
          <a:bodyPr/>
          <a:lstStyle/>
          <a:p>
            <a:r>
              <a:rPr lang="da-DK" dirty="0"/>
              <a:t>The </a:t>
            </a:r>
            <a:r>
              <a:rPr lang="da-DK" dirty="0" err="1"/>
              <a:t>entire</a:t>
            </a:r>
            <a:r>
              <a:rPr lang="da-DK" dirty="0"/>
              <a:t> XP </a:t>
            </a:r>
            <a:r>
              <a:rPr lang="da-DK" dirty="0" err="1"/>
              <a:t>project</a:t>
            </a:r>
            <a:r>
              <a:rPr lang="da-DK" dirty="0"/>
              <a:t>…</a:t>
            </a:r>
            <a:endParaRPr lang="en-US" dirty="0"/>
          </a:p>
        </p:txBody>
      </p:sp>
      <p:pic>
        <p:nvPicPr>
          <p:cNvPr id="10" name="Picture 9">
            <a:extLst>
              <a:ext uri="{FF2B5EF4-FFF2-40B4-BE49-F238E27FC236}">
                <a16:creationId xmlns:a16="http://schemas.microsoft.com/office/drawing/2014/main" id="{944508E1-0BA5-A8A1-3FA0-03D8EBA81B3C}"/>
              </a:ext>
            </a:extLst>
          </p:cNvPr>
          <p:cNvPicPr>
            <a:picLocks noChangeAspect="1"/>
          </p:cNvPicPr>
          <p:nvPr/>
        </p:nvPicPr>
        <p:blipFill>
          <a:blip r:embed="rId2"/>
          <a:stretch>
            <a:fillRect/>
          </a:stretch>
        </p:blipFill>
        <p:spPr>
          <a:xfrm>
            <a:off x="685800" y="1828800"/>
            <a:ext cx="7557025" cy="3799123"/>
          </a:xfrm>
          <a:prstGeom prst="rect">
            <a:avLst/>
          </a:prstGeom>
        </p:spPr>
      </p:pic>
      <p:grpSp>
        <p:nvGrpSpPr>
          <p:cNvPr id="14" name="Group 13">
            <a:extLst>
              <a:ext uri="{FF2B5EF4-FFF2-40B4-BE49-F238E27FC236}">
                <a16:creationId xmlns:a16="http://schemas.microsoft.com/office/drawing/2014/main" id="{3FC72596-B54E-568F-964C-0AABA1809931}"/>
              </a:ext>
            </a:extLst>
          </p:cNvPr>
          <p:cNvGrpSpPr/>
          <p:nvPr/>
        </p:nvGrpSpPr>
        <p:grpSpPr>
          <a:xfrm>
            <a:off x="533400" y="6096000"/>
            <a:ext cx="7924800" cy="457200"/>
            <a:chOff x="533400" y="6096000"/>
            <a:chExt cx="7924800" cy="457200"/>
          </a:xfrm>
        </p:grpSpPr>
        <p:cxnSp>
          <p:nvCxnSpPr>
            <p:cNvPr id="12" name="Straight Arrow Connector 11">
              <a:extLst>
                <a:ext uri="{FF2B5EF4-FFF2-40B4-BE49-F238E27FC236}">
                  <a16:creationId xmlns:a16="http://schemas.microsoft.com/office/drawing/2014/main" id="{66583BA6-0E4B-B9AF-97C2-30857CFE46B5}"/>
                </a:ext>
              </a:extLst>
            </p:cNvPr>
            <p:cNvCxnSpPr/>
            <p:nvPr/>
          </p:nvCxnSpPr>
          <p:spPr>
            <a:xfrm>
              <a:off x="533400" y="6096000"/>
              <a:ext cx="7924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E554C709-77A2-742C-AE14-0E1CE9064D80}"/>
                </a:ext>
              </a:extLst>
            </p:cNvPr>
            <p:cNvSpPr txBox="1"/>
            <p:nvPr/>
          </p:nvSpPr>
          <p:spPr>
            <a:xfrm>
              <a:off x="3810000" y="6183868"/>
              <a:ext cx="1072217" cy="369332"/>
            </a:xfrm>
            <a:prstGeom prst="rect">
              <a:avLst/>
            </a:prstGeom>
            <a:noFill/>
          </p:spPr>
          <p:txBody>
            <a:bodyPr wrap="none" rtlCol="0">
              <a:spAutoFit/>
            </a:bodyPr>
            <a:lstStyle/>
            <a:p>
              <a:r>
                <a:rPr lang="da-DK" b="1" dirty="0">
                  <a:solidFill>
                    <a:schemeClr val="tx2"/>
                  </a:solidFill>
                </a:rPr>
                <a:t>18 </a:t>
              </a:r>
              <a:r>
                <a:rPr lang="da-DK" b="1" dirty="0" err="1">
                  <a:solidFill>
                    <a:schemeClr val="tx2"/>
                  </a:solidFill>
                </a:rPr>
                <a:t>weeks</a:t>
              </a:r>
              <a:endParaRPr lang="en-US" b="1" dirty="0">
                <a:solidFill>
                  <a:schemeClr val="tx2"/>
                </a:solidFill>
              </a:endParaRPr>
            </a:p>
          </p:txBody>
        </p:sp>
      </p:grpSp>
    </p:spTree>
    <p:extLst>
      <p:ext uri="{BB962C8B-B14F-4D97-AF65-F5344CB8AC3E}">
        <p14:creationId xmlns:p14="http://schemas.microsoft.com/office/powerpoint/2010/main" val="381211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78BB223-8BF1-44F6-4598-F168456D9491}"/>
              </a:ext>
            </a:extLst>
          </p:cNvPr>
          <p:cNvGrpSpPr/>
          <p:nvPr/>
        </p:nvGrpSpPr>
        <p:grpSpPr>
          <a:xfrm>
            <a:off x="533400" y="6096000"/>
            <a:ext cx="7924800" cy="457200"/>
            <a:chOff x="533400" y="6096000"/>
            <a:chExt cx="7924800" cy="457200"/>
          </a:xfrm>
        </p:grpSpPr>
        <p:cxnSp>
          <p:nvCxnSpPr>
            <p:cNvPr id="9" name="Straight Arrow Connector 8">
              <a:extLst>
                <a:ext uri="{FF2B5EF4-FFF2-40B4-BE49-F238E27FC236}">
                  <a16:creationId xmlns:a16="http://schemas.microsoft.com/office/drawing/2014/main" id="{9BEF4B84-5B35-6766-C097-7A59766518C5}"/>
                </a:ext>
              </a:extLst>
            </p:cNvPr>
            <p:cNvCxnSpPr/>
            <p:nvPr/>
          </p:nvCxnSpPr>
          <p:spPr>
            <a:xfrm>
              <a:off x="533400" y="6096000"/>
              <a:ext cx="7924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349CA576-90AA-08F8-438B-599F35108452}"/>
                </a:ext>
              </a:extLst>
            </p:cNvPr>
            <p:cNvSpPr txBox="1"/>
            <p:nvPr/>
          </p:nvSpPr>
          <p:spPr>
            <a:xfrm>
              <a:off x="3810000" y="6183868"/>
              <a:ext cx="955198" cy="369332"/>
            </a:xfrm>
            <a:prstGeom prst="rect">
              <a:avLst/>
            </a:prstGeom>
            <a:noFill/>
          </p:spPr>
          <p:txBody>
            <a:bodyPr wrap="none" rtlCol="0">
              <a:spAutoFit/>
            </a:bodyPr>
            <a:lstStyle/>
            <a:p>
              <a:r>
                <a:rPr lang="da-DK" b="1" dirty="0">
                  <a:solidFill>
                    <a:schemeClr val="tx2"/>
                  </a:solidFill>
                </a:rPr>
                <a:t>3 </a:t>
              </a:r>
              <a:r>
                <a:rPr lang="da-DK" b="1" dirty="0" err="1">
                  <a:solidFill>
                    <a:schemeClr val="tx2"/>
                  </a:solidFill>
                </a:rPr>
                <a:t>weeks</a:t>
              </a:r>
              <a:endParaRPr lang="en-US" b="1" dirty="0">
                <a:solidFill>
                  <a:schemeClr val="tx2"/>
                </a:solidFill>
              </a:endParaRPr>
            </a:p>
          </p:txBody>
        </p:sp>
      </p:grpSp>
      <p:grpSp>
        <p:nvGrpSpPr>
          <p:cNvPr id="12" name="Group 11">
            <a:extLst>
              <a:ext uri="{FF2B5EF4-FFF2-40B4-BE49-F238E27FC236}">
                <a16:creationId xmlns:a16="http://schemas.microsoft.com/office/drawing/2014/main" id="{C0F04004-6DAD-E261-B294-F18CFBC34606}"/>
              </a:ext>
            </a:extLst>
          </p:cNvPr>
          <p:cNvGrpSpPr/>
          <p:nvPr/>
        </p:nvGrpSpPr>
        <p:grpSpPr>
          <a:xfrm>
            <a:off x="793487" y="1805702"/>
            <a:ext cx="7557025" cy="3860953"/>
            <a:chOff x="793487" y="1805702"/>
            <a:chExt cx="7557025" cy="3860953"/>
          </a:xfrm>
        </p:grpSpPr>
        <p:pic>
          <p:nvPicPr>
            <p:cNvPr id="5" name="Picture 4">
              <a:extLst>
                <a:ext uri="{FF2B5EF4-FFF2-40B4-BE49-F238E27FC236}">
                  <a16:creationId xmlns:a16="http://schemas.microsoft.com/office/drawing/2014/main" id="{6A7A191F-2CD1-7B22-E220-8B5B0086EA30}"/>
                </a:ext>
              </a:extLst>
            </p:cNvPr>
            <p:cNvPicPr>
              <a:picLocks noChangeAspect="1"/>
            </p:cNvPicPr>
            <p:nvPr/>
          </p:nvPicPr>
          <p:blipFill>
            <a:blip r:embed="rId2"/>
            <a:stretch>
              <a:fillRect/>
            </a:stretch>
          </p:blipFill>
          <p:spPr>
            <a:xfrm>
              <a:off x="793487" y="1805702"/>
              <a:ext cx="7557025" cy="3860953"/>
            </a:xfrm>
            <a:prstGeom prst="rect">
              <a:avLst/>
            </a:prstGeom>
          </p:spPr>
        </p:pic>
        <p:sp>
          <p:nvSpPr>
            <p:cNvPr id="11" name="Rectangle 10">
              <a:extLst>
                <a:ext uri="{FF2B5EF4-FFF2-40B4-BE49-F238E27FC236}">
                  <a16:creationId xmlns:a16="http://schemas.microsoft.com/office/drawing/2014/main" id="{6BA82A2D-751E-801E-DF42-5DE4D9A7A7E0}"/>
                </a:ext>
              </a:extLst>
            </p:cNvPr>
            <p:cNvSpPr/>
            <p:nvPr/>
          </p:nvSpPr>
          <p:spPr>
            <a:xfrm>
              <a:off x="7315200" y="1905000"/>
              <a:ext cx="1035312" cy="6096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5E05FA5D-D0EF-A037-15C3-271272226745}"/>
              </a:ext>
            </a:extLst>
          </p:cNvPr>
          <p:cNvGrpSpPr/>
          <p:nvPr/>
        </p:nvGrpSpPr>
        <p:grpSpPr>
          <a:xfrm>
            <a:off x="76200" y="76200"/>
            <a:ext cx="3525408" cy="2563839"/>
            <a:chOff x="76200" y="76200"/>
            <a:chExt cx="3525408" cy="2563839"/>
          </a:xfrm>
        </p:grpSpPr>
        <p:pic>
          <p:nvPicPr>
            <p:cNvPr id="6" name="Picture 5">
              <a:extLst>
                <a:ext uri="{FF2B5EF4-FFF2-40B4-BE49-F238E27FC236}">
                  <a16:creationId xmlns:a16="http://schemas.microsoft.com/office/drawing/2014/main" id="{5209EE47-A596-DA7C-E86E-93DF91A79D6C}"/>
                </a:ext>
              </a:extLst>
            </p:cNvPr>
            <p:cNvPicPr>
              <a:picLocks noChangeAspect="1"/>
            </p:cNvPicPr>
            <p:nvPr/>
          </p:nvPicPr>
          <p:blipFill>
            <a:blip r:embed="rId3"/>
            <a:stretch>
              <a:fillRect/>
            </a:stretch>
          </p:blipFill>
          <p:spPr>
            <a:xfrm>
              <a:off x="76200" y="76200"/>
              <a:ext cx="3525408" cy="1772318"/>
            </a:xfrm>
            <a:prstGeom prst="rect">
              <a:avLst/>
            </a:prstGeom>
          </p:spPr>
          <p:style>
            <a:lnRef idx="2">
              <a:schemeClr val="dk1"/>
            </a:lnRef>
            <a:fillRef idx="1">
              <a:schemeClr val="lt1"/>
            </a:fillRef>
            <a:effectRef idx="0">
              <a:schemeClr val="dk1"/>
            </a:effectRef>
            <a:fontRef idx="minor">
              <a:schemeClr val="dk1"/>
            </a:fontRef>
          </p:style>
        </p:pic>
        <p:sp>
          <p:nvSpPr>
            <p:cNvPr id="7" name="Arrow: Down 6">
              <a:extLst>
                <a:ext uri="{FF2B5EF4-FFF2-40B4-BE49-F238E27FC236}">
                  <a16:creationId xmlns:a16="http://schemas.microsoft.com/office/drawing/2014/main" id="{B7E45F44-2DBB-5627-11DD-563F0AECC685}"/>
                </a:ext>
              </a:extLst>
            </p:cNvPr>
            <p:cNvSpPr/>
            <p:nvPr/>
          </p:nvSpPr>
          <p:spPr>
            <a:xfrm rot="19228897">
              <a:off x="2357534" y="1626341"/>
              <a:ext cx="685800" cy="101369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5929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A57D71A-8E8A-E025-9495-3F0649A231BD}"/>
              </a:ext>
            </a:extLst>
          </p:cNvPr>
          <p:cNvPicPr>
            <a:picLocks noChangeAspect="1"/>
          </p:cNvPicPr>
          <p:nvPr/>
        </p:nvPicPr>
        <p:blipFill>
          <a:blip r:embed="rId2"/>
          <a:stretch>
            <a:fillRect/>
          </a:stretch>
        </p:blipFill>
        <p:spPr>
          <a:xfrm>
            <a:off x="577671" y="2154496"/>
            <a:ext cx="7557025" cy="4170104"/>
          </a:xfrm>
          <a:prstGeom prst="rect">
            <a:avLst/>
          </a:prstGeom>
        </p:spPr>
      </p:pic>
      <p:grpSp>
        <p:nvGrpSpPr>
          <p:cNvPr id="9" name="Group 8">
            <a:extLst>
              <a:ext uri="{FF2B5EF4-FFF2-40B4-BE49-F238E27FC236}">
                <a16:creationId xmlns:a16="http://schemas.microsoft.com/office/drawing/2014/main" id="{6FA25722-2FCA-A96E-8484-6839BF779E42}"/>
              </a:ext>
            </a:extLst>
          </p:cNvPr>
          <p:cNvGrpSpPr/>
          <p:nvPr/>
        </p:nvGrpSpPr>
        <p:grpSpPr>
          <a:xfrm>
            <a:off x="533400" y="6477000"/>
            <a:ext cx="7924800" cy="369332"/>
            <a:chOff x="533400" y="6019800"/>
            <a:chExt cx="7924800" cy="369332"/>
          </a:xfrm>
        </p:grpSpPr>
        <p:cxnSp>
          <p:nvCxnSpPr>
            <p:cNvPr id="10" name="Straight Arrow Connector 9">
              <a:extLst>
                <a:ext uri="{FF2B5EF4-FFF2-40B4-BE49-F238E27FC236}">
                  <a16:creationId xmlns:a16="http://schemas.microsoft.com/office/drawing/2014/main" id="{9734E245-6803-DB24-7597-370E396D68A8}"/>
                </a:ext>
              </a:extLst>
            </p:cNvPr>
            <p:cNvCxnSpPr/>
            <p:nvPr/>
          </p:nvCxnSpPr>
          <p:spPr>
            <a:xfrm>
              <a:off x="533400" y="6019800"/>
              <a:ext cx="7924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43F3E71C-5EB2-F73A-F6A0-A4131966C8EF}"/>
                </a:ext>
              </a:extLst>
            </p:cNvPr>
            <p:cNvSpPr txBox="1"/>
            <p:nvPr/>
          </p:nvSpPr>
          <p:spPr>
            <a:xfrm>
              <a:off x="3810000" y="6019800"/>
              <a:ext cx="696666" cy="369332"/>
            </a:xfrm>
            <a:prstGeom prst="rect">
              <a:avLst/>
            </a:prstGeom>
            <a:noFill/>
          </p:spPr>
          <p:txBody>
            <a:bodyPr wrap="none" rtlCol="0">
              <a:spAutoFit/>
            </a:bodyPr>
            <a:lstStyle/>
            <a:p>
              <a:r>
                <a:rPr lang="da-DK" b="1" dirty="0">
                  <a:solidFill>
                    <a:schemeClr val="tx2"/>
                  </a:solidFill>
                </a:rPr>
                <a:t>1 </a:t>
              </a:r>
              <a:r>
                <a:rPr lang="da-DK" b="1" dirty="0" err="1">
                  <a:solidFill>
                    <a:schemeClr val="tx2"/>
                  </a:solidFill>
                </a:rPr>
                <a:t>day</a:t>
              </a:r>
              <a:endParaRPr lang="en-US" b="1" dirty="0">
                <a:solidFill>
                  <a:schemeClr val="tx2"/>
                </a:solidFill>
              </a:endParaRPr>
            </a:p>
          </p:txBody>
        </p:sp>
      </p:grpSp>
      <p:grpSp>
        <p:nvGrpSpPr>
          <p:cNvPr id="3" name="Group 2">
            <a:extLst>
              <a:ext uri="{FF2B5EF4-FFF2-40B4-BE49-F238E27FC236}">
                <a16:creationId xmlns:a16="http://schemas.microsoft.com/office/drawing/2014/main" id="{2AB5429D-6E29-F673-F43D-62722FBEA850}"/>
              </a:ext>
            </a:extLst>
          </p:cNvPr>
          <p:cNvGrpSpPr/>
          <p:nvPr/>
        </p:nvGrpSpPr>
        <p:grpSpPr>
          <a:xfrm>
            <a:off x="120395" y="74942"/>
            <a:ext cx="6390579" cy="2314784"/>
            <a:chOff x="120395" y="74942"/>
            <a:chExt cx="6390579" cy="2314784"/>
          </a:xfrm>
        </p:grpSpPr>
        <p:grpSp>
          <p:nvGrpSpPr>
            <p:cNvPr id="8" name="Group 7">
              <a:extLst>
                <a:ext uri="{FF2B5EF4-FFF2-40B4-BE49-F238E27FC236}">
                  <a16:creationId xmlns:a16="http://schemas.microsoft.com/office/drawing/2014/main" id="{114A3AEE-B60E-68D3-B655-13506129A90C}"/>
                </a:ext>
              </a:extLst>
            </p:cNvPr>
            <p:cNvGrpSpPr/>
            <p:nvPr/>
          </p:nvGrpSpPr>
          <p:grpSpPr>
            <a:xfrm>
              <a:off x="120395" y="74942"/>
              <a:ext cx="6390579" cy="2314784"/>
              <a:chOff x="120395" y="74942"/>
              <a:chExt cx="6390579" cy="2314784"/>
            </a:xfrm>
          </p:grpSpPr>
          <p:pic>
            <p:nvPicPr>
              <p:cNvPr id="6" name="Picture 5">
                <a:extLst>
                  <a:ext uri="{FF2B5EF4-FFF2-40B4-BE49-F238E27FC236}">
                    <a16:creationId xmlns:a16="http://schemas.microsoft.com/office/drawing/2014/main" id="{5209EE47-A596-DA7C-E86E-93DF91A79D6C}"/>
                  </a:ext>
                </a:extLst>
              </p:cNvPr>
              <p:cNvPicPr>
                <a:picLocks noChangeAspect="1"/>
              </p:cNvPicPr>
              <p:nvPr/>
            </p:nvPicPr>
            <p:blipFill>
              <a:blip r:embed="rId3"/>
              <a:stretch>
                <a:fillRect/>
              </a:stretch>
            </p:blipFill>
            <p:spPr>
              <a:xfrm>
                <a:off x="120395" y="74942"/>
                <a:ext cx="2407901" cy="1210516"/>
              </a:xfrm>
              <a:prstGeom prst="rect">
                <a:avLst/>
              </a:prstGeom>
            </p:spPr>
            <p:style>
              <a:lnRef idx="2">
                <a:schemeClr val="dk1"/>
              </a:lnRef>
              <a:fillRef idx="1">
                <a:schemeClr val="lt1"/>
              </a:fillRef>
              <a:effectRef idx="0">
                <a:schemeClr val="dk1"/>
              </a:effectRef>
              <a:fontRef idx="minor">
                <a:schemeClr val="dk1"/>
              </a:fontRef>
            </p:style>
          </p:pic>
          <p:pic>
            <p:nvPicPr>
              <p:cNvPr id="5" name="Picture 4">
                <a:extLst>
                  <a:ext uri="{FF2B5EF4-FFF2-40B4-BE49-F238E27FC236}">
                    <a16:creationId xmlns:a16="http://schemas.microsoft.com/office/drawing/2014/main" id="{6A7A191F-2CD1-7B22-E220-8B5B0086EA30}"/>
                  </a:ext>
                </a:extLst>
              </p:cNvPr>
              <p:cNvPicPr>
                <a:picLocks noChangeAspect="1"/>
              </p:cNvPicPr>
              <p:nvPr/>
            </p:nvPicPr>
            <p:blipFill>
              <a:blip r:embed="rId4"/>
              <a:stretch>
                <a:fillRect/>
              </a:stretch>
            </p:blipFill>
            <p:spPr>
              <a:xfrm>
                <a:off x="2633025" y="243015"/>
                <a:ext cx="3877949" cy="1981279"/>
              </a:xfrm>
              <a:prstGeom prst="rect">
                <a:avLst/>
              </a:prstGeom>
            </p:spPr>
            <p:style>
              <a:lnRef idx="2">
                <a:schemeClr val="dk1"/>
              </a:lnRef>
              <a:fillRef idx="1">
                <a:schemeClr val="lt1"/>
              </a:fillRef>
              <a:effectRef idx="0">
                <a:schemeClr val="dk1"/>
              </a:effectRef>
              <a:fontRef idx="minor">
                <a:schemeClr val="dk1"/>
              </a:fontRef>
            </p:style>
          </p:pic>
          <p:sp>
            <p:nvSpPr>
              <p:cNvPr id="4" name="Arrow: Down 3">
                <a:extLst>
                  <a:ext uri="{FF2B5EF4-FFF2-40B4-BE49-F238E27FC236}">
                    <a16:creationId xmlns:a16="http://schemas.microsoft.com/office/drawing/2014/main" id="{5D71114E-79C7-A0B0-F614-F1758A6908F0}"/>
                  </a:ext>
                </a:extLst>
              </p:cNvPr>
              <p:cNvSpPr/>
              <p:nvPr/>
            </p:nvSpPr>
            <p:spPr>
              <a:xfrm rot="479420">
                <a:off x="4629289" y="1700963"/>
                <a:ext cx="401507" cy="68876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8F93A545-92C8-C1E2-FD47-A61526C72F2A}"/>
                  </a:ext>
                </a:extLst>
              </p:cNvPr>
              <p:cNvSpPr/>
              <p:nvPr/>
            </p:nvSpPr>
            <p:spPr>
              <a:xfrm rot="17706484">
                <a:off x="2150405" y="1007683"/>
                <a:ext cx="443654" cy="6557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FCF99EE4-6525-F8CE-C8C0-A6FC50D4D0F5}"/>
                </a:ext>
              </a:extLst>
            </p:cNvPr>
            <p:cNvSpPr/>
            <p:nvPr/>
          </p:nvSpPr>
          <p:spPr>
            <a:xfrm>
              <a:off x="5943600" y="364997"/>
              <a:ext cx="502920" cy="18440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557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FA25722-2FCA-A96E-8484-6839BF779E42}"/>
              </a:ext>
            </a:extLst>
          </p:cNvPr>
          <p:cNvGrpSpPr/>
          <p:nvPr/>
        </p:nvGrpSpPr>
        <p:grpSpPr>
          <a:xfrm>
            <a:off x="533400" y="6477000"/>
            <a:ext cx="7924800" cy="369332"/>
            <a:chOff x="533400" y="6019800"/>
            <a:chExt cx="7924800" cy="369332"/>
          </a:xfrm>
        </p:grpSpPr>
        <p:cxnSp>
          <p:nvCxnSpPr>
            <p:cNvPr id="10" name="Straight Arrow Connector 9">
              <a:extLst>
                <a:ext uri="{FF2B5EF4-FFF2-40B4-BE49-F238E27FC236}">
                  <a16:creationId xmlns:a16="http://schemas.microsoft.com/office/drawing/2014/main" id="{9734E245-6803-DB24-7597-370E396D68A8}"/>
                </a:ext>
              </a:extLst>
            </p:cNvPr>
            <p:cNvCxnSpPr/>
            <p:nvPr/>
          </p:nvCxnSpPr>
          <p:spPr>
            <a:xfrm>
              <a:off x="533400" y="6019800"/>
              <a:ext cx="7924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43F3E71C-5EB2-F73A-F6A0-A4131966C8EF}"/>
                </a:ext>
              </a:extLst>
            </p:cNvPr>
            <p:cNvSpPr txBox="1"/>
            <p:nvPr/>
          </p:nvSpPr>
          <p:spPr>
            <a:xfrm>
              <a:off x="3810000" y="6019800"/>
              <a:ext cx="725263" cy="369332"/>
            </a:xfrm>
            <a:prstGeom prst="rect">
              <a:avLst/>
            </a:prstGeom>
            <a:noFill/>
          </p:spPr>
          <p:txBody>
            <a:bodyPr wrap="none" rtlCol="0">
              <a:spAutoFit/>
            </a:bodyPr>
            <a:lstStyle/>
            <a:p>
              <a:r>
                <a:rPr lang="da-DK" b="1" dirty="0">
                  <a:solidFill>
                    <a:schemeClr val="tx2"/>
                  </a:solidFill>
                </a:rPr>
                <a:t>hours</a:t>
              </a:r>
              <a:endParaRPr lang="en-US" b="1" dirty="0">
                <a:solidFill>
                  <a:schemeClr val="tx2"/>
                </a:solidFill>
              </a:endParaRPr>
            </a:p>
          </p:txBody>
        </p:sp>
      </p:grpSp>
      <p:grpSp>
        <p:nvGrpSpPr>
          <p:cNvPr id="16" name="Group 15">
            <a:extLst>
              <a:ext uri="{FF2B5EF4-FFF2-40B4-BE49-F238E27FC236}">
                <a16:creationId xmlns:a16="http://schemas.microsoft.com/office/drawing/2014/main" id="{69C1DE9C-4712-C5B6-087B-412FCD834F1B}"/>
              </a:ext>
            </a:extLst>
          </p:cNvPr>
          <p:cNvGrpSpPr/>
          <p:nvPr/>
        </p:nvGrpSpPr>
        <p:grpSpPr>
          <a:xfrm>
            <a:off x="933922" y="2133600"/>
            <a:ext cx="6758500" cy="4063433"/>
            <a:chOff x="933922" y="2133600"/>
            <a:chExt cx="6758500" cy="4063433"/>
          </a:xfrm>
        </p:grpSpPr>
        <p:grpSp>
          <p:nvGrpSpPr>
            <p:cNvPr id="14" name="Group 13">
              <a:extLst>
                <a:ext uri="{FF2B5EF4-FFF2-40B4-BE49-F238E27FC236}">
                  <a16:creationId xmlns:a16="http://schemas.microsoft.com/office/drawing/2014/main" id="{F86BBD15-7351-B975-35AD-96E916F97734}"/>
                </a:ext>
              </a:extLst>
            </p:cNvPr>
            <p:cNvGrpSpPr/>
            <p:nvPr/>
          </p:nvGrpSpPr>
          <p:grpSpPr>
            <a:xfrm>
              <a:off x="1143000" y="2267643"/>
              <a:ext cx="6549422" cy="3929390"/>
              <a:chOff x="1143000" y="2267643"/>
              <a:chExt cx="6549422" cy="3929390"/>
            </a:xfrm>
          </p:grpSpPr>
          <p:pic>
            <p:nvPicPr>
              <p:cNvPr id="3" name="Picture 7">
                <a:hlinkClick r:id="rId2"/>
                <a:extLst>
                  <a:ext uri="{FF2B5EF4-FFF2-40B4-BE49-F238E27FC236}">
                    <a16:creationId xmlns:a16="http://schemas.microsoft.com/office/drawing/2014/main" id="{759BBA03-7F0C-243C-F9E6-EAE0754C1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67643"/>
                <a:ext cx="6549422" cy="39293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4E7D376E-D9B2-8987-32AF-C0EDB04402B5}"/>
                  </a:ext>
                </a:extLst>
              </p:cNvPr>
              <p:cNvSpPr/>
              <p:nvPr/>
            </p:nvSpPr>
            <p:spPr>
              <a:xfrm>
                <a:off x="6620040" y="2311070"/>
                <a:ext cx="1035312" cy="6096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93E4269E-F632-08D2-F831-16B177B9FEFC}"/>
                </a:ext>
              </a:extLst>
            </p:cNvPr>
            <p:cNvSpPr/>
            <p:nvPr/>
          </p:nvSpPr>
          <p:spPr>
            <a:xfrm>
              <a:off x="933922" y="2133600"/>
              <a:ext cx="1504478" cy="9144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EFCD3CF3-E73E-3FA9-078A-31790A8B281B}"/>
              </a:ext>
            </a:extLst>
          </p:cNvPr>
          <p:cNvGrpSpPr/>
          <p:nvPr/>
        </p:nvGrpSpPr>
        <p:grpSpPr>
          <a:xfrm>
            <a:off x="120395" y="74942"/>
            <a:ext cx="8730399" cy="2612679"/>
            <a:chOff x="120395" y="74942"/>
            <a:chExt cx="8730399" cy="2612679"/>
          </a:xfrm>
        </p:grpSpPr>
        <p:grpSp>
          <p:nvGrpSpPr>
            <p:cNvPr id="2" name="Group 1">
              <a:extLst>
                <a:ext uri="{FF2B5EF4-FFF2-40B4-BE49-F238E27FC236}">
                  <a16:creationId xmlns:a16="http://schemas.microsoft.com/office/drawing/2014/main" id="{C2BD3BDD-3D89-390B-9AD9-E3913288C5FD}"/>
                </a:ext>
              </a:extLst>
            </p:cNvPr>
            <p:cNvGrpSpPr/>
            <p:nvPr/>
          </p:nvGrpSpPr>
          <p:grpSpPr>
            <a:xfrm>
              <a:off x="120395" y="74942"/>
              <a:ext cx="8730399" cy="1777182"/>
              <a:chOff x="120395" y="74942"/>
              <a:chExt cx="8730399" cy="1777182"/>
            </a:xfrm>
          </p:grpSpPr>
          <p:pic>
            <p:nvPicPr>
              <p:cNvPr id="13" name="Picture 12">
                <a:extLst>
                  <a:ext uri="{FF2B5EF4-FFF2-40B4-BE49-F238E27FC236}">
                    <a16:creationId xmlns:a16="http://schemas.microsoft.com/office/drawing/2014/main" id="{AA57D71A-8E8A-E025-9495-3F0649A231BD}"/>
                  </a:ext>
                </a:extLst>
              </p:cNvPr>
              <p:cNvPicPr>
                <a:picLocks noChangeAspect="1"/>
              </p:cNvPicPr>
              <p:nvPr/>
            </p:nvPicPr>
            <p:blipFill>
              <a:blip r:embed="rId4"/>
              <a:stretch>
                <a:fillRect/>
              </a:stretch>
            </p:blipFill>
            <p:spPr>
              <a:xfrm>
                <a:off x="5645878" y="83592"/>
                <a:ext cx="3204916" cy="1768532"/>
              </a:xfrm>
              <a:prstGeom prst="rect">
                <a:avLst/>
              </a:prstGeom>
            </p:spPr>
            <p:style>
              <a:lnRef idx="2">
                <a:schemeClr val="dk1"/>
              </a:lnRef>
              <a:fillRef idx="1">
                <a:schemeClr val="lt1"/>
              </a:fillRef>
              <a:effectRef idx="0">
                <a:schemeClr val="dk1"/>
              </a:effectRef>
              <a:fontRef idx="minor">
                <a:schemeClr val="dk1"/>
              </a:fontRef>
            </p:style>
          </p:pic>
          <p:grpSp>
            <p:nvGrpSpPr>
              <p:cNvPr id="8" name="Group 7">
                <a:extLst>
                  <a:ext uri="{FF2B5EF4-FFF2-40B4-BE49-F238E27FC236}">
                    <a16:creationId xmlns:a16="http://schemas.microsoft.com/office/drawing/2014/main" id="{114A3AEE-B60E-68D3-B655-13506129A90C}"/>
                  </a:ext>
                </a:extLst>
              </p:cNvPr>
              <p:cNvGrpSpPr/>
              <p:nvPr/>
            </p:nvGrpSpPr>
            <p:grpSpPr>
              <a:xfrm>
                <a:off x="120395" y="74942"/>
                <a:ext cx="5802567" cy="1497215"/>
                <a:chOff x="120395" y="74942"/>
                <a:chExt cx="5802567" cy="1497215"/>
              </a:xfrm>
            </p:grpSpPr>
            <p:pic>
              <p:nvPicPr>
                <p:cNvPr id="6" name="Picture 5">
                  <a:extLst>
                    <a:ext uri="{FF2B5EF4-FFF2-40B4-BE49-F238E27FC236}">
                      <a16:creationId xmlns:a16="http://schemas.microsoft.com/office/drawing/2014/main" id="{5209EE47-A596-DA7C-E86E-93DF91A79D6C}"/>
                    </a:ext>
                  </a:extLst>
                </p:cNvPr>
                <p:cNvPicPr>
                  <a:picLocks noChangeAspect="1"/>
                </p:cNvPicPr>
                <p:nvPr/>
              </p:nvPicPr>
              <p:blipFill>
                <a:blip r:embed="rId5"/>
                <a:stretch>
                  <a:fillRect/>
                </a:stretch>
              </p:blipFill>
              <p:spPr>
                <a:xfrm>
                  <a:off x="120395" y="74942"/>
                  <a:ext cx="2407901" cy="1210516"/>
                </a:xfrm>
                <a:prstGeom prst="rect">
                  <a:avLst/>
                </a:prstGeom>
              </p:spPr>
              <p:style>
                <a:lnRef idx="2">
                  <a:schemeClr val="dk1"/>
                </a:lnRef>
                <a:fillRef idx="1">
                  <a:schemeClr val="lt1"/>
                </a:fillRef>
                <a:effectRef idx="0">
                  <a:schemeClr val="dk1"/>
                </a:effectRef>
                <a:fontRef idx="minor">
                  <a:schemeClr val="dk1"/>
                </a:fontRef>
              </p:style>
            </p:pic>
            <p:pic>
              <p:nvPicPr>
                <p:cNvPr id="5" name="Picture 4">
                  <a:extLst>
                    <a:ext uri="{FF2B5EF4-FFF2-40B4-BE49-F238E27FC236}">
                      <a16:creationId xmlns:a16="http://schemas.microsoft.com/office/drawing/2014/main" id="{6A7A191F-2CD1-7B22-E220-8B5B0086EA30}"/>
                    </a:ext>
                  </a:extLst>
                </p:cNvPr>
                <p:cNvPicPr>
                  <a:picLocks noChangeAspect="1"/>
                </p:cNvPicPr>
                <p:nvPr/>
              </p:nvPicPr>
              <p:blipFill>
                <a:blip r:embed="rId6"/>
                <a:stretch>
                  <a:fillRect/>
                </a:stretch>
              </p:blipFill>
              <p:spPr>
                <a:xfrm>
                  <a:off x="2630307" y="83592"/>
                  <a:ext cx="2913560" cy="1488565"/>
                </a:xfrm>
                <a:prstGeom prst="rect">
                  <a:avLst/>
                </a:prstGeom>
              </p:spPr>
              <p:style>
                <a:lnRef idx="2">
                  <a:schemeClr val="dk1"/>
                </a:lnRef>
                <a:fillRef idx="1">
                  <a:schemeClr val="lt1"/>
                </a:fillRef>
                <a:effectRef idx="0">
                  <a:schemeClr val="dk1"/>
                </a:effectRef>
                <a:fontRef idx="minor">
                  <a:schemeClr val="dk1"/>
                </a:fontRef>
              </p:style>
            </p:pic>
            <p:sp>
              <p:nvSpPr>
                <p:cNvPr id="4" name="Arrow: Down 3">
                  <a:extLst>
                    <a:ext uri="{FF2B5EF4-FFF2-40B4-BE49-F238E27FC236}">
                      <a16:creationId xmlns:a16="http://schemas.microsoft.com/office/drawing/2014/main" id="{5D71114E-79C7-A0B0-F614-F1758A6908F0}"/>
                    </a:ext>
                  </a:extLst>
                </p:cNvPr>
                <p:cNvSpPr/>
                <p:nvPr/>
              </p:nvSpPr>
              <p:spPr>
                <a:xfrm rot="16538723">
                  <a:off x="5340023" y="-68655"/>
                  <a:ext cx="401507" cy="76437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8F93A545-92C8-C1E2-FD47-A61526C72F2A}"/>
                    </a:ext>
                  </a:extLst>
                </p:cNvPr>
                <p:cNvSpPr/>
                <p:nvPr/>
              </p:nvSpPr>
              <p:spPr>
                <a:xfrm rot="17706484">
                  <a:off x="2150405" y="1007683"/>
                  <a:ext cx="443654" cy="6557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sp>
          <p:nvSpPr>
            <p:cNvPr id="17" name="Arrow: Down 16">
              <a:extLst>
                <a:ext uri="{FF2B5EF4-FFF2-40B4-BE49-F238E27FC236}">
                  <a16:creationId xmlns:a16="http://schemas.microsoft.com/office/drawing/2014/main" id="{0D8611BF-A254-9CC4-9B34-CF566BB21C31}"/>
                </a:ext>
              </a:extLst>
            </p:cNvPr>
            <p:cNvSpPr/>
            <p:nvPr/>
          </p:nvSpPr>
          <p:spPr>
            <a:xfrm rot="2376913">
              <a:off x="6744152" y="1530692"/>
              <a:ext cx="401507" cy="115692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33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1A06-255F-CD4A-5D7B-91474D03E1DA}"/>
              </a:ext>
            </a:extLst>
          </p:cNvPr>
          <p:cNvSpPr>
            <a:spLocks noGrp="1"/>
          </p:cNvSpPr>
          <p:nvPr>
            <p:ph type="title"/>
          </p:nvPr>
        </p:nvSpPr>
        <p:spPr/>
        <p:txBody>
          <a:bodyPr/>
          <a:lstStyle/>
          <a:p>
            <a:r>
              <a:rPr lang="da-DK" dirty="0"/>
              <a:t>Key </a:t>
            </a:r>
            <a:r>
              <a:rPr lang="da-DK" dirty="0" err="1"/>
              <a:t>ideas</a:t>
            </a:r>
            <a:endParaRPr lang="en-US" dirty="0"/>
          </a:p>
        </p:txBody>
      </p:sp>
      <p:sp>
        <p:nvSpPr>
          <p:cNvPr id="3" name="Content Placeholder 2">
            <a:extLst>
              <a:ext uri="{FF2B5EF4-FFF2-40B4-BE49-F238E27FC236}">
                <a16:creationId xmlns:a16="http://schemas.microsoft.com/office/drawing/2014/main" id="{B273C29F-E274-C574-A2D3-9F2F0047ADC3}"/>
              </a:ext>
            </a:extLst>
          </p:cNvPr>
          <p:cNvSpPr>
            <a:spLocks noGrp="1"/>
          </p:cNvSpPr>
          <p:nvPr>
            <p:ph idx="1"/>
          </p:nvPr>
        </p:nvSpPr>
        <p:spPr>
          <a:xfrm>
            <a:off x="457200" y="1600200"/>
            <a:ext cx="8229600" cy="4876800"/>
          </a:xfrm>
        </p:spPr>
        <p:txBody>
          <a:bodyPr>
            <a:normAutofit fontScale="70000" lnSpcReduction="20000"/>
          </a:bodyPr>
          <a:lstStyle/>
          <a:p>
            <a:r>
              <a:rPr lang="en-US" sz="3400" dirty="0">
                <a:solidFill>
                  <a:srgbClr val="7030A0"/>
                </a:solidFill>
              </a:rPr>
              <a:t>Collective Ownership</a:t>
            </a:r>
          </a:p>
          <a:p>
            <a:pPr lvl="1"/>
            <a:r>
              <a:rPr lang="en-US" b="1" dirty="0"/>
              <a:t>Anybody who sees an opportunity to add value to any portion of the code is required to do so at any time.</a:t>
            </a:r>
          </a:p>
          <a:p>
            <a:pPr lvl="1"/>
            <a:r>
              <a:rPr lang="en-US" dirty="0"/>
              <a:t>Contrast this to two other models of code ownership:</a:t>
            </a:r>
          </a:p>
          <a:p>
            <a:pPr lvl="2"/>
            <a:r>
              <a:rPr lang="en-US" dirty="0"/>
              <a:t>no ownership </a:t>
            </a:r>
          </a:p>
          <a:p>
            <a:pPr lvl="2"/>
            <a:r>
              <a:rPr lang="en-US" dirty="0"/>
              <a:t>and individual ownership</a:t>
            </a:r>
          </a:p>
          <a:p>
            <a:pPr lvl="1"/>
            <a:r>
              <a:rPr lang="en-US" dirty="0"/>
              <a:t>In the olden days, nobody owned any particular piece of code. If someone wanted to change some code, they did it to suit their own purpose, whether it fit well with what was already there or not. </a:t>
            </a:r>
          </a:p>
          <a:p>
            <a:pPr lvl="1"/>
            <a:r>
              <a:rPr lang="en-US" dirty="0"/>
              <a:t>The result was </a:t>
            </a:r>
            <a:r>
              <a:rPr lang="en-US" b="1" dirty="0"/>
              <a:t>chaos</a:t>
            </a:r>
            <a:r>
              <a:rPr lang="en-US" dirty="0"/>
              <a:t>(!)</a:t>
            </a:r>
          </a:p>
          <a:p>
            <a:r>
              <a:rPr lang="en-US" sz="3400" dirty="0">
                <a:solidFill>
                  <a:srgbClr val="7030A0"/>
                </a:solidFill>
              </a:rPr>
              <a:t>Continuous Integration</a:t>
            </a:r>
          </a:p>
          <a:p>
            <a:pPr lvl="1"/>
            <a:r>
              <a:rPr lang="en-US" dirty="0"/>
              <a:t>Code is integrated and tested after a few hours—a day of development at most. </a:t>
            </a:r>
          </a:p>
          <a:p>
            <a:pPr lvl="1"/>
            <a:r>
              <a:rPr lang="en-US" dirty="0"/>
              <a:t>One simple way to do this is to have a machine dedicated to integration.</a:t>
            </a:r>
          </a:p>
          <a:p>
            <a:r>
              <a:rPr lang="en-US" b="1" dirty="0">
                <a:solidFill>
                  <a:srgbClr val="7030A0"/>
                </a:solidFill>
              </a:rPr>
              <a:t>And pair programming…</a:t>
            </a:r>
          </a:p>
        </p:txBody>
      </p:sp>
    </p:spTree>
    <p:extLst>
      <p:ext uri="{BB962C8B-B14F-4D97-AF65-F5344CB8AC3E}">
        <p14:creationId xmlns:p14="http://schemas.microsoft.com/office/powerpoint/2010/main" val="1914344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7AE3-4FE9-3D83-3536-71B7A4AE3DA2}"/>
              </a:ext>
            </a:extLst>
          </p:cNvPr>
          <p:cNvSpPr>
            <a:spLocks noGrp="1"/>
          </p:cNvSpPr>
          <p:nvPr>
            <p:ph type="title"/>
          </p:nvPr>
        </p:nvSpPr>
        <p:spPr/>
        <p:txBody>
          <a:bodyPr/>
          <a:lstStyle/>
          <a:p>
            <a:r>
              <a:rPr lang="da-DK" dirty="0" err="1"/>
              <a:t>What</a:t>
            </a:r>
            <a:r>
              <a:rPr lang="da-DK" dirty="0"/>
              <a:t> is pair </a:t>
            </a:r>
            <a:r>
              <a:rPr lang="da-DK" dirty="0" err="1"/>
              <a:t>programming</a:t>
            </a:r>
            <a:r>
              <a:rPr lang="da-DK" dirty="0"/>
              <a:t>?</a:t>
            </a:r>
            <a:endParaRPr lang="en-US" dirty="0"/>
          </a:p>
        </p:txBody>
      </p:sp>
      <p:sp>
        <p:nvSpPr>
          <p:cNvPr id="3" name="Content Placeholder 2">
            <a:extLst>
              <a:ext uri="{FF2B5EF4-FFF2-40B4-BE49-F238E27FC236}">
                <a16:creationId xmlns:a16="http://schemas.microsoft.com/office/drawing/2014/main" id="{2D0B79AA-959A-794E-7660-8CAE58E563A8}"/>
              </a:ext>
            </a:extLst>
          </p:cNvPr>
          <p:cNvSpPr>
            <a:spLocks noGrp="1"/>
          </p:cNvSpPr>
          <p:nvPr>
            <p:ph idx="1"/>
          </p:nvPr>
        </p:nvSpPr>
        <p:spPr/>
        <p:txBody>
          <a:bodyPr>
            <a:normAutofit/>
          </a:bodyPr>
          <a:lstStyle/>
          <a:p>
            <a:r>
              <a:rPr lang="da-DK" sz="2800" dirty="0"/>
              <a:t>[Beck] book page 51</a:t>
            </a:r>
          </a:p>
          <a:p>
            <a:pPr lvl="1"/>
            <a:r>
              <a:rPr lang="da-DK" sz="2000" dirty="0"/>
              <a:t>”</a:t>
            </a:r>
            <a:r>
              <a:rPr lang="en-US" sz="2000" dirty="0"/>
              <a:t>All production code is written with two people looking at one machine, with one keyboard and one mouse”</a:t>
            </a:r>
          </a:p>
          <a:p>
            <a:r>
              <a:rPr lang="en-US" sz="2800" dirty="0"/>
              <a:t>ROLES: There are two roles in each pair. </a:t>
            </a:r>
          </a:p>
          <a:p>
            <a:pPr lvl="1"/>
            <a:r>
              <a:rPr lang="en-US" sz="2000" dirty="0"/>
              <a:t>One partner, the one with the keyboard and the mouse, is thinking about the best way to implement this method right here. </a:t>
            </a:r>
          </a:p>
          <a:p>
            <a:pPr lvl="1"/>
            <a:r>
              <a:rPr lang="en-US" sz="2000" dirty="0"/>
              <a:t>The other partner is thinking more strategically</a:t>
            </a:r>
          </a:p>
          <a:p>
            <a:r>
              <a:rPr lang="en-US" sz="2800" dirty="0"/>
              <a:t>Pairing is dynamic:</a:t>
            </a:r>
          </a:p>
          <a:p>
            <a:pPr lvl="1"/>
            <a:r>
              <a:rPr lang="en-US" sz="2000" dirty="0"/>
              <a:t>If two people pair in the morning, in the afternoon they might easily be paired with other folks</a:t>
            </a:r>
          </a:p>
        </p:txBody>
      </p:sp>
    </p:spTree>
    <p:extLst>
      <p:ext uri="{BB962C8B-B14F-4D97-AF65-F5344CB8AC3E}">
        <p14:creationId xmlns:p14="http://schemas.microsoft.com/office/powerpoint/2010/main" val="1204260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Roles in </a:t>
            </a:r>
            <a:r>
              <a:rPr lang="en-US" b="1" dirty="0"/>
              <a:t>pair programming</a:t>
            </a:r>
          </a:p>
        </p:txBody>
      </p:sp>
      <p:sp>
        <p:nvSpPr>
          <p:cNvPr id="5" name="Content Placeholder 4"/>
          <p:cNvSpPr>
            <a:spLocks noGrp="1"/>
          </p:cNvSpPr>
          <p:nvPr>
            <p:ph sz="half" idx="1"/>
          </p:nvPr>
        </p:nvSpPr>
        <p:spPr/>
        <p:txBody>
          <a:bodyPr>
            <a:normAutofit fontScale="70000" lnSpcReduction="20000"/>
          </a:bodyPr>
          <a:lstStyle/>
          <a:p>
            <a:pPr marL="0" indent="0">
              <a:buNone/>
            </a:pPr>
            <a:r>
              <a:rPr lang="en-US" sz="4000" dirty="0">
                <a:solidFill>
                  <a:srgbClr val="7030A0"/>
                </a:solidFill>
              </a:rPr>
              <a:t>Pilot</a:t>
            </a:r>
          </a:p>
          <a:p>
            <a:r>
              <a:rPr lang="en-US" b="1" dirty="0">
                <a:solidFill>
                  <a:srgbClr val="7030A0"/>
                </a:solidFill>
              </a:rPr>
              <a:t>As the pilot you control the keyboard and mouse and must do all the typing</a:t>
            </a:r>
          </a:p>
          <a:p>
            <a:r>
              <a:rPr lang="en-US" dirty="0">
                <a:solidFill>
                  <a:srgbClr val="7030A0"/>
                </a:solidFill>
              </a:rPr>
              <a:t>As you decide what you will type and as you type try to speak aloud what you are doing and thinking</a:t>
            </a:r>
          </a:p>
          <a:p>
            <a:r>
              <a:rPr lang="en-US" dirty="0">
                <a:solidFill>
                  <a:srgbClr val="7030A0"/>
                </a:solidFill>
              </a:rPr>
              <a:t>Listen intently to the navigators instructions</a:t>
            </a:r>
          </a:p>
          <a:p>
            <a:r>
              <a:rPr lang="en-US" dirty="0">
                <a:solidFill>
                  <a:srgbClr val="7030A0"/>
                </a:solidFill>
              </a:rPr>
              <a:t>Ignore larger issues and focus on the task at hand</a:t>
            </a:r>
          </a:p>
          <a:p>
            <a:r>
              <a:rPr lang="en-US" b="1" dirty="0">
                <a:solidFill>
                  <a:srgbClr val="7030A0"/>
                </a:solidFill>
              </a:rPr>
              <a:t>Focus on how</a:t>
            </a:r>
            <a:r>
              <a:rPr lang="en-US" dirty="0">
                <a:solidFill>
                  <a:srgbClr val="7030A0"/>
                </a:solidFill>
              </a:rPr>
              <a:t> you are going to program your solution to the problem</a:t>
            </a:r>
          </a:p>
        </p:txBody>
      </p:sp>
      <p:sp>
        <p:nvSpPr>
          <p:cNvPr id="6" name="Content Placeholder 5"/>
          <p:cNvSpPr>
            <a:spLocks noGrp="1"/>
          </p:cNvSpPr>
          <p:nvPr>
            <p:ph sz="half" idx="2"/>
          </p:nvPr>
        </p:nvSpPr>
        <p:spPr/>
        <p:txBody>
          <a:bodyPr>
            <a:normAutofit fontScale="70000" lnSpcReduction="20000"/>
          </a:bodyPr>
          <a:lstStyle/>
          <a:p>
            <a:pPr marL="0" indent="0">
              <a:buNone/>
            </a:pPr>
            <a:r>
              <a:rPr lang="en-US" sz="4000" dirty="0">
                <a:solidFill>
                  <a:schemeClr val="tx2"/>
                </a:solidFill>
              </a:rPr>
              <a:t>Navigator</a:t>
            </a:r>
          </a:p>
          <a:p>
            <a:r>
              <a:rPr lang="en-US" b="1" dirty="0">
                <a:solidFill>
                  <a:schemeClr val="tx2"/>
                </a:solidFill>
              </a:rPr>
              <a:t>As Navigator you should do no typing</a:t>
            </a:r>
          </a:p>
          <a:p>
            <a:r>
              <a:rPr lang="en-US" dirty="0">
                <a:solidFill>
                  <a:schemeClr val="tx2"/>
                </a:solidFill>
              </a:rPr>
              <a:t>Dictates the code that is to be written - </a:t>
            </a:r>
            <a:r>
              <a:rPr lang="en-US" b="1" dirty="0">
                <a:solidFill>
                  <a:schemeClr val="tx2"/>
                </a:solidFill>
              </a:rPr>
              <a:t>the 'what' </a:t>
            </a:r>
          </a:p>
          <a:p>
            <a:r>
              <a:rPr lang="en-US" dirty="0">
                <a:solidFill>
                  <a:schemeClr val="tx2"/>
                </a:solidFill>
              </a:rPr>
              <a:t>Ongoing code review - look to ensure the code does what the driver thinks it does</a:t>
            </a:r>
          </a:p>
          <a:p>
            <a:r>
              <a:rPr lang="en-US" dirty="0">
                <a:solidFill>
                  <a:schemeClr val="tx2"/>
                </a:solidFill>
              </a:rPr>
              <a:t>If the pilot is not speaking much, encourage them by asking them to explain their code</a:t>
            </a:r>
          </a:p>
          <a:p>
            <a:r>
              <a:rPr lang="en-US" dirty="0">
                <a:solidFill>
                  <a:schemeClr val="tx2"/>
                </a:solidFill>
              </a:rPr>
              <a:t>Explains 'why' they have chosen the particular solution to this problems</a:t>
            </a:r>
          </a:p>
          <a:p>
            <a:r>
              <a:rPr lang="en-US" b="1" dirty="0">
                <a:solidFill>
                  <a:schemeClr val="tx2"/>
                </a:solidFill>
              </a:rPr>
              <a:t>Focus on the why</a:t>
            </a:r>
          </a:p>
        </p:txBody>
      </p:sp>
      <p:sp>
        <p:nvSpPr>
          <p:cNvPr id="7" name="TextBox 6"/>
          <p:cNvSpPr txBox="1"/>
          <p:nvPr/>
        </p:nvSpPr>
        <p:spPr>
          <a:xfrm>
            <a:off x="2590800" y="6172200"/>
            <a:ext cx="3573671" cy="461665"/>
          </a:xfrm>
          <a:prstGeom prst="rect">
            <a:avLst/>
          </a:prstGeom>
          <a:noFill/>
        </p:spPr>
        <p:txBody>
          <a:bodyPr wrap="none" rtlCol="0">
            <a:spAutoFit/>
          </a:bodyPr>
          <a:lstStyle/>
          <a:p>
            <a:r>
              <a:rPr lang="en-US" sz="2400" dirty="0"/>
              <a:t>Both are working together!</a:t>
            </a:r>
          </a:p>
        </p:txBody>
      </p:sp>
    </p:spTree>
    <p:extLst>
      <p:ext uri="{BB962C8B-B14F-4D97-AF65-F5344CB8AC3E}">
        <p14:creationId xmlns:p14="http://schemas.microsoft.com/office/powerpoint/2010/main" val="1981768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bg1"/>
                </a:solidFill>
              </a:rPr>
              <a:t>Let me go back to… my game ;)</a:t>
            </a:r>
          </a:p>
        </p:txBody>
      </p:sp>
      <p:sp>
        <p:nvSpPr>
          <p:cNvPr id="6" name="Content Placeholder 5"/>
          <p:cNvSpPr>
            <a:spLocks noGrp="1"/>
          </p:cNvSpPr>
          <p:nvPr>
            <p:ph idx="1"/>
          </p:nvPr>
        </p:nvSpPr>
        <p:spPr/>
        <p:txBody>
          <a:bodyPr/>
          <a:lstStyle/>
          <a:p>
            <a:r>
              <a:rPr lang="da-DK" i="1" dirty="0" err="1">
                <a:solidFill>
                  <a:schemeClr val="bg1"/>
                </a:solidFill>
              </a:rPr>
              <a:t>Remember</a:t>
            </a:r>
            <a:r>
              <a:rPr lang="da-DK" i="1" dirty="0">
                <a:solidFill>
                  <a:schemeClr val="bg1"/>
                </a:solidFill>
              </a:rPr>
              <a:t> </a:t>
            </a:r>
            <a:r>
              <a:rPr lang="da-DK" i="1" dirty="0" err="1">
                <a:solidFill>
                  <a:schemeClr val="bg1"/>
                </a:solidFill>
              </a:rPr>
              <a:t>our</a:t>
            </a:r>
            <a:r>
              <a:rPr lang="da-DK" i="1" dirty="0">
                <a:solidFill>
                  <a:schemeClr val="bg1"/>
                </a:solidFill>
              </a:rPr>
              <a:t> </a:t>
            </a:r>
            <a:r>
              <a:rPr lang="da-DK" i="1" dirty="0" err="1">
                <a:solidFill>
                  <a:schemeClr val="bg1"/>
                </a:solidFill>
              </a:rPr>
              <a:t>planning</a:t>
            </a:r>
            <a:r>
              <a:rPr lang="da-DK" i="1" dirty="0">
                <a:solidFill>
                  <a:schemeClr val="bg1"/>
                </a:solidFill>
              </a:rPr>
              <a:t> game?</a:t>
            </a:r>
          </a:p>
          <a:p>
            <a:r>
              <a:rPr lang="da-DK" i="1" dirty="0">
                <a:solidFill>
                  <a:schemeClr val="bg1"/>
                </a:solidFill>
              </a:rPr>
              <a:t>Now </a:t>
            </a:r>
            <a:r>
              <a:rPr lang="da-DK" i="1" dirty="0" err="1">
                <a:solidFill>
                  <a:schemeClr val="bg1"/>
                </a:solidFill>
              </a:rPr>
              <a:t>we</a:t>
            </a:r>
            <a:r>
              <a:rPr lang="da-DK" i="1" dirty="0">
                <a:solidFill>
                  <a:schemeClr val="bg1"/>
                </a:solidFill>
              </a:rPr>
              <a:t> </a:t>
            </a:r>
            <a:r>
              <a:rPr lang="da-DK" i="1" dirty="0" err="1">
                <a:solidFill>
                  <a:schemeClr val="bg1"/>
                </a:solidFill>
              </a:rPr>
              <a:t>can</a:t>
            </a:r>
            <a:r>
              <a:rPr lang="da-DK" i="1" dirty="0">
                <a:solidFill>
                  <a:schemeClr val="bg1"/>
                </a:solidFill>
              </a:rPr>
              <a:t> start </a:t>
            </a:r>
            <a:r>
              <a:rPr lang="da-DK" i="1" dirty="0" err="1">
                <a:solidFill>
                  <a:schemeClr val="bg1"/>
                </a:solidFill>
              </a:rPr>
              <a:t>coding</a:t>
            </a:r>
            <a:r>
              <a:rPr lang="da-DK" i="1" dirty="0">
                <a:solidFill>
                  <a:schemeClr val="bg1"/>
                </a:solidFill>
              </a:rPr>
              <a:t> </a:t>
            </a:r>
            <a:r>
              <a:rPr lang="da-DK" i="1" dirty="0" err="1">
                <a:solidFill>
                  <a:schemeClr val="bg1"/>
                </a:solidFill>
              </a:rPr>
              <a:t>our</a:t>
            </a:r>
            <a:r>
              <a:rPr lang="da-DK" i="1" dirty="0">
                <a:solidFill>
                  <a:schemeClr val="bg1"/>
                </a:solidFill>
              </a:rPr>
              <a:t> </a:t>
            </a:r>
            <a:r>
              <a:rPr lang="da-DK" i="1" dirty="0" err="1">
                <a:solidFill>
                  <a:schemeClr val="bg1"/>
                </a:solidFill>
              </a:rPr>
              <a:t>stories</a:t>
            </a:r>
            <a:r>
              <a:rPr lang="da-DK" i="1" dirty="0">
                <a:solidFill>
                  <a:schemeClr val="bg1"/>
                </a:solidFill>
              </a:rPr>
              <a:t>…</a:t>
            </a:r>
            <a:endParaRPr lang="en-US" i="1" dirty="0">
              <a:solidFill>
                <a:schemeClr val="bg1"/>
              </a:solidFill>
            </a:endParaRPr>
          </a:p>
        </p:txBody>
      </p:sp>
    </p:spTree>
    <p:extLst>
      <p:ext uri="{BB962C8B-B14F-4D97-AF65-F5344CB8AC3E}">
        <p14:creationId xmlns:p14="http://schemas.microsoft.com/office/powerpoint/2010/main" val="362145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DF96-5A4A-5616-5ECE-920F19B9054C}"/>
              </a:ext>
            </a:extLst>
          </p:cNvPr>
          <p:cNvSpPr>
            <a:spLocks noGrp="1"/>
          </p:cNvSpPr>
          <p:nvPr>
            <p:ph type="title"/>
          </p:nvPr>
        </p:nvSpPr>
        <p:spPr/>
        <p:txBody>
          <a:bodyPr/>
          <a:lstStyle/>
          <a:p>
            <a:r>
              <a:rPr lang="da-DK" dirty="0" err="1"/>
              <a:t>Recap</a:t>
            </a:r>
            <a:r>
              <a:rPr lang="da-DK" dirty="0"/>
              <a:t>: </a:t>
            </a:r>
            <a:r>
              <a:rPr lang="da-DK" dirty="0" err="1"/>
              <a:t>where</a:t>
            </a:r>
            <a:r>
              <a:rPr lang="da-DK" dirty="0"/>
              <a:t> </a:t>
            </a:r>
            <a:r>
              <a:rPr lang="da-DK" dirty="0" err="1"/>
              <a:t>are</a:t>
            </a:r>
            <a:r>
              <a:rPr lang="da-DK" dirty="0"/>
              <a:t> </a:t>
            </a:r>
            <a:r>
              <a:rPr lang="da-DK" dirty="0" err="1"/>
              <a:t>we</a:t>
            </a:r>
            <a:r>
              <a:rPr lang="da-DK" dirty="0"/>
              <a:t>?</a:t>
            </a:r>
            <a:endParaRPr lang="en-US" dirty="0"/>
          </a:p>
        </p:txBody>
      </p:sp>
      <p:sp>
        <p:nvSpPr>
          <p:cNvPr id="3" name="Content Placeholder 2">
            <a:extLst>
              <a:ext uri="{FF2B5EF4-FFF2-40B4-BE49-F238E27FC236}">
                <a16:creationId xmlns:a16="http://schemas.microsoft.com/office/drawing/2014/main" id="{BAF96A63-7BC3-7244-0A7A-ACD0DA876531}"/>
              </a:ext>
            </a:extLst>
          </p:cNvPr>
          <p:cNvSpPr>
            <a:spLocks noGrp="1"/>
          </p:cNvSpPr>
          <p:nvPr>
            <p:ph idx="1"/>
          </p:nvPr>
        </p:nvSpPr>
        <p:spPr/>
        <p:txBody>
          <a:bodyPr/>
          <a:lstStyle/>
          <a:p>
            <a:r>
              <a:rPr lang="da-DK" dirty="0"/>
              <a:t>In </a:t>
            </a:r>
            <a:r>
              <a:rPr lang="da-DK" dirty="0" err="1"/>
              <a:t>my</a:t>
            </a:r>
            <a:r>
              <a:rPr lang="da-DK" dirty="0"/>
              <a:t> game </a:t>
            </a:r>
            <a:r>
              <a:rPr lang="da-DK" dirty="0" err="1"/>
              <a:t>project</a:t>
            </a:r>
            <a:r>
              <a:rPr lang="da-DK" dirty="0"/>
              <a:t>… </a:t>
            </a:r>
            <a:r>
              <a:rPr lang="da-DK" dirty="0" err="1"/>
              <a:t>there</a:t>
            </a:r>
            <a:r>
              <a:rPr lang="da-DK" dirty="0"/>
              <a:t> </a:t>
            </a:r>
            <a:r>
              <a:rPr lang="da-DK" dirty="0" err="1"/>
              <a:t>are</a:t>
            </a:r>
            <a:r>
              <a:rPr lang="da-DK" dirty="0"/>
              <a:t>:</a:t>
            </a:r>
          </a:p>
          <a:p>
            <a:pPr lvl="1"/>
            <a:r>
              <a:rPr lang="da-DK" dirty="0"/>
              <a:t>An </a:t>
            </a:r>
            <a:r>
              <a:rPr lang="da-DK" dirty="0" err="1"/>
              <a:t>idea</a:t>
            </a:r>
            <a:r>
              <a:rPr lang="da-DK" dirty="0"/>
              <a:t> for a software (</a:t>
            </a:r>
            <a:r>
              <a:rPr lang="da-DK" dirty="0" err="1"/>
              <a:t>my</a:t>
            </a:r>
            <a:r>
              <a:rPr lang="da-DK" dirty="0"/>
              <a:t> game for </a:t>
            </a:r>
            <a:r>
              <a:rPr lang="da-DK" dirty="0" err="1"/>
              <a:t>example</a:t>
            </a:r>
            <a:r>
              <a:rPr lang="da-DK" dirty="0"/>
              <a:t>)</a:t>
            </a:r>
          </a:p>
          <a:p>
            <a:pPr lvl="1"/>
            <a:r>
              <a:rPr lang="da-DK" dirty="0"/>
              <a:t>A </a:t>
            </a:r>
            <a:r>
              <a:rPr lang="da-DK" dirty="0" err="1"/>
              <a:t>reason</a:t>
            </a:r>
            <a:r>
              <a:rPr lang="da-DK" dirty="0"/>
              <a:t> </a:t>
            </a:r>
            <a:r>
              <a:rPr lang="da-DK" dirty="0" err="1"/>
              <a:t>why</a:t>
            </a:r>
            <a:r>
              <a:rPr lang="da-DK" dirty="0"/>
              <a:t> </a:t>
            </a:r>
            <a:r>
              <a:rPr lang="da-DK" dirty="0" err="1"/>
              <a:t>we</a:t>
            </a:r>
            <a:r>
              <a:rPr lang="da-DK" dirty="0"/>
              <a:t> </a:t>
            </a:r>
            <a:r>
              <a:rPr lang="da-DK" dirty="0" err="1"/>
              <a:t>want</a:t>
            </a:r>
            <a:r>
              <a:rPr lang="da-DK" dirty="0"/>
              <a:t> to do it </a:t>
            </a:r>
            <a:br>
              <a:rPr lang="da-DK" dirty="0"/>
            </a:br>
            <a:r>
              <a:rPr lang="da-DK" dirty="0"/>
              <a:t>and for </a:t>
            </a:r>
            <a:r>
              <a:rPr lang="da-DK" dirty="0" err="1"/>
              <a:t>which</a:t>
            </a:r>
            <a:r>
              <a:rPr lang="da-DK" dirty="0"/>
              <a:t> </a:t>
            </a:r>
            <a:r>
              <a:rPr lang="da-DK" dirty="0" err="1"/>
              <a:t>target</a:t>
            </a:r>
            <a:r>
              <a:rPr lang="da-DK" dirty="0"/>
              <a:t> </a:t>
            </a:r>
            <a:r>
              <a:rPr lang="da-DK" dirty="0" err="1"/>
              <a:t>audience</a:t>
            </a:r>
            <a:endParaRPr lang="da-DK" dirty="0"/>
          </a:p>
          <a:p>
            <a:pPr lvl="1"/>
            <a:r>
              <a:rPr lang="da-DK" dirty="0"/>
              <a:t>An elevator pitch + </a:t>
            </a:r>
            <a:r>
              <a:rPr lang="da-DK" dirty="0" err="1"/>
              <a:t>mood</a:t>
            </a:r>
            <a:r>
              <a:rPr lang="da-DK" dirty="0"/>
              <a:t> board</a:t>
            </a:r>
          </a:p>
          <a:p>
            <a:pPr lvl="1"/>
            <a:r>
              <a:rPr lang="da-DK" dirty="0"/>
              <a:t>A set of </a:t>
            </a:r>
            <a:r>
              <a:rPr lang="da-DK" dirty="0" err="1"/>
              <a:t>stories</a:t>
            </a:r>
            <a:r>
              <a:rPr lang="da-DK" dirty="0"/>
              <a:t>, </a:t>
            </a:r>
            <a:r>
              <a:rPr lang="da-DK" dirty="0" err="1"/>
              <a:t>sorted</a:t>
            </a:r>
            <a:r>
              <a:rPr lang="da-DK" dirty="0"/>
              <a:t> </a:t>
            </a:r>
            <a:r>
              <a:rPr lang="da-DK" dirty="0" err="1"/>
              <a:t>using</a:t>
            </a:r>
            <a:r>
              <a:rPr lang="da-DK" dirty="0"/>
              <a:t> ”XP </a:t>
            </a:r>
            <a:r>
              <a:rPr lang="da-DK" dirty="0" err="1"/>
              <a:t>planning</a:t>
            </a:r>
            <a:r>
              <a:rPr lang="da-DK" dirty="0"/>
              <a:t> game”</a:t>
            </a:r>
          </a:p>
          <a:p>
            <a:pPr marL="457200" lvl="1" indent="0">
              <a:buNone/>
            </a:pPr>
            <a:endParaRPr lang="da-DK" dirty="0"/>
          </a:p>
        </p:txBody>
      </p:sp>
    </p:spTree>
    <p:extLst>
      <p:ext uri="{BB962C8B-B14F-4D97-AF65-F5344CB8AC3E}">
        <p14:creationId xmlns:p14="http://schemas.microsoft.com/office/powerpoint/2010/main" val="3981729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Pair programming practice</a:t>
            </a:r>
          </a:p>
        </p:txBody>
      </p:sp>
      <p:sp>
        <p:nvSpPr>
          <p:cNvPr id="3" name="Content Placeholder 2"/>
          <p:cNvSpPr>
            <a:spLocks noGrp="1"/>
          </p:cNvSpPr>
          <p:nvPr>
            <p:ph idx="1"/>
          </p:nvPr>
        </p:nvSpPr>
        <p:spPr/>
        <p:txBody>
          <a:bodyPr>
            <a:normAutofit fontScale="92500" lnSpcReduction="10000"/>
          </a:bodyPr>
          <a:lstStyle/>
          <a:p>
            <a:r>
              <a:rPr lang="en-US" sz="2800" dirty="0"/>
              <a:t>A key element of </a:t>
            </a:r>
            <a:r>
              <a:rPr lang="en-US" sz="2800" dirty="0" err="1"/>
              <a:t>eXtremeProgramming</a:t>
            </a:r>
            <a:r>
              <a:rPr lang="en-US" sz="2800" dirty="0"/>
              <a:t> everyday!</a:t>
            </a:r>
          </a:p>
          <a:p>
            <a:r>
              <a:rPr lang="en-US" sz="2800" dirty="0"/>
              <a:t>Can be quite a different experience to the more traditional programming -&gt; alone</a:t>
            </a:r>
          </a:p>
          <a:p>
            <a:r>
              <a:rPr lang="en-US" sz="2800" dirty="0"/>
              <a:t>2 people per laptop </a:t>
            </a:r>
            <a:r>
              <a:rPr lang="en-US" sz="2800" i="1" dirty="0"/>
              <a:t>(if 3, 2 will be navigators)</a:t>
            </a:r>
          </a:p>
          <a:p>
            <a:r>
              <a:rPr lang="en-US" sz="2800" b="1" dirty="0">
                <a:solidFill>
                  <a:srgbClr val="FF0000"/>
                </a:solidFill>
              </a:rPr>
              <a:t>Let’s try </a:t>
            </a:r>
          </a:p>
          <a:p>
            <a:pPr lvl="1"/>
            <a:r>
              <a:rPr lang="en-US" sz="2400" dirty="0">
                <a:solidFill>
                  <a:srgbClr val="FF0000"/>
                </a:solidFill>
              </a:rPr>
              <a:t>the planning game on some user stories</a:t>
            </a:r>
          </a:p>
          <a:p>
            <a:pPr lvl="1"/>
            <a:r>
              <a:rPr lang="en-US" sz="2400" dirty="0">
                <a:solidFill>
                  <a:srgbClr val="FF0000"/>
                </a:solidFill>
              </a:rPr>
              <a:t>then some pair programming</a:t>
            </a:r>
          </a:p>
          <a:p>
            <a:pPr lvl="1"/>
            <a:r>
              <a:rPr lang="en-US" sz="2400" dirty="0">
                <a:solidFill>
                  <a:srgbClr val="FF0000"/>
                </a:solidFill>
              </a:rPr>
              <a:t>using </a:t>
            </a:r>
            <a:r>
              <a:rPr lang="en-US" sz="2400" b="1" dirty="0">
                <a:solidFill>
                  <a:srgbClr val="FF0000"/>
                </a:solidFill>
              </a:rPr>
              <a:t>my game </a:t>
            </a:r>
            <a:r>
              <a:rPr lang="en-US" sz="2400" dirty="0">
                <a:solidFill>
                  <a:srgbClr val="FF0000"/>
                </a:solidFill>
              </a:rPr>
              <a:t>as an example, and starting from some code in P5.js</a:t>
            </a:r>
          </a:p>
          <a:p>
            <a:pPr lvl="1"/>
            <a:r>
              <a:rPr lang="en-US" sz="2400" dirty="0">
                <a:solidFill>
                  <a:srgbClr val="FF0000"/>
                </a:solidFill>
              </a:rPr>
              <a:t>Switch roles: </a:t>
            </a:r>
            <a:r>
              <a:rPr lang="en-US" sz="2400" b="1" dirty="0">
                <a:solidFill>
                  <a:srgbClr val="FF0000"/>
                </a:solidFill>
              </a:rPr>
              <a:t>pilot</a:t>
            </a:r>
            <a:r>
              <a:rPr lang="en-US" sz="2400" dirty="0">
                <a:solidFill>
                  <a:srgbClr val="FF0000"/>
                </a:solidFill>
              </a:rPr>
              <a:t> and </a:t>
            </a:r>
            <a:r>
              <a:rPr lang="en-US" sz="2400" b="1" dirty="0">
                <a:solidFill>
                  <a:srgbClr val="FF0000"/>
                </a:solidFill>
              </a:rPr>
              <a:t>navigator</a:t>
            </a:r>
            <a:br>
              <a:rPr lang="sv-SE" sz="2400" dirty="0">
                <a:solidFill>
                  <a:srgbClr val="FF0000"/>
                </a:solidFill>
              </a:rPr>
            </a:br>
            <a:endParaRPr lang="en-US" sz="2400"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5105400"/>
            <a:ext cx="2276475" cy="1508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592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My stories </a:t>
            </a:r>
            <a:br>
              <a:rPr lang="en-US" dirty="0"/>
            </a:br>
            <a:r>
              <a:rPr lang="en-US" sz="3600" dirty="0"/>
              <a:t>(sorted </a:t>
            </a:r>
            <a:r>
              <a:rPr lang="en-US" sz="3600" b="1" dirty="0"/>
              <a:t>again </a:t>
            </a:r>
            <a:r>
              <a:rPr lang="en-US" sz="3600" dirty="0"/>
              <a:t>at the end of the planning game)</a:t>
            </a:r>
            <a:endParaRPr lang="en-US" dirty="0"/>
          </a:p>
        </p:txBody>
      </p:sp>
      <p:sp>
        <p:nvSpPr>
          <p:cNvPr id="3" name="Content Placeholder 2"/>
          <p:cNvSpPr>
            <a:spLocks noGrp="1"/>
          </p:cNvSpPr>
          <p:nvPr>
            <p:ph idx="1"/>
          </p:nvPr>
        </p:nvSpPr>
        <p:spPr/>
        <p:txBody>
          <a:bodyPr>
            <a:normAutofit fontScale="62500" lnSpcReduction="20000"/>
          </a:bodyPr>
          <a:lstStyle/>
          <a:p>
            <a:r>
              <a:rPr lang="en-US" dirty="0"/>
              <a:t>[G] </a:t>
            </a:r>
            <a:r>
              <a:rPr lang="en-US" dirty="0">
                <a:solidFill>
                  <a:srgbClr val="00B050"/>
                </a:solidFill>
              </a:rPr>
              <a:t>Alice shuffles the deck</a:t>
            </a:r>
          </a:p>
          <a:p>
            <a:r>
              <a:rPr lang="en-US" dirty="0"/>
              <a:t>[G] </a:t>
            </a:r>
            <a:r>
              <a:rPr lang="en-US" dirty="0">
                <a:solidFill>
                  <a:srgbClr val="00B050"/>
                </a:solidFill>
              </a:rPr>
              <a:t>Alice and Bob pick a card each and decide which “dimension” to bet on</a:t>
            </a:r>
          </a:p>
          <a:p>
            <a:r>
              <a:rPr lang="en-US" dirty="0"/>
              <a:t>[G]</a:t>
            </a:r>
            <a:r>
              <a:rPr lang="en-US" dirty="0">
                <a:solidFill>
                  <a:srgbClr val="00B050"/>
                </a:solidFill>
              </a:rPr>
              <a:t> Alice and Bob compare the cards and decide who won, assign points and keep scores</a:t>
            </a:r>
          </a:p>
          <a:p>
            <a:r>
              <a:rPr lang="en-US" dirty="0"/>
              <a:t>[Y] </a:t>
            </a:r>
            <a:r>
              <a:rPr lang="en-US" dirty="0">
                <a:solidFill>
                  <a:srgbClr val="00B050"/>
                </a:solidFill>
              </a:rPr>
              <a:t>Alice plays against the computer/AI</a:t>
            </a:r>
          </a:p>
          <a:p>
            <a:endParaRPr lang="en-US" dirty="0"/>
          </a:p>
          <a:p>
            <a:r>
              <a:rPr lang="en-US" dirty="0"/>
              <a:t>[Y]</a:t>
            </a:r>
            <a:r>
              <a:rPr lang="en-US" dirty="0">
                <a:solidFill>
                  <a:srgbClr val="FF9900"/>
                </a:solidFill>
              </a:rPr>
              <a:t> Bob loves to look at the cards in the deck, because they are beautifully drawn</a:t>
            </a:r>
          </a:p>
          <a:p>
            <a:r>
              <a:rPr lang="en-US" dirty="0"/>
              <a:t>[G] </a:t>
            </a:r>
            <a:r>
              <a:rPr lang="en-US" dirty="0">
                <a:solidFill>
                  <a:srgbClr val="FF9900"/>
                </a:solidFill>
              </a:rPr>
              <a:t>Carl reviews the cards to memorize the attributes of each planet, to improve his strategy and possibly play better in the future</a:t>
            </a:r>
          </a:p>
          <a:p>
            <a:endParaRPr lang="en-US" dirty="0"/>
          </a:p>
          <a:p>
            <a:r>
              <a:rPr lang="en-US" dirty="0"/>
              <a:t>[R] </a:t>
            </a:r>
            <a:r>
              <a:rPr lang="en-US" dirty="0">
                <a:solidFill>
                  <a:srgbClr val="FF0000"/>
                </a:solidFill>
              </a:rPr>
              <a:t>The AI can be set to be easy to beat or very hard</a:t>
            </a:r>
          </a:p>
          <a:p>
            <a:r>
              <a:rPr lang="en-US" dirty="0"/>
              <a:t>[Y] </a:t>
            </a:r>
            <a:r>
              <a:rPr lang="en-US" dirty="0">
                <a:solidFill>
                  <a:srgbClr val="FF0000"/>
                </a:solidFill>
              </a:rPr>
              <a:t>Alice, Bob and Carl play a tournament, keeping scores and </a:t>
            </a:r>
            <a:r>
              <a:rPr lang="en-US" dirty="0" err="1">
                <a:solidFill>
                  <a:srgbClr val="FF0000"/>
                </a:solidFill>
              </a:rPr>
              <a:t>highscores</a:t>
            </a:r>
            <a:endParaRPr lang="en-US" dirty="0">
              <a:solidFill>
                <a:srgbClr val="FF0000"/>
              </a:solidFill>
            </a:endParaRPr>
          </a:p>
          <a:p>
            <a:r>
              <a:rPr lang="en-US" dirty="0"/>
              <a:t>[R] </a:t>
            </a:r>
            <a:r>
              <a:rPr lang="en-US" dirty="0">
                <a:solidFill>
                  <a:srgbClr val="FF0000"/>
                </a:solidFill>
              </a:rPr>
              <a:t>Alice shows her score to some friends (social sharing)</a:t>
            </a:r>
          </a:p>
          <a:p>
            <a:r>
              <a:rPr lang="en-US" dirty="0"/>
              <a:t>[R] </a:t>
            </a:r>
            <a:r>
              <a:rPr lang="en-US" dirty="0">
                <a:solidFill>
                  <a:srgbClr val="FF0000"/>
                </a:solidFill>
              </a:rPr>
              <a:t>Bob uses a minimalistic, very clear GUI to play a match online</a:t>
            </a:r>
          </a:p>
        </p:txBody>
      </p:sp>
    </p:spTree>
    <p:extLst>
      <p:ext uri="{BB962C8B-B14F-4D97-AF65-F5344CB8AC3E}">
        <p14:creationId xmlns:p14="http://schemas.microsoft.com/office/powerpoint/2010/main" val="1361728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Pair programming task</a:t>
            </a:r>
          </a:p>
        </p:txBody>
      </p:sp>
      <p:sp>
        <p:nvSpPr>
          <p:cNvPr id="3" name="Content Placeholder 2"/>
          <p:cNvSpPr>
            <a:spLocks noGrp="1"/>
          </p:cNvSpPr>
          <p:nvPr>
            <p:ph idx="1"/>
          </p:nvPr>
        </p:nvSpPr>
        <p:spPr/>
        <p:txBody>
          <a:bodyPr/>
          <a:lstStyle/>
          <a:p>
            <a:pPr marL="0" indent="0">
              <a:buNone/>
            </a:pPr>
            <a:r>
              <a:rPr lang="en-US" b="1" dirty="0">
                <a:solidFill>
                  <a:srgbClr val="FF0000"/>
                </a:solidFill>
              </a:rPr>
              <a:t>Now you can:</a:t>
            </a:r>
          </a:p>
          <a:p>
            <a:r>
              <a:rPr lang="en-US" dirty="0"/>
              <a:t>Pick the fist story from the top of the stack</a:t>
            </a:r>
          </a:p>
          <a:p>
            <a:r>
              <a:rPr lang="en-US" b="1" dirty="0"/>
              <a:t>Code/review in pairs</a:t>
            </a:r>
          </a:p>
          <a:p>
            <a:r>
              <a:rPr lang="en-US" dirty="0"/>
              <a:t>Test and find </a:t>
            </a:r>
            <a:r>
              <a:rPr lang="en-US" dirty="0" err="1"/>
              <a:t>erros</a:t>
            </a:r>
            <a:r>
              <a:rPr lang="en-US" dirty="0"/>
              <a:t>/problems</a:t>
            </a:r>
          </a:p>
          <a:p>
            <a:r>
              <a:rPr lang="en-US" dirty="0"/>
              <a:t>When done, pick next story </a:t>
            </a:r>
            <a:br>
              <a:rPr lang="en-US" dirty="0"/>
            </a:br>
            <a:r>
              <a:rPr lang="en-US" dirty="0"/>
              <a:t>   and </a:t>
            </a:r>
            <a:r>
              <a:rPr lang="en-US" i="1" dirty="0"/>
              <a:t>iterate</a:t>
            </a:r>
          </a:p>
        </p:txBody>
      </p:sp>
      <p:sp>
        <p:nvSpPr>
          <p:cNvPr id="4" name="Arrow: Down 3">
            <a:extLst>
              <a:ext uri="{FF2B5EF4-FFF2-40B4-BE49-F238E27FC236}">
                <a16:creationId xmlns:a16="http://schemas.microsoft.com/office/drawing/2014/main" id="{88880FC8-B2D1-BE6C-9867-0AC1B498516D}"/>
              </a:ext>
            </a:extLst>
          </p:cNvPr>
          <p:cNvSpPr/>
          <p:nvPr/>
        </p:nvSpPr>
        <p:spPr>
          <a:xfrm>
            <a:off x="3124200" y="5029200"/>
            <a:ext cx="1143000"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6659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Example of possible things to do </a:t>
            </a:r>
            <a:r>
              <a:rPr lang="en-US" dirty="0"/>
              <a:t>in the </a:t>
            </a:r>
            <a:r>
              <a:rPr lang="en-US" i="1" dirty="0"/>
              <a:t>pair programming </a:t>
            </a:r>
            <a:r>
              <a:rPr lang="en-US" dirty="0"/>
              <a:t>session…</a:t>
            </a:r>
          </a:p>
        </p:txBody>
      </p:sp>
      <p:sp>
        <p:nvSpPr>
          <p:cNvPr id="3" name="Content Placeholder 2"/>
          <p:cNvSpPr>
            <a:spLocks noGrp="1"/>
          </p:cNvSpPr>
          <p:nvPr>
            <p:ph idx="1"/>
          </p:nvPr>
        </p:nvSpPr>
        <p:spPr/>
        <p:txBody>
          <a:bodyPr>
            <a:normAutofit fontScale="55000" lnSpcReduction="20000"/>
          </a:bodyPr>
          <a:lstStyle/>
          <a:p>
            <a:r>
              <a:rPr lang="en-US" b="1" dirty="0"/>
              <a:t>Implement few cards as simple objects in an array (the deck) -&gt; </a:t>
            </a:r>
            <a:r>
              <a:rPr lang="en-US" b="1" u="sng" dirty="0">
                <a:solidFill>
                  <a:srgbClr val="FF0000"/>
                </a:solidFill>
              </a:rPr>
              <a:t>NEXT PAGE!</a:t>
            </a:r>
          </a:p>
          <a:p>
            <a:r>
              <a:rPr lang="en-US" dirty="0"/>
              <a:t>Write a </a:t>
            </a:r>
            <a:r>
              <a:rPr lang="en-US" i="1" dirty="0"/>
              <a:t>shuffle the deck</a:t>
            </a:r>
            <a:r>
              <a:rPr lang="en-US" dirty="0"/>
              <a:t> function</a:t>
            </a:r>
          </a:p>
          <a:p>
            <a:r>
              <a:rPr lang="en-US" dirty="0"/>
              <a:t>Write a function that given 2 cards and the “dimension”, decides who won (card 1 or card 2)</a:t>
            </a:r>
          </a:p>
          <a:p>
            <a:r>
              <a:rPr lang="en-US" dirty="0"/>
              <a:t>Write a piece of code that randomly draws 2 cards (different) from the deck</a:t>
            </a:r>
          </a:p>
          <a:p>
            <a:r>
              <a:rPr lang="en-US" dirty="0"/>
              <a:t>Write a function that, given a card, draws it on screen. How beautiful can you make it?</a:t>
            </a:r>
          </a:p>
          <a:p>
            <a:r>
              <a:rPr lang="en-US" dirty="0"/>
              <a:t>Write a function that given a card, decides a “dimension” to be on: the AI of the online game. How “perfect” or “stupid” should this be?</a:t>
            </a:r>
          </a:p>
          <a:p>
            <a:r>
              <a:rPr lang="en-US" dirty="0"/>
              <a:t>Implement a </a:t>
            </a:r>
            <a:r>
              <a:rPr lang="en-US" i="1" dirty="0"/>
              <a:t>smart</a:t>
            </a:r>
            <a:r>
              <a:rPr lang="en-US" dirty="0"/>
              <a:t> GUI for the game</a:t>
            </a:r>
          </a:p>
          <a:p>
            <a:r>
              <a:rPr lang="en-US" dirty="0"/>
              <a:t>Keep scores and </a:t>
            </a:r>
            <a:r>
              <a:rPr lang="en-US" dirty="0" err="1"/>
              <a:t>highscores</a:t>
            </a:r>
            <a:r>
              <a:rPr lang="en-US" dirty="0"/>
              <a:t>, possible persistent</a:t>
            </a:r>
          </a:p>
          <a:p>
            <a:r>
              <a:rPr lang="en-US" dirty="0"/>
              <a:t>Implement a 2-player mode</a:t>
            </a:r>
          </a:p>
          <a:p>
            <a:r>
              <a:rPr lang="en-US" dirty="0"/>
              <a:t>Implement multiple </a:t>
            </a:r>
            <a:r>
              <a:rPr lang="en-US" i="1" dirty="0"/>
              <a:t>skins</a:t>
            </a:r>
            <a:r>
              <a:rPr lang="en-US" dirty="0"/>
              <a:t> for your cards</a:t>
            </a:r>
          </a:p>
          <a:p>
            <a:r>
              <a:rPr lang="en-US" dirty="0"/>
              <a:t>Extensions of the deck:</a:t>
            </a:r>
          </a:p>
          <a:p>
            <a:pPr lvl="1"/>
            <a:r>
              <a:rPr lang="en-US" dirty="0"/>
              <a:t>“Default win” special card :D</a:t>
            </a:r>
          </a:p>
          <a:p>
            <a:pPr lvl="1"/>
            <a:r>
              <a:rPr lang="en-US" dirty="0"/>
              <a:t>More cards with more planets</a:t>
            </a:r>
          </a:p>
          <a:p>
            <a:r>
              <a:rPr lang="en-US" dirty="0"/>
              <a:t>Allow for players tournaments</a:t>
            </a:r>
          </a:p>
        </p:txBody>
      </p:sp>
    </p:spTree>
    <p:extLst>
      <p:ext uri="{BB962C8B-B14F-4D97-AF65-F5344CB8AC3E}">
        <p14:creationId xmlns:p14="http://schemas.microsoft.com/office/powerpoint/2010/main" val="3066890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possible start… in P5</a:t>
            </a:r>
          </a:p>
        </p:txBody>
      </p:sp>
      <p:sp>
        <p:nvSpPr>
          <p:cNvPr id="3" name="Content Placeholder 2"/>
          <p:cNvSpPr>
            <a:spLocks noGrp="1"/>
          </p:cNvSpPr>
          <p:nvPr>
            <p:ph idx="1"/>
          </p:nvPr>
        </p:nvSpPr>
        <p:spPr/>
        <p:txBody>
          <a:bodyPr>
            <a:normAutofit/>
          </a:bodyPr>
          <a:lstStyle/>
          <a:p>
            <a:pPr marL="0" indent="0">
              <a:buNone/>
            </a:pPr>
            <a:r>
              <a:rPr lang="en-US" sz="2400" dirty="0"/>
              <a:t>“</a:t>
            </a:r>
            <a:r>
              <a:rPr lang="en-US" sz="2400" b="1" dirty="0"/>
              <a:t>Implement few cards as simple objects in an array (the deck)</a:t>
            </a:r>
            <a:r>
              <a:rPr lang="en-US" sz="2400" dirty="0"/>
              <a:t>”</a:t>
            </a:r>
          </a:p>
          <a:p>
            <a:pPr marL="0" indent="0">
              <a:buNone/>
            </a:pPr>
            <a:r>
              <a:rPr lang="en-US" sz="2400" dirty="0"/>
              <a:t>…</a:t>
            </a:r>
          </a:p>
          <a:p>
            <a:pPr marL="0" indent="0">
              <a:buNone/>
            </a:pPr>
            <a:r>
              <a:rPr lang="en-US" sz="2400" dirty="0">
                <a:hlinkClick r:id="rId3"/>
              </a:rPr>
              <a:t>https://editor.p5js.org/andrea270872/sketches/k02YFTrMI</a:t>
            </a:r>
            <a:r>
              <a:rPr lang="en-US" sz="2400" dirty="0"/>
              <a:t> </a:t>
            </a:r>
          </a:p>
          <a:p>
            <a:pPr marL="0" indent="0">
              <a:buNone/>
            </a:pPr>
            <a:endParaRPr lang="en-US" sz="2400" dirty="0"/>
          </a:p>
          <a:p>
            <a:pPr marL="0" indent="0">
              <a:buNone/>
            </a:pPr>
            <a:r>
              <a:rPr lang="en-US" sz="2400" b="1" dirty="0">
                <a:solidFill>
                  <a:srgbClr val="7030A0"/>
                </a:solidFill>
              </a:rPr>
              <a:t>If you prefer, work with plain JavaScript for this </a:t>
            </a:r>
            <a:r>
              <a:rPr lang="en-US" sz="2400" b="1" i="1" dirty="0">
                <a:solidFill>
                  <a:srgbClr val="7030A0"/>
                </a:solidFill>
              </a:rPr>
              <a:t>pair programming </a:t>
            </a:r>
            <a:r>
              <a:rPr lang="en-US" sz="2400" b="1" dirty="0">
                <a:solidFill>
                  <a:srgbClr val="7030A0"/>
                </a:solidFill>
              </a:rPr>
              <a:t>task ;)</a:t>
            </a:r>
          </a:p>
        </p:txBody>
      </p:sp>
      <p:sp>
        <p:nvSpPr>
          <p:cNvPr id="4" name="Oval 3">
            <a:extLst>
              <a:ext uri="{FF2B5EF4-FFF2-40B4-BE49-F238E27FC236}">
                <a16:creationId xmlns:a16="http://schemas.microsoft.com/office/drawing/2014/main" id="{3FFFD26C-76BB-0D89-76C9-A6A95D40F60E}"/>
              </a:ext>
            </a:extLst>
          </p:cNvPr>
          <p:cNvSpPr/>
          <p:nvPr/>
        </p:nvSpPr>
        <p:spPr>
          <a:xfrm>
            <a:off x="324622" y="5658789"/>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15-20</a:t>
            </a:r>
          </a:p>
          <a:p>
            <a:pPr algn="ctr"/>
            <a:r>
              <a:rPr lang="en-US" dirty="0"/>
              <a:t>min</a:t>
            </a:r>
          </a:p>
        </p:txBody>
      </p:sp>
    </p:spTree>
    <p:extLst>
      <p:ext uri="{BB962C8B-B14F-4D97-AF65-F5344CB8AC3E}">
        <p14:creationId xmlns:p14="http://schemas.microsoft.com/office/powerpoint/2010/main" val="2393957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For now/next time</a:t>
            </a:r>
          </a:p>
        </p:txBody>
      </p:sp>
      <p:sp>
        <p:nvSpPr>
          <p:cNvPr id="3" name="Content Placeholder 2"/>
          <p:cNvSpPr>
            <a:spLocks noGrp="1"/>
          </p:cNvSpPr>
          <p:nvPr>
            <p:ph idx="1"/>
          </p:nvPr>
        </p:nvSpPr>
        <p:spPr/>
        <p:txBody>
          <a:bodyPr/>
          <a:lstStyle/>
          <a:p>
            <a:r>
              <a:rPr lang="en-US" dirty="0"/>
              <a:t>Try out </a:t>
            </a:r>
            <a:r>
              <a:rPr lang="en-US" b="1" dirty="0"/>
              <a:t>pair programming </a:t>
            </a:r>
            <a:r>
              <a:rPr lang="en-US" dirty="0"/>
              <a:t>on your project</a:t>
            </a:r>
          </a:p>
          <a:p>
            <a:pPr marL="0" indent="0">
              <a:buNone/>
            </a:pPr>
            <a:endParaRPr lang="en-US" dirty="0"/>
          </a:p>
        </p:txBody>
      </p:sp>
    </p:spTree>
    <p:extLst>
      <p:ext uri="{BB962C8B-B14F-4D97-AF65-F5344CB8AC3E}">
        <p14:creationId xmlns:p14="http://schemas.microsoft.com/office/powerpoint/2010/main" val="1580257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4B14-2B5A-635E-C09B-DF941774CE0A}"/>
              </a:ext>
            </a:extLst>
          </p:cNvPr>
          <p:cNvSpPr>
            <a:spLocks noGrp="1"/>
          </p:cNvSpPr>
          <p:nvPr>
            <p:ph type="title"/>
          </p:nvPr>
        </p:nvSpPr>
        <p:spPr/>
        <p:txBody>
          <a:bodyPr/>
          <a:lstStyle/>
          <a:p>
            <a:r>
              <a:rPr lang="da-DK" dirty="0"/>
              <a:t>So </a:t>
            </a:r>
            <a:r>
              <a:rPr lang="da-DK" dirty="0" err="1"/>
              <a:t>now</a:t>
            </a:r>
            <a:r>
              <a:rPr lang="da-DK" dirty="0"/>
              <a:t> </a:t>
            </a:r>
            <a:r>
              <a:rPr lang="da-DK" dirty="0" err="1"/>
              <a:t>we</a:t>
            </a:r>
            <a:r>
              <a:rPr lang="da-DK" dirty="0"/>
              <a:t> </a:t>
            </a:r>
            <a:r>
              <a:rPr lang="da-DK" dirty="0" err="1"/>
              <a:t>can</a:t>
            </a:r>
            <a:r>
              <a:rPr lang="da-DK" dirty="0"/>
              <a:t>…</a:t>
            </a:r>
            <a:endParaRPr lang="en-US" dirty="0"/>
          </a:p>
        </p:txBody>
      </p:sp>
      <p:sp>
        <p:nvSpPr>
          <p:cNvPr id="3" name="Content Placeholder 2">
            <a:extLst>
              <a:ext uri="{FF2B5EF4-FFF2-40B4-BE49-F238E27FC236}">
                <a16:creationId xmlns:a16="http://schemas.microsoft.com/office/drawing/2014/main" id="{B4350EE7-59A8-EC43-EC52-8FCE9AE91C99}"/>
              </a:ext>
            </a:extLst>
          </p:cNvPr>
          <p:cNvSpPr>
            <a:spLocks noGrp="1"/>
          </p:cNvSpPr>
          <p:nvPr>
            <p:ph idx="1"/>
          </p:nvPr>
        </p:nvSpPr>
        <p:spPr/>
        <p:txBody>
          <a:bodyPr/>
          <a:lstStyle/>
          <a:p>
            <a:r>
              <a:rPr lang="da-DK" dirty="0"/>
              <a:t>Talk </a:t>
            </a:r>
            <a:r>
              <a:rPr lang="da-DK" dirty="0" err="1"/>
              <a:t>about</a:t>
            </a:r>
            <a:r>
              <a:rPr lang="da-DK" dirty="0"/>
              <a:t> </a:t>
            </a:r>
            <a:r>
              <a:rPr lang="da-DK" dirty="0" err="1"/>
              <a:t>how</a:t>
            </a:r>
            <a:r>
              <a:rPr lang="da-DK" dirty="0"/>
              <a:t> to </a:t>
            </a:r>
            <a:r>
              <a:rPr lang="da-DK" dirty="0" err="1"/>
              <a:t>organize</a:t>
            </a:r>
            <a:r>
              <a:rPr lang="da-DK" dirty="0"/>
              <a:t> the </a:t>
            </a:r>
            <a:r>
              <a:rPr lang="da-DK" dirty="0" err="1"/>
              <a:t>working</a:t>
            </a:r>
            <a:r>
              <a:rPr lang="da-DK" dirty="0"/>
              <a:t> </a:t>
            </a:r>
            <a:r>
              <a:rPr lang="da-DK" dirty="0" err="1"/>
              <a:t>space</a:t>
            </a:r>
            <a:r>
              <a:rPr lang="da-DK" dirty="0"/>
              <a:t> for the team</a:t>
            </a:r>
          </a:p>
          <a:p>
            <a:endParaRPr lang="da-DK" dirty="0"/>
          </a:p>
          <a:p>
            <a:r>
              <a:rPr lang="da-DK" dirty="0" err="1"/>
              <a:t>Explore</a:t>
            </a:r>
            <a:r>
              <a:rPr lang="da-DK" dirty="0"/>
              <a:t> </a:t>
            </a:r>
            <a:r>
              <a:rPr lang="da-DK" dirty="0" err="1"/>
              <a:t>how</a:t>
            </a:r>
            <a:r>
              <a:rPr lang="da-DK" dirty="0"/>
              <a:t> to </a:t>
            </a:r>
            <a:r>
              <a:rPr lang="da-DK" dirty="0" err="1"/>
              <a:t>implement</a:t>
            </a:r>
            <a:r>
              <a:rPr lang="da-DK" dirty="0"/>
              <a:t> user </a:t>
            </a:r>
            <a:r>
              <a:rPr lang="da-DK" dirty="0" err="1"/>
              <a:t>stories</a:t>
            </a:r>
            <a:r>
              <a:rPr lang="da-DK" dirty="0"/>
              <a:t> -&gt; </a:t>
            </a:r>
          </a:p>
          <a:p>
            <a:pPr marL="457200" lvl="1" indent="0">
              <a:buNone/>
            </a:pPr>
            <a:r>
              <a:rPr lang="da-DK" dirty="0" err="1"/>
              <a:t>Experimenting</a:t>
            </a:r>
            <a:r>
              <a:rPr lang="da-DK" dirty="0"/>
              <a:t> with </a:t>
            </a:r>
            <a:r>
              <a:rPr lang="da-DK" b="1" dirty="0"/>
              <a:t>pair </a:t>
            </a:r>
            <a:r>
              <a:rPr lang="da-DK" b="1" dirty="0" err="1"/>
              <a:t>programming</a:t>
            </a:r>
            <a:endParaRPr lang="da-DK" b="1" dirty="0"/>
          </a:p>
          <a:p>
            <a:pPr marL="0" indent="0">
              <a:buNone/>
            </a:pPr>
            <a:endParaRPr lang="da-DK" dirty="0"/>
          </a:p>
        </p:txBody>
      </p:sp>
    </p:spTree>
    <p:extLst>
      <p:ext uri="{BB962C8B-B14F-4D97-AF65-F5344CB8AC3E}">
        <p14:creationId xmlns:p14="http://schemas.microsoft.com/office/powerpoint/2010/main" val="359500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365A-FB49-5A26-26D1-79BF7A86D354}"/>
              </a:ext>
            </a:extLst>
          </p:cNvPr>
          <p:cNvSpPr>
            <a:spLocks noGrp="1"/>
          </p:cNvSpPr>
          <p:nvPr>
            <p:ph type="title"/>
          </p:nvPr>
        </p:nvSpPr>
        <p:spPr/>
        <p:txBody>
          <a:bodyPr>
            <a:normAutofit/>
          </a:bodyPr>
          <a:lstStyle/>
          <a:p>
            <a:r>
              <a:rPr lang="da-DK" dirty="0"/>
              <a:t>How to </a:t>
            </a:r>
            <a:r>
              <a:rPr lang="da-DK" dirty="0" err="1"/>
              <a:t>organize</a:t>
            </a:r>
            <a:r>
              <a:rPr lang="da-DK" dirty="0"/>
              <a:t> the </a:t>
            </a:r>
            <a:r>
              <a:rPr lang="da-DK" dirty="0" err="1"/>
              <a:t>workspace</a:t>
            </a:r>
            <a:r>
              <a:rPr lang="da-DK" dirty="0"/>
              <a:t>!</a:t>
            </a:r>
            <a:endParaRPr lang="en-US" dirty="0"/>
          </a:p>
        </p:txBody>
      </p:sp>
      <p:sp>
        <p:nvSpPr>
          <p:cNvPr id="3" name="Content Placeholder 2">
            <a:extLst>
              <a:ext uri="{FF2B5EF4-FFF2-40B4-BE49-F238E27FC236}">
                <a16:creationId xmlns:a16="http://schemas.microsoft.com/office/drawing/2014/main" id="{1DC1282A-5393-ED23-26DD-FC327CB1AB61}"/>
              </a:ext>
            </a:extLst>
          </p:cNvPr>
          <p:cNvSpPr>
            <a:spLocks noGrp="1"/>
          </p:cNvSpPr>
          <p:nvPr>
            <p:ph idx="1"/>
          </p:nvPr>
        </p:nvSpPr>
        <p:spPr/>
        <p:txBody>
          <a:bodyPr/>
          <a:lstStyle/>
          <a:p>
            <a:r>
              <a:rPr lang="da-DK" dirty="0" err="1"/>
              <a:t>According</a:t>
            </a:r>
            <a:r>
              <a:rPr lang="da-DK" dirty="0"/>
              <a:t> to XP…</a:t>
            </a:r>
            <a:endParaRPr lang="en-US" dirty="0"/>
          </a:p>
        </p:txBody>
      </p:sp>
    </p:spTree>
    <p:extLst>
      <p:ext uri="{BB962C8B-B14F-4D97-AF65-F5344CB8AC3E}">
        <p14:creationId xmlns:p14="http://schemas.microsoft.com/office/powerpoint/2010/main" val="48069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da-DK"/>
              <a:t>Easy access to important info</a:t>
            </a:r>
          </a:p>
        </p:txBody>
      </p:sp>
      <p:sp>
        <p:nvSpPr>
          <p:cNvPr id="70659" name="Rectangle 3"/>
          <p:cNvSpPr>
            <a:spLocks noGrp="1" noChangeArrowheads="1"/>
          </p:cNvSpPr>
          <p:nvPr>
            <p:ph type="body" idx="1"/>
          </p:nvPr>
        </p:nvSpPr>
        <p:spPr>
          <a:xfrm>
            <a:off x="457200" y="5913438"/>
            <a:ext cx="8229600" cy="639762"/>
          </a:xfrm>
        </p:spPr>
        <p:txBody>
          <a:bodyPr/>
          <a:lstStyle/>
          <a:p>
            <a:pPr>
              <a:buFontTx/>
              <a:buNone/>
            </a:pPr>
            <a:r>
              <a:rPr lang="da-DK" sz="2800"/>
              <a:t>Put plans, spikes, ideas and solutions on the walls</a:t>
            </a:r>
          </a:p>
        </p:txBody>
      </p:sp>
      <p:pic>
        <p:nvPicPr>
          <p:cNvPr id="706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13" y="1316038"/>
            <a:ext cx="7369175" cy="439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73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da-DK"/>
              <a:t>Direct communication</a:t>
            </a:r>
          </a:p>
        </p:txBody>
      </p:sp>
      <p:sp>
        <p:nvSpPr>
          <p:cNvPr id="71683" name="Rectangle 3"/>
          <p:cNvSpPr>
            <a:spLocks noGrp="1" noChangeArrowheads="1"/>
          </p:cNvSpPr>
          <p:nvPr>
            <p:ph type="body" idx="1"/>
          </p:nvPr>
        </p:nvSpPr>
        <p:spPr>
          <a:xfrm>
            <a:off x="457200" y="5791200"/>
            <a:ext cx="8229600" cy="487363"/>
          </a:xfrm>
        </p:spPr>
        <p:txBody>
          <a:bodyPr/>
          <a:lstStyle/>
          <a:p>
            <a:pPr>
              <a:lnSpc>
                <a:spcPct val="90000"/>
              </a:lnSpc>
              <a:buFontTx/>
              <a:buNone/>
            </a:pPr>
            <a:r>
              <a:rPr lang="da-DK" sz="2800" dirty="0"/>
              <a:t>You should get information simply looking around</a:t>
            </a:r>
          </a:p>
        </p:txBody>
      </p:sp>
      <p:pic>
        <p:nvPicPr>
          <p:cNvPr id="71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1323975"/>
            <a:ext cx="7188200"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876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da-DK"/>
              <a:t>Status </a:t>
            </a:r>
            <a:r>
              <a:rPr lang="da-DK">
                <a:sym typeface="Wingdings" pitchFamily="2" charset="2"/>
              </a:rPr>
              <a:t></a:t>
            </a:r>
            <a:r>
              <a:rPr lang="da-DK"/>
              <a:t> on the wall</a:t>
            </a:r>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683500" cy="44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71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Trello</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da-DK" sz="2600" dirty="0"/>
              <a:t>A </a:t>
            </a:r>
            <a:r>
              <a:rPr lang="da-DK" sz="2600" dirty="0" err="1"/>
              <a:t>good</a:t>
            </a:r>
            <a:r>
              <a:rPr lang="da-DK" sz="2600" dirty="0"/>
              <a:t> </a:t>
            </a:r>
            <a:r>
              <a:rPr lang="da-DK" sz="2600" dirty="0" err="1"/>
              <a:t>way</a:t>
            </a:r>
            <a:r>
              <a:rPr lang="da-DK" sz="2600" dirty="0"/>
              <a:t> to </a:t>
            </a:r>
            <a:r>
              <a:rPr lang="da-DK" sz="2600" dirty="0" err="1"/>
              <a:t>keep</a:t>
            </a:r>
            <a:r>
              <a:rPr lang="da-DK" sz="2600" dirty="0"/>
              <a:t> </a:t>
            </a:r>
            <a:r>
              <a:rPr lang="da-DK" sz="2600" i="1" dirty="0"/>
              <a:t>user </a:t>
            </a:r>
            <a:r>
              <a:rPr lang="da-DK" sz="2600" i="1" dirty="0" err="1"/>
              <a:t>stories</a:t>
            </a:r>
            <a:r>
              <a:rPr lang="da-DK" sz="2600" i="1" dirty="0"/>
              <a:t> </a:t>
            </a:r>
            <a:r>
              <a:rPr lang="da-DK" sz="2600" dirty="0" err="1"/>
              <a:t>organized</a:t>
            </a:r>
            <a:r>
              <a:rPr lang="da-DK" sz="2600" dirty="0"/>
              <a:t> is to </a:t>
            </a:r>
            <a:r>
              <a:rPr lang="da-DK" sz="2600" dirty="0" err="1"/>
              <a:t>use</a:t>
            </a:r>
            <a:r>
              <a:rPr lang="da-DK" sz="2600" dirty="0"/>
              <a:t> a </a:t>
            </a:r>
            <a:r>
              <a:rPr lang="da-DK" sz="2600" dirty="0" err="1"/>
              <a:t>tool</a:t>
            </a:r>
            <a:r>
              <a:rPr lang="da-DK" sz="2600" dirty="0"/>
              <a:t> like </a:t>
            </a:r>
            <a:r>
              <a:rPr lang="da-DK" sz="2600" dirty="0" err="1"/>
              <a:t>Trello</a:t>
            </a:r>
            <a:r>
              <a:rPr lang="da-DK" sz="2600" dirty="0"/>
              <a:t> (or Google Docs … ).</a:t>
            </a:r>
            <a:endParaRPr lang="en-US" sz="2600" dirty="0"/>
          </a:p>
          <a:p>
            <a:pPr marL="0" indent="0">
              <a:buNone/>
            </a:pPr>
            <a:endParaRPr lang="en-US" b="1" dirty="0"/>
          </a:p>
          <a:p>
            <a:pPr marL="0" indent="0">
              <a:buNone/>
            </a:pPr>
            <a:r>
              <a:rPr lang="en-US" b="1" dirty="0"/>
              <a:t>Trello for tracking Project and Timeboxes</a:t>
            </a:r>
          </a:p>
          <a:p>
            <a:r>
              <a:rPr lang="en-US" sz="2400" dirty="0"/>
              <a:t>Adding new items to the </a:t>
            </a:r>
            <a:r>
              <a:rPr lang="en-US" sz="2400" b="1" dirty="0"/>
              <a:t>list of user story</a:t>
            </a:r>
            <a:r>
              <a:rPr lang="en-US" sz="2400" dirty="0"/>
              <a:t> </a:t>
            </a:r>
          </a:p>
          <a:p>
            <a:r>
              <a:rPr lang="en-US" sz="2400" dirty="0"/>
              <a:t>Re-ordering and/or deleting stories and requirements</a:t>
            </a:r>
          </a:p>
          <a:p>
            <a:r>
              <a:rPr lang="en-US" sz="2400" dirty="0"/>
              <a:t>Moving stories across the board, to being in </a:t>
            </a:r>
            <a:r>
              <a:rPr lang="en-US" sz="2400" i="1" dirty="0"/>
              <a:t>“in progress”</a:t>
            </a:r>
            <a:r>
              <a:rPr lang="en-US" sz="2400" dirty="0"/>
              <a:t>, to </a:t>
            </a:r>
            <a:r>
              <a:rPr lang="en-US" sz="2400" i="1" dirty="0"/>
              <a:t>“done”</a:t>
            </a:r>
          </a:p>
          <a:p>
            <a:r>
              <a:rPr lang="en-US" sz="2400" dirty="0"/>
              <a:t>Towards the end of an iteration:</a:t>
            </a:r>
          </a:p>
          <a:p>
            <a:pPr lvl="1"/>
            <a:r>
              <a:rPr lang="en-US" sz="2000" dirty="0"/>
              <a:t>Verify the stories you have worked on, if they are OK, move to “done” list</a:t>
            </a:r>
          </a:p>
          <a:p>
            <a:r>
              <a:rPr lang="en-US" sz="2400" dirty="0"/>
              <a:t>End of each iteration:</a:t>
            </a:r>
          </a:p>
          <a:p>
            <a:pPr lvl="1"/>
            <a:r>
              <a:rPr lang="en-US" sz="2000" dirty="0"/>
              <a:t>Move possible stories still to complete to the next iteration list</a:t>
            </a:r>
          </a:p>
        </p:txBody>
      </p:sp>
    </p:spTree>
    <p:extLst>
      <p:ext uri="{BB962C8B-B14F-4D97-AF65-F5344CB8AC3E}">
        <p14:creationId xmlns:p14="http://schemas.microsoft.com/office/powerpoint/2010/main" val="861686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82F9-0AD8-7707-E592-F12B0DC079E7}"/>
              </a:ext>
            </a:extLst>
          </p:cNvPr>
          <p:cNvSpPr>
            <a:spLocks noGrp="1"/>
          </p:cNvSpPr>
          <p:nvPr>
            <p:ph type="title"/>
          </p:nvPr>
        </p:nvSpPr>
        <p:spPr/>
        <p:txBody>
          <a:bodyPr/>
          <a:lstStyle/>
          <a:p>
            <a:r>
              <a:rPr lang="da-DK" dirty="0" err="1">
                <a:solidFill>
                  <a:srgbClr val="FF0000"/>
                </a:solidFill>
              </a:rPr>
              <a:t>Trello</a:t>
            </a:r>
            <a:r>
              <a:rPr lang="da-DK" dirty="0">
                <a:solidFill>
                  <a:srgbClr val="FF0000"/>
                </a:solidFill>
              </a:rPr>
              <a:t> task</a:t>
            </a:r>
            <a:endParaRPr lang="en-US" dirty="0">
              <a:solidFill>
                <a:srgbClr val="FF0000"/>
              </a:solidFill>
            </a:endParaRPr>
          </a:p>
        </p:txBody>
      </p:sp>
      <p:sp>
        <p:nvSpPr>
          <p:cNvPr id="3" name="Content Placeholder 2">
            <a:extLst>
              <a:ext uri="{FF2B5EF4-FFF2-40B4-BE49-F238E27FC236}">
                <a16:creationId xmlns:a16="http://schemas.microsoft.com/office/drawing/2014/main" id="{448C3B49-7AF2-B4AD-58D3-907FBA4A4F38}"/>
              </a:ext>
            </a:extLst>
          </p:cNvPr>
          <p:cNvSpPr>
            <a:spLocks noGrp="1"/>
          </p:cNvSpPr>
          <p:nvPr>
            <p:ph idx="1"/>
          </p:nvPr>
        </p:nvSpPr>
        <p:spPr/>
        <p:txBody>
          <a:bodyPr>
            <a:normAutofit lnSpcReduction="10000"/>
          </a:bodyPr>
          <a:lstStyle/>
          <a:p>
            <a:r>
              <a:rPr lang="da-DK" dirty="0">
                <a:solidFill>
                  <a:srgbClr val="FF0000"/>
                </a:solidFill>
              </a:rPr>
              <a:t>Work in </a:t>
            </a:r>
            <a:r>
              <a:rPr lang="da-DK" dirty="0" err="1">
                <a:solidFill>
                  <a:srgbClr val="FF0000"/>
                </a:solidFill>
              </a:rPr>
              <a:t>groups</a:t>
            </a:r>
            <a:endParaRPr lang="da-DK" dirty="0">
              <a:solidFill>
                <a:srgbClr val="FF0000"/>
              </a:solidFill>
            </a:endParaRPr>
          </a:p>
          <a:p>
            <a:r>
              <a:rPr lang="da-DK" dirty="0" err="1">
                <a:solidFill>
                  <a:srgbClr val="FF0000"/>
                </a:solidFill>
              </a:rPr>
              <a:t>Familiarize</a:t>
            </a:r>
            <a:r>
              <a:rPr lang="da-DK" dirty="0">
                <a:solidFill>
                  <a:srgbClr val="FF0000"/>
                </a:solidFill>
              </a:rPr>
              <a:t> </a:t>
            </a:r>
            <a:r>
              <a:rPr lang="da-DK" dirty="0" err="1">
                <a:solidFill>
                  <a:srgbClr val="FF0000"/>
                </a:solidFill>
              </a:rPr>
              <a:t>yourseves</a:t>
            </a:r>
            <a:r>
              <a:rPr lang="da-DK" dirty="0">
                <a:solidFill>
                  <a:srgbClr val="FF0000"/>
                </a:solidFill>
              </a:rPr>
              <a:t> with </a:t>
            </a:r>
            <a:r>
              <a:rPr lang="da-DK" dirty="0" err="1">
                <a:solidFill>
                  <a:srgbClr val="FF0000"/>
                </a:solidFill>
              </a:rPr>
              <a:t>Trello</a:t>
            </a:r>
            <a:endParaRPr lang="da-DK" dirty="0">
              <a:solidFill>
                <a:srgbClr val="FF0000"/>
              </a:solidFill>
            </a:endParaRPr>
          </a:p>
          <a:p>
            <a:r>
              <a:rPr lang="da-DK" dirty="0">
                <a:solidFill>
                  <a:srgbClr val="FF0000"/>
                </a:solidFill>
              </a:rPr>
              <a:t>Set up a </a:t>
            </a:r>
            <a:r>
              <a:rPr lang="da-DK" dirty="0" err="1">
                <a:solidFill>
                  <a:srgbClr val="FF0000"/>
                </a:solidFill>
              </a:rPr>
              <a:t>few</a:t>
            </a:r>
            <a:r>
              <a:rPr lang="da-DK" dirty="0">
                <a:solidFill>
                  <a:srgbClr val="FF0000"/>
                </a:solidFill>
              </a:rPr>
              <a:t> columns </a:t>
            </a:r>
            <a:r>
              <a:rPr lang="da-DK" dirty="0" err="1">
                <a:solidFill>
                  <a:srgbClr val="FF0000"/>
                </a:solidFill>
              </a:rPr>
              <a:t>that</a:t>
            </a:r>
            <a:r>
              <a:rPr lang="da-DK" dirty="0">
                <a:solidFill>
                  <a:srgbClr val="FF0000"/>
                </a:solidFill>
              </a:rPr>
              <a:t> </a:t>
            </a:r>
            <a:r>
              <a:rPr lang="da-DK" dirty="0" err="1">
                <a:solidFill>
                  <a:srgbClr val="FF0000"/>
                </a:solidFill>
              </a:rPr>
              <a:t>are</a:t>
            </a:r>
            <a:r>
              <a:rPr lang="da-DK" dirty="0">
                <a:solidFill>
                  <a:srgbClr val="FF0000"/>
                </a:solidFill>
              </a:rPr>
              <a:t> relevant for </a:t>
            </a:r>
            <a:r>
              <a:rPr lang="da-DK" dirty="0" err="1">
                <a:solidFill>
                  <a:srgbClr val="FF0000"/>
                </a:solidFill>
              </a:rPr>
              <a:t>your</a:t>
            </a:r>
            <a:r>
              <a:rPr lang="da-DK" dirty="0">
                <a:solidFill>
                  <a:srgbClr val="FF0000"/>
                </a:solidFill>
              </a:rPr>
              <a:t> </a:t>
            </a:r>
            <a:r>
              <a:rPr lang="da-DK" dirty="0" err="1">
                <a:solidFill>
                  <a:srgbClr val="FF0000"/>
                </a:solidFill>
              </a:rPr>
              <a:t>project</a:t>
            </a:r>
            <a:endParaRPr lang="da-DK" dirty="0">
              <a:solidFill>
                <a:srgbClr val="FF0000"/>
              </a:solidFill>
            </a:endParaRPr>
          </a:p>
          <a:p>
            <a:r>
              <a:rPr lang="da-DK" dirty="0" err="1">
                <a:solidFill>
                  <a:srgbClr val="FF0000"/>
                </a:solidFill>
              </a:rPr>
              <a:t>Add</a:t>
            </a:r>
            <a:r>
              <a:rPr lang="da-DK" dirty="0">
                <a:solidFill>
                  <a:srgbClr val="FF0000"/>
                </a:solidFill>
              </a:rPr>
              <a:t> a </a:t>
            </a:r>
            <a:r>
              <a:rPr lang="da-DK" dirty="0" err="1">
                <a:solidFill>
                  <a:srgbClr val="FF0000"/>
                </a:solidFill>
              </a:rPr>
              <a:t>few</a:t>
            </a:r>
            <a:r>
              <a:rPr lang="da-DK" dirty="0">
                <a:solidFill>
                  <a:srgbClr val="FF0000"/>
                </a:solidFill>
              </a:rPr>
              <a:t> user </a:t>
            </a:r>
            <a:r>
              <a:rPr lang="da-DK" dirty="0" err="1">
                <a:solidFill>
                  <a:srgbClr val="FF0000"/>
                </a:solidFill>
              </a:rPr>
              <a:t>stories</a:t>
            </a:r>
            <a:r>
              <a:rPr lang="da-DK" dirty="0">
                <a:solidFill>
                  <a:srgbClr val="FF0000"/>
                </a:solidFill>
              </a:rPr>
              <a:t> </a:t>
            </a:r>
            <a:r>
              <a:rPr lang="da-DK" dirty="0" err="1">
                <a:solidFill>
                  <a:srgbClr val="FF0000"/>
                </a:solidFill>
              </a:rPr>
              <a:t>into</a:t>
            </a:r>
            <a:r>
              <a:rPr lang="da-DK" dirty="0">
                <a:solidFill>
                  <a:srgbClr val="FF0000"/>
                </a:solidFill>
              </a:rPr>
              <a:t> </a:t>
            </a:r>
            <a:r>
              <a:rPr lang="da-DK" dirty="0" err="1">
                <a:solidFill>
                  <a:srgbClr val="FF0000"/>
                </a:solidFill>
              </a:rPr>
              <a:t>your</a:t>
            </a:r>
            <a:r>
              <a:rPr lang="da-DK" dirty="0">
                <a:solidFill>
                  <a:srgbClr val="FF0000"/>
                </a:solidFill>
              </a:rPr>
              <a:t> column</a:t>
            </a:r>
          </a:p>
          <a:p>
            <a:r>
              <a:rPr lang="da-DK" dirty="0" err="1">
                <a:solidFill>
                  <a:srgbClr val="FF0000"/>
                </a:solidFill>
              </a:rPr>
              <a:t>Discuss</a:t>
            </a:r>
            <a:r>
              <a:rPr lang="da-DK" dirty="0">
                <a:solidFill>
                  <a:srgbClr val="FF0000"/>
                </a:solidFill>
              </a:rPr>
              <a:t> </a:t>
            </a:r>
            <a:r>
              <a:rPr lang="da-DK" dirty="0" err="1">
                <a:solidFill>
                  <a:srgbClr val="FF0000"/>
                </a:solidFill>
              </a:rPr>
              <a:t>how</a:t>
            </a:r>
            <a:r>
              <a:rPr lang="da-DK" dirty="0">
                <a:solidFill>
                  <a:srgbClr val="FF0000"/>
                </a:solidFill>
              </a:rPr>
              <a:t> </a:t>
            </a:r>
            <a:r>
              <a:rPr lang="da-DK" dirty="0" err="1">
                <a:solidFill>
                  <a:srgbClr val="FF0000"/>
                </a:solidFill>
              </a:rPr>
              <a:t>you</a:t>
            </a:r>
            <a:r>
              <a:rPr lang="da-DK" dirty="0">
                <a:solidFill>
                  <a:srgbClr val="FF0000"/>
                </a:solidFill>
              </a:rPr>
              <a:t> </a:t>
            </a:r>
            <a:r>
              <a:rPr lang="da-DK" dirty="0" err="1">
                <a:solidFill>
                  <a:srgbClr val="FF0000"/>
                </a:solidFill>
              </a:rPr>
              <a:t>would</a:t>
            </a:r>
            <a:r>
              <a:rPr lang="da-DK" dirty="0">
                <a:solidFill>
                  <a:srgbClr val="FF0000"/>
                </a:solidFill>
              </a:rPr>
              <a:t> </a:t>
            </a:r>
            <a:r>
              <a:rPr lang="da-DK" dirty="0" err="1">
                <a:solidFill>
                  <a:srgbClr val="FF0000"/>
                </a:solidFill>
              </a:rPr>
              <a:t>move</a:t>
            </a:r>
            <a:r>
              <a:rPr lang="da-DK" dirty="0">
                <a:solidFill>
                  <a:srgbClr val="FF0000"/>
                </a:solidFill>
              </a:rPr>
              <a:t> </a:t>
            </a:r>
            <a:r>
              <a:rPr lang="da-DK" dirty="0" err="1">
                <a:solidFill>
                  <a:srgbClr val="FF0000"/>
                </a:solidFill>
              </a:rPr>
              <a:t>them</a:t>
            </a:r>
            <a:r>
              <a:rPr lang="da-DK" dirty="0">
                <a:solidFill>
                  <a:srgbClr val="FF0000"/>
                </a:solidFill>
              </a:rPr>
              <a:t>, as the </a:t>
            </a:r>
            <a:r>
              <a:rPr lang="da-DK" dirty="0" err="1">
                <a:solidFill>
                  <a:srgbClr val="FF0000"/>
                </a:solidFill>
              </a:rPr>
              <a:t>project</a:t>
            </a:r>
            <a:r>
              <a:rPr lang="da-DK" dirty="0">
                <a:solidFill>
                  <a:srgbClr val="FF0000"/>
                </a:solidFill>
              </a:rPr>
              <a:t> </a:t>
            </a:r>
            <a:r>
              <a:rPr lang="da-DK" dirty="0" err="1">
                <a:solidFill>
                  <a:srgbClr val="FF0000"/>
                </a:solidFill>
              </a:rPr>
              <a:t>progresses</a:t>
            </a:r>
            <a:r>
              <a:rPr lang="da-DK" dirty="0">
                <a:solidFill>
                  <a:srgbClr val="FF0000"/>
                </a:solidFill>
              </a:rPr>
              <a:t>: </a:t>
            </a:r>
          </a:p>
          <a:p>
            <a:pPr lvl="1"/>
            <a:r>
              <a:rPr lang="da-DK" dirty="0">
                <a:solidFill>
                  <a:srgbClr val="FF0000"/>
                </a:solidFill>
              </a:rPr>
              <a:t>to </a:t>
            </a:r>
            <a:r>
              <a:rPr lang="da-DK" dirty="0" err="1">
                <a:solidFill>
                  <a:srgbClr val="FF0000"/>
                </a:solidFill>
              </a:rPr>
              <a:t>help</a:t>
            </a:r>
            <a:r>
              <a:rPr lang="da-DK" dirty="0">
                <a:solidFill>
                  <a:srgbClr val="FF0000"/>
                </a:solidFill>
              </a:rPr>
              <a:t> </a:t>
            </a:r>
            <a:r>
              <a:rPr lang="da-DK" dirty="0" err="1">
                <a:solidFill>
                  <a:srgbClr val="FF0000"/>
                </a:solidFill>
              </a:rPr>
              <a:t>knowning</a:t>
            </a:r>
            <a:r>
              <a:rPr lang="da-DK" dirty="0">
                <a:solidFill>
                  <a:srgbClr val="FF0000"/>
                </a:solidFill>
              </a:rPr>
              <a:t> the </a:t>
            </a:r>
            <a:r>
              <a:rPr lang="da-DK" dirty="0" err="1">
                <a:solidFill>
                  <a:srgbClr val="FF0000"/>
                </a:solidFill>
              </a:rPr>
              <a:t>state</a:t>
            </a:r>
            <a:r>
              <a:rPr lang="da-DK" dirty="0">
                <a:solidFill>
                  <a:srgbClr val="FF0000"/>
                </a:solidFill>
              </a:rPr>
              <a:t> of the </a:t>
            </a:r>
            <a:r>
              <a:rPr lang="da-DK" dirty="0" err="1">
                <a:solidFill>
                  <a:srgbClr val="FF0000"/>
                </a:solidFill>
              </a:rPr>
              <a:t>project</a:t>
            </a:r>
            <a:r>
              <a:rPr lang="da-DK" dirty="0">
                <a:solidFill>
                  <a:srgbClr val="FF0000"/>
                </a:solidFill>
              </a:rPr>
              <a:t> over time</a:t>
            </a:r>
            <a:endParaRPr lang="en-US" dirty="0">
              <a:solidFill>
                <a:srgbClr val="FF0000"/>
              </a:solidFill>
            </a:endParaRPr>
          </a:p>
        </p:txBody>
      </p:sp>
      <p:sp>
        <p:nvSpPr>
          <p:cNvPr id="4" name="Oval 3">
            <a:extLst>
              <a:ext uri="{FF2B5EF4-FFF2-40B4-BE49-F238E27FC236}">
                <a16:creationId xmlns:a16="http://schemas.microsoft.com/office/drawing/2014/main" id="{99BD7DCC-4144-6767-6B81-7F3D3EE82612}"/>
              </a:ext>
            </a:extLst>
          </p:cNvPr>
          <p:cNvSpPr/>
          <p:nvPr/>
        </p:nvSpPr>
        <p:spPr>
          <a:xfrm>
            <a:off x="7696200" y="56388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10 min</a:t>
            </a:r>
            <a:endParaRPr lang="en-US" dirty="0"/>
          </a:p>
        </p:txBody>
      </p:sp>
    </p:spTree>
    <p:extLst>
      <p:ext uri="{BB962C8B-B14F-4D97-AF65-F5344CB8AC3E}">
        <p14:creationId xmlns:p14="http://schemas.microsoft.com/office/powerpoint/2010/main" val="4223398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3205</TotalTime>
  <Words>1247</Words>
  <Application>Microsoft Office PowerPoint</Application>
  <PresentationFormat>On-screen Show (4:3)</PresentationFormat>
  <Paragraphs>141</Paragraphs>
  <Slides>25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Agile udvikling – Spring 2023 Lecture 04</vt:lpstr>
      <vt:lpstr>Recap: where are we?</vt:lpstr>
      <vt:lpstr>So now we can…</vt:lpstr>
      <vt:lpstr>How to organize the workspace!</vt:lpstr>
      <vt:lpstr>Easy access to important info</vt:lpstr>
      <vt:lpstr>Direct communication</vt:lpstr>
      <vt:lpstr>Status  on the wall</vt:lpstr>
      <vt:lpstr>Trello</vt:lpstr>
      <vt:lpstr>Trello task</vt:lpstr>
      <vt:lpstr>Questions?</vt:lpstr>
      <vt:lpstr>Break</vt:lpstr>
      <vt:lpstr>The entire XP project…</vt:lpstr>
      <vt:lpstr>PowerPoint Presentation</vt:lpstr>
      <vt:lpstr>PowerPoint Presentation</vt:lpstr>
      <vt:lpstr>PowerPoint Presentation</vt:lpstr>
      <vt:lpstr>Key ideas</vt:lpstr>
      <vt:lpstr>What is pair programming?</vt:lpstr>
      <vt:lpstr>Roles in pair programming</vt:lpstr>
      <vt:lpstr>Let me go back to… my game ;)</vt:lpstr>
      <vt:lpstr>Pair programming practice</vt:lpstr>
      <vt:lpstr>My stories  (sorted again at the end of the planning game)</vt:lpstr>
      <vt:lpstr>Pair programming task</vt:lpstr>
      <vt:lpstr>Example of possible things to do in the pair programming session…</vt:lpstr>
      <vt:lpstr>A possible start… in P5</vt:lpstr>
      <vt:lpstr>For now/next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Systemudvikling Lecture 01</dc:title>
  <dc:creator>andrea</dc:creator>
  <cp:lastModifiedBy>Andrea Valente</cp:lastModifiedBy>
  <cp:revision>732</cp:revision>
  <dcterms:created xsi:type="dcterms:W3CDTF">2006-08-16T00:00:00Z</dcterms:created>
  <dcterms:modified xsi:type="dcterms:W3CDTF">2023-04-18T14:05:55Z</dcterms:modified>
</cp:coreProperties>
</file>