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21" r:id="rId3"/>
    <p:sldId id="335" r:id="rId4"/>
    <p:sldId id="337" r:id="rId5"/>
    <p:sldId id="339" r:id="rId6"/>
    <p:sldId id="338" r:id="rId7"/>
    <p:sldId id="340" r:id="rId8"/>
    <p:sldId id="341" r:id="rId9"/>
    <p:sldId id="342" r:id="rId10"/>
    <p:sldId id="343" r:id="rId11"/>
    <p:sldId id="336" r:id="rId12"/>
    <p:sldId id="344" r:id="rId13"/>
    <p:sldId id="345" r:id="rId14"/>
    <p:sldId id="346" r:id="rId15"/>
    <p:sldId id="355" r:id="rId16"/>
    <p:sldId id="356" r:id="rId17"/>
    <p:sldId id="347" r:id="rId18"/>
    <p:sldId id="279" r:id="rId19"/>
    <p:sldId id="348" r:id="rId20"/>
    <p:sldId id="349" r:id="rId21"/>
    <p:sldId id="351" r:id="rId22"/>
    <p:sldId id="350" r:id="rId23"/>
    <p:sldId id="354" r:id="rId24"/>
    <p:sldId id="334" r:id="rId25"/>
    <p:sldId id="353" r:id="rId26"/>
    <p:sldId id="271" r:id="rId27"/>
    <p:sldId id="35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B7D56-965F-469F-BEA5-E8F39E79D044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DECD8-E85B-4C15-98F9-15A72F974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4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https://www.tutorialspoint.com/how-to-empty-a-chash-list#:~:text=To%20empty%20a%20C%23%20list%2C%20use%20the%20Clear()%20method.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DECD8-E85B-4C15-98F9-15A72F974A3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9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7684-52CF-3A28-AEA8-80F894A04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E1CA3-0D08-AA29-F324-7147365F6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D0A0-1E82-A1FC-B59E-16BDCFB1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5BA1-8AD1-0A82-3333-92B0558D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09581-0057-6159-D29C-E2C91F21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2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D849-7B23-3CE1-4EFA-D7A52C70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B6F65-D7F3-5F15-B133-56F33CB73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C11C-D7D1-98BA-985D-6F1BDE31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6247-97C8-1258-D342-A11B5EF6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02A6-E9AA-69B8-0F54-433E7174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2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4AD3F9-FC1A-48AB-258C-543642B89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46E45-6E58-8035-40D3-6FD745F47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5E46-45A0-898F-BE2F-F4556ED9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D406-C9AF-5665-551E-000C73D4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4D632-7BD7-1E76-CD18-D6EF1B62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4AB7-2F7E-1E7E-A29F-32FE242F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F988-AA41-7545-D41F-41F474C03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9EEA-AAE4-30E9-BC40-56AA8F9A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C1353-92D0-6EB4-1D08-1FFD1F24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52023-38A0-960D-A2ED-EE56697A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CE76-BF1B-7D7B-2479-0EF3F74B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821FD-81D6-DC4F-791D-0DADE396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525A8-5414-9A0E-49CA-57CAE8BB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FC31-22F3-CA2F-D5B0-BE8526B7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677E0-2E05-6B28-ED27-77843871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6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F16D-0EB4-C03C-30B7-C5A3DD6D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D6CD-027E-F245-BD13-6A9AAB2BE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31612-DE78-A5C4-C6BC-769F2BFB5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D801D-C14C-B86E-4995-D4005182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5665B-2AB1-2EB6-894D-DE55D977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30B3B-5057-2FA1-D006-61CFC0DA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AFD5-AE5E-0C94-8F05-E9C58193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A8BAA-54EF-F4FB-1447-E83DBE99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7749B-3DAB-74F7-4C52-2EDA9B1C9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AB651-522E-5957-01ED-DB31E022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EE0B4-0D1F-8805-588D-620DED1B1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C63EF-6D7A-CA8D-62B3-1C234A43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7A3E2-77CF-A0A5-5AB6-D8AA5434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6EC43-CC16-FB56-F12E-340CC221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6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2C4E-F651-66D1-C066-BC12513D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7973A-D49C-232C-BF3C-2FE346D8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4AC80-2243-73BD-0A2D-EC082C0D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E153E-30D9-8BC2-4189-B7DC479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9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F5AA1-F772-9383-D910-4839C05D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D2013-2AC4-8ABD-2F9A-E6CA061A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8F4C6-540B-9B08-220F-EF8976AA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7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EE5D-AE74-DB61-6634-08CB3030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E6D3-87C0-B9FC-DD3E-6BFDA027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1EA4E-819C-9370-2083-ACA872B73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CEC4C-B544-97BB-08AC-A613D400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2AC99-6BBF-0B97-3A26-5592EFA9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0F564-FDA9-7E5B-3DAE-B8B74C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6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2BAA-3881-C5C2-D3C0-85840DC6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2D9A9-22E6-0473-22E1-2F4ECAD6B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BF03A-8D73-E118-F1CC-E6281744C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0DFC-EA43-3CE0-8658-3A65C840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2000-C1C0-4642-A41E-B90B2B2FE91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B1DF3-757C-B09C-03A0-A4EA3EAF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F1D02-3730-9425-ACC0-A8D26F3B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9B5E2-9F37-F953-91C1-042F2C00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E2BDA-4669-AF18-8FE7-688CD819B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F433-0563-013B-068B-14453E90C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92000-C1C0-4642-A41E-B90B2B2FE916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A56B8-4FB2-777F-E1F1-D90B3176F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0A73-3DCA-C493-660E-91A6A049D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C117-E252-4444-BD9D-750719AD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5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findresearcher.sdu.dk/en/persons/aval" TargetMode="External"/><Relationship Id="rId2" Type="http://schemas.openxmlformats.org/officeDocument/2006/relationships/hyperlink" Target="mailto:aval@sdu.d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xplanet.org/lo-fi-vs-hi-fi-wireframes-and-the-importance-of-designing-the-flow-9b283ae6298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reframe.cc/" TargetMode="Externa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pf-tutorial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pf-tutorial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pf-tutorial.com/about-wpf/wpf-vs-winform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564F-BD9F-E370-DB2B-F6AA05B38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Applikationsudvikling</a:t>
            </a:r>
            <a:r>
              <a:rPr lang="en-US" dirty="0"/>
              <a:t>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A38C3-581E-F204-9E5E-6D427217F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da-DK" b="1" dirty="0" err="1"/>
              <a:t>Lecture</a:t>
            </a:r>
            <a:r>
              <a:rPr lang="da-DK" b="1" dirty="0"/>
              <a:t> 5</a:t>
            </a:r>
          </a:p>
          <a:p>
            <a:endParaRPr lang="da-DK" dirty="0"/>
          </a:p>
          <a:p>
            <a:r>
              <a:rPr lang="da-DK" dirty="0"/>
              <a:t>Andrea Valente</a:t>
            </a:r>
          </a:p>
          <a:p>
            <a:r>
              <a:rPr lang="da-DK" dirty="0">
                <a:hlinkClick r:id="rId2"/>
              </a:rPr>
              <a:t>aval@sdu.dk</a:t>
            </a:r>
            <a:endParaRPr lang="da-DK" dirty="0"/>
          </a:p>
          <a:p>
            <a:r>
              <a:rPr lang="en-US" dirty="0">
                <a:hlinkClick r:id="rId3"/>
              </a:rPr>
              <a:t>https://portal.findresearcher.sdu.dk/en/persons/aval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148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787E-005C-A4ED-7AC8-7A539470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Summary of the ides so far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DE9B9-A161-EF01-2C6A-D3D7A66E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WPF is a framework to </a:t>
            </a:r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GUIs</a:t>
            </a:r>
            <a:endParaRPr lang="da-DK" dirty="0"/>
          </a:p>
          <a:p>
            <a:pPr lvl="1"/>
            <a:r>
              <a:rPr lang="da-DK" dirty="0"/>
              <a:t>It has </a:t>
            </a:r>
            <a:r>
              <a:rPr lang="da-DK" dirty="0" err="1"/>
              <a:t>many</a:t>
            </a:r>
            <a:r>
              <a:rPr lang="da-DK" dirty="0"/>
              <a:t> types of </a:t>
            </a:r>
            <a:r>
              <a:rPr lang="da-DK" dirty="0" err="1"/>
              <a:t>controls</a:t>
            </a:r>
            <a:endParaRPr lang="da-DK" dirty="0"/>
          </a:p>
          <a:p>
            <a:r>
              <a:rPr lang="da-DK" dirty="0" err="1"/>
              <a:t>Every</a:t>
            </a:r>
            <a:r>
              <a:rPr lang="da-DK" dirty="0"/>
              <a:t> </a:t>
            </a:r>
            <a:r>
              <a:rPr lang="da-DK" dirty="0" err="1"/>
              <a:t>control</a:t>
            </a:r>
            <a:r>
              <a:rPr lang="da-DK" dirty="0"/>
              <a:t> is a class and I </a:t>
            </a:r>
            <a:r>
              <a:rPr lang="da-DK" dirty="0" err="1"/>
              <a:t>define</a:t>
            </a:r>
            <a:r>
              <a:rPr lang="da-DK" dirty="0"/>
              <a:t> a GUI by </a:t>
            </a:r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instanciates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from the WPF </a:t>
            </a:r>
            <a:r>
              <a:rPr lang="da-DK" dirty="0" err="1"/>
              <a:t>classes</a:t>
            </a:r>
            <a:endParaRPr lang="da-DK" dirty="0"/>
          </a:p>
          <a:p>
            <a:r>
              <a:rPr lang="da-DK" dirty="0"/>
              <a:t>But… I </a:t>
            </a:r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to, </a:t>
            </a:r>
            <a:r>
              <a:rPr lang="da-DK" dirty="0" err="1"/>
              <a:t>too</a:t>
            </a:r>
            <a:r>
              <a:rPr lang="da-DK" dirty="0"/>
              <a:t> </a:t>
            </a:r>
            <a:r>
              <a:rPr lang="da-DK" dirty="0" err="1"/>
              <a:t>much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-&gt; so I </a:t>
            </a:r>
            <a:r>
              <a:rPr lang="da-DK" dirty="0" err="1"/>
              <a:t>write</a:t>
            </a:r>
            <a:r>
              <a:rPr lang="da-DK" dirty="0"/>
              <a:t> an XAML file </a:t>
            </a:r>
            <a:r>
              <a:rPr lang="da-DK" dirty="0" err="1"/>
              <a:t>instead</a:t>
            </a:r>
            <a:endParaRPr lang="da-DK" dirty="0"/>
          </a:p>
          <a:p>
            <a:r>
              <a:rPr lang="da-DK" dirty="0"/>
              <a:t>Visual studio auto-</a:t>
            </a:r>
            <a:r>
              <a:rPr lang="da-DK" dirty="0" err="1"/>
              <a:t>magically</a:t>
            </a:r>
            <a:r>
              <a:rPr lang="da-DK" dirty="0"/>
              <a:t> </a:t>
            </a:r>
            <a:r>
              <a:rPr lang="da-DK" dirty="0" err="1"/>
              <a:t>converts</a:t>
            </a:r>
            <a:r>
              <a:rPr lang="da-DK" dirty="0"/>
              <a:t> XAML to C# </a:t>
            </a:r>
            <a:r>
              <a:rPr lang="da-DK" dirty="0" err="1"/>
              <a:t>code</a:t>
            </a:r>
            <a:r>
              <a:rPr lang="da-DK" dirty="0"/>
              <a:t> and </a:t>
            </a:r>
            <a:r>
              <a:rPr lang="da-DK" dirty="0" err="1"/>
              <a:t>makes</a:t>
            </a:r>
            <a:r>
              <a:rPr lang="da-DK" dirty="0"/>
              <a:t> the </a:t>
            </a:r>
            <a:r>
              <a:rPr lang="da-DK" dirty="0" err="1"/>
              <a:t>objects</a:t>
            </a:r>
            <a:r>
              <a:rPr lang="da-DK" dirty="0"/>
              <a:t> for </a:t>
            </a:r>
            <a:r>
              <a:rPr lang="da-DK" dirty="0" err="1"/>
              <a:t>me</a:t>
            </a:r>
            <a:r>
              <a:rPr lang="da-DK" dirty="0"/>
              <a:t> at the start of </a:t>
            </a:r>
            <a:r>
              <a:rPr lang="da-DK" dirty="0" err="1"/>
              <a:t>my</a:t>
            </a:r>
            <a:r>
              <a:rPr lang="da-DK" dirty="0"/>
              <a:t> app</a:t>
            </a:r>
          </a:p>
          <a:p>
            <a:r>
              <a:rPr lang="da-DK" dirty="0" err="1"/>
              <a:t>Finally</a:t>
            </a:r>
            <a:r>
              <a:rPr lang="da-DK" dirty="0"/>
              <a:t>: I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even</a:t>
            </a:r>
            <a:r>
              <a:rPr lang="da-DK" dirty="0"/>
              <a:t> more </a:t>
            </a:r>
            <a:r>
              <a:rPr lang="da-DK" dirty="0" err="1"/>
              <a:t>lazy</a:t>
            </a:r>
            <a:r>
              <a:rPr lang="da-DK" dirty="0"/>
              <a:t> -&gt; I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visually</a:t>
            </a:r>
            <a:r>
              <a:rPr lang="da-DK" dirty="0"/>
              <a:t> compose </a:t>
            </a:r>
            <a:r>
              <a:rPr lang="da-DK" dirty="0" err="1"/>
              <a:t>my</a:t>
            </a:r>
            <a:r>
              <a:rPr lang="da-DK" dirty="0"/>
              <a:t> XAML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0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93FE-0FB9-E838-0281-7FB8F60DF51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da-DK" dirty="0" err="1"/>
              <a:t>Let’s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with an </a:t>
            </a:r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6B89-AFDA-892B-6B4B-D2AB05DCE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Open </a:t>
            </a:r>
            <a:r>
              <a:rPr lang="da-DK" dirty="0" err="1"/>
              <a:t>visual</a:t>
            </a:r>
            <a:r>
              <a:rPr lang="da-DK" dirty="0"/>
              <a:t> studio</a:t>
            </a:r>
          </a:p>
          <a:p>
            <a:r>
              <a:rPr lang="en-US" dirty="0"/>
              <a:t>Create a new project</a:t>
            </a:r>
          </a:p>
          <a:p>
            <a:r>
              <a:rPr lang="en-US" dirty="0"/>
              <a:t>Choose: WPF application in C# </a:t>
            </a:r>
          </a:p>
          <a:p>
            <a:r>
              <a:rPr lang="en-US" dirty="0"/>
              <a:t>Then </a:t>
            </a:r>
            <a:r>
              <a:rPr lang="en-US" i="1" dirty="0"/>
              <a:t>next</a:t>
            </a:r>
            <a:r>
              <a:rPr lang="en-US" dirty="0"/>
              <a:t> -&gt; and </a:t>
            </a:r>
            <a:r>
              <a:rPr lang="en-US" i="1" dirty="0"/>
              <a:t>create</a:t>
            </a:r>
          </a:p>
          <a:p>
            <a:endParaRPr lang="en-US" i="1" dirty="0"/>
          </a:p>
          <a:p>
            <a:r>
              <a:rPr lang="en-US" dirty="0">
                <a:solidFill>
                  <a:srgbClr val="0070C0"/>
                </a:solidFill>
              </a:rPr>
              <a:t>The project will have 2 parts:</a:t>
            </a:r>
          </a:p>
          <a:p>
            <a:pPr lvl="1"/>
            <a:r>
              <a:rPr lang="en-US" dirty="0"/>
              <a:t>An XAML file/GUI design</a:t>
            </a:r>
          </a:p>
          <a:p>
            <a:pPr lvl="1"/>
            <a:r>
              <a:rPr lang="en-US" dirty="0"/>
              <a:t>A C# file, with some code for the “main window”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BD44B5-6514-EDC1-4EEA-54D78C7F861E}"/>
              </a:ext>
            </a:extLst>
          </p:cNvPr>
          <p:cNvGrpSpPr/>
          <p:nvPr/>
        </p:nvGrpSpPr>
        <p:grpSpPr>
          <a:xfrm>
            <a:off x="5725297" y="2010757"/>
            <a:ext cx="6041185" cy="2836486"/>
            <a:chOff x="5725297" y="2010757"/>
            <a:chExt cx="6041185" cy="28364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5392C3-D795-F64B-9CDC-6ADD9E0AE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0812" y="2010757"/>
              <a:ext cx="4755670" cy="2836486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9A0089A-BF9E-E4A5-03F6-DBE8E5CE55CA}"/>
                </a:ext>
              </a:extLst>
            </p:cNvPr>
            <p:cNvCxnSpPr/>
            <p:nvPr/>
          </p:nvCxnSpPr>
          <p:spPr>
            <a:xfrm>
              <a:off x="5725297" y="3056238"/>
              <a:ext cx="1524000" cy="12356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791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E5CD-5E2F-520F-2B92-6BCF57ED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a </a:t>
            </a:r>
            <a:r>
              <a:rPr lang="da-DK" dirty="0" err="1"/>
              <a:t>button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77AD-6FCC-2192-9804-5E06E207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Open the </a:t>
            </a:r>
            <a:r>
              <a:rPr lang="da-DK" dirty="0" err="1"/>
              <a:t>toolbox</a:t>
            </a:r>
            <a:r>
              <a:rPr lang="da-DK" dirty="0"/>
              <a:t> (top-</a:t>
            </a:r>
            <a:r>
              <a:rPr lang="da-DK" dirty="0" err="1"/>
              <a:t>left</a:t>
            </a:r>
            <a:r>
              <a:rPr lang="da-DK" dirty="0"/>
              <a:t>)</a:t>
            </a:r>
          </a:p>
          <a:p>
            <a:r>
              <a:rPr lang="en-US" dirty="0"/>
              <a:t>You will see the common controls</a:t>
            </a:r>
          </a:p>
          <a:p>
            <a:pPr lvl="1"/>
            <a:r>
              <a:rPr lang="en-US" dirty="0"/>
              <a:t>Drag the button to your main window</a:t>
            </a:r>
          </a:p>
          <a:p>
            <a:pPr lvl="1"/>
            <a:endParaRPr lang="en-US" dirty="0"/>
          </a:p>
          <a:p>
            <a:r>
              <a:rPr lang="en-US" dirty="0"/>
              <a:t>The button can then be placed </a:t>
            </a:r>
            <a:br>
              <a:rPr lang="en-US" dirty="0"/>
            </a:br>
            <a:r>
              <a:rPr lang="en-US" dirty="0"/>
              <a:t>and customized (e.g. </a:t>
            </a:r>
            <a:r>
              <a:rPr lang="en-US" i="1" dirty="0"/>
              <a:t>resized</a:t>
            </a:r>
            <a:r>
              <a:rPr lang="en-US" dirty="0"/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01AB2B7-9D92-80F4-88F0-C6FA0C01657F}"/>
              </a:ext>
            </a:extLst>
          </p:cNvPr>
          <p:cNvGrpSpPr/>
          <p:nvPr/>
        </p:nvGrpSpPr>
        <p:grpSpPr>
          <a:xfrm>
            <a:off x="6466703" y="1507549"/>
            <a:ext cx="5038339" cy="4463467"/>
            <a:chOff x="6466703" y="1507549"/>
            <a:chExt cx="5038339" cy="44634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B409D9-14A7-6269-8330-A853A2DEF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0703" y="1507549"/>
              <a:ext cx="3514339" cy="4463467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7E7280E-BE15-E8EE-8C0F-8B0D63A23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6703" y="2965622"/>
              <a:ext cx="1878227" cy="6590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81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3A47-0F54-5482-E2E2-691C38CC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Now </a:t>
            </a:r>
            <a:r>
              <a:rPr lang="da-DK" b="1" dirty="0" err="1"/>
              <a:t>change</a:t>
            </a:r>
            <a:r>
              <a:rPr lang="da-DK" b="1" dirty="0"/>
              <a:t> the </a:t>
            </a:r>
            <a:r>
              <a:rPr lang="da-DK" b="1" dirty="0" err="1"/>
              <a:t>text</a:t>
            </a:r>
            <a:r>
              <a:rPr lang="da-DK" b="1" dirty="0"/>
              <a:t> </a:t>
            </a:r>
            <a:r>
              <a:rPr lang="da-DK" dirty="0" err="1"/>
              <a:t>inside</a:t>
            </a:r>
            <a:r>
              <a:rPr lang="da-DK" dirty="0"/>
              <a:t> the </a:t>
            </a:r>
            <a:r>
              <a:rPr lang="da-DK" dirty="0" err="1"/>
              <a:t>button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36BC60-EF09-92CF-17A2-FB3053E9FB23}"/>
              </a:ext>
            </a:extLst>
          </p:cNvPr>
          <p:cNvGrpSpPr/>
          <p:nvPr/>
        </p:nvGrpSpPr>
        <p:grpSpPr>
          <a:xfrm>
            <a:off x="530042" y="1470588"/>
            <a:ext cx="9434920" cy="4888889"/>
            <a:chOff x="1123167" y="1511777"/>
            <a:chExt cx="9434920" cy="48888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8D3D90-B17F-69A9-AABB-C62177042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3167" y="1511777"/>
              <a:ext cx="9434920" cy="4888889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CF230ED-000C-6BCF-B98B-D65D76603A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4249" y="5929650"/>
              <a:ext cx="255373" cy="47101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A53C17E-8F6E-ECD8-52AB-E8A9252000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9622" y="4357816"/>
              <a:ext cx="1243913" cy="204285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2EC93DF6-3B57-3EDF-3990-4A6455172033}"/>
              </a:ext>
            </a:extLst>
          </p:cNvPr>
          <p:cNvSpPr/>
          <p:nvPr/>
        </p:nvSpPr>
        <p:spPr>
          <a:xfrm>
            <a:off x="10047340" y="2265406"/>
            <a:ext cx="2045806" cy="1952367"/>
          </a:xfrm>
          <a:prstGeom prst="wedgeEllipseCallout">
            <a:avLst>
              <a:gd name="adj1" fmla="val -85468"/>
              <a:gd name="adj2" fmla="val 4477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This is a </a:t>
            </a:r>
            <a:r>
              <a:rPr lang="da-DK" dirty="0" err="1"/>
              <a:t>good</a:t>
            </a:r>
            <a:r>
              <a:rPr lang="da-DK" dirty="0"/>
              <a:t> moment to </a:t>
            </a:r>
            <a:r>
              <a:rPr lang="da-DK" dirty="0" err="1"/>
              <a:t>build+run</a:t>
            </a:r>
            <a:r>
              <a:rPr lang="da-DK" dirty="0"/>
              <a:t>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7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EDBB-AAA3-E0B0-43EE-80BCBC58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Now the </a:t>
            </a:r>
            <a:r>
              <a:rPr lang="da-DK" dirty="0" err="1"/>
              <a:t>button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b="1" dirty="0"/>
              <a:t>do </a:t>
            </a:r>
            <a:r>
              <a:rPr lang="da-DK" b="1" dirty="0" err="1"/>
              <a:t>something</a:t>
            </a:r>
            <a:r>
              <a:rPr lang="da-DK" dirty="0"/>
              <a:t>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CDD99-9C3F-1BAD-E364-678B18981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Simply</a:t>
            </a:r>
            <a:r>
              <a:rPr lang="da-DK" dirty="0"/>
              <a:t> </a:t>
            </a:r>
            <a:r>
              <a:rPr lang="da-DK" dirty="0" err="1"/>
              <a:t>click</a:t>
            </a:r>
            <a:r>
              <a:rPr lang="da-DK" dirty="0"/>
              <a:t> the </a:t>
            </a:r>
            <a:r>
              <a:rPr lang="da-DK" dirty="0" err="1"/>
              <a:t>button</a:t>
            </a:r>
            <a:r>
              <a:rPr lang="da-DK" dirty="0"/>
              <a:t> in the XAML design </a:t>
            </a:r>
            <a:r>
              <a:rPr lang="da-DK" dirty="0" err="1"/>
              <a:t>window</a:t>
            </a:r>
            <a:endParaRPr lang="da-DK" dirty="0"/>
          </a:p>
          <a:p>
            <a:pPr lvl="1"/>
            <a:r>
              <a:rPr lang="da-DK" dirty="0"/>
              <a:t>A new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written</a:t>
            </a:r>
            <a:r>
              <a:rPr lang="da-DK" dirty="0"/>
              <a:t> for </a:t>
            </a:r>
            <a:r>
              <a:rPr lang="da-DK" dirty="0" err="1"/>
              <a:t>you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MainWindow</a:t>
            </a:r>
            <a:r>
              <a:rPr lang="da-DK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da-DK" dirty="0"/>
              <a:t>class</a:t>
            </a:r>
          </a:p>
          <a:p>
            <a:pPr lvl="1"/>
            <a:r>
              <a:rPr lang="da-DK" dirty="0"/>
              <a:t>The </a:t>
            </a:r>
            <a:r>
              <a:rPr lang="da-DK" dirty="0" err="1"/>
              <a:t>method</a:t>
            </a:r>
            <a:r>
              <a:rPr lang="da-DK" dirty="0"/>
              <a:t> is </a:t>
            </a:r>
            <a:r>
              <a:rPr lang="da-DK" dirty="0" err="1"/>
              <a:t>usually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: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Button_Click</a:t>
            </a:r>
            <a:endParaRPr lang="da-DK" dirty="0">
              <a:solidFill>
                <a:srgbClr val="FF0000"/>
              </a:solidFill>
            </a:endParaRPr>
          </a:p>
          <a:p>
            <a:pPr lvl="2"/>
            <a:r>
              <a:rPr lang="da-DK" dirty="0"/>
              <a:t>And has a </a:t>
            </a:r>
            <a:r>
              <a:rPr lang="da-DK" dirty="0" err="1"/>
              <a:t>couple</a:t>
            </a:r>
            <a:r>
              <a:rPr lang="da-DK" dirty="0"/>
              <a:t> of parameters, </a:t>
            </a:r>
            <a:r>
              <a:rPr lang="da-DK" dirty="0" err="1"/>
              <a:t>including</a:t>
            </a:r>
            <a:r>
              <a:rPr lang="da-DK" dirty="0"/>
              <a:t> the </a:t>
            </a:r>
            <a:r>
              <a:rPr lang="da-DK" i="1" dirty="0"/>
              <a:t>source </a:t>
            </a:r>
            <a:r>
              <a:rPr lang="da-DK" dirty="0" err="1"/>
              <a:t>object</a:t>
            </a:r>
            <a:r>
              <a:rPr lang="da-DK" dirty="0"/>
              <a:t>, </a:t>
            </a:r>
            <a:r>
              <a:rPr lang="da-DK" dirty="0" err="1"/>
              <a:t>here</a:t>
            </a:r>
            <a:r>
              <a:rPr lang="da-DK" dirty="0"/>
              <a:t> it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the </a:t>
            </a:r>
            <a:r>
              <a:rPr lang="da-DK" dirty="0" err="1"/>
              <a:t>button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clicked</a:t>
            </a:r>
            <a:r>
              <a:rPr lang="da-DK" dirty="0"/>
              <a:t>, i.e. the source of the </a:t>
            </a:r>
            <a:r>
              <a:rPr lang="da-DK" dirty="0" err="1"/>
              <a:t>click</a:t>
            </a:r>
            <a:r>
              <a:rPr lang="da-DK" dirty="0"/>
              <a:t> </a:t>
            </a:r>
            <a:r>
              <a:rPr lang="da-DK" dirty="0" err="1"/>
              <a:t>even</a:t>
            </a:r>
            <a:endParaRPr lang="da-DK" dirty="0"/>
          </a:p>
          <a:p>
            <a:pPr lvl="1"/>
            <a:r>
              <a:rPr lang="da-DK" dirty="0"/>
              <a:t>Put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in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method</a:t>
            </a:r>
            <a:endParaRPr lang="da-DK" dirty="0"/>
          </a:p>
          <a:p>
            <a:pPr marL="914400" lvl="2" indent="0">
              <a:buNone/>
            </a:pPr>
            <a:r>
              <a:rPr lang="da-DK" b="1" dirty="0"/>
              <a:t>NOTE: </a:t>
            </a:r>
            <a:r>
              <a:rPr lang="da-DK" dirty="0" err="1"/>
              <a:t>Console.WriteLine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work</a:t>
            </a:r>
            <a:r>
              <a:rPr lang="da-DK" dirty="0"/>
              <a:t> in WPF apps </a:t>
            </a:r>
            <a:r>
              <a:rPr lang="da-DK" b="1" dirty="0">
                <a:sym typeface="Wingdings" panose="05000000000000000000" pitchFamily="2" charset="2"/>
              </a:rPr>
              <a:t>:(</a:t>
            </a:r>
          </a:p>
          <a:p>
            <a:pPr marL="914400" lvl="2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MessageBox.Show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(“thanks for clicking”);</a:t>
            </a:r>
          </a:p>
          <a:p>
            <a:pPr marL="914400" lvl="2" indent="0">
              <a:buNone/>
            </a:pPr>
            <a:endParaRPr lang="da-DK" sz="1800" b="1" dirty="0">
              <a:solidFill>
                <a:srgbClr val="FF0000"/>
              </a:solidFill>
              <a:latin typeface="Cascadia Mono" panose="020B06090200000200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a-DK" sz="2600" dirty="0" err="1">
                <a:solidFill>
                  <a:srgbClr val="00B050"/>
                </a:solidFill>
                <a:sym typeface="Wingdings" panose="05000000000000000000" pitchFamily="2" charset="2"/>
              </a:rPr>
              <a:t>Then</a:t>
            </a:r>
            <a:r>
              <a:rPr lang="da-DK" sz="2600" dirty="0">
                <a:solidFill>
                  <a:srgbClr val="00B050"/>
                </a:solidFill>
                <a:sym typeface="Wingdings" panose="05000000000000000000" pitchFamily="2" charset="2"/>
              </a:rPr>
              <a:t> look at </a:t>
            </a:r>
            <a:r>
              <a:rPr lang="da-DK" sz="2600" dirty="0" err="1">
                <a:solidFill>
                  <a:srgbClr val="00B050"/>
                </a:solidFill>
                <a:sym typeface="Wingdings" panose="05000000000000000000" pitchFamily="2" charset="2"/>
              </a:rPr>
              <a:t>my</a:t>
            </a:r>
            <a:r>
              <a:rPr lang="da-DK" sz="26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da-DK" sz="2600" dirty="0" err="1">
                <a:solidFill>
                  <a:srgbClr val="00B050"/>
                </a:solidFill>
                <a:sym typeface="Wingdings" panose="05000000000000000000" pitchFamily="2" charset="2"/>
              </a:rPr>
              <a:t>code</a:t>
            </a:r>
            <a:r>
              <a:rPr lang="da-DK" sz="2600" dirty="0">
                <a:solidFill>
                  <a:srgbClr val="00B050"/>
                </a:solidFill>
                <a:sym typeface="Wingdings" panose="05000000000000000000" pitchFamily="2" charset="2"/>
              </a:rPr>
              <a:t>: </a:t>
            </a:r>
            <a:r>
              <a:rPr lang="da-DK" sz="2600" i="1" dirty="0" err="1">
                <a:solidFill>
                  <a:srgbClr val="0070C0"/>
                </a:solidFill>
                <a:sym typeface="Wingdings" panose="05000000000000000000" pitchFamily="2" charset="2"/>
              </a:rPr>
              <a:t>code</a:t>
            </a:r>
            <a:r>
              <a:rPr lang="da-DK" sz="2600" i="1" dirty="0">
                <a:solidFill>
                  <a:srgbClr val="0070C0"/>
                </a:solidFill>
                <a:sym typeface="Wingdings" panose="05000000000000000000" pitchFamily="2" charset="2"/>
              </a:rPr>
              <a:t>\Example1.cs</a:t>
            </a:r>
            <a:endParaRPr lang="en-US" sz="2600" i="1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55206F8C-1BFB-B4DC-5C51-20FD235B39A0}"/>
              </a:ext>
            </a:extLst>
          </p:cNvPr>
          <p:cNvSpPr/>
          <p:nvPr/>
        </p:nvSpPr>
        <p:spPr>
          <a:xfrm>
            <a:off x="8803427" y="4110682"/>
            <a:ext cx="2045806" cy="1952367"/>
          </a:xfrm>
          <a:prstGeom prst="wedgeEllipseCallout">
            <a:avLst>
              <a:gd name="adj1" fmla="val -110433"/>
              <a:gd name="adj2" fmla="val -159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This is a </a:t>
            </a:r>
            <a:r>
              <a:rPr lang="da-DK" dirty="0" err="1"/>
              <a:t>good</a:t>
            </a:r>
            <a:r>
              <a:rPr lang="da-DK" dirty="0"/>
              <a:t> moment to </a:t>
            </a:r>
            <a:r>
              <a:rPr lang="da-DK" dirty="0" err="1"/>
              <a:t>build+run</a:t>
            </a:r>
            <a:r>
              <a:rPr lang="da-DK" dirty="0"/>
              <a:t> 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4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3CE1-C714-5824-B83F-714C2F82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box</a:t>
            </a:r>
            <a:r>
              <a:rPr lang="da-DK" dirty="0"/>
              <a:t>: </a:t>
            </a:r>
            <a:r>
              <a:rPr lang="da-DK" dirty="0" err="1"/>
              <a:t>reading</a:t>
            </a:r>
            <a:r>
              <a:rPr lang="da-DK" dirty="0"/>
              <a:t> and </a:t>
            </a:r>
            <a:r>
              <a:rPr lang="da-DK" dirty="0" err="1"/>
              <a:t>writing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F11B-FE0A-B046-777E-40D4E52AF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/>
              <a:t>Add</a:t>
            </a:r>
            <a:r>
              <a:rPr lang="da-DK" sz="2000" dirty="0"/>
              <a:t> a </a:t>
            </a:r>
            <a:r>
              <a:rPr lang="da-DK" sz="2000" i="1" dirty="0" err="1"/>
              <a:t>text</a:t>
            </a:r>
            <a:r>
              <a:rPr lang="da-DK" sz="2000" i="1" dirty="0"/>
              <a:t> </a:t>
            </a:r>
            <a:r>
              <a:rPr lang="da-DK" sz="2000" i="1" dirty="0" err="1"/>
              <a:t>box</a:t>
            </a:r>
            <a:r>
              <a:rPr lang="da-DK" sz="2000" i="1" dirty="0"/>
              <a:t> </a:t>
            </a:r>
            <a:r>
              <a:rPr lang="da-DK" sz="2000" dirty="0" err="1"/>
              <a:t>control</a:t>
            </a:r>
            <a:r>
              <a:rPr lang="da-DK" sz="2000" dirty="0"/>
              <a:t> to </a:t>
            </a:r>
            <a:r>
              <a:rPr lang="da-DK" sz="2000" dirty="0" err="1"/>
              <a:t>your</a:t>
            </a:r>
            <a:r>
              <a:rPr lang="da-DK" sz="2000" dirty="0"/>
              <a:t> GUI</a:t>
            </a:r>
          </a:p>
          <a:p>
            <a:endParaRPr lang="da-DK" sz="2000" dirty="0"/>
          </a:p>
          <a:p>
            <a:endParaRPr lang="da-DK" sz="2000" dirty="0"/>
          </a:p>
          <a:p>
            <a:endParaRPr lang="da-DK" sz="2000" dirty="0"/>
          </a:p>
          <a:p>
            <a:endParaRPr lang="da-DK" sz="2000" dirty="0"/>
          </a:p>
          <a:p>
            <a:r>
              <a:rPr lang="da-DK" sz="2000" dirty="0"/>
              <a:t>Go in </a:t>
            </a:r>
            <a:r>
              <a:rPr lang="da-DK" sz="2000" b="1" i="1" dirty="0"/>
              <a:t>properties</a:t>
            </a:r>
            <a:br>
              <a:rPr lang="da-DK" sz="2000" i="1" dirty="0"/>
            </a:br>
            <a:r>
              <a:rPr lang="da-DK" sz="2000" dirty="0" err="1"/>
              <a:t>then</a:t>
            </a:r>
            <a:r>
              <a:rPr lang="da-DK" sz="2000" dirty="0"/>
              <a:t> give it a </a:t>
            </a:r>
            <a:r>
              <a:rPr lang="da-DK" sz="2000" b="1" dirty="0" err="1"/>
              <a:t>name</a:t>
            </a:r>
            <a:endParaRPr lang="en-US" sz="2000" b="1" i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63D96F1-CA80-E29E-3011-0120981DC347}"/>
              </a:ext>
            </a:extLst>
          </p:cNvPr>
          <p:cNvGrpSpPr/>
          <p:nvPr/>
        </p:nvGrpSpPr>
        <p:grpSpPr>
          <a:xfrm>
            <a:off x="6318422" y="1690688"/>
            <a:ext cx="5560540" cy="2244376"/>
            <a:chOff x="6318422" y="1690688"/>
            <a:chExt cx="5560540" cy="22443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B9D094-8EA7-0606-B668-AF7A8FF89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4241" y="1690688"/>
              <a:ext cx="3924721" cy="2244376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F78F60B-B5DB-A797-61B2-2A232A67960C}"/>
                </a:ext>
              </a:extLst>
            </p:cNvPr>
            <p:cNvCxnSpPr>
              <a:cxnSpLocks/>
            </p:cNvCxnSpPr>
            <p:nvPr/>
          </p:nvCxnSpPr>
          <p:spPr>
            <a:xfrm>
              <a:off x="6318422" y="2042985"/>
              <a:ext cx="1902940" cy="7413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306303-E99B-AB8C-2956-47417C80BE42}"/>
              </a:ext>
            </a:extLst>
          </p:cNvPr>
          <p:cNvGrpSpPr/>
          <p:nvPr/>
        </p:nvGrpSpPr>
        <p:grpSpPr>
          <a:xfrm>
            <a:off x="947234" y="2399785"/>
            <a:ext cx="7109370" cy="3276417"/>
            <a:chOff x="947234" y="2399785"/>
            <a:chExt cx="7109370" cy="327641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6117D9A-9924-D2D4-C70F-2732F0F54DA5}"/>
                </a:ext>
              </a:extLst>
            </p:cNvPr>
            <p:cNvGrpSpPr/>
            <p:nvPr/>
          </p:nvGrpSpPr>
          <p:grpSpPr>
            <a:xfrm>
              <a:off x="947234" y="2399785"/>
              <a:ext cx="7109370" cy="3058229"/>
              <a:chOff x="947234" y="2399785"/>
              <a:chExt cx="7109370" cy="305822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D5A182-CFC6-D47A-4574-7881CCD6CF7D}"/>
                  </a:ext>
                </a:extLst>
              </p:cNvPr>
              <p:cNvSpPr txBox="1"/>
              <p:nvPr/>
            </p:nvSpPr>
            <p:spPr>
              <a:xfrm>
                <a:off x="947234" y="2399785"/>
                <a:ext cx="7109370" cy="1277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&lt;</a:t>
                </a:r>
                <a:r>
                  <a:rPr lang="en-US" sz="1100" dirty="0">
                    <a:solidFill>
                      <a:srgbClr val="A31515"/>
                    </a:solidFill>
                    <a:latin typeface="Cascadia Mono" panose="020B0609020000020004" pitchFamily="49" charset="0"/>
                  </a:rPr>
                  <a:t>Grid</a:t>
                </a:r>
                <a:r>
                  <a:rPr lang="en-US" sz="11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&gt;</a:t>
                </a:r>
                <a:endPara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endParaRPr>
              </a:p>
              <a:p>
                <a:r>
                  <a:rPr lang="en-US" sz="11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       </a:t>
                </a:r>
                <a:r>
                  <a:rPr lang="en-US" sz="11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&lt;</a:t>
                </a:r>
                <a:r>
                  <a:rPr lang="en-US" sz="1100" dirty="0">
                    <a:solidFill>
                      <a:srgbClr val="A31515"/>
                    </a:solidFill>
                    <a:latin typeface="Cascadia Mono" panose="020B0609020000020004" pitchFamily="49" charset="0"/>
                  </a:rPr>
                  <a:t>Button</a:t>
                </a:r>
                <a:r>
                  <a:rPr lang="en-US" sz="1100" dirty="0">
                    <a:solidFill>
                      <a:srgbClr val="FF0000"/>
                    </a:solidFill>
                    <a:latin typeface="Cascadia Mono" panose="020B0609020000020004" pitchFamily="49" charset="0"/>
                  </a:rPr>
                  <a:t> Content</a:t>
                </a:r>
                <a:r>
                  <a:rPr lang="en-US" sz="11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="Click me please"</a:t>
                </a:r>
                <a:r>
                  <a:rPr lang="en-US" sz="1100" dirty="0">
                    <a:solidFill>
                      <a:srgbClr val="FF0000"/>
                    </a:solidFill>
                    <a:latin typeface="Cascadia Mono" panose="020B0609020000020004" pitchFamily="49" charset="0"/>
                  </a:rPr>
                  <a:t> </a:t>
                </a:r>
                <a:r>
                  <a:rPr lang="en-US" sz="1100" dirty="0" err="1">
                    <a:solidFill>
                      <a:srgbClr val="FF0000"/>
                    </a:solidFill>
                    <a:latin typeface="Cascadia Mono" panose="020B0609020000020004" pitchFamily="49" charset="0"/>
                  </a:rPr>
                  <a:t>HorizontalAlignment</a:t>
                </a:r>
                <a:r>
                  <a:rPr lang="en-US" sz="11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="Center"</a:t>
                </a:r>
                <a:r>
                  <a:rPr lang="en-US" sz="1100" dirty="0">
                    <a:solidFill>
                      <a:srgbClr val="FF0000"/>
                    </a:solidFill>
                    <a:latin typeface="Cascadia Mono" panose="020B0609020000020004" pitchFamily="49" charset="0"/>
                  </a:rPr>
                  <a:t> </a:t>
                </a:r>
                <a:br>
                  <a:rPr lang="en-US" sz="1100" dirty="0">
                    <a:solidFill>
                      <a:srgbClr val="FF0000"/>
                    </a:solidFill>
                    <a:latin typeface="Cascadia Mono" panose="020B0609020000020004" pitchFamily="49" charset="0"/>
                  </a:rPr>
                </a:br>
                <a:r>
                  <a:rPr lang="en-US" sz="1100" dirty="0">
                    <a:solidFill>
                      <a:srgbClr val="FF0000"/>
                    </a:solidFill>
                    <a:latin typeface="Cascadia Mono" panose="020B0609020000020004" pitchFamily="49" charset="0"/>
                  </a:rPr>
                  <a:t>	Margin</a:t>
                </a:r>
                <a:r>
                  <a:rPr lang="en-US" sz="11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="0,356,0,0"</a:t>
                </a:r>
                <a:r>
                  <a:rPr lang="en-US" sz="1100" dirty="0">
                    <a:solidFill>
                      <a:srgbClr val="FF0000"/>
                    </a:solidFill>
                    <a:latin typeface="Cascadia Mono" panose="020B0609020000020004" pitchFamily="49" charset="0"/>
                  </a:rPr>
                  <a:t> </a:t>
                </a:r>
                <a:r>
                  <a:rPr lang="en-US" sz="1100" dirty="0" err="1">
                    <a:solidFill>
                      <a:srgbClr val="FF0000"/>
                    </a:solidFill>
                    <a:latin typeface="Cascadia Mono" panose="020B0609020000020004" pitchFamily="49" charset="0"/>
                  </a:rPr>
                  <a:t>VerticalAlignment</a:t>
                </a:r>
                <a:r>
                  <a:rPr lang="en-US" sz="11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="Top"</a:t>
                </a:r>
                <a:r>
                  <a:rPr lang="en-US" sz="1100" dirty="0">
                    <a:solidFill>
                      <a:srgbClr val="FF0000"/>
                    </a:solidFill>
                    <a:latin typeface="Cascadia Mono" panose="020B0609020000020004" pitchFamily="49" charset="0"/>
                  </a:rPr>
                  <a:t> Height</a:t>
                </a:r>
                <a:r>
                  <a:rPr lang="en-US" sz="11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="32"</a:t>
                </a:r>
                <a:r>
                  <a:rPr lang="en-US" sz="1100" dirty="0">
                    <a:solidFill>
                      <a:srgbClr val="FF0000"/>
                    </a:solidFill>
                    <a:latin typeface="Cascadia Mono" panose="020B0609020000020004" pitchFamily="49" charset="0"/>
                  </a:rPr>
                  <a:t> Width</a:t>
                </a:r>
                <a:r>
                  <a:rPr lang="en-US" sz="11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="112"</a:t>
                </a:r>
                <a:r>
                  <a:rPr lang="en-US" sz="1100" dirty="0">
                    <a:solidFill>
                      <a:srgbClr val="FF0000"/>
                    </a:solidFill>
                    <a:latin typeface="Cascadia Mono" panose="020B0609020000020004" pitchFamily="49" charset="0"/>
                  </a:rPr>
                  <a:t> </a:t>
                </a:r>
                <a:br>
                  <a:rPr lang="en-US" sz="1100" dirty="0">
                    <a:solidFill>
                      <a:srgbClr val="FF0000"/>
                    </a:solidFill>
                    <a:latin typeface="Cascadia Mono" panose="020B0609020000020004" pitchFamily="49" charset="0"/>
                  </a:rPr>
                </a:br>
                <a:r>
                  <a:rPr lang="en-US" sz="1100" dirty="0">
                    <a:solidFill>
                      <a:srgbClr val="FF0000"/>
                    </a:solidFill>
                    <a:latin typeface="Cascadia Mono" panose="020B0609020000020004" pitchFamily="49" charset="0"/>
                  </a:rPr>
                  <a:t>           Click</a:t>
                </a:r>
                <a:r>
                  <a:rPr lang="en-US" sz="11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="</a:t>
                </a:r>
                <a:r>
                  <a:rPr lang="en-US" sz="1100" dirty="0" err="1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Button_Click</a:t>
                </a:r>
                <a:r>
                  <a:rPr lang="en-US" sz="11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"/&gt;</a:t>
                </a:r>
                <a:endPara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endParaRPr>
              </a:p>
              <a:p>
                <a:r>
                  <a:rPr lang="en-US" sz="11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       </a:t>
                </a:r>
                <a:r>
                  <a:rPr lang="en-US" sz="11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&lt;</a:t>
                </a:r>
                <a:r>
                  <a:rPr lang="en-US" sz="1100" dirty="0" err="1">
                    <a:solidFill>
                      <a:srgbClr val="A31515"/>
                    </a:solidFill>
                    <a:latin typeface="Cascadia Mono" panose="020B0609020000020004" pitchFamily="49" charset="0"/>
                  </a:rPr>
                  <a:t>TextBox</a:t>
                </a:r>
                <a:r>
                  <a:rPr lang="en-US" sz="1100" dirty="0">
                    <a:solidFill>
                      <a:srgbClr val="FF0000"/>
                    </a:solidFill>
                    <a:latin typeface="Cascadia Mono" panose="020B0609020000020004" pitchFamily="49" charset="0"/>
                  </a:rPr>
                  <a:t> </a:t>
                </a:r>
                <a:r>
                  <a:rPr lang="en-US" sz="1100" dirty="0" err="1">
                    <a:solidFill>
                      <a:srgbClr val="FF0000"/>
                    </a:solidFill>
                    <a:latin typeface="Cascadia Mono" panose="020B0609020000020004" pitchFamily="49" charset="0"/>
                  </a:rPr>
                  <a:t>HorizontalAlignment</a:t>
                </a:r>
                <a:r>
                  <a:rPr lang="en-US" sz="11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="Left"</a:t>
                </a:r>
                <a:r>
                  <a:rPr lang="en-US" sz="1100" dirty="0">
                    <a:solidFill>
                      <a:srgbClr val="FF0000"/>
                    </a:solidFill>
                    <a:latin typeface="Cascadia Mono" panose="020B0609020000020004" pitchFamily="49" charset="0"/>
                  </a:rPr>
                  <a:t> Margin</a:t>
                </a:r>
                <a:r>
                  <a:rPr lang="en-US" sz="11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="101,84,0,0"</a:t>
                </a:r>
                <a:r>
                  <a:rPr lang="en-US" sz="11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</a:t>
                </a:r>
              </a:p>
              <a:p>
                <a:r>
                  <a:rPr lang="en-US" sz="11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         </a:t>
                </a:r>
                <a:r>
                  <a:rPr lang="en-US" sz="1100" dirty="0">
                    <a:solidFill>
                      <a:srgbClr val="FF0000"/>
                    </a:solidFill>
                    <a:latin typeface="Cascadia Mono" panose="020B0609020000020004" pitchFamily="49" charset="0"/>
                  </a:rPr>
                  <a:t> </a:t>
                </a:r>
                <a:r>
                  <a:rPr lang="en-US" sz="1100" dirty="0" err="1">
                    <a:solidFill>
                      <a:srgbClr val="FF0000"/>
                    </a:solidFill>
                    <a:latin typeface="Cascadia Mono" panose="020B0609020000020004" pitchFamily="49" charset="0"/>
                  </a:rPr>
                  <a:t>TextWrapping</a:t>
                </a:r>
                <a:r>
                  <a:rPr lang="en-US" sz="11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="Wrap"</a:t>
                </a:r>
                <a:r>
                  <a:rPr lang="en-US" sz="1100" dirty="0">
                    <a:solidFill>
                      <a:srgbClr val="FF0000"/>
                    </a:solidFill>
                    <a:latin typeface="Cascadia Mono" panose="020B0609020000020004" pitchFamily="49" charset="0"/>
                  </a:rPr>
                  <a:t> Text</a:t>
                </a:r>
                <a:r>
                  <a:rPr lang="en-US" sz="11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="</a:t>
                </a:r>
                <a:r>
                  <a:rPr lang="en-US" sz="1100" dirty="0" err="1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TextBox</a:t>
                </a:r>
                <a:r>
                  <a:rPr lang="en-US" sz="11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"</a:t>
                </a:r>
                <a:r>
                  <a:rPr lang="en-US" sz="1100" dirty="0">
                    <a:solidFill>
                      <a:srgbClr val="FF0000"/>
                    </a:solidFill>
                    <a:latin typeface="Cascadia Mono" panose="020B0609020000020004" pitchFamily="49" charset="0"/>
                  </a:rPr>
                  <a:t> </a:t>
                </a:r>
                <a:r>
                  <a:rPr lang="en-US" sz="1100" dirty="0" err="1">
                    <a:solidFill>
                      <a:srgbClr val="FF0000"/>
                    </a:solidFill>
                    <a:latin typeface="Cascadia Mono" panose="020B0609020000020004" pitchFamily="49" charset="0"/>
                  </a:rPr>
                  <a:t>VerticalAlignment</a:t>
                </a:r>
                <a:r>
                  <a:rPr lang="en-US" sz="11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="Top"</a:t>
                </a:r>
                <a:r>
                  <a:rPr lang="en-US" sz="1100" dirty="0">
                    <a:solidFill>
                      <a:srgbClr val="FF0000"/>
                    </a:solidFill>
                    <a:latin typeface="Cascadia Mono" panose="020B0609020000020004" pitchFamily="49" charset="0"/>
                  </a:rPr>
                  <a:t> Width</a:t>
                </a:r>
                <a:r>
                  <a:rPr lang="en-US" sz="11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="120"/&gt;</a:t>
                </a:r>
                <a:endPara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endParaRPr>
              </a:p>
              <a:p>
                <a:r>
                  <a:rPr lang="en-US" sz="11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&lt;/</a:t>
                </a:r>
                <a:r>
                  <a:rPr lang="en-US" sz="1100" dirty="0">
                    <a:solidFill>
                      <a:srgbClr val="A31515"/>
                    </a:solidFill>
                    <a:latin typeface="Cascadia Mono" panose="020B0609020000020004" pitchFamily="49" charset="0"/>
                  </a:rPr>
                  <a:t>Grid</a:t>
                </a:r>
                <a:r>
                  <a:rPr lang="en-US" sz="11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&gt;</a:t>
                </a:r>
                <a:endParaRPr lang="en-US" sz="11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B9FA504-3B2B-76A0-F53D-6798343D1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5049" y="4059384"/>
                <a:ext cx="2364260" cy="139863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BD5211-2E84-E767-6524-AD80FB6E5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1022" y="3807765"/>
              <a:ext cx="1281012" cy="186843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1B129B-4CF3-F127-212B-8D6D3DEFC6AD}"/>
              </a:ext>
            </a:extLst>
          </p:cNvPr>
          <p:cNvGrpSpPr/>
          <p:nvPr/>
        </p:nvGrpSpPr>
        <p:grpSpPr>
          <a:xfrm>
            <a:off x="1517674" y="4376733"/>
            <a:ext cx="1423265" cy="1360340"/>
            <a:chOff x="1841768" y="4680589"/>
            <a:chExt cx="1565591" cy="149637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A47CE79-C465-1C69-E0AB-DB1B596C9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1768" y="4805926"/>
              <a:ext cx="1209738" cy="1371037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1931375-3F0A-B94E-471D-7C7597FC99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6195" y="4680589"/>
              <a:ext cx="491164" cy="41863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15B08D2-06CB-9AC0-DD9F-9D397CE8D287}"/>
              </a:ext>
            </a:extLst>
          </p:cNvPr>
          <p:cNvSpPr txBox="1"/>
          <p:nvPr/>
        </p:nvSpPr>
        <p:spPr>
          <a:xfrm>
            <a:off x="873211" y="6052141"/>
            <a:ext cx="7348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1" dirty="0" err="1"/>
              <a:t>Then</a:t>
            </a:r>
            <a:r>
              <a:rPr lang="da-DK" dirty="0"/>
              <a:t> in the </a:t>
            </a:r>
            <a:r>
              <a:rPr lang="da-DK" dirty="0" err="1"/>
              <a:t>button’s</a:t>
            </a:r>
            <a:r>
              <a:rPr lang="da-DK" dirty="0"/>
              <a:t> CLICK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MessageBox.Show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"You typed: 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myText.Text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05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C263-C520-5BA7-4317-406427F5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Text</a:t>
            </a:r>
            <a:r>
              <a:rPr lang="da-DK" dirty="0"/>
              <a:t> and </a:t>
            </a:r>
            <a:r>
              <a:rPr lang="da-DK" dirty="0" err="1"/>
              <a:t>numbers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ED2F-90B2-473F-DB54-C84EA1735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800" dirty="0">
                <a:solidFill>
                  <a:srgbClr val="00B050"/>
                </a:solidFill>
                <a:sym typeface="Wingdings" panose="05000000000000000000" pitchFamily="2" charset="2"/>
              </a:rPr>
              <a:t>Look at </a:t>
            </a:r>
            <a:r>
              <a:rPr lang="da-DK" sz="2800" dirty="0" err="1">
                <a:solidFill>
                  <a:srgbClr val="00B050"/>
                </a:solidFill>
                <a:sym typeface="Wingdings" panose="05000000000000000000" pitchFamily="2" charset="2"/>
              </a:rPr>
              <a:t>my</a:t>
            </a:r>
            <a:r>
              <a:rPr lang="da-DK" sz="2800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da-DK" sz="2800" dirty="0" err="1">
                <a:solidFill>
                  <a:srgbClr val="00B050"/>
                </a:solidFill>
                <a:sym typeface="Wingdings" panose="05000000000000000000" pitchFamily="2" charset="2"/>
              </a:rPr>
              <a:t>code</a:t>
            </a:r>
            <a:r>
              <a:rPr lang="da-DK" sz="2800" dirty="0">
                <a:solidFill>
                  <a:srgbClr val="00B050"/>
                </a:solidFill>
                <a:sym typeface="Wingdings" panose="05000000000000000000" pitchFamily="2" charset="2"/>
              </a:rPr>
              <a:t>: </a:t>
            </a:r>
            <a:r>
              <a:rPr lang="da-DK" sz="2800" i="1" dirty="0" err="1">
                <a:solidFill>
                  <a:srgbClr val="0070C0"/>
                </a:solidFill>
                <a:sym typeface="Wingdings" panose="05000000000000000000" pitchFamily="2" charset="2"/>
              </a:rPr>
              <a:t>code</a:t>
            </a:r>
            <a:r>
              <a:rPr lang="da-DK" sz="2800" i="1" dirty="0">
                <a:solidFill>
                  <a:srgbClr val="0070C0"/>
                </a:solidFill>
                <a:sym typeface="Wingdings" panose="05000000000000000000" pitchFamily="2" charset="2"/>
              </a:rPr>
              <a:t>\Example2.cs</a:t>
            </a:r>
            <a:endParaRPr lang="en-US" sz="2800" i="1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699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DEE7-81A3-C561-90AF-741A0150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F0000"/>
                </a:solidFill>
              </a:rPr>
              <a:t>Task: </a:t>
            </a:r>
            <a:r>
              <a:rPr lang="da-DK" dirty="0" err="1">
                <a:solidFill>
                  <a:srgbClr val="FF0000"/>
                </a:solidFill>
              </a:rPr>
              <a:t>add</a:t>
            </a:r>
            <a:r>
              <a:rPr lang="da-DK" dirty="0">
                <a:solidFill>
                  <a:srgbClr val="FF0000"/>
                </a:solidFill>
              </a:rPr>
              <a:t> a </a:t>
            </a:r>
            <a:r>
              <a:rPr lang="da-DK" dirty="0" err="1">
                <a:solidFill>
                  <a:srgbClr val="FF0000"/>
                </a:solidFill>
              </a:rPr>
              <a:t>few</a:t>
            </a:r>
            <a:r>
              <a:rPr lang="da-DK" dirty="0">
                <a:solidFill>
                  <a:srgbClr val="FF0000"/>
                </a:solidFill>
              </a:rPr>
              <a:t> ”common </a:t>
            </a:r>
            <a:r>
              <a:rPr lang="da-DK" dirty="0" err="1">
                <a:solidFill>
                  <a:srgbClr val="FF0000"/>
                </a:solidFill>
              </a:rPr>
              <a:t>controls</a:t>
            </a:r>
            <a:r>
              <a:rPr lang="da-DK" dirty="0">
                <a:solidFill>
                  <a:srgbClr val="FF0000"/>
                </a:solidFill>
              </a:rPr>
              <a:t>”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0E348-103E-E88B-C607-AA401F8E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Just </a:t>
            </a:r>
            <a:r>
              <a:rPr lang="da-DK" dirty="0" err="1"/>
              <a:t>try</a:t>
            </a:r>
            <a:r>
              <a:rPr lang="da-DK" dirty="0"/>
              <a:t> out </a:t>
            </a:r>
            <a:r>
              <a:rPr lang="da-DK" dirty="0" err="1"/>
              <a:t>some</a:t>
            </a:r>
            <a:r>
              <a:rPr lang="da-DK" dirty="0"/>
              <a:t> of the </a:t>
            </a:r>
            <a:r>
              <a:rPr lang="da-DK" dirty="0" err="1"/>
              <a:t>typical</a:t>
            </a:r>
            <a:r>
              <a:rPr lang="da-DK" dirty="0"/>
              <a:t> elements of a GUI …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13F9A7-A26A-FB95-6963-73AFEE328F32}"/>
              </a:ext>
            </a:extLst>
          </p:cNvPr>
          <p:cNvSpPr/>
          <p:nvPr/>
        </p:nvSpPr>
        <p:spPr>
          <a:xfrm>
            <a:off x="10928178" y="5651157"/>
            <a:ext cx="1064054" cy="94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5</a:t>
            </a:r>
          </a:p>
          <a:p>
            <a:pPr algn="ctr"/>
            <a:r>
              <a:rPr lang="da-DK" dirty="0"/>
              <a:t>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28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04DE-B287-8BDB-4A42-AEA07DE2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Break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7772-7D41-532E-DE56-1383AFD5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bg1"/>
                </a:solidFill>
              </a:rPr>
              <a:t>Questions</a:t>
            </a:r>
            <a:r>
              <a:rPr lang="da-DK" dirty="0">
                <a:solidFill>
                  <a:schemeClr val="bg1"/>
                </a:solidFill>
              </a:rPr>
              <a:t> so far?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20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85A1-9478-2218-3CF7-0FD1CE7A8C2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da-DK" dirty="0"/>
              <a:t>OK, but </a:t>
            </a:r>
            <a:r>
              <a:rPr lang="da-DK" b="1" dirty="0" err="1"/>
              <a:t>what</a:t>
            </a:r>
            <a:r>
              <a:rPr lang="da-DK" b="1" dirty="0"/>
              <a:t> do I put </a:t>
            </a:r>
            <a:r>
              <a:rPr lang="da-DK" dirty="0"/>
              <a:t>in </a:t>
            </a:r>
            <a:r>
              <a:rPr lang="da-DK" dirty="0" err="1"/>
              <a:t>my</a:t>
            </a:r>
            <a:r>
              <a:rPr lang="da-DK" dirty="0"/>
              <a:t> GUI?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7F629-FD84-F411-72AE-141BF2E7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Now </a:t>
            </a:r>
            <a:r>
              <a:rPr lang="da-DK" dirty="0" err="1"/>
              <a:t>that</a:t>
            </a:r>
            <a:r>
              <a:rPr lang="da-DK" dirty="0"/>
              <a:t> I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to put </a:t>
            </a:r>
            <a:r>
              <a:rPr lang="da-DK" dirty="0" err="1"/>
              <a:t>stuff</a:t>
            </a:r>
            <a:r>
              <a:rPr lang="da-DK" dirty="0"/>
              <a:t> in </a:t>
            </a:r>
            <a:r>
              <a:rPr lang="da-DK" dirty="0" err="1"/>
              <a:t>my</a:t>
            </a:r>
            <a:r>
              <a:rPr lang="da-DK" dirty="0"/>
              <a:t> GUI, </a:t>
            </a:r>
            <a:br>
              <a:rPr lang="da-DK" dirty="0"/>
            </a:br>
            <a:r>
              <a:rPr lang="da-DK" dirty="0"/>
              <a:t>and </a:t>
            </a:r>
            <a:r>
              <a:rPr lang="da-DK" dirty="0" err="1"/>
              <a:t>eventually</a:t>
            </a:r>
            <a:r>
              <a:rPr lang="da-DK" dirty="0"/>
              <a:t> handle events (like </a:t>
            </a:r>
            <a:r>
              <a:rPr lang="da-DK" i="1" dirty="0" err="1"/>
              <a:t>click</a:t>
            </a:r>
            <a:r>
              <a:rPr lang="da-DK" dirty="0"/>
              <a:t>), the </a:t>
            </a:r>
            <a:r>
              <a:rPr lang="da-DK" dirty="0" err="1"/>
              <a:t>question</a:t>
            </a:r>
            <a:r>
              <a:rPr lang="da-DK" dirty="0"/>
              <a:t> is…</a:t>
            </a:r>
          </a:p>
          <a:p>
            <a:r>
              <a:rPr lang="da-DK" dirty="0"/>
              <a:t>How do I </a:t>
            </a:r>
            <a:r>
              <a:rPr lang="da-DK" dirty="0" err="1"/>
              <a:t>decide</a:t>
            </a:r>
            <a:r>
              <a:rPr lang="da-DK" dirty="0"/>
              <a:t> the look of </a:t>
            </a:r>
            <a:r>
              <a:rPr lang="da-DK" dirty="0" err="1"/>
              <a:t>my</a:t>
            </a:r>
            <a:r>
              <a:rPr lang="da-DK" dirty="0"/>
              <a:t> GUI?</a:t>
            </a:r>
          </a:p>
          <a:p>
            <a:pPr lvl="1"/>
            <a:r>
              <a:rPr lang="da-DK" dirty="0" err="1"/>
              <a:t>Decide</a:t>
            </a:r>
            <a:r>
              <a:rPr lang="da-DK" dirty="0"/>
              <a:t> -&gt; ”design”</a:t>
            </a:r>
          </a:p>
          <a:p>
            <a:pPr lvl="1"/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a </a:t>
            </a:r>
            <a:r>
              <a:rPr lang="da-DK" dirty="0" err="1"/>
              <a:t>way</a:t>
            </a:r>
            <a:r>
              <a:rPr lang="da-DK" dirty="0"/>
              <a:t> to </a:t>
            </a:r>
            <a:r>
              <a:rPr lang="da-DK" dirty="0" err="1"/>
              <a:t>quickly</a:t>
            </a:r>
            <a:r>
              <a:rPr lang="da-DK" dirty="0"/>
              <a:t> design </a:t>
            </a:r>
            <a:r>
              <a:rPr lang="da-DK" dirty="0" err="1"/>
              <a:t>possible</a:t>
            </a:r>
            <a:r>
              <a:rPr lang="da-DK" dirty="0"/>
              <a:t> </a:t>
            </a:r>
            <a:r>
              <a:rPr lang="da-DK" dirty="0" err="1"/>
              <a:t>GUIs</a:t>
            </a:r>
            <a:r>
              <a:rPr lang="da-DK" dirty="0"/>
              <a:t>, show </a:t>
            </a:r>
            <a:r>
              <a:rPr lang="da-DK" dirty="0" err="1"/>
              <a:t>them</a:t>
            </a:r>
            <a:r>
              <a:rPr lang="da-DK" dirty="0"/>
              <a:t> to the </a:t>
            </a:r>
            <a:r>
              <a:rPr lang="da-DK" dirty="0" err="1"/>
              <a:t>customer</a:t>
            </a:r>
            <a:r>
              <a:rPr lang="da-DK" dirty="0"/>
              <a:t>, and from </a:t>
            </a:r>
            <a:r>
              <a:rPr lang="da-DK" dirty="0" err="1"/>
              <a:t>there</a:t>
            </a:r>
            <a:r>
              <a:rPr lang="da-DK" dirty="0"/>
              <a:t>, </a:t>
            </a:r>
            <a:r>
              <a:rPr lang="da-DK" dirty="0" err="1"/>
              <a:t>implement</a:t>
            </a:r>
            <a:r>
              <a:rPr lang="da-DK" dirty="0"/>
              <a:t> 1 GUI in XAML+C#</a:t>
            </a:r>
          </a:p>
          <a:p>
            <a:pPr lvl="1"/>
            <a:endParaRPr lang="en-US" dirty="0"/>
          </a:p>
          <a:p>
            <a:r>
              <a:rPr lang="en-US" dirty="0"/>
              <a:t>Enter: </a:t>
            </a:r>
            <a:r>
              <a:rPr lang="en-US" b="1" dirty="0"/>
              <a:t>wireframes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328643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064B-BB27-0190-083E-8B3BFE66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Topics</a:t>
            </a:r>
            <a:r>
              <a:rPr lang="da-DK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08BB-4894-C757-217E-F7694A82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WPF</a:t>
            </a:r>
          </a:p>
          <a:p>
            <a:r>
              <a:rPr lang="da-DK" dirty="0"/>
              <a:t>WPF </a:t>
            </a:r>
            <a:r>
              <a:rPr lang="da-DK" dirty="0" err="1"/>
              <a:t>architecture</a:t>
            </a:r>
            <a:r>
              <a:rPr lang="da-DK" dirty="0"/>
              <a:t>: AKA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classes</a:t>
            </a:r>
            <a:endParaRPr lang="da-DK" dirty="0"/>
          </a:p>
          <a:p>
            <a:pPr lvl="1"/>
            <a:r>
              <a:rPr lang="da-DK" dirty="0"/>
              <a:t>Components</a:t>
            </a:r>
          </a:p>
          <a:p>
            <a:pPr lvl="1"/>
            <a:r>
              <a:rPr lang="da-DK" dirty="0"/>
              <a:t>XAML</a:t>
            </a:r>
          </a:p>
          <a:p>
            <a:r>
              <a:rPr lang="da-DK" dirty="0"/>
              <a:t>A simple </a:t>
            </a:r>
            <a:r>
              <a:rPr lang="da-DK" dirty="0" err="1"/>
              <a:t>example</a:t>
            </a:r>
            <a:endParaRPr lang="da-DK" dirty="0"/>
          </a:p>
          <a:p>
            <a:r>
              <a:rPr lang="da-DK" dirty="0"/>
              <a:t>Events and handlers</a:t>
            </a:r>
          </a:p>
          <a:p>
            <a:r>
              <a:rPr lang="da-DK" dirty="0"/>
              <a:t>Design of </a:t>
            </a:r>
            <a:r>
              <a:rPr lang="da-DK" dirty="0" err="1"/>
              <a:t>GUIs</a:t>
            </a:r>
            <a:endParaRPr lang="da-DK" dirty="0"/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my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too</a:t>
            </a:r>
            <a:r>
              <a:rPr lang="da-DK" dirty="0"/>
              <a:t>, in a WPF </a:t>
            </a:r>
            <a:r>
              <a:rPr lang="da-DK" dirty="0" err="1"/>
              <a:t>application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5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7BA8-C933-0896-5AAD-89DF1CC7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Wireframes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9BEC4-EC33-4F88-923D-E75D59C8A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268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“A wireframe is a simple grey-scale </a:t>
            </a:r>
            <a:r>
              <a:rPr lang="en-US" b="1" dirty="0"/>
              <a:t>schematic blueprint </a:t>
            </a:r>
            <a:r>
              <a:rPr lang="en-US" dirty="0"/>
              <a:t>of the </a:t>
            </a:r>
            <a:r>
              <a:rPr lang="en-US" b="1" dirty="0"/>
              <a:t>website or app </a:t>
            </a:r>
            <a:r>
              <a:rPr lang="en-US" dirty="0"/>
              <a:t>that focuses purely on </a:t>
            </a:r>
            <a:r>
              <a:rPr lang="en-US" b="1" dirty="0"/>
              <a:t>content</a:t>
            </a:r>
            <a:r>
              <a:rPr lang="en-US" dirty="0"/>
              <a:t> and structural elements of a </a:t>
            </a:r>
            <a:r>
              <a:rPr lang="en-US" b="1" dirty="0"/>
              <a:t>layout</a:t>
            </a:r>
            <a:r>
              <a:rPr lang="en-US" dirty="0"/>
              <a:t>.”</a:t>
            </a:r>
          </a:p>
          <a:p>
            <a:pPr lvl="1"/>
            <a:r>
              <a:rPr lang="en-US" dirty="0"/>
              <a:t>When used well, </a:t>
            </a:r>
            <a:r>
              <a:rPr lang="en-US" b="1" dirty="0"/>
              <a:t>wireframes can increase collaboration and stimulate creativity</a:t>
            </a:r>
            <a:r>
              <a:rPr lang="en-US" dirty="0"/>
              <a:t>. They should be created as part of a collaborative process between design, product management, and development.</a:t>
            </a:r>
          </a:p>
          <a:p>
            <a:pPr lvl="1"/>
            <a:r>
              <a:rPr lang="en-US" dirty="0"/>
              <a:t>Wireframes are especially important in </a:t>
            </a:r>
            <a:r>
              <a:rPr lang="en-US" b="1" dirty="0"/>
              <a:t>driving a feedback loop </a:t>
            </a:r>
            <a:r>
              <a:rPr lang="en-US" dirty="0"/>
              <a:t>with the team on information architecture, content hierarchy, page layout, and indicate any interaction or state design </a:t>
            </a: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Typical scenario: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stakeholder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pitches an idea, </a:t>
            </a:r>
            <a:endParaRPr lang="en-US" b="0" i="0" dirty="0">
              <a:solidFill>
                <a:srgbClr val="00B050"/>
              </a:solidFill>
              <a:effectLst/>
              <a:latin typeface="source-serif-pro"/>
            </a:endParaRP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the </a:t>
            </a:r>
            <a:r>
              <a:rPr lang="en-US" b="1" i="0" dirty="0">
                <a:solidFill>
                  <a:srgbClr val="292929"/>
                </a:solidFill>
                <a:effectLst/>
                <a:latin typeface="source-serif-pro"/>
              </a:rPr>
              <a:t>product manager 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gathers the business value, </a:t>
            </a:r>
          </a:p>
          <a:p>
            <a:pPr lvl="1"/>
            <a:r>
              <a:rPr lang="en-US" b="0" i="0" dirty="0">
                <a:solidFill>
                  <a:srgbClr val="00B050"/>
                </a:solidFill>
                <a:effectLst/>
                <a:latin typeface="source-serif-pro"/>
              </a:rPr>
              <a:t>the </a:t>
            </a:r>
            <a:r>
              <a:rPr lang="en-US" b="1" i="0" dirty="0">
                <a:solidFill>
                  <a:srgbClr val="00B050"/>
                </a:solidFill>
                <a:effectLst/>
                <a:latin typeface="source-serif-pro"/>
              </a:rPr>
              <a:t>designer</a:t>
            </a:r>
            <a:r>
              <a:rPr lang="en-US" i="0" dirty="0">
                <a:solidFill>
                  <a:srgbClr val="00B050"/>
                </a:solidFill>
                <a:effectLst/>
                <a:latin typeface="source-serif-pro"/>
              </a:rPr>
              <a:t> creates </a:t>
            </a:r>
            <a:r>
              <a:rPr lang="en-US" b="0" i="0" dirty="0">
                <a:solidFill>
                  <a:srgbClr val="00B050"/>
                </a:solidFill>
                <a:effectLst/>
                <a:latin typeface="source-serif-pro"/>
              </a:rPr>
              <a:t>the visual and the context of use, </a:t>
            </a:r>
          </a:p>
          <a:p>
            <a:pPr lvl="1"/>
            <a:r>
              <a:rPr lang="en-US" b="0" i="0" dirty="0">
                <a:solidFill>
                  <a:srgbClr val="00B050"/>
                </a:solidFill>
                <a:effectLst/>
                <a:latin typeface="source-serif-pro"/>
              </a:rPr>
              <a:t>and later on, the </a:t>
            </a:r>
            <a:r>
              <a:rPr lang="en-US" b="1" i="0" dirty="0">
                <a:solidFill>
                  <a:srgbClr val="00B050"/>
                </a:solidFill>
                <a:effectLst/>
                <a:latin typeface="source-serif-pro"/>
              </a:rPr>
              <a:t>developers</a:t>
            </a:r>
            <a:r>
              <a:rPr lang="en-US" b="0" i="0" dirty="0">
                <a:solidFill>
                  <a:srgbClr val="00B050"/>
                </a:solidFill>
                <a:effectLst/>
                <a:latin typeface="source-serif-pro"/>
              </a:rPr>
              <a:t> create the digital product or software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From </a:t>
            </a:r>
            <a:r>
              <a:rPr lang="en-US" sz="1800" dirty="0">
                <a:hlinkClick r:id="rId2"/>
              </a:rPr>
              <a:t>https://uxplanet.org/lo-fi-vs-hi-fi-wireframes-and-the-importance-of-designing-the-flow-9b283ae62982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9D5C37-8428-25AB-4BC0-B6C4A0FEB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433" y="1168765"/>
            <a:ext cx="2329042" cy="23615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3FAD84-DA5B-DAAE-F9A5-715A01C7C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433" y="3815393"/>
            <a:ext cx="2303019" cy="23615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0664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E220-3C17-6490-5405-F7165868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User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7F97-6EF1-3969-315C-E2FEA13F1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“A user flow is a path a user takes to complete a task or achieve a meaningful goal”</a:t>
            </a:r>
          </a:p>
          <a:p>
            <a:endParaRPr lang="en-US" dirty="0"/>
          </a:p>
          <a:p>
            <a:r>
              <a:rPr lang="en-US" b="1" dirty="0"/>
              <a:t>We can draw the </a:t>
            </a:r>
            <a:r>
              <a:rPr lang="en-US" b="1" i="1" dirty="0"/>
              <a:t>user flow </a:t>
            </a:r>
            <a:br>
              <a:rPr lang="en-US" b="1" dirty="0"/>
            </a:br>
            <a:r>
              <a:rPr lang="en-US" b="1" dirty="0"/>
              <a:t>in our wireframe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“User flows capture the essence of what wireframes were built to do: map the user's experience.”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B4C54-D99D-D304-6DEA-C55A0EA2D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678" y="2578613"/>
            <a:ext cx="3266955" cy="22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6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B0-898C-B73E-B0F7-C392F6ED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(</a:t>
            </a:r>
            <a:r>
              <a:rPr lang="da-DK" dirty="0" err="1"/>
              <a:t>free</a:t>
            </a:r>
            <a:r>
              <a:rPr lang="da-DK" dirty="0"/>
              <a:t>) online </a:t>
            </a:r>
            <a:r>
              <a:rPr lang="da-DK" dirty="0" err="1"/>
              <a:t>tools</a:t>
            </a:r>
            <a:r>
              <a:rPr lang="da-DK" dirty="0"/>
              <a:t> or </a:t>
            </a:r>
            <a:r>
              <a:rPr lang="da-DK" dirty="0" err="1"/>
              <a:t>Powerpoint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5188FF-2D4F-D906-C269-BC99EE41BAB2}"/>
              </a:ext>
            </a:extLst>
          </p:cNvPr>
          <p:cNvGrpSpPr/>
          <p:nvPr/>
        </p:nvGrpSpPr>
        <p:grpSpPr>
          <a:xfrm>
            <a:off x="514607" y="1894445"/>
            <a:ext cx="4544542" cy="3312578"/>
            <a:chOff x="514607" y="1894445"/>
            <a:chExt cx="4544542" cy="33125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06E6BA-F575-DA05-06D6-5D0CA2650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607" y="1894445"/>
              <a:ext cx="1162050" cy="4000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F14107-2DBA-8E0F-ECA3-AB82957C1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607" y="2383366"/>
              <a:ext cx="4544542" cy="28236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F245267-C93C-BE48-CCF2-DC0B36EEA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335" y="1939948"/>
            <a:ext cx="5524500" cy="32670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92FE4D-A7E8-AFAB-3573-CB2D2CAFE684}"/>
              </a:ext>
            </a:extLst>
          </p:cNvPr>
          <p:cNvSpPr txBox="1"/>
          <p:nvPr/>
        </p:nvSpPr>
        <p:spPr>
          <a:xfrm>
            <a:off x="2092411" y="1894445"/>
            <a:ext cx="2372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https://wireframe.cc/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373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713CB-CA9E-8DE3-1C2F-AC12B29BB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86109" cy="435133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Examples</a:t>
            </a:r>
            <a:r>
              <a:rPr lang="da-DK" dirty="0"/>
              <a:t> on the right -&gt; </a:t>
            </a:r>
          </a:p>
          <a:p>
            <a:pPr marL="514350" indent="-514350">
              <a:buFont typeface="+mj-lt"/>
              <a:buAutoNum type="arabicPeriod"/>
            </a:pP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 err="1"/>
              <a:t>Create</a:t>
            </a:r>
            <a:r>
              <a:rPr lang="da-DK" dirty="0"/>
              <a:t> a wireframe of </a:t>
            </a:r>
            <a:r>
              <a:rPr lang="da-DK" dirty="0" err="1"/>
              <a:t>your</a:t>
            </a:r>
            <a:r>
              <a:rPr lang="da-DK" dirty="0"/>
              <a:t> GUI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new WPF project</a:t>
            </a:r>
          </a:p>
          <a:p>
            <a:pPr lvl="1"/>
            <a:r>
              <a:rPr lang="en-US" dirty="0"/>
              <a:t>Use the visual designer to create a GUI</a:t>
            </a:r>
          </a:p>
          <a:p>
            <a:pPr lvl="1"/>
            <a:r>
              <a:rPr lang="en-US" dirty="0"/>
              <a:t>The “convert” button should just convert </a:t>
            </a:r>
            <a:r>
              <a:rPr lang="en-US" dirty="0" err="1"/>
              <a:t>dkk</a:t>
            </a:r>
            <a:r>
              <a:rPr lang="en-US" dirty="0"/>
              <a:t> to </a:t>
            </a:r>
            <a:r>
              <a:rPr lang="en-US" dirty="0" err="1"/>
              <a:t>usd</a:t>
            </a:r>
            <a:br>
              <a:rPr lang="en-US" dirty="0"/>
            </a:br>
            <a:r>
              <a:rPr lang="en-US" b="1" dirty="0"/>
              <a:t>	</a:t>
            </a:r>
            <a:r>
              <a:rPr lang="en-US" b="1" dirty="0" err="1"/>
              <a:t>usd</a:t>
            </a:r>
            <a:r>
              <a:rPr lang="en-US" b="1" dirty="0"/>
              <a:t> = </a:t>
            </a:r>
            <a:r>
              <a:rPr lang="en-US" b="1" dirty="0" err="1"/>
              <a:t>dkk</a:t>
            </a:r>
            <a:r>
              <a:rPr lang="en-US" b="1" dirty="0"/>
              <a:t> * 0.147</a:t>
            </a:r>
          </a:p>
          <a:p>
            <a:pPr lvl="1"/>
            <a:r>
              <a:rPr lang="en-US" dirty="0"/>
              <a:t>Do not implement multiple currencies for now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DA529D-5590-0638-75A8-DC267632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F0000"/>
                </a:solidFill>
              </a:rPr>
              <a:t>Task: design the GUI of a </a:t>
            </a:r>
            <a:r>
              <a:rPr lang="da-DK" b="1" dirty="0" err="1">
                <a:solidFill>
                  <a:srgbClr val="FF0000"/>
                </a:solidFill>
              </a:rPr>
              <a:t>currency</a:t>
            </a:r>
            <a:r>
              <a:rPr lang="da-DK" b="1" dirty="0">
                <a:solidFill>
                  <a:srgbClr val="FF0000"/>
                </a:solidFill>
              </a:rPr>
              <a:t> converter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622DD-252C-1146-C80B-88BCBAC01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176" y="1496112"/>
            <a:ext cx="2628900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3130AA-FD9F-6FAD-CD21-4D2AB0F30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309" y="4411158"/>
            <a:ext cx="2776634" cy="214688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AF8BE8C-92E9-5E48-7260-2F0DA9F0BD36}"/>
              </a:ext>
            </a:extLst>
          </p:cNvPr>
          <p:cNvSpPr/>
          <p:nvPr/>
        </p:nvSpPr>
        <p:spPr>
          <a:xfrm>
            <a:off x="306173" y="5703287"/>
            <a:ext cx="1064054" cy="9473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15</a:t>
            </a:r>
          </a:p>
          <a:p>
            <a:pPr algn="ctr"/>
            <a:r>
              <a:rPr lang="da-DK" dirty="0"/>
              <a:t>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37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04DE-B287-8BDB-4A42-AEA07DE2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Break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7772-7D41-532E-DE56-1383AFD5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>
                <a:solidFill>
                  <a:schemeClr val="bg1"/>
                </a:solidFill>
              </a:rPr>
              <a:t>Questions</a:t>
            </a:r>
            <a:r>
              <a:rPr lang="da-DK" dirty="0">
                <a:solidFill>
                  <a:schemeClr val="bg1"/>
                </a:solidFill>
              </a:rPr>
              <a:t> so far?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38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AD7C-8D06-652A-2F36-2ED43A93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my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 in a WPF </a:t>
            </a:r>
            <a:r>
              <a:rPr lang="da-DK" dirty="0" err="1"/>
              <a:t>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73AE6-C10E-3B29-1BBC-A05DDA0EB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400" dirty="0"/>
              <a:t>I </a:t>
            </a:r>
            <a:r>
              <a:rPr lang="da-DK" sz="2400" dirty="0" err="1"/>
              <a:t>want</a:t>
            </a:r>
            <a:r>
              <a:rPr lang="da-DK" sz="2400" dirty="0"/>
              <a:t> to </a:t>
            </a:r>
            <a:r>
              <a:rPr lang="da-DK" sz="2400" dirty="0" err="1"/>
              <a:t>add</a:t>
            </a:r>
            <a:r>
              <a:rPr lang="da-DK" sz="2400" dirty="0"/>
              <a:t> properties to the </a:t>
            </a:r>
            <a:r>
              <a:rPr lang="da-DK" sz="2400" b="1" dirty="0" err="1"/>
              <a:t>MainWindow</a:t>
            </a:r>
            <a:r>
              <a:rPr lang="da-DK" sz="2400" dirty="0"/>
              <a:t> class </a:t>
            </a:r>
          </a:p>
          <a:p>
            <a:r>
              <a:rPr lang="da-DK" sz="2400" b="1" dirty="0"/>
              <a:t>Trick: </a:t>
            </a:r>
            <a:r>
              <a:rPr lang="da-DK" sz="2400" dirty="0" err="1"/>
              <a:t>place</a:t>
            </a:r>
            <a:r>
              <a:rPr lang="da-DK" sz="2400" dirty="0"/>
              <a:t> the new </a:t>
            </a:r>
            <a:r>
              <a:rPr lang="da-DK" sz="2400" dirty="0" err="1"/>
              <a:t>classes</a:t>
            </a:r>
            <a:r>
              <a:rPr lang="da-DK" sz="2400" dirty="0"/>
              <a:t> in a </a:t>
            </a:r>
            <a:r>
              <a:rPr lang="da-DK" sz="2400" i="1" dirty="0"/>
              <a:t>separate file </a:t>
            </a:r>
            <a:r>
              <a:rPr lang="da-DK" sz="2400" dirty="0"/>
              <a:t>;)</a:t>
            </a:r>
            <a:br>
              <a:rPr lang="da-DK" sz="2400" dirty="0"/>
            </a:br>
            <a:r>
              <a:rPr lang="da-DK" sz="2400" dirty="0"/>
              <a:t>And </a:t>
            </a:r>
            <a:r>
              <a:rPr lang="da-DK" sz="2400" i="1" dirty="0" err="1"/>
              <a:t>use</a:t>
            </a:r>
            <a:r>
              <a:rPr lang="da-DK" sz="2400" i="1" dirty="0"/>
              <a:t> </a:t>
            </a:r>
            <a:r>
              <a:rPr lang="da-DK" sz="2400" dirty="0" err="1"/>
              <a:t>them</a:t>
            </a:r>
            <a:r>
              <a:rPr lang="da-DK" sz="2400" dirty="0"/>
              <a:t> in the </a:t>
            </a:r>
            <a:r>
              <a:rPr lang="da-DK" sz="2400" dirty="0" err="1"/>
              <a:t>MainWindow</a:t>
            </a:r>
            <a:r>
              <a:rPr lang="da-DK" sz="2400" dirty="0"/>
              <a:t> </a:t>
            </a:r>
            <a:r>
              <a:rPr lang="da-DK" sz="2400" dirty="0" err="1"/>
              <a:t>constructor</a:t>
            </a:r>
            <a:r>
              <a:rPr lang="da-DK" sz="2400" dirty="0"/>
              <a:t> and </a:t>
            </a:r>
            <a:r>
              <a:rPr lang="da-DK" sz="2400" dirty="0" err="1"/>
              <a:t>methods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/>
              <a:t>Look at the </a:t>
            </a:r>
            <a:r>
              <a:rPr lang="da-DK" sz="2400" dirty="0" err="1"/>
              <a:t>example</a:t>
            </a:r>
            <a:r>
              <a:rPr lang="da-DK" sz="2400" dirty="0"/>
              <a:t>: </a:t>
            </a:r>
            <a:r>
              <a:rPr lang="da-DK" sz="2400" dirty="0" err="1">
                <a:solidFill>
                  <a:srgbClr val="0070C0"/>
                </a:solidFill>
              </a:rPr>
              <a:t>code</a:t>
            </a:r>
            <a:r>
              <a:rPr lang="da-DK" sz="2400" dirty="0">
                <a:solidFill>
                  <a:srgbClr val="0070C0"/>
                </a:solidFill>
              </a:rPr>
              <a:t>/example3.cs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FBC91-E805-A5D1-11A6-160F29AD5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82" y="3285448"/>
            <a:ext cx="5857818" cy="3386778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C2054BA-2389-CB67-E2F1-A8593BA6B31F}"/>
              </a:ext>
            </a:extLst>
          </p:cNvPr>
          <p:cNvGrpSpPr/>
          <p:nvPr/>
        </p:nvGrpSpPr>
        <p:grpSpPr>
          <a:xfrm>
            <a:off x="1359244" y="4131279"/>
            <a:ext cx="4407244" cy="2294238"/>
            <a:chOff x="1359244" y="4131279"/>
            <a:chExt cx="4407244" cy="229423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F7937DF-6367-C613-37B6-45B0662D0ECC}"/>
                </a:ext>
              </a:extLst>
            </p:cNvPr>
            <p:cNvGrpSpPr/>
            <p:nvPr/>
          </p:nvGrpSpPr>
          <p:grpSpPr>
            <a:xfrm>
              <a:off x="1425146" y="5354598"/>
              <a:ext cx="4341342" cy="1070919"/>
              <a:chOff x="897924" y="4333106"/>
              <a:chExt cx="4341342" cy="107091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BE8964-3995-81C9-42A9-BE1C1577AF95}"/>
                  </a:ext>
                </a:extLst>
              </p:cNvPr>
              <p:cNvSpPr/>
              <p:nvPr/>
            </p:nvSpPr>
            <p:spPr>
              <a:xfrm>
                <a:off x="897924" y="4333106"/>
                <a:ext cx="1754660" cy="8155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 err="1"/>
                  <a:t>MainWindow</a:t>
                </a:r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EFBA0C6-3C79-D475-8A08-B7DCDE4A12A2}"/>
                  </a:ext>
                </a:extLst>
              </p:cNvPr>
              <p:cNvSpPr/>
              <p:nvPr/>
            </p:nvSpPr>
            <p:spPr>
              <a:xfrm>
                <a:off x="3484606" y="4588479"/>
                <a:ext cx="1754660" cy="8155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/>
                  <a:t>Product</a:t>
                </a:r>
                <a:endParaRPr lang="en-US" dirty="0"/>
              </a:p>
            </p:txBody>
          </p: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6862F51D-403F-3F71-FBC6-31ED07838BA2}"/>
                  </a:ext>
                </a:extLst>
              </p:cNvPr>
              <p:cNvCxnSpPr>
                <a:stCxn id="6" idx="3"/>
                <a:endCxn id="9" idx="1"/>
              </p:cNvCxnSpPr>
              <p:nvPr/>
            </p:nvCxnSpPr>
            <p:spPr>
              <a:xfrm>
                <a:off x="2652584" y="4740879"/>
                <a:ext cx="832022" cy="255373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619CB8-86AB-2569-D14C-DC3E11DC6F8E}"/>
                  </a:ext>
                </a:extLst>
              </p:cNvPr>
              <p:cNvSpPr txBox="1"/>
              <p:nvPr/>
            </p:nvSpPr>
            <p:spPr>
              <a:xfrm>
                <a:off x="2590960" y="4463880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200" dirty="0"/>
                  <a:t>1</a:t>
                </a:r>
                <a:endParaRPr lang="en-US" sz="12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348D0D-5B0A-438C-5A72-BC3CA59E952B}"/>
                  </a:ext>
                </a:extLst>
              </p:cNvPr>
              <p:cNvSpPr txBox="1"/>
              <p:nvPr/>
            </p:nvSpPr>
            <p:spPr>
              <a:xfrm>
                <a:off x="3266700" y="4766195"/>
                <a:ext cx="2632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a-DK" sz="1200" dirty="0"/>
                  <a:t>*</a:t>
                </a:r>
                <a:endParaRPr lang="en-US" sz="12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73AD2CF-4F64-6B3B-9B04-3981D062FD61}"/>
                </a:ext>
              </a:extLst>
            </p:cNvPr>
            <p:cNvGrpSpPr/>
            <p:nvPr/>
          </p:nvGrpSpPr>
          <p:grpSpPr>
            <a:xfrm>
              <a:off x="1359244" y="4131279"/>
              <a:ext cx="1820562" cy="815546"/>
              <a:chOff x="1359244" y="4131279"/>
              <a:chExt cx="1820562" cy="81554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6BEBCF-D883-0A34-B0EE-761483E26EC2}"/>
                  </a:ext>
                </a:extLst>
              </p:cNvPr>
              <p:cNvSpPr/>
              <p:nvPr/>
            </p:nvSpPr>
            <p:spPr>
              <a:xfrm>
                <a:off x="1425146" y="4131279"/>
                <a:ext cx="1754660" cy="8155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a-DK" b="1" dirty="0" err="1"/>
                  <a:t>Window</a:t>
                </a:r>
                <a:endParaRPr lang="en-US" b="1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8651DC-1B49-D369-8108-767855A1C585}"/>
                  </a:ext>
                </a:extLst>
              </p:cNvPr>
              <p:cNvSpPr txBox="1"/>
              <p:nvPr/>
            </p:nvSpPr>
            <p:spPr>
              <a:xfrm rot="20863604">
                <a:off x="1359244" y="4149174"/>
                <a:ext cx="6260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a-DK" sz="1400" dirty="0">
                    <a:solidFill>
                      <a:srgbClr val="FF0000"/>
                    </a:solidFill>
                  </a:rPr>
                  <a:t>WPF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EADB43-D38D-B572-ED6D-78C21E986531}"/>
                </a:ext>
              </a:extLst>
            </p:cNvPr>
            <p:cNvCxnSpPr>
              <a:stCxn id="6" idx="0"/>
              <a:endCxn id="16" idx="2"/>
            </p:cNvCxnSpPr>
            <p:nvPr/>
          </p:nvCxnSpPr>
          <p:spPr>
            <a:xfrm flipV="1">
              <a:off x="2302476" y="4946825"/>
              <a:ext cx="0" cy="40777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3103376-53A5-B3D2-604B-989B9FEC9802}"/>
                </a:ext>
              </a:extLst>
            </p:cNvPr>
            <p:cNvSpPr/>
            <p:nvPr/>
          </p:nvSpPr>
          <p:spPr>
            <a:xfrm>
              <a:off x="2195384" y="5043978"/>
              <a:ext cx="214184" cy="184641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3031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5F5025-BC50-2168-955B-95847D50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solidFill>
                  <a:schemeClr val="accent6"/>
                </a:solidFill>
              </a:rPr>
              <a:t>Tasks for </a:t>
            </a:r>
            <a:r>
              <a:rPr lang="da-DK" b="1" dirty="0" err="1">
                <a:solidFill>
                  <a:schemeClr val="accent6"/>
                </a:solidFill>
              </a:rPr>
              <a:t>next</a:t>
            </a:r>
            <a:r>
              <a:rPr lang="da-DK" b="1" dirty="0">
                <a:solidFill>
                  <a:schemeClr val="accent6"/>
                </a:solidFill>
              </a:rPr>
              <a:t> time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F0D35-4515-1161-B63D-02996042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2000" i="1" dirty="0">
                <a:solidFill>
                  <a:schemeClr val="accent6"/>
                </a:solidFill>
              </a:rPr>
              <a:t>(but </a:t>
            </a:r>
            <a:r>
              <a:rPr lang="da-DK" sz="2000" i="1" dirty="0" err="1">
                <a:solidFill>
                  <a:schemeClr val="accent6"/>
                </a:solidFill>
              </a:rPr>
              <a:t>you</a:t>
            </a:r>
            <a:r>
              <a:rPr lang="da-DK" sz="2000" i="1" dirty="0">
                <a:solidFill>
                  <a:schemeClr val="accent6"/>
                </a:solidFill>
              </a:rPr>
              <a:t> </a:t>
            </a:r>
            <a:r>
              <a:rPr lang="da-DK" sz="2000" i="1" dirty="0" err="1">
                <a:solidFill>
                  <a:schemeClr val="accent6"/>
                </a:solidFill>
              </a:rPr>
              <a:t>can</a:t>
            </a:r>
            <a:r>
              <a:rPr lang="da-DK" sz="2000" i="1" dirty="0">
                <a:solidFill>
                  <a:schemeClr val="accent6"/>
                </a:solidFill>
              </a:rPr>
              <a:t> start </a:t>
            </a:r>
            <a:r>
              <a:rPr lang="da-DK" sz="2000" i="1" dirty="0" err="1">
                <a:solidFill>
                  <a:schemeClr val="accent6"/>
                </a:solidFill>
              </a:rPr>
              <a:t>here</a:t>
            </a:r>
            <a:r>
              <a:rPr lang="da-DK" sz="2000" i="1" dirty="0">
                <a:solidFill>
                  <a:schemeClr val="accent6"/>
                </a:solidFill>
              </a:rPr>
              <a:t>, in </a:t>
            </a:r>
            <a:r>
              <a:rPr lang="da-DK" sz="2000" i="1" dirty="0" err="1">
                <a:solidFill>
                  <a:schemeClr val="accent6"/>
                </a:solidFill>
              </a:rPr>
              <a:t>groups</a:t>
            </a:r>
            <a:r>
              <a:rPr lang="da-DK" sz="2000" i="1" dirty="0">
                <a:solidFill>
                  <a:schemeClr val="accent6"/>
                </a:solidFill>
              </a:rPr>
              <a:t> </a:t>
            </a:r>
            <a:r>
              <a:rPr lang="da-DK" sz="2000" i="1" dirty="0" err="1">
                <a:solidFill>
                  <a:schemeClr val="accent6"/>
                </a:solidFill>
              </a:rPr>
              <a:t>if</a:t>
            </a:r>
            <a:r>
              <a:rPr lang="da-DK" sz="2000" i="1" dirty="0">
                <a:solidFill>
                  <a:schemeClr val="accent6"/>
                </a:solidFill>
              </a:rPr>
              <a:t> </a:t>
            </a:r>
            <a:r>
              <a:rPr lang="da-DK" sz="2000" i="1" dirty="0" err="1">
                <a:solidFill>
                  <a:schemeClr val="accent6"/>
                </a:solidFill>
              </a:rPr>
              <a:t>you</a:t>
            </a:r>
            <a:r>
              <a:rPr lang="da-DK" sz="2000" i="1" dirty="0">
                <a:solidFill>
                  <a:schemeClr val="accent6"/>
                </a:solidFill>
              </a:rPr>
              <a:t> like)</a:t>
            </a:r>
            <a:endParaRPr lang="en-US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3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D96D-E6C2-981D-C3E5-C06915D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rgbClr val="FF0000"/>
                </a:solidFill>
              </a:rPr>
              <a:t>Work on the </a:t>
            </a:r>
            <a:r>
              <a:rPr lang="da-DK" dirty="0" err="1">
                <a:solidFill>
                  <a:srgbClr val="FF0000"/>
                </a:solidFill>
              </a:rPr>
              <a:t>ShoppingCart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 err="1">
                <a:solidFill>
                  <a:srgbClr val="FF0000"/>
                </a:solidFill>
              </a:rPr>
              <a:t>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ABA99-8B19-0916-F006-0A5EF70C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dirty="0" err="1"/>
              <a:t>Add</a:t>
            </a:r>
            <a:r>
              <a:rPr lang="da-DK" dirty="0"/>
              <a:t> a </a:t>
            </a:r>
            <a:r>
              <a:rPr lang="da-DK" dirty="0" err="1"/>
              <a:t>few</a:t>
            </a:r>
            <a:r>
              <a:rPr lang="da-DK" dirty="0"/>
              <a:t> properties to the Product</a:t>
            </a:r>
          </a:p>
          <a:p>
            <a:r>
              <a:rPr lang="da-DK" dirty="0"/>
              <a:t>Change the </a:t>
            </a:r>
            <a:r>
              <a:rPr lang="da-DK" dirty="0" err="1"/>
              <a:t>constructor</a:t>
            </a:r>
            <a:r>
              <a:rPr lang="da-DK" dirty="0"/>
              <a:t> so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pass</a:t>
            </a:r>
            <a:r>
              <a:rPr lang="da-DK" dirty="0"/>
              <a:t> all the properties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create</a:t>
            </a:r>
            <a:r>
              <a:rPr lang="da-DK" dirty="0"/>
              <a:t> a new Product</a:t>
            </a:r>
          </a:p>
          <a:p>
            <a:r>
              <a:rPr lang="da-DK" dirty="0"/>
              <a:t>Change the GUI to let </a:t>
            </a:r>
            <a:r>
              <a:rPr lang="da-DK" dirty="0" err="1"/>
              <a:t>you</a:t>
            </a:r>
            <a:r>
              <a:rPr lang="da-DK" dirty="0"/>
              <a:t> input all the properties (</a:t>
            </a:r>
            <a:r>
              <a:rPr lang="da-DK" dirty="0" err="1"/>
              <a:t>including</a:t>
            </a:r>
            <a:r>
              <a:rPr lang="da-DK" dirty="0"/>
              <a:t> the new </a:t>
            </a:r>
            <a:r>
              <a:rPr lang="da-DK" dirty="0" err="1"/>
              <a:t>ones</a:t>
            </a:r>
            <a:r>
              <a:rPr lang="da-DK" dirty="0"/>
              <a:t>)</a:t>
            </a:r>
          </a:p>
          <a:p>
            <a:r>
              <a:rPr lang="da-DK" dirty="0" err="1"/>
              <a:t>Add</a:t>
            </a:r>
            <a:r>
              <a:rPr lang="da-DK" dirty="0"/>
              <a:t> a ”</a:t>
            </a:r>
            <a:r>
              <a:rPr lang="da-DK" b="1" dirty="0" err="1"/>
              <a:t>empty</a:t>
            </a:r>
            <a:r>
              <a:rPr lang="da-DK" dirty="0"/>
              <a:t>” </a:t>
            </a:r>
            <a:r>
              <a:rPr lang="da-DK" dirty="0" err="1"/>
              <a:t>button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clicked</a:t>
            </a:r>
            <a:r>
              <a:rPr lang="da-DK" dirty="0"/>
              <a:t> removes all products from the list, and </a:t>
            </a:r>
            <a:r>
              <a:rPr lang="da-DK" dirty="0" err="1"/>
              <a:t>refreshes</a:t>
            </a:r>
            <a:r>
              <a:rPr lang="da-DK" dirty="0"/>
              <a:t> the </a:t>
            </a:r>
            <a:r>
              <a:rPr lang="da-DK" dirty="0" err="1"/>
              <a:t>textblock</a:t>
            </a:r>
            <a:r>
              <a:rPr lang="da-DK" dirty="0"/>
              <a:t>. HINT: </a:t>
            </a:r>
            <a:r>
              <a:rPr lang="da-DK" dirty="0" err="1"/>
              <a:t>use</a:t>
            </a:r>
            <a:r>
              <a:rPr lang="da-DK" dirty="0"/>
              <a:t> the </a:t>
            </a:r>
            <a:r>
              <a:rPr lang="da-DK" i="1" dirty="0"/>
              <a:t>Clear()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for the list.</a:t>
            </a:r>
          </a:p>
          <a:p>
            <a:r>
              <a:rPr lang="da-DK" dirty="0"/>
              <a:t>Change the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refreshes</a:t>
            </a:r>
            <a:r>
              <a:rPr lang="da-DK" dirty="0"/>
              <a:t> the list on screen, and </a:t>
            </a:r>
            <a:r>
              <a:rPr lang="da-DK" dirty="0" err="1"/>
              <a:t>make</a:t>
            </a:r>
            <a:r>
              <a:rPr lang="da-DK" dirty="0"/>
              <a:t> it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calculate</a:t>
            </a:r>
            <a:r>
              <a:rPr lang="da-DK" dirty="0"/>
              <a:t> the total of the </a:t>
            </a:r>
            <a:r>
              <a:rPr lang="da-DK" dirty="0" err="1"/>
              <a:t>price</a:t>
            </a:r>
            <a:r>
              <a:rPr lang="da-DK" dirty="0"/>
              <a:t> for the </a:t>
            </a:r>
            <a:r>
              <a:rPr lang="da-DK" dirty="0" err="1"/>
              <a:t>whole</a:t>
            </a:r>
            <a:r>
              <a:rPr lang="da-DK" dirty="0"/>
              <a:t> shopping cart. </a:t>
            </a:r>
            <a:br>
              <a:rPr lang="da-DK" dirty="0"/>
            </a:br>
            <a:r>
              <a:rPr lang="da-DK" dirty="0"/>
              <a:t>Write the total in a new </a:t>
            </a:r>
            <a:r>
              <a:rPr lang="da-DK" dirty="0" err="1"/>
              <a:t>textbox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below</a:t>
            </a:r>
            <a:r>
              <a:rPr lang="da-DK" dirty="0"/>
              <a:t> the </a:t>
            </a:r>
            <a:r>
              <a:rPr lang="da-DK" dirty="0" err="1"/>
              <a:t>textblock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541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B384-95EE-5E8C-DAC3-84166263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Main source 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0754E-7916-10F9-F3DF-88C567DEB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nice</a:t>
            </a:r>
            <a:r>
              <a:rPr lang="da-DK" dirty="0"/>
              <a:t> </a:t>
            </a:r>
            <a:r>
              <a:rPr lang="da-DK" dirty="0" err="1"/>
              <a:t>tutorial</a:t>
            </a:r>
            <a:r>
              <a:rPr lang="da-DK" dirty="0"/>
              <a:t> on WPF</a:t>
            </a:r>
          </a:p>
          <a:p>
            <a:pPr lvl="1"/>
            <a:r>
              <a:rPr lang="en-US" dirty="0">
                <a:hlinkClick r:id="rId2"/>
              </a:rPr>
              <a:t>https://wpf-tutorial.com/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365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728C-33C3-2D8E-6EEF-CC060F1F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WPF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AB389-FFA6-84F4-E9AB-9EEC841F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“WPF, which stands for Windows Presentation Foundation, is Microsoft's latest approach to a GUI framework, used with the .NET framework.”</a:t>
            </a:r>
          </a:p>
          <a:p>
            <a:endParaRPr lang="en-US" dirty="0"/>
          </a:p>
          <a:p>
            <a:r>
              <a:rPr lang="en-US" dirty="0"/>
              <a:t>But what IS a GUI framework?</a:t>
            </a:r>
          </a:p>
          <a:p>
            <a:pPr lvl="1"/>
            <a:r>
              <a:rPr lang="en-US" dirty="0"/>
              <a:t>GUI stands for Graphical User Interface…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GUI framework </a:t>
            </a:r>
            <a:r>
              <a:rPr lang="en-US" dirty="0">
                <a:solidFill>
                  <a:srgbClr val="0070C0"/>
                </a:solidFill>
              </a:rPr>
              <a:t>allows you to create an application with a wide range of GUI elements, like labels, textboxes and other well known elements (or CONTROLS) </a:t>
            </a:r>
          </a:p>
          <a:p>
            <a:pPr lvl="1"/>
            <a:r>
              <a:rPr lang="en-US" dirty="0"/>
              <a:t>Without a GUI framework you would have to draw these elements manually and handle all of the user interaction scenarios like text and mouse input. </a:t>
            </a:r>
          </a:p>
          <a:p>
            <a:pPr lvl="1"/>
            <a:r>
              <a:rPr lang="en-US" dirty="0"/>
              <a:t>This is a LOT of work, so instead, most developers will use a GUI framework which will do all the basic work and allow the developers to focus on making great applications.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76BC4-2FBE-2894-5943-0A4F0AC67043}"/>
              </a:ext>
            </a:extLst>
          </p:cNvPr>
          <p:cNvSpPr txBox="1"/>
          <p:nvPr/>
        </p:nvSpPr>
        <p:spPr>
          <a:xfrm>
            <a:off x="8814487" y="6308209"/>
            <a:ext cx="3113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>
                <a:hlinkClick r:id="rId2"/>
              </a:rPr>
              <a:t>https://wpf-tutorial.com/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48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300B-E7EB-F3AF-AF24-6B4EB305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AFB10-E9DF-30C3-B3E9-EBF968BD3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WinForms is simply a layer on top of the standard Windows controls (e.g. 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TextBox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), </a:t>
            </a:r>
          </a:p>
          <a:p>
            <a:r>
              <a:rPr lang="en-US" b="1" dirty="0">
                <a:solidFill>
                  <a:srgbClr val="212529"/>
                </a:solidFill>
                <a:latin typeface="-apple-system"/>
              </a:rPr>
              <a:t>But: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WPF is built from scratch and doesn't rely on standard Windows controls in almost all situations</a:t>
            </a:r>
          </a:p>
          <a:p>
            <a:pPr lvl="1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Works also on other OS</a:t>
            </a:r>
          </a:p>
          <a:p>
            <a:endParaRPr lang="en-US" dirty="0">
              <a:solidFill>
                <a:srgbClr val="212529"/>
              </a:solidFill>
              <a:latin typeface="-apple-system"/>
            </a:endParaRPr>
          </a:p>
          <a:p>
            <a:endParaRPr lang="en-US" dirty="0">
              <a:solidFill>
                <a:srgbClr val="212529"/>
              </a:solidFill>
              <a:latin typeface="-apple-system"/>
            </a:endParaRP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More: </a:t>
            </a:r>
            <a:r>
              <a:rPr lang="en-US" dirty="0">
                <a:solidFill>
                  <a:srgbClr val="212529"/>
                </a:solidFill>
                <a:latin typeface="-apple-system"/>
                <a:hlinkClick r:id="rId2"/>
              </a:rPr>
              <a:t>https://wpf-tutorial.com/about-wpf/wpf-vs-winforms/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</a:t>
            </a:r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7534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5FB7-9503-72C8-A42D-9A907E21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Basic </a:t>
            </a:r>
            <a:r>
              <a:rPr lang="da-DK" dirty="0" err="1"/>
              <a:t>controls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A0C9D-7D3B-D6DF-7B5F-CDED815C6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Typical</a:t>
            </a:r>
            <a:r>
              <a:rPr lang="da-DK" dirty="0"/>
              <a:t> </a:t>
            </a:r>
            <a:r>
              <a:rPr lang="da-DK" dirty="0" err="1"/>
              <a:t>controls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Buttons</a:t>
            </a:r>
          </a:p>
          <a:p>
            <a:pPr lvl="1"/>
            <a:r>
              <a:rPr lang="da-DK" dirty="0"/>
              <a:t>Labels</a:t>
            </a:r>
          </a:p>
          <a:p>
            <a:pPr lvl="1"/>
            <a:r>
              <a:rPr lang="da-DK" dirty="0"/>
              <a:t>Panels</a:t>
            </a:r>
          </a:p>
          <a:p>
            <a:pPr lvl="1"/>
            <a:r>
              <a:rPr lang="da-DK" dirty="0"/>
              <a:t>Check </a:t>
            </a:r>
            <a:r>
              <a:rPr lang="da-DK" dirty="0" err="1"/>
              <a:t>boxes</a:t>
            </a:r>
            <a:r>
              <a:rPr lang="da-DK" dirty="0"/>
              <a:t> and radio </a:t>
            </a:r>
            <a:r>
              <a:rPr lang="da-DK" dirty="0" err="1"/>
              <a:t>buttons</a:t>
            </a:r>
            <a:endParaRPr lang="da-DK" dirty="0"/>
          </a:p>
          <a:p>
            <a:pPr lvl="1"/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boxes</a:t>
            </a:r>
            <a:r>
              <a:rPr lang="da-DK" dirty="0"/>
              <a:t> and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blocks</a:t>
            </a:r>
            <a:endParaRPr lang="da-DK" dirty="0"/>
          </a:p>
          <a:p>
            <a:pPr lvl="1"/>
            <a:r>
              <a:rPr lang="da-DK" dirty="0" err="1"/>
              <a:t>Combo</a:t>
            </a:r>
            <a:r>
              <a:rPr lang="da-DK" dirty="0"/>
              <a:t> </a:t>
            </a:r>
            <a:r>
              <a:rPr lang="da-DK" dirty="0" err="1"/>
              <a:t>boxes</a:t>
            </a:r>
            <a:endParaRPr lang="da-DK" dirty="0"/>
          </a:p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these</a:t>
            </a:r>
            <a:r>
              <a:rPr lang="da-DK" dirty="0"/>
              <a:t> from </a:t>
            </a:r>
            <a:r>
              <a:rPr lang="da-DK" dirty="0" err="1"/>
              <a:t>Window’s</a:t>
            </a:r>
            <a:r>
              <a:rPr lang="da-DK" dirty="0"/>
              <a:t> GUI or from HTML forms…</a:t>
            </a:r>
          </a:p>
          <a:p>
            <a:r>
              <a:rPr lang="da-DK" b="1" dirty="0">
                <a:solidFill>
                  <a:schemeClr val="accent2"/>
                </a:solidFill>
              </a:rPr>
              <a:t>NOTE: </a:t>
            </a:r>
            <a:r>
              <a:rPr lang="da-DK" dirty="0" err="1"/>
              <a:t>every</a:t>
            </a:r>
            <a:r>
              <a:rPr lang="da-DK" dirty="0"/>
              <a:t> </a:t>
            </a:r>
            <a:r>
              <a:rPr lang="da-DK" dirty="0" err="1"/>
              <a:t>control</a:t>
            </a:r>
            <a:r>
              <a:rPr lang="da-DK" dirty="0"/>
              <a:t> in WPF is an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from a class -&gt;</a:t>
            </a:r>
          </a:p>
          <a:p>
            <a:pPr marL="457200" lvl="1" indent="0">
              <a:buNone/>
            </a:pPr>
            <a:r>
              <a:rPr lang="da-DK" dirty="0"/>
              <a:t>The </a:t>
            </a:r>
            <a:r>
              <a:rPr lang="da-DK" dirty="0" err="1"/>
              <a:t>whole</a:t>
            </a:r>
            <a:r>
              <a:rPr lang="da-DK" dirty="0"/>
              <a:t> framework is </a:t>
            </a:r>
            <a:r>
              <a:rPr lang="da-DK" dirty="0" err="1"/>
              <a:t>object-oriented</a:t>
            </a:r>
            <a:r>
              <a:rPr lang="da-DK" dirty="0"/>
              <a:t>! :)</a:t>
            </a:r>
          </a:p>
        </p:txBody>
      </p:sp>
    </p:spTree>
    <p:extLst>
      <p:ext uri="{BB962C8B-B14F-4D97-AF65-F5344CB8AC3E}">
        <p14:creationId xmlns:p14="http://schemas.microsoft.com/office/powerpoint/2010/main" val="335821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5FB7-9503-72C8-A42D-9A907E21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part of the WPF class </a:t>
            </a:r>
            <a:r>
              <a:rPr lang="da-DK" dirty="0" err="1"/>
              <a:t>hierarchy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8965F7-B32C-C18A-AC74-590FB080A087}"/>
              </a:ext>
            </a:extLst>
          </p:cNvPr>
          <p:cNvGrpSpPr/>
          <p:nvPr/>
        </p:nvGrpSpPr>
        <p:grpSpPr>
          <a:xfrm>
            <a:off x="267647" y="1303559"/>
            <a:ext cx="11656706" cy="5279932"/>
            <a:chOff x="267647" y="1303559"/>
            <a:chExt cx="11656706" cy="52799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7D13B7C-FE59-21F0-7E53-DAD16DC78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647" y="1303559"/>
              <a:ext cx="8663433" cy="5279932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53E7A1E-CE6F-65B2-E59E-0B62C7A678F0}"/>
                </a:ext>
              </a:extLst>
            </p:cNvPr>
            <p:cNvGrpSpPr/>
            <p:nvPr/>
          </p:nvGrpSpPr>
          <p:grpSpPr>
            <a:xfrm>
              <a:off x="6227805" y="2339807"/>
              <a:ext cx="5696548" cy="4202494"/>
              <a:chOff x="6227805" y="2339807"/>
              <a:chExt cx="5696548" cy="4202494"/>
            </a:xfrm>
          </p:grpSpPr>
          <p:sp>
            <p:nvSpPr>
              <p:cNvPr id="4" name="Speech Bubble: Oval 3">
                <a:extLst>
                  <a:ext uri="{FF2B5EF4-FFF2-40B4-BE49-F238E27FC236}">
                    <a16:creationId xmlns:a16="http://schemas.microsoft.com/office/drawing/2014/main" id="{1C59CC90-A93C-2AE1-75D5-448F1219EDA9}"/>
                  </a:ext>
                </a:extLst>
              </p:cNvPr>
              <p:cNvSpPr/>
              <p:nvPr/>
            </p:nvSpPr>
            <p:spPr>
              <a:xfrm>
                <a:off x="9485953" y="2339807"/>
                <a:ext cx="2438400" cy="1603718"/>
              </a:xfrm>
              <a:prstGeom prst="wedgeEllipseCallout">
                <a:avLst>
                  <a:gd name="adj1" fmla="val -13738"/>
                  <a:gd name="adj2" fmla="val 686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a-DK" dirty="0" err="1"/>
                  <a:t>Every</a:t>
                </a:r>
                <a:r>
                  <a:rPr lang="da-DK" dirty="0"/>
                  <a:t> </a:t>
                </a:r>
                <a:r>
                  <a:rPr lang="da-DK" dirty="0" err="1"/>
                  <a:t>control</a:t>
                </a:r>
                <a:r>
                  <a:rPr lang="da-DK" dirty="0"/>
                  <a:t> in WPF is an </a:t>
                </a:r>
                <a:r>
                  <a:rPr lang="da-DK" dirty="0" err="1"/>
                  <a:t>object</a:t>
                </a:r>
                <a:r>
                  <a:rPr lang="da-DK" dirty="0"/>
                  <a:t> </a:t>
                </a:r>
                <a:r>
                  <a:rPr lang="da-DK" dirty="0" err="1"/>
                  <a:t>created</a:t>
                </a:r>
                <a:r>
                  <a:rPr lang="da-DK" dirty="0"/>
                  <a:t> from a class</a:t>
                </a:r>
              </a:p>
            </p:txBody>
          </p:sp>
          <p:sp>
            <p:nvSpPr>
              <p:cNvPr id="5" name="Speech Bubble: Oval 4">
                <a:extLst>
                  <a:ext uri="{FF2B5EF4-FFF2-40B4-BE49-F238E27FC236}">
                    <a16:creationId xmlns:a16="http://schemas.microsoft.com/office/drawing/2014/main" id="{5078B92B-061C-3001-2655-DDA299D04AD8}"/>
                  </a:ext>
                </a:extLst>
              </p:cNvPr>
              <p:cNvSpPr/>
              <p:nvPr/>
            </p:nvSpPr>
            <p:spPr>
              <a:xfrm>
                <a:off x="9242936" y="4403386"/>
                <a:ext cx="2438400" cy="1603718"/>
              </a:xfrm>
              <a:prstGeom prst="wedgeEllipseCallout">
                <a:avLst>
                  <a:gd name="adj1" fmla="val -77928"/>
                  <a:gd name="adj2" fmla="val 712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a-DK" dirty="0"/>
                  <a:t>A </a:t>
                </a:r>
                <a:r>
                  <a:rPr lang="da-DK" dirty="0" err="1"/>
                  <a:t>button</a:t>
                </a:r>
                <a:r>
                  <a:rPr lang="da-DK" dirty="0"/>
                  <a:t> </a:t>
                </a:r>
                <a:r>
                  <a:rPr lang="da-DK" dirty="0" err="1"/>
                  <a:t>will</a:t>
                </a:r>
                <a:r>
                  <a:rPr lang="da-DK" dirty="0"/>
                  <a:t> </a:t>
                </a:r>
                <a:r>
                  <a:rPr lang="da-DK" dirty="0" err="1"/>
                  <a:t>be</a:t>
                </a:r>
                <a:r>
                  <a:rPr lang="da-DK" dirty="0"/>
                  <a:t> an </a:t>
                </a:r>
                <a:r>
                  <a:rPr lang="da-DK" dirty="0" err="1"/>
                  <a:t>instance</a:t>
                </a:r>
                <a:r>
                  <a:rPr lang="da-DK" dirty="0"/>
                  <a:t> of the </a:t>
                </a:r>
                <a:r>
                  <a:rPr lang="da-DK" i="1" dirty="0"/>
                  <a:t>class Button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990B7D3-EEF3-1334-841A-BB5645179FEC}"/>
                  </a:ext>
                </a:extLst>
              </p:cNvPr>
              <p:cNvCxnSpPr/>
              <p:nvPr/>
            </p:nvCxnSpPr>
            <p:spPr>
              <a:xfrm>
                <a:off x="6227805" y="6542301"/>
                <a:ext cx="102973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3805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28F8-581A-2001-C049-48353937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Code or </a:t>
            </a:r>
            <a:r>
              <a:rPr lang="da-DK" dirty="0" err="1"/>
              <a:t>visual</a:t>
            </a:r>
            <a:r>
              <a:rPr lang="da-DK" dirty="0"/>
              <a:t> editor?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A4143-61CF-6387-C8E5-E01BADC89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Since</a:t>
            </a:r>
            <a:r>
              <a:rPr lang="da-DK" dirty="0"/>
              <a:t> WPF is </a:t>
            </a:r>
            <a:r>
              <a:rPr lang="da-DK" dirty="0" err="1"/>
              <a:t>object-oriented</a:t>
            </a:r>
            <a:r>
              <a:rPr lang="da-DK" dirty="0"/>
              <a:t>, I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my</a:t>
            </a:r>
            <a:r>
              <a:rPr lang="da-DK" dirty="0"/>
              <a:t> WPF </a:t>
            </a:r>
            <a:r>
              <a:rPr lang="da-DK" dirty="0" err="1"/>
              <a:t>application</a:t>
            </a:r>
            <a:r>
              <a:rPr lang="da-DK" dirty="0"/>
              <a:t> like </a:t>
            </a:r>
            <a:r>
              <a:rPr lang="da-DK" dirty="0" err="1"/>
              <a:t>this</a:t>
            </a:r>
            <a:r>
              <a:rPr lang="da-DK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Button b = new Button();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b.Content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= “Click me!";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AddChild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( b );</a:t>
            </a:r>
          </a:p>
          <a:p>
            <a:pPr marL="0" indent="0">
              <a:buNone/>
            </a:pPr>
            <a:r>
              <a:rPr lang="da-DK" dirty="0"/>
              <a:t>… but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gets</a:t>
            </a:r>
            <a:r>
              <a:rPr lang="da-DK" dirty="0"/>
              <a:t> </a:t>
            </a:r>
            <a:r>
              <a:rPr lang="da-DK" dirty="0" err="1"/>
              <a:t>annoying</a:t>
            </a:r>
            <a:r>
              <a:rPr lang="da-DK" dirty="0"/>
              <a:t>/long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quickly</a:t>
            </a:r>
            <a:r>
              <a:rPr lang="da-DK" dirty="0"/>
              <a:t> :/ </a:t>
            </a:r>
          </a:p>
          <a:p>
            <a:pPr marL="0" indent="0">
              <a:buNone/>
            </a:pPr>
            <a:r>
              <a:rPr lang="da-DK" dirty="0"/>
              <a:t>So </a:t>
            </a:r>
            <a:r>
              <a:rPr lang="da-DK" dirty="0" err="1"/>
              <a:t>instead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a sort of HTLM/XML to </a:t>
            </a:r>
            <a:r>
              <a:rPr lang="da-DK" dirty="0" err="1"/>
              <a:t>define</a:t>
            </a:r>
            <a:r>
              <a:rPr lang="da-DK" dirty="0"/>
              <a:t> the </a:t>
            </a:r>
            <a:r>
              <a:rPr lang="da-DK" dirty="0" err="1"/>
              <a:t>buttons</a:t>
            </a:r>
            <a:r>
              <a:rPr lang="da-DK" dirty="0"/>
              <a:t> and </a:t>
            </a:r>
            <a:r>
              <a:rPr lang="da-DK" dirty="0" err="1"/>
              <a:t>controls</a:t>
            </a:r>
            <a:r>
              <a:rPr lang="da-DK" dirty="0"/>
              <a:t>, and layouts of a </a:t>
            </a:r>
            <a:r>
              <a:rPr lang="da-DK" dirty="0" err="1"/>
              <a:t>window</a:t>
            </a:r>
            <a:r>
              <a:rPr lang="da-DK" dirty="0"/>
              <a:t> -&gt; enter </a:t>
            </a:r>
            <a:r>
              <a:rPr lang="da-DK" b="1" dirty="0"/>
              <a:t>XAML </a:t>
            </a:r>
            <a:r>
              <a:rPr lang="da-DK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1511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C3442F7-1BB8-1CB5-1EE0-3BE4A765C665}"/>
              </a:ext>
            </a:extLst>
          </p:cNvPr>
          <p:cNvSpPr/>
          <p:nvPr/>
        </p:nvSpPr>
        <p:spPr>
          <a:xfrm>
            <a:off x="9737125" y="211889"/>
            <a:ext cx="2339546" cy="1325564"/>
          </a:xfrm>
          <a:prstGeom prst="wedgeEllipseCallout">
            <a:avLst>
              <a:gd name="adj1" fmla="val -19424"/>
              <a:gd name="adj2" fmla="val 17125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Even </a:t>
            </a:r>
            <a:r>
              <a:rPr lang="da-DK" dirty="0" err="1"/>
              <a:t>better</a:t>
            </a:r>
            <a:r>
              <a:rPr lang="da-DK" dirty="0"/>
              <a:t>: </a:t>
            </a:r>
            <a:r>
              <a:rPr lang="da-DK" dirty="0" err="1"/>
              <a:t>visual</a:t>
            </a:r>
            <a:r>
              <a:rPr lang="da-DK" dirty="0"/>
              <a:t> editor to </a:t>
            </a:r>
            <a:r>
              <a:rPr lang="da-DK" dirty="0" err="1"/>
              <a:t>create</a:t>
            </a:r>
            <a:r>
              <a:rPr lang="da-DK" dirty="0"/>
              <a:t> the XAML file!!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0D710-2DAC-AD3A-C268-1C479DE42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XAML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52E2B-EF0C-EDF3-4E1D-677565D5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“XAML, which stands for 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-apple-system"/>
              </a:rPr>
              <a:t>eXtensible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 Application Markup Language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, is Microsoft's variant of XML for describing a GUI.”</a:t>
            </a:r>
          </a:p>
          <a:p>
            <a:r>
              <a:rPr lang="en-US" dirty="0">
                <a:solidFill>
                  <a:srgbClr val="212529"/>
                </a:solidFill>
                <a:latin typeface="-apple-system"/>
              </a:rPr>
              <a:t>The idea is:</a:t>
            </a:r>
          </a:p>
          <a:p>
            <a:pPr lvl="1"/>
            <a:r>
              <a:rPr lang="en-US" b="1" dirty="0">
                <a:solidFill>
                  <a:srgbClr val="212529"/>
                </a:solidFill>
                <a:latin typeface="-apple-system"/>
              </a:rPr>
              <a:t>You write 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a XAML file that says </a:t>
            </a:r>
            <a:r>
              <a:rPr lang="en-US" i="1" dirty="0">
                <a:solidFill>
                  <a:srgbClr val="212529"/>
                </a:solidFill>
                <a:latin typeface="-apple-system"/>
              </a:rPr>
              <a:t>“put a button here, with some text as content, a text box there” </a:t>
            </a:r>
          </a:p>
          <a:p>
            <a:pPr lvl="1"/>
            <a:r>
              <a:rPr lang="en-US" dirty="0">
                <a:solidFill>
                  <a:srgbClr val="212529"/>
                </a:solidFill>
                <a:latin typeface="-apple-system"/>
              </a:rPr>
              <a:t>and </a:t>
            </a:r>
            <a:r>
              <a:rPr lang="en-US" b="1" dirty="0">
                <a:solidFill>
                  <a:srgbClr val="212529"/>
                </a:solidFill>
                <a:latin typeface="-apple-system"/>
              </a:rPr>
              <a:t>visual studio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generates all the code to create and connect the right objects together</a:t>
            </a:r>
          </a:p>
          <a:p>
            <a:pPr lvl="1"/>
            <a:r>
              <a:rPr lang="en-US" dirty="0"/>
              <a:t>If you need to say </a:t>
            </a:r>
            <a:r>
              <a:rPr lang="en-US" dirty="0">
                <a:solidFill>
                  <a:srgbClr val="0070C0"/>
                </a:solidFill>
              </a:rPr>
              <a:t>“when this button is clicked, do </a:t>
            </a:r>
            <a:r>
              <a:rPr lang="en-US" b="1" dirty="0">
                <a:solidFill>
                  <a:srgbClr val="0070C0"/>
                </a:solidFill>
              </a:rPr>
              <a:t>X</a:t>
            </a:r>
            <a:r>
              <a:rPr lang="en-US" dirty="0">
                <a:solidFill>
                  <a:srgbClr val="0070C0"/>
                </a:solidFill>
              </a:rPr>
              <a:t>”</a:t>
            </a:r>
            <a:r>
              <a:rPr lang="en-US" dirty="0"/>
              <a:t> then you write a function </a:t>
            </a:r>
            <a:r>
              <a:rPr lang="en-US" b="1" dirty="0"/>
              <a:t>X</a:t>
            </a:r>
            <a:r>
              <a:rPr lang="en-US" dirty="0"/>
              <a:t> and write in your XAML document that your button will call X when clicked -&gt; this is called “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CodeBehind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”</a:t>
            </a:r>
          </a:p>
          <a:p>
            <a:pPr lvl="1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So: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-apple-system"/>
              </a:rPr>
              <a:t>CodeBehind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 handles 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all the events </a:t>
            </a:r>
            <a:r>
              <a:rPr lang="en-US" dirty="0">
                <a:solidFill>
                  <a:srgbClr val="212529"/>
                </a:solidFill>
                <a:latin typeface="-apple-system"/>
              </a:rPr>
              <a:t>in your XAML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6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1604</Words>
  <Application>Microsoft Office PowerPoint</Application>
  <PresentationFormat>Widescreen</PresentationFormat>
  <Paragraphs>183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Cascadia Mono</vt:lpstr>
      <vt:lpstr>Consolas</vt:lpstr>
      <vt:lpstr>source-serif-pro</vt:lpstr>
      <vt:lpstr>Office Theme</vt:lpstr>
      <vt:lpstr>Applikationsudvikling II</vt:lpstr>
      <vt:lpstr>Topics:</vt:lpstr>
      <vt:lpstr>Main source …</vt:lpstr>
      <vt:lpstr>What is WPF</vt:lpstr>
      <vt:lpstr>…</vt:lpstr>
      <vt:lpstr>Basic controls</vt:lpstr>
      <vt:lpstr>A part of the WPF class hierarchy</vt:lpstr>
      <vt:lpstr>Code or visual editor?</vt:lpstr>
      <vt:lpstr>XAML</vt:lpstr>
      <vt:lpstr>Summary of the ides so far</vt:lpstr>
      <vt:lpstr>Let’s try with an example</vt:lpstr>
      <vt:lpstr>Add a button</vt:lpstr>
      <vt:lpstr>Now change the text inside the button</vt:lpstr>
      <vt:lpstr>Now the button should do something!</vt:lpstr>
      <vt:lpstr>Text box: reading and writing</vt:lpstr>
      <vt:lpstr>Text and numbers </vt:lpstr>
      <vt:lpstr>Task: add a few ”common controls”</vt:lpstr>
      <vt:lpstr>Break</vt:lpstr>
      <vt:lpstr>OK, but what do I put in my GUI?</vt:lpstr>
      <vt:lpstr>Wireframes</vt:lpstr>
      <vt:lpstr>User flow</vt:lpstr>
      <vt:lpstr>You can use (free) online tools or Powerpoint</vt:lpstr>
      <vt:lpstr>Task: design the GUI of a currency converter</vt:lpstr>
      <vt:lpstr>Break</vt:lpstr>
      <vt:lpstr>Use my own classes in a WPF application</vt:lpstr>
      <vt:lpstr>Tasks for next time</vt:lpstr>
      <vt:lpstr>Work on the ShoppingCart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Applikationsudvikling II</dc:title>
  <dc:creator>Andrea Valente</dc:creator>
  <cp:lastModifiedBy>Andrea Valente</cp:lastModifiedBy>
  <cp:revision>645</cp:revision>
  <dcterms:created xsi:type="dcterms:W3CDTF">2023-04-04T17:00:34Z</dcterms:created>
  <dcterms:modified xsi:type="dcterms:W3CDTF">2023-04-20T20:01:07Z</dcterms:modified>
</cp:coreProperties>
</file>