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6" r:id="rId7"/>
    <p:sldId id="261" r:id="rId8"/>
    <p:sldId id="262" r:id="rId9"/>
    <p:sldId id="259" r:id="rId10"/>
    <p:sldId id="260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Preciznost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0.53600000000000003</c:v>
                </c:pt>
                <c:pt idx="1">
                  <c:v>0.34599999999999997</c:v>
                </c:pt>
                <c:pt idx="2">
                  <c:v>0.31</c:v>
                </c:pt>
                <c:pt idx="3">
                  <c:v>0.41499999999999998</c:v>
                </c:pt>
                <c:pt idx="4">
                  <c:v>0.28199999999999997</c:v>
                </c:pt>
                <c:pt idx="5">
                  <c:v>0.27500000000000002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3307968"/>
        <c:axId val="1253308512"/>
      </c:lineChart>
      <c:catAx>
        <c:axId val="125330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/>
                  <a:t>Postotak</a:t>
                </a:r>
                <a:r>
                  <a:rPr lang="en-US" sz="1800" b="1" i="0" baseline="0"/>
                  <a:t> najboljih poravnanja</a:t>
                </a:r>
                <a:endParaRPr lang="en-US" sz="1800" b="1" i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308512"/>
        <c:crosses val="autoZero"/>
        <c:auto val="1"/>
        <c:lblAlgn val="ctr"/>
        <c:lblOffset val="100"/>
        <c:noMultiLvlLbl val="0"/>
      </c:catAx>
      <c:valAx>
        <c:axId val="125330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Precznost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30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Odziv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6.6000000000000003E-2</c:v>
                </c:pt>
                <c:pt idx="1">
                  <c:v>0.215</c:v>
                </c:pt>
                <c:pt idx="2">
                  <c:v>0.38500000000000001</c:v>
                </c:pt>
                <c:pt idx="3">
                  <c:v>0.54700000000000004</c:v>
                </c:pt>
                <c:pt idx="4">
                  <c:v>0.70299999999999996</c:v>
                </c:pt>
                <c:pt idx="5">
                  <c:v>0.85599999999999998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015088"/>
        <c:axId val="1259011824"/>
      </c:lineChart>
      <c:catAx>
        <c:axId val="125901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Postotak</a:t>
                </a:r>
                <a:r>
                  <a:rPr lang="en-US" sz="1800" b="1" baseline="0"/>
                  <a:t> najboljih poravnanja</a:t>
                </a:r>
                <a:endParaRPr lang="en-US" sz="1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011824"/>
        <c:crosses val="autoZero"/>
        <c:auto val="1"/>
        <c:lblAlgn val="ctr"/>
        <c:lblOffset val="100"/>
        <c:noMultiLvlLbl val="0"/>
      </c:catAx>
      <c:valAx>
        <c:axId val="125901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Odziv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01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43356700204141146"/>
          <c:y val="0.87101768528933887"/>
          <c:w val="0.12954195829687956"/>
          <c:h val="7.2404057600907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Broj ispravnih poravnanja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5355</c:v>
                </c:pt>
                <c:pt idx="1">
                  <c:v>17319</c:v>
                </c:pt>
                <c:pt idx="2">
                  <c:v>31001</c:v>
                </c:pt>
                <c:pt idx="3">
                  <c:v>43991</c:v>
                </c:pt>
                <c:pt idx="4">
                  <c:v>56540</c:v>
                </c:pt>
                <c:pt idx="5">
                  <c:v>68808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Broj neispravnih poravnanja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tx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4635</c:v>
                </c:pt>
                <c:pt idx="1">
                  <c:v>32631</c:v>
                </c:pt>
                <c:pt idx="2">
                  <c:v>68899</c:v>
                </c:pt>
                <c:pt idx="3">
                  <c:v>105859</c:v>
                </c:pt>
                <c:pt idx="4">
                  <c:v>143260</c:v>
                </c:pt>
                <c:pt idx="5">
                  <c:v>180942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012368"/>
        <c:axId val="1259013456"/>
      </c:lineChart>
      <c:catAx>
        <c:axId val="1259012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 sz="1800" b="1"/>
                  <a:t>Postotak</a:t>
                </a:r>
                <a:r>
                  <a:rPr lang="hr-HR" sz="1800" b="1" baseline="0"/>
                  <a:t> najboljih poravnanja</a:t>
                </a:r>
                <a:endParaRPr lang="en-US" sz="1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013456"/>
        <c:crosses val="autoZero"/>
        <c:auto val="1"/>
        <c:lblAlgn val="ctr"/>
        <c:lblOffset val="100"/>
        <c:noMultiLvlLbl val="0"/>
      </c:catAx>
      <c:valAx>
        <c:axId val="125901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 sz="1800" b="1"/>
                  <a:t>Broj</a:t>
                </a:r>
                <a:r>
                  <a:rPr lang="hr-HR" sz="1800" b="1" baseline="0"/>
                  <a:t> poravnanja</a:t>
                </a:r>
                <a:endParaRPr lang="en-US" sz="1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01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7029-B248-44A3-A20D-388A7BD711A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BE6ED-7A6B-4FA2-B7B9-B5F1B65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BE6ED-7A6B-4FA2-B7B9-B5F1B65A6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630" y="1445204"/>
            <a:ext cx="9643700" cy="2100158"/>
          </a:xfrm>
        </p:spPr>
        <p:txBody>
          <a:bodyPr>
            <a:normAutofit/>
          </a:bodyPr>
          <a:lstStyle/>
          <a:p>
            <a:pPr algn="ctr"/>
            <a:r>
              <a:rPr lang="en-US" sz="4500" dirty="0" err="1" smtClean="0"/>
              <a:t>Preklapanje</a:t>
            </a:r>
            <a:r>
              <a:rPr lang="en-US" sz="4500" dirty="0" smtClean="0"/>
              <a:t> (overlap) </a:t>
            </a:r>
            <a:r>
              <a:rPr lang="en-US" sz="4500" dirty="0" err="1" smtClean="0"/>
              <a:t>nizova</a:t>
            </a:r>
            <a:r>
              <a:rPr lang="en-US" sz="4500" dirty="0" smtClean="0"/>
              <a:t> u</a:t>
            </a:r>
            <a:r>
              <a:rPr lang="hr-HR" sz="4500" dirty="0" smtClean="0"/>
              <a:t> </a:t>
            </a:r>
            <a:r>
              <a:rPr lang="en-US" sz="4500" dirty="0" err="1" smtClean="0"/>
              <a:t>sastavljanju</a:t>
            </a:r>
            <a:r>
              <a:rPr lang="en-US" sz="4500" dirty="0" smtClean="0"/>
              <a:t> </a:t>
            </a:r>
            <a:r>
              <a:rPr lang="en-US" sz="4500" dirty="0" err="1" smtClean="0"/>
              <a:t>genoma</a:t>
            </a:r>
            <a:r>
              <a:rPr lang="en-US" sz="4500" dirty="0" smtClean="0"/>
              <a:t> </a:t>
            </a:r>
            <a:r>
              <a:rPr lang="en-US" sz="4500" dirty="0" err="1" smtClean="0"/>
              <a:t>koriste</a:t>
            </a:r>
            <a:r>
              <a:rPr lang="hr-HR" sz="4500" dirty="0" err="1" smtClean="0"/>
              <a:t>ći</a:t>
            </a:r>
            <a:r>
              <a:rPr lang="hr-HR" sz="4500" dirty="0" smtClean="0"/>
              <a:t> </a:t>
            </a:r>
            <a:r>
              <a:rPr lang="hr-HR" sz="4500" dirty="0" err="1" smtClean="0"/>
              <a:t>semi</a:t>
            </a:r>
            <a:r>
              <a:rPr lang="hr-HR" sz="4500" dirty="0" smtClean="0"/>
              <a:t>-globalno poravnanje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0159" y="4846892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hr-HR" dirty="0" smtClean="0">
                <a:solidFill>
                  <a:schemeClr val="tx1"/>
                </a:solidFill>
              </a:rPr>
              <a:t>Andrea </a:t>
            </a:r>
            <a:r>
              <a:rPr lang="hr-HR" dirty="0" err="1" smtClean="0">
                <a:solidFill>
                  <a:schemeClr val="tx1"/>
                </a:solidFill>
              </a:rPr>
              <a:t>faltis</a:t>
            </a:r>
            <a:r>
              <a:rPr lang="hr-HR" dirty="0" smtClean="0">
                <a:solidFill>
                  <a:schemeClr val="tx1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0036454009</a:t>
            </a:r>
            <a:endParaRPr lang="hr-HR" dirty="0" smtClean="0">
              <a:solidFill>
                <a:schemeClr val="tx1"/>
              </a:solidFill>
            </a:endParaRPr>
          </a:p>
          <a:p>
            <a:r>
              <a:rPr lang="hr-HR" dirty="0" smtClean="0">
                <a:solidFill>
                  <a:schemeClr val="tx1"/>
                </a:solidFill>
              </a:rPr>
              <a:t>Davor </a:t>
            </a:r>
            <a:r>
              <a:rPr lang="hr-HR" dirty="0" err="1" smtClean="0">
                <a:solidFill>
                  <a:schemeClr val="tx1"/>
                </a:solidFill>
              </a:rPr>
              <a:t>Oblinović</a:t>
            </a:r>
            <a:r>
              <a:rPr lang="hr-HR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0036426857</a:t>
            </a:r>
            <a:endParaRPr lang="hr-HR" dirty="0" smtClean="0">
              <a:solidFill>
                <a:schemeClr val="tx1"/>
              </a:solidFill>
            </a:endParaRPr>
          </a:p>
          <a:p>
            <a:r>
              <a:rPr lang="hr-HR" dirty="0" smtClean="0">
                <a:solidFill>
                  <a:schemeClr val="tx1"/>
                </a:solidFill>
              </a:rPr>
              <a:t>Matej </a:t>
            </a:r>
            <a:r>
              <a:rPr lang="hr-HR" dirty="0" err="1" smtClean="0">
                <a:solidFill>
                  <a:schemeClr val="tx1"/>
                </a:solidFill>
              </a:rPr>
              <a:t>Filković</a:t>
            </a:r>
            <a:r>
              <a:rPr lang="hr-HR" dirty="0" smtClean="0">
                <a:solidFill>
                  <a:schemeClr val="tx1"/>
                </a:solidFill>
              </a:rPr>
              <a:t> 0165045504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04630" y="3731762"/>
            <a:ext cx="10058400" cy="50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2600" b="1" dirty="0" smtClean="0">
                <a:solidFill>
                  <a:schemeClr val="tx1"/>
                </a:solidFill>
              </a:rPr>
              <a:t>BIOINFORMATIKA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04630" y="385102"/>
            <a:ext cx="10058400" cy="8737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2600" b="1" dirty="0" smtClean="0">
                <a:solidFill>
                  <a:schemeClr val="tx1"/>
                </a:solidFill>
              </a:rPr>
              <a:t>Sveučilište u zagrebu</a:t>
            </a:r>
          </a:p>
          <a:p>
            <a:pPr algn="ctr"/>
            <a:r>
              <a:rPr lang="hr-HR" sz="2600" b="1" dirty="0" smtClean="0">
                <a:solidFill>
                  <a:schemeClr val="tx1"/>
                </a:solidFill>
              </a:rPr>
              <a:t>Fakultet elektrotehnike i računarstva</a:t>
            </a:r>
          </a:p>
        </p:txBody>
      </p:sp>
    </p:spTree>
    <p:extLst>
      <p:ext uri="{BB962C8B-B14F-4D97-AF65-F5344CB8AC3E}">
        <p14:creationId xmlns:p14="http://schemas.microsoft.com/office/powerpoint/2010/main" val="9871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200" dirty="0" smtClean="0"/>
              <a:t>Prikaz odziva u ovisnosti </a:t>
            </a:r>
            <a:br>
              <a:rPr lang="hr-HR" sz="4200" dirty="0" smtClean="0"/>
            </a:br>
            <a:r>
              <a:rPr lang="hr-HR" sz="4200" dirty="0" smtClean="0"/>
              <a:t>o postotku najboljih poravnanja</a:t>
            </a:r>
            <a:endParaRPr lang="en-US" sz="4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7651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24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4200" dirty="0"/>
              <a:t>Prikaz </a:t>
            </a:r>
            <a:r>
              <a:rPr lang="hr-HR" sz="4200" dirty="0" smtClean="0"/>
              <a:t>broja ispravnih </a:t>
            </a:r>
            <a:r>
              <a:rPr lang="hr-HR" sz="4200" dirty="0"/>
              <a:t>i neispravnih poravnanja u ovisnosti </a:t>
            </a:r>
            <a:r>
              <a:rPr lang="hr-HR" sz="4200" dirty="0" smtClean="0"/>
              <a:t>o postotku najboljih poravnanja</a:t>
            </a:r>
            <a:endParaRPr lang="en-US" sz="4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28121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98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Vrijeme izvođenja i utrošak memorije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 testiranja su provedena verzijom programa napisanog u Java programskom jeziku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</a:t>
            </a:r>
            <a:r>
              <a:rPr lang="hr-HR" dirty="0" smtClean="0"/>
              <a:t>vrijeme izvođenja – 181296 </a:t>
            </a:r>
            <a:r>
              <a:rPr lang="hr-HR" dirty="0" err="1" smtClean="0"/>
              <a:t>ms</a:t>
            </a:r>
            <a:r>
              <a:rPr lang="hr-HR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</a:t>
            </a:r>
            <a:r>
              <a:rPr lang="hr-HR" dirty="0" smtClean="0"/>
              <a:t>utrošak memorije Java okruženja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 err="1" smtClean="0"/>
              <a:t>ukupn</a:t>
            </a:r>
            <a:r>
              <a:rPr lang="en-US" dirty="0" smtClean="0"/>
              <a:t>a</a:t>
            </a:r>
            <a:r>
              <a:rPr lang="hr-HR" dirty="0" smtClean="0"/>
              <a:t> količina slobodne</a:t>
            </a:r>
            <a:r>
              <a:rPr lang="en-US" dirty="0" smtClean="0"/>
              <a:t> </a:t>
            </a:r>
            <a:r>
              <a:rPr lang="en-US" dirty="0" err="1" smtClean="0"/>
              <a:t>memorije</a:t>
            </a:r>
            <a:r>
              <a:rPr lang="hr-HR" dirty="0" smtClean="0"/>
              <a:t> prije pronalaska poravnanja: 1037565952 bajta  ≈ 990 MB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u</a:t>
            </a:r>
            <a:r>
              <a:rPr lang="hr-HR" dirty="0" smtClean="0"/>
              <a:t>kupna količina zauzete memorije nakon pronalaska poravnanja: 778773440 bajta  </a:t>
            </a:r>
            <a:r>
              <a:rPr lang="hr-HR" dirty="0"/>
              <a:t>≈ </a:t>
            </a:r>
            <a:r>
              <a:rPr lang="hr-HR" dirty="0" smtClean="0"/>
              <a:t>742 MB</a:t>
            </a:r>
            <a:endParaRPr lang="hr-HR" dirty="0"/>
          </a:p>
          <a:p>
            <a:pPr marL="201168" lvl="1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7107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Preklapanje nizova u sastavljanju genoma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</a:t>
            </a:r>
            <a:r>
              <a:rPr lang="en-US" dirty="0"/>
              <a:t>s</a:t>
            </a:r>
            <a:r>
              <a:rPr lang="hr-HR" dirty="0" err="1" smtClean="0"/>
              <a:t>astavljanje</a:t>
            </a:r>
            <a:r>
              <a:rPr lang="hr-HR" dirty="0" smtClean="0"/>
              <a:t> genoma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r</a:t>
            </a:r>
            <a:r>
              <a:rPr lang="hr-HR" dirty="0" smtClean="0"/>
              <a:t>eferentni genom poznat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i="1" dirty="0" smtClean="0"/>
              <a:t>De novo </a:t>
            </a:r>
            <a:r>
              <a:rPr lang="hr-HR" dirty="0" smtClean="0"/>
              <a:t>sastavljanje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OCL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 smtClean="0"/>
              <a:t>3 faze (preklapanje, razmještaj, konsenzus)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</a:t>
            </a:r>
            <a:r>
              <a:rPr lang="en-US" dirty="0"/>
              <a:t>f</a:t>
            </a:r>
            <a:r>
              <a:rPr lang="hr-HR" dirty="0" err="1" smtClean="0"/>
              <a:t>aza</a:t>
            </a:r>
            <a:r>
              <a:rPr lang="hr-HR" dirty="0" smtClean="0"/>
              <a:t> preklapanja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 smtClean="0"/>
              <a:t>poravnanje svih očitanja sa svima u cilju pronalaska preklapanja (obje orijentacije očitanja)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v</a:t>
            </a:r>
            <a:r>
              <a:rPr lang="hr-HR" dirty="0" smtClean="0"/>
              <a:t>rlo zahtjevan korak, posebice ako je skup očitanja velik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 err="1" smtClean="0"/>
              <a:t>paralelizacija</a:t>
            </a:r>
            <a:r>
              <a:rPr lang="hr-HR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 smtClean="0"/>
              <a:t>različiti OLC algoritmi imaju različit kriterij definiranja preklapanja (broj </a:t>
            </a:r>
            <a:r>
              <a:rPr lang="hr-HR" dirty="0" err="1" smtClean="0"/>
              <a:t>nukleotida</a:t>
            </a:r>
            <a:r>
              <a:rPr lang="hr-HR" dirty="0" smtClean="0"/>
              <a:t> koji se poklapaju)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744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Semi</a:t>
            </a:r>
            <a:r>
              <a:rPr lang="hr-HR" dirty="0" smtClean="0"/>
              <a:t>-globalno poravnanje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h</a:t>
            </a:r>
            <a:r>
              <a:rPr lang="hr-HR" dirty="0" err="1" smtClean="0"/>
              <a:t>ibridna</a:t>
            </a:r>
            <a:r>
              <a:rPr lang="hr-HR" dirty="0" smtClean="0"/>
              <a:t> metoda kojom se pokušava pronaći poravnanje koje uključuje početak ili kraj</a:t>
            </a:r>
            <a:r>
              <a:rPr lang="hr-HR" dirty="0"/>
              <a:t> </a:t>
            </a:r>
            <a:r>
              <a:rPr lang="hr-HR" dirty="0" smtClean="0"/>
              <a:t>jedne ili druge sekvence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hr-HR" dirty="0" err="1" smtClean="0"/>
              <a:t>ostupak</a:t>
            </a:r>
            <a:r>
              <a:rPr lang="hr-HR" dirty="0" smtClean="0"/>
              <a:t> sličan globalnom poravnavanju, ali se praznine na početku i/ili na kraju ne kažnjavaju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hr-HR" dirty="0" err="1" smtClean="0"/>
              <a:t>rimjene</a:t>
            </a:r>
            <a:r>
              <a:rPr lang="hr-HR" dirty="0" smtClean="0"/>
              <a:t> </a:t>
            </a:r>
            <a:r>
              <a:rPr lang="hr-HR" dirty="0" err="1" smtClean="0"/>
              <a:t>semi</a:t>
            </a:r>
            <a:r>
              <a:rPr lang="hr-HR" dirty="0" smtClean="0"/>
              <a:t>-globalnog poravnanja: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hr-HR" dirty="0" err="1" smtClean="0"/>
              <a:t>oravnavanje</a:t>
            </a:r>
            <a:r>
              <a:rPr lang="hr-HR" dirty="0" smtClean="0"/>
              <a:t> kraće sekvence s dužom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hr-HR" dirty="0" err="1" smtClean="0"/>
              <a:t>ronalazak</a:t>
            </a:r>
            <a:r>
              <a:rPr lang="hr-HR" dirty="0" smtClean="0"/>
              <a:t> preklapanja dviju sekvenci, odnosno poravnanja koje uključuje početak ili kraj jedne ili druge sekvence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hr-HR" dirty="0" err="1" smtClean="0"/>
              <a:t>rimjer</a:t>
            </a:r>
            <a:r>
              <a:rPr lang="hr-HR" dirty="0" smtClean="0"/>
              <a:t> pronalaska preklapanja: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66" y="4708359"/>
            <a:ext cx="3933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err="1" smtClean="0"/>
              <a:t>Semi</a:t>
            </a:r>
            <a:r>
              <a:rPr lang="hr-HR" dirty="0" smtClean="0"/>
              <a:t>-globalno poravnanje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 modifikacija </a:t>
            </a:r>
            <a:r>
              <a:rPr lang="hr-HR" dirty="0" err="1" smtClean="0"/>
              <a:t>Needleman-Wunsch</a:t>
            </a:r>
            <a:r>
              <a:rPr lang="hr-HR" dirty="0" smtClean="0"/>
              <a:t> algoritma globalnog poravnanja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hr-HR" dirty="0" err="1" smtClean="0"/>
              <a:t>ko</a:t>
            </a:r>
            <a:r>
              <a:rPr lang="hr-HR" dirty="0" smtClean="0"/>
              <a:t> koristimo </a:t>
            </a:r>
            <a:r>
              <a:rPr lang="hr-HR" dirty="0" err="1" smtClean="0"/>
              <a:t>Needleman-Wunsch</a:t>
            </a:r>
            <a:r>
              <a:rPr lang="hr-HR" dirty="0" smtClean="0"/>
              <a:t> algoritam s početnim uvjetima nije moguće pronaći značajno preklapanje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hr-HR" dirty="0" err="1" smtClean="0"/>
              <a:t>očetne</a:t>
            </a:r>
            <a:r>
              <a:rPr lang="hr-HR" dirty="0" smtClean="0"/>
              <a:t> praznine se ne kažnjavaju – prvi redak i stupac popunjavaju se nulama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endParaRPr lang="hr-HR" dirty="0" smtClean="0"/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endParaRPr lang="hr-HR" dirty="0" smtClean="0"/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09" y="3166533"/>
            <a:ext cx="9624195" cy="23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Semi</a:t>
            </a:r>
            <a:r>
              <a:rPr lang="hr-HR" dirty="0" smtClean="0"/>
              <a:t>-globalno poravnanje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4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 praznine na kraju moraju biti zanemarene, ali nije potrebno više modifikacija u tablici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 rezultat poravnanja je maksimalna vrijednost u zadnjem retku (</a:t>
            </a:r>
            <a:r>
              <a:rPr lang="hr-HR" i="1" dirty="0" smtClean="0"/>
              <a:t>x</a:t>
            </a:r>
            <a:r>
              <a:rPr lang="hr-HR" dirty="0" smtClean="0"/>
              <a:t> je poravnan s prefiksom od </a:t>
            </a:r>
            <a:r>
              <a:rPr lang="hr-HR" i="1" dirty="0" smtClean="0"/>
              <a:t>y</a:t>
            </a:r>
            <a:r>
              <a:rPr lang="hr-HR" dirty="0" smtClean="0"/>
              <a:t>)    ili zadnjem stupcu (</a:t>
            </a:r>
            <a:r>
              <a:rPr lang="hr-HR" i="1" dirty="0" smtClean="0"/>
              <a:t>y</a:t>
            </a:r>
            <a:r>
              <a:rPr lang="hr-HR" dirty="0" smtClean="0"/>
              <a:t> je poravnan s prefiksom od </a:t>
            </a:r>
            <a:r>
              <a:rPr lang="hr-HR" i="1" dirty="0" smtClean="0"/>
              <a:t>x</a:t>
            </a:r>
            <a:r>
              <a:rPr lang="hr-HR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endParaRPr lang="hr-HR" dirty="0" smtClean="0"/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endParaRPr lang="hr-HR" dirty="0" smtClean="0"/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 stoga, rezultat poravnanja je </a:t>
            </a:r>
            <a:r>
              <a:rPr lang="hr-HR" i="1" dirty="0" smtClean="0"/>
              <a:t>A(</a:t>
            </a:r>
            <a:r>
              <a:rPr lang="hr-HR" i="1" dirty="0" err="1" smtClean="0"/>
              <a:t>i,j</a:t>
            </a:r>
            <a:r>
              <a:rPr lang="hr-HR" i="1" dirty="0" smtClean="0"/>
              <a:t>)</a:t>
            </a:r>
            <a:r>
              <a:rPr lang="hr-HR" dirty="0" smtClean="0"/>
              <a:t> takav da je </a:t>
            </a:r>
            <a:r>
              <a:rPr lang="hr-HR" i="1" dirty="0" smtClean="0"/>
              <a:t>A(</a:t>
            </a:r>
            <a:r>
              <a:rPr lang="hr-HR" i="1" dirty="0" err="1" smtClean="0"/>
              <a:t>i,j</a:t>
            </a:r>
            <a:r>
              <a:rPr lang="hr-HR" i="1" dirty="0" smtClean="0"/>
              <a:t>) = </a:t>
            </a:r>
            <a:r>
              <a:rPr lang="hr-HR" i="1" dirty="0" err="1" smtClean="0"/>
              <a:t>max</a:t>
            </a:r>
            <a:r>
              <a:rPr lang="hr-HR" i="1" baseline="-25000" dirty="0" err="1" smtClean="0"/>
              <a:t>k,l</a:t>
            </a:r>
            <a:r>
              <a:rPr lang="hr-HR" i="1" dirty="0" smtClean="0"/>
              <a:t>(A(</a:t>
            </a:r>
            <a:r>
              <a:rPr lang="hr-HR" i="1" dirty="0" err="1" smtClean="0"/>
              <a:t>k,n</a:t>
            </a:r>
            <a:r>
              <a:rPr lang="hr-HR" i="1" dirty="0" smtClean="0"/>
              <a:t>),A(</a:t>
            </a:r>
            <a:r>
              <a:rPr lang="hr-HR" i="1" dirty="0" err="1" smtClean="0"/>
              <a:t>m,l</a:t>
            </a:r>
            <a:r>
              <a:rPr lang="hr-HR" i="1" dirty="0" smtClean="0"/>
              <a:t>))</a:t>
            </a:r>
            <a:r>
              <a:rPr lang="hr-HR" dirty="0" smtClean="0"/>
              <a:t>, dok se poravnanje može dobiti vraćanjem iz </a:t>
            </a:r>
            <a:r>
              <a:rPr lang="hr-HR" i="1" dirty="0" smtClean="0"/>
              <a:t>A(</a:t>
            </a:r>
            <a:r>
              <a:rPr lang="hr-HR" i="1" dirty="0" err="1" smtClean="0"/>
              <a:t>i,j</a:t>
            </a:r>
            <a:r>
              <a:rPr lang="hr-HR" dirty="0" smtClean="0"/>
              <a:t>) u </a:t>
            </a:r>
            <a:r>
              <a:rPr lang="hr-HR" i="1" dirty="0" smtClean="0"/>
              <a:t>A(0,0)</a:t>
            </a:r>
          </a:p>
          <a:p>
            <a:pPr marL="0" indent="0">
              <a:buNone/>
            </a:pP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12" y="3099933"/>
            <a:ext cx="4073374" cy="21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Semi</a:t>
            </a:r>
            <a:r>
              <a:rPr lang="hr-HR" dirty="0" smtClean="0"/>
              <a:t>-globalno poravnanje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 </a:t>
            </a:r>
            <a:r>
              <a:rPr lang="en-US" dirty="0" err="1" smtClean="0"/>
              <a:t>varijacije</a:t>
            </a:r>
            <a:r>
              <a:rPr lang="en-US" dirty="0" smtClean="0"/>
              <a:t> </a:t>
            </a:r>
            <a:r>
              <a:rPr lang="en-US" dirty="0"/>
              <a:t>semi-</a:t>
            </a:r>
            <a:r>
              <a:rPr lang="en-US" dirty="0" err="1"/>
              <a:t>globalnog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odgovarati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situacijama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praznine</a:t>
            </a:r>
            <a:r>
              <a:rPr lang="en-US" dirty="0"/>
              <a:t> </a:t>
            </a:r>
            <a:r>
              <a:rPr lang="en-US" dirty="0" err="1"/>
              <a:t>zanemare</a:t>
            </a:r>
            <a:r>
              <a:rPr lang="en-US" dirty="0"/>
              <a:t> </a:t>
            </a:r>
            <a:r>
              <a:rPr lang="en-US" dirty="0" err="1" smtClean="0"/>
              <a:t>samo</a:t>
            </a:r>
            <a:r>
              <a:rPr lang="hr-HR" dirty="0" smtClean="0"/>
              <a:t> za</a:t>
            </a:r>
            <a:r>
              <a:rPr lang="en-US" dirty="0" smtClean="0"/>
              <a:t> </a:t>
            </a:r>
            <a:r>
              <a:rPr lang="en-US" dirty="0" err="1"/>
              <a:t>prvu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drugu</a:t>
            </a:r>
            <a:r>
              <a:rPr lang="en-US" dirty="0"/>
              <a:t> </a:t>
            </a:r>
            <a:r>
              <a:rPr lang="en-US" dirty="0" err="1"/>
              <a:t>sekvencu</a:t>
            </a:r>
            <a:r>
              <a:rPr lang="en-US" dirty="0"/>
              <a:t>. </a:t>
            </a:r>
            <a:r>
              <a:rPr lang="en-US" dirty="0" err="1"/>
              <a:t>Također</a:t>
            </a:r>
            <a:r>
              <a:rPr lang="en-US" dirty="0"/>
              <a:t>, </a:t>
            </a:r>
            <a:r>
              <a:rPr lang="en-US" dirty="0" err="1"/>
              <a:t>praznine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ignorirane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. </a:t>
            </a:r>
            <a:r>
              <a:rPr lang="hr-HR" dirty="0" smtClean="0"/>
              <a:t>Mogućnosti su prikazane slijedećom tablicom: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004359"/>
              </p:ext>
            </p:extLst>
          </p:nvPr>
        </p:nvGraphicFramePr>
        <p:xfrm>
          <a:off x="1097280" y="2934835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Mjesta</a:t>
                      </a:r>
                      <a:r>
                        <a:rPr lang="hr-HR" baseline="0" dirty="0" smtClean="0"/>
                        <a:t> gdje se praznine ne kažnjavaju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Postupak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Početak prve sekvence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Postavi sve elemente prvog</a:t>
                      </a:r>
                      <a:r>
                        <a:rPr lang="hr-HR" baseline="0" dirty="0" smtClean="0"/>
                        <a:t> retka tablice na nulu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Kraj</a:t>
                      </a:r>
                      <a:r>
                        <a:rPr lang="hr-HR" baseline="0" dirty="0" smtClean="0"/>
                        <a:t> prve sekvence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Rezultat</a:t>
                      </a:r>
                      <a:r>
                        <a:rPr lang="hr-HR" baseline="0" dirty="0" smtClean="0"/>
                        <a:t> poravnanja je maksimum zadnjeg retka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Početak druge sekvence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Postavi sve</a:t>
                      </a:r>
                      <a:r>
                        <a:rPr lang="hr-HR" baseline="0" dirty="0" smtClean="0"/>
                        <a:t> elemente prvog stupca na nulu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Kraj</a:t>
                      </a:r>
                      <a:r>
                        <a:rPr lang="hr-HR" baseline="0" dirty="0" smtClean="0"/>
                        <a:t> druge sekvence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Rezultat</a:t>
                      </a:r>
                      <a:r>
                        <a:rPr lang="hr-HR" baseline="0" dirty="0" smtClean="0"/>
                        <a:t> poravnanja je maksimum zadnjeg stupca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3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Simulacija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2123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 smtClean="0"/>
                  <a:t> </a:t>
                </a:r>
                <a:r>
                  <a:rPr lang="en-US" dirty="0" smtClean="0"/>
                  <a:t>o</a:t>
                </a:r>
                <a:r>
                  <a:rPr lang="hr-HR" dirty="0" smtClean="0"/>
                  <a:t>čitanje genoma simulirano alatom </a:t>
                </a:r>
                <a:r>
                  <a:rPr lang="hr-HR" i="1" dirty="0" err="1" smtClean="0"/>
                  <a:t>wgsim</a:t>
                </a:r>
                <a:endParaRPr lang="hr-HR" i="1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hr-HR" dirty="0"/>
                  <a:t>u</a:t>
                </a:r>
                <a:r>
                  <a:rPr lang="hr-HR" dirty="0" smtClean="0"/>
                  <a:t>zet je dio genoma bakterije </a:t>
                </a:r>
                <a:r>
                  <a:rPr lang="hr-HR" i="1" dirty="0" err="1"/>
                  <a:t>Acaryochloris</a:t>
                </a:r>
                <a:r>
                  <a:rPr lang="hr-HR" i="1" dirty="0"/>
                  <a:t> </a:t>
                </a:r>
                <a:r>
                  <a:rPr lang="hr-HR" i="1" dirty="0" smtClean="0"/>
                  <a:t>marina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k</a:t>
                </a:r>
                <a:r>
                  <a:rPr lang="hr-HR" dirty="0" err="1" smtClean="0"/>
                  <a:t>orišteno</a:t>
                </a:r>
                <a:r>
                  <a:rPr lang="hr-HR" dirty="0" smtClean="0"/>
                  <a:t> je 10</a:t>
                </a:r>
                <a:r>
                  <a:rPr lang="hr-HR" baseline="30000" dirty="0" smtClean="0"/>
                  <a:t>4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nukleotida</a:t>
                </a:r>
                <a:endParaRPr lang="hr-H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p</a:t>
                </a:r>
                <a:r>
                  <a:rPr lang="hr-HR" dirty="0" err="1" smtClean="0"/>
                  <a:t>rosječna</a:t>
                </a:r>
                <a:r>
                  <a:rPr lang="hr-HR" dirty="0" smtClean="0"/>
                  <a:t> duljina očitanja postavljena na 100, broj čitanja na 1000 -&gt; pokrivenost genoma iznosi 10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b</a:t>
                </a:r>
                <a:r>
                  <a:rPr lang="hr-HR" dirty="0" smtClean="0"/>
                  <a:t>roj ispravnih poravnanja očitanja dobivenih </a:t>
                </a:r>
                <a:r>
                  <a:rPr lang="hr-HR" i="1" dirty="0" err="1" smtClean="0"/>
                  <a:t>wgsimom</a:t>
                </a:r>
                <a:r>
                  <a:rPr lang="hr-HR" dirty="0"/>
                  <a:t> </a:t>
                </a:r>
                <a:r>
                  <a:rPr lang="hr-HR" dirty="0" smtClean="0"/>
                  <a:t>iznosio je 80366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hr-HR" dirty="0"/>
                  <a:t>x</a:t>
                </a:r>
                <a:r>
                  <a:rPr lang="hr-HR" baseline="-25000" dirty="0" smtClean="0"/>
                  <a:t>2</a:t>
                </a:r>
                <a:r>
                  <a:rPr lang="hr-HR" dirty="0" smtClean="0"/>
                  <a:t> ≥ x</a:t>
                </a:r>
                <a:r>
                  <a:rPr lang="hr-HR" baseline="-25000" dirty="0" smtClean="0"/>
                  <a:t>1</a:t>
                </a:r>
                <a:r>
                  <a:rPr lang="hr-HR" dirty="0" smtClean="0"/>
                  <a:t> , x</a:t>
                </a:r>
                <a:r>
                  <a:rPr lang="hr-HR" baseline="-25000" dirty="0" smtClean="0"/>
                  <a:t>2</a:t>
                </a:r>
                <a:r>
                  <a:rPr lang="hr-HR" dirty="0" smtClean="0"/>
                  <a:t> ≤ e</a:t>
                </a:r>
                <a:r>
                  <a:rPr lang="hr-HR" baseline="-25000" dirty="0" smtClean="0"/>
                  <a:t>1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hr-HR" dirty="0" smtClean="0"/>
                  <a:t>x</a:t>
                </a:r>
                <a:r>
                  <a:rPr lang="hr-HR" baseline="-25000" dirty="0"/>
                  <a:t>1</a:t>
                </a:r>
                <a:r>
                  <a:rPr lang="hr-HR" dirty="0" smtClean="0"/>
                  <a:t> i x</a:t>
                </a:r>
                <a:r>
                  <a:rPr lang="hr-HR" baseline="-25000" dirty="0"/>
                  <a:t>2</a:t>
                </a:r>
                <a:r>
                  <a:rPr lang="hr-HR" dirty="0" smtClean="0"/>
                  <a:t> početak prvog i drugog očitanja, e</a:t>
                </a:r>
                <a:r>
                  <a:rPr lang="hr-HR" baseline="-25000" dirty="0" smtClean="0"/>
                  <a:t>1 </a:t>
                </a:r>
                <a:r>
                  <a:rPr lang="hr-HR" dirty="0" smtClean="0"/>
                  <a:t>kraj prvog očitanja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 smtClean="0"/>
                  <a:t> </a:t>
                </a:r>
                <a:r>
                  <a:rPr lang="en-US" dirty="0" smtClean="0"/>
                  <a:t>a</a:t>
                </a:r>
                <a:r>
                  <a:rPr lang="hr-HR" dirty="0" err="1" smtClean="0"/>
                  <a:t>naliza</a:t>
                </a:r>
                <a:r>
                  <a:rPr lang="hr-HR" dirty="0" smtClean="0"/>
                  <a:t> dobivenih podataka temeljena na raspoznavanju uzoraka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 </a:t>
                </a:r>
                <a:r>
                  <a:rPr lang="en-US" dirty="0"/>
                  <a:t>z</a:t>
                </a:r>
                <a:r>
                  <a:rPr lang="hr-HR" dirty="0" smtClean="0"/>
                  <a:t>a pojedini postotak najboljih poravnanja promatrani su slijedeći parametri: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o</a:t>
                </a:r>
                <a:r>
                  <a:rPr lang="hr-HR" dirty="0" err="1" smtClean="0"/>
                  <a:t>dziv</a:t>
                </a:r>
                <a:r>
                  <a:rPr lang="hr-HR" dirty="0" smtClean="0"/>
                  <a:t> (engl. </a:t>
                </a:r>
                <a:r>
                  <a:rPr lang="hr-HR" i="1" dirty="0" err="1" smtClean="0"/>
                  <a:t>recall</a:t>
                </a:r>
                <a:r>
                  <a:rPr lang="hr-HR" dirty="0" smtClean="0"/>
                  <a:t>)</a:t>
                </a:r>
              </a:p>
              <a:p>
                <a:pPr marL="201168" lvl="1" indent="0">
                  <a:buNone/>
                </a:pPr>
                <a:r>
                  <a:rPr lang="hr-HR" b="0" dirty="0" smtClean="0"/>
                  <a:t>   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hr-H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hr-HR" dirty="0" smtClean="0"/>
                  <a:t>preciznost(engl. </a:t>
                </a:r>
                <a:r>
                  <a:rPr lang="hr-HR" i="1" dirty="0" err="1" smtClean="0"/>
                  <a:t>precision</a:t>
                </a:r>
                <a:r>
                  <a:rPr lang="hr-HR" dirty="0" smtClean="0"/>
                  <a:t>)</a:t>
                </a:r>
              </a:p>
              <a:p>
                <a:pPr marL="201168" lvl="1" indent="0">
                  <a:buNone/>
                </a:pPr>
                <a:r>
                  <a:rPr lang="hr-HR" b="0" dirty="0"/>
                  <a:t> </a:t>
                </a:r>
                <a:r>
                  <a:rPr lang="hr-HR" b="0" dirty="0" smtClean="0"/>
                  <a:t>  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/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21237"/>
              </a:xfrm>
              <a:blipFill rotWithShape="0">
                <a:blip r:embed="rId2"/>
                <a:stretch>
                  <a:fillRect l="-1333" t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 korišten je linearni model bodovanja </a:t>
            </a:r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060507"/>
              </p:ext>
            </p:extLst>
          </p:nvPr>
        </p:nvGraphicFramePr>
        <p:xfrm>
          <a:off x="2021306" y="2385503"/>
          <a:ext cx="8205537" cy="3332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404"/>
                <a:gridCol w="1562243"/>
                <a:gridCol w="1759404"/>
                <a:gridCol w="1562243"/>
                <a:gridCol w="1562243"/>
              </a:tblGrid>
              <a:tr h="870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Postotak najboljih poravnanja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Broj ispravnih poravnanja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Broj neispravnih poravnanja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Preciznost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Odziv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5355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4635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0.536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0.066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5%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17319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32631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0.346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0.215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10%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31001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68899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0.385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15%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43991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105859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0.415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0.547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20%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56540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143260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0.282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0.703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25%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68808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180942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0.275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0.856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4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92397"/>
              </p:ext>
            </p:extLst>
          </p:nvPr>
        </p:nvGraphicFramePr>
        <p:xfrm>
          <a:off x="986589" y="1846263"/>
          <a:ext cx="10168774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r-HR" dirty="0" smtClean="0"/>
              <a:t>Prikaz preciznosti u ovisnosti o postotku najboljih poravnanja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</TotalTime>
  <Words>621</Words>
  <Application>Microsoft Office PowerPoint</Application>
  <PresentationFormat>Widescreen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Preklapanje (overlap) nizova u sastavljanju genoma koristeći semi-globalno poravnanje</vt:lpstr>
      <vt:lpstr>Preklapanje nizova u sastavljanju genoma</vt:lpstr>
      <vt:lpstr>Semi-globalno poravnanje (1)</vt:lpstr>
      <vt:lpstr>Semi-globalno poravnanje (2)</vt:lpstr>
      <vt:lpstr>Semi-globalno poravnanje (3)</vt:lpstr>
      <vt:lpstr>Semi-globalno poravnanje (4)</vt:lpstr>
      <vt:lpstr>Simulacija</vt:lpstr>
      <vt:lpstr>Rezultati</vt:lpstr>
      <vt:lpstr>Prikaz preciznosti u ovisnosti o postotku najboljih poravnanja</vt:lpstr>
      <vt:lpstr>Prikaz odziva u ovisnosti  o postotku najboljih poravnanja</vt:lpstr>
      <vt:lpstr>Prikaz broja ispravnih i neispravnih poravnanja u ovisnosti o postotku najboljih poravnanja</vt:lpstr>
      <vt:lpstr>Vrijeme izvođenja i utrošak memorije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Preklapanje (overlap) nizova u sastavljanju genoma koristeći semi-globalno poravnanje</dc:title>
  <dc:creator>MatejFilkovic</dc:creator>
  <cp:lastModifiedBy>MatejFilkovic</cp:lastModifiedBy>
  <cp:revision>42</cp:revision>
  <dcterms:created xsi:type="dcterms:W3CDTF">2014-01-21T14:28:01Z</dcterms:created>
  <dcterms:modified xsi:type="dcterms:W3CDTF">2014-01-22T15:45:49Z</dcterms:modified>
</cp:coreProperties>
</file>