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87" r:id="rId4"/>
    <p:sldId id="276" r:id="rId5"/>
    <p:sldId id="277" r:id="rId6"/>
    <p:sldId id="266" r:id="rId7"/>
    <p:sldId id="267" r:id="rId8"/>
    <p:sldId id="268" r:id="rId9"/>
    <p:sldId id="269" r:id="rId10"/>
    <p:sldId id="270" r:id="rId11"/>
    <p:sldId id="271" r:id="rId12"/>
    <p:sldId id="278" r:id="rId13"/>
    <p:sldId id="259" r:id="rId14"/>
    <p:sldId id="272" r:id="rId15"/>
    <p:sldId id="273" r:id="rId16"/>
    <p:sldId id="274" r:id="rId17"/>
    <p:sldId id="261" r:id="rId18"/>
    <p:sldId id="265" r:id="rId19"/>
    <p:sldId id="262" r:id="rId20"/>
    <p:sldId id="260" r:id="rId21"/>
    <p:sldId id="264" r:id="rId22"/>
    <p:sldId id="263" r:id="rId23"/>
    <p:sldId id="280" r:id="rId24"/>
    <p:sldId id="281" r:id="rId25"/>
    <p:sldId id="283" r:id="rId26"/>
    <p:sldId id="279" r:id="rId27"/>
    <p:sldId id="282"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648F"/>
    <a:srgbClr val="F7B9CE"/>
    <a:srgbClr val="BADFA1"/>
    <a:srgbClr val="FEFACD"/>
    <a:srgbClr val="D05D56"/>
    <a:srgbClr val="FFB6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22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2534-16C3-FE44-AF36-1B9550675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EBC757-440E-337E-132C-61103F160C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0CA88E-04A7-1B60-4DC2-D1813F9C0909}"/>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5" name="Footer Placeholder 4">
            <a:extLst>
              <a:ext uri="{FF2B5EF4-FFF2-40B4-BE49-F238E27FC236}">
                <a16:creationId xmlns:a16="http://schemas.microsoft.com/office/drawing/2014/main" id="{5EAC3B4D-C647-F977-8FAE-7FCE891933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922DC-BF56-BF80-6FA3-C4576B21C80F}"/>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93594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EAD4-6A44-A4D4-91D9-B0DFB3C8E0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A45EA0-38FE-E41C-FEAE-5D00CD8D8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0C634-BEBD-A3B0-BAA0-8B96A78AEAF8}"/>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5" name="Footer Placeholder 4">
            <a:extLst>
              <a:ext uri="{FF2B5EF4-FFF2-40B4-BE49-F238E27FC236}">
                <a16:creationId xmlns:a16="http://schemas.microsoft.com/office/drawing/2014/main" id="{F09DDAE3-AD4C-C9E6-E5D7-34C26A5ED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E5A48-FCD1-1E60-DD0B-1E76A5C77F73}"/>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429440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5EF18-9567-74ED-7429-750DC94526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E7BA55-1AE0-FC9D-F9C5-2E44EA346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F31FC-6619-30A5-0231-9B6D5807D5A9}"/>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5" name="Footer Placeholder 4">
            <a:extLst>
              <a:ext uri="{FF2B5EF4-FFF2-40B4-BE49-F238E27FC236}">
                <a16:creationId xmlns:a16="http://schemas.microsoft.com/office/drawing/2014/main" id="{11EEC08E-2E45-2A81-BD87-30AEF70DD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5E9D2-C318-D2A8-C9A8-576D82E756EA}"/>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254920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C0C4-9BB7-6DD0-4581-409E94783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F02DEB-6A5D-0056-B1E4-A5900C4F9A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096F3E-CEA1-1BBA-9442-3BE4F838970D}"/>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5" name="Footer Placeholder 4">
            <a:extLst>
              <a:ext uri="{FF2B5EF4-FFF2-40B4-BE49-F238E27FC236}">
                <a16:creationId xmlns:a16="http://schemas.microsoft.com/office/drawing/2014/main" id="{A32F1880-664D-B4A5-7964-6DA2ABD37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E030A-E59B-8255-AC15-12902B24125A}"/>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103820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869A-8AC2-80C4-EB7F-0FC4D4DD2B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F368E9-BA9B-29CE-2D6C-2C3CA078F5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F60FEB-C31F-A7A2-1BE8-B8209AA620DE}"/>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5" name="Footer Placeholder 4">
            <a:extLst>
              <a:ext uri="{FF2B5EF4-FFF2-40B4-BE49-F238E27FC236}">
                <a16:creationId xmlns:a16="http://schemas.microsoft.com/office/drawing/2014/main" id="{674AEAFE-0D0A-22F3-58BB-EF19931F6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57A8D-5AC5-ADB6-495F-1CE25ADCB08D}"/>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32734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74BF-1A38-EEA5-7E98-E13940F044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9D5D7-C5B4-D0FA-3D3E-2D2E1F091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C51E-30C1-9522-4846-30D76B675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65A055-A159-F17D-934D-4878B21A2462}"/>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6" name="Footer Placeholder 5">
            <a:extLst>
              <a:ext uri="{FF2B5EF4-FFF2-40B4-BE49-F238E27FC236}">
                <a16:creationId xmlns:a16="http://schemas.microsoft.com/office/drawing/2014/main" id="{FEC43FB0-2E99-93A1-DD9D-ABB6BACF8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20A59-5EE9-3A93-0F90-74C68C5D992C}"/>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417739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1AAFD-2BC4-9419-AE02-5613B4332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CFB2C-D2B1-C03D-EBA9-04AA45C05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71C6A7-FA57-9AC5-168F-C60D8E445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DD0AAA-BCB4-D208-3792-60F3090BB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8BA93E-6EC2-BED8-22C0-11F179B4A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50009E-5F00-5E7F-B06D-6B275F31F318}"/>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8" name="Footer Placeholder 7">
            <a:extLst>
              <a:ext uri="{FF2B5EF4-FFF2-40B4-BE49-F238E27FC236}">
                <a16:creationId xmlns:a16="http://schemas.microsoft.com/office/drawing/2014/main" id="{8CAFF920-179E-665F-61AA-DD5A38D49D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9DB790-E7AC-A1B5-75C3-74115DD39A6C}"/>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96789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F938-3740-083C-B3BC-E834FCADE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0BF495-4FFD-E3BD-9F65-14483DDF918E}"/>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4" name="Footer Placeholder 3">
            <a:extLst>
              <a:ext uri="{FF2B5EF4-FFF2-40B4-BE49-F238E27FC236}">
                <a16:creationId xmlns:a16="http://schemas.microsoft.com/office/drawing/2014/main" id="{8F8E2037-8586-1ED5-61E3-FB6CB664EA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8AB5FA-0603-1CF8-F567-74C51ABAC12E}"/>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93424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7429C1-D2A5-4A2E-4CD3-D8A5109F897E}"/>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3" name="Footer Placeholder 2">
            <a:extLst>
              <a:ext uri="{FF2B5EF4-FFF2-40B4-BE49-F238E27FC236}">
                <a16:creationId xmlns:a16="http://schemas.microsoft.com/office/drawing/2014/main" id="{D838D055-32F1-D5D6-9F08-557AA34696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AF4397-4F64-4EF1-ABD0-CB24D0505016}"/>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35525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D421-2D80-4EFA-6D9B-C7795F06D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5D5ABD-348B-8FC9-07EC-58B1B5BDF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C2211D-B243-76D3-017B-A67505540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FF142-E7C7-DE48-E8AB-EEF1C0C95693}"/>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6" name="Footer Placeholder 5">
            <a:extLst>
              <a:ext uri="{FF2B5EF4-FFF2-40B4-BE49-F238E27FC236}">
                <a16:creationId xmlns:a16="http://schemas.microsoft.com/office/drawing/2014/main" id="{241E5D10-7E7A-9698-954B-C2F6DD732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CB819-3DE5-950C-69A1-41D65FCA4438}"/>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58938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A909E-0517-2B8B-9B90-E1729B357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BDD310-58A3-D0F6-F34C-A69FA0CF71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57A875-7E38-35AF-DB2B-5D8D98C65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8FE0B-FA05-C653-BDAB-ABBE3627E965}"/>
              </a:ext>
            </a:extLst>
          </p:cNvPr>
          <p:cNvSpPr>
            <a:spLocks noGrp="1"/>
          </p:cNvSpPr>
          <p:nvPr>
            <p:ph type="dt" sz="half" idx="10"/>
          </p:nvPr>
        </p:nvSpPr>
        <p:spPr/>
        <p:txBody>
          <a:bodyPr/>
          <a:lstStyle/>
          <a:p>
            <a:fld id="{AFD1C9AB-768F-45E3-B8E1-5C0B80FDDD9B}" type="datetimeFigureOut">
              <a:rPr lang="en-US" smtClean="0"/>
              <a:t>2/3/2023</a:t>
            </a:fld>
            <a:endParaRPr lang="en-US"/>
          </a:p>
        </p:txBody>
      </p:sp>
      <p:sp>
        <p:nvSpPr>
          <p:cNvPr id="6" name="Footer Placeholder 5">
            <a:extLst>
              <a:ext uri="{FF2B5EF4-FFF2-40B4-BE49-F238E27FC236}">
                <a16:creationId xmlns:a16="http://schemas.microsoft.com/office/drawing/2014/main" id="{EA23B2B3-2C4F-A98D-B759-36EB59F1A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CB034-61BD-5B4B-77E6-76402E23E6B3}"/>
              </a:ext>
            </a:extLst>
          </p:cNvPr>
          <p:cNvSpPr>
            <a:spLocks noGrp="1"/>
          </p:cNvSpPr>
          <p:nvPr>
            <p:ph type="sldNum" sz="quarter" idx="12"/>
          </p:nvPr>
        </p:nvSpPr>
        <p:spPr/>
        <p:txBody>
          <a:bodyPr/>
          <a:lstStyle/>
          <a:p>
            <a:fld id="{D8B9D931-9437-419A-AC39-F06A501801FF}" type="slidenum">
              <a:rPr lang="en-US" smtClean="0"/>
              <a:t>‹#›</a:t>
            </a:fld>
            <a:endParaRPr lang="en-US"/>
          </a:p>
        </p:txBody>
      </p:sp>
    </p:spTree>
    <p:extLst>
      <p:ext uri="{BB962C8B-B14F-4D97-AF65-F5344CB8AC3E}">
        <p14:creationId xmlns:p14="http://schemas.microsoft.com/office/powerpoint/2010/main" val="4182305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E6BC8-2111-507E-4479-11AF5F715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3CEE0D-D385-0F08-E75C-DBEE58AC5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7F6A1-5748-99BB-7CDA-0C598B4FC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C9AB-768F-45E3-B8E1-5C0B80FDDD9B}" type="datetimeFigureOut">
              <a:rPr lang="en-US" smtClean="0"/>
              <a:t>2/3/2023</a:t>
            </a:fld>
            <a:endParaRPr lang="en-US"/>
          </a:p>
        </p:txBody>
      </p:sp>
      <p:sp>
        <p:nvSpPr>
          <p:cNvPr id="5" name="Footer Placeholder 4">
            <a:extLst>
              <a:ext uri="{FF2B5EF4-FFF2-40B4-BE49-F238E27FC236}">
                <a16:creationId xmlns:a16="http://schemas.microsoft.com/office/drawing/2014/main" id="{9563EFFE-8C45-350C-95F1-EEB6BA93F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D20A10-C701-A49F-E1FB-9C8CE5367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D931-9437-419A-AC39-F06A501801FF}" type="slidenum">
              <a:rPr lang="en-US" smtClean="0"/>
              <a:t>‹#›</a:t>
            </a:fld>
            <a:endParaRPr lang="en-US"/>
          </a:p>
        </p:txBody>
      </p:sp>
    </p:spTree>
    <p:extLst>
      <p:ext uri="{BB962C8B-B14F-4D97-AF65-F5344CB8AC3E}">
        <p14:creationId xmlns:p14="http://schemas.microsoft.com/office/powerpoint/2010/main" val="1120213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eta.stackoverflow.com/questions/309105/what-kind-of-computer-is-being-used-in-workin-on-ur-problemz"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nodejs.org/en/download/package-manag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ndreaabellera/FreeTheEgg"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Sxxw3qtb3_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79B8-590C-C012-EFE5-8D4381FFE471}"/>
              </a:ext>
            </a:extLst>
          </p:cNvPr>
          <p:cNvSpPr>
            <a:spLocks noGrp="1"/>
          </p:cNvSpPr>
          <p:nvPr>
            <p:ph type="ctrTitle"/>
          </p:nvPr>
        </p:nvSpPr>
        <p:spPr/>
        <p:txBody>
          <a:bodyPr/>
          <a:lstStyle/>
          <a:p>
            <a:r>
              <a:rPr lang="en-US" dirty="0">
                <a:solidFill>
                  <a:srgbClr val="C00000"/>
                </a:solidFill>
                <a:latin typeface="Source Sans 3" panose="020B0303030403020204" pitchFamily="34" charset="0"/>
              </a:rPr>
              <a:t>Web Development Workshop</a:t>
            </a:r>
          </a:p>
        </p:txBody>
      </p:sp>
      <p:sp>
        <p:nvSpPr>
          <p:cNvPr id="3" name="Subtitle 2">
            <a:extLst>
              <a:ext uri="{FF2B5EF4-FFF2-40B4-BE49-F238E27FC236}">
                <a16:creationId xmlns:a16="http://schemas.microsoft.com/office/drawing/2014/main" id="{0D7A31A2-1A50-AFF3-FFAE-3B677C5C2EE3}"/>
              </a:ext>
            </a:extLst>
          </p:cNvPr>
          <p:cNvSpPr>
            <a:spLocks noGrp="1"/>
          </p:cNvSpPr>
          <p:nvPr>
            <p:ph type="subTitle" idx="1"/>
          </p:nvPr>
        </p:nvSpPr>
        <p:spPr/>
        <p:txBody>
          <a:bodyPr/>
          <a:lstStyle/>
          <a:p>
            <a:r>
              <a:rPr lang="en-US" dirty="0">
                <a:solidFill>
                  <a:schemeClr val="accent1">
                    <a:lumMod val="50000"/>
                  </a:schemeClr>
                </a:solidFill>
              </a:rPr>
              <a:t>By yours truly, Andrea</a:t>
            </a:r>
          </a:p>
        </p:txBody>
      </p:sp>
    </p:spTree>
    <p:extLst>
      <p:ext uri="{BB962C8B-B14F-4D97-AF65-F5344CB8AC3E}">
        <p14:creationId xmlns:p14="http://schemas.microsoft.com/office/powerpoint/2010/main" val="375536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05D5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69F186-F190-B239-4100-9BD13CC77CBB}"/>
              </a:ext>
            </a:extLst>
          </p:cNvPr>
          <p:cNvSpPr txBox="1">
            <a:spLocks/>
          </p:cNvSpPr>
          <p:nvPr/>
        </p:nvSpPr>
        <p:spPr>
          <a:xfrm>
            <a:off x="5678346" y="1041400"/>
            <a:ext cx="5896337"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latin typeface="Source Sans 3" panose="020B0303030403020204" pitchFamily="34" charset="0"/>
              </a:rPr>
              <a:t>To make a dynamic website,</a:t>
            </a:r>
          </a:p>
          <a:p>
            <a:r>
              <a:rPr lang="en-US" sz="5400" b="1" dirty="0">
                <a:solidFill>
                  <a:schemeClr val="bg1"/>
                </a:solidFill>
                <a:latin typeface="Source Sans 3" panose="020B0303030403020204" pitchFamily="34" charset="0"/>
              </a:rPr>
              <a:t>I must learn React</a:t>
            </a:r>
          </a:p>
        </p:txBody>
      </p:sp>
      <p:sp>
        <p:nvSpPr>
          <p:cNvPr id="2" name="Title 1">
            <a:extLst>
              <a:ext uri="{FF2B5EF4-FFF2-40B4-BE49-F238E27FC236}">
                <a16:creationId xmlns:a16="http://schemas.microsoft.com/office/drawing/2014/main" id="{374FF3BF-5C32-178F-3C57-69FBBE28DA28}"/>
              </a:ext>
            </a:extLst>
          </p:cNvPr>
          <p:cNvSpPr txBox="1">
            <a:spLocks/>
          </p:cNvSpPr>
          <p:nvPr/>
        </p:nvSpPr>
        <p:spPr>
          <a:xfrm>
            <a:off x="1106346" y="4724400"/>
            <a:ext cx="9144000" cy="17403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FEFACD"/>
                </a:solidFill>
                <a:latin typeface="Raleway" pitchFamily="2" charset="0"/>
              </a:rPr>
              <a:t>Single .</a:t>
            </a:r>
            <a:r>
              <a:rPr lang="en-US" sz="2800" dirty="0" err="1">
                <a:solidFill>
                  <a:srgbClr val="FEFACD"/>
                </a:solidFill>
                <a:latin typeface="Raleway" pitchFamily="2" charset="0"/>
              </a:rPr>
              <a:t>js</a:t>
            </a:r>
            <a:r>
              <a:rPr lang="en-US" sz="2800" dirty="0">
                <a:solidFill>
                  <a:srgbClr val="FEFACD"/>
                </a:solidFill>
                <a:latin typeface="Raleway" pitchFamily="2" charset="0"/>
              </a:rPr>
              <a:t> file can also achieve dynamicity! </a:t>
            </a:r>
            <a:r>
              <a:rPr lang="en-US" sz="1800" dirty="0">
                <a:solidFill>
                  <a:srgbClr val="FEFACD"/>
                </a:solidFill>
                <a:latin typeface="Raleway" pitchFamily="2" charset="0"/>
              </a:rPr>
              <a:t>(in fact, I encourage coding vanilla on your first portfolios)</a:t>
            </a:r>
          </a:p>
          <a:p>
            <a:endParaRPr lang="en-US" sz="2800" b="0" dirty="0">
              <a:solidFill>
                <a:srgbClr val="FEFACD"/>
              </a:solidFill>
              <a:effectLst/>
              <a:latin typeface="Raleway" pitchFamily="2" charset="0"/>
            </a:endParaRPr>
          </a:p>
          <a:p>
            <a:r>
              <a:rPr lang="en-US" sz="2800" dirty="0">
                <a:solidFill>
                  <a:srgbClr val="FEFACD"/>
                </a:solidFill>
                <a:latin typeface="Raleway" pitchFamily="2" charset="0"/>
              </a:rPr>
              <a:t>Frameworks are better for large-scale projects</a:t>
            </a:r>
            <a:endParaRPr lang="en-US" sz="2800" b="0" dirty="0">
              <a:solidFill>
                <a:srgbClr val="000000"/>
              </a:solidFill>
              <a:effectLst/>
              <a:latin typeface="Consolas" panose="020B0609020204030204" pitchFamily="49" charset="0"/>
            </a:endParaRPr>
          </a:p>
        </p:txBody>
      </p:sp>
      <p:pic>
        <p:nvPicPr>
          <p:cNvPr id="5" name="Picture 4" descr="A cat sitting on a computer&#10;&#10;Description automatically generated with low confidence">
            <a:extLst>
              <a:ext uri="{FF2B5EF4-FFF2-40B4-BE49-F238E27FC236}">
                <a16:creationId xmlns:a16="http://schemas.microsoft.com/office/drawing/2014/main" id="{5ECAB5BF-9973-ED8F-E9AA-962ACC9F41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92847" y="459258"/>
            <a:ext cx="4238625" cy="3943350"/>
          </a:xfrm>
          <a:prstGeom prst="rect">
            <a:avLst/>
          </a:prstGeom>
        </p:spPr>
      </p:pic>
      <p:sp>
        <p:nvSpPr>
          <p:cNvPr id="6" name="TextBox 5">
            <a:extLst>
              <a:ext uri="{FF2B5EF4-FFF2-40B4-BE49-F238E27FC236}">
                <a16:creationId xmlns:a16="http://schemas.microsoft.com/office/drawing/2014/main" id="{DB05DD5D-7820-A581-6E6E-F502F4F3AC5F}"/>
              </a:ext>
            </a:extLst>
          </p:cNvPr>
          <p:cNvSpPr txBox="1"/>
          <p:nvPr/>
        </p:nvSpPr>
        <p:spPr>
          <a:xfrm>
            <a:off x="1192847" y="4402608"/>
            <a:ext cx="4238625" cy="230832"/>
          </a:xfrm>
          <a:prstGeom prst="rect">
            <a:avLst/>
          </a:prstGeom>
          <a:noFill/>
        </p:spPr>
        <p:txBody>
          <a:bodyPr wrap="square" rtlCol="0">
            <a:spAutoFit/>
          </a:bodyPr>
          <a:lstStyle/>
          <a:p>
            <a:r>
              <a:rPr lang="en-US" sz="900">
                <a:hlinkClick r:id="rId3" tooltip="http://meta.stackoverflow.com/questions/309105/what-kind-of-computer-is-being-used-in-workin-on-ur-problemz"/>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71733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EFACD"/>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3137DE7-A7DB-4C69-5D20-CA9D1E112EAD}"/>
              </a:ext>
            </a:extLst>
          </p:cNvPr>
          <p:cNvPicPr>
            <a:picLocks noChangeAspect="1"/>
          </p:cNvPicPr>
          <p:nvPr/>
        </p:nvPicPr>
        <p:blipFill>
          <a:blip r:embed="rId2"/>
          <a:stretch>
            <a:fillRect/>
          </a:stretch>
        </p:blipFill>
        <p:spPr>
          <a:xfrm>
            <a:off x="190551" y="2334566"/>
            <a:ext cx="4556657" cy="4293774"/>
          </a:xfrm>
          <a:prstGeom prst="rect">
            <a:avLst/>
          </a:prstGeom>
        </p:spPr>
      </p:pic>
      <p:sp>
        <p:nvSpPr>
          <p:cNvPr id="2" name="Title 1">
            <a:extLst>
              <a:ext uri="{FF2B5EF4-FFF2-40B4-BE49-F238E27FC236}">
                <a16:creationId xmlns:a16="http://schemas.microsoft.com/office/drawing/2014/main" id="{8A6530A4-E532-EF50-88F4-97C0305E106E}"/>
              </a:ext>
            </a:extLst>
          </p:cNvPr>
          <p:cNvSpPr>
            <a:spLocks noGrp="1"/>
          </p:cNvSpPr>
          <p:nvPr>
            <p:ph type="title"/>
          </p:nvPr>
        </p:nvSpPr>
        <p:spPr>
          <a:xfrm>
            <a:off x="838200" y="46037"/>
            <a:ext cx="10515600" cy="1325563"/>
          </a:xfrm>
        </p:spPr>
        <p:txBody>
          <a:bodyPr>
            <a:normAutofit/>
          </a:bodyPr>
          <a:lstStyle/>
          <a:p>
            <a:r>
              <a:rPr lang="en-US" sz="6600" b="1" dirty="0">
                <a:latin typeface="Source Sans 3" panose="020B0303030403020204" pitchFamily="34" charset="0"/>
              </a:rPr>
              <a:t>Built-in Browser Console</a:t>
            </a:r>
          </a:p>
        </p:txBody>
      </p:sp>
      <p:sp>
        <p:nvSpPr>
          <p:cNvPr id="5" name="Content Placeholder 4">
            <a:extLst>
              <a:ext uri="{FF2B5EF4-FFF2-40B4-BE49-F238E27FC236}">
                <a16:creationId xmlns:a16="http://schemas.microsoft.com/office/drawing/2014/main" id="{9F6097DC-FA37-E08D-CF02-E3ACEA30E330}"/>
              </a:ext>
            </a:extLst>
          </p:cNvPr>
          <p:cNvSpPr>
            <a:spLocks noGrp="1"/>
          </p:cNvSpPr>
          <p:nvPr>
            <p:ph idx="1"/>
          </p:nvPr>
        </p:nvSpPr>
        <p:spPr>
          <a:xfrm>
            <a:off x="6929120" y="1513840"/>
            <a:ext cx="4933774" cy="1432560"/>
          </a:xfrm>
        </p:spPr>
        <p:txBody>
          <a:bodyPr>
            <a:normAutofit fontScale="92500" lnSpcReduction="20000"/>
          </a:bodyPr>
          <a:lstStyle/>
          <a:p>
            <a:pPr marL="0" indent="0">
              <a:buNone/>
            </a:pPr>
            <a:r>
              <a:rPr lang="en-US" sz="2000" dirty="0">
                <a:latin typeface="Source Sans 3" panose="020B0303030403020204" pitchFamily="34" charset="0"/>
              </a:rPr>
              <a:t>Offers direct HTML and style override, </a:t>
            </a:r>
            <a:r>
              <a:rPr lang="en-US" sz="2000" dirty="0" err="1">
                <a:latin typeface="Source Sans 3" panose="020B0303030403020204" pitchFamily="34" charset="0"/>
              </a:rPr>
              <a:t>Javascript</a:t>
            </a:r>
            <a:r>
              <a:rPr lang="en-US" sz="2000" dirty="0">
                <a:latin typeface="Source Sans 3" panose="020B0303030403020204" pitchFamily="34" charset="0"/>
              </a:rPr>
              <a:t> runtime, and network resources and sources debugging</a:t>
            </a:r>
          </a:p>
          <a:p>
            <a:pPr marL="0" indent="0">
              <a:buNone/>
            </a:pPr>
            <a:endParaRPr lang="en-US" sz="2000" dirty="0">
              <a:latin typeface="Source Sans 3" panose="020B0303030403020204" pitchFamily="34" charset="0"/>
            </a:endParaRPr>
          </a:p>
          <a:p>
            <a:pPr marL="0" indent="0">
              <a:buNone/>
            </a:pPr>
            <a:r>
              <a:rPr lang="en-US" sz="2000" dirty="0">
                <a:latin typeface="Source Sans 3" panose="020B0303030403020204" pitchFamily="34" charset="0"/>
              </a:rPr>
              <a:t>Try it on </a:t>
            </a:r>
            <a:r>
              <a:rPr lang="en-US" sz="2000" strike="sngStrike" dirty="0">
                <a:latin typeface="Source Sans 3" panose="020B0303030403020204" pitchFamily="34" charset="0"/>
              </a:rPr>
              <a:t>any</a:t>
            </a:r>
            <a:r>
              <a:rPr lang="en-US" sz="2000" dirty="0">
                <a:latin typeface="Source Sans 3" panose="020B0303030403020204" pitchFamily="34" charset="0"/>
              </a:rPr>
              <a:t> your browser!</a:t>
            </a:r>
          </a:p>
        </p:txBody>
      </p:sp>
      <p:pic>
        <p:nvPicPr>
          <p:cNvPr id="6" name="Picture 5">
            <a:extLst>
              <a:ext uri="{FF2B5EF4-FFF2-40B4-BE49-F238E27FC236}">
                <a16:creationId xmlns:a16="http://schemas.microsoft.com/office/drawing/2014/main" id="{B22DF0BD-175A-394D-9388-89B95FA8360F}"/>
              </a:ext>
            </a:extLst>
          </p:cNvPr>
          <p:cNvPicPr>
            <a:picLocks noChangeAspect="1"/>
          </p:cNvPicPr>
          <p:nvPr/>
        </p:nvPicPr>
        <p:blipFill rotWithShape="1">
          <a:blip r:embed="rId3"/>
          <a:srcRect r="11982" b="47113"/>
          <a:stretch/>
        </p:blipFill>
        <p:spPr>
          <a:xfrm>
            <a:off x="3691456" y="3605054"/>
            <a:ext cx="8500544" cy="3252945"/>
          </a:xfrm>
          <a:prstGeom prst="rect">
            <a:avLst/>
          </a:prstGeom>
        </p:spPr>
      </p:pic>
      <p:sp>
        <p:nvSpPr>
          <p:cNvPr id="8" name="Title 1">
            <a:extLst>
              <a:ext uri="{FF2B5EF4-FFF2-40B4-BE49-F238E27FC236}">
                <a16:creationId xmlns:a16="http://schemas.microsoft.com/office/drawing/2014/main" id="{5D5BDFB0-8A54-A058-9327-BB8D35223FDC}"/>
              </a:ext>
            </a:extLst>
          </p:cNvPr>
          <p:cNvSpPr txBox="1">
            <a:spLocks/>
          </p:cNvSpPr>
          <p:nvPr/>
        </p:nvSpPr>
        <p:spPr>
          <a:xfrm>
            <a:off x="2024629" y="626586"/>
            <a:ext cx="4491814"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000000"/>
                </a:solidFill>
                <a:effectLst/>
                <a:latin typeface="Consolas" panose="020B0609020204030204" pitchFamily="49" charset="0"/>
              </a:rPr>
              <a:t>CTRL + SHIFT + J</a:t>
            </a:r>
            <a:endParaRPr lang="en-US" b="1" dirty="0">
              <a:solidFill>
                <a:srgbClr val="FEFACD"/>
              </a:solidFill>
              <a:latin typeface="Raleway" pitchFamily="2" charset="0"/>
            </a:endParaRPr>
          </a:p>
        </p:txBody>
      </p:sp>
    </p:spTree>
    <p:extLst>
      <p:ext uri="{BB962C8B-B14F-4D97-AF65-F5344CB8AC3E}">
        <p14:creationId xmlns:p14="http://schemas.microsoft.com/office/powerpoint/2010/main" val="1742158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EFAC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530A4-E532-EF50-88F4-97C0305E106E}"/>
              </a:ext>
            </a:extLst>
          </p:cNvPr>
          <p:cNvSpPr>
            <a:spLocks noGrp="1"/>
          </p:cNvSpPr>
          <p:nvPr>
            <p:ph type="title"/>
          </p:nvPr>
        </p:nvSpPr>
        <p:spPr>
          <a:xfrm>
            <a:off x="838200" y="2204085"/>
            <a:ext cx="10515600" cy="1325563"/>
          </a:xfrm>
        </p:spPr>
        <p:txBody>
          <a:bodyPr>
            <a:noAutofit/>
          </a:bodyPr>
          <a:lstStyle/>
          <a:p>
            <a:pPr algn="ctr"/>
            <a:r>
              <a:rPr lang="en-US" sz="9600" b="1" dirty="0">
                <a:latin typeface="Source Sans 3" panose="020B0303030403020204" pitchFamily="34" charset="0"/>
              </a:rPr>
              <a:t>HTML</a:t>
            </a:r>
          </a:p>
        </p:txBody>
      </p:sp>
      <p:sp>
        <p:nvSpPr>
          <p:cNvPr id="6" name="Title 1">
            <a:extLst>
              <a:ext uri="{FF2B5EF4-FFF2-40B4-BE49-F238E27FC236}">
                <a16:creationId xmlns:a16="http://schemas.microsoft.com/office/drawing/2014/main" id="{236D7956-F845-C548-EE74-6A33210C490C}"/>
              </a:ext>
            </a:extLst>
          </p:cNvPr>
          <p:cNvSpPr txBox="1">
            <a:spLocks/>
          </p:cNvSpPr>
          <p:nvPr/>
        </p:nvSpPr>
        <p:spPr>
          <a:xfrm>
            <a:off x="838200" y="3430270"/>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Source Sans 3" panose="020B0303030403020204" pitchFamily="34" charset="0"/>
              </a:rPr>
              <a:t>Le building block of everything</a:t>
            </a:r>
          </a:p>
        </p:txBody>
      </p:sp>
    </p:spTree>
    <p:extLst>
      <p:ext uri="{BB962C8B-B14F-4D97-AF65-F5344CB8AC3E}">
        <p14:creationId xmlns:p14="http://schemas.microsoft.com/office/powerpoint/2010/main" val="152335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EFACD"/>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5252D1-874B-FEB9-B6E1-290A538B8CD8}"/>
              </a:ext>
            </a:extLst>
          </p:cNvPr>
          <p:cNvSpPr>
            <a:spLocks noGrp="1"/>
          </p:cNvSpPr>
          <p:nvPr>
            <p:ph idx="1"/>
          </p:nvPr>
        </p:nvSpPr>
        <p:spPr>
          <a:xfrm>
            <a:off x="838200" y="1158240"/>
            <a:ext cx="10774680" cy="5455919"/>
          </a:xfrm>
        </p:spPr>
        <p:txBody>
          <a:bodyPr>
            <a:normAutofit/>
          </a:bodyPr>
          <a:lstStyle/>
          <a:p>
            <a:pPr marL="0" indent="0">
              <a:buNone/>
            </a:pPr>
            <a:r>
              <a:rPr lang="en-US" b="0" dirty="0">
                <a:solidFill>
                  <a:srgbClr val="000000"/>
                </a:solidFill>
                <a:effectLst/>
                <a:latin typeface="Consolas" panose="020B0609020204030204" pitchFamily="49" charset="0"/>
              </a:rPr>
              <a:t>Popular language for web development</a:t>
            </a:r>
          </a:p>
          <a:p>
            <a:r>
              <a:rPr lang="en-US" b="0" dirty="0" err="1">
                <a:solidFill>
                  <a:srgbClr val="000000"/>
                </a:solidFill>
                <a:effectLst/>
                <a:latin typeface="Consolas" panose="020B0609020204030204" pitchFamily="49" charset="0"/>
              </a:rPr>
              <a:t>Javascript</a:t>
            </a:r>
            <a:r>
              <a:rPr lang="en-US" b="0" dirty="0">
                <a:solidFill>
                  <a:srgbClr val="000000"/>
                </a:solidFill>
                <a:effectLst/>
                <a:latin typeface="Consolas" panose="020B0609020204030204" pitchFamily="49" charset="0"/>
              </a:rPr>
              <a:t> has the ability to directly refer to any element on the screen and modify it!</a:t>
            </a:r>
          </a:p>
          <a:p>
            <a:pPr marL="0" indent="0" algn="r">
              <a:buNone/>
            </a:pPr>
            <a:r>
              <a:rPr lang="en-US" sz="1800" b="0" dirty="0">
                <a:solidFill>
                  <a:srgbClr val="000000"/>
                </a:solidFill>
                <a:effectLst/>
                <a:latin typeface="Consolas" panose="020B0609020204030204" pitchFamily="49" charset="0"/>
              </a:rPr>
              <a:t>You want to change the text here?</a:t>
            </a:r>
          </a:p>
          <a:p>
            <a:pPr marL="0" indent="0" algn="r">
              <a:buNone/>
            </a:pPr>
            <a:r>
              <a:rPr lang="en-US" sz="1800" b="0" dirty="0">
                <a:solidFill>
                  <a:srgbClr val="000000"/>
                </a:solidFill>
                <a:effectLst/>
                <a:latin typeface="Consolas" panose="020B0609020204030204" pitchFamily="49" charset="0"/>
              </a:rPr>
              <a:t>You want to turn this bar pink?</a:t>
            </a:r>
          </a:p>
          <a:p>
            <a:pPr marL="0" indent="0" algn="r">
              <a:buNone/>
            </a:pPr>
            <a:r>
              <a:rPr lang="en-US" sz="1800" b="0" dirty="0">
                <a:solidFill>
                  <a:srgbClr val="000000"/>
                </a:solidFill>
                <a:effectLst/>
                <a:latin typeface="Consolas" panose="020B0609020204030204" pitchFamily="49" charset="0"/>
              </a:rPr>
              <a:t>You want to load boxes for blogs and</a:t>
            </a:r>
          </a:p>
          <a:p>
            <a:pPr marL="0" indent="0" algn="r">
              <a:buNone/>
            </a:pPr>
            <a:r>
              <a:rPr lang="en-US" sz="1800" b="0" dirty="0">
                <a:solidFill>
                  <a:srgbClr val="000000"/>
                </a:solidFill>
                <a:effectLst/>
                <a:latin typeface="Consolas" panose="020B0609020204030204" pitchFamily="49" charset="0"/>
              </a:rPr>
              <a:t> fill it with information?</a:t>
            </a:r>
          </a:p>
          <a:p>
            <a:endParaRPr lang="en-US" b="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endParaRPr lang="en-US" b="0" dirty="0">
              <a:solidFill>
                <a:srgbClr val="000000"/>
              </a:solidFill>
              <a:effectLst/>
              <a:latin typeface="Consolas" panose="020B0609020204030204" pitchFamily="49" charset="0"/>
            </a:endParaRPr>
          </a:p>
          <a:p>
            <a:pPr marL="0" indent="0">
              <a:buNone/>
            </a:pPr>
            <a:endParaRPr lang="en-US" b="0" dirty="0">
              <a:solidFill>
                <a:srgbClr val="000000"/>
              </a:solidFill>
              <a:effectLst/>
              <a:latin typeface="Consolas" panose="020B0609020204030204" pitchFamily="49" charset="0"/>
            </a:endParaRPr>
          </a:p>
          <a:p>
            <a:pPr marL="0" indent="0" algn="r">
              <a:buNone/>
            </a:pPr>
            <a:r>
              <a:rPr lang="en-US" b="1" dirty="0" err="1">
                <a:solidFill>
                  <a:srgbClr val="000000"/>
                </a:solidFill>
                <a:effectLst/>
                <a:latin typeface="Consolas" panose="020B0609020204030204" pitchFamily="49" charset="0"/>
              </a:rPr>
              <a:t>Javascript</a:t>
            </a:r>
            <a:r>
              <a:rPr lang="en-US" b="1" dirty="0">
                <a:solidFill>
                  <a:srgbClr val="000000"/>
                </a:solidFill>
                <a:effectLst/>
                <a:latin typeface="Consolas" panose="020B0609020204030204" pitchFamily="49" charset="0"/>
              </a:rPr>
              <a:t> can do it 👍</a:t>
            </a:r>
          </a:p>
          <a:p>
            <a:endParaRPr lang="en-US" dirty="0"/>
          </a:p>
        </p:txBody>
      </p:sp>
      <p:sp>
        <p:nvSpPr>
          <p:cNvPr id="2" name="Title 1">
            <a:extLst>
              <a:ext uri="{FF2B5EF4-FFF2-40B4-BE49-F238E27FC236}">
                <a16:creationId xmlns:a16="http://schemas.microsoft.com/office/drawing/2014/main" id="{8A6530A4-E532-EF50-88F4-97C0305E106E}"/>
              </a:ext>
            </a:extLst>
          </p:cNvPr>
          <p:cNvSpPr>
            <a:spLocks noGrp="1"/>
          </p:cNvSpPr>
          <p:nvPr>
            <p:ph type="title"/>
          </p:nvPr>
        </p:nvSpPr>
        <p:spPr>
          <a:xfrm>
            <a:off x="838200" y="202565"/>
            <a:ext cx="10515600" cy="1325563"/>
          </a:xfrm>
        </p:spPr>
        <p:txBody>
          <a:bodyPr>
            <a:normAutofit/>
          </a:bodyPr>
          <a:lstStyle/>
          <a:p>
            <a:r>
              <a:rPr lang="en-US" sz="6600" b="1" dirty="0">
                <a:latin typeface="Source Sans 3" panose="020B0303030403020204" pitchFamily="34" charset="0"/>
              </a:rPr>
              <a:t>JAVASCRIPT</a:t>
            </a:r>
          </a:p>
        </p:txBody>
      </p:sp>
      <p:pic>
        <p:nvPicPr>
          <p:cNvPr id="7" name="Picture 6">
            <a:extLst>
              <a:ext uri="{FF2B5EF4-FFF2-40B4-BE49-F238E27FC236}">
                <a16:creationId xmlns:a16="http://schemas.microsoft.com/office/drawing/2014/main" id="{77002F66-4E30-C892-9324-CA9ACC3026D3}"/>
              </a:ext>
            </a:extLst>
          </p:cNvPr>
          <p:cNvPicPr>
            <a:picLocks noChangeAspect="1"/>
          </p:cNvPicPr>
          <p:nvPr/>
        </p:nvPicPr>
        <p:blipFill>
          <a:blip r:embed="rId2"/>
          <a:stretch>
            <a:fillRect/>
          </a:stretch>
        </p:blipFill>
        <p:spPr>
          <a:xfrm>
            <a:off x="1402080" y="2722880"/>
            <a:ext cx="5265520" cy="3353432"/>
          </a:xfrm>
          <a:prstGeom prst="rect">
            <a:avLst/>
          </a:prstGeom>
        </p:spPr>
      </p:pic>
      <p:cxnSp>
        <p:nvCxnSpPr>
          <p:cNvPr id="9" name="Straight Arrow Connector 8">
            <a:extLst>
              <a:ext uri="{FF2B5EF4-FFF2-40B4-BE49-F238E27FC236}">
                <a16:creationId xmlns:a16="http://schemas.microsoft.com/office/drawing/2014/main" id="{2DE7BB77-5B2E-D1D1-90A6-AC037E855B23}"/>
              </a:ext>
            </a:extLst>
          </p:cNvPr>
          <p:cNvCxnSpPr>
            <a:cxnSpLocks/>
          </p:cNvCxnSpPr>
          <p:nvPr/>
        </p:nvCxnSpPr>
        <p:spPr>
          <a:xfrm flipH="1">
            <a:off x="6370320" y="2722880"/>
            <a:ext cx="740152" cy="706120"/>
          </a:xfrm>
          <a:prstGeom prst="straightConnector1">
            <a:avLst/>
          </a:prstGeom>
          <a:ln w="762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39E0784-66FD-675D-F7F8-0EBB6C5234CF}"/>
              </a:ext>
            </a:extLst>
          </p:cNvPr>
          <p:cNvCxnSpPr>
            <a:cxnSpLocks/>
          </p:cNvCxnSpPr>
          <p:nvPr/>
        </p:nvCxnSpPr>
        <p:spPr>
          <a:xfrm flipH="1" flipV="1">
            <a:off x="6478320" y="2800147"/>
            <a:ext cx="867360" cy="27579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709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B9CE"/>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13D7212-A8FF-3805-CC28-1A8713666D59}"/>
              </a:ext>
            </a:extLst>
          </p:cNvPr>
          <p:cNvSpPr/>
          <p:nvPr/>
        </p:nvSpPr>
        <p:spPr>
          <a:xfrm>
            <a:off x="970280" y="2590800"/>
            <a:ext cx="6934200" cy="1879600"/>
          </a:xfrm>
          <a:prstGeom prst="rect">
            <a:avLst/>
          </a:prstGeom>
          <a:solidFill>
            <a:srgbClr val="A0648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FD096B-FB26-1E09-4033-0A6C93CE1CF0}"/>
              </a:ext>
            </a:extLst>
          </p:cNvPr>
          <p:cNvSpPr txBox="1"/>
          <p:nvPr/>
        </p:nvSpPr>
        <p:spPr>
          <a:xfrm>
            <a:off x="1117600" y="678607"/>
            <a:ext cx="10474960" cy="5386090"/>
          </a:xfrm>
          <a:prstGeom prst="rect">
            <a:avLst/>
          </a:prstGeom>
          <a:noFill/>
        </p:spPr>
        <p:txBody>
          <a:bodyPr wrap="square">
            <a:spAutoFit/>
          </a:bodyPr>
          <a:lstStyle/>
          <a:p>
            <a:r>
              <a:rPr lang="en-US" sz="2800" b="1" dirty="0">
                <a:solidFill>
                  <a:srgbClr val="800000"/>
                </a:solidFill>
                <a:effectLst/>
                <a:latin typeface="Source Sans 3" panose="020B0303030403020204" pitchFamily="34" charset="0"/>
              </a:rPr>
              <a:t>What is it like as a programming language?</a:t>
            </a:r>
          </a:p>
          <a:p>
            <a:endParaRPr lang="en-US" sz="2800" b="0" dirty="0">
              <a:solidFill>
                <a:srgbClr val="000000"/>
              </a:solidFill>
              <a:effectLst/>
              <a:latin typeface="Source Sans 3" panose="020B0303030403020204" pitchFamily="34" charset="0"/>
            </a:endParaRPr>
          </a:p>
          <a:p>
            <a:r>
              <a:rPr lang="en-US" b="0" dirty="0" err="1">
                <a:solidFill>
                  <a:srgbClr val="000000"/>
                </a:solidFill>
                <a:effectLst/>
                <a:latin typeface="Source Sans 3" panose="020B0303030403020204" pitchFamily="34" charset="0"/>
              </a:rPr>
              <a:t>Javascript</a:t>
            </a:r>
            <a:r>
              <a:rPr lang="en-US" b="0" dirty="0">
                <a:solidFill>
                  <a:srgbClr val="000000"/>
                </a:solidFill>
                <a:effectLst/>
                <a:latin typeface="Source Sans 3" panose="020B0303030403020204" pitchFamily="34" charset="0"/>
              </a:rPr>
              <a:t> is a dynamic language, meaning you don't need to define the type for the variables you create.</a:t>
            </a:r>
          </a:p>
          <a:p>
            <a:br>
              <a:rPr lang="en-US" b="0" dirty="0">
                <a:solidFill>
                  <a:srgbClr val="000000"/>
                </a:solidFill>
                <a:effectLst/>
                <a:latin typeface="Source Sans 3" panose="020B0303030403020204" pitchFamily="34" charset="0"/>
              </a:rPr>
            </a:br>
            <a:r>
              <a:rPr lang="en-US" b="0" dirty="0">
                <a:solidFill>
                  <a:srgbClr val="000000"/>
                </a:solidFill>
                <a:effectLst/>
                <a:latin typeface="Source Sans 3" panose="020B0303030403020204" pitchFamily="34" charset="0"/>
              </a:rPr>
              <a:t>This is convenient, but can also be problematic or confusing.</a:t>
            </a:r>
          </a:p>
          <a:p>
            <a:endParaRPr lang="en-US" b="0" dirty="0">
              <a:solidFill>
                <a:srgbClr val="000000"/>
              </a:solidFill>
              <a:effectLst/>
              <a:latin typeface="Consolas" panose="020B0609020204030204" pitchFamily="49" charset="0"/>
            </a:endParaRPr>
          </a:p>
          <a:p>
            <a:r>
              <a:rPr lang="en-US" b="0" dirty="0">
                <a:solidFill>
                  <a:srgbClr val="BADFA1"/>
                </a:solidFill>
                <a:effectLst/>
                <a:latin typeface="Consolas" panose="020B0609020204030204" pitchFamily="49" charset="0"/>
              </a:rPr>
              <a:t>let cat = 0</a:t>
            </a:r>
          </a:p>
          <a:p>
            <a:r>
              <a:rPr lang="en-US" b="0" dirty="0">
                <a:solidFill>
                  <a:srgbClr val="BADFA1"/>
                </a:solidFill>
                <a:effectLst/>
                <a:latin typeface="Consolas" panose="020B0609020204030204" pitchFamily="49" charset="0"/>
              </a:rPr>
              <a:t>cat = []</a:t>
            </a:r>
          </a:p>
          <a:p>
            <a:r>
              <a:rPr lang="en-US" b="0" dirty="0">
                <a:solidFill>
                  <a:srgbClr val="BADFA1"/>
                </a:solidFill>
                <a:effectLst/>
                <a:latin typeface="Consolas" panose="020B0609020204030204" pitchFamily="49" charset="0"/>
              </a:rPr>
              <a:t>cat = () =&gt; { console.log("Meow") }</a:t>
            </a:r>
          </a:p>
          <a:p>
            <a:r>
              <a:rPr lang="en-US" b="0" dirty="0">
                <a:solidFill>
                  <a:srgbClr val="BADFA1"/>
                </a:solidFill>
                <a:effectLst/>
                <a:latin typeface="Consolas" panose="020B0609020204030204" pitchFamily="49" charset="0"/>
              </a:rPr>
              <a:t>cat = { class: "animal", sound: "Meow" }</a:t>
            </a:r>
          </a:p>
          <a:p>
            <a:r>
              <a:rPr lang="en-US" b="0" dirty="0">
                <a:solidFill>
                  <a:srgbClr val="BADFA1"/>
                </a:solidFill>
                <a:effectLst/>
                <a:latin typeface="Consolas" panose="020B0609020204030204" pitchFamily="49" charset="0"/>
              </a:rPr>
              <a:t>cat = "Jokes on you, I'm just a string at the end"</a:t>
            </a:r>
          </a:p>
          <a:p>
            <a:r>
              <a:rPr lang="en-US" b="0" dirty="0">
                <a:solidFill>
                  <a:srgbClr val="BADFA1"/>
                </a:solidFill>
                <a:effectLst/>
                <a:latin typeface="Consolas" panose="020B0609020204030204" pitchFamily="49" charset="0"/>
              </a:rPr>
              <a:t>console.log(cat)</a:t>
            </a:r>
          </a:p>
          <a:p>
            <a:br>
              <a:rPr lang="en-US" b="0" dirty="0">
                <a:solidFill>
                  <a:srgbClr val="000000"/>
                </a:solidFill>
                <a:effectLst/>
                <a:latin typeface="Source Sans 3" panose="020B0303030403020204" pitchFamily="34" charset="0"/>
              </a:rPr>
            </a:br>
            <a:endParaRPr lang="en-US" b="0" dirty="0">
              <a:solidFill>
                <a:srgbClr val="000000"/>
              </a:solidFill>
              <a:effectLst/>
              <a:latin typeface="Source Sans 3" panose="020B0303030403020204" pitchFamily="34" charset="0"/>
            </a:endParaRPr>
          </a:p>
          <a:p>
            <a:r>
              <a:rPr lang="en-US" b="0" dirty="0">
                <a:solidFill>
                  <a:srgbClr val="000000"/>
                </a:solidFill>
                <a:effectLst/>
                <a:latin typeface="Source Sans 3" panose="020B0303030403020204" pitchFamily="34" charset="0"/>
              </a:rPr>
              <a:t>If you prefer defining types, use </a:t>
            </a:r>
            <a:r>
              <a:rPr lang="en-US" b="1" dirty="0">
                <a:solidFill>
                  <a:srgbClr val="000000"/>
                </a:solidFill>
                <a:effectLst/>
                <a:latin typeface="Source Sans 3" panose="020B0303030403020204" pitchFamily="34" charset="0"/>
              </a:rPr>
              <a:t>Typescript</a:t>
            </a:r>
            <a:r>
              <a:rPr lang="en-US" b="0" dirty="0">
                <a:solidFill>
                  <a:srgbClr val="000000"/>
                </a:solidFill>
                <a:effectLst/>
                <a:latin typeface="Source Sans 3" panose="020B0303030403020204" pitchFamily="34" charset="0"/>
              </a:rPr>
              <a:t>. It's better for larger engineered projects with multiple </a:t>
            </a:r>
            <a:r>
              <a:rPr lang="en-US" b="0" dirty="0" err="1">
                <a:solidFill>
                  <a:srgbClr val="000000"/>
                </a:solidFill>
                <a:effectLst/>
                <a:latin typeface="Source Sans 3" panose="020B0303030403020204" pitchFamily="34" charset="0"/>
              </a:rPr>
              <a:t>devs</a:t>
            </a:r>
            <a:r>
              <a:rPr lang="en-US" b="0" dirty="0">
                <a:solidFill>
                  <a:srgbClr val="000000"/>
                </a:solidFill>
                <a:effectLst/>
                <a:latin typeface="Source Sans 3" panose="020B0303030403020204" pitchFamily="34" charset="0"/>
              </a:rPr>
              <a:t>. On frameworks, TS and JS programs are compatible, they can call functions from each other!</a:t>
            </a:r>
          </a:p>
          <a:p>
            <a:endParaRPr lang="en-US" dirty="0">
              <a:solidFill>
                <a:srgbClr val="000000"/>
              </a:solidFill>
              <a:latin typeface="Source Sans 3" panose="020B0303030403020204" pitchFamily="34" charset="0"/>
            </a:endParaRPr>
          </a:p>
          <a:p>
            <a:r>
              <a:rPr lang="en-US" dirty="0">
                <a:solidFill>
                  <a:srgbClr val="000000"/>
                </a:solidFill>
                <a:latin typeface="Source Sans 3" panose="020B0303030403020204" pitchFamily="34" charset="0"/>
              </a:rPr>
              <a:t>JS </a:t>
            </a:r>
            <a:r>
              <a:rPr lang="en-US" b="0" dirty="0">
                <a:solidFill>
                  <a:srgbClr val="000000"/>
                </a:solidFill>
                <a:effectLst/>
                <a:latin typeface="Source Sans 3" panose="020B0303030403020204" pitchFamily="34" charset="0"/>
              </a:rPr>
              <a:t>is a scripting language. When HTML links it, the content as is will be run from top to bottom</a:t>
            </a:r>
          </a:p>
        </p:txBody>
      </p:sp>
    </p:spTree>
    <p:extLst>
      <p:ext uri="{BB962C8B-B14F-4D97-AF65-F5344CB8AC3E}">
        <p14:creationId xmlns:p14="http://schemas.microsoft.com/office/powerpoint/2010/main" val="1934178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B9C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FD096B-FB26-1E09-4033-0A6C93CE1CF0}"/>
              </a:ext>
            </a:extLst>
          </p:cNvPr>
          <p:cNvSpPr txBox="1"/>
          <p:nvPr/>
        </p:nvSpPr>
        <p:spPr>
          <a:xfrm>
            <a:off x="1117600" y="678607"/>
            <a:ext cx="10474960" cy="2431435"/>
          </a:xfrm>
          <a:prstGeom prst="rect">
            <a:avLst/>
          </a:prstGeom>
          <a:noFill/>
        </p:spPr>
        <p:txBody>
          <a:bodyPr wrap="square">
            <a:spAutoFit/>
          </a:bodyPr>
          <a:lstStyle/>
          <a:p>
            <a:r>
              <a:rPr lang="en-US" sz="2800" b="1" dirty="0">
                <a:solidFill>
                  <a:srgbClr val="800000"/>
                </a:solidFill>
                <a:effectLst/>
                <a:latin typeface="Source Sans 3" panose="020B0303030403020204" pitchFamily="34" charset="0"/>
              </a:rPr>
              <a:t>It is both functional and object-oriented</a:t>
            </a:r>
          </a:p>
          <a:p>
            <a:endParaRPr lang="en-US" sz="2800" b="0" dirty="0">
              <a:solidFill>
                <a:srgbClr val="000000"/>
              </a:solidFill>
              <a:effectLst/>
              <a:latin typeface="Source Sans 3" panose="020B0303030403020204" pitchFamily="34" charset="0"/>
            </a:endParaRPr>
          </a:p>
          <a:p>
            <a:r>
              <a:rPr lang="en-US" sz="2400" dirty="0">
                <a:solidFill>
                  <a:srgbClr val="000000"/>
                </a:solidFill>
                <a:latin typeface="Source Sans 3" panose="020B0303030403020204" pitchFamily="34" charset="0"/>
              </a:rPr>
              <a:t>Write it as a class or a function 🥰</a:t>
            </a:r>
            <a:endParaRPr lang="en-US" sz="2400" dirty="0">
              <a:solidFill>
                <a:srgbClr val="000000"/>
              </a:solidFill>
              <a:latin typeface="Source Sans 3" panose="020B0303030403020204" pitchFamily="34" charset="0"/>
              <a:sym typeface="Wingdings" panose="05000000000000000000" pitchFamily="2" charset="2"/>
            </a:endParaRPr>
          </a:p>
          <a:p>
            <a:endParaRPr lang="en-US" sz="2400" dirty="0">
              <a:solidFill>
                <a:srgbClr val="000000"/>
              </a:solidFill>
              <a:latin typeface="Source Sans 3" panose="020B0303030403020204" pitchFamily="34" charset="0"/>
              <a:sym typeface="Wingdings" panose="05000000000000000000" pitchFamily="2" charset="2"/>
            </a:endParaRPr>
          </a:p>
          <a:p>
            <a:r>
              <a:rPr lang="en-US" sz="2400" b="1" dirty="0">
                <a:solidFill>
                  <a:srgbClr val="000000"/>
                </a:solidFill>
                <a:latin typeface="Source Sans 3" panose="020B0303030403020204" pitchFamily="34" charset="0"/>
                <a:sym typeface="Wingdings" panose="05000000000000000000" pitchFamily="2" charset="2"/>
              </a:rPr>
              <a:t>MODULES</a:t>
            </a:r>
            <a:r>
              <a:rPr lang="en-US" sz="2400" dirty="0">
                <a:solidFill>
                  <a:srgbClr val="000000"/>
                </a:solidFill>
                <a:latin typeface="Source Sans 3" panose="020B0303030403020204" pitchFamily="34" charset="0"/>
                <a:sym typeface="Wingdings" panose="05000000000000000000" pitchFamily="2" charset="2"/>
              </a:rPr>
              <a:t> – export and import functions to be used by other files!</a:t>
            </a:r>
          </a:p>
          <a:p>
            <a:endParaRPr lang="en-US" sz="2400" b="0" dirty="0">
              <a:solidFill>
                <a:srgbClr val="000000"/>
              </a:solidFill>
              <a:effectLst/>
              <a:latin typeface="Source Sans 3" panose="020B0303030403020204" pitchFamily="34" charset="0"/>
            </a:endParaRPr>
          </a:p>
        </p:txBody>
      </p:sp>
      <p:pic>
        <p:nvPicPr>
          <p:cNvPr id="3" name="Picture 2">
            <a:extLst>
              <a:ext uri="{FF2B5EF4-FFF2-40B4-BE49-F238E27FC236}">
                <a16:creationId xmlns:a16="http://schemas.microsoft.com/office/drawing/2014/main" id="{0DE862F1-5DAF-E4F4-90DD-CAEE3E26F9D7}"/>
              </a:ext>
            </a:extLst>
          </p:cNvPr>
          <p:cNvPicPr>
            <a:picLocks noChangeAspect="1"/>
          </p:cNvPicPr>
          <p:nvPr/>
        </p:nvPicPr>
        <p:blipFill>
          <a:blip r:embed="rId2"/>
          <a:stretch>
            <a:fillRect/>
          </a:stretch>
        </p:blipFill>
        <p:spPr>
          <a:xfrm>
            <a:off x="1446375" y="2977962"/>
            <a:ext cx="5096665" cy="1385081"/>
          </a:xfrm>
          <a:prstGeom prst="rect">
            <a:avLst/>
          </a:prstGeom>
        </p:spPr>
      </p:pic>
      <p:pic>
        <p:nvPicPr>
          <p:cNvPr id="6" name="Picture 5">
            <a:extLst>
              <a:ext uri="{FF2B5EF4-FFF2-40B4-BE49-F238E27FC236}">
                <a16:creationId xmlns:a16="http://schemas.microsoft.com/office/drawing/2014/main" id="{B73AD0DD-C201-E326-5D0F-3E5C588E6D6B}"/>
              </a:ext>
            </a:extLst>
          </p:cNvPr>
          <p:cNvPicPr>
            <a:picLocks noChangeAspect="1"/>
          </p:cNvPicPr>
          <p:nvPr/>
        </p:nvPicPr>
        <p:blipFill>
          <a:blip r:embed="rId3"/>
          <a:stretch>
            <a:fillRect/>
          </a:stretch>
        </p:blipFill>
        <p:spPr>
          <a:xfrm>
            <a:off x="5181600" y="4600193"/>
            <a:ext cx="6837680" cy="1543414"/>
          </a:xfrm>
          <a:prstGeom prst="rect">
            <a:avLst/>
          </a:prstGeom>
        </p:spPr>
      </p:pic>
      <p:sp>
        <p:nvSpPr>
          <p:cNvPr id="8" name="TextBox 7">
            <a:extLst>
              <a:ext uri="{FF2B5EF4-FFF2-40B4-BE49-F238E27FC236}">
                <a16:creationId xmlns:a16="http://schemas.microsoft.com/office/drawing/2014/main" id="{135F105C-0514-2B1A-DB8D-8597C2946633}"/>
              </a:ext>
            </a:extLst>
          </p:cNvPr>
          <p:cNvSpPr txBox="1"/>
          <p:nvPr/>
        </p:nvSpPr>
        <p:spPr>
          <a:xfrm>
            <a:off x="6687820" y="3338113"/>
            <a:ext cx="4759960" cy="646331"/>
          </a:xfrm>
          <a:prstGeom prst="rect">
            <a:avLst/>
          </a:prstGeom>
          <a:noFill/>
        </p:spPr>
        <p:txBody>
          <a:bodyPr wrap="square">
            <a:spAutoFit/>
          </a:bodyPr>
          <a:lstStyle/>
          <a:p>
            <a:r>
              <a:rPr lang="en-US" b="0" dirty="0">
                <a:solidFill>
                  <a:srgbClr val="002060"/>
                </a:solidFill>
                <a:effectLst/>
                <a:latin typeface="Consolas" panose="020B0609020204030204" pitchFamily="49" charset="0"/>
              </a:rPr>
              <a:t>HTML can import </a:t>
            </a:r>
            <a:r>
              <a:rPr lang="en-US" b="0" dirty="0" err="1">
                <a:solidFill>
                  <a:srgbClr val="002060"/>
                </a:solidFill>
                <a:effectLst/>
                <a:latin typeface="Consolas" panose="020B0609020204030204" pitchFamily="49" charset="0"/>
              </a:rPr>
              <a:t>js</a:t>
            </a:r>
            <a:r>
              <a:rPr lang="en-US" b="0" dirty="0">
                <a:solidFill>
                  <a:srgbClr val="002060"/>
                </a:solidFill>
                <a:effectLst/>
                <a:latin typeface="Consolas" panose="020B0609020204030204" pitchFamily="49" charset="0"/>
              </a:rPr>
              <a:t> script</a:t>
            </a:r>
          </a:p>
          <a:p>
            <a:endParaRPr lang="en-US" b="0" dirty="0">
              <a:solidFill>
                <a:srgbClr val="002060"/>
              </a:solidFill>
              <a:effectLst/>
              <a:latin typeface="Source Sans 3" panose="020B0303030403020204" pitchFamily="34" charset="0"/>
            </a:endParaRPr>
          </a:p>
        </p:txBody>
      </p:sp>
      <p:sp>
        <p:nvSpPr>
          <p:cNvPr id="9" name="TextBox 8">
            <a:extLst>
              <a:ext uri="{FF2B5EF4-FFF2-40B4-BE49-F238E27FC236}">
                <a16:creationId xmlns:a16="http://schemas.microsoft.com/office/drawing/2014/main" id="{0C567CCE-5701-6B4F-09E1-3C31DFEDC2DC}"/>
              </a:ext>
            </a:extLst>
          </p:cNvPr>
          <p:cNvSpPr txBox="1"/>
          <p:nvPr/>
        </p:nvSpPr>
        <p:spPr>
          <a:xfrm>
            <a:off x="279400" y="4600193"/>
            <a:ext cx="4759960" cy="1477328"/>
          </a:xfrm>
          <a:prstGeom prst="rect">
            <a:avLst/>
          </a:prstGeom>
          <a:noFill/>
        </p:spPr>
        <p:txBody>
          <a:bodyPr wrap="square">
            <a:spAutoFit/>
          </a:bodyPr>
          <a:lstStyle/>
          <a:p>
            <a:pPr algn="r"/>
            <a:r>
              <a:rPr lang="en-US" b="0" dirty="0">
                <a:solidFill>
                  <a:srgbClr val="002060"/>
                </a:solidFill>
                <a:effectLst/>
                <a:latin typeface="Consolas" panose="020B0609020204030204" pitchFamily="49" charset="0"/>
              </a:rPr>
              <a:t>JS can import another </a:t>
            </a:r>
            <a:r>
              <a:rPr lang="en-US" b="0" dirty="0" err="1">
                <a:solidFill>
                  <a:srgbClr val="002060"/>
                </a:solidFill>
                <a:effectLst/>
                <a:latin typeface="Consolas" panose="020B0609020204030204" pitchFamily="49" charset="0"/>
              </a:rPr>
              <a:t>js</a:t>
            </a:r>
            <a:r>
              <a:rPr lang="en-US" b="0" dirty="0">
                <a:solidFill>
                  <a:srgbClr val="002060"/>
                </a:solidFill>
                <a:effectLst/>
                <a:latin typeface="Consolas" panose="020B0609020204030204" pitchFamily="49" charset="0"/>
              </a:rPr>
              <a:t> module</a:t>
            </a:r>
          </a:p>
          <a:p>
            <a:pPr algn="r"/>
            <a:r>
              <a:rPr lang="en-US" b="0" dirty="0">
                <a:solidFill>
                  <a:srgbClr val="002060"/>
                </a:solidFill>
                <a:effectLst/>
                <a:latin typeface="Consolas" panose="020B0609020204030204" pitchFamily="49" charset="0"/>
              </a:rPr>
              <a:t>TS </a:t>
            </a:r>
            <a:r>
              <a:rPr lang="en-US" dirty="0">
                <a:solidFill>
                  <a:srgbClr val="002060"/>
                </a:solidFill>
                <a:latin typeface="Consolas" panose="020B0609020204030204" pitchFamily="49" charset="0"/>
              </a:rPr>
              <a:t>can import</a:t>
            </a:r>
            <a:r>
              <a:rPr lang="en-US" b="0" dirty="0">
                <a:solidFill>
                  <a:srgbClr val="002060"/>
                </a:solidFill>
                <a:effectLst/>
                <a:latin typeface="Consolas" panose="020B0609020204030204" pitchFamily="49" charset="0"/>
              </a:rPr>
              <a:t> </a:t>
            </a:r>
            <a:r>
              <a:rPr lang="en-US" b="0" dirty="0" err="1">
                <a:solidFill>
                  <a:srgbClr val="002060"/>
                </a:solidFill>
                <a:effectLst/>
                <a:latin typeface="Consolas" panose="020B0609020204030204" pitchFamily="49" charset="0"/>
              </a:rPr>
              <a:t>js</a:t>
            </a:r>
            <a:r>
              <a:rPr lang="en-US" b="0" dirty="0">
                <a:solidFill>
                  <a:srgbClr val="002060"/>
                </a:solidFill>
                <a:effectLst/>
                <a:latin typeface="Consolas" panose="020B0609020204030204" pitchFamily="49" charset="0"/>
              </a:rPr>
              <a:t> module</a:t>
            </a:r>
          </a:p>
          <a:p>
            <a:pPr algn="r"/>
            <a:r>
              <a:rPr lang="en-US" b="0" dirty="0">
                <a:solidFill>
                  <a:srgbClr val="002060"/>
                </a:solidFill>
                <a:effectLst/>
                <a:latin typeface="Consolas" panose="020B0609020204030204" pitchFamily="49" charset="0"/>
              </a:rPr>
              <a:t>React </a:t>
            </a:r>
            <a:r>
              <a:rPr lang="en-US" dirty="0">
                <a:solidFill>
                  <a:srgbClr val="002060"/>
                </a:solidFill>
                <a:latin typeface="Consolas" panose="020B0609020204030204" pitchFamily="49" charset="0"/>
              </a:rPr>
              <a:t>can import</a:t>
            </a:r>
            <a:r>
              <a:rPr lang="en-US" b="0" dirty="0">
                <a:solidFill>
                  <a:srgbClr val="002060"/>
                </a:solidFill>
                <a:effectLst/>
                <a:latin typeface="Consolas" panose="020B0609020204030204" pitchFamily="49" charset="0"/>
              </a:rPr>
              <a:t> </a:t>
            </a:r>
            <a:r>
              <a:rPr lang="en-US" b="0" dirty="0" err="1">
                <a:solidFill>
                  <a:srgbClr val="002060"/>
                </a:solidFill>
                <a:effectLst/>
                <a:latin typeface="Consolas" panose="020B0609020204030204" pitchFamily="49" charset="0"/>
              </a:rPr>
              <a:t>js</a:t>
            </a:r>
            <a:r>
              <a:rPr lang="en-US" b="0" dirty="0">
                <a:solidFill>
                  <a:srgbClr val="002060"/>
                </a:solidFill>
                <a:effectLst/>
                <a:latin typeface="Consolas" panose="020B0609020204030204" pitchFamily="49" charset="0"/>
              </a:rPr>
              <a:t> module</a:t>
            </a:r>
          </a:p>
          <a:p>
            <a:pPr algn="r"/>
            <a:r>
              <a:rPr lang="en-US" b="0" dirty="0">
                <a:solidFill>
                  <a:srgbClr val="002060"/>
                </a:solidFill>
                <a:effectLst/>
                <a:latin typeface="Consolas" panose="020B0609020204030204" pitchFamily="49" charset="0"/>
              </a:rPr>
              <a:t>Vue </a:t>
            </a:r>
            <a:r>
              <a:rPr lang="en-US" dirty="0">
                <a:solidFill>
                  <a:srgbClr val="002060"/>
                </a:solidFill>
                <a:latin typeface="Consolas" panose="020B0609020204030204" pitchFamily="49" charset="0"/>
              </a:rPr>
              <a:t>can import</a:t>
            </a:r>
            <a:r>
              <a:rPr lang="en-US" b="0" dirty="0">
                <a:solidFill>
                  <a:srgbClr val="002060"/>
                </a:solidFill>
                <a:effectLst/>
                <a:latin typeface="Consolas" panose="020B0609020204030204" pitchFamily="49" charset="0"/>
              </a:rPr>
              <a:t> </a:t>
            </a:r>
            <a:r>
              <a:rPr lang="en-US" b="0" dirty="0" err="1">
                <a:solidFill>
                  <a:srgbClr val="002060"/>
                </a:solidFill>
                <a:effectLst/>
                <a:latin typeface="Consolas" panose="020B0609020204030204" pitchFamily="49" charset="0"/>
              </a:rPr>
              <a:t>js</a:t>
            </a:r>
            <a:r>
              <a:rPr lang="en-US" b="0" dirty="0">
                <a:solidFill>
                  <a:srgbClr val="002060"/>
                </a:solidFill>
                <a:effectLst/>
                <a:latin typeface="Consolas" panose="020B0609020204030204" pitchFamily="49" charset="0"/>
              </a:rPr>
              <a:t> module</a:t>
            </a:r>
          </a:p>
          <a:p>
            <a:pPr algn="r"/>
            <a:r>
              <a:rPr lang="en-US" b="0" dirty="0">
                <a:solidFill>
                  <a:srgbClr val="002060"/>
                </a:solidFill>
                <a:effectLst/>
                <a:latin typeface="Consolas" panose="020B0609020204030204" pitchFamily="49" charset="0"/>
              </a:rPr>
              <a:t>Svelte </a:t>
            </a:r>
            <a:r>
              <a:rPr lang="en-US" dirty="0">
                <a:solidFill>
                  <a:srgbClr val="002060"/>
                </a:solidFill>
                <a:latin typeface="Consolas" panose="020B0609020204030204" pitchFamily="49" charset="0"/>
              </a:rPr>
              <a:t>can import</a:t>
            </a:r>
            <a:r>
              <a:rPr lang="en-US" b="0" dirty="0">
                <a:solidFill>
                  <a:srgbClr val="002060"/>
                </a:solidFill>
                <a:effectLst/>
                <a:latin typeface="Consolas" panose="020B0609020204030204" pitchFamily="49" charset="0"/>
              </a:rPr>
              <a:t> </a:t>
            </a:r>
            <a:r>
              <a:rPr lang="en-US" b="0" dirty="0" err="1">
                <a:solidFill>
                  <a:srgbClr val="002060"/>
                </a:solidFill>
                <a:effectLst/>
                <a:latin typeface="Consolas" panose="020B0609020204030204" pitchFamily="49" charset="0"/>
              </a:rPr>
              <a:t>js</a:t>
            </a:r>
            <a:r>
              <a:rPr lang="en-US" b="0" dirty="0">
                <a:solidFill>
                  <a:srgbClr val="002060"/>
                </a:solidFill>
                <a:effectLst/>
                <a:latin typeface="Consolas" panose="020B0609020204030204" pitchFamily="49" charset="0"/>
              </a:rPr>
              <a:t> module</a:t>
            </a:r>
          </a:p>
        </p:txBody>
      </p:sp>
    </p:spTree>
    <p:extLst>
      <p:ext uri="{BB962C8B-B14F-4D97-AF65-F5344CB8AC3E}">
        <p14:creationId xmlns:p14="http://schemas.microsoft.com/office/powerpoint/2010/main" val="9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B9CE"/>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FD096B-FB26-1E09-4033-0A6C93CE1CF0}"/>
              </a:ext>
            </a:extLst>
          </p:cNvPr>
          <p:cNvSpPr txBox="1"/>
          <p:nvPr/>
        </p:nvSpPr>
        <p:spPr>
          <a:xfrm>
            <a:off x="1117600" y="678607"/>
            <a:ext cx="10474960" cy="5509200"/>
          </a:xfrm>
          <a:prstGeom prst="rect">
            <a:avLst/>
          </a:prstGeom>
          <a:noFill/>
        </p:spPr>
        <p:txBody>
          <a:bodyPr wrap="square">
            <a:spAutoFit/>
          </a:bodyPr>
          <a:lstStyle/>
          <a:p>
            <a:r>
              <a:rPr lang="en-US" sz="2800" b="1" dirty="0">
                <a:solidFill>
                  <a:srgbClr val="800000"/>
                </a:solidFill>
                <a:effectLst/>
                <a:latin typeface="Source Sans 3" panose="020B0303030403020204" pitchFamily="34" charset="0"/>
              </a:rPr>
              <a:t>Other stuff you will encounter in the NodeJS ecosystem</a:t>
            </a:r>
          </a:p>
          <a:p>
            <a:endParaRPr lang="en-US" sz="2800" b="1" dirty="0">
              <a:solidFill>
                <a:srgbClr val="800000"/>
              </a:solidFill>
              <a:latin typeface="Source Sans 3" panose="020B0303030403020204" pitchFamily="34" charset="0"/>
            </a:endParaRPr>
          </a:p>
          <a:p>
            <a:r>
              <a:rPr lang="en-US" sz="2000" b="1" dirty="0">
                <a:solidFill>
                  <a:srgbClr val="800000"/>
                </a:solidFill>
                <a:effectLst/>
                <a:latin typeface="Source Sans 3" panose="020B0303030403020204" pitchFamily="34" charset="0"/>
              </a:rPr>
              <a:t>(but we won’t touch on them for this workshop)</a:t>
            </a:r>
          </a:p>
          <a:p>
            <a:endParaRPr lang="en-US" sz="2800" b="0" dirty="0">
              <a:solidFill>
                <a:srgbClr val="000000"/>
              </a:solidFill>
              <a:effectLst/>
              <a:latin typeface="Source Sans 3" panose="020B0303030403020204" pitchFamily="34" charset="0"/>
            </a:endParaRPr>
          </a:p>
          <a:p>
            <a:r>
              <a:rPr lang="en-US" sz="1600" b="1" dirty="0">
                <a:solidFill>
                  <a:srgbClr val="000080"/>
                </a:solidFill>
                <a:effectLst/>
                <a:latin typeface="Consolas" panose="020B0609020204030204" pitchFamily="49" charset="0"/>
              </a:rPr>
              <a:t>**Node modules and packages**</a:t>
            </a:r>
            <a:r>
              <a:rPr lang="en-US" sz="1600" b="0" dirty="0">
                <a:solidFill>
                  <a:srgbClr val="000000"/>
                </a:solidFill>
                <a:effectLst/>
                <a:latin typeface="Consolas" panose="020B0609020204030204" pitchFamily="49" charset="0"/>
              </a:rPr>
              <a:t> - See that </a:t>
            </a:r>
            <a:r>
              <a:rPr lang="en-US" sz="1600" b="0" dirty="0" err="1">
                <a:solidFill>
                  <a:srgbClr val="000000"/>
                </a:solidFill>
                <a:effectLst/>
                <a:latin typeface="Consolas" panose="020B0609020204030204" pitchFamily="49" charset="0"/>
              </a:rPr>
              <a:t>package.json</a:t>
            </a:r>
            <a:r>
              <a:rPr lang="en-US" sz="1600" b="0" dirty="0">
                <a:solidFill>
                  <a:srgbClr val="000000"/>
                </a:solidFill>
                <a:effectLst/>
                <a:latin typeface="Consolas" panose="020B0609020204030204" pitchFamily="49" charset="0"/>
              </a:rPr>
              <a:t> file? Yes, that's important. </a:t>
            </a:r>
            <a:r>
              <a:rPr lang="en-US" sz="1600" b="0" dirty="0" err="1">
                <a:solidFill>
                  <a:srgbClr val="000000"/>
                </a:solidFill>
                <a:effectLst/>
                <a:latin typeface="Consolas" panose="020B0609020204030204" pitchFamily="49" charset="0"/>
              </a:rPr>
              <a:t>npm</a:t>
            </a:r>
            <a:r>
              <a:rPr lang="en-US" sz="1600" b="0" dirty="0">
                <a:solidFill>
                  <a:srgbClr val="000000"/>
                </a:solidFill>
                <a:effectLst/>
                <a:latin typeface="Consolas" panose="020B0609020204030204" pitchFamily="49" charset="0"/>
              </a:rPr>
              <a:t> makes it possible for you to plug-and-play any development library or tool to your stack</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The NodeJS dev's headache - </a:t>
            </a:r>
            <a:r>
              <a:rPr lang="en-US" sz="1600" b="1" dirty="0">
                <a:solidFill>
                  <a:srgbClr val="000080"/>
                </a:solidFill>
                <a:effectLst/>
                <a:latin typeface="Consolas" panose="020B0609020204030204" pitchFamily="49" charset="0"/>
              </a:rPr>
              <a:t>**Common JS requires vs ES6 modules**</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There are a couple ways to connect a </a:t>
            </a:r>
            <a:r>
              <a:rPr lang="en-US" sz="1600" b="0" dirty="0" err="1">
                <a:solidFill>
                  <a:srgbClr val="000000"/>
                </a:solidFill>
                <a:effectLst/>
                <a:latin typeface="Consolas" panose="020B0609020204030204" pitchFamily="49" charset="0"/>
              </a:rPr>
              <a:t>js</a:t>
            </a:r>
            <a:r>
              <a:rPr lang="en-US" sz="1600" b="0" dirty="0">
                <a:solidFill>
                  <a:srgbClr val="000000"/>
                </a:solidFill>
                <a:effectLst/>
                <a:latin typeface="Consolas" panose="020B0609020204030204" pitchFamily="49" charset="0"/>
              </a:rPr>
              <a:t> via script or module... the compiler or runtime may scream at you if it's not the right way or cannot access the resource </a:t>
            </a:r>
            <a:r>
              <a:rPr lang="en-US" sz="1600" b="0" i="1" dirty="0">
                <a:solidFill>
                  <a:srgbClr val="000000"/>
                </a:solidFill>
                <a:effectLst/>
                <a:latin typeface="Consolas" panose="020B0609020204030204" pitchFamily="49" charset="0"/>
              </a:rPr>
              <a:t>*CORS*</a:t>
            </a:r>
            <a:endParaRPr lang="en-US" sz="1600" b="0" dirty="0">
              <a:solidFill>
                <a:srgbClr val="000000"/>
              </a:solidFill>
              <a:effectLst/>
              <a:latin typeface="Consolas" panose="020B0609020204030204" pitchFamily="49" charset="0"/>
            </a:endParaRP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Other dev tools like builders/bundlers (</a:t>
            </a:r>
            <a:r>
              <a:rPr lang="en-US" sz="1600" b="0" dirty="0" err="1">
                <a:solidFill>
                  <a:srgbClr val="000000"/>
                </a:solidFill>
                <a:effectLst/>
                <a:latin typeface="Consolas" panose="020B0609020204030204" pitchFamily="49" charset="0"/>
              </a:rPr>
              <a:t>vite</a:t>
            </a:r>
            <a:r>
              <a:rPr lang="en-US" sz="1600" b="0" dirty="0">
                <a:solidFill>
                  <a:srgbClr val="000000"/>
                </a:solidFill>
                <a:effectLst/>
                <a:latin typeface="Consolas" panose="020B0609020204030204" pitchFamily="49" charset="0"/>
              </a:rPr>
              <a:t>, webpack, parcel, babel, grunt) and test libraries. Your app skeleton will come pre-packaged with at least one builder to allow you to serve your app :)</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Extensions to other device platforms - React Native (mobile), </a:t>
            </a:r>
            <a:r>
              <a:rPr lang="en-US" sz="1600" b="0" dirty="0" err="1">
                <a:solidFill>
                  <a:srgbClr val="000000"/>
                </a:solidFill>
                <a:effectLst/>
                <a:latin typeface="Consolas" panose="020B0609020204030204" pitchFamily="49" charset="0"/>
              </a:rPr>
              <a:t>ElectronJS</a:t>
            </a:r>
            <a:r>
              <a:rPr lang="en-US" sz="1600" b="0" dirty="0">
                <a:solidFill>
                  <a:srgbClr val="000000"/>
                </a:solidFill>
                <a:effectLst/>
                <a:latin typeface="Consolas" panose="020B0609020204030204" pitchFamily="49" charset="0"/>
              </a:rPr>
              <a:t> (desktop)</a:t>
            </a:r>
          </a:p>
          <a:p>
            <a:endParaRPr lang="en-US" sz="1600" dirty="0">
              <a:solidFill>
                <a:srgbClr val="000000"/>
              </a:solidFill>
              <a:latin typeface="Consolas" panose="020B0609020204030204" pitchFamily="49" charset="0"/>
            </a:endParaRPr>
          </a:p>
          <a:p>
            <a:endParaRPr lang="en-US" sz="1600" b="0" dirty="0">
              <a:solidFill>
                <a:srgbClr val="000000"/>
              </a:solidFill>
              <a:effectLst/>
              <a:latin typeface="Consolas" panose="020B0609020204030204" pitchFamily="49" charset="0"/>
            </a:endParaRPr>
          </a:p>
          <a:p>
            <a:r>
              <a:rPr lang="en-US" sz="2400" b="0" dirty="0">
                <a:solidFill>
                  <a:srgbClr val="000000"/>
                </a:solidFill>
                <a:effectLst/>
                <a:latin typeface="Source Sans 3" panose="020B0303030403020204" pitchFamily="34" charset="0"/>
              </a:rPr>
              <a:t>Web dev on frameworks can be a bridge to desktop and mobile dev too!</a:t>
            </a:r>
          </a:p>
        </p:txBody>
      </p:sp>
    </p:spTree>
    <p:extLst>
      <p:ext uri="{BB962C8B-B14F-4D97-AF65-F5344CB8AC3E}">
        <p14:creationId xmlns:p14="http://schemas.microsoft.com/office/powerpoint/2010/main" val="53835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ADFA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69F186-F190-B239-4100-9BD13CC77CBB}"/>
              </a:ext>
            </a:extLst>
          </p:cNvPr>
          <p:cNvSpPr txBox="1">
            <a:spLocks/>
          </p:cNvSpPr>
          <p:nvPr/>
        </p:nvSpPr>
        <p:spPr>
          <a:xfrm>
            <a:off x="949124" y="2453452"/>
            <a:ext cx="9921433"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latin typeface="Source Sans 3" panose="020B0303030403020204" pitchFamily="34" charset="0"/>
              </a:rPr>
              <a:t>START FRESH WITH</a:t>
            </a:r>
          </a:p>
          <a:p>
            <a:pPr algn="ctr"/>
            <a:r>
              <a:rPr lang="en-US" sz="5400" b="1" dirty="0">
                <a:latin typeface="Source Sans 3" panose="020B0303030403020204" pitchFamily="34" charset="0"/>
              </a:rPr>
              <a:t>A SKELETON</a:t>
            </a:r>
          </a:p>
        </p:txBody>
      </p:sp>
      <p:pic>
        <p:nvPicPr>
          <p:cNvPr id="6" name="Picture 5">
            <a:extLst>
              <a:ext uri="{FF2B5EF4-FFF2-40B4-BE49-F238E27FC236}">
                <a16:creationId xmlns:a16="http://schemas.microsoft.com/office/drawing/2014/main" id="{721061D0-8F93-69EB-BDAA-421F031EC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540" y="5623977"/>
            <a:ext cx="8634920" cy="749206"/>
          </a:xfrm>
          <a:prstGeom prst="rect">
            <a:avLst/>
          </a:prstGeom>
        </p:spPr>
      </p:pic>
      <p:pic>
        <p:nvPicPr>
          <p:cNvPr id="7" name="Picture 6">
            <a:extLst>
              <a:ext uri="{FF2B5EF4-FFF2-40B4-BE49-F238E27FC236}">
                <a16:creationId xmlns:a16="http://schemas.microsoft.com/office/drawing/2014/main" id="{D7BCDE2C-29B6-37E0-F295-68E75DCE7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778540" y="484818"/>
            <a:ext cx="8634920" cy="749206"/>
          </a:xfrm>
          <a:prstGeom prst="rect">
            <a:avLst/>
          </a:prstGeom>
        </p:spPr>
      </p:pic>
    </p:spTree>
    <p:extLst>
      <p:ext uri="{BB962C8B-B14F-4D97-AF65-F5344CB8AC3E}">
        <p14:creationId xmlns:p14="http://schemas.microsoft.com/office/powerpoint/2010/main" val="3224650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BADFA1"/>
        </a:solidFill>
        <a:effectLst/>
      </p:bgPr>
    </p:bg>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CE3B2597-C9CD-CE62-70C9-F9D551E1D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112" y="1638783"/>
            <a:ext cx="3048000" cy="3048000"/>
          </a:xfrm>
          <a:prstGeom prst="rect">
            <a:avLst/>
          </a:prstGeom>
        </p:spPr>
      </p:pic>
      <p:sp>
        <p:nvSpPr>
          <p:cNvPr id="4" name="Title 1">
            <a:extLst>
              <a:ext uri="{FF2B5EF4-FFF2-40B4-BE49-F238E27FC236}">
                <a16:creationId xmlns:a16="http://schemas.microsoft.com/office/drawing/2014/main" id="{B969F186-F190-B239-4100-9BD13CC77CBB}"/>
              </a:ext>
            </a:extLst>
          </p:cNvPr>
          <p:cNvSpPr txBox="1">
            <a:spLocks/>
          </p:cNvSpPr>
          <p:nvPr/>
        </p:nvSpPr>
        <p:spPr>
          <a:xfrm>
            <a:off x="5179671" y="740398"/>
            <a:ext cx="5690886"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Source Sans 3" panose="020B0303030403020204" pitchFamily="34" charset="0"/>
              </a:rPr>
              <a:t>PREREQUISITE</a:t>
            </a:r>
          </a:p>
        </p:txBody>
      </p:sp>
      <p:sp>
        <p:nvSpPr>
          <p:cNvPr id="5" name="Title 1">
            <a:extLst>
              <a:ext uri="{FF2B5EF4-FFF2-40B4-BE49-F238E27FC236}">
                <a16:creationId xmlns:a16="http://schemas.microsoft.com/office/drawing/2014/main" id="{FF077E61-398A-F2D5-6F8D-0FA84710C016}"/>
              </a:ext>
            </a:extLst>
          </p:cNvPr>
          <p:cNvSpPr txBox="1">
            <a:spLocks/>
          </p:cNvSpPr>
          <p:nvPr/>
        </p:nvSpPr>
        <p:spPr>
          <a:xfrm>
            <a:off x="5179671" y="2744749"/>
            <a:ext cx="5690886" cy="286897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6">
                    <a:lumMod val="50000"/>
                  </a:schemeClr>
                </a:solidFill>
                <a:latin typeface="Source Sans 3" panose="020B0303030403020204" pitchFamily="34" charset="0"/>
              </a:rPr>
              <a:t>Get NodeJS for your OS</a:t>
            </a:r>
          </a:p>
          <a:p>
            <a:endParaRPr lang="en-US" sz="4000" dirty="0">
              <a:solidFill>
                <a:schemeClr val="accent6">
                  <a:lumMod val="50000"/>
                </a:schemeClr>
              </a:solidFill>
              <a:latin typeface="Source Sans 3" panose="020B0303030403020204" pitchFamily="34" charset="0"/>
            </a:endParaRPr>
          </a:p>
          <a:p>
            <a:r>
              <a:rPr lang="en-US" sz="4700" dirty="0">
                <a:latin typeface="Source Sans 3" panose="020B0303030403020204" pitchFamily="34" charset="0"/>
                <a:hlinkClick r:id="rId3">
                  <a:extLst>
                    <a:ext uri="{A12FA001-AC4F-418D-AE19-62706E023703}">
                      <ahyp:hlinkClr xmlns:ahyp="http://schemas.microsoft.com/office/drawing/2018/hyperlinkcolor" val="tx"/>
                    </a:ext>
                  </a:extLst>
                </a:hlinkClick>
              </a:rPr>
              <a:t>https://nodejs.org/en/</a:t>
            </a:r>
            <a:endParaRPr lang="en-US" sz="4700" dirty="0">
              <a:latin typeface="Source Sans 3" panose="020B0303030403020204" pitchFamily="34" charset="0"/>
            </a:endParaRPr>
          </a:p>
          <a:p>
            <a:endParaRPr lang="en-US" sz="4000" dirty="0">
              <a:solidFill>
                <a:schemeClr val="accent6">
                  <a:lumMod val="50000"/>
                </a:schemeClr>
              </a:solidFill>
              <a:latin typeface="Source Sans 3" panose="020B0303030403020204" pitchFamily="34" charset="0"/>
            </a:endParaRPr>
          </a:p>
          <a:p>
            <a:r>
              <a:rPr lang="en-US" sz="2800" dirty="0">
                <a:latin typeface="Source Sans 3" panose="020B0303030403020204" pitchFamily="34" charset="0"/>
                <a:hlinkClick r:id="rId4">
                  <a:extLst>
                    <a:ext uri="{A12FA001-AC4F-418D-AE19-62706E023703}">
                      <ahyp:hlinkClr xmlns:ahyp="http://schemas.microsoft.com/office/drawing/2018/hyperlinkcolor" val="tx"/>
                    </a:ext>
                  </a:extLst>
                </a:hlinkClick>
              </a:rPr>
              <a:t>https://nodejs.org/en/download/package-manager/</a:t>
            </a:r>
            <a:endParaRPr lang="en-US" sz="2800" dirty="0">
              <a:latin typeface="Source Sans 3" panose="020B0303030403020204" pitchFamily="34" charset="0"/>
            </a:endParaRPr>
          </a:p>
          <a:p>
            <a:endParaRPr lang="en-US" sz="2800" dirty="0">
              <a:solidFill>
                <a:schemeClr val="accent6">
                  <a:lumMod val="50000"/>
                </a:schemeClr>
              </a:solidFill>
              <a:latin typeface="Source Sans 3" panose="020B0303030403020204" pitchFamily="34" charset="0"/>
            </a:endParaRPr>
          </a:p>
        </p:txBody>
      </p:sp>
    </p:spTree>
    <p:extLst>
      <p:ext uri="{BB962C8B-B14F-4D97-AF65-F5344CB8AC3E}">
        <p14:creationId xmlns:p14="http://schemas.microsoft.com/office/powerpoint/2010/main" val="378534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EFACD"/>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8332B933-1ECE-1093-FE87-0ADFC50F4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807" y="5185834"/>
            <a:ext cx="1087056" cy="1087056"/>
          </a:xfrm>
          <a:prstGeom prst="rect">
            <a:avLst/>
          </a:prstGeom>
        </p:spPr>
      </p:pic>
      <p:pic>
        <p:nvPicPr>
          <p:cNvPr id="5" name="Picture 4" descr="Icon&#10;&#10;Description automatically generated">
            <a:extLst>
              <a:ext uri="{FF2B5EF4-FFF2-40B4-BE49-F238E27FC236}">
                <a16:creationId xmlns:a16="http://schemas.microsoft.com/office/drawing/2014/main" id="{93CB8D01-4592-95E0-28E6-8A857BFE4D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027" y="5185834"/>
            <a:ext cx="1087056" cy="1087056"/>
          </a:xfrm>
          <a:prstGeom prst="rect">
            <a:avLst/>
          </a:prstGeom>
        </p:spPr>
      </p:pic>
      <p:pic>
        <p:nvPicPr>
          <p:cNvPr id="7" name="Picture 6" descr="Icon&#10;&#10;Description automatically generated">
            <a:extLst>
              <a:ext uri="{FF2B5EF4-FFF2-40B4-BE49-F238E27FC236}">
                <a16:creationId xmlns:a16="http://schemas.microsoft.com/office/drawing/2014/main" id="{39DCB693-4393-96FC-033B-9773812A2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7247" y="5185834"/>
            <a:ext cx="1087056" cy="1087056"/>
          </a:xfrm>
          <a:prstGeom prst="rect">
            <a:avLst/>
          </a:prstGeom>
        </p:spPr>
      </p:pic>
      <p:pic>
        <p:nvPicPr>
          <p:cNvPr id="9" name="Picture 8" descr="A picture containing text, sign&#10;&#10;Description automatically generated">
            <a:extLst>
              <a:ext uri="{FF2B5EF4-FFF2-40B4-BE49-F238E27FC236}">
                <a16:creationId xmlns:a16="http://schemas.microsoft.com/office/drawing/2014/main" id="{52844F21-A344-A2E1-E6A2-7F4658F30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539" y="381000"/>
            <a:ext cx="3048000" cy="3048000"/>
          </a:xfrm>
          <a:prstGeom prst="rect">
            <a:avLst/>
          </a:prstGeom>
        </p:spPr>
      </p:pic>
      <p:sp>
        <p:nvSpPr>
          <p:cNvPr id="11" name="Title 1">
            <a:extLst>
              <a:ext uri="{FF2B5EF4-FFF2-40B4-BE49-F238E27FC236}">
                <a16:creationId xmlns:a16="http://schemas.microsoft.com/office/drawing/2014/main" id="{1376136C-43C6-48C5-E36E-EF995A93901F}"/>
              </a:ext>
            </a:extLst>
          </p:cNvPr>
          <p:cNvSpPr txBox="1">
            <a:spLocks/>
          </p:cNvSpPr>
          <p:nvPr/>
        </p:nvSpPr>
        <p:spPr>
          <a:xfrm>
            <a:off x="897213" y="4310339"/>
            <a:ext cx="256957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A0648F"/>
                </a:solidFill>
                <a:latin typeface="Source Sans 3" panose="020B0303030403020204" pitchFamily="34" charset="0"/>
              </a:rPr>
              <a:t>What could I say? I’m a fan 🤩</a:t>
            </a:r>
          </a:p>
          <a:p>
            <a:endParaRPr lang="en-US" sz="2000" dirty="0">
              <a:solidFill>
                <a:srgbClr val="A0648F"/>
              </a:solidFill>
              <a:latin typeface="Source Sans 3" panose="020B0303030403020204" pitchFamily="34" charset="0"/>
            </a:endParaRPr>
          </a:p>
          <a:p>
            <a:r>
              <a:rPr lang="en-US" sz="2000" b="1" dirty="0">
                <a:solidFill>
                  <a:srgbClr val="A0648F"/>
                </a:solidFill>
                <a:latin typeface="Source Sans 3" panose="020B0303030403020204" pitchFamily="34" charset="0"/>
              </a:rPr>
              <a:t>Let’s use it!</a:t>
            </a:r>
          </a:p>
        </p:txBody>
      </p:sp>
      <p:sp>
        <p:nvSpPr>
          <p:cNvPr id="12" name="TextBox 11">
            <a:extLst>
              <a:ext uri="{FF2B5EF4-FFF2-40B4-BE49-F238E27FC236}">
                <a16:creationId xmlns:a16="http://schemas.microsoft.com/office/drawing/2014/main" id="{43E00048-D360-B65D-A2FD-BF0EFB578CB0}"/>
              </a:ext>
            </a:extLst>
          </p:cNvPr>
          <p:cNvSpPr txBox="1"/>
          <p:nvPr/>
        </p:nvSpPr>
        <p:spPr>
          <a:xfrm>
            <a:off x="3669175" y="619352"/>
            <a:ext cx="7708740" cy="2862322"/>
          </a:xfrm>
          <a:prstGeom prst="rect">
            <a:avLst/>
          </a:prstGeom>
          <a:solidFill>
            <a:srgbClr val="A0648F"/>
          </a:solidFill>
        </p:spPr>
        <p:txBody>
          <a:bodyPr wrap="square" rtlCol="0" anchor="ctr">
            <a:spAutoFit/>
          </a:bodyPr>
          <a:lstStyle/>
          <a:p>
            <a:pPr algn="ctr"/>
            <a:endParaRPr lang="en-US" sz="3600" b="0" dirty="0">
              <a:solidFill>
                <a:schemeClr val="bg1"/>
              </a:solidFill>
              <a:effectLst/>
              <a:latin typeface="Consolas" panose="020B0609020204030204" pitchFamily="49" charset="0"/>
            </a:endParaRPr>
          </a:p>
          <a:p>
            <a:pPr algn="ctr"/>
            <a:endParaRPr lang="en-US" sz="3600" dirty="0">
              <a:solidFill>
                <a:schemeClr val="bg1"/>
              </a:solidFill>
              <a:latin typeface="Consolas" panose="020B0609020204030204" pitchFamily="49" charset="0"/>
            </a:endParaRPr>
          </a:p>
          <a:p>
            <a:pPr algn="ctr"/>
            <a:r>
              <a:rPr lang="en-US" sz="3600" b="0" dirty="0">
                <a:solidFill>
                  <a:schemeClr val="bg1"/>
                </a:solidFill>
                <a:effectLst/>
                <a:latin typeface="Consolas" panose="020B0609020204030204" pitchFamily="49" charset="0"/>
              </a:rPr>
              <a:t>`</a:t>
            </a:r>
            <a:r>
              <a:rPr lang="en-US" sz="3600" b="0" dirty="0" err="1">
                <a:solidFill>
                  <a:schemeClr val="bg1"/>
                </a:solidFill>
                <a:effectLst/>
                <a:latin typeface="Consolas" panose="020B0609020204030204" pitchFamily="49" charset="0"/>
              </a:rPr>
              <a:t>npm</a:t>
            </a:r>
            <a:r>
              <a:rPr lang="en-US" sz="3600" b="0" dirty="0">
                <a:solidFill>
                  <a:schemeClr val="bg1"/>
                </a:solidFill>
                <a:effectLst/>
                <a:latin typeface="Consolas" panose="020B0609020204030204" pitchFamily="49" charset="0"/>
              </a:rPr>
              <a:t> </a:t>
            </a:r>
            <a:r>
              <a:rPr lang="en-US" sz="3600" b="0" dirty="0" err="1">
                <a:solidFill>
                  <a:schemeClr val="bg1"/>
                </a:solidFill>
                <a:effectLst/>
                <a:latin typeface="Consolas" panose="020B0609020204030204" pitchFamily="49" charset="0"/>
              </a:rPr>
              <a:t>init</a:t>
            </a:r>
            <a:r>
              <a:rPr lang="en-US" sz="3600" b="0" dirty="0">
                <a:solidFill>
                  <a:schemeClr val="bg1"/>
                </a:solidFill>
                <a:effectLst/>
                <a:latin typeface="Consolas" panose="020B0609020204030204" pitchFamily="49" charset="0"/>
              </a:rPr>
              <a:t> </a:t>
            </a:r>
            <a:r>
              <a:rPr lang="en-US" sz="3600" b="0" dirty="0" err="1">
                <a:solidFill>
                  <a:schemeClr val="bg1"/>
                </a:solidFill>
                <a:effectLst/>
                <a:latin typeface="Consolas" panose="020B0609020204030204" pitchFamily="49" charset="0"/>
              </a:rPr>
              <a:t>vite</a:t>
            </a:r>
            <a:r>
              <a:rPr lang="en-US" sz="3600" b="0" dirty="0">
                <a:solidFill>
                  <a:schemeClr val="bg1"/>
                </a:solidFill>
                <a:effectLst/>
                <a:latin typeface="Consolas" panose="020B0609020204030204" pitchFamily="49" charset="0"/>
              </a:rPr>
              <a:t>`</a:t>
            </a:r>
          </a:p>
          <a:p>
            <a:pPr algn="ctr"/>
            <a:endParaRPr lang="en-US" sz="3600" b="0" dirty="0">
              <a:solidFill>
                <a:schemeClr val="bg1"/>
              </a:solidFill>
              <a:effectLst/>
              <a:latin typeface="Consolas" panose="020B0609020204030204" pitchFamily="49" charset="0"/>
            </a:endParaRPr>
          </a:p>
          <a:p>
            <a:endParaRPr lang="en-US" sz="3600" dirty="0"/>
          </a:p>
        </p:txBody>
      </p:sp>
      <p:sp>
        <p:nvSpPr>
          <p:cNvPr id="13" name="Title 1">
            <a:extLst>
              <a:ext uri="{FF2B5EF4-FFF2-40B4-BE49-F238E27FC236}">
                <a16:creationId xmlns:a16="http://schemas.microsoft.com/office/drawing/2014/main" id="{5404EB79-3CC2-4BAF-FDB4-289ADE6F35D1}"/>
              </a:ext>
            </a:extLst>
          </p:cNvPr>
          <p:cNvSpPr txBox="1">
            <a:spLocks/>
          </p:cNvSpPr>
          <p:nvPr/>
        </p:nvSpPr>
        <p:spPr>
          <a:xfrm>
            <a:off x="3935392" y="3903562"/>
            <a:ext cx="7176305" cy="13976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5">
                    <a:lumMod val="75000"/>
                  </a:schemeClr>
                </a:solidFill>
                <a:latin typeface="Source Sans 3" panose="020B0303030403020204" pitchFamily="34" charset="0"/>
              </a:rPr>
              <a:t>Generates the fastest starter apps for</a:t>
            </a:r>
          </a:p>
        </p:txBody>
      </p:sp>
    </p:spTree>
    <p:extLst>
      <p:ext uri="{BB962C8B-B14F-4D97-AF65-F5344CB8AC3E}">
        <p14:creationId xmlns:p14="http://schemas.microsoft.com/office/powerpoint/2010/main" val="33503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3000BBD-21C6-A699-4325-334A43B3228C}"/>
              </a:ext>
            </a:extLst>
          </p:cNvPr>
          <p:cNvSpPr/>
          <p:nvPr/>
        </p:nvSpPr>
        <p:spPr>
          <a:xfrm>
            <a:off x="2712720" y="934720"/>
            <a:ext cx="6969760" cy="52222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1163B38-473A-8F4E-7D53-2244805E5136}"/>
              </a:ext>
            </a:extLst>
          </p:cNvPr>
          <p:cNvSpPr txBox="1">
            <a:spLocks/>
          </p:cNvSpPr>
          <p:nvPr/>
        </p:nvSpPr>
        <p:spPr>
          <a:xfrm>
            <a:off x="2974822" y="2352686"/>
            <a:ext cx="6362218" cy="32048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Raleway" pitchFamily="2" charset="0"/>
              </a:rPr>
              <a:t>On behalf of the WICS website committee coordinator</a:t>
            </a:r>
          </a:p>
          <a:p>
            <a:pPr algn="ctr"/>
            <a:endParaRPr lang="en-US" dirty="0">
              <a:latin typeface="Raleway" pitchFamily="2" charset="0"/>
            </a:endParaRPr>
          </a:p>
          <a:p>
            <a:pPr algn="ctr"/>
            <a:r>
              <a:rPr lang="en-US" sz="1600" dirty="0">
                <a:latin typeface="Consolas" panose="020B0609020204030204" pitchFamily="49" charset="0"/>
              </a:rPr>
              <a:t>&lt; </a:t>
            </a:r>
            <a:r>
              <a:rPr lang="en-US" sz="1600" dirty="0" err="1">
                <a:latin typeface="Consolas" panose="020B0609020204030204" pitchFamily="49" charset="0"/>
              </a:rPr>
              <a:t>RecruitingVolunteers</a:t>
            </a:r>
            <a:r>
              <a:rPr lang="en-US" sz="1600" dirty="0">
                <a:latin typeface="Consolas" panose="020B0609020204030204" pitchFamily="49" charset="0"/>
              </a:rPr>
              <a:t> /&gt;</a:t>
            </a:r>
          </a:p>
        </p:txBody>
      </p:sp>
      <p:pic>
        <p:nvPicPr>
          <p:cNvPr id="6" name="Picture 5">
            <a:extLst>
              <a:ext uri="{FF2B5EF4-FFF2-40B4-BE49-F238E27FC236}">
                <a16:creationId xmlns:a16="http://schemas.microsoft.com/office/drawing/2014/main" id="{3B01C1EE-1397-A50C-4527-77B9E44DF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606" y="1383054"/>
            <a:ext cx="1085850" cy="1085850"/>
          </a:xfrm>
          <a:prstGeom prst="rect">
            <a:avLst/>
          </a:prstGeom>
        </p:spPr>
      </p:pic>
    </p:spTree>
    <p:extLst>
      <p:ext uri="{BB962C8B-B14F-4D97-AF65-F5344CB8AC3E}">
        <p14:creationId xmlns:p14="http://schemas.microsoft.com/office/powerpoint/2010/main" val="2502061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A0648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B107DF-5F9C-9F11-B41A-2AAA5158E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540" y="5623977"/>
            <a:ext cx="8634920" cy="749206"/>
          </a:xfrm>
          <a:prstGeom prst="rect">
            <a:avLst/>
          </a:prstGeom>
        </p:spPr>
      </p:pic>
      <p:pic>
        <p:nvPicPr>
          <p:cNvPr id="6" name="Picture 5">
            <a:extLst>
              <a:ext uri="{FF2B5EF4-FFF2-40B4-BE49-F238E27FC236}">
                <a16:creationId xmlns:a16="http://schemas.microsoft.com/office/drawing/2014/main" id="{A75FDEBB-DA14-06E1-6D83-B3E8153A8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778540" y="484818"/>
            <a:ext cx="8634920" cy="749206"/>
          </a:xfrm>
          <a:prstGeom prst="rect">
            <a:avLst/>
          </a:prstGeom>
        </p:spPr>
      </p:pic>
      <p:sp>
        <p:nvSpPr>
          <p:cNvPr id="7" name="Title 1">
            <a:extLst>
              <a:ext uri="{FF2B5EF4-FFF2-40B4-BE49-F238E27FC236}">
                <a16:creationId xmlns:a16="http://schemas.microsoft.com/office/drawing/2014/main" id="{657069C3-1199-BF82-3DF5-4FE51BB79DAA}"/>
              </a:ext>
            </a:extLst>
          </p:cNvPr>
          <p:cNvSpPr txBox="1">
            <a:spLocks/>
          </p:cNvSpPr>
          <p:nvPr/>
        </p:nvSpPr>
        <p:spPr>
          <a:xfrm>
            <a:off x="1524000" y="2418727"/>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EFACD"/>
                </a:solidFill>
                <a:latin typeface="Raleway" pitchFamily="2" charset="0"/>
              </a:rPr>
              <a:t>START FANCY WITH A DEMO APP</a:t>
            </a:r>
          </a:p>
        </p:txBody>
      </p:sp>
    </p:spTree>
    <p:extLst>
      <p:ext uri="{BB962C8B-B14F-4D97-AF65-F5344CB8AC3E}">
        <p14:creationId xmlns:p14="http://schemas.microsoft.com/office/powerpoint/2010/main" val="2118607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ADFA1"/>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950C340F-8786-4F37-E73D-61EE7C21CFBC}"/>
              </a:ext>
            </a:extLst>
          </p:cNvPr>
          <p:cNvSpPr/>
          <p:nvPr/>
        </p:nvSpPr>
        <p:spPr>
          <a:xfrm>
            <a:off x="5787342" y="439818"/>
            <a:ext cx="3935392" cy="37849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hape, icon&#10;&#10;Description automatically generated">
            <a:extLst>
              <a:ext uri="{FF2B5EF4-FFF2-40B4-BE49-F238E27FC236}">
                <a16:creationId xmlns:a16="http://schemas.microsoft.com/office/drawing/2014/main" id="{23A9F15A-5FED-156B-CF62-A2E5CF503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2710" y="2605893"/>
            <a:ext cx="2677847" cy="3565838"/>
          </a:xfrm>
          <a:prstGeom prst="rect">
            <a:avLst/>
          </a:prstGeom>
        </p:spPr>
      </p:pic>
      <p:sp>
        <p:nvSpPr>
          <p:cNvPr id="4" name="Title 1">
            <a:extLst>
              <a:ext uri="{FF2B5EF4-FFF2-40B4-BE49-F238E27FC236}">
                <a16:creationId xmlns:a16="http://schemas.microsoft.com/office/drawing/2014/main" id="{B969F186-F190-B239-4100-9BD13CC77CBB}"/>
              </a:ext>
            </a:extLst>
          </p:cNvPr>
          <p:cNvSpPr txBox="1">
            <a:spLocks/>
          </p:cNvSpPr>
          <p:nvPr/>
        </p:nvSpPr>
        <p:spPr>
          <a:xfrm>
            <a:off x="1321443" y="740398"/>
            <a:ext cx="5690886"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Source Sans 3" panose="020B0303030403020204" pitchFamily="34" charset="0"/>
              </a:rPr>
              <a:t>REPOSITORY</a:t>
            </a:r>
          </a:p>
        </p:txBody>
      </p:sp>
      <p:sp>
        <p:nvSpPr>
          <p:cNvPr id="5" name="Title 1">
            <a:extLst>
              <a:ext uri="{FF2B5EF4-FFF2-40B4-BE49-F238E27FC236}">
                <a16:creationId xmlns:a16="http://schemas.microsoft.com/office/drawing/2014/main" id="{FF077E61-398A-F2D5-6F8D-0FA84710C016}"/>
              </a:ext>
            </a:extLst>
          </p:cNvPr>
          <p:cNvSpPr txBox="1">
            <a:spLocks/>
          </p:cNvSpPr>
          <p:nvPr/>
        </p:nvSpPr>
        <p:spPr>
          <a:xfrm>
            <a:off x="1321443" y="2744749"/>
            <a:ext cx="7810982" cy="2868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Source Sans 3" panose="020B0303030403020204" pitchFamily="34" charset="0"/>
                <a:hlinkClick r:id="rId3">
                  <a:extLst>
                    <a:ext uri="{A12FA001-AC4F-418D-AE19-62706E023703}">
                      <ahyp:hlinkClr xmlns:ahyp="http://schemas.microsoft.com/office/drawing/2018/hyperlinkcolor" val="tx"/>
                    </a:ext>
                  </a:extLst>
                </a:hlinkClick>
              </a:rPr>
              <a:t>https://github.com/andreaabellera/</a:t>
            </a:r>
            <a:r>
              <a:rPr lang="en-US" sz="4000" b="1" dirty="0">
                <a:latin typeface="Source Sans 3" panose="020B0303030403020204" pitchFamily="34" charset="0"/>
                <a:hlinkClick r:id="rId3">
                  <a:extLst>
                    <a:ext uri="{A12FA001-AC4F-418D-AE19-62706E023703}">
                      <ahyp:hlinkClr xmlns:ahyp="http://schemas.microsoft.com/office/drawing/2018/hyperlinkcolor" val="tx"/>
                    </a:ext>
                  </a:extLst>
                </a:hlinkClick>
              </a:rPr>
              <a:t>FreeTheEgg</a:t>
            </a:r>
            <a:endParaRPr lang="en-US" sz="4000" b="1" dirty="0">
              <a:latin typeface="Source Sans 3" panose="020B0303030403020204" pitchFamily="34" charset="0"/>
            </a:endParaRPr>
          </a:p>
          <a:p>
            <a:endParaRPr lang="en-US" sz="2800" dirty="0">
              <a:solidFill>
                <a:schemeClr val="accent6">
                  <a:lumMod val="50000"/>
                </a:schemeClr>
              </a:solidFill>
              <a:latin typeface="Source Sans 3" panose="020B0303030403020204" pitchFamily="34" charset="0"/>
            </a:endParaRPr>
          </a:p>
        </p:txBody>
      </p:sp>
      <p:pic>
        <p:nvPicPr>
          <p:cNvPr id="8" name="Graphic 7">
            <a:extLst>
              <a:ext uri="{FF2B5EF4-FFF2-40B4-BE49-F238E27FC236}">
                <a16:creationId xmlns:a16="http://schemas.microsoft.com/office/drawing/2014/main" id="{94A69D02-E76B-F9EA-6A90-8E0D991BBD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95013" y="1407948"/>
            <a:ext cx="1720050" cy="1720050"/>
          </a:xfrm>
          <a:prstGeom prst="rect">
            <a:avLst/>
          </a:prstGeom>
        </p:spPr>
      </p:pic>
    </p:spTree>
    <p:extLst>
      <p:ext uri="{BB962C8B-B14F-4D97-AF65-F5344CB8AC3E}">
        <p14:creationId xmlns:p14="http://schemas.microsoft.com/office/powerpoint/2010/main" val="259119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B68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163B38-473A-8F4E-7D53-2244805E5136}"/>
              </a:ext>
            </a:extLst>
          </p:cNvPr>
          <p:cNvSpPr txBox="1">
            <a:spLocks/>
          </p:cNvSpPr>
          <p:nvPr/>
        </p:nvSpPr>
        <p:spPr>
          <a:xfrm>
            <a:off x="5006822" y="599763"/>
            <a:ext cx="6362218" cy="5658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800000"/>
                </a:solidFill>
                <a:effectLst/>
                <a:latin typeface="Source Sans 3" panose="020B0303030403020204" pitchFamily="34" charset="0"/>
              </a:rPr>
              <a:t>Quest 1- Math game</a:t>
            </a:r>
          </a:p>
          <a:p>
            <a:endParaRPr lang="en-US" sz="2400" b="0" dirty="0">
              <a:solidFill>
                <a:srgbClr val="000000"/>
              </a:solidFill>
              <a:effectLst/>
              <a:latin typeface="Source Sans 3" panose="020B0303030403020204" pitchFamily="34" charset="0"/>
            </a:endParaRPr>
          </a:p>
          <a:p>
            <a:r>
              <a:rPr lang="en-US" sz="2400" b="0" dirty="0">
                <a:solidFill>
                  <a:srgbClr val="000000"/>
                </a:solidFill>
                <a:effectLst/>
                <a:latin typeface="Source Sans 3" panose="020B0303030403020204" pitchFamily="34" charset="0"/>
              </a:rPr>
              <a:t>Variables that react to change (known as </a:t>
            </a:r>
            <a:r>
              <a:rPr lang="en-US" sz="2400" b="1" dirty="0">
                <a:solidFill>
                  <a:srgbClr val="000000"/>
                </a:solidFill>
                <a:effectLst/>
                <a:latin typeface="Source Sans 3" panose="020B0303030403020204" pitchFamily="34" charset="0"/>
              </a:rPr>
              <a:t>states</a:t>
            </a:r>
            <a:r>
              <a:rPr lang="en-US" sz="2400" b="0" dirty="0">
                <a:solidFill>
                  <a:srgbClr val="000000"/>
                </a:solidFill>
                <a:effectLst/>
                <a:latin typeface="Source Sans 3" panose="020B0303030403020204" pitchFamily="34" charset="0"/>
              </a:rPr>
              <a:t> or </a:t>
            </a:r>
            <a:r>
              <a:rPr lang="en-US" sz="2400" b="1" dirty="0">
                <a:solidFill>
                  <a:srgbClr val="000000"/>
                </a:solidFill>
                <a:effectLst/>
                <a:latin typeface="Source Sans 3" panose="020B0303030403020204" pitchFamily="34" charset="0"/>
              </a:rPr>
              <a:t>refs</a:t>
            </a:r>
            <a:r>
              <a:rPr lang="en-US" sz="2400" b="0" dirty="0">
                <a:solidFill>
                  <a:srgbClr val="000000"/>
                </a:solidFill>
                <a:effectLst/>
                <a:latin typeface="Source Sans 3" panose="020B0303030403020204" pitchFamily="34" charset="0"/>
              </a:rPr>
              <a:t>) are what makes dynamic apps efficient to work with!</a:t>
            </a:r>
          </a:p>
          <a:p>
            <a:endParaRPr lang="en-US" sz="2400" b="0" dirty="0">
              <a:solidFill>
                <a:srgbClr val="000000"/>
              </a:solidFill>
              <a:effectLst/>
              <a:latin typeface="Source Sans 3" panose="020B0303030403020204" pitchFamily="34" charset="0"/>
            </a:endParaRPr>
          </a:p>
          <a:p>
            <a:r>
              <a:rPr lang="en-US" sz="2400" b="0" dirty="0">
                <a:solidFill>
                  <a:srgbClr val="000000"/>
                </a:solidFill>
                <a:effectLst/>
                <a:latin typeface="Source Sans 3" panose="020B0303030403020204" pitchFamily="34" charset="0"/>
              </a:rPr>
              <a:t>Try your hand on this modified grade school math game</a:t>
            </a:r>
          </a:p>
        </p:txBody>
      </p:sp>
    </p:spTree>
    <p:extLst>
      <p:ext uri="{BB962C8B-B14F-4D97-AF65-F5344CB8AC3E}">
        <p14:creationId xmlns:p14="http://schemas.microsoft.com/office/powerpoint/2010/main" val="406134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B68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163B38-473A-8F4E-7D53-2244805E5136}"/>
              </a:ext>
            </a:extLst>
          </p:cNvPr>
          <p:cNvSpPr txBox="1">
            <a:spLocks/>
          </p:cNvSpPr>
          <p:nvPr/>
        </p:nvSpPr>
        <p:spPr>
          <a:xfrm>
            <a:off x="983462" y="599763"/>
            <a:ext cx="6362218" cy="5658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800000"/>
                </a:solidFill>
                <a:latin typeface="Source Sans 3" panose="020B0303030403020204" pitchFamily="34" charset="0"/>
              </a:rPr>
              <a:t>Quest</a:t>
            </a:r>
            <a:r>
              <a:rPr lang="en-US" sz="2400" b="1" dirty="0">
                <a:solidFill>
                  <a:srgbClr val="800000"/>
                </a:solidFill>
                <a:effectLst/>
                <a:latin typeface="Source Sans 3" panose="020B0303030403020204" pitchFamily="34" charset="0"/>
              </a:rPr>
              <a:t> 2 – Component Artist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Our app is made of </a:t>
            </a:r>
            <a:r>
              <a:rPr lang="en-US" sz="2400" b="1" dirty="0">
                <a:solidFill>
                  <a:srgbClr val="000080"/>
                </a:solidFill>
                <a:effectLst/>
                <a:latin typeface="Consolas" panose="020B0609020204030204" pitchFamily="49" charset="0"/>
              </a:rPr>
              <a:t>components</a:t>
            </a:r>
            <a:r>
              <a:rPr lang="en-US" sz="2400" b="0" dirty="0">
                <a:solidFill>
                  <a:srgbClr val="000000"/>
                </a:solidFill>
                <a:effectLst/>
                <a:latin typeface="Consolas" panose="020B0609020204030204" pitchFamily="49" charset="0"/>
              </a:rPr>
              <a:t>, building pieces of our site known by a name. On any page or layout, you can import components and use them indefinitely. The bar on top is called a </a:t>
            </a:r>
            <a:r>
              <a:rPr lang="en-US" sz="2400" b="1" dirty="0">
                <a:solidFill>
                  <a:srgbClr val="000080"/>
                </a:solidFill>
                <a:effectLst/>
                <a:latin typeface="Consolas" panose="020B0609020204030204" pitchFamily="49" charset="0"/>
              </a:rPr>
              <a:t>Header</a:t>
            </a:r>
            <a:r>
              <a:rPr lang="en-US" sz="2400" b="0" dirty="0">
                <a:solidFill>
                  <a:srgbClr val="000000"/>
                </a:solidFill>
                <a:effectLst/>
                <a:latin typeface="Consolas" panose="020B0609020204030204" pitchFamily="49" charset="0"/>
              </a:rPr>
              <a:t>. That bar below is a </a:t>
            </a:r>
            <a:r>
              <a:rPr lang="en-US" sz="2400" b="1" dirty="0">
                <a:solidFill>
                  <a:srgbClr val="000080"/>
                </a:solidFill>
                <a:effectLst/>
                <a:latin typeface="Consolas" panose="020B0609020204030204" pitchFamily="49" charset="0"/>
              </a:rPr>
              <a:t>Footer</a:t>
            </a:r>
            <a:r>
              <a:rPr lang="en-US" sz="2400" b="0" dirty="0">
                <a:solidFill>
                  <a:srgbClr val="000000"/>
                </a:solidFill>
                <a:effectLst/>
                <a:latin typeface="Consolas" panose="020B0609020204030204" pitchFamily="49" charset="0"/>
              </a:rPr>
              <a:t>. The where this text is right now is a </a:t>
            </a:r>
            <a:r>
              <a:rPr lang="en-US" sz="2400" b="1" dirty="0">
                <a:solidFill>
                  <a:srgbClr val="000080"/>
                </a:solidFill>
                <a:effectLst/>
                <a:latin typeface="Consolas" panose="020B0609020204030204" pitchFamily="49" charset="0"/>
              </a:rPr>
              <a:t>Guide</a:t>
            </a:r>
            <a:r>
              <a:rPr lang="en-US" sz="2400" b="0" dirty="0">
                <a:solidFill>
                  <a:srgbClr val="000000"/>
                </a:solidFill>
                <a:effectLst/>
                <a:latin typeface="Consolas" panose="020B0609020204030204" pitchFamily="49" charset="0"/>
              </a:rPr>
              <a:t>. You can change how our website looks by playing with a </a:t>
            </a:r>
            <a:r>
              <a:rPr lang="en-US" sz="2400" b="1" dirty="0">
                <a:solidFill>
                  <a:srgbClr val="000080"/>
                </a:solidFill>
                <a:effectLst/>
                <a:latin typeface="Consolas" panose="020B0609020204030204" pitchFamily="49" charset="0"/>
              </a:rPr>
              <a:t>Palette</a:t>
            </a:r>
            <a:r>
              <a:rPr lang="en-US" sz="2400" b="0" dirty="0">
                <a:solidFill>
                  <a:srgbClr val="000000"/>
                </a:solidFill>
                <a:effectLst/>
                <a:latin typeface="Consolas" panose="020B0609020204030204" pitchFamily="49" charset="0"/>
              </a:rPr>
              <a:t>. You can observe what's the code behind-the-scenes that run behind the scenes in real time in real time with the </a:t>
            </a:r>
            <a:r>
              <a:rPr lang="en-US" sz="2400" b="1" dirty="0" err="1">
                <a:solidFill>
                  <a:srgbClr val="000080"/>
                </a:solidFill>
                <a:effectLst/>
                <a:latin typeface="Consolas" panose="020B0609020204030204" pitchFamily="49" charset="0"/>
              </a:rPr>
              <a:t>CodeBox</a:t>
            </a:r>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173568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B68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163B38-473A-8F4E-7D53-2244805E5136}"/>
              </a:ext>
            </a:extLst>
          </p:cNvPr>
          <p:cNvSpPr txBox="1">
            <a:spLocks/>
          </p:cNvSpPr>
          <p:nvPr/>
        </p:nvSpPr>
        <p:spPr>
          <a:xfrm>
            <a:off x="5006822" y="599763"/>
            <a:ext cx="6362218" cy="5658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800000"/>
                </a:solidFill>
                <a:effectLst/>
                <a:latin typeface="Source Sans 3" panose="020B0303030403020204" pitchFamily="34" charset="0"/>
              </a:rPr>
              <a:t>Quest 3 - Unboxing</a:t>
            </a:r>
          </a:p>
          <a:p>
            <a:endParaRPr lang="en-US" sz="2400" b="0" dirty="0">
              <a:solidFill>
                <a:srgbClr val="000000"/>
              </a:solidFill>
              <a:effectLst/>
              <a:latin typeface="Source Sans 3" panose="020B0303030403020204" pitchFamily="34" charset="0"/>
            </a:endParaRPr>
          </a:p>
          <a:p>
            <a:r>
              <a:rPr lang="en-US" sz="2400" b="0" dirty="0">
                <a:solidFill>
                  <a:srgbClr val="000000"/>
                </a:solidFill>
                <a:effectLst/>
                <a:latin typeface="Source Sans 3" panose="020B0303030403020204" pitchFamily="34" charset="0"/>
              </a:rPr>
              <a:t>You can put something inside something an easy way while maintain how they both look!</a:t>
            </a:r>
          </a:p>
          <a:p>
            <a:endParaRPr lang="en-US" sz="2400" dirty="0">
              <a:solidFill>
                <a:srgbClr val="000000"/>
              </a:solidFill>
              <a:latin typeface="Source Sans 3" panose="020B0303030403020204" pitchFamily="34" charset="0"/>
            </a:endParaRPr>
          </a:p>
          <a:p>
            <a:r>
              <a:rPr lang="en-US" sz="2400" dirty="0">
                <a:solidFill>
                  <a:srgbClr val="000000"/>
                </a:solidFill>
                <a:latin typeface="Source Sans 3" panose="020B0303030403020204" pitchFamily="34" charset="0"/>
              </a:rPr>
              <a:t>These are known as </a:t>
            </a:r>
            <a:r>
              <a:rPr lang="en-US" sz="2400" b="1" dirty="0">
                <a:solidFill>
                  <a:srgbClr val="000000"/>
                </a:solidFill>
                <a:latin typeface="Source Sans 3" panose="020B0303030403020204" pitchFamily="34" charset="0"/>
              </a:rPr>
              <a:t>slots</a:t>
            </a:r>
            <a:endParaRPr lang="en-US" sz="2400" b="1" dirty="0">
              <a:solidFill>
                <a:srgbClr val="000000"/>
              </a:solidFill>
              <a:effectLst/>
              <a:latin typeface="Source Sans 3" panose="020B0303030403020204" pitchFamily="34" charset="0"/>
            </a:endParaRPr>
          </a:p>
        </p:txBody>
      </p:sp>
    </p:spTree>
    <p:extLst>
      <p:ext uri="{BB962C8B-B14F-4D97-AF65-F5344CB8AC3E}">
        <p14:creationId xmlns:p14="http://schemas.microsoft.com/office/powerpoint/2010/main" val="3721978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B68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163B38-473A-8F4E-7D53-2244805E5136}"/>
              </a:ext>
            </a:extLst>
          </p:cNvPr>
          <p:cNvSpPr txBox="1">
            <a:spLocks/>
          </p:cNvSpPr>
          <p:nvPr/>
        </p:nvSpPr>
        <p:spPr>
          <a:xfrm>
            <a:off x="944880" y="599763"/>
            <a:ext cx="10424160" cy="5658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0080"/>
                </a:solidFill>
                <a:effectLst/>
                <a:latin typeface="Source Sans 3" panose="020B0303030403020204" pitchFamily="34" charset="0"/>
              </a:rPr>
              <a:t>**Props**</a:t>
            </a:r>
            <a:r>
              <a:rPr lang="en-US" sz="2400" b="0" dirty="0">
                <a:solidFill>
                  <a:srgbClr val="000000"/>
                </a:solidFill>
                <a:effectLst/>
                <a:latin typeface="Source Sans 3" panose="020B0303030403020204" pitchFamily="34" charset="0"/>
              </a:rPr>
              <a:t> - data that is passed into a component's scope</a:t>
            </a:r>
          </a:p>
          <a:p>
            <a:br>
              <a:rPr lang="en-US" sz="2400" b="0" dirty="0">
                <a:solidFill>
                  <a:srgbClr val="000000"/>
                </a:solidFill>
                <a:effectLst/>
                <a:latin typeface="Source Sans 3" panose="020B0303030403020204" pitchFamily="34" charset="0"/>
              </a:rPr>
            </a:br>
            <a:r>
              <a:rPr lang="en-US" sz="2400" b="0" dirty="0">
                <a:solidFill>
                  <a:srgbClr val="000000"/>
                </a:solidFill>
                <a:effectLst/>
                <a:latin typeface="Source Sans 3" panose="020B0303030403020204" pitchFamily="34" charset="0"/>
              </a:rPr>
              <a:t>In Svelte,</a:t>
            </a:r>
          </a:p>
          <a:p>
            <a:r>
              <a:rPr lang="en-US" sz="2400" b="0" dirty="0">
                <a:solidFill>
                  <a:srgbClr val="000000"/>
                </a:solidFill>
                <a:effectLst/>
                <a:latin typeface="Source Sans 3" panose="020B0303030403020204" pitchFamily="34" charset="0"/>
              </a:rPr>
              <a:t>- </a:t>
            </a:r>
            <a:r>
              <a:rPr lang="en-US" sz="2400" b="1" dirty="0">
                <a:solidFill>
                  <a:srgbClr val="000080"/>
                </a:solidFill>
                <a:effectLst/>
                <a:latin typeface="Source Sans 3" panose="020B0303030403020204" pitchFamily="34" charset="0"/>
              </a:rPr>
              <a:t>**Props**</a:t>
            </a:r>
            <a:r>
              <a:rPr lang="en-US" sz="2400" b="0" dirty="0">
                <a:solidFill>
                  <a:srgbClr val="000000"/>
                </a:solidFill>
                <a:effectLst/>
                <a:latin typeface="Source Sans 3" panose="020B0303030403020204" pitchFamily="34" charset="0"/>
              </a:rPr>
              <a:t> - Pass data from parent to child</a:t>
            </a:r>
          </a:p>
          <a:p>
            <a:r>
              <a:rPr lang="en-US" sz="2400" b="0" dirty="0">
                <a:solidFill>
                  <a:srgbClr val="000000"/>
                </a:solidFill>
                <a:effectLst/>
                <a:latin typeface="Source Sans 3" panose="020B0303030403020204" pitchFamily="34" charset="0"/>
              </a:rPr>
              <a:t>- </a:t>
            </a:r>
            <a:r>
              <a:rPr lang="en-US" sz="2400" b="1" dirty="0">
                <a:solidFill>
                  <a:srgbClr val="000080"/>
                </a:solidFill>
                <a:effectLst/>
                <a:latin typeface="Source Sans 3" panose="020B0303030403020204" pitchFamily="34" charset="0"/>
              </a:rPr>
              <a:t>**Dispatch**</a:t>
            </a:r>
            <a:r>
              <a:rPr lang="en-US" sz="2400" b="0" dirty="0">
                <a:solidFill>
                  <a:srgbClr val="000000"/>
                </a:solidFill>
                <a:effectLst/>
                <a:latin typeface="Source Sans 3" panose="020B0303030403020204" pitchFamily="34" charset="0"/>
              </a:rPr>
              <a:t> - Pass data from child to parent</a:t>
            </a:r>
          </a:p>
          <a:p>
            <a:r>
              <a:rPr lang="en-US" sz="2400" b="0" dirty="0">
                <a:solidFill>
                  <a:srgbClr val="000000"/>
                </a:solidFill>
                <a:effectLst/>
                <a:latin typeface="Source Sans 3" panose="020B0303030403020204" pitchFamily="34" charset="0"/>
              </a:rPr>
              <a:t>- </a:t>
            </a:r>
            <a:r>
              <a:rPr lang="en-US" sz="2400" b="1" dirty="0">
                <a:solidFill>
                  <a:srgbClr val="000080"/>
                </a:solidFill>
                <a:effectLst/>
                <a:latin typeface="Source Sans 3" panose="020B0303030403020204" pitchFamily="34" charset="0"/>
              </a:rPr>
              <a:t>**Stores**</a:t>
            </a:r>
            <a:r>
              <a:rPr lang="en-US" sz="2400" b="0" dirty="0">
                <a:solidFill>
                  <a:srgbClr val="000000"/>
                </a:solidFill>
                <a:effectLst/>
                <a:latin typeface="Source Sans 3" panose="020B0303030403020204" pitchFamily="34" charset="0"/>
              </a:rPr>
              <a:t> - Pass data from anywhere to anywhere! (OP feature)</a:t>
            </a:r>
          </a:p>
          <a:p>
            <a:r>
              <a:rPr lang="en-US" sz="2400" b="0" dirty="0">
                <a:solidFill>
                  <a:srgbClr val="000000"/>
                </a:solidFill>
                <a:effectLst/>
                <a:latin typeface="Source Sans 3" panose="020B0303030403020204" pitchFamily="34" charset="0"/>
              </a:rPr>
              <a:t>- </a:t>
            </a:r>
            <a:r>
              <a:rPr lang="en-US" sz="2400" b="1" dirty="0">
                <a:solidFill>
                  <a:srgbClr val="000080"/>
                </a:solidFill>
                <a:effectLst/>
                <a:latin typeface="Source Sans 3" panose="020B0303030403020204" pitchFamily="34" charset="0"/>
              </a:rPr>
              <a:t>**</a:t>
            </a:r>
            <a:r>
              <a:rPr lang="en-US" sz="2400" b="1" dirty="0" err="1">
                <a:solidFill>
                  <a:srgbClr val="000080"/>
                </a:solidFill>
                <a:effectLst/>
                <a:latin typeface="Source Sans 3" panose="020B0303030403020204" pitchFamily="34" charset="0"/>
              </a:rPr>
              <a:t>globalThis</a:t>
            </a:r>
            <a:r>
              <a:rPr lang="en-US" sz="2400" b="1" dirty="0">
                <a:solidFill>
                  <a:srgbClr val="000080"/>
                </a:solidFill>
                <a:effectLst/>
                <a:latin typeface="Source Sans 3" panose="020B0303030403020204" pitchFamily="34" charset="0"/>
              </a:rPr>
              <a:t>**</a:t>
            </a:r>
            <a:r>
              <a:rPr lang="en-US" sz="2400" b="0" dirty="0">
                <a:solidFill>
                  <a:srgbClr val="000000"/>
                </a:solidFill>
                <a:effectLst/>
                <a:latin typeface="Source Sans 3" panose="020B0303030403020204" pitchFamily="34" charset="0"/>
              </a:rPr>
              <a:t>, </a:t>
            </a:r>
            <a:r>
              <a:rPr lang="en-US" sz="2400" b="1" dirty="0">
                <a:solidFill>
                  <a:srgbClr val="000080"/>
                </a:solidFill>
                <a:effectLst/>
                <a:latin typeface="Source Sans 3" panose="020B0303030403020204" pitchFamily="34" charset="0"/>
              </a:rPr>
              <a:t>**global**</a:t>
            </a:r>
            <a:r>
              <a:rPr lang="en-US" sz="2400" b="0" dirty="0">
                <a:solidFill>
                  <a:srgbClr val="000000"/>
                </a:solidFill>
                <a:effectLst/>
                <a:latin typeface="Source Sans 3" panose="020B0303030403020204" pitchFamily="34" charset="0"/>
              </a:rPr>
              <a:t>, </a:t>
            </a:r>
            <a:r>
              <a:rPr lang="en-US" sz="2400" b="1" dirty="0">
                <a:solidFill>
                  <a:srgbClr val="000080"/>
                </a:solidFill>
                <a:effectLst/>
                <a:latin typeface="Source Sans 3" panose="020B0303030403020204" pitchFamily="34" charset="0"/>
              </a:rPr>
              <a:t>**window**</a:t>
            </a:r>
            <a:r>
              <a:rPr lang="en-US" sz="2400" b="0" dirty="0">
                <a:solidFill>
                  <a:srgbClr val="000000"/>
                </a:solidFill>
                <a:effectLst/>
                <a:latin typeface="Source Sans 3" panose="020B0303030403020204" pitchFamily="34" charset="0"/>
              </a:rPr>
              <a:t>, </a:t>
            </a:r>
            <a:r>
              <a:rPr lang="en-US" sz="2400" b="1" dirty="0">
                <a:solidFill>
                  <a:srgbClr val="000080"/>
                </a:solidFill>
                <a:effectLst/>
                <a:latin typeface="Source Sans 3" panose="020B0303030403020204" pitchFamily="34" charset="0"/>
              </a:rPr>
              <a:t>**</a:t>
            </a:r>
            <a:r>
              <a:rPr lang="en-US" sz="2400" b="1" dirty="0" err="1">
                <a:solidFill>
                  <a:srgbClr val="000080"/>
                </a:solidFill>
                <a:effectLst/>
                <a:latin typeface="Source Sans 3" panose="020B0303030403020204" pitchFamily="34" charset="0"/>
              </a:rPr>
              <a:t>localStorage</a:t>
            </a:r>
            <a:r>
              <a:rPr lang="en-US" sz="2400" b="1" dirty="0">
                <a:solidFill>
                  <a:srgbClr val="000080"/>
                </a:solidFill>
                <a:effectLst/>
                <a:latin typeface="Source Sans 3" panose="020B0303030403020204" pitchFamily="34" charset="0"/>
              </a:rPr>
              <a:t>**</a:t>
            </a:r>
            <a:r>
              <a:rPr lang="en-US" sz="2400" b="0" dirty="0">
                <a:solidFill>
                  <a:srgbClr val="000000"/>
                </a:solidFill>
                <a:effectLst/>
                <a:latin typeface="Source Sans 3" panose="020B0303030403020204" pitchFamily="34" charset="0"/>
              </a:rPr>
              <a:t> - Store and get data from anywhere. Built into your Node or browser environment rather than framework. Not dynamic or reactive even if you use it in conjunction with reactive states, you need to check manually via polling or on event</a:t>
            </a:r>
          </a:p>
        </p:txBody>
      </p:sp>
    </p:spTree>
    <p:extLst>
      <p:ext uri="{BB962C8B-B14F-4D97-AF65-F5344CB8AC3E}">
        <p14:creationId xmlns:p14="http://schemas.microsoft.com/office/powerpoint/2010/main" val="2715611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B683"/>
        </a:solidFill>
        <a:effectLst/>
      </p:bgPr>
    </p:bg>
    <p:spTree>
      <p:nvGrpSpPr>
        <p:cNvPr id="1" name=""/>
        <p:cNvGrpSpPr/>
        <p:nvPr/>
      </p:nvGrpSpPr>
      <p:grpSpPr>
        <a:xfrm>
          <a:off x="0" y="0"/>
          <a:ext cx="0" cy="0"/>
          <a:chOff x="0" y="0"/>
          <a:chExt cx="0" cy="0"/>
        </a:xfrm>
      </p:grpSpPr>
      <p:pic>
        <p:nvPicPr>
          <p:cNvPr id="3" name="Picture 2" descr="Shape, icon&#10;&#10;Description automatically generated">
            <a:extLst>
              <a:ext uri="{FF2B5EF4-FFF2-40B4-BE49-F238E27FC236}">
                <a16:creationId xmlns:a16="http://schemas.microsoft.com/office/drawing/2014/main" id="{B4071413-B8DC-BB10-60B4-74770EAD1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071" y="1797254"/>
            <a:ext cx="2450794" cy="3263492"/>
          </a:xfrm>
          <a:prstGeom prst="rect">
            <a:avLst/>
          </a:prstGeom>
        </p:spPr>
      </p:pic>
      <p:sp>
        <p:nvSpPr>
          <p:cNvPr id="4" name="Title 1">
            <a:extLst>
              <a:ext uri="{FF2B5EF4-FFF2-40B4-BE49-F238E27FC236}">
                <a16:creationId xmlns:a16="http://schemas.microsoft.com/office/drawing/2014/main" id="{21163B38-473A-8F4E-7D53-2244805E5136}"/>
              </a:ext>
            </a:extLst>
          </p:cNvPr>
          <p:cNvSpPr txBox="1">
            <a:spLocks/>
          </p:cNvSpPr>
          <p:nvPr/>
        </p:nvSpPr>
        <p:spPr>
          <a:xfrm>
            <a:off x="4305782" y="2418727"/>
            <a:ext cx="636221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Raleway" pitchFamily="2" charset="0"/>
              </a:rPr>
              <a:t>Revisiting OP</a:t>
            </a:r>
          </a:p>
          <a:p>
            <a:pPr algn="ctr"/>
            <a:endParaRPr lang="en-US" dirty="0">
              <a:solidFill>
                <a:srgbClr val="FEFACD"/>
              </a:solidFill>
              <a:latin typeface="Raleway" pitchFamily="2" charset="0"/>
            </a:endParaRPr>
          </a:p>
          <a:p>
            <a:pPr algn="ctr"/>
            <a:r>
              <a:rPr lang="en-US" dirty="0">
                <a:solidFill>
                  <a:srgbClr val="FEFACD"/>
                </a:solidFill>
                <a:latin typeface="Raleway" pitchFamily="2" charset="0"/>
              </a:rPr>
              <a:t>State Management</a:t>
            </a:r>
          </a:p>
        </p:txBody>
      </p:sp>
    </p:spTree>
    <p:extLst>
      <p:ext uri="{BB962C8B-B14F-4D97-AF65-F5344CB8AC3E}">
        <p14:creationId xmlns:p14="http://schemas.microsoft.com/office/powerpoint/2010/main" val="1032137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B683"/>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B5F81C-A046-3DD6-FD86-F1A8201CBFD5}"/>
              </a:ext>
            </a:extLst>
          </p:cNvPr>
          <p:cNvSpPr txBox="1"/>
          <p:nvPr/>
        </p:nvSpPr>
        <p:spPr>
          <a:xfrm>
            <a:off x="711200" y="1207482"/>
            <a:ext cx="6177280" cy="5262979"/>
          </a:xfrm>
          <a:prstGeom prst="rect">
            <a:avLst/>
          </a:prstGeom>
          <a:noFill/>
        </p:spPr>
        <p:txBody>
          <a:bodyPr wrap="square">
            <a:spAutoFit/>
          </a:bodyPr>
          <a:lstStyle/>
          <a:p>
            <a:r>
              <a:rPr lang="en-US" sz="2400" b="0" dirty="0">
                <a:solidFill>
                  <a:srgbClr val="000000"/>
                </a:solidFill>
                <a:effectLst/>
                <a:latin typeface="Source Sans 3" panose="020B0303030403020204" pitchFamily="34" charset="0"/>
              </a:rPr>
              <a:t>&gt; Pass data from anywhere to anywhere! (OP feature)</a:t>
            </a:r>
          </a:p>
          <a:p>
            <a:r>
              <a:rPr lang="en-US" sz="2400" b="0" dirty="0">
                <a:solidFill>
                  <a:srgbClr val="000000"/>
                </a:solidFill>
                <a:effectLst/>
                <a:latin typeface="Source Sans 3" panose="020B0303030403020204" pitchFamily="34" charset="0"/>
              </a:rPr>
              <a:t>It is called </a:t>
            </a:r>
            <a:r>
              <a:rPr lang="en-US" sz="2400" b="1" dirty="0">
                <a:solidFill>
                  <a:srgbClr val="000080"/>
                </a:solidFill>
                <a:effectLst/>
                <a:latin typeface="Source Sans 3" panose="020B0303030403020204" pitchFamily="34" charset="0"/>
              </a:rPr>
              <a:t>**State Management**</a:t>
            </a:r>
            <a:endParaRPr lang="en-US" sz="2400" b="0" dirty="0">
              <a:solidFill>
                <a:srgbClr val="000000"/>
              </a:solidFill>
              <a:effectLst/>
              <a:latin typeface="Source Sans 3" panose="020B0303030403020204" pitchFamily="34" charset="0"/>
            </a:endParaRPr>
          </a:p>
          <a:p>
            <a:r>
              <a:rPr lang="en-US" sz="2400" b="0" dirty="0">
                <a:solidFill>
                  <a:srgbClr val="000000"/>
                </a:solidFill>
                <a:effectLst/>
                <a:latin typeface="Source Sans 3" panose="020B0303030403020204" pitchFamily="34" charset="0"/>
              </a:rPr>
              <a:t>Learn its power and you will transcend frontend</a:t>
            </a:r>
          </a:p>
          <a:p>
            <a:br>
              <a:rPr lang="en-US" sz="2400" b="0" dirty="0">
                <a:solidFill>
                  <a:srgbClr val="000000"/>
                </a:solidFill>
                <a:effectLst/>
                <a:latin typeface="Source Sans 3" panose="020B0303030403020204" pitchFamily="34" charset="0"/>
              </a:rPr>
            </a:br>
            <a:r>
              <a:rPr lang="en-US" sz="2400" b="0" dirty="0">
                <a:solidFill>
                  <a:srgbClr val="000000"/>
                </a:solidFill>
                <a:effectLst/>
                <a:latin typeface="Source Sans 3" panose="020B0303030403020204" pitchFamily="34" charset="0"/>
              </a:rPr>
              <a:t>It doesn't matter if the variable watching it is 18 hierarchies up or 14 folders down from the component or script that updated the data, it's going to get and respond to that change</a:t>
            </a:r>
          </a:p>
          <a:p>
            <a:br>
              <a:rPr lang="en-US" sz="2400" b="0" dirty="0">
                <a:solidFill>
                  <a:srgbClr val="000000"/>
                </a:solidFill>
                <a:effectLst/>
                <a:latin typeface="Source Sans 3" panose="020B0303030403020204" pitchFamily="34" charset="0"/>
              </a:rPr>
            </a:br>
            <a:r>
              <a:rPr lang="en-US" sz="2400" b="0" dirty="0">
                <a:solidFill>
                  <a:srgbClr val="000000"/>
                </a:solidFill>
                <a:effectLst/>
                <a:latin typeface="Source Sans 3" panose="020B0303030403020204" pitchFamily="34" charset="0"/>
              </a:rPr>
              <a:t>Set a single stores file</a:t>
            </a:r>
          </a:p>
          <a:p>
            <a:r>
              <a:rPr lang="en-US" sz="2400" b="0" dirty="0">
                <a:solidFill>
                  <a:srgbClr val="000000"/>
                </a:solidFill>
                <a:effectLst/>
                <a:latin typeface="Source Sans 3" panose="020B0303030403020204" pitchFamily="34" charset="0"/>
              </a:rPr>
              <a:t>Set every file that is interested on that data to subscribe to it</a:t>
            </a:r>
          </a:p>
        </p:txBody>
      </p:sp>
      <p:pic>
        <p:nvPicPr>
          <p:cNvPr id="3074" name="Picture 2">
            <a:extLst>
              <a:ext uri="{FF2B5EF4-FFF2-40B4-BE49-F238E27FC236}">
                <a16:creationId xmlns:a16="http://schemas.microsoft.com/office/drawing/2014/main" id="{7741A41A-835C-DD78-A32F-D7D98DD7B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195" y="1207482"/>
            <a:ext cx="4808048" cy="41549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617B9C0-7CD9-B71E-F2D5-E0B9DBACD118}"/>
              </a:ext>
            </a:extLst>
          </p:cNvPr>
          <p:cNvSpPr/>
          <p:nvPr/>
        </p:nvSpPr>
        <p:spPr>
          <a:xfrm>
            <a:off x="8934219" y="2235200"/>
            <a:ext cx="1270000" cy="17475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A0648F"/>
                </a:solidFill>
              </a:rPr>
              <a:t>stores.js</a:t>
            </a:r>
          </a:p>
        </p:txBody>
      </p:sp>
      <p:sp>
        <p:nvSpPr>
          <p:cNvPr id="8" name="Rectangle 7">
            <a:extLst>
              <a:ext uri="{FF2B5EF4-FFF2-40B4-BE49-F238E27FC236}">
                <a16:creationId xmlns:a16="http://schemas.microsoft.com/office/drawing/2014/main" id="{7CBC1F05-BF2C-5611-B164-A30A4DD5464B}"/>
              </a:ext>
            </a:extLst>
          </p:cNvPr>
          <p:cNvSpPr/>
          <p:nvPr/>
        </p:nvSpPr>
        <p:spPr>
          <a:xfrm>
            <a:off x="7335519" y="4289078"/>
            <a:ext cx="999259" cy="13614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2060"/>
                </a:solidFill>
              </a:rPr>
              <a:t>Hero.vue</a:t>
            </a:r>
            <a:endParaRPr lang="en-US" sz="1400" dirty="0">
              <a:solidFill>
                <a:srgbClr val="002060"/>
              </a:solidFill>
            </a:endParaRPr>
          </a:p>
        </p:txBody>
      </p:sp>
      <p:sp>
        <p:nvSpPr>
          <p:cNvPr id="9" name="Rectangle 8">
            <a:extLst>
              <a:ext uri="{FF2B5EF4-FFF2-40B4-BE49-F238E27FC236}">
                <a16:creationId xmlns:a16="http://schemas.microsoft.com/office/drawing/2014/main" id="{82EAF458-172F-A050-7689-8FDDD8F7DF1A}"/>
              </a:ext>
            </a:extLst>
          </p:cNvPr>
          <p:cNvSpPr/>
          <p:nvPr/>
        </p:nvSpPr>
        <p:spPr>
          <a:xfrm>
            <a:off x="10204220" y="743238"/>
            <a:ext cx="1769024" cy="8722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rgbClr val="002060"/>
                </a:solidFill>
              </a:rPr>
              <a:t>MyDataStructure.ts</a:t>
            </a:r>
            <a:endParaRPr lang="en-US" sz="1400" dirty="0">
              <a:solidFill>
                <a:srgbClr val="002060"/>
              </a:solidFill>
            </a:endParaRPr>
          </a:p>
        </p:txBody>
      </p:sp>
      <p:sp>
        <p:nvSpPr>
          <p:cNvPr id="10" name="Rectangle 9">
            <a:extLst>
              <a:ext uri="{FF2B5EF4-FFF2-40B4-BE49-F238E27FC236}">
                <a16:creationId xmlns:a16="http://schemas.microsoft.com/office/drawing/2014/main" id="{598BE70C-9621-7C95-D0B8-3F7F81E0E727}"/>
              </a:ext>
            </a:extLst>
          </p:cNvPr>
          <p:cNvSpPr/>
          <p:nvPr/>
        </p:nvSpPr>
        <p:spPr>
          <a:xfrm>
            <a:off x="10530523" y="4457953"/>
            <a:ext cx="1442720" cy="6990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somefile.js</a:t>
            </a:r>
          </a:p>
        </p:txBody>
      </p:sp>
    </p:spTree>
    <p:extLst>
      <p:ext uri="{BB962C8B-B14F-4D97-AF65-F5344CB8AC3E}">
        <p14:creationId xmlns:p14="http://schemas.microsoft.com/office/powerpoint/2010/main" val="1226472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BADFA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69F186-F190-B239-4100-9BD13CC77CBB}"/>
              </a:ext>
            </a:extLst>
          </p:cNvPr>
          <p:cNvSpPr txBox="1">
            <a:spLocks/>
          </p:cNvSpPr>
          <p:nvPr/>
        </p:nvSpPr>
        <p:spPr>
          <a:xfrm>
            <a:off x="949124" y="2453452"/>
            <a:ext cx="9921433"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latin typeface="Source Sans 3" panose="020B0303030403020204" pitchFamily="34" charset="0"/>
              </a:rPr>
              <a:t>HOOKS</a:t>
            </a:r>
          </a:p>
        </p:txBody>
      </p:sp>
      <p:pic>
        <p:nvPicPr>
          <p:cNvPr id="6" name="Picture 5">
            <a:extLst>
              <a:ext uri="{FF2B5EF4-FFF2-40B4-BE49-F238E27FC236}">
                <a16:creationId xmlns:a16="http://schemas.microsoft.com/office/drawing/2014/main" id="{721061D0-8F93-69EB-BDAA-421F031EC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540" y="5623977"/>
            <a:ext cx="8634920" cy="749206"/>
          </a:xfrm>
          <a:prstGeom prst="rect">
            <a:avLst/>
          </a:prstGeom>
        </p:spPr>
      </p:pic>
      <p:pic>
        <p:nvPicPr>
          <p:cNvPr id="7" name="Picture 6">
            <a:extLst>
              <a:ext uri="{FF2B5EF4-FFF2-40B4-BE49-F238E27FC236}">
                <a16:creationId xmlns:a16="http://schemas.microsoft.com/office/drawing/2014/main" id="{D7BCDE2C-29B6-37E0-F295-68E75DCE7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778540" y="484818"/>
            <a:ext cx="8634920" cy="749206"/>
          </a:xfrm>
          <a:prstGeom prst="rect">
            <a:avLst/>
          </a:prstGeom>
        </p:spPr>
      </p:pic>
    </p:spTree>
    <p:extLst>
      <p:ext uri="{BB962C8B-B14F-4D97-AF65-F5344CB8AC3E}">
        <p14:creationId xmlns:p14="http://schemas.microsoft.com/office/powerpoint/2010/main" val="3570940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ADFA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69F186-F190-B239-4100-9BD13CC77CBB}"/>
              </a:ext>
            </a:extLst>
          </p:cNvPr>
          <p:cNvSpPr txBox="1">
            <a:spLocks/>
          </p:cNvSpPr>
          <p:nvPr/>
        </p:nvSpPr>
        <p:spPr>
          <a:xfrm>
            <a:off x="1135283" y="1234025"/>
            <a:ext cx="9921433"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latin typeface="Source Sans 3" panose="020B0303030403020204" pitchFamily="34" charset="0"/>
              </a:rPr>
              <a:t>YOUR CHOICE</a:t>
            </a:r>
          </a:p>
        </p:txBody>
      </p:sp>
      <p:pic>
        <p:nvPicPr>
          <p:cNvPr id="6" name="Picture 5">
            <a:extLst>
              <a:ext uri="{FF2B5EF4-FFF2-40B4-BE49-F238E27FC236}">
                <a16:creationId xmlns:a16="http://schemas.microsoft.com/office/drawing/2014/main" id="{721061D0-8F93-69EB-BDAA-421F031EC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540" y="5623977"/>
            <a:ext cx="8634920" cy="749206"/>
          </a:xfrm>
          <a:prstGeom prst="rect">
            <a:avLst/>
          </a:prstGeom>
        </p:spPr>
      </p:pic>
      <p:pic>
        <p:nvPicPr>
          <p:cNvPr id="7" name="Picture 6">
            <a:extLst>
              <a:ext uri="{FF2B5EF4-FFF2-40B4-BE49-F238E27FC236}">
                <a16:creationId xmlns:a16="http://schemas.microsoft.com/office/drawing/2014/main" id="{D7BCDE2C-29B6-37E0-F295-68E75DCE7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778540" y="484818"/>
            <a:ext cx="8634920" cy="749206"/>
          </a:xfrm>
          <a:prstGeom prst="rect">
            <a:avLst/>
          </a:prstGeom>
        </p:spPr>
      </p:pic>
      <p:pic>
        <p:nvPicPr>
          <p:cNvPr id="2" name="Picture 1" descr="Logo&#10;&#10;Description automatically generated">
            <a:extLst>
              <a:ext uri="{FF2B5EF4-FFF2-40B4-BE49-F238E27FC236}">
                <a16:creationId xmlns:a16="http://schemas.microsoft.com/office/drawing/2014/main" id="{89EC0088-044A-D09C-8F54-91BC07F10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607" y="3712634"/>
            <a:ext cx="1087056" cy="1087056"/>
          </a:xfrm>
          <a:prstGeom prst="rect">
            <a:avLst/>
          </a:prstGeom>
        </p:spPr>
      </p:pic>
      <p:pic>
        <p:nvPicPr>
          <p:cNvPr id="3" name="Picture 2" descr="Icon&#10;&#10;Description automatically generated">
            <a:extLst>
              <a:ext uri="{FF2B5EF4-FFF2-40B4-BE49-F238E27FC236}">
                <a16:creationId xmlns:a16="http://schemas.microsoft.com/office/drawing/2014/main" id="{2D454B0B-8376-D943-7D87-DB3EE10D5D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0827" y="3712634"/>
            <a:ext cx="1087056" cy="1087056"/>
          </a:xfrm>
          <a:prstGeom prst="rect">
            <a:avLst/>
          </a:prstGeom>
        </p:spPr>
      </p:pic>
      <p:pic>
        <p:nvPicPr>
          <p:cNvPr id="5" name="Picture 4" descr="Icon&#10;&#10;Description automatically generated">
            <a:extLst>
              <a:ext uri="{FF2B5EF4-FFF2-40B4-BE49-F238E27FC236}">
                <a16:creationId xmlns:a16="http://schemas.microsoft.com/office/drawing/2014/main" id="{D153A729-5BDB-A1EE-5C4B-8FFB4ACFD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047" y="3712634"/>
            <a:ext cx="1087056" cy="1087056"/>
          </a:xfrm>
          <a:prstGeom prst="rect">
            <a:avLst/>
          </a:prstGeom>
        </p:spPr>
      </p:pic>
    </p:spTree>
    <p:extLst>
      <p:ext uri="{BB962C8B-B14F-4D97-AF65-F5344CB8AC3E}">
        <p14:creationId xmlns:p14="http://schemas.microsoft.com/office/powerpoint/2010/main" val="2787651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5EB8B67-2F92-81FD-8223-6A5768429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6348" y="736600"/>
            <a:ext cx="5374828" cy="5384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725611-D7F0-D293-6F9F-203BA929A116}"/>
              </a:ext>
            </a:extLst>
          </p:cNvPr>
          <p:cNvSpPr txBox="1"/>
          <p:nvPr/>
        </p:nvSpPr>
        <p:spPr>
          <a:xfrm>
            <a:off x="-1127760" y="367268"/>
            <a:ext cx="6096000" cy="369332"/>
          </a:xfrm>
          <a:prstGeom prst="rect">
            <a:avLst/>
          </a:prstGeom>
          <a:noFill/>
        </p:spPr>
        <p:txBody>
          <a:bodyPr wrap="square">
            <a:spAutoFit/>
          </a:bodyPr>
          <a:lstStyle/>
          <a:p>
            <a:pPr algn="ctr"/>
            <a:r>
              <a:rPr lang="en-US" sz="1800" dirty="0">
                <a:latin typeface="Consolas" panose="020B0609020204030204" pitchFamily="49" charset="0"/>
              </a:rPr>
              <a:t>Let’s </a:t>
            </a:r>
            <a:r>
              <a:rPr lang="en-US" sz="1800" dirty="0" err="1">
                <a:latin typeface="Consolas" panose="020B0609020204030204" pitchFamily="49" charset="0"/>
              </a:rPr>
              <a:t>gooooo</a:t>
            </a:r>
            <a:endParaRPr lang="en-US" sz="1800" dirty="0">
              <a:latin typeface="Consolas" panose="020B0609020204030204" pitchFamily="49" charset="0"/>
            </a:endParaRPr>
          </a:p>
        </p:txBody>
      </p:sp>
    </p:spTree>
    <p:extLst>
      <p:ext uri="{BB962C8B-B14F-4D97-AF65-F5344CB8AC3E}">
        <p14:creationId xmlns:p14="http://schemas.microsoft.com/office/powerpoint/2010/main" val="2568319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79B8-590C-C012-EFE5-8D4381FFE471}"/>
              </a:ext>
            </a:extLst>
          </p:cNvPr>
          <p:cNvSpPr>
            <a:spLocks noGrp="1"/>
          </p:cNvSpPr>
          <p:nvPr>
            <p:ph type="ctrTitle"/>
          </p:nvPr>
        </p:nvSpPr>
        <p:spPr/>
        <p:txBody>
          <a:bodyPr/>
          <a:lstStyle/>
          <a:p>
            <a:r>
              <a:rPr lang="en-US" dirty="0">
                <a:solidFill>
                  <a:srgbClr val="C00000"/>
                </a:solidFill>
                <a:latin typeface="Source Sans 3" panose="020B0303030403020204" pitchFamily="34" charset="0"/>
              </a:rPr>
              <a:t>This is an excerpt 🥲</a:t>
            </a:r>
          </a:p>
        </p:txBody>
      </p:sp>
      <p:sp>
        <p:nvSpPr>
          <p:cNvPr id="3" name="Subtitle 2">
            <a:extLst>
              <a:ext uri="{FF2B5EF4-FFF2-40B4-BE49-F238E27FC236}">
                <a16:creationId xmlns:a16="http://schemas.microsoft.com/office/drawing/2014/main" id="{0D7A31A2-1A50-AFF3-FFAE-3B677C5C2EE3}"/>
              </a:ext>
            </a:extLst>
          </p:cNvPr>
          <p:cNvSpPr>
            <a:spLocks noGrp="1"/>
          </p:cNvSpPr>
          <p:nvPr>
            <p:ph type="subTitle" idx="1"/>
          </p:nvPr>
        </p:nvSpPr>
        <p:spPr/>
        <p:txBody>
          <a:bodyPr>
            <a:normAutofit lnSpcReduction="10000"/>
          </a:bodyPr>
          <a:lstStyle/>
          <a:p>
            <a:r>
              <a:rPr lang="en-US" dirty="0">
                <a:solidFill>
                  <a:schemeClr val="accent1">
                    <a:lumMod val="50000"/>
                  </a:schemeClr>
                </a:solidFill>
              </a:rPr>
              <a:t>I did not finish everything I aimed for (e.g. React and Vue apps for </a:t>
            </a:r>
            <a:r>
              <a:rPr lang="en-US" dirty="0" err="1">
                <a:solidFill>
                  <a:schemeClr val="accent1">
                    <a:lumMod val="50000"/>
                  </a:schemeClr>
                </a:solidFill>
              </a:rPr>
              <a:t>FreetheEgg</a:t>
            </a:r>
            <a:r>
              <a:rPr lang="en-US" dirty="0">
                <a:solidFill>
                  <a:schemeClr val="accent1">
                    <a:lumMod val="50000"/>
                  </a:schemeClr>
                </a:solidFill>
              </a:rPr>
              <a:t>) but will continue developing the repo after this workshop</a:t>
            </a:r>
          </a:p>
          <a:p>
            <a:endParaRPr lang="en-US" dirty="0">
              <a:solidFill>
                <a:schemeClr val="accent1">
                  <a:lumMod val="50000"/>
                </a:schemeClr>
              </a:solidFill>
            </a:endParaRPr>
          </a:p>
          <a:p>
            <a:r>
              <a:rPr lang="en-US" b="1" dirty="0">
                <a:solidFill>
                  <a:schemeClr val="accent1">
                    <a:lumMod val="50000"/>
                  </a:schemeClr>
                </a:solidFill>
              </a:rPr>
              <a:t>Thanks for tuning in!</a:t>
            </a:r>
          </a:p>
        </p:txBody>
      </p:sp>
    </p:spTree>
    <p:extLst>
      <p:ext uri="{BB962C8B-B14F-4D97-AF65-F5344CB8AC3E}">
        <p14:creationId xmlns:p14="http://schemas.microsoft.com/office/powerpoint/2010/main" val="128918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683"/>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9C5515A-A0DD-96CD-77E0-CB9C1DF3FFFA}"/>
              </a:ext>
            </a:extLst>
          </p:cNvPr>
          <p:cNvSpPr/>
          <p:nvPr/>
        </p:nvSpPr>
        <p:spPr>
          <a:xfrm>
            <a:off x="6492240" y="426720"/>
            <a:ext cx="5140960" cy="50749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1163B38-473A-8F4E-7D53-2244805E5136}"/>
              </a:ext>
            </a:extLst>
          </p:cNvPr>
          <p:cNvSpPr txBox="1">
            <a:spLocks/>
          </p:cNvSpPr>
          <p:nvPr/>
        </p:nvSpPr>
        <p:spPr>
          <a:xfrm>
            <a:off x="952982" y="1920240"/>
            <a:ext cx="6362218"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solidFill>
                  <a:schemeClr val="accent5">
                    <a:lumMod val="50000"/>
                  </a:schemeClr>
                </a:solidFill>
                <a:latin typeface="Source Sans 3" panose="020B0303030403020204" pitchFamily="34" charset="0"/>
              </a:rPr>
              <a:t>THE BIG BOSS</a:t>
            </a:r>
          </a:p>
          <a:p>
            <a:pPr algn="ctr"/>
            <a:r>
              <a:rPr lang="en-US" sz="2600" dirty="0">
                <a:solidFill>
                  <a:schemeClr val="accent5">
                    <a:lumMod val="50000"/>
                  </a:schemeClr>
                </a:solidFill>
                <a:latin typeface="Source Sans 3" panose="020B0303030403020204" pitchFamily="34" charset="0"/>
              </a:rPr>
              <a:t>in the CS industry entry-levels</a:t>
            </a:r>
          </a:p>
        </p:txBody>
      </p:sp>
      <p:pic>
        <p:nvPicPr>
          <p:cNvPr id="5" name="Picture 4" descr="Icon&#10;&#10;Description automatically generated">
            <a:extLst>
              <a:ext uri="{FF2B5EF4-FFF2-40B4-BE49-F238E27FC236}">
                <a16:creationId xmlns:a16="http://schemas.microsoft.com/office/drawing/2014/main" id="{4D92C9C2-4A79-09EE-1311-1FCFA41E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9680" y="1356360"/>
            <a:ext cx="3048000" cy="3048000"/>
          </a:xfrm>
          <a:prstGeom prst="rect">
            <a:avLst/>
          </a:prstGeom>
        </p:spPr>
      </p:pic>
      <p:sp>
        <p:nvSpPr>
          <p:cNvPr id="7" name="TextBox 6">
            <a:extLst>
              <a:ext uri="{FF2B5EF4-FFF2-40B4-BE49-F238E27FC236}">
                <a16:creationId xmlns:a16="http://schemas.microsoft.com/office/drawing/2014/main" id="{4861A2E3-1534-3B2D-5421-819D8D36EFC8}"/>
              </a:ext>
            </a:extLst>
          </p:cNvPr>
          <p:cNvSpPr txBox="1"/>
          <p:nvPr/>
        </p:nvSpPr>
        <p:spPr>
          <a:xfrm>
            <a:off x="5023977" y="5588615"/>
            <a:ext cx="5376793" cy="923330"/>
          </a:xfrm>
          <a:prstGeom prst="rect">
            <a:avLst/>
          </a:prstGeom>
          <a:noFill/>
        </p:spPr>
        <p:txBody>
          <a:bodyPr wrap="none" rtlCol="0">
            <a:spAutoFit/>
          </a:bodyPr>
          <a:lstStyle/>
          <a:p>
            <a:pPr algn="ctr"/>
            <a:endParaRPr lang="en-US" dirty="0">
              <a:latin typeface="Raleway" pitchFamily="2" charset="0"/>
            </a:endParaRPr>
          </a:p>
          <a:p>
            <a:pPr algn="ctr"/>
            <a:r>
              <a:rPr lang="en-US" sz="1800" dirty="0">
                <a:latin typeface="Consolas" panose="020B0609020204030204" pitchFamily="49" charset="0"/>
              </a:rPr>
              <a:t>React: You must learn me to get job &gt;:)</a:t>
            </a:r>
          </a:p>
          <a:p>
            <a:endParaRPr lang="en-US" dirty="0"/>
          </a:p>
        </p:txBody>
      </p:sp>
    </p:spTree>
    <p:extLst>
      <p:ext uri="{BB962C8B-B14F-4D97-AF65-F5344CB8AC3E}">
        <p14:creationId xmlns:p14="http://schemas.microsoft.com/office/powerpoint/2010/main" val="195788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683"/>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50680-3F07-8E6E-80E2-DD666934F573}"/>
              </a:ext>
            </a:extLst>
          </p:cNvPr>
          <p:cNvSpPr txBox="1"/>
          <p:nvPr/>
        </p:nvSpPr>
        <p:spPr>
          <a:xfrm>
            <a:off x="4836160" y="0"/>
            <a:ext cx="7355840" cy="6986528"/>
          </a:xfrm>
          <a:prstGeom prst="rect">
            <a:avLst/>
          </a:prstGeom>
          <a:noFill/>
        </p:spPr>
        <p:txBody>
          <a:bodyPr wrap="square" rtlCol="0">
            <a:spAutoFit/>
          </a:bodyPr>
          <a:lstStyle/>
          <a:p>
            <a:pPr algn="ctr"/>
            <a:endParaRPr lang="en-US" sz="800" dirty="0">
              <a:latin typeface="Raleway" pitchFamily="2" charset="0"/>
            </a:endParaRPr>
          </a:p>
          <a:p>
            <a:r>
              <a:rPr lang="en-US" sz="800" b="0" dirty="0">
                <a:solidFill>
                  <a:srgbClr val="000000"/>
                </a:solidFill>
                <a:effectLst/>
                <a:latin typeface="Consolas" panose="020B0609020204030204" pitchFamily="49" charset="0"/>
              </a:rPr>
              <a:t>A very long time ago, I tried making a basic webpage. I only used the </a:t>
            </a:r>
            <a:r>
              <a:rPr lang="en-US" sz="800" b="0" dirty="0">
                <a:solidFill>
                  <a:srgbClr val="800000"/>
                </a:solidFill>
                <a:effectLst/>
                <a:latin typeface="Consolas" panose="020B0609020204030204" pitchFamily="49" charset="0"/>
              </a:rPr>
              <a:t>&lt;h1&gt;</a:t>
            </a:r>
            <a:r>
              <a:rPr lang="en-US" sz="800" b="0" dirty="0">
                <a:solidFill>
                  <a:srgbClr val="000000"/>
                </a:solidFill>
                <a:effectLst/>
                <a:latin typeface="Consolas" panose="020B0609020204030204" pitchFamily="49" charset="0"/>
              </a:rPr>
              <a:t>'s, </a:t>
            </a:r>
            <a:r>
              <a:rPr lang="en-US" sz="800" b="0" dirty="0">
                <a:solidFill>
                  <a:srgbClr val="800000"/>
                </a:solidFill>
                <a:effectLst/>
                <a:latin typeface="Consolas" panose="020B0609020204030204" pitchFamily="49" charset="0"/>
              </a:rPr>
              <a:t>&lt;p&gt;</a:t>
            </a:r>
            <a:r>
              <a:rPr lang="en-US" sz="800" b="0" dirty="0">
                <a:solidFill>
                  <a:srgbClr val="000000"/>
                </a:solidFill>
                <a:effectLst/>
                <a:latin typeface="Consolas" panose="020B0609020204030204" pitchFamily="49" charset="0"/>
              </a:rPr>
              <a:t>'s, </a:t>
            </a:r>
            <a:r>
              <a:rPr lang="en-US" sz="800" b="0" dirty="0">
                <a:solidFill>
                  <a:srgbClr val="800000"/>
                </a:solidFill>
                <a:effectLst/>
                <a:latin typeface="Consolas" panose="020B0609020204030204" pitchFamily="49" charset="0"/>
              </a:rPr>
              <a:t>&lt;</a:t>
            </a:r>
            <a:r>
              <a:rPr lang="en-US" sz="800" b="0" dirty="0" err="1">
                <a:solidFill>
                  <a:srgbClr val="800000"/>
                </a:solidFill>
                <a:effectLst/>
                <a:latin typeface="Consolas" panose="020B0609020204030204" pitchFamily="49" charset="0"/>
              </a:rPr>
              <a:t>img</a:t>
            </a:r>
            <a:r>
              <a:rPr lang="en-US" sz="800" b="0" dirty="0">
                <a:solidFill>
                  <a:srgbClr val="800000"/>
                </a:solidFill>
                <a:effectLst/>
                <a:latin typeface="Consolas" panose="020B0609020204030204" pitchFamily="49" charset="0"/>
              </a:rPr>
              <a:t>&gt;</a:t>
            </a:r>
            <a:r>
              <a:rPr lang="en-US" sz="800" b="0" dirty="0">
                <a:solidFill>
                  <a:srgbClr val="000000"/>
                </a:solidFill>
                <a:effectLst/>
                <a:latin typeface="Consolas" panose="020B0609020204030204" pitchFamily="49" charset="0"/>
              </a:rPr>
              <a:t>'s, with a few other tags.</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Every now and then I would copy code of small JS games into my computer. I will edit one or two things from the HTML, CSS, or JS files. I do not fully understand how they tie together but I'm very happy seeing that when I open the HTML file again, the change reflects.</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I got a MEAN stack book. Read through pages of docs without really understanding anything</a:t>
            </a:r>
          </a:p>
          <a:p>
            <a:endParaRPr lang="en-US" sz="800" b="0" dirty="0">
              <a:solidFill>
                <a:srgbClr val="000000"/>
              </a:solidFill>
              <a:effectLst/>
              <a:latin typeface="Consolas" panose="020B0609020204030204" pitchFamily="49" charset="0"/>
            </a:endParaRPr>
          </a:p>
          <a:p>
            <a:r>
              <a:rPr lang="en-US" sz="800" b="0" dirty="0">
                <a:solidFill>
                  <a:srgbClr val="000000"/>
                </a:solidFill>
                <a:effectLst/>
                <a:latin typeface="Consolas" panose="020B0609020204030204" pitchFamily="49" charset="0"/>
              </a:rPr>
              <a:t>I went through </a:t>
            </a:r>
            <a:r>
              <a:rPr lang="en-US" sz="800" b="0" dirty="0" err="1">
                <a:solidFill>
                  <a:srgbClr val="000000"/>
                </a:solidFill>
                <a:effectLst/>
                <a:latin typeface="Consolas" panose="020B0609020204030204" pitchFamily="49" charset="0"/>
              </a:rPr>
              <a:t>FreeCodeCamp's</a:t>
            </a:r>
            <a:r>
              <a:rPr lang="en-US" sz="800" b="0" dirty="0">
                <a:solidFill>
                  <a:srgbClr val="000000"/>
                </a:solidFill>
                <a:effectLst/>
                <a:latin typeface="Consolas" panose="020B0609020204030204" pitchFamily="49" charset="0"/>
              </a:rPr>
              <a:t> lessons. I took the Responsive Web Certification modules then jumped into React. I only semi-understood React and quickly forgot everything</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MISA - Volunteered to help out in a Jekyll website. Worked with basic but essential parts of HTML like classes vs ids. Learned how to serve websites with the CLI (as opposed to double-clicking an HTML file)</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On a friend's recommendation, I started learning Figma. I used it to make graphic design and animations, and UI designs much later</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WICS - Their website migrated from Jekyll to React. I was part of the web committee but had zero experience with React and Next.js. With lots of trial and error, I fully revamped the contact page</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HCI 1 - I led and coached our group to develop a high-fidelity web prototype. Learned CSS grids to make layouts</a:t>
            </a:r>
          </a:p>
          <a:p>
            <a:br>
              <a:rPr lang="en-US" sz="800" b="0" dirty="0">
                <a:solidFill>
                  <a:srgbClr val="000000"/>
                </a:solidFill>
                <a:effectLst/>
                <a:latin typeface="Consolas" panose="020B0609020204030204" pitchFamily="49" charset="0"/>
              </a:rPr>
            </a:br>
            <a:r>
              <a:rPr lang="en-US" sz="800" b="0" dirty="0" err="1">
                <a:solidFill>
                  <a:srgbClr val="000000"/>
                </a:solidFill>
                <a:effectLst/>
                <a:latin typeface="Consolas" panose="020B0609020204030204" pitchFamily="49" charset="0"/>
              </a:rPr>
              <a:t>Ecoyou</a:t>
            </a:r>
            <a:r>
              <a:rPr lang="en-US" sz="800" b="0" dirty="0">
                <a:solidFill>
                  <a:srgbClr val="000000"/>
                </a:solidFill>
                <a:effectLst/>
                <a:latin typeface="Consolas" panose="020B0609020204030204" pitchFamily="49" charset="0"/>
              </a:rPr>
              <a:t> - Attended a hackathon and worked with a developer that turned my UI design into a React frontend like magic </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Simple web stack - Tried developing my own React app with .NET, plastering bits and pieces of code from the hackathon and doing some research</a:t>
            </a:r>
          </a:p>
          <a:p>
            <a:r>
              <a:rPr lang="en-US" sz="800" b="0" dirty="0">
                <a:solidFill>
                  <a:srgbClr val="000000"/>
                </a:solidFill>
                <a:effectLst/>
                <a:latin typeface="Consolas" panose="020B0609020204030204" pitchFamily="49" charset="0"/>
              </a:rPr>
              <a:t>Only half-understood many things</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1st internship with Delphi Tech Corp - Learned to be well-versed with vanilla JS, </a:t>
            </a:r>
            <a:r>
              <a:rPr lang="en-US" sz="800" b="0" dirty="0" err="1">
                <a:solidFill>
                  <a:srgbClr val="000000"/>
                </a:solidFill>
                <a:effectLst/>
                <a:latin typeface="Consolas" panose="020B0609020204030204" pitchFamily="49" charset="0"/>
              </a:rPr>
              <a:t>JQuery</a:t>
            </a:r>
            <a:r>
              <a:rPr lang="en-US" sz="800" b="0" dirty="0">
                <a:solidFill>
                  <a:srgbClr val="000000"/>
                </a:solidFill>
                <a:effectLst/>
                <a:latin typeface="Consolas" panose="020B0609020204030204" pitchFamily="49" charset="0"/>
              </a:rPr>
              <a:t>, and AJAX. Started making CSS art in my free time</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Casually CSS - Published my first </a:t>
            </a:r>
            <a:r>
              <a:rPr lang="en-US" sz="800" b="0" dirty="0" err="1">
                <a:solidFill>
                  <a:srgbClr val="000000"/>
                </a:solidFill>
                <a:effectLst/>
                <a:latin typeface="Consolas" panose="020B0609020204030204" pitchFamily="49" charset="0"/>
              </a:rPr>
              <a:t>npm</a:t>
            </a:r>
            <a:r>
              <a:rPr lang="en-US" sz="800" b="0" dirty="0">
                <a:solidFill>
                  <a:srgbClr val="000000"/>
                </a:solidFill>
                <a:effectLst/>
                <a:latin typeface="Consolas" panose="020B0609020204030204" pitchFamily="49" charset="0"/>
              </a:rPr>
              <a:t> library of CSS artworks</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HCI 2 - Made a mobile-friendly fully-responsive prototype from a single .</a:t>
            </a:r>
            <a:r>
              <a:rPr lang="en-US" sz="800" b="0" dirty="0" err="1">
                <a:solidFill>
                  <a:srgbClr val="000000"/>
                </a:solidFill>
                <a:effectLst/>
                <a:latin typeface="Consolas" panose="020B0609020204030204" pitchFamily="49" charset="0"/>
              </a:rPr>
              <a:t>js</a:t>
            </a:r>
            <a:r>
              <a:rPr lang="en-US" sz="800" b="0" dirty="0">
                <a:solidFill>
                  <a:srgbClr val="000000"/>
                </a:solidFill>
                <a:effectLst/>
                <a:latin typeface="Consolas" panose="020B0609020204030204" pitchFamily="49" charset="0"/>
              </a:rPr>
              <a:t> file</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LibP2P/IPFS - Higher contact with async JS and understanding more Node architecture</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TD Community and Tools developer - Learned to hack the CSS and JS to modify frontends - good lessons on hierarchy</a:t>
            </a:r>
          </a:p>
          <a:p>
            <a:br>
              <a:rPr lang="en-US" sz="800" b="0" dirty="0">
                <a:solidFill>
                  <a:srgbClr val="000000"/>
                </a:solidFill>
                <a:effectLst/>
                <a:latin typeface="Consolas" panose="020B0609020204030204" pitchFamily="49" charset="0"/>
              </a:rPr>
            </a:br>
            <a:r>
              <a:rPr lang="en-US" sz="800" b="0" dirty="0" err="1">
                <a:solidFill>
                  <a:srgbClr val="000000"/>
                </a:solidFill>
                <a:effectLst/>
                <a:latin typeface="Consolas" panose="020B0609020204030204" pitchFamily="49" charset="0"/>
              </a:rPr>
              <a:t>Casually.dev</a:t>
            </a:r>
            <a:r>
              <a:rPr lang="en-US" sz="800" b="0" dirty="0">
                <a:solidFill>
                  <a:srgbClr val="000000"/>
                </a:solidFill>
                <a:effectLst/>
                <a:latin typeface="Consolas" panose="020B0609020204030204" pitchFamily="49" charset="0"/>
              </a:rPr>
              <a:t> - A full summer project on learning Svelte and building a big site with many complex components from scratch</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Lego Instruction Maker - React Native, first dev contact with Typescript, </a:t>
            </a:r>
            <a:r>
              <a:rPr lang="en-US" sz="800" b="0" dirty="0" err="1">
                <a:solidFill>
                  <a:srgbClr val="000000"/>
                </a:solidFill>
                <a:effectLst/>
                <a:latin typeface="Consolas" panose="020B0609020204030204" pitchFamily="49" charset="0"/>
              </a:rPr>
              <a:t>ngl</a:t>
            </a:r>
            <a:r>
              <a:rPr lang="en-US" sz="800" b="0" dirty="0">
                <a:solidFill>
                  <a:srgbClr val="000000"/>
                </a:solidFill>
                <a:effectLst/>
                <a:latin typeface="Consolas" panose="020B0609020204030204" pitchFamily="49" charset="0"/>
              </a:rPr>
              <a:t> coming from a mainly JS background I had to spam the :any typing and shove all my components to one interface</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WebLC3 - Applied all the skills so far in a high-stake project! Learned state management(</a:t>
            </a:r>
            <a:r>
              <a:rPr lang="en-US" sz="800" b="0" dirty="0" err="1">
                <a:solidFill>
                  <a:srgbClr val="000000"/>
                </a:solidFill>
                <a:effectLst/>
                <a:latin typeface="Consolas" panose="020B0609020204030204" pitchFamily="49" charset="0"/>
              </a:rPr>
              <a:t>globals</a:t>
            </a:r>
            <a:r>
              <a:rPr lang="en-US" sz="800" b="0" dirty="0">
                <a:solidFill>
                  <a:srgbClr val="000000"/>
                </a:solidFill>
                <a:effectLst/>
                <a:latin typeface="Consolas" panose="020B0609020204030204" pitchFamily="49" charset="0"/>
              </a:rPr>
              <a:t>/dispatches/stores), component lifecycles, middleware, difference between client vs server side rendering, dev vs prod builds. Understood Typescript better</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Packet Visual - This became a chance for me to revisit React development. It's like an RPG boss that destroys you the first time as a young child. After many level ups and completing adventures, you return ready to fight the big boss again!</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Casually Components – Publishing my own component library on various Node frontend frameworks - Angular, React, Vue, Svelte, Solid</a:t>
            </a:r>
          </a:p>
          <a:p>
            <a:br>
              <a:rPr lang="en-US" sz="800" b="0" dirty="0">
                <a:solidFill>
                  <a:srgbClr val="000000"/>
                </a:solidFill>
                <a:effectLst/>
                <a:latin typeface="Consolas" panose="020B0609020204030204" pitchFamily="49" charset="0"/>
              </a:rPr>
            </a:br>
            <a:r>
              <a:rPr lang="en-US" sz="800" b="0" dirty="0">
                <a:solidFill>
                  <a:srgbClr val="000000"/>
                </a:solidFill>
                <a:effectLst/>
                <a:latin typeface="Consolas" panose="020B0609020204030204" pitchFamily="49" charset="0"/>
              </a:rPr>
              <a:t>SWE2 - CI/CD pipelines and automated builds and tests</a:t>
            </a:r>
          </a:p>
          <a:p>
            <a:endParaRPr lang="en-US" sz="800" dirty="0"/>
          </a:p>
        </p:txBody>
      </p:sp>
      <p:sp>
        <p:nvSpPr>
          <p:cNvPr id="6" name="Oval 5">
            <a:extLst>
              <a:ext uri="{FF2B5EF4-FFF2-40B4-BE49-F238E27FC236}">
                <a16:creationId xmlns:a16="http://schemas.microsoft.com/office/drawing/2014/main" id="{59C5515A-A0DD-96CD-77E0-CB9C1DF3FFFA}"/>
              </a:ext>
            </a:extLst>
          </p:cNvPr>
          <p:cNvSpPr/>
          <p:nvPr/>
        </p:nvSpPr>
        <p:spPr>
          <a:xfrm>
            <a:off x="140182" y="1025733"/>
            <a:ext cx="4074160" cy="40218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1163B38-473A-8F4E-7D53-2244805E5136}"/>
              </a:ext>
            </a:extLst>
          </p:cNvPr>
          <p:cNvSpPr txBox="1">
            <a:spLocks/>
          </p:cNvSpPr>
          <p:nvPr/>
        </p:nvSpPr>
        <p:spPr>
          <a:xfrm>
            <a:off x="140182" y="1605280"/>
            <a:ext cx="4074160" cy="3200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dirty="0">
                <a:solidFill>
                  <a:schemeClr val="accent5">
                    <a:lumMod val="50000"/>
                  </a:schemeClr>
                </a:solidFill>
                <a:latin typeface="Source Sans 3" panose="020B0303030403020204" pitchFamily="34" charset="0"/>
              </a:rPr>
              <a:t>CONVO</a:t>
            </a:r>
          </a:p>
          <a:p>
            <a:pPr algn="ctr"/>
            <a:r>
              <a:rPr lang="en-US" sz="7200" b="1" dirty="0">
                <a:solidFill>
                  <a:schemeClr val="accent5">
                    <a:lumMod val="50000"/>
                  </a:schemeClr>
                </a:solidFill>
                <a:latin typeface="Source Sans 3" panose="020B0303030403020204" pitchFamily="34" charset="0"/>
              </a:rPr>
              <a:t>LUTED</a:t>
            </a:r>
          </a:p>
          <a:p>
            <a:pPr algn="ctr"/>
            <a:r>
              <a:rPr lang="en-US" sz="2600" dirty="0" err="1">
                <a:solidFill>
                  <a:schemeClr val="accent5">
                    <a:lumMod val="50000"/>
                  </a:schemeClr>
                </a:solidFill>
                <a:latin typeface="Source Sans 3" panose="020B0303030403020204" pitchFamily="34" charset="0"/>
              </a:rPr>
              <a:t>WebDev</a:t>
            </a:r>
            <a:r>
              <a:rPr lang="en-US" sz="2600" dirty="0">
                <a:solidFill>
                  <a:schemeClr val="accent5">
                    <a:lumMod val="50000"/>
                  </a:schemeClr>
                </a:solidFill>
                <a:latin typeface="Source Sans 3" panose="020B0303030403020204" pitchFamily="34" charset="0"/>
              </a:rPr>
              <a:t> journey</a:t>
            </a:r>
          </a:p>
        </p:txBody>
      </p:sp>
    </p:spTree>
    <p:extLst>
      <p:ext uri="{BB962C8B-B14F-4D97-AF65-F5344CB8AC3E}">
        <p14:creationId xmlns:p14="http://schemas.microsoft.com/office/powerpoint/2010/main" val="107838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69F186-F190-B239-4100-9BD13CC77CBB}"/>
              </a:ext>
            </a:extLst>
          </p:cNvPr>
          <p:cNvSpPr txBox="1">
            <a:spLocks/>
          </p:cNvSpPr>
          <p:nvPr/>
        </p:nvSpPr>
        <p:spPr>
          <a:xfrm>
            <a:off x="-1111170" y="1481179"/>
            <a:ext cx="9921433"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C00000"/>
                </a:solidFill>
                <a:latin typeface="Source Sans 3" panose="020B0303030403020204" pitchFamily="34" charset="0"/>
              </a:rPr>
              <a:t>MISCONCEPTIONS</a:t>
            </a:r>
          </a:p>
        </p:txBody>
      </p:sp>
      <p:sp>
        <p:nvSpPr>
          <p:cNvPr id="3" name="Title 1">
            <a:extLst>
              <a:ext uri="{FF2B5EF4-FFF2-40B4-BE49-F238E27FC236}">
                <a16:creationId xmlns:a16="http://schemas.microsoft.com/office/drawing/2014/main" id="{94FEEFE9-5360-BBB1-65EA-44C814212BD9}"/>
              </a:ext>
            </a:extLst>
          </p:cNvPr>
          <p:cNvSpPr txBox="1">
            <a:spLocks/>
          </p:cNvSpPr>
          <p:nvPr/>
        </p:nvSpPr>
        <p:spPr>
          <a:xfrm>
            <a:off x="1464197" y="2773684"/>
            <a:ext cx="5690886" cy="2868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6">
                    <a:lumMod val="50000"/>
                  </a:schemeClr>
                </a:solidFill>
                <a:latin typeface="Source Sans 3" panose="020B0303030403020204" pitchFamily="34" charset="0"/>
              </a:rPr>
              <a:t>These thinking traps are common</a:t>
            </a:r>
            <a:endParaRPr lang="en-US" sz="2800" dirty="0">
              <a:latin typeface="Source Sans 3" panose="020B0303030403020204" pitchFamily="34" charset="0"/>
            </a:endParaRPr>
          </a:p>
          <a:p>
            <a:endParaRPr lang="en-US" sz="2800" dirty="0">
              <a:solidFill>
                <a:schemeClr val="accent6">
                  <a:lumMod val="50000"/>
                </a:schemeClr>
              </a:solidFill>
              <a:latin typeface="Source Sans 3" panose="020B0303030403020204" pitchFamily="34" charset="0"/>
            </a:endParaRPr>
          </a:p>
        </p:txBody>
      </p:sp>
      <p:sp>
        <p:nvSpPr>
          <p:cNvPr id="5" name="Title 1">
            <a:extLst>
              <a:ext uri="{FF2B5EF4-FFF2-40B4-BE49-F238E27FC236}">
                <a16:creationId xmlns:a16="http://schemas.microsoft.com/office/drawing/2014/main" id="{FD759D48-83AD-639B-43C5-A077981BDC8A}"/>
              </a:ext>
            </a:extLst>
          </p:cNvPr>
          <p:cNvSpPr txBox="1">
            <a:spLocks/>
          </p:cNvSpPr>
          <p:nvPr/>
        </p:nvSpPr>
        <p:spPr>
          <a:xfrm>
            <a:off x="6802055" y="1215342"/>
            <a:ext cx="5289631" cy="50625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0" dirty="0">
                <a:solidFill>
                  <a:schemeClr val="accent6">
                    <a:lumMod val="50000"/>
                  </a:schemeClr>
                </a:solidFill>
                <a:latin typeface="Source Sans 3" panose="020B0303030403020204" pitchFamily="34" charset="0"/>
              </a:rPr>
              <a:t>😱</a:t>
            </a:r>
          </a:p>
        </p:txBody>
      </p:sp>
    </p:spTree>
    <p:extLst>
      <p:ext uri="{BB962C8B-B14F-4D97-AF65-F5344CB8AC3E}">
        <p14:creationId xmlns:p14="http://schemas.microsoft.com/office/powerpoint/2010/main" val="1669063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05D56"/>
        </a:solidFill>
        <a:effectLst/>
      </p:bgPr>
    </p:bg>
    <p:spTree>
      <p:nvGrpSpPr>
        <p:cNvPr id="1" name=""/>
        <p:cNvGrpSpPr/>
        <p:nvPr/>
      </p:nvGrpSpPr>
      <p:grpSpPr>
        <a:xfrm>
          <a:off x="0" y="0"/>
          <a:ext cx="0" cy="0"/>
          <a:chOff x="0" y="0"/>
          <a:chExt cx="0" cy="0"/>
        </a:xfrm>
      </p:grpSpPr>
      <p:pic>
        <p:nvPicPr>
          <p:cNvPr id="1026" name="Picture 2" descr="Confused Guy Meme Stamp - Simply Stamps">
            <a:extLst>
              <a:ext uri="{FF2B5EF4-FFF2-40B4-BE49-F238E27FC236}">
                <a16:creationId xmlns:a16="http://schemas.microsoft.com/office/drawing/2014/main" id="{4510114B-4D20-C5D9-CC96-FEC4B3052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231" y="2595056"/>
            <a:ext cx="4057409" cy="411150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969F186-F190-B239-4100-9BD13CC77CBB}"/>
              </a:ext>
            </a:extLst>
          </p:cNvPr>
          <p:cNvSpPr txBox="1">
            <a:spLocks/>
          </p:cNvSpPr>
          <p:nvPr/>
        </p:nvSpPr>
        <p:spPr>
          <a:xfrm>
            <a:off x="1106346" y="1041400"/>
            <a:ext cx="5896337"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Source Sans 3" panose="020B0303030403020204" pitchFamily="34" charset="0"/>
              </a:rPr>
              <a:t>Dynamic </a:t>
            </a:r>
            <a:r>
              <a:rPr lang="en-US" sz="5400" b="1" dirty="0" err="1">
                <a:solidFill>
                  <a:schemeClr val="bg1"/>
                </a:solidFill>
                <a:latin typeface="Source Sans 3" panose="020B0303030403020204" pitchFamily="34" charset="0"/>
              </a:rPr>
              <a:t>WebDev</a:t>
            </a:r>
            <a:r>
              <a:rPr lang="en-US" sz="5400" b="1" dirty="0">
                <a:solidFill>
                  <a:schemeClr val="bg1"/>
                </a:solidFill>
                <a:latin typeface="Source Sans 3" panose="020B0303030403020204" pitchFamily="34" charset="0"/>
              </a:rPr>
              <a:t> is easy to learn</a:t>
            </a:r>
          </a:p>
        </p:txBody>
      </p:sp>
      <p:sp>
        <p:nvSpPr>
          <p:cNvPr id="2" name="Title 1">
            <a:extLst>
              <a:ext uri="{FF2B5EF4-FFF2-40B4-BE49-F238E27FC236}">
                <a16:creationId xmlns:a16="http://schemas.microsoft.com/office/drawing/2014/main" id="{374FF3BF-5C32-178F-3C57-69FBBE28DA28}"/>
              </a:ext>
            </a:extLst>
          </p:cNvPr>
          <p:cNvSpPr txBox="1">
            <a:spLocks/>
          </p:cNvSpPr>
          <p:nvPr/>
        </p:nvSpPr>
        <p:spPr>
          <a:xfrm>
            <a:off x="1106346" y="4077182"/>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EFACD"/>
                </a:solidFill>
                <a:latin typeface="Raleway" pitchFamily="2" charset="0"/>
              </a:rPr>
              <a:t>Relevant: </a:t>
            </a:r>
          </a:p>
          <a:p>
            <a:endParaRPr lang="en-US" sz="1800" b="0" dirty="0">
              <a:solidFill>
                <a:srgbClr val="FEFACD"/>
              </a:solidFill>
              <a:effectLst/>
              <a:latin typeface="Raleway" pitchFamily="2" charset="0"/>
            </a:endParaRPr>
          </a:p>
          <a:p>
            <a:r>
              <a:rPr lang="en-US" sz="1800" b="0" dirty="0">
                <a:solidFill>
                  <a:srgbClr val="000000"/>
                </a:solidFill>
                <a:effectLst/>
                <a:latin typeface="Consolas" panose="020B0609020204030204" pitchFamily="49" charset="0"/>
              </a:rPr>
              <a:t>https://dev.to/lukelavalva/super-mario-jsx-and-the-destruction-of-the-web-development-learning-curve-3ln4</a:t>
            </a:r>
          </a:p>
          <a:p>
            <a:endParaRPr lang="en-US" dirty="0">
              <a:solidFill>
                <a:srgbClr val="FEFACD"/>
              </a:solidFill>
              <a:latin typeface="Raleway" pitchFamily="2" charset="0"/>
            </a:endParaRPr>
          </a:p>
        </p:txBody>
      </p:sp>
      <p:sp>
        <p:nvSpPr>
          <p:cNvPr id="6" name="TextBox 5">
            <a:extLst>
              <a:ext uri="{FF2B5EF4-FFF2-40B4-BE49-F238E27FC236}">
                <a16:creationId xmlns:a16="http://schemas.microsoft.com/office/drawing/2014/main" id="{64F9111C-8F28-ACF9-4CC4-CBC19D7CC7C0}"/>
              </a:ext>
            </a:extLst>
          </p:cNvPr>
          <p:cNvSpPr txBox="1"/>
          <p:nvPr/>
        </p:nvSpPr>
        <p:spPr>
          <a:xfrm>
            <a:off x="7133443" y="393218"/>
            <a:ext cx="4864197" cy="2031325"/>
          </a:xfrm>
          <a:prstGeom prst="rect">
            <a:avLst/>
          </a:prstGeom>
          <a:noFill/>
        </p:spPr>
        <p:txBody>
          <a:bodyPr wrap="square" rtlCol="0">
            <a:spAutoFit/>
          </a:bodyPr>
          <a:lstStyle/>
          <a:p>
            <a:r>
              <a:rPr lang="en-US" sz="1400" b="0" dirty="0">
                <a:solidFill>
                  <a:schemeClr val="tx1">
                    <a:lumMod val="95000"/>
                    <a:lumOff val="5000"/>
                  </a:schemeClr>
                </a:solidFill>
                <a:effectLst/>
                <a:latin typeface="Century Schoolbook" panose="02040604050505020304" pitchFamily="18" charset="0"/>
              </a:rPr>
              <a:t>What is this pattern [state, </a:t>
            </a:r>
            <a:r>
              <a:rPr lang="en-US" sz="1400" b="0" dirty="0" err="1">
                <a:solidFill>
                  <a:schemeClr val="tx1">
                    <a:lumMod val="95000"/>
                    <a:lumOff val="5000"/>
                  </a:schemeClr>
                </a:solidFill>
                <a:effectLst/>
                <a:latin typeface="Century Schoolbook" panose="02040604050505020304" pitchFamily="18" charset="0"/>
              </a:rPr>
              <a:t>useState</a:t>
            </a:r>
            <a:r>
              <a:rPr lang="en-US" sz="1400" b="0" dirty="0">
                <a:solidFill>
                  <a:schemeClr val="tx1">
                    <a:lumMod val="95000"/>
                    <a:lumOff val="5000"/>
                  </a:schemeClr>
                </a:solidFill>
                <a:effectLst/>
                <a:latin typeface="Century Schoolbook" panose="02040604050505020304" pitchFamily="18" charset="0"/>
              </a:rPr>
              <a:t>]? What is difference between function, or the const variable with the </a:t>
            </a:r>
            <a:r>
              <a:rPr lang="en-US" sz="1400" b="1" dirty="0">
                <a:solidFill>
                  <a:schemeClr val="tx1">
                    <a:lumMod val="95000"/>
                    <a:lumOff val="5000"/>
                  </a:schemeClr>
                </a:solidFill>
                <a:effectLst/>
                <a:latin typeface="Century Schoolbook" panose="02040604050505020304" pitchFamily="18" charset="0"/>
              </a:rPr>
              <a:t>arrow thingy </a:t>
            </a:r>
            <a:r>
              <a:rPr lang="en-US" sz="1400" b="0" dirty="0">
                <a:solidFill>
                  <a:schemeClr val="tx1">
                    <a:lumMod val="95000"/>
                    <a:lumOff val="5000"/>
                  </a:schemeClr>
                </a:solidFill>
                <a:effectLst/>
                <a:latin typeface="Century Schoolbook" panose="02040604050505020304" pitchFamily="18" charset="0"/>
              </a:rPr>
              <a:t>()=&gt;{}. What’s up with </a:t>
            </a:r>
            <a:r>
              <a:rPr lang="en-US" sz="1400" b="0" dirty="0" err="1">
                <a:solidFill>
                  <a:schemeClr val="tx1">
                    <a:lumMod val="95000"/>
                    <a:lumOff val="5000"/>
                  </a:schemeClr>
                </a:solidFill>
                <a:effectLst/>
                <a:latin typeface="Century Schoolbook" panose="02040604050505020304" pitchFamily="18" charset="0"/>
              </a:rPr>
              <a:t>onMount</a:t>
            </a:r>
            <a:r>
              <a:rPr lang="en-US" sz="1400" b="0" dirty="0">
                <a:solidFill>
                  <a:schemeClr val="tx1">
                    <a:lumMod val="95000"/>
                    <a:lumOff val="5000"/>
                  </a:schemeClr>
                </a:solidFill>
                <a:effectLst/>
                <a:latin typeface="Century Schoolbook" panose="02040604050505020304" pitchFamily="18" charset="0"/>
              </a:rPr>
              <a:t> and async wrappers. Why are some code in double brackets {{ code }}, single brackets { code }, </a:t>
            </a:r>
            <a:r>
              <a:rPr lang="en-US" sz="1400" b="1" dirty="0">
                <a:solidFill>
                  <a:schemeClr val="tx1">
                    <a:lumMod val="95000"/>
                    <a:lumOff val="5000"/>
                  </a:schemeClr>
                </a:solidFill>
                <a:effectLst/>
                <a:latin typeface="Century Schoolbook" panose="02040604050505020304" pitchFamily="18" charset="0"/>
              </a:rPr>
              <a:t>or no brackets at all</a:t>
            </a:r>
            <a:r>
              <a:rPr lang="en-US" sz="1400" b="0" dirty="0">
                <a:solidFill>
                  <a:schemeClr val="tx1">
                    <a:lumMod val="95000"/>
                    <a:lumOff val="5000"/>
                  </a:schemeClr>
                </a:solidFill>
                <a:effectLst/>
                <a:latin typeface="Century Schoolbook" panose="02040604050505020304" pitchFamily="18" charset="0"/>
              </a:rPr>
              <a:t>! </a:t>
            </a:r>
            <a:r>
              <a:rPr lang="en-US" sz="1400" dirty="0">
                <a:solidFill>
                  <a:schemeClr val="tx1">
                    <a:lumMod val="95000"/>
                    <a:lumOff val="5000"/>
                  </a:schemeClr>
                </a:solidFill>
                <a:latin typeface="Century Schoolbook" panose="02040604050505020304" pitchFamily="18" charset="0"/>
              </a:rPr>
              <a:t>W</a:t>
            </a:r>
            <a:r>
              <a:rPr lang="en-US" sz="1400" b="0" dirty="0">
                <a:solidFill>
                  <a:schemeClr val="tx1">
                    <a:lumMod val="95000"/>
                    <a:lumOff val="5000"/>
                  </a:schemeClr>
                </a:solidFill>
                <a:effectLst/>
                <a:latin typeface="Century Schoolbook" panose="02040604050505020304" pitchFamily="18" charset="0"/>
              </a:rPr>
              <a:t>hen do I use the right one? Why do some variables have a $ on front or a () at the end? What in the world is happening with `&lt;div :class = "'class1 class2 ${</a:t>
            </a:r>
            <a:r>
              <a:rPr lang="en-US" sz="1400" b="0" dirty="0" err="1">
                <a:solidFill>
                  <a:schemeClr val="tx1">
                    <a:lumMod val="95000"/>
                    <a:lumOff val="5000"/>
                  </a:schemeClr>
                </a:solidFill>
                <a:effectLst/>
                <a:latin typeface="Century Schoolbook" panose="02040604050505020304" pitchFamily="18" charset="0"/>
              </a:rPr>
              <a:t>gridStyle</a:t>
            </a:r>
            <a:r>
              <a:rPr lang="en-US" sz="1400" b="0" dirty="0">
                <a:solidFill>
                  <a:schemeClr val="tx1">
                    <a:lumMod val="95000"/>
                    <a:lumOff val="5000"/>
                  </a:schemeClr>
                </a:solidFill>
                <a:effectLst/>
                <a:latin typeface="Century Schoolbook" panose="02040604050505020304" pitchFamily="18" charset="0"/>
              </a:rPr>
              <a:t>}'"&gt;`</a:t>
            </a:r>
          </a:p>
        </p:txBody>
      </p:sp>
    </p:spTree>
    <p:extLst>
      <p:ext uri="{BB962C8B-B14F-4D97-AF65-F5344CB8AC3E}">
        <p14:creationId xmlns:p14="http://schemas.microsoft.com/office/powerpoint/2010/main" val="3949751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5D56"/>
        </a:solidFill>
        <a:effectLst/>
      </p:bgPr>
    </p:bg>
    <p:spTree>
      <p:nvGrpSpPr>
        <p:cNvPr id="1" name=""/>
        <p:cNvGrpSpPr/>
        <p:nvPr/>
      </p:nvGrpSpPr>
      <p:grpSpPr>
        <a:xfrm>
          <a:off x="0" y="0"/>
          <a:ext cx="0" cy="0"/>
          <a:chOff x="0" y="0"/>
          <a:chExt cx="0" cy="0"/>
        </a:xfrm>
      </p:grpSpPr>
      <p:pic>
        <p:nvPicPr>
          <p:cNvPr id="2050" name="Picture 2" descr="Bridge Construction Management">
            <a:extLst>
              <a:ext uri="{FF2B5EF4-FFF2-40B4-BE49-F238E27FC236}">
                <a16:creationId xmlns:a16="http://schemas.microsoft.com/office/drawing/2014/main" id="{9D82FAA6-10F2-9910-BCC9-877661BA7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880" y="2819238"/>
            <a:ext cx="3908108" cy="359934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74FF3BF-5C32-178F-3C57-69FBBE28DA28}"/>
              </a:ext>
            </a:extLst>
          </p:cNvPr>
          <p:cNvSpPr txBox="1">
            <a:spLocks/>
          </p:cNvSpPr>
          <p:nvPr/>
        </p:nvSpPr>
        <p:spPr>
          <a:xfrm>
            <a:off x="5220494" y="3220720"/>
            <a:ext cx="627888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FEFACD"/>
                </a:solidFill>
                <a:latin typeface="Raleway" pitchFamily="2" charset="0"/>
              </a:rPr>
              <a:t>Relevant: </a:t>
            </a:r>
          </a:p>
          <a:p>
            <a:endParaRPr lang="en-US" sz="1800" b="0" dirty="0">
              <a:solidFill>
                <a:srgbClr val="FEFACD"/>
              </a:solidFill>
              <a:effectLst/>
              <a:latin typeface="Raleway" pitchFamily="2" charset="0"/>
            </a:endParaRPr>
          </a:p>
          <a:p>
            <a:r>
              <a:rPr lang="en-US" sz="3600" b="0" i="0" dirty="0">
                <a:solidFill>
                  <a:schemeClr val="bg1"/>
                </a:solidFill>
                <a:effectLst/>
                <a:latin typeface="gg sans"/>
                <a:hlinkClick r:id="rId3" tooltip="https://youtu.be/Sxxw3qtb3_g">
                  <a:extLst>
                    <a:ext uri="{A12FA001-AC4F-418D-AE19-62706E023703}">
                      <ahyp:hlinkClr xmlns:ahyp="http://schemas.microsoft.com/office/drawing/2018/hyperlinkcolor" val="tx"/>
                    </a:ext>
                  </a:extLst>
                </a:hlinkClick>
              </a:rPr>
              <a:t>https://youtu.be/Sxxw3qtb3_g</a:t>
            </a:r>
            <a:endParaRPr lang="en-US" sz="3600" dirty="0">
              <a:solidFill>
                <a:schemeClr val="bg1"/>
              </a:solidFill>
              <a:latin typeface="Raleway" pitchFamily="2" charset="0"/>
            </a:endParaRPr>
          </a:p>
        </p:txBody>
      </p:sp>
      <p:sp>
        <p:nvSpPr>
          <p:cNvPr id="3" name="Title 1">
            <a:extLst>
              <a:ext uri="{FF2B5EF4-FFF2-40B4-BE49-F238E27FC236}">
                <a16:creationId xmlns:a16="http://schemas.microsoft.com/office/drawing/2014/main" id="{7C2593EA-6691-23A5-74BF-90EEBC27A728}"/>
              </a:ext>
            </a:extLst>
          </p:cNvPr>
          <p:cNvSpPr txBox="1">
            <a:spLocks/>
          </p:cNvSpPr>
          <p:nvPr/>
        </p:nvSpPr>
        <p:spPr>
          <a:xfrm>
            <a:off x="1106346" y="706120"/>
            <a:ext cx="10506534"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Source Sans 3" panose="020B0303030403020204" pitchFamily="34" charset="0"/>
              </a:rPr>
              <a:t>..and modern web application architecture be</a:t>
            </a:r>
          </a:p>
        </p:txBody>
      </p:sp>
    </p:spTree>
    <p:extLst>
      <p:ext uri="{BB962C8B-B14F-4D97-AF65-F5344CB8AC3E}">
        <p14:creationId xmlns:p14="http://schemas.microsoft.com/office/powerpoint/2010/main" val="84575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05D5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69F186-F190-B239-4100-9BD13CC77CBB}"/>
              </a:ext>
            </a:extLst>
          </p:cNvPr>
          <p:cNvSpPr txBox="1">
            <a:spLocks/>
          </p:cNvSpPr>
          <p:nvPr/>
        </p:nvSpPr>
        <p:spPr>
          <a:xfrm>
            <a:off x="1106346" y="1041400"/>
            <a:ext cx="5896337"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Source Sans 3" panose="020B0303030403020204" pitchFamily="34" charset="0"/>
              </a:rPr>
              <a:t>You can learn with one sitting</a:t>
            </a:r>
          </a:p>
        </p:txBody>
      </p:sp>
      <p:sp>
        <p:nvSpPr>
          <p:cNvPr id="2" name="Title 1">
            <a:extLst>
              <a:ext uri="{FF2B5EF4-FFF2-40B4-BE49-F238E27FC236}">
                <a16:creationId xmlns:a16="http://schemas.microsoft.com/office/drawing/2014/main" id="{374FF3BF-5C32-178F-3C57-69FBBE28DA28}"/>
              </a:ext>
            </a:extLst>
          </p:cNvPr>
          <p:cNvSpPr txBox="1">
            <a:spLocks/>
          </p:cNvSpPr>
          <p:nvPr/>
        </p:nvSpPr>
        <p:spPr>
          <a:xfrm>
            <a:off x="1106346" y="4077182"/>
            <a:ext cx="9144000" cy="23876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0" dirty="0">
                <a:solidFill>
                  <a:srgbClr val="000000"/>
                </a:solidFill>
                <a:effectLst/>
                <a:latin typeface="Consolas" panose="020B0609020204030204" pitchFamily="49" charset="0"/>
              </a:rPr>
              <a:t>Finishing tutorials, small puzzles, or following through step-by-step sample apps won't make you learn for the long term </a:t>
            </a:r>
            <a:r>
              <a:rPr lang="en-US" sz="2800" dirty="0">
                <a:solidFill>
                  <a:srgbClr val="FEFACD"/>
                </a:solidFill>
                <a:latin typeface="Raleway" pitchFamily="2" charset="0"/>
              </a:rPr>
              <a:t>😢</a:t>
            </a:r>
          </a:p>
          <a:p>
            <a:endParaRPr lang="en-US" sz="2800" b="0" dirty="0">
              <a:solidFill>
                <a:srgbClr val="FEFACD"/>
              </a:solidFill>
              <a:effectLst/>
              <a:latin typeface="Raleway" pitchFamily="2" charset="0"/>
            </a:endParaRPr>
          </a:p>
          <a:p>
            <a:r>
              <a:rPr lang="en-US" sz="2800" dirty="0">
                <a:solidFill>
                  <a:srgbClr val="FEFACD"/>
                </a:solidFill>
                <a:latin typeface="Raleway" pitchFamily="2" charset="0"/>
              </a:rPr>
              <a:t>This workshop is an introduction. You learn by engaging in active development</a:t>
            </a:r>
            <a:endParaRPr lang="en-US" sz="2800" b="0" dirty="0">
              <a:solidFill>
                <a:srgbClr val="000000"/>
              </a:solidFill>
              <a:effectLst/>
              <a:latin typeface="Consolas" panose="020B0609020204030204" pitchFamily="49" charset="0"/>
            </a:endParaRPr>
          </a:p>
          <a:p>
            <a:endParaRPr lang="en-US" dirty="0">
              <a:solidFill>
                <a:srgbClr val="FEFACD"/>
              </a:solidFill>
              <a:latin typeface="Raleway" pitchFamily="2" charset="0"/>
            </a:endParaRPr>
          </a:p>
        </p:txBody>
      </p:sp>
    </p:spTree>
    <p:extLst>
      <p:ext uri="{BB962C8B-B14F-4D97-AF65-F5344CB8AC3E}">
        <p14:creationId xmlns:p14="http://schemas.microsoft.com/office/powerpoint/2010/main" val="4116261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1850</Words>
  <Application>Microsoft Office PowerPoint</Application>
  <PresentationFormat>Widescreen</PresentationFormat>
  <Paragraphs>172</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Century Schoolbook</vt:lpstr>
      <vt:lpstr>Consolas</vt:lpstr>
      <vt:lpstr>gg sans</vt:lpstr>
      <vt:lpstr>Raleway</vt:lpstr>
      <vt:lpstr>Source Sans 3</vt:lpstr>
      <vt:lpstr>Office Theme</vt:lpstr>
      <vt:lpstr>Web Development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Built-in Browser Console</vt:lpstr>
      <vt:lpstr>HTML</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an excerpt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Workshop</dc:title>
  <dc:creator>Andrea Abellera</dc:creator>
  <cp:lastModifiedBy>Andrea Abellera</cp:lastModifiedBy>
  <cp:revision>8</cp:revision>
  <dcterms:created xsi:type="dcterms:W3CDTF">2023-02-03T17:24:43Z</dcterms:created>
  <dcterms:modified xsi:type="dcterms:W3CDTF">2023-02-03T23:25:15Z</dcterms:modified>
</cp:coreProperties>
</file>