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57" r:id="rId4"/>
    <p:sldId id="261" r:id="rId5"/>
    <p:sldId id="264" r:id="rId6"/>
    <p:sldId id="259" r:id="rId7"/>
    <p:sldId id="262" r:id="rId8"/>
    <p:sldId id="265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8" r:id="rId20"/>
    <p:sldId id="266" r:id="rId21"/>
    <p:sldId id="269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306" y="14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7CA1-A534-45EE-AD37-E3124D88EFF4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62E38-61AA-4197-B433-A1FF53E7A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4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B52-60DE-4593-B06C-6884D171752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C4CF-58EA-4A4B-9281-31639AE5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2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B52-60DE-4593-B06C-6884D171752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C4CF-58EA-4A4B-9281-31639AE5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B52-60DE-4593-B06C-6884D171752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C4CF-58EA-4A4B-9281-31639AE5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B52-60DE-4593-B06C-6884D171752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C4CF-58EA-4A4B-9281-31639AE5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B52-60DE-4593-B06C-6884D171752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C4CF-58EA-4A4B-9281-31639AE5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B52-60DE-4593-B06C-6884D171752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C4CF-58EA-4A4B-9281-31639AE5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B52-60DE-4593-B06C-6884D171752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C4CF-58EA-4A4B-9281-31639AE5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B52-60DE-4593-B06C-6884D171752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C4CF-58EA-4A4B-9281-31639AE5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B52-60DE-4593-B06C-6884D171752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C4CF-58EA-4A4B-9281-31639AE5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B52-60DE-4593-B06C-6884D171752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C4CF-58EA-4A4B-9281-31639AE5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1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B52-60DE-4593-B06C-6884D171752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C4CF-58EA-4A4B-9281-31639AE5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2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1B52-60DE-4593-B06C-6884D171752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C4CF-58EA-4A4B-9281-31639AE5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6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specialization/jhudatascience/1?utm_medium=courseDescripT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Denver NICAR -- March 11, 2016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Bill </a:t>
            </a:r>
            <a:r>
              <a:rPr lang="en-US" dirty="0" smtClean="0">
                <a:solidFill>
                  <a:srgbClr val="0000FF"/>
                </a:solidFill>
              </a:rPr>
              <a:t>Alpert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Barron’s – Dow Jones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6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647-96E7-44B3-A04D-12E73DB76977}" type="slidenum">
              <a:rPr lang="en-US" sz="1800" smtClean="0"/>
              <a:t>10</a:t>
            </a:fld>
            <a:endParaRPr lang="en-US" sz="1800"/>
          </a:p>
        </p:txBody>
      </p:sp>
      <p:grpSp>
        <p:nvGrpSpPr>
          <p:cNvPr id="5" name="Group 4"/>
          <p:cNvGrpSpPr/>
          <p:nvPr/>
        </p:nvGrpSpPr>
        <p:grpSpPr>
          <a:xfrm>
            <a:off x="694853" y="604701"/>
            <a:ext cx="7557381" cy="706438"/>
            <a:chOff x="694853" y="787919"/>
            <a:chExt cx="7557381" cy="706438"/>
          </a:xfrm>
        </p:grpSpPr>
        <p:pic>
          <p:nvPicPr>
            <p:cNvPr id="4" name="Picture 1" descr="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4853" y="787919"/>
              <a:ext cx="2819400" cy="706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4061234" y="787919"/>
              <a:ext cx="419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March 2, 2015</a:t>
              </a:r>
              <a:endParaRPr lang="en-US" sz="2800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71" y="4085449"/>
            <a:ext cx="65246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73" y="1502229"/>
            <a:ext cx="6618503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75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647-96E7-44B3-A04D-12E73DB76977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3881437" cy="405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94853" y="787919"/>
            <a:ext cx="7557381" cy="706438"/>
            <a:chOff x="694853" y="787919"/>
            <a:chExt cx="7557381" cy="706438"/>
          </a:xfrm>
        </p:grpSpPr>
        <p:pic>
          <p:nvPicPr>
            <p:cNvPr id="5" name="Picture 1" descr="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53" y="787919"/>
              <a:ext cx="2819400" cy="706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61234" y="787919"/>
              <a:ext cx="419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March 2, 2015</a:t>
              </a:r>
              <a:endParaRPr lang="en-US" sz="2800" dirty="0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41" y="2133600"/>
            <a:ext cx="4186237" cy="40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63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647-96E7-44B3-A04D-12E73DB76977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8392" y="904220"/>
            <a:ext cx="487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rule605/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README.Rmd</a:t>
            </a:r>
            <a:endParaRPr lang="en-US" dirty="0" smtClean="0"/>
          </a:p>
          <a:p>
            <a:r>
              <a:rPr lang="en-US" dirty="0" smtClean="0"/>
              <a:t>        README.html</a:t>
            </a:r>
          </a:p>
          <a:p>
            <a:r>
              <a:rPr lang="en-US" dirty="0" smtClean="0"/>
              <a:t>        analysis/</a:t>
            </a:r>
          </a:p>
          <a:p>
            <a:r>
              <a:rPr lang="en-US" dirty="0" smtClean="0"/>
              <a:t>            form605_write_functions.R</a:t>
            </a:r>
          </a:p>
          <a:p>
            <a:r>
              <a:rPr lang="en-US" dirty="0" smtClean="0"/>
              <a:t>            rule605_report.Rmd</a:t>
            </a:r>
          </a:p>
          <a:p>
            <a:r>
              <a:rPr lang="en-US" dirty="0" smtClean="0"/>
              <a:t>            Rule605_report.html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results_data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      data/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constituent_data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              russell1000_constituents.csv</a:t>
            </a:r>
          </a:p>
          <a:p>
            <a:r>
              <a:rPr lang="en-US" dirty="0" smtClean="0"/>
              <a:t>                Sp500constituents.csv</a:t>
            </a:r>
          </a:p>
          <a:p>
            <a:r>
              <a:rPr lang="en-US" dirty="0" smtClean="0"/>
              <a:t>                tickers_AMEX.csv</a:t>
            </a:r>
          </a:p>
          <a:p>
            <a:r>
              <a:rPr lang="en-US" dirty="0" smtClean="0"/>
              <a:t>                tickers_NASDAQ.csv</a:t>
            </a:r>
          </a:p>
          <a:p>
            <a:r>
              <a:rPr lang="en-US" dirty="0" smtClean="0"/>
              <a:t>                tickers_NYSE.csv</a:t>
            </a:r>
          </a:p>
          <a:p>
            <a:r>
              <a:rPr lang="en-US" dirty="0" smtClean="0"/>
              <a:t>            f605_data/</a:t>
            </a:r>
          </a:p>
          <a:p>
            <a:r>
              <a:rPr lang="en-US" dirty="0" smtClean="0"/>
              <a:t>                sample_rule605_data.dat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gather_source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              form605_makefile.R</a:t>
            </a:r>
          </a:p>
          <a:p>
            <a:r>
              <a:rPr lang="en-US" dirty="0" smtClean="0"/>
              <a:t>                form605_merge_data.R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install_packages.R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610" y="381000"/>
            <a:ext cx="63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The </a:t>
            </a:r>
            <a:r>
              <a:rPr lang="en-US" sz="2800" dirty="0" err="1" smtClean="0">
                <a:solidFill>
                  <a:srgbClr val="0000FF"/>
                </a:solidFill>
              </a:rPr>
              <a:t>Preplication</a:t>
            </a:r>
            <a:r>
              <a:rPr lang="en-US" sz="2800" dirty="0" smtClean="0">
                <a:solidFill>
                  <a:srgbClr val="0000FF"/>
                </a:solidFill>
              </a:rPr>
              <a:t>/Replication Files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647-96E7-44B3-A04D-12E73DB76977}" type="slidenum">
              <a:rPr lang="en-US" smtClean="0"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36" y="1981200"/>
            <a:ext cx="7070827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7610" y="381000"/>
            <a:ext cx="6788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Preplication Files in a 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Password-Protected Dropbox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0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647-96E7-44B3-A04D-12E73DB76977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64333" y="1074160"/>
            <a:ext cx="6410325" cy="2419351"/>
            <a:chOff x="533400" y="914399"/>
            <a:chExt cx="6410325" cy="241935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446" y="1524000"/>
              <a:ext cx="5777279" cy="180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33400" y="914399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Step-by-step instructions to run the code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5649" y="3657600"/>
            <a:ext cx="6732901" cy="2428875"/>
            <a:chOff x="550752" y="3429000"/>
            <a:chExt cx="6732901" cy="24288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446" y="4114800"/>
              <a:ext cx="6117207" cy="174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50752" y="3429000"/>
              <a:ext cx="2344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A data codebook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3194" y="304800"/>
            <a:ext cx="749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Dynamic HTML Documentation using Markdown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8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647-96E7-44B3-A04D-12E73DB76977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194" y="304800"/>
            <a:ext cx="749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Dynamic HTML Documentation using Markdown</a:t>
            </a:r>
            <a:endParaRPr lang="en-US" sz="2800" dirty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64333" y="1080950"/>
            <a:ext cx="7589068" cy="1508669"/>
            <a:chOff x="564333" y="1080950"/>
            <a:chExt cx="7589068" cy="1508669"/>
          </a:xfrm>
        </p:grpSpPr>
        <p:sp>
          <p:nvSpPr>
            <p:cNvPr id="3" name="TextBox 2"/>
            <p:cNvSpPr txBox="1"/>
            <p:nvPr/>
          </p:nvSpPr>
          <p:spPr>
            <a:xfrm>
              <a:off x="564333" y="108095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Formulas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1" y="1905000"/>
              <a:ext cx="7239000" cy="684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564333" y="3119735"/>
            <a:ext cx="6417493" cy="1738015"/>
            <a:chOff x="564333" y="3119735"/>
            <a:chExt cx="6417493" cy="173801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1" y="3886200"/>
              <a:ext cx="6067425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64333" y="3119735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Tables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63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647-96E7-44B3-A04D-12E73DB76977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" y="1295399"/>
            <a:ext cx="6127310" cy="4303792"/>
            <a:chOff x="457200" y="1295399"/>
            <a:chExt cx="6127310" cy="430379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4810" y="1979691"/>
              <a:ext cx="5219700" cy="361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57200" y="1295399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Figures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3194" y="304800"/>
            <a:ext cx="749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Dynamic HTML Documentation using Markdown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9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647-96E7-44B3-A04D-12E73DB76977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64333" y="1100566"/>
            <a:ext cx="5562600" cy="5130266"/>
            <a:chOff x="564333" y="1100566"/>
            <a:chExt cx="5562600" cy="5130266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1676399"/>
              <a:ext cx="4900613" cy="4554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64333" y="1100566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Session Info on Packages, etc.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3194" y="304800"/>
            <a:ext cx="749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Dynamic HTML Documentation using Markdown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93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647-96E7-44B3-A04D-12E73DB76977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3531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7610" y="381000"/>
            <a:ext cx="63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The GitHub  repository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90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Preplication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No Surprises – The data version</a:t>
            </a:r>
          </a:p>
          <a:p>
            <a:r>
              <a:rPr lang="en-US" sz="4400" dirty="0" smtClean="0"/>
              <a:t>Fairness</a:t>
            </a:r>
          </a:p>
          <a:p>
            <a:r>
              <a:rPr lang="en-US" sz="4400" dirty="0" smtClean="0"/>
              <a:t>Duty of care</a:t>
            </a:r>
          </a:p>
          <a:p>
            <a:r>
              <a:rPr lang="en-US" sz="4400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3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Reproducible Research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467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Credibility -- Evidence for your story’s truth.</a:t>
            </a:r>
          </a:p>
          <a:p>
            <a:endParaRPr lang="en-US" sz="2800" dirty="0"/>
          </a:p>
          <a:p>
            <a:r>
              <a:rPr lang="en-US" sz="2800" dirty="0" smtClean="0"/>
              <a:t>Sharing -- Give other groups a head start.</a:t>
            </a:r>
          </a:p>
          <a:p>
            <a:endParaRPr lang="en-US" sz="2800" dirty="0"/>
          </a:p>
          <a:p>
            <a:r>
              <a:rPr lang="en-US" sz="2800" dirty="0" smtClean="0"/>
              <a:t>Quality -- Reinforces good work practices,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e.g. Do It Once, commenting, version control,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no cutting &amp; </a:t>
            </a:r>
            <a:r>
              <a:rPr lang="en-US" sz="2800" dirty="0" smtClean="0"/>
              <a:t>pasting changes…script everything.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Teamwork – Easier collaboration,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with others and your future self.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91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Preplication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No Surprises – The data version</a:t>
            </a:r>
          </a:p>
          <a:p>
            <a:r>
              <a:rPr lang="en-US" sz="4400" dirty="0" smtClean="0"/>
              <a:t>Fairness</a:t>
            </a:r>
          </a:p>
          <a:p>
            <a:r>
              <a:rPr lang="en-US" sz="4400" dirty="0" smtClean="0"/>
              <a:t>Duty of care</a:t>
            </a:r>
          </a:p>
          <a:p>
            <a:r>
              <a:rPr lang="en-US" sz="4400" u="sng" dirty="0" smtClean="0"/>
              <a:t>Getting the answer right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3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Preplicability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96200" cy="4525963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1. Include the original unmodified data </a:t>
            </a:r>
            <a:r>
              <a:rPr lang="en-US" dirty="0" smtClean="0"/>
              <a:t>sources.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2</a:t>
            </a:r>
            <a:r>
              <a:rPr lang="en-US" dirty="0"/>
              <a:t>. If </a:t>
            </a:r>
            <a:r>
              <a:rPr lang="en-US" dirty="0" smtClean="0"/>
              <a:t>raw data </a:t>
            </a:r>
            <a:r>
              <a:rPr lang="en-US" dirty="0"/>
              <a:t>is </a:t>
            </a:r>
            <a:r>
              <a:rPr lang="en-US" dirty="0" smtClean="0"/>
              <a:t>transformed,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preserve that </a:t>
            </a:r>
            <a:r>
              <a:rPr lang="en-US" dirty="0" smtClean="0"/>
              <a:t>transformation in scripts.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3</a:t>
            </a:r>
            <a:r>
              <a:rPr lang="en-US" dirty="0"/>
              <a:t>. Document </a:t>
            </a:r>
            <a:r>
              <a:rPr lang="en-US" dirty="0" smtClean="0"/>
              <a:t>your script lavishly,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using </a:t>
            </a:r>
            <a:r>
              <a:rPr lang="en-US" dirty="0"/>
              <a:t># </a:t>
            </a:r>
            <a:r>
              <a:rPr lang="en-US" dirty="0" smtClean="0"/>
              <a:t>comments.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4</a:t>
            </a:r>
            <a:r>
              <a:rPr lang="en-US" dirty="0"/>
              <a:t>. Produce a "human digestible" </a:t>
            </a:r>
            <a:r>
              <a:rPr lang="en-US" dirty="0" smtClean="0"/>
              <a:t>artifact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(.html, .pdf etc</a:t>
            </a:r>
            <a:r>
              <a:rPr lang="en-US" dirty="0" smtClean="0"/>
              <a:t>.), with Markdown.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4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for Preplicability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962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dirty="0" smtClean="0"/>
              <a:t>5. </a:t>
            </a:r>
            <a:r>
              <a:rPr lang="en-US" sz="3000" dirty="0"/>
              <a:t>Plain text: it’ll always be in style.</a:t>
            </a:r>
          </a:p>
          <a:p>
            <a:pPr marL="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dirty="0" smtClean="0"/>
              <a:t>6. </a:t>
            </a:r>
            <a:r>
              <a:rPr lang="en-US" sz="3000" dirty="0" smtClean="0"/>
              <a:t>Confidentiality: compartmentalize sources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dirty="0"/>
              <a:t> </a:t>
            </a:r>
            <a:r>
              <a:rPr lang="en-US" sz="3000" dirty="0" smtClean="0"/>
              <a:t>    you’re “confronting” from each other’s data</a:t>
            </a:r>
            <a:r>
              <a:rPr lang="en-US" sz="3000" dirty="0" smtClean="0"/>
              <a:t>.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dirty="0"/>
              <a:t> </a:t>
            </a:r>
            <a:r>
              <a:rPr lang="en-US" sz="3000" dirty="0" smtClean="0"/>
              <a:t>    Don</a:t>
            </a:r>
            <a:r>
              <a:rPr lang="en-US" sz="3000" dirty="0" smtClean="0"/>
              <a:t>’t publish libelous work-in-progress.</a:t>
            </a:r>
            <a:endParaRPr lang="en-US" sz="30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dirty="0" smtClean="0"/>
              <a:t>7. </a:t>
            </a:r>
            <a:r>
              <a:rPr lang="en-US" sz="3000" dirty="0" smtClean="0"/>
              <a:t>Free, open </a:t>
            </a:r>
            <a:r>
              <a:rPr lang="en-US" sz="3000" dirty="0" smtClean="0"/>
              <a:t>source, cross-platform </a:t>
            </a:r>
            <a:r>
              <a:rPr lang="en-US" sz="3000" dirty="0" smtClean="0"/>
              <a:t>(R, </a:t>
            </a:r>
            <a:r>
              <a:rPr lang="en-US" sz="3000" dirty="0" smtClean="0"/>
              <a:t>Jupyter, PC/Mac</a:t>
            </a:r>
            <a:r>
              <a:rPr lang="en-US" sz="3000" dirty="0" smtClean="0"/>
              <a:t>)</a:t>
            </a:r>
            <a:endParaRPr lang="en-US" sz="30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dirty="0" smtClean="0"/>
              <a:t>8</a:t>
            </a:r>
            <a:r>
              <a:rPr lang="en-US" sz="3000" dirty="0" smtClean="0"/>
              <a:t>. </a:t>
            </a:r>
            <a:r>
              <a:rPr lang="en-US" sz="3000" dirty="0" smtClean="0"/>
              <a:t>A </a:t>
            </a:r>
            <a:r>
              <a:rPr lang="en-US" sz="3000" dirty="0" smtClean="0"/>
              <a:t>stable, vanilla software </a:t>
            </a:r>
            <a:r>
              <a:rPr lang="en-US" sz="3000" dirty="0" smtClean="0"/>
              <a:t>environment ensures </a:t>
            </a:r>
            <a:r>
              <a:rPr lang="en-US" sz="3000" dirty="0" smtClean="0"/>
              <a:t>needed software </a:t>
            </a:r>
            <a:r>
              <a:rPr lang="en-US" sz="3000" dirty="0" smtClean="0"/>
              <a:t>remains available</a:t>
            </a:r>
            <a:r>
              <a:rPr lang="en-US" sz="3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54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210101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Don’t just reproduce….</a:t>
            </a:r>
          </a:p>
          <a:p>
            <a:endParaRPr lang="en-US" sz="6000" dirty="0"/>
          </a:p>
          <a:p>
            <a:r>
              <a:rPr lang="en-US" sz="6000" dirty="0" smtClean="0"/>
              <a:t>Preplicate 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3466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96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Include the original unmodified data </a:t>
            </a:r>
            <a:r>
              <a:rPr lang="en-US" dirty="0" smtClean="0"/>
              <a:t>sources.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2</a:t>
            </a:r>
            <a:r>
              <a:rPr lang="en-US" dirty="0"/>
              <a:t>. If </a:t>
            </a:r>
            <a:r>
              <a:rPr lang="en-US" dirty="0" smtClean="0"/>
              <a:t>raw data </a:t>
            </a:r>
            <a:r>
              <a:rPr lang="en-US" dirty="0"/>
              <a:t>is </a:t>
            </a:r>
            <a:r>
              <a:rPr lang="en-US" dirty="0" smtClean="0"/>
              <a:t>transformed,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preserve that </a:t>
            </a:r>
            <a:r>
              <a:rPr lang="en-US" dirty="0" smtClean="0"/>
              <a:t>transformation in scripts.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3</a:t>
            </a:r>
            <a:r>
              <a:rPr lang="en-US" dirty="0"/>
              <a:t>. Document everything you </a:t>
            </a:r>
            <a:r>
              <a:rPr lang="en-US" dirty="0" smtClean="0"/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using </a:t>
            </a:r>
            <a:r>
              <a:rPr lang="en-US" dirty="0"/>
              <a:t># </a:t>
            </a:r>
            <a:r>
              <a:rPr lang="en-US" dirty="0" smtClean="0"/>
              <a:t>comments.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4</a:t>
            </a:r>
            <a:r>
              <a:rPr lang="en-US" dirty="0"/>
              <a:t>. Produce a "human digestible" </a:t>
            </a:r>
            <a:r>
              <a:rPr lang="en-US" dirty="0" smtClean="0"/>
              <a:t>artifact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(.html, .pdf etc</a:t>
            </a:r>
            <a:r>
              <a:rPr lang="en-US" dirty="0" smtClean="0"/>
              <a:t>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9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0" y="457200"/>
            <a:ext cx="4572000" cy="1143000"/>
          </a:xfrm>
        </p:spPr>
        <p:txBody>
          <a:bodyPr/>
          <a:lstStyle/>
          <a:p>
            <a:r>
              <a:rPr lang="en-US" dirty="0" smtClean="0"/>
              <a:t>A Good Book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601226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https://github.com/christophergandrud/Rep-Res-Book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4" name="Picture 2" descr="https://images.tandf.co.uk/common/jackets/amazon/978149871/97814987153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4460"/>
            <a:ext cx="3459427" cy="518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2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https://www.coursera.org/course/repdata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“Reproducible </a:t>
            </a:r>
            <a:r>
              <a:rPr lang="en-US" dirty="0"/>
              <a:t>Research</a:t>
            </a:r>
          </a:p>
          <a:p>
            <a:pPr marL="0" indent="0">
              <a:buNone/>
            </a:pPr>
            <a:r>
              <a:rPr lang="en-US" dirty="0"/>
              <a:t>Part of the </a:t>
            </a:r>
            <a:r>
              <a:rPr lang="en-US" dirty="0">
                <a:hlinkClick r:id="rId2"/>
              </a:rPr>
              <a:t>Data Science Specialization »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Learn the concepts and tools behind reporting modern data analyses in a reproducible </a:t>
            </a:r>
            <a:r>
              <a:rPr lang="en-US" dirty="0" smtClean="0"/>
              <a:t>manner…”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1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210101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Don’t just reproduce….</a:t>
            </a:r>
          </a:p>
        </p:txBody>
      </p:sp>
    </p:spTree>
    <p:extLst>
      <p:ext uri="{BB962C8B-B14F-4D97-AF65-F5344CB8AC3E}">
        <p14:creationId xmlns:p14="http://schemas.microsoft.com/office/powerpoint/2010/main" val="107473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210101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Don’t just reproduce….</a:t>
            </a:r>
          </a:p>
          <a:p>
            <a:endParaRPr lang="en-US" sz="6000" dirty="0"/>
          </a:p>
          <a:p>
            <a:r>
              <a:rPr lang="en-US" sz="6000" dirty="0" smtClean="0"/>
              <a:t>Preplicate 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0468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210101"/>
            <a:ext cx="746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Preplication  =</a:t>
            </a:r>
          </a:p>
          <a:p>
            <a:endParaRPr lang="en-US" sz="6000" dirty="0" smtClean="0"/>
          </a:p>
          <a:p>
            <a:r>
              <a:rPr lang="en-US" sz="6000" dirty="0" smtClean="0"/>
              <a:t>Replication in a story’s preparation.</a:t>
            </a:r>
          </a:p>
        </p:txBody>
      </p:sp>
    </p:spTree>
    <p:extLst>
      <p:ext uri="{BB962C8B-B14F-4D97-AF65-F5344CB8AC3E}">
        <p14:creationId xmlns:p14="http://schemas.microsoft.com/office/powerpoint/2010/main" val="92439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Huh? Preplication by 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By the folks you’re investigating!</a:t>
            </a:r>
          </a:p>
          <a:p>
            <a:pPr marL="0" indent="0">
              <a:buNone/>
            </a:pPr>
            <a:endParaRPr lang="en-US" sz="3300" dirty="0"/>
          </a:p>
          <a:p>
            <a:pPr>
              <a:spcAft>
                <a:spcPts val="1200"/>
              </a:spcAft>
            </a:pPr>
            <a:r>
              <a:rPr lang="en-US" sz="3300" dirty="0" smtClean="0"/>
              <a:t>Share your scripts and data, securely, with those you plan to write about.</a:t>
            </a:r>
          </a:p>
          <a:p>
            <a:r>
              <a:rPr lang="en-US" sz="3300" dirty="0" smtClean="0"/>
              <a:t>Invite them to </a:t>
            </a:r>
            <a:r>
              <a:rPr lang="en-US" sz="3300" dirty="0"/>
              <a:t>explain, </a:t>
            </a:r>
            <a:r>
              <a:rPr lang="en-US" sz="3300" dirty="0" smtClean="0"/>
              <a:t>critique, debug</a:t>
            </a:r>
            <a:r>
              <a:rPr lang="en-US" sz="3300" dirty="0"/>
              <a:t>, </a:t>
            </a:r>
            <a:r>
              <a:rPr lang="en-US" sz="3300" dirty="0" smtClean="0"/>
              <a:t>falsify.</a:t>
            </a:r>
          </a:p>
          <a:p>
            <a:r>
              <a:rPr lang="en-US" sz="3300" dirty="0" smtClean="0"/>
              <a:t>Wouldn’t you’d do that with documents?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424067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487</Words>
  <Application>Microsoft Office PowerPoint</Application>
  <PresentationFormat>On-screen Show (4:3)</PresentationFormat>
  <Paragraphs>119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Reproducible Research</vt:lpstr>
      <vt:lpstr>Why Reproducible Research ?</vt:lpstr>
      <vt:lpstr>Requirements for Reproducibility</vt:lpstr>
      <vt:lpstr>A Good Book</vt:lpstr>
      <vt:lpstr>https://www.coursera.org/course/repdata</vt:lpstr>
      <vt:lpstr>PowerPoint Presentation</vt:lpstr>
      <vt:lpstr>PowerPoint Presentation</vt:lpstr>
      <vt:lpstr>PowerPoint Presentation</vt:lpstr>
      <vt:lpstr>Huh? Preplication by who?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Preplication ?</vt:lpstr>
      <vt:lpstr>Why Preplication ?</vt:lpstr>
      <vt:lpstr>Requirements for Preplicability</vt:lpstr>
      <vt:lpstr>Requirements for Preplicability (continued)</vt:lpstr>
      <vt:lpstr>PowerPoint Presentation</vt:lpstr>
    </vt:vector>
  </TitlesOfParts>
  <Company>Dow Jones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Preplication</dc:title>
  <dc:creator>Dow Jones User</dc:creator>
  <cp:lastModifiedBy>Dow Jones User</cp:lastModifiedBy>
  <cp:revision>62</cp:revision>
  <dcterms:created xsi:type="dcterms:W3CDTF">2015-03-06T14:19:31Z</dcterms:created>
  <dcterms:modified xsi:type="dcterms:W3CDTF">2016-03-06T18:05:28Z</dcterms:modified>
</cp:coreProperties>
</file>