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ee7a745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ee7a745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e0bc31b8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e0bc31b8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ee7a7457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ee7a7457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e0bc31b8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e0bc31b8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e7a745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ee7a745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0bc31b8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e0bc31b8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e0bc31b8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e0bc31b8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e0bc31b8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e0bc31b8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e0bc31b8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e0bc31b8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da4706a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da4706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ee7a745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ee7a745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e0bc31b8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e0bc31b8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d9a461b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d9a461b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0" y="803925"/>
            <a:ext cx="9144000" cy="3307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it">
                <a:latin typeface="Times New Roman"/>
                <a:ea typeface="Times New Roman"/>
                <a:cs typeface="Times New Roman"/>
                <a:sym typeface="Times New Roman"/>
              </a:rPr>
              <a:t>Payment method</a:t>
            </a:r>
            <a:endParaRPr b="1">
              <a:latin typeface="Times New Roman"/>
              <a:ea typeface="Times New Roman"/>
              <a:cs typeface="Times New Roman"/>
              <a:sym typeface="Times New Roman"/>
            </a:endParaRPr>
          </a:p>
        </p:txBody>
      </p:sp>
      <p:sp>
        <p:nvSpPr>
          <p:cNvPr id="135" name="Google Shape;135;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sz="1400">
                <a:latin typeface="Arial"/>
                <a:ea typeface="Arial"/>
                <a:cs typeface="Arial"/>
                <a:sym typeface="Arial"/>
              </a:rPr>
              <a:t>The uploader will get a 50% fee from all the students who subscribe under his course.</a:t>
            </a:r>
            <a:endParaRPr sz="1400">
              <a:latin typeface="Arial"/>
              <a:ea typeface="Arial"/>
              <a:cs typeface="Arial"/>
              <a:sym typeface="Arial"/>
            </a:endParaRPr>
          </a:p>
          <a:p>
            <a:pPr indent="0" lvl="0" marL="0" rtl="0">
              <a:spcBef>
                <a:spcPts val="1600"/>
              </a:spcBef>
              <a:spcAft>
                <a:spcPts val="0"/>
              </a:spcAft>
              <a:buNone/>
            </a:pPr>
            <a:r>
              <a:rPr lang="it" sz="1400">
                <a:latin typeface="Arial"/>
                <a:ea typeface="Arial"/>
                <a:cs typeface="Arial"/>
                <a:sym typeface="Arial"/>
              </a:rPr>
              <a:t>If there is more than one uploader we have software that will keep track of views using a simple algorithm and will help us implement a fair payment method.</a:t>
            </a:r>
            <a:endParaRPr sz="1400">
              <a:latin typeface="Arial"/>
              <a:ea typeface="Arial"/>
              <a:cs typeface="Arial"/>
              <a:sym typeface="Arial"/>
            </a:endParaRPr>
          </a:p>
          <a:p>
            <a:pPr indent="0" lvl="0" marL="0" rtl="0">
              <a:spcBef>
                <a:spcPts val="1600"/>
              </a:spcBef>
              <a:spcAft>
                <a:spcPts val="0"/>
              </a:spcAft>
              <a:buNone/>
            </a:pPr>
            <a:r>
              <a:rPr lang="it" sz="1400">
                <a:latin typeface="Arial"/>
                <a:ea typeface="Arial"/>
                <a:cs typeface="Arial"/>
                <a:sym typeface="Arial"/>
              </a:rPr>
              <a:t>We will use</a:t>
            </a:r>
            <a:r>
              <a:rPr b="1" lang="it" sz="1400">
                <a:latin typeface="Arial"/>
                <a:ea typeface="Arial"/>
                <a:cs typeface="Arial"/>
                <a:sym typeface="Arial"/>
              </a:rPr>
              <a:t> </a:t>
            </a:r>
            <a:r>
              <a:rPr b="1" lang="it" sz="1400">
                <a:latin typeface="Arial"/>
                <a:ea typeface="Arial"/>
                <a:cs typeface="Arial"/>
                <a:sym typeface="Arial"/>
              </a:rPr>
              <a:t>Stars </a:t>
            </a:r>
            <a:r>
              <a:rPr lang="it" sz="1400">
                <a:latin typeface="Arial"/>
                <a:ea typeface="Arial"/>
                <a:cs typeface="Arial"/>
                <a:sym typeface="Arial"/>
              </a:rPr>
              <a:t>times </a:t>
            </a:r>
            <a:r>
              <a:rPr b="1" lang="it" sz="1400">
                <a:latin typeface="Arial"/>
                <a:ea typeface="Arial"/>
                <a:cs typeface="Arial"/>
                <a:sym typeface="Arial"/>
              </a:rPr>
              <a:t>Views </a:t>
            </a:r>
            <a:r>
              <a:rPr lang="it" sz="1400">
                <a:latin typeface="Arial"/>
                <a:ea typeface="Arial"/>
                <a:cs typeface="Arial"/>
                <a:sym typeface="Arial"/>
              </a:rPr>
              <a:t>for each student and that will be our guide to payment. </a:t>
            </a:r>
            <a:endParaRPr sz="1400">
              <a:latin typeface="Arial"/>
              <a:ea typeface="Arial"/>
              <a:cs typeface="Arial"/>
              <a:sym typeface="Arial"/>
            </a:endParaRPr>
          </a:p>
          <a:p>
            <a:pPr indent="0" lvl="0" marL="0" rtl="0">
              <a:spcBef>
                <a:spcPts val="1600"/>
              </a:spcBef>
              <a:spcAft>
                <a:spcPts val="1600"/>
              </a:spcAft>
              <a:buNone/>
            </a:pPr>
            <a:r>
              <a:rPr lang="it" sz="1400">
                <a:latin typeface="Arial"/>
                <a:ea typeface="Arial"/>
                <a:cs typeface="Arial"/>
                <a:sym typeface="Arial"/>
              </a:rPr>
              <a:t>Whomever has more </a:t>
            </a:r>
            <a:r>
              <a:rPr b="1" lang="it" sz="1400">
                <a:latin typeface="Arial"/>
                <a:ea typeface="Arial"/>
                <a:cs typeface="Arial"/>
                <a:sym typeface="Arial"/>
              </a:rPr>
              <a:t>S</a:t>
            </a:r>
            <a:r>
              <a:rPr b="1" lang="it" sz="1400">
                <a:latin typeface="Arial"/>
                <a:ea typeface="Arial"/>
                <a:cs typeface="Arial"/>
                <a:sym typeface="Arial"/>
              </a:rPr>
              <a:t>tars </a:t>
            </a:r>
            <a:r>
              <a:rPr lang="it" sz="1400">
                <a:latin typeface="Arial"/>
                <a:ea typeface="Arial"/>
                <a:cs typeface="Arial"/>
                <a:sym typeface="Arial"/>
              </a:rPr>
              <a:t>and more </a:t>
            </a:r>
            <a:r>
              <a:rPr b="1" lang="it" sz="1400">
                <a:latin typeface="Arial"/>
                <a:ea typeface="Arial"/>
                <a:cs typeface="Arial"/>
                <a:sym typeface="Arial"/>
              </a:rPr>
              <a:t>Views </a:t>
            </a:r>
            <a:r>
              <a:rPr lang="it" sz="1400">
                <a:latin typeface="Arial"/>
                <a:ea typeface="Arial"/>
                <a:cs typeface="Arial"/>
                <a:sym typeface="Arial"/>
              </a:rPr>
              <a:t>will have a bigger payout.</a:t>
            </a:r>
            <a:endParaRPr sz="1400">
              <a:latin typeface="Arial"/>
              <a:ea typeface="Arial"/>
              <a:cs typeface="Arial"/>
              <a:sym typeface="Arial"/>
            </a:endParaRPr>
          </a:p>
        </p:txBody>
      </p:sp>
      <p:pic>
        <p:nvPicPr>
          <p:cNvPr id="136" name="Google Shape;136;p22"/>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nvSpPr>
        <p:spPr>
          <a:xfrm>
            <a:off x="351150" y="177900"/>
            <a:ext cx="4256700" cy="49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it" sz="3000">
                <a:latin typeface="Times New Roman"/>
                <a:ea typeface="Times New Roman"/>
                <a:cs typeface="Times New Roman"/>
                <a:sym typeface="Times New Roman"/>
              </a:rPr>
              <a:t>Customer Profile</a:t>
            </a:r>
            <a:endParaRPr b="1" sz="3000">
              <a:latin typeface="Times New Roman"/>
              <a:ea typeface="Times New Roman"/>
              <a:cs typeface="Times New Roman"/>
              <a:sym typeface="Times New Roman"/>
            </a:endParaRPr>
          </a:p>
        </p:txBody>
      </p:sp>
      <p:pic>
        <p:nvPicPr>
          <p:cNvPr id="142" name="Google Shape;142;p23"/>
          <p:cNvPicPr preferRelativeResize="0"/>
          <p:nvPr/>
        </p:nvPicPr>
        <p:blipFill>
          <a:blip r:embed="rId3">
            <a:alphaModFix/>
          </a:blip>
          <a:stretch>
            <a:fillRect/>
          </a:stretch>
        </p:blipFill>
        <p:spPr>
          <a:xfrm>
            <a:off x="3328875" y="1059088"/>
            <a:ext cx="2381250" cy="2381250"/>
          </a:xfrm>
          <a:prstGeom prst="rect">
            <a:avLst/>
          </a:prstGeom>
          <a:noFill/>
          <a:ln>
            <a:noFill/>
          </a:ln>
        </p:spPr>
      </p:pic>
      <p:sp>
        <p:nvSpPr>
          <p:cNvPr id="143" name="Google Shape;143;p23"/>
          <p:cNvSpPr txBox="1"/>
          <p:nvPr/>
        </p:nvSpPr>
        <p:spPr>
          <a:xfrm>
            <a:off x="2443650" y="3600438"/>
            <a:ext cx="4256700" cy="496500"/>
          </a:xfrm>
          <a:prstGeom prst="rect">
            <a:avLst/>
          </a:prstGeom>
          <a:noFill/>
          <a:ln>
            <a:noFill/>
          </a:ln>
        </p:spPr>
        <p:txBody>
          <a:bodyPr anchorCtr="0" anchor="t" bIns="91425" lIns="91425" spcFirstLastPara="1" rIns="91425" wrap="square" tIns="91425">
            <a:noAutofit/>
          </a:bodyPr>
          <a:lstStyle/>
          <a:p>
            <a:pPr indent="457200" lvl="0" marL="914400" rtl="0" algn="just">
              <a:spcBef>
                <a:spcPts val="0"/>
              </a:spcBef>
              <a:spcAft>
                <a:spcPts val="0"/>
              </a:spcAft>
              <a:buNone/>
            </a:pPr>
            <a:r>
              <a:rPr b="1" lang="it"/>
              <a:t>Student</a:t>
            </a:r>
            <a:endParaRPr b="1"/>
          </a:p>
          <a:p>
            <a:pPr indent="0" lvl="0" marL="914400" rtl="0" algn="just">
              <a:spcBef>
                <a:spcPts val="0"/>
              </a:spcBef>
              <a:spcAft>
                <a:spcPts val="0"/>
              </a:spcAft>
              <a:buNone/>
            </a:pPr>
            <a:r>
              <a:rPr lang="it"/>
              <a:t>between 19 - 30 years old</a:t>
            </a:r>
            <a:endParaRPr/>
          </a:p>
        </p:txBody>
      </p:sp>
      <p:pic>
        <p:nvPicPr>
          <p:cNvPr id="144" name="Google Shape;144;p23"/>
          <p:cNvPicPr preferRelativeResize="0"/>
          <p:nvPr/>
        </p:nvPicPr>
        <p:blipFill>
          <a:blip r:embed="rId4">
            <a:alphaModFix/>
          </a:blip>
          <a:stretch>
            <a:fillRect/>
          </a:stretch>
        </p:blipFill>
        <p:spPr>
          <a:xfrm>
            <a:off x="8396717" y="110700"/>
            <a:ext cx="449509" cy="47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it">
                <a:latin typeface="Times New Roman"/>
                <a:ea typeface="Times New Roman"/>
                <a:cs typeface="Times New Roman"/>
                <a:sym typeface="Times New Roman"/>
              </a:rPr>
              <a:t>Competitor</a:t>
            </a:r>
            <a:endParaRPr b="1">
              <a:latin typeface="Times New Roman"/>
              <a:ea typeface="Times New Roman"/>
              <a:cs typeface="Times New Roman"/>
              <a:sym typeface="Times New Roman"/>
            </a:endParaRPr>
          </a:p>
        </p:txBody>
      </p:sp>
      <p:sp>
        <p:nvSpPr>
          <p:cNvPr id="150" name="Google Shape;150;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sz="1400">
                <a:latin typeface="Arial"/>
                <a:ea typeface="Arial"/>
                <a:cs typeface="Arial"/>
                <a:sym typeface="Arial"/>
              </a:rPr>
              <a:t>The only competitor is StudySoup based in the USA. The software works only in the USA and has a count of 1 million subscriptions. </a:t>
            </a:r>
            <a:endParaRPr sz="1400">
              <a:latin typeface="Arial"/>
              <a:ea typeface="Arial"/>
              <a:cs typeface="Arial"/>
              <a:sym typeface="Arial"/>
            </a:endParaRPr>
          </a:p>
          <a:p>
            <a:pPr indent="0" lvl="0" marL="0" rtl="0">
              <a:spcBef>
                <a:spcPts val="1600"/>
              </a:spcBef>
              <a:spcAft>
                <a:spcPts val="0"/>
              </a:spcAft>
              <a:buNone/>
            </a:pPr>
            <a:br>
              <a:rPr lang="it" sz="1400">
                <a:latin typeface="Arial"/>
                <a:ea typeface="Arial"/>
                <a:cs typeface="Arial"/>
                <a:sym typeface="Arial"/>
              </a:rPr>
            </a:br>
            <a:r>
              <a:rPr lang="it" sz="1400">
                <a:latin typeface="Arial"/>
                <a:ea typeface="Arial"/>
                <a:cs typeface="Arial"/>
                <a:sym typeface="Arial"/>
              </a:rPr>
              <a:t>Their fee is pretty high at 11$/month for a yearly subscription </a:t>
            </a:r>
            <a:r>
              <a:rPr lang="it" sz="1400">
                <a:latin typeface="Arial"/>
                <a:ea typeface="Arial"/>
                <a:cs typeface="Arial"/>
                <a:sym typeface="Arial"/>
              </a:rPr>
              <a:t>and it has other separate fees as well, for example you must pay extra to buy study guide.</a:t>
            </a:r>
            <a:endParaRPr sz="1400">
              <a:latin typeface="Arial"/>
              <a:ea typeface="Arial"/>
              <a:cs typeface="Arial"/>
              <a:sym typeface="Arial"/>
            </a:endParaRPr>
          </a:p>
          <a:p>
            <a:pPr indent="0" lvl="0" marL="0" rtl="0">
              <a:spcBef>
                <a:spcPts val="1600"/>
              </a:spcBef>
              <a:spcAft>
                <a:spcPts val="0"/>
              </a:spcAft>
              <a:buNone/>
            </a:pPr>
            <a:br>
              <a:rPr lang="it" sz="1400">
                <a:latin typeface="Arial"/>
                <a:ea typeface="Arial"/>
                <a:cs typeface="Arial"/>
                <a:sym typeface="Arial"/>
              </a:rPr>
            </a:br>
            <a:r>
              <a:rPr lang="it" sz="1400">
                <a:latin typeface="Arial"/>
                <a:ea typeface="Arial"/>
                <a:cs typeface="Arial"/>
                <a:sym typeface="Arial"/>
              </a:rPr>
              <a:t>StudySoup does not operate in the our geographical area</a:t>
            </a:r>
            <a:endParaRPr sz="1400">
              <a:latin typeface="Arial"/>
              <a:ea typeface="Arial"/>
              <a:cs typeface="Arial"/>
              <a:sym typeface="Arial"/>
            </a:endParaRPr>
          </a:p>
          <a:p>
            <a:pPr indent="0" lvl="0" marL="0" rtl="0">
              <a:spcBef>
                <a:spcPts val="1600"/>
              </a:spcBef>
              <a:spcAft>
                <a:spcPts val="1600"/>
              </a:spcAft>
              <a:buNone/>
            </a:pPr>
            <a:r>
              <a:rPr lang="it" sz="1400">
                <a:latin typeface="Arial"/>
                <a:ea typeface="Arial"/>
                <a:cs typeface="Arial"/>
                <a:sym typeface="Arial"/>
              </a:rPr>
              <a:t> StudySoup is not a truly </a:t>
            </a:r>
            <a:r>
              <a:rPr lang="it" sz="1400">
                <a:latin typeface="Arial"/>
                <a:ea typeface="Arial"/>
                <a:cs typeface="Arial"/>
                <a:sym typeface="Arial"/>
              </a:rPr>
              <a:t>affordable</a:t>
            </a:r>
            <a:r>
              <a:rPr lang="it" sz="1400">
                <a:latin typeface="Arial"/>
                <a:ea typeface="Arial"/>
                <a:cs typeface="Arial"/>
                <a:sym typeface="Arial"/>
              </a:rPr>
              <a:t> solution but is important to note that even with high costs it is working in the USA market.</a:t>
            </a:r>
            <a:endParaRPr sz="1400">
              <a:latin typeface="Arial"/>
              <a:ea typeface="Arial"/>
              <a:cs typeface="Arial"/>
              <a:sym typeface="Arial"/>
            </a:endParaRPr>
          </a:p>
        </p:txBody>
      </p:sp>
      <p:pic>
        <p:nvPicPr>
          <p:cNvPr id="151" name="Google Shape;151;p24"/>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26075" y="357800"/>
            <a:ext cx="2808000" cy="477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sz="3000"/>
              <a:t>Market</a:t>
            </a:r>
            <a:endParaRPr b="1" sz="3000"/>
          </a:p>
        </p:txBody>
      </p:sp>
      <p:sp>
        <p:nvSpPr>
          <p:cNvPr id="157" name="Google Shape;157;p25"/>
          <p:cNvSpPr txBox="1"/>
          <p:nvPr>
            <p:ph idx="1" type="body"/>
          </p:nvPr>
        </p:nvSpPr>
        <p:spPr>
          <a:xfrm>
            <a:off x="226075" y="1465800"/>
            <a:ext cx="2927700" cy="31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sz="1400">
                <a:latin typeface="Arial"/>
                <a:ea typeface="Arial"/>
                <a:cs typeface="Arial"/>
                <a:sym typeface="Arial"/>
              </a:rPr>
              <a:t>How</a:t>
            </a:r>
            <a:r>
              <a:rPr lang="it" sz="1400">
                <a:latin typeface="Arial"/>
                <a:ea typeface="Arial"/>
                <a:cs typeface="Arial"/>
                <a:sym typeface="Arial"/>
              </a:rPr>
              <a:t> much</a:t>
            </a:r>
            <a:r>
              <a:rPr lang="it" sz="1400">
                <a:latin typeface="Arial"/>
                <a:ea typeface="Arial"/>
                <a:cs typeface="Arial"/>
                <a:sym typeface="Arial"/>
              </a:rPr>
              <a:t> is spent per student?</a:t>
            </a:r>
            <a:endParaRPr sz="1400">
              <a:latin typeface="Arial"/>
              <a:ea typeface="Arial"/>
              <a:cs typeface="Arial"/>
              <a:sym typeface="Arial"/>
            </a:endParaRPr>
          </a:p>
          <a:p>
            <a:pPr indent="0" lvl="0" marL="0" rtl="0">
              <a:spcBef>
                <a:spcPts val="1600"/>
              </a:spcBef>
              <a:spcAft>
                <a:spcPts val="0"/>
              </a:spcAft>
              <a:buNone/>
            </a:pPr>
            <a:br>
              <a:rPr lang="it" sz="1400">
                <a:latin typeface="Arial"/>
                <a:ea typeface="Arial"/>
                <a:cs typeface="Arial"/>
                <a:sym typeface="Arial"/>
              </a:rPr>
            </a:br>
            <a:r>
              <a:rPr lang="it" sz="1400">
                <a:latin typeface="Arial"/>
                <a:ea typeface="Arial"/>
                <a:cs typeface="Arial"/>
                <a:sym typeface="Arial"/>
              </a:rPr>
              <a:t>This graph shows how much a student spends based on majors courses in USD.</a:t>
            </a:r>
            <a:endParaRPr sz="1400">
              <a:latin typeface="Arial"/>
              <a:ea typeface="Arial"/>
              <a:cs typeface="Arial"/>
              <a:sym typeface="Arial"/>
            </a:endParaRPr>
          </a:p>
          <a:p>
            <a:pPr indent="0" lvl="0" marL="0">
              <a:spcBef>
                <a:spcPts val="1600"/>
              </a:spcBef>
              <a:spcAft>
                <a:spcPts val="1600"/>
              </a:spcAft>
              <a:buNone/>
            </a:pPr>
            <a:r>
              <a:rPr lang="it" sz="1400">
                <a:latin typeface="Arial"/>
                <a:ea typeface="Arial"/>
                <a:cs typeface="Arial"/>
                <a:sym typeface="Arial"/>
              </a:rPr>
              <a:t>According to UNESCO there are over 207 </a:t>
            </a:r>
            <a:r>
              <a:rPr lang="it" sz="1400">
                <a:latin typeface="Arial"/>
                <a:ea typeface="Arial"/>
                <a:cs typeface="Arial"/>
                <a:sym typeface="Arial"/>
              </a:rPr>
              <a:t>million students worldwide.</a:t>
            </a:r>
            <a:r>
              <a:rPr lang="it" sz="1400">
                <a:latin typeface="Arial"/>
                <a:ea typeface="Arial"/>
                <a:cs typeface="Arial"/>
                <a:sym typeface="Arial"/>
              </a:rPr>
              <a:t>  </a:t>
            </a:r>
            <a:endParaRPr sz="1400">
              <a:latin typeface="Arial"/>
              <a:ea typeface="Arial"/>
              <a:cs typeface="Arial"/>
              <a:sym typeface="Arial"/>
            </a:endParaRPr>
          </a:p>
        </p:txBody>
      </p:sp>
      <p:pic>
        <p:nvPicPr>
          <p:cNvPr id="158" name="Google Shape;158;p25"/>
          <p:cNvPicPr preferRelativeResize="0"/>
          <p:nvPr/>
        </p:nvPicPr>
        <p:blipFill>
          <a:blip r:embed="rId3">
            <a:alphaModFix/>
          </a:blip>
          <a:stretch>
            <a:fillRect/>
          </a:stretch>
        </p:blipFill>
        <p:spPr>
          <a:xfrm>
            <a:off x="3413925" y="357800"/>
            <a:ext cx="5682416" cy="4359851"/>
          </a:xfrm>
          <a:prstGeom prst="rect">
            <a:avLst/>
          </a:prstGeom>
          <a:noFill/>
          <a:ln>
            <a:noFill/>
          </a:ln>
        </p:spPr>
      </p:pic>
      <p:pic>
        <p:nvPicPr>
          <p:cNvPr id="159" name="Google Shape;159;p25"/>
          <p:cNvPicPr preferRelativeResize="0"/>
          <p:nvPr/>
        </p:nvPicPr>
        <p:blipFill>
          <a:blip r:embed="rId4">
            <a:alphaModFix/>
          </a:blip>
          <a:stretch>
            <a:fillRect/>
          </a:stretch>
        </p:blipFill>
        <p:spPr>
          <a:xfrm>
            <a:off x="8396717" y="110700"/>
            <a:ext cx="449509" cy="47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it">
                <a:latin typeface="Times New Roman"/>
                <a:ea typeface="Times New Roman"/>
                <a:cs typeface="Times New Roman"/>
                <a:sym typeface="Times New Roman"/>
              </a:rPr>
              <a:t>Funding Target</a:t>
            </a:r>
            <a:endParaRPr b="1">
              <a:latin typeface="Times New Roman"/>
              <a:ea typeface="Times New Roman"/>
              <a:cs typeface="Times New Roman"/>
              <a:sym typeface="Times New Roman"/>
            </a:endParaRPr>
          </a:p>
        </p:txBody>
      </p:sp>
      <p:sp>
        <p:nvSpPr>
          <p:cNvPr id="165" name="Google Shape;165;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it" sz="1400">
                <a:latin typeface="Arial"/>
                <a:ea typeface="Arial"/>
                <a:cs typeface="Arial"/>
                <a:sym typeface="Arial"/>
              </a:rPr>
              <a:t>Between $20,000 to $30,000</a:t>
            </a:r>
            <a:endParaRPr b="1" sz="1400">
              <a:latin typeface="Arial"/>
              <a:ea typeface="Arial"/>
              <a:cs typeface="Arial"/>
              <a:sym typeface="Arial"/>
            </a:endParaRPr>
          </a:p>
          <a:p>
            <a:pPr indent="0" lvl="0" marL="0" rtl="0">
              <a:spcBef>
                <a:spcPts val="1600"/>
              </a:spcBef>
              <a:spcAft>
                <a:spcPts val="0"/>
              </a:spcAft>
              <a:buNone/>
            </a:pPr>
            <a:r>
              <a:rPr lang="it" sz="1400">
                <a:latin typeface="Arial"/>
                <a:ea typeface="Arial"/>
                <a:cs typeface="Arial"/>
                <a:sym typeface="Arial"/>
              </a:rPr>
              <a:t>All the money will be directed towards the advertisement of our project and to get a first user base, either in Europe or Asia.</a:t>
            </a:r>
            <a:endParaRPr sz="1400">
              <a:latin typeface="Arial"/>
              <a:ea typeface="Arial"/>
              <a:cs typeface="Arial"/>
              <a:sym typeface="Arial"/>
            </a:endParaRPr>
          </a:p>
          <a:p>
            <a:pPr indent="0" lvl="0" marL="0" rtl="0">
              <a:spcBef>
                <a:spcPts val="1600"/>
              </a:spcBef>
              <a:spcAft>
                <a:spcPts val="1600"/>
              </a:spcAft>
              <a:buNone/>
            </a:pPr>
            <a:r>
              <a:rPr lang="it" sz="1400">
                <a:latin typeface="Arial"/>
                <a:ea typeface="Arial"/>
                <a:cs typeface="Arial"/>
                <a:sym typeface="Arial"/>
              </a:rPr>
              <a:t>The target for this first stage is 10.000 users during the first year. </a:t>
            </a:r>
            <a:endParaRPr sz="1400">
              <a:latin typeface="Arial"/>
              <a:ea typeface="Arial"/>
              <a:cs typeface="Arial"/>
              <a:sym typeface="Arial"/>
            </a:endParaRPr>
          </a:p>
        </p:txBody>
      </p:sp>
      <p:pic>
        <p:nvPicPr>
          <p:cNvPr id="166" name="Google Shape;166;p26"/>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ctrTitle"/>
          </p:nvPr>
        </p:nvSpPr>
        <p:spPr>
          <a:xfrm>
            <a:off x="390525" y="8867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a:latin typeface="Times New Roman"/>
                <a:ea typeface="Times New Roman"/>
                <a:cs typeface="Times New Roman"/>
                <a:sym typeface="Times New Roman"/>
              </a:rPr>
              <a:t>StuSmart</a:t>
            </a:r>
            <a:endParaRPr b="1">
              <a:latin typeface="Times New Roman"/>
              <a:ea typeface="Times New Roman"/>
              <a:cs typeface="Times New Roman"/>
              <a:sym typeface="Times New Roman"/>
            </a:endParaRPr>
          </a:p>
        </p:txBody>
      </p:sp>
      <p:sp>
        <p:nvSpPr>
          <p:cNvPr id="75" name="Google Shape;75;p14"/>
          <p:cNvSpPr txBox="1"/>
          <p:nvPr>
            <p:ph idx="1" type="subTitle"/>
          </p:nvPr>
        </p:nvSpPr>
        <p:spPr>
          <a:xfrm>
            <a:off x="390525" y="17826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latin typeface="Times New Roman"/>
                <a:ea typeface="Times New Roman"/>
                <a:cs typeface="Times New Roman"/>
                <a:sym typeface="Times New Roman"/>
              </a:rPr>
              <a:t>StuSmart is the easiest way to access digital documentations for studying purposes.</a:t>
            </a:r>
            <a:endParaRPr>
              <a:latin typeface="Times New Roman"/>
              <a:ea typeface="Times New Roman"/>
              <a:cs typeface="Times New Roman"/>
              <a:sym typeface="Times New Roman"/>
            </a:endParaRPr>
          </a:p>
          <a:p>
            <a:pPr indent="0" lvl="0" marL="0" rtl="0">
              <a:spcBef>
                <a:spcPts val="0"/>
              </a:spcBef>
              <a:spcAft>
                <a:spcPts val="0"/>
              </a:spcAft>
              <a:buNone/>
            </a:pPr>
            <a:r>
              <a:rPr lang="it">
                <a:latin typeface="Times New Roman"/>
                <a:ea typeface="Times New Roman"/>
                <a:cs typeface="Times New Roman"/>
                <a:sym typeface="Times New Roman"/>
              </a:rPr>
              <a:t> It is made to break barriers between students.</a:t>
            </a:r>
            <a:endParaRPr>
              <a:latin typeface="Times New Roman"/>
              <a:ea typeface="Times New Roman"/>
              <a:cs typeface="Times New Roman"/>
              <a:sym typeface="Times New Roman"/>
            </a:endParaRPr>
          </a:p>
        </p:txBody>
      </p:sp>
      <p:pic>
        <p:nvPicPr>
          <p:cNvPr id="76" name="Google Shape;76;p14"/>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265500" y="278475"/>
            <a:ext cx="4045200" cy="588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sz="2400">
                <a:latin typeface="Times New Roman"/>
                <a:ea typeface="Times New Roman"/>
                <a:cs typeface="Times New Roman"/>
                <a:sym typeface="Times New Roman"/>
              </a:rPr>
              <a:t>Problems</a:t>
            </a:r>
            <a:endParaRPr b="1" sz="2400">
              <a:latin typeface="Times New Roman"/>
              <a:ea typeface="Times New Roman"/>
              <a:cs typeface="Times New Roman"/>
              <a:sym typeface="Times New Roman"/>
            </a:endParaRPr>
          </a:p>
        </p:txBody>
      </p:sp>
      <p:sp>
        <p:nvSpPr>
          <p:cNvPr id="82" name="Google Shape;82;p15"/>
          <p:cNvSpPr txBox="1"/>
          <p:nvPr>
            <p:ph idx="1" type="subTitle"/>
          </p:nvPr>
        </p:nvSpPr>
        <p:spPr>
          <a:xfrm>
            <a:off x="265500" y="1044022"/>
            <a:ext cx="4045200" cy="364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it" sz="1400">
                <a:latin typeface="Arial"/>
                <a:ea typeface="Arial"/>
                <a:cs typeface="Arial"/>
                <a:sym typeface="Arial"/>
              </a:rPr>
              <a:t>Not enough communication between students.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it" sz="1400">
                <a:latin typeface="Arial"/>
                <a:ea typeface="Arial"/>
                <a:cs typeface="Arial"/>
                <a:sym typeface="Arial"/>
              </a:rPr>
              <a:t>Difficult to find high quality materials online with the same teaching methods of your professors.</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it" sz="1400">
                <a:latin typeface="Arial"/>
                <a:ea typeface="Arial"/>
                <a:cs typeface="Arial"/>
                <a:sym typeface="Arial"/>
              </a:rPr>
              <a:t>Lack of interactive materials.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it" sz="1400">
                <a:latin typeface="Arial"/>
                <a:ea typeface="Arial"/>
                <a:cs typeface="Arial"/>
                <a:sym typeface="Arial"/>
              </a:rPr>
              <a:t>Often students have to find  another job to pay for their study and living expenses.</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it" sz="1400">
                <a:latin typeface="Arial"/>
                <a:ea typeface="Arial"/>
                <a:cs typeface="Arial"/>
                <a:sym typeface="Arial"/>
              </a:rPr>
              <a:t>Students want to always find the cheap and valuable materials to study and are becoming better at it.</a:t>
            </a:r>
            <a:endParaRPr sz="1400">
              <a:latin typeface="Arial"/>
              <a:ea typeface="Arial"/>
              <a:cs typeface="Arial"/>
              <a:sym typeface="Arial"/>
            </a:endParaRPr>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83" name="Google Shape;83;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1600"/>
              </a:spcAft>
              <a:buNone/>
            </a:pPr>
            <a:r>
              <a:t/>
            </a:r>
            <a:endParaRPr/>
          </a:p>
        </p:txBody>
      </p:sp>
      <p:pic>
        <p:nvPicPr>
          <p:cNvPr id="84" name="Google Shape;84;p15"/>
          <p:cNvPicPr preferRelativeResize="0"/>
          <p:nvPr/>
        </p:nvPicPr>
        <p:blipFill>
          <a:blip r:embed="rId3">
            <a:alphaModFix/>
          </a:blip>
          <a:stretch>
            <a:fillRect/>
          </a:stretch>
        </p:blipFill>
        <p:spPr>
          <a:xfrm>
            <a:off x="4533000" y="0"/>
            <a:ext cx="4611000" cy="3508451"/>
          </a:xfrm>
          <a:prstGeom prst="rect">
            <a:avLst/>
          </a:prstGeom>
          <a:noFill/>
          <a:ln>
            <a:noFill/>
          </a:ln>
        </p:spPr>
      </p:pic>
      <p:pic>
        <p:nvPicPr>
          <p:cNvPr id="85" name="Google Shape;85;p15"/>
          <p:cNvPicPr preferRelativeResize="0"/>
          <p:nvPr/>
        </p:nvPicPr>
        <p:blipFill>
          <a:blip r:embed="rId4">
            <a:alphaModFix/>
          </a:blip>
          <a:stretch>
            <a:fillRect/>
          </a:stretch>
        </p:blipFill>
        <p:spPr>
          <a:xfrm>
            <a:off x="8396717" y="110700"/>
            <a:ext cx="449509" cy="47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a:latin typeface="Times New Roman"/>
                <a:ea typeface="Times New Roman"/>
                <a:cs typeface="Times New Roman"/>
                <a:sym typeface="Times New Roman"/>
              </a:rPr>
              <a:t>Solutions Used Today</a:t>
            </a:r>
            <a:endParaRPr b="1">
              <a:latin typeface="Times New Roman"/>
              <a:ea typeface="Times New Roman"/>
              <a:cs typeface="Times New Roman"/>
              <a:sym typeface="Times New Roman"/>
            </a:endParaRPr>
          </a:p>
        </p:txBody>
      </p:sp>
      <p:sp>
        <p:nvSpPr>
          <p:cNvPr id="91" name="Google Shape;91;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it" sz="1400">
                <a:latin typeface="Arial"/>
                <a:ea typeface="Arial"/>
                <a:cs typeface="Arial"/>
                <a:sym typeface="Arial"/>
              </a:rPr>
              <a:t>Search for answers on the web.</a:t>
            </a:r>
            <a:endParaRPr sz="1400">
              <a:latin typeface="Arial"/>
              <a:ea typeface="Arial"/>
              <a:cs typeface="Arial"/>
              <a:sym typeface="Arial"/>
            </a:endParaRPr>
          </a:p>
          <a:p>
            <a:pPr indent="0" lvl="0" marL="457200" rtl="0">
              <a:spcBef>
                <a:spcPts val="1600"/>
              </a:spcBef>
              <a:spcAft>
                <a:spcPts val="0"/>
              </a:spcAft>
              <a:buNone/>
            </a:pPr>
            <a:r>
              <a:t/>
            </a:r>
            <a:endParaRPr sz="1400">
              <a:latin typeface="Arial"/>
              <a:ea typeface="Arial"/>
              <a:cs typeface="Arial"/>
              <a:sym typeface="Arial"/>
            </a:endParaRPr>
          </a:p>
          <a:p>
            <a:pPr indent="-317500" lvl="0" marL="457200" rtl="0">
              <a:spcBef>
                <a:spcPts val="1600"/>
              </a:spcBef>
              <a:spcAft>
                <a:spcPts val="0"/>
              </a:spcAft>
              <a:buSzPts val="1400"/>
              <a:buFont typeface="Arial"/>
              <a:buChar char="●"/>
            </a:pPr>
            <a:r>
              <a:rPr lang="it" sz="1400">
                <a:latin typeface="Arial"/>
                <a:ea typeface="Arial"/>
                <a:cs typeface="Arial"/>
                <a:sym typeface="Arial"/>
              </a:rPr>
              <a:t>Use an online tutor.</a:t>
            </a:r>
            <a:endParaRPr sz="1400">
              <a:latin typeface="Arial"/>
              <a:ea typeface="Arial"/>
              <a:cs typeface="Arial"/>
              <a:sym typeface="Arial"/>
            </a:endParaRPr>
          </a:p>
          <a:p>
            <a:pPr indent="0" lvl="0" marL="457200" rtl="0">
              <a:spcBef>
                <a:spcPts val="1600"/>
              </a:spcBef>
              <a:spcAft>
                <a:spcPts val="0"/>
              </a:spcAft>
              <a:buNone/>
            </a:pPr>
            <a:r>
              <a:t/>
            </a:r>
            <a:endParaRPr sz="1400">
              <a:latin typeface="Arial"/>
              <a:ea typeface="Arial"/>
              <a:cs typeface="Arial"/>
              <a:sym typeface="Arial"/>
            </a:endParaRPr>
          </a:p>
          <a:p>
            <a:pPr indent="-317500" lvl="0" marL="457200" rtl="0">
              <a:spcBef>
                <a:spcPts val="1600"/>
              </a:spcBef>
              <a:spcAft>
                <a:spcPts val="0"/>
              </a:spcAft>
              <a:buSzPts val="1400"/>
              <a:buFont typeface="Arial"/>
              <a:buChar char="●"/>
            </a:pPr>
            <a:r>
              <a:rPr lang="it" sz="1400">
                <a:latin typeface="Arial"/>
                <a:ea typeface="Arial"/>
                <a:cs typeface="Arial"/>
                <a:sym typeface="Arial"/>
              </a:rPr>
              <a:t>Buy a full pack of notes in facebook group.</a:t>
            </a:r>
            <a:endParaRPr sz="1400">
              <a:latin typeface="Arial"/>
              <a:ea typeface="Arial"/>
              <a:cs typeface="Arial"/>
              <a:sym typeface="Arial"/>
            </a:endParaRPr>
          </a:p>
        </p:txBody>
      </p:sp>
      <p:pic>
        <p:nvPicPr>
          <p:cNvPr id="92" name="Google Shape;92;p16"/>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a:latin typeface="Times New Roman"/>
                <a:ea typeface="Times New Roman"/>
                <a:cs typeface="Times New Roman"/>
                <a:sym typeface="Times New Roman"/>
              </a:rPr>
              <a:t>Why are these solutions not </a:t>
            </a:r>
            <a:r>
              <a:rPr b="1" lang="it">
                <a:latin typeface="Times New Roman"/>
                <a:ea typeface="Times New Roman"/>
                <a:cs typeface="Times New Roman"/>
                <a:sym typeface="Times New Roman"/>
              </a:rPr>
              <a:t>efficient</a:t>
            </a:r>
            <a:r>
              <a:rPr b="1" lang="it">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sp>
        <p:nvSpPr>
          <p:cNvPr id="98" name="Google Shape;98;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it" sz="1400"/>
              <a:t>The answers that you find on google, youtube and forums might be good but take time to search and find. For example videos might have more information than necessary that you still need to go through to find the answers you are looking for, which can be pretty frustrating.</a:t>
            </a:r>
            <a:endParaRPr sz="1400"/>
          </a:p>
          <a:p>
            <a:pPr indent="-317500" lvl="0" marL="457200" rtl="0">
              <a:spcBef>
                <a:spcPts val="0"/>
              </a:spcBef>
              <a:spcAft>
                <a:spcPts val="0"/>
              </a:spcAft>
              <a:buSzPts val="1400"/>
              <a:buChar char="●"/>
            </a:pPr>
            <a:r>
              <a:rPr lang="it" sz="1400"/>
              <a:t> Online tutors are expensive at 15$ per week for half an hour a day is pretty expensive and not all students can afford it.</a:t>
            </a:r>
            <a:endParaRPr sz="1400"/>
          </a:p>
          <a:p>
            <a:pPr indent="-317500" lvl="0" marL="457200" rtl="0">
              <a:spcBef>
                <a:spcPts val="0"/>
              </a:spcBef>
              <a:spcAft>
                <a:spcPts val="0"/>
              </a:spcAft>
              <a:buSzPts val="1400"/>
              <a:buChar char="●"/>
            </a:pPr>
            <a:r>
              <a:rPr lang="it" sz="1400"/>
              <a:t>A student can buy a full pack of notes using facebook groups. It takes time to find the notes, you always need to check the quality, and it might not be useful all the way throughout the pack. It is quite expensive as some notes for one subject can cost more than 30$.</a:t>
            </a:r>
            <a:endParaRPr sz="1400"/>
          </a:p>
          <a:p>
            <a:pPr indent="0" lvl="0" marL="457200" rtl="0">
              <a:spcBef>
                <a:spcPts val="1600"/>
              </a:spcBef>
              <a:spcAft>
                <a:spcPts val="1600"/>
              </a:spcAft>
              <a:buNone/>
            </a:pPr>
            <a:r>
              <a:t/>
            </a:r>
            <a:endParaRPr sz="1400"/>
          </a:p>
        </p:txBody>
      </p:sp>
      <p:pic>
        <p:nvPicPr>
          <p:cNvPr id="99" name="Google Shape;99;p17"/>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a:latin typeface="Times New Roman"/>
                <a:ea typeface="Times New Roman"/>
                <a:cs typeface="Times New Roman"/>
                <a:sym typeface="Times New Roman"/>
              </a:rPr>
              <a:t>Our Solution</a:t>
            </a:r>
            <a:endParaRPr b="1">
              <a:latin typeface="Times New Roman"/>
              <a:ea typeface="Times New Roman"/>
              <a:cs typeface="Times New Roman"/>
              <a:sym typeface="Times New Roman"/>
            </a:endParaRPr>
          </a:p>
        </p:txBody>
      </p:sp>
      <p:sp>
        <p:nvSpPr>
          <p:cNvPr id="105" name="Google Shape;105;p18"/>
          <p:cNvSpPr txBox="1"/>
          <p:nvPr>
            <p:ph idx="1" type="body"/>
          </p:nvPr>
        </p:nvSpPr>
        <p:spPr>
          <a:xfrm>
            <a:off x="471900" y="186022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it">
                <a:latin typeface="Arial"/>
                <a:ea typeface="Arial"/>
                <a:cs typeface="Arial"/>
                <a:sym typeface="Arial"/>
              </a:rPr>
              <a:t>Web and Mobile platform:  </a:t>
            </a:r>
            <a:endParaRPr b="1">
              <a:latin typeface="Arial"/>
              <a:ea typeface="Arial"/>
              <a:cs typeface="Arial"/>
              <a:sym typeface="Arial"/>
            </a:endParaRPr>
          </a:p>
          <a:p>
            <a:pPr indent="0" lvl="0" marL="0" rtl="0">
              <a:spcBef>
                <a:spcPts val="1600"/>
              </a:spcBef>
              <a:spcAft>
                <a:spcPts val="0"/>
              </a:spcAft>
              <a:buNone/>
            </a:pPr>
            <a:r>
              <a:rPr lang="it" sz="1400">
                <a:latin typeface="Arial"/>
                <a:ea typeface="Arial"/>
                <a:cs typeface="Arial"/>
                <a:sym typeface="Arial"/>
              </a:rPr>
              <a:t>Students can upload their courses notes online and get paid. </a:t>
            </a:r>
            <a:br>
              <a:rPr lang="it" sz="1400">
                <a:latin typeface="Arial"/>
                <a:ea typeface="Arial"/>
                <a:cs typeface="Arial"/>
                <a:sym typeface="Arial"/>
              </a:rPr>
            </a:br>
            <a:r>
              <a:rPr lang="it" sz="1400">
                <a:latin typeface="Arial"/>
                <a:ea typeface="Arial"/>
                <a:cs typeface="Arial"/>
                <a:sym typeface="Arial"/>
              </a:rPr>
              <a:t>The uploader can be a tutor for the students.</a:t>
            </a:r>
            <a:endParaRPr sz="1400">
              <a:latin typeface="Arial"/>
              <a:ea typeface="Arial"/>
              <a:cs typeface="Arial"/>
              <a:sym typeface="Arial"/>
            </a:endParaRPr>
          </a:p>
          <a:p>
            <a:pPr indent="0" lvl="0" marL="0">
              <a:spcBef>
                <a:spcPts val="1600"/>
              </a:spcBef>
              <a:spcAft>
                <a:spcPts val="1600"/>
              </a:spcAft>
              <a:buNone/>
            </a:pPr>
            <a:r>
              <a:rPr lang="it" sz="1400">
                <a:latin typeface="Arial"/>
                <a:ea typeface="Arial"/>
                <a:cs typeface="Arial"/>
                <a:sym typeface="Arial"/>
              </a:rPr>
              <a:t>Other students can access the notes paying a subscription fee 5$/ month.</a:t>
            </a:r>
            <a:endParaRPr sz="1400">
              <a:latin typeface="Arial"/>
              <a:ea typeface="Arial"/>
              <a:cs typeface="Arial"/>
              <a:sym typeface="Arial"/>
            </a:endParaRPr>
          </a:p>
        </p:txBody>
      </p:sp>
      <p:pic>
        <p:nvPicPr>
          <p:cNvPr id="106" name="Google Shape;106;p18"/>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a:latin typeface="Times New Roman"/>
                <a:ea typeface="Times New Roman"/>
                <a:cs typeface="Times New Roman"/>
                <a:sym typeface="Times New Roman"/>
              </a:rPr>
              <a:t>Problems We Are Solving</a:t>
            </a:r>
            <a:endParaRPr b="1">
              <a:latin typeface="Times New Roman"/>
              <a:ea typeface="Times New Roman"/>
              <a:cs typeface="Times New Roman"/>
              <a:sym typeface="Times New Roman"/>
            </a:endParaRPr>
          </a:p>
        </p:txBody>
      </p:sp>
      <p:sp>
        <p:nvSpPr>
          <p:cNvPr id="112" name="Google Shape;112;p19"/>
          <p:cNvSpPr txBox="1"/>
          <p:nvPr>
            <p:ph idx="1" type="body"/>
          </p:nvPr>
        </p:nvSpPr>
        <p:spPr>
          <a:xfrm>
            <a:off x="318900" y="1848450"/>
            <a:ext cx="8222100" cy="2710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it" sz="1400">
                <a:latin typeface="Arial"/>
                <a:ea typeface="Arial"/>
                <a:cs typeface="Arial"/>
                <a:sym typeface="Arial"/>
              </a:rPr>
              <a:t>Students can make money and ease the need for long hours at side jobs that are needed today to pay for </a:t>
            </a:r>
            <a:r>
              <a:rPr lang="it" sz="1400">
                <a:latin typeface="Arial"/>
                <a:ea typeface="Arial"/>
                <a:cs typeface="Arial"/>
                <a:sym typeface="Arial"/>
              </a:rPr>
              <a:t>tuition</a:t>
            </a:r>
            <a:r>
              <a:rPr lang="it" sz="1400">
                <a:latin typeface="Arial"/>
                <a:ea typeface="Arial"/>
                <a:cs typeface="Arial"/>
                <a:sym typeface="Arial"/>
              </a:rPr>
              <a:t>. </a:t>
            </a:r>
            <a:endParaRPr sz="1400">
              <a:latin typeface="Arial"/>
              <a:ea typeface="Arial"/>
              <a:cs typeface="Arial"/>
              <a:sym typeface="Arial"/>
            </a:endParaRPr>
          </a:p>
          <a:p>
            <a:pPr indent="0" lvl="0" marL="457200" rtl="0">
              <a:spcBef>
                <a:spcPts val="1600"/>
              </a:spcBef>
              <a:spcAft>
                <a:spcPts val="0"/>
              </a:spcAft>
              <a:buNone/>
            </a:pPr>
            <a:r>
              <a:t/>
            </a:r>
            <a:endParaRPr sz="1400">
              <a:latin typeface="Arial"/>
              <a:ea typeface="Arial"/>
              <a:cs typeface="Arial"/>
              <a:sym typeface="Arial"/>
            </a:endParaRPr>
          </a:p>
          <a:p>
            <a:pPr indent="-317500" lvl="0" marL="457200" rtl="0">
              <a:spcBef>
                <a:spcPts val="1600"/>
              </a:spcBef>
              <a:spcAft>
                <a:spcPts val="0"/>
              </a:spcAft>
              <a:buSzPts val="1400"/>
              <a:buFont typeface="Arial"/>
              <a:buChar char="●"/>
            </a:pPr>
            <a:r>
              <a:rPr lang="it" sz="1400">
                <a:latin typeface="Arial"/>
                <a:ea typeface="Arial"/>
                <a:cs typeface="Arial"/>
                <a:sym typeface="Arial"/>
              </a:rPr>
              <a:t>Students can find suitable studying material for an affordable price.</a:t>
            </a:r>
            <a:endParaRPr sz="1400">
              <a:latin typeface="Arial"/>
              <a:ea typeface="Arial"/>
              <a:cs typeface="Arial"/>
              <a:sym typeface="Arial"/>
            </a:endParaRPr>
          </a:p>
          <a:p>
            <a:pPr indent="0" lvl="0" marL="457200" rtl="0">
              <a:spcBef>
                <a:spcPts val="1600"/>
              </a:spcBef>
              <a:spcAft>
                <a:spcPts val="0"/>
              </a:spcAft>
              <a:buNone/>
            </a:pPr>
            <a:r>
              <a:t/>
            </a:r>
            <a:endParaRPr sz="1400">
              <a:latin typeface="Arial"/>
              <a:ea typeface="Arial"/>
              <a:cs typeface="Arial"/>
              <a:sym typeface="Arial"/>
            </a:endParaRPr>
          </a:p>
          <a:p>
            <a:pPr indent="-317500" lvl="0" marL="457200">
              <a:spcBef>
                <a:spcPts val="1600"/>
              </a:spcBef>
              <a:spcAft>
                <a:spcPts val="0"/>
              </a:spcAft>
              <a:buSzPts val="1400"/>
              <a:buFont typeface="Arial"/>
              <a:buChar char="●"/>
            </a:pPr>
            <a:r>
              <a:rPr lang="it" sz="1400">
                <a:latin typeface="Arial"/>
                <a:ea typeface="Arial"/>
                <a:cs typeface="Arial"/>
                <a:sym typeface="Arial"/>
              </a:rPr>
              <a:t>Tutors can also be more </a:t>
            </a:r>
            <a:r>
              <a:rPr lang="it" sz="1400">
                <a:latin typeface="Arial"/>
                <a:ea typeface="Arial"/>
                <a:cs typeface="Arial"/>
                <a:sym typeface="Arial"/>
              </a:rPr>
              <a:t>affordable</a:t>
            </a:r>
            <a:r>
              <a:rPr lang="it" sz="1400">
                <a:latin typeface="Arial"/>
                <a:ea typeface="Arial"/>
                <a:cs typeface="Arial"/>
                <a:sym typeface="Arial"/>
              </a:rPr>
              <a:t>.  </a:t>
            </a:r>
            <a:endParaRPr sz="1400">
              <a:latin typeface="Arial"/>
              <a:ea typeface="Arial"/>
              <a:cs typeface="Arial"/>
              <a:sym typeface="Arial"/>
            </a:endParaRPr>
          </a:p>
        </p:txBody>
      </p:sp>
      <p:pic>
        <p:nvPicPr>
          <p:cNvPr id="113" name="Google Shape;113;p19"/>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226075" y="229850"/>
            <a:ext cx="2808000" cy="534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sz="3000">
                <a:latin typeface="Times New Roman"/>
                <a:ea typeface="Times New Roman"/>
                <a:cs typeface="Times New Roman"/>
                <a:sym typeface="Times New Roman"/>
              </a:rPr>
              <a:t>Our Products</a:t>
            </a:r>
            <a:endParaRPr b="1" sz="3000">
              <a:latin typeface="Times New Roman"/>
              <a:ea typeface="Times New Roman"/>
              <a:cs typeface="Times New Roman"/>
              <a:sym typeface="Times New Roman"/>
            </a:endParaRPr>
          </a:p>
        </p:txBody>
      </p:sp>
      <p:sp>
        <p:nvSpPr>
          <p:cNvPr id="119" name="Google Shape;119;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20" name="Google Shape;120;p20"/>
          <p:cNvSpPr txBox="1"/>
          <p:nvPr/>
        </p:nvSpPr>
        <p:spPr>
          <a:xfrm>
            <a:off x="3304475" y="229850"/>
            <a:ext cx="5772900" cy="4247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b="1" sz="1800">
              <a:solidFill>
                <a:schemeClr val="lt2"/>
              </a:solidFill>
            </a:endParaRPr>
          </a:p>
          <a:p>
            <a:pPr indent="0" lvl="0" marL="0" rtl="0">
              <a:spcBef>
                <a:spcPts val="0"/>
              </a:spcBef>
              <a:spcAft>
                <a:spcPts val="0"/>
              </a:spcAft>
              <a:buNone/>
            </a:pPr>
            <a:r>
              <a:rPr b="1" lang="it" sz="1800">
                <a:solidFill>
                  <a:schemeClr val="lt2"/>
                </a:solidFill>
              </a:rPr>
              <a:t>Mobile application:</a:t>
            </a:r>
            <a:endParaRPr b="1" sz="1800">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rPr lang="it">
                <a:solidFill>
                  <a:schemeClr val="lt2"/>
                </a:solidFill>
              </a:rPr>
              <a:t>Will be used by students to download files. Easiest way to access and download documents.</a:t>
            </a:r>
            <a:endParaRPr>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t/>
            </a:r>
            <a:endParaRPr sz="1800">
              <a:solidFill>
                <a:schemeClr val="lt2"/>
              </a:solidFill>
            </a:endParaRPr>
          </a:p>
          <a:p>
            <a:pPr indent="0" lvl="0" marL="0" rtl="0">
              <a:spcBef>
                <a:spcPts val="0"/>
              </a:spcBef>
              <a:spcAft>
                <a:spcPts val="0"/>
              </a:spcAft>
              <a:buNone/>
            </a:pPr>
            <a:r>
              <a:rPr b="1" lang="it" sz="1800">
                <a:solidFill>
                  <a:schemeClr val="lt2"/>
                </a:solidFill>
              </a:rPr>
              <a:t>Web application:</a:t>
            </a:r>
            <a:endParaRPr b="1" sz="1800">
              <a:solidFill>
                <a:schemeClr val="lt2"/>
              </a:solidFill>
            </a:endParaRPr>
          </a:p>
          <a:p>
            <a:pPr indent="0" lvl="0" marL="0" rtl="0">
              <a:spcBef>
                <a:spcPts val="0"/>
              </a:spcBef>
              <a:spcAft>
                <a:spcPts val="0"/>
              </a:spcAft>
              <a:buNone/>
            </a:pPr>
            <a:r>
              <a:t/>
            </a:r>
            <a:endParaRPr>
              <a:solidFill>
                <a:schemeClr val="lt2"/>
              </a:solidFill>
            </a:endParaRPr>
          </a:p>
          <a:p>
            <a:pPr indent="0" lvl="0" marL="0" rtl="0">
              <a:spcBef>
                <a:spcPts val="0"/>
              </a:spcBef>
              <a:spcAft>
                <a:spcPts val="0"/>
              </a:spcAft>
              <a:buNone/>
            </a:pPr>
            <a:r>
              <a:rPr lang="it">
                <a:solidFill>
                  <a:schemeClr val="lt2"/>
                </a:solidFill>
              </a:rPr>
              <a:t>Used for all case scenarios: Students uploading and downloading </a:t>
            </a:r>
            <a:endParaRPr/>
          </a:p>
        </p:txBody>
      </p:sp>
      <p:pic>
        <p:nvPicPr>
          <p:cNvPr id="121" name="Google Shape;121;p20"/>
          <p:cNvPicPr preferRelativeResize="0"/>
          <p:nvPr/>
        </p:nvPicPr>
        <p:blipFill>
          <a:blip r:embed="rId3">
            <a:alphaModFix/>
          </a:blip>
          <a:stretch>
            <a:fillRect/>
          </a:stretch>
        </p:blipFill>
        <p:spPr>
          <a:xfrm>
            <a:off x="773498" y="1092250"/>
            <a:ext cx="1713150" cy="3690077"/>
          </a:xfrm>
          <a:prstGeom prst="rect">
            <a:avLst/>
          </a:prstGeom>
          <a:noFill/>
          <a:ln>
            <a:noFill/>
          </a:ln>
        </p:spPr>
      </p:pic>
      <p:pic>
        <p:nvPicPr>
          <p:cNvPr id="122" name="Google Shape;122;p20"/>
          <p:cNvPicPr preferRelativeResize="0"/>
          <p:nvPr/>
        </p:nvPicPr>
        <p:blipFill>
          <a:blip r:embed="rId4">
            <a:alphaModFix/>
          </a:blip>
          <a:stretch>
            <a:fillRect/>
          </a:stretch>
        </p:blipFill>
        <p:spPr>
          <a:xfrm>
            <a:off x="8396717" y="110700"/>
            <a:ext cx="449509" cy="47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it">
                <a:latin typeface="Times New Roman"/>
                <a:ea typeface="Times New Roman"/>
                <a:cs typeface="Times New Roman"/>
                <a:sym typeface="Times New Roman"/>
              </a:rPr>
              <a:t>Notes quality benchmark</a:t>
            </a:r>
            <a:endParaRPr b="1">
              <a:latin typeface="Times New Roman"/>
              <a:ea typeface="Times New Roman"/>
              <a:cs typeface="Times New Roman"/>
              <a:sym typeface="Times New Roman"/>
            </a:endParaRPr>
          </a:p>
        </p:txBody>
      </p:sp>
      <p:sp>
        <p:nvSpPr>
          <p:cNvPr id="128" name="Google Shape;128;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sz="1400">
                <a:latin typeface="Arial"/>
                <a:ea typeface="Arial"/>
                <a:cs typeface="Arial"/>
                <a:sym typeface="Arial"/>
              </a:rPr>
              <a:t>The notes that are uploaded have to follow a certain standard. For a low cost approach a 5-star rating has been implemented. </a:t>
            </a:r>
            <a:endParaRPr sz="1400">
              <a:latin typeface="Arial"/>
              <a:ea typeface="Arial"/>
              <a:cs typeface="Arial"/>
              <a:sym typeface="Arial"/>
            </a:endParaRPr>
          </a:p>
          <a:p>
            <a:pPr indent="0" lvl="0" marL="0">
              <a:spcBef>
                <a:spcPts val="1600"/>
              </a:spcBef>
              <a:spcAft>
                <a:spcPts val="1600"/>
              </a:spcAft>
              <a:buNone/>
            </a:pPr>
            <a:r>
              <a:rPr lang="it" sz="1400">
                <a:latin typeface="Arial"/>
                <a:ea typeface="Arial"/>
                <a:cs typeface="Arial"/>
                <a:sym typeface="Arial"/>
              </a:rPr>
              <a:t>Notes lower than 4 stars would not meeting our benchmark. </a:t>
            </a:r>
            <a:br>
              <a:rPr lang="it" sz="1400">
                <a:latin typeface="Arial"/>
                <a:ea typeface="Arial"/>
                <a:cs typeface="Arial"/>
                <a:sym typeface="Arial"/>
              </a:rPr>
            </a:br>
            <a:r>
              <a:rPr lang="it" sz="1400">
                <a:latin typeface="Arial"/>
                <a:ea typeface="Arial"/>
                <a:cs typeface="Arial"/>
                <a:sym typeface="Arial"/>
              </a:rPr>
              <a:t>In this case we might not process the payment and /or delete the notes.</a:t>
            </a:r>
            <a:endParaRPr sz="1400">
              <a:latin typeface="Arial"/>
              <a:ea typeface="Arial"/>
              <a:cs typeface="Arial"/>
              <a:sym typeface="Arial"/>
            </a:endParaRPr>
          </a:p>
        </p:txBody>
      </p:sp>
      <p:pic>
        <p:nvPicPr>
          <p:cNvPr id="129" name="Google Shape;129;p21"/>
          <p:cNvPicPr preferRelativeResize="0"/>
          <p:nvPr/>
        </p:nvPicPr>
        <p:blipFill>
          <a:blip r:embed="rId3">
            <a:alphaModFix/>
          </a:blip>
          <a:stretch>
            <a:fillRect/>
          </a:stretch>
        </p:blipFill>
        <p:spPr>
          <a:xfrm>
            <a:off x="8396717" y="110700"/>
            <a:ext cx="449509" cy="47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