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25"/>
  </p:notesMasterIdLst>
  <p:sldIdLst>
    <p:sldId id="256" r:id="rId2"/>
    <p:sldId id="258" r:id="rId3"/>
    <p:sldId id="279" r:id="rId4"/>
    <p:sldId id="257" r:id="rId5"/>
    <p:sldId id="280" r:id="rId6"/>
    <p:sldId id="260" r:id="rId7"/>
    <p:sldId id="261" r:id="rId8"/>
    <p:sldId id="262" r:id="rId9"/>
    <p:sldId id="263" r:id="rId10"/>
    <p:sldId id="264" r:id="rId11"/>
    <p:sldId id="275" r:id="rId12"/>
    <p:sldId id="274" r:id="rId13"/>
    <p:sldId id="276" r:id="rId14"/>
    <p:sldId id="266" r:id="rId15"/>
    <p:sldId id="268" r:id="rId16"/>
    <p:sldId id="281" r:id="rId17"/>
    <p:sldId id="267" r:id="rId18"/>
    <p:sldId id="269" r:id="rId19"/>
    <p:sldId id="270" r:id="rId20"/>
    <p:sldId id="271" r:id="rId21"/>
    <p:sldId id="277" r:id="rId22"/>
    <p:sldId id="278" r:id="rId23"/>
    <p:sldId id="272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6"/>
    <p:restoredTop sz="94706"/>
  </p:normalViewPr>
  <p:slideViewPr>
    <p:cSldViewPr snapToGrid="0" snapToObjects="1">
      <p:cViewPr>
        <p:scale>
          <a:sx n="121" d="100"/>
          <a:sy n="121" d="100"/>
        </p:scale>
        <p:origin x="144" y="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162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2362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8038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108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3439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crime-data-from-2010-to-present" TargetMode="External"/><Relationship Id="rId4" Type="http://schemas.openxmlformats.org/officeDocument/2006/relationships/hyperlink" Target="https://catalog.data.gov/dataset/crimes-2001-to-present-398a4" TargetMode="Externa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4.pn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3-us-west-1.amazonaws.com/dreab/Crime_Data_from_2010_to_Present.csv" TargetMode="External"/><Relationship Id="rId4" Type="http://schemas.openxmlformats.org/officeDocument/2006/relationships/hyperlink" Target="https://s3-us-west-1.amazonaws.com/dreab/Crimes_-_2001_to_present.csv" TargetMode="External"/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s3-us-west-1.amazonaws.com/dreab/Crime_Data_from_2010_to_Present.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28600" y="0"/>
            <a:ext cx="6400802" cy="267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300"/>
              </a:spcAft>
            </a:pPr>
            <a:r>
              <a:rPr lang="en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Los</a:t>
            </a:r>
            <a:r>
              <a:rPr lang="en" sz="4800" b="1" dirty="0">
                <a:solidFill>
                  <a:schemeClr val="bg1"/>
                </a:solidFill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 </a:t>
            </a:r>
            <a:r>
              <a:rPr lang="en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Angeles &amp; Chicago </a:t>
            </a:r>
          </a:p>
          <a:p>
            <a:pPr lvl="0">
              <a:lnSpc>
                <a:spcPct val="115000"/>
              </a:lnSpc>
              <a:spcAft>
                <a:spcPts val="300"/>
              </a:spcAft>
            </a:pPr>
            <a:r>
              <a:rPr lang="en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Homicide Crime Analysis </a:t>
            </a:r>
            <a:endParaRPr 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Britannic Bold" charset="0"/>
              <a:ea typeface="Britannic Bold" charset="0"/>
              <a:cs typeface="Britannic Bold" charset="0"/>
            </a:endParaRPr>
          </a:p>
        </p:txBody>
      </p:sp>
      <p:sp>
        <p:nvSpPr>
          <p:cNvPr id="4" name="Shape 167"/>
          <p:cNvSpPr txBox="1">
            <a:spLocks noGrp="1"/>
          </p:cNvSpPr>
          <p:nvPr>
            <p:ph type="subTitle" idx="1"/>
          </p:nvPr>
        </p:nvSpPr>
        <p:spPr>
          <a:xfrm>
            <a:off x="6194905" y="2848153"/>
            <a:ext cx="2855092" cy="217677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By:</a:t>
            </a:r>
            <a:endParaRPr lang="en-US" sz="16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ritannic Bold" charset="0"/>
              <a:ea typeface="Britannic Bold" charset="0"/>
              <a:cs typeface="Britannic Bold" charset="0"/>
              <a:sym typeface="Times New Roman"/>
            </a:endParaRPr>
          </a:p>
          <a:p>
            <a:pPr lvl="0"/>
            <a:r>
              <a:rPr lang="e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Blanco, Andrea</a:t>
            </a:r>
          </a:p>
          <a:p>
            <a:pPr lvl="0"/>
            <a:r>
              <a:rPr lang="e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Kawashima, Keith</a:t>
            </a:r>
          </a:p>
          <a:p>
            <a:pPr lvl="0"/>
            <a:r>
              <a:rPr lang="e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Macias, Jennifer</a:t>
            </a:r>
          </a:p>
          <a:p>
            <a:pPr lvl="0"/>
            <a:r>
              <a:rPr lang="e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Najera, Jose</a:t>
            </a:r>
          </a:p>
          <a:p>
            <a:pPr lvl="0"/>
            <a:r>
              <a:rPr lang="en" sz="20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Nguon</a:t>
            </a:r>
            <a:r>
              <a:rPr lang="e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, </a:t>
            </a:r>
            <a:r>
              <a:rPr lang="en" sz="20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Chiv</a:t>
            </a:r>
            <a:endParaRPr lang="en" sz="20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ritannic Bold" charset="0"/>
              <a:ea typeface="Britannic Bold" charset="0"/>
              <a:cs typeface="Britannic Bold" charset="0"/>
              <a:sym typeface="Times New Roman"/>
            </a:endParaRPr>
          </a:p>
          <a:p>
            <a:pPr lvl="0"/>
            <a:r>
              <a:rPr lang="en-US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H</a:t>
            </a:r>
            <a:r>
              <a:rPr lang="en" sz="20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aghnazarian</a:t>
            </a:r>
            <a:r>
              <a:rPr lang="e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, </a:t>
            </a:r>
            <a:r>
              <a:rPr lang="en-US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O</a:t>
            </a:r>
            <a:r>
              <a:rPr lang="e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sheen</a:t>
            </a:r>
          </a:p>
          <a:p>
            <a:pPr lvl="0"/>
            <a:endParaRPr lang="en" sz="1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ritannic Bold" charset="0"/>
              <a:ea typeface="Britannic Bold" charset="0"/>
              <a:cs typeface="Britannic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13" y="136936"/>
            <a:ext cx="7038900" cy="914100"/>
          </a:xfrm>
        </p:spPr>
        <p:txBody>
          <a:bodyPr/>
          <a:lstStyle/>
          <a:p>
            <a:pPr algn="ctr"/>
            <a:r>
              <a:rPr lang="en-US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AMBARI </a:t>
            </a:r>
            <a:r>
              <a:rPr lang="mr-IN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–</a:t>
            </a:r>
            <a:r>
              <a:rPr lang="en-US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 FILE BROWSER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" b="28862"/>
          <a:stretch/>
        </p:blipFill>
        <p:spPr>
          <a:xfrm>
            <a:off x="737568" y="956443"/>
            <a:ext cx="7780389" cy="2280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3" b="33769"/>
          <a:stretch/>
        </p:blipFill>
        <p:spPr>
          <a:xfrm>
            <a:off x="737568" y="3436881"/>
            <a:ext cx="7739992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HIVE</a:t>
            </a: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34" y="1415853"/>
            <a:ext cx="3975750" cy="3017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17" y="1415853"/>
            <a:ext cx="4025357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521" y="436479"/>
            <a:ext cx="7038900" cy="914100"/>
          </a:xfrm>
        </p:spPr>
        <p:txBody>
          <a:bodyPr/>
          <a:lstStyle/>
          <a:p>
            <a:pPr algn="ctr"/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AMBARI </a:t>
            </a:r>
            <a:r>
              <a:rPr lang="mr-IN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–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 FILE BROWSWER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5664001" y="1307850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LOS ANGEALES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1022" y="1350579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CHICAGO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9" y="1769515"/>
            <a:ext cx="3507757" cy="3108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417" y="1769515"/>
            <a:ext cx="3655969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290" y="78432"/>
            <a:ext cx="7038900" cy="6962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tableau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5422613" y="1307849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LOS ANGEALES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8248" y="1307849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CHICAGO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image3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68613" y="794537"/>
            <a:ext cx="3745448" cy="4297680"/>
          </a:xfrm>
          <a:prstGeom prst="rect">
            <a:avLst/>
          </a:prstGeom>
          <a:ln/>
        </p:spPr>
      </p:pic>
      <p:pic>
        <p:nvPicPr>
          <p:cNvPr id="10" name="image55.png"/>
          <p:cNvPicPr>
            <a:picLocks noChangeAspect="1"/>
          </p:cNvPicPr>
          <p:nvPr/>
        </p:nvPicPr>
        <p:blipFill rotWithShape="1">
          <a:blip r:embed="rId3"/>
          <a:srcRect t="5132"/>
          <a:stretch/>
        </p:blipFill>
        <p:spPr>
          <a:xfrm>
            <a:off x="361316" y="774700"/>
            <a:ext cx="3570795" cy="433735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463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65"/>
          <p:cNvSpPr txBox="1">
            <a:spLocks noGrp="1"/>
          </p:cNvSpPr>
          <p:nvPr>
            <p:ph type="title"/>
          </p:nvPr>
        </p:nvSpPr>
        <p:spPr>
          <a:xfrm>
            <a:off x="881743" y="1536750"/>
            <a:ext cx="7568957" cy="261070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VISUALIZATION</a:t>
            </a:r>
            <a:endParaRPr lang="en" sz="8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Britannic Bold" charset="0"/>
              <a:ea typeface="Britannic Bold" charset="0"/>
              <a:cs typeface="Britannic Bold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365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1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Chicago HOMICIDE CRIME Chart</a:t>
            </a:r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 </a:t>
            </a:r>
            <a:r>
              <a:rPr lang="en-US" sz="3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- 2010-2017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1" b="4561"/>
          <a:stretch/>
        </p:blipFill>
        <p:spPr>
          <a:xfrm>
            <a:off x="785105" y="571500"/>
            <a:ext cx="740236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100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LA HOMICIDE CRIME Chart</a:t>
            </a:r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 </a:t>
            </a:r>
            <a:r>
              <a:rPr lang="en-US" sz="3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- 2010-2017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0"/>
          <a:stretch/>
        </p:blipFill>
        <p:spPr>
          <a:xfrm>
            <a:off x="630856" y="662940"/>
            <a:ext cx="7536594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7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818" y="9650"/>
            <a:ext cx="7038900" cy="914100"/>
          </a:xfrm>
        </p:spPr>
        <p:txBody>
          <a:bodyPr>
            <a:no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HOMICIDE CRIME </a:t>
            </a:r>
            <a:r>
              <a:rPr 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BY LOCATION - CHICAGO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08" y="466700"/>
            <a:ext cx="6639265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39" y="0"/>
            <a:ext cx="8058684" cy="914100"/>
          </a:xfrm>
        </p:spPr>
        <p:txBody>
          <a:bodyPr>
            <a:no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HOMICIDE CRIME BY LOCATION </a:t>
            </a:r>
            <a:r>
              <a:rPr lang="mr-IN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–</a:t>
            </a:r>
            <a:r>
              <a:rPr 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 LOS ANGELES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6" y="457050"/>
            <a:ext cx="7515794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1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171" y="1863322"/>
            <a:ext cx="7038900" cy="9141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INTERESTING FACTS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1274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DATA </a:t>
            </a:r>
            <a:r>
              <a:rPr lang="en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SOURCE</a:t>
            </a:r>
            <a:endParaRPr lang="en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Britannic Bold" charset="0"/>
              <a:ea typeface="Britannic Bold" charset="0"/>
              <a:cs typeface="Britannic Bold" charset="0"/>
              <a:sym typeface="Times New Roman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59875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2800" b="1" dirty="0">
                <a:latin typeface="Arial"/>
                <a:ea typeface="Arial"/>
                <a:cs typeface="Arial"/>
                <a:sym typeface="Arial"/>
              </a:rPr>
              <a:t>Los Angeles Crime Data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 dirty="0">
                <a:latin typeface="Arial"/>
                <a:ea typeface="Arial"/>
                <a:cs typeface="Arial"/>
                <a:sym typeface="Arial"/>
                <a:hlinkClick r:id="rId3"/>
              </a:rPr>
              <a:t>https://catalog.data.gov/dataset/crime-data-from-2010-to-present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 startAt="2"/>
            </a:pPr>
            <a:r>
              <a:rPr lang="en" sz="2800" b="1">
                <a:latin typeface="Arial"/>
                <a:ea typeface="Arial"/>
                <a:cs typeface="Arial"/>
                <a:sym typeface="Arial"/>
              </a:rPr>
              <a:t>Chicago Crime Data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latin typeface="Arial"/>
                <a:ea typeface="Arial"/>
                <a:cs typeface="Arial"/>
                <a:sym typeface="Arial"/>
                <a:hlinkClick r:id="rId4"/>
              </a:rPr>
              <a:t>https://catalog.data.gov/dataset/crimes-2001-to-present-398a4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sz="1500"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TOP 5 CRIMES PER CITY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76017" y="1307850"/>
            <a:ext cx="3403200" cy="2911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LOS ANGELES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Battery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Burglary </a:t>
            </a:r>
            <a:r>
              <a:rPr lang="mr-IN" b="1" dirty="0" smtClean="0"/>
              <a:t>–</a:t>
            </a:r>
            <a:r>
              <a:rPr lang="en-US" b="1" dirty="0" smtClean="0"/>
              <a:t> From Vehicle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Vehicle </a:t>
            </a:r>
            <a:r>
              <a:rPr lang="mr-IN" b="1" dirty="0" smtClean="0"/>
              <a:t>–</a:t>
            </a:r>
            <a:r>
              <a:rPr lang="en-US" b="1" dirty="0" smtClean="0"/>
              <a:t> Stolen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Burglary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Theft Plain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5069268" y="1307850"/>
            <a:ext cx="3519450" cy="2911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CHICAGO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Theft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Battery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Criminal Damage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Narcotics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Other</a:t>
            </a:r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9" name="image34.png"/>
          <p:cNvPicPr/>
          <p:nvPr/>
        </p:nvPicPr>
        <p:blipFill rotWithShape="1">
          <a:blip r:embed="rId2"/>
          <a:srcRect r="25941"/>
          <a:stretch/>
        </p:blipFill>
        <p:spPr>
          <a:xfrm>
            <a:off x="121855" y="3199680"/>
            <a:ext cx="4303000" cy="1244600"/>
          </a:xfrm>
          <a:prstGeom prst="rect">
            <a:avLst/>
          </a:prstGeom>
          <a:ln/>
        </p:spPr>
      </p:pic>
      <p:pic>
        <p:nvPicPr>
          <p:cNvPr id="10" name="image64.png"/>
          <p:cNvPicPr>
            <a:picLocks noChangeAspect="1"/>
          </p:cNvPicPr>
          <p:nvPr/>
        </p:nvPicPr>
        <p:blipFill rotWithShape="1">
          <a:blip r:embed="rId3"/>
          <a:srcRect t="69308" r="41442"/>
          <a:stretch/>
        </p:blipFill>
        <p:spPr>
          <a:xfrm>
            <a:off x="4679017" y="3164120"/>
            <a:ext cx="3962579" cy="128016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861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6661"/>
            <a:ext cx="8033657" cy="9141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The most frequent crime in </a:t>
            </a:r>
            <a:r>
              <a:rPr lang="en-US" sz="32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5 locations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294" y="1433571"/>
            <a:ext cx="3403200" cy="29112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LOS ANGELES</a:t>
            </a:r>
          </a:p>
          <a:p>
            <a:pPr defTabSz="914400">
              <a:lnSpc>
                <a:spcPct val="100000"/>
              </a:lnSpc>
            </a:pPr>
            <a:r>
              <a:rPr lang="en-US" sz="2400" b="1" dirty="0" smtClean="0"/>
              <a:t>Battery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CHICAGO</a:t>
            </a:r>
          </a:p>
          <a:p>
            <a:r>
              <a:rPr lang="en-US" sz="2400" b="1" dirty="0" smtClean="0"/>
              <a:t>Theft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9" name="image5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5105" y="3114417"/>
            <a:ext cx="4010025" cy="809625"/>
          </a:xfrm>
          <a:prstGeom prst="rect">
            <a:avLst/>
          </a:prstGeom>
          <a:ln/>
        </p:spPr>
      </p:pic>
      <p:pic>
        <p:nvPicPr>
          <p:cNvPr id="10" name="image4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87021" y="3127967"/>
            <a:ext cx="2895600" cy="8191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416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TOP </a:t>
            </a: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5 Premises where crimes are most committed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CHICAGO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Street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Residence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Apartment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Sidewalk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Other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idx="2"/>
          </p:nvPr>
        </p:nvSpPr>
        <p:spPr>
          <a:xfrm>
            <a:off x="396621" y="1567550"/>
            <a:ext cx="3403200" cy="2911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LOS ANGELES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Street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Single Family Dwelling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Multi-unit Dwelling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Parking Lot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Sidewalk</a:t>
            </a:r>
            <a:endParaRPr lang="en-US" b="1" dirty="0"/>
          </a:p>
        </p:txBody>
      </p:sp>
      <p:pic>
        <p:nvPicPr>
          <p:cNvPr id="7" name="image61.png"/>
          <p:cNvPicPr>
            <a:picLocks noChangeAspect="1"/>
          </p:cNvPicPr>
          <p:nvPr/>
        </p:nvPicPr>
        <p:blipFill rotWithShape="1">
          <a:blip r:embed="rId2"/>
          <a:srcRect t="77418" r="47818"/>
          <a:stretch/>
        </p:blipFill>
        <p:spPr>
          <a:xfrm>
            <a:off x="4729122" y="3316699"/>
            <a:ext cx="3811398" cy="1005840"/>
          </a:xfrm>
          <a:prstGeom prst="rect">
            <a:avLst/>
          </a:prstGeom>
          <a:ln/>
        </p:spPr>
      </p:pic>
      <p:pic>
        <p:nvPicPr>
          <p:cNvPr id="9" name="image4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6621" y="3414807"/>
            <a:ext cx="3238500" cy="8096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5619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549" y="402296"/>
            <a:ext cx="7038900" cy="9141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QUESTIONS?</a:t>
            </a:r>
            <a:endParaRPr lang="en-US" sz="5400" dirty="0"/>
          </a:p>
        </p:txBody>
      </p:sp>
      <p:pic>
        <p:nvPicPr>
          <p:cNvPr id="4" name="Shape 180" descr="question.jpg"/>
          <p:cNvPicPr preferRelativeResize="0"/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85" b="9697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7575" y="1475653"/>
            <a:ext cx="4968849" cy="331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05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304800" algn="ctr">
              <a:buClr>
                <a:srgbClr val="FEFEFE"/>
              </a:buClr>
              <a:buSzPts val="4800"/>
            </a:pPr>
            <a:r>
              <a:rPr lang="en-US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Purpose of analysis</a:t>
            </a:r>
            <a:endParaRPr lang="en" sz="4800" b="1" dirty="0">
              <a:solidFill>
                <a:srgbClr val="FEFEFE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598750" y="1567550"/>
            <a:ext cx="7482300" cy="29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Century Gothic"/>
              <a:buChar char="•"/>
            </a:pPr>
            <a:r>
              <a:rPr lang="en" sz="2400" b="1"/>
              <a:t>New Insight for Crime Decreasing and Increasing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sz="2400"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sz="2400" b="1"/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buSzPts val="2400"/>
              <a:buChar char="•"/>
            </a:pPr>
            <a:r>
              <a:rPr lang="en" sz="2400" b="1"/>
              <a:t>Information can be Utilized by the Chicago &amp; Los Angeles Police Department &amp; homeowners.</a:t>
            </a:r>
          </a:p>
        </p:txBody>
      </p:sp>
    </p:spTree>
    <p:extLst>
      <p:ext uri="{BB962C8B-B14F-4D97-AF65-F5344CB8AC3E}">
        <p14:creationId xmlns:p14="http://schemas.microsoft.com/office/powerpoint/2010/main" val="230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237680" y="291200"/>
            <a:ext cx="7038900" cy="914100"/>
          </a:xfrm>
        </p:spPr>
        <p:txBody>
          <a:bodyPr/>
          <a:lstStyle/>
          <a:p>
            <a:pPr lvl="0" algn="ctr"/>
            <a:r>
              <a:rPr lang="en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DATA SIZE </a:t>
            </a:r>
          </a:p>
          <a:p>
            <a:pPr lvl="0" algn="ctr"/>
            <a:endParaRPr lang="en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Britannic Bold" charset="0"/>
              <a:ea typeface="Britannic Bold" charset="0"/>
              <a:cs typeface="Britannic Bold" charset="0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538385" y="1307850"/>
            <a:ext cx="8118505" cy="3674348"/>
          </a:xfrm>
        </p:spPr>
        <p:txBody>
          <a:bodyPr/>
          <a:lstStyle/>
          <a:p>
            <a:pPr lvl="0"/>
            <a:r>
              <a:rPr lang="en-US" sz="3200" b="1" dirty="0" smtClean="0">
                <a:sym typeface="Arial"/>
              </a:rPr>
              <a:t>Data Set Size</a:t>
            </a:r>
            <a:r>
              <a:rPr lang="en-US" sz="3200" dirty="0" smtClean="0">
                <a:sym typeface="Arial"/>
              </a:rPr>
              <a:t>: </a:t>
            </a:r>
            <a:endParaRPr lang="en-US" sz="3200" dirty="0">
              <a:sym typeface="Arial"/>
            </a:endParaRPr>
          </a:p>
          <a:p>
            <a:pPr lvl="0">
              <a:buNone/>
            </a:pPr>
            <a:r>
              <a:rPr lang="en-US" sz="3200" dirty="0" smtClean="0">
                <a:sym typeface="Arial"/>
              </a:rPr>
              <a:t>	Combined equals approximately </a:t>
            </a:r>
          </a:p>
          <a:p>
            <a:pPr lvl="0">
              <a:buNone/>
            </a:pPr>
            <a:r>
              <a:rPr lang="en-US" sz="3200" dirty="0" smtClean="0">
                <a:sym typeface="Arial"/>
              </a:rPr>
              <a:t>	1.7 GB of Data</a:t>
            </a:r>
          </a:p>
          <a:p>
            <a:pPr lvl="0">
              <a:buNone/>
            </a:pPr>
            <a:endParaRPr lang="en-US" sz="3200" dirty="0" smtClean="0">
              <a:sym typeface="Arial"/>
            </a:endParaRPr>
          </a:p>
          <a:p>
            <a:pPr marL="457200" indent="-457200"/>
            <a:r>
              <a:rPr lang="en-US" sz="3200" b="1" dirty="0" smtClean="0">
                <a:sym typeface="Arial"/>
              </a:rPr>
              <a:t>Entries: </a:t>
            </a:r>
          </a:p>
          <a:p>
            <a:pPr>
              <a:buNone/>
            </a:pPr>
            <a:r>
              <a:rPr lang="en-US" sz="3200" dirty="0" smtClean="0">
                <a:sym typeface="Arial"/>
              </a:rPr>
              <a:t>	(Set 1CHI): 65,535 (Set 2LA).1,033,099</a:t>
            </a:r>
            <a:endParaRPr lang="en-US" sz="3200" dirty="0"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927100" y="393750"/>
            <a:ext cx="7409300" cy="91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228600" algn="ctr">
              <a:buClr>
                <a:srgbClr val="FEFEFE"/>
              </a:buClr>
              <a:buSzPts val="3600"/>
            </a:pPr>
            <a:r>
              <a:rPr lang="en-US" sz="36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EXPERIMENTAL EXPECIFICATIONS</a:t>
            </a:r>
            <a:endParaRPr lang="en" sz="3600" b="1" i="0" u="none" strike="noStrike" cap="none" dirty="0">
              <a:solidFill>
                <a:srgbClr val="FEFEFE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068224" y="1126116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•"/>
            </a:pPr>
            <a:r>
              <a:rPr lang="en" sz="2400" b="1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2400" b="1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uster version: </a:t>
            </a:r>
          </a:p>
          <a:p>
            <a:pPr marL="171450" marR="0" lvl="0" indent="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IOP 4.2 </a:t>
            </a:r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•"/>
            </a:pPr>
            <a:r>
              <a:rPr lang="en" sz="2400" b="1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number of nodes: </a:t>
            </a:r>
          </a:p>
          <a:p>
            <a:pPr marL="171450" marR="0" lvl="0" indent="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Data node </a:t>
            </a:r>
          </a:p>
          <a:p>
            <a:pPr marL="171450" marR="0" lvl="0" indent="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Management node</a:t>
            </a:r>
          </a:p>
          <a:p>
            <a:pPr marL="171450" marR="0" lvl="0" indent="-34925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Arial"/>
              <a:buNone/>
            </a:pPr>
            <a:r>
              <a:rPr lang="en" sz="28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ED50F1B-7DAE-4949-BA3E-404547E699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-107" t="63057" r="1068" b="6173"/>
          <a:stretch/>
        </p:blipFill>
        <p:spPr bwMode="auto">
          <a:xfrm>
            <a:off x="385052" y="3037882"/>
            <a:ext cx="8147507" cy="182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53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297500" y="362750"/>
            <a:ext cx="7038900" cy="1083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OBJECTIVE</a:t>
            </a:r>
            <a:endParaRPr lang="en" sz="4800" b="1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0521" y="1335555"/>
            <a:ext cx="7986900" cy="357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</a:pPr>
            <a:r>
              <a:rPr lang="en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analyze both data sets using Hive to see if crime rate has increased or decreased each year between both cities and compare which city has the most </a:t>
            </a:r>
            <a:r>
              <a:rPr lang="en" sz="2800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criminal homicide</a:t>
            </a:r>
            <a:r>
              <a:rPr lang="en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by location.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</a:pPr>
            <a:r>
              <a:rPr lang="en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visualize the data on a </a:t>
            </a:r>
            <a:r>
              <a:rPr lang="en-US" sz="2800" dirty="0" err="1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geolocatin</a:t>
            </a:r>
            <a:r>
              <a:rPr lang="en-US" sz="28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28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graphs </a:t>
            </a:r>
            <a:r>
              <a:rPr lang="en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by year the amount of crime.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424356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/>
            </a:r>
            <a:br>
              <a:rPr lang="en-US" sz="8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</a:br>
            <a:r>
              <a:rPr lang="en-US" sz="8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HDFS &amp; HIVE</a:t>
            </a:r>
            <a:endParaRPr lang="en" sz="8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Britannic Bold" charset="0"/>
              <a:ea typeface="Britannic Bold" charset="0"/>
              <a:cs typeface="Britannic Bold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113477" y="410842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FLOWCHART OF DATA ANALYSIS</a:t>
            </a:r>
          </a:p>
          <a:p>
            <a:pPr lvl="0">
              <a:spcBef>
                <a:spcPts val="0"/>
              </a:spcBef>
              <a:buNone/>
            </a:pPr>
            <a:endParaRPr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83" y="1059679"/>
            <a:ext cx="6686418" cy="384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charset="0"/>
                <a:ea typeface="Britannic Bold" charset="0"/>
                <a:cs typeface="Britannic Bold" charset="0"/>
                <a:sym typeface="Times New Roman"/>
              </a:rPr>
              <a:t>HDFS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1567549"/>
            <a:ext cx="8245928" cy="3363679"/>
          </a:xfrm>
        </p:spPr>
        <p:txBody>
          <a:bodyPr/>
          <a:lstStyle/>
          <a:p>
            <a:r>
              <a:rPr lang="en-US" sz="1800" u="sng" dirty="0"/>
              <a:t>(Los Angeles)</a:t>
            </a:r>
            <a:endParaRPr lang="en-US" sz="1800" dirty="0"/>
          </a:p>
          <a:p>
            <a:pPr>
              <a:spcAft>
                <a:spcPts val="0"/>
              </a:spcAft>
              <a:buNone/>
            </a:pPr>
            <a:r>
              <a:rPr lang="en-US" sz="1800" dirty="0" err="1"/>
              <a:t>wget</a:t>
            </a:r>
            <a:r>
              <a:rPr lang="en-US" sz="1800" dirty="0"/>
              <a:t> -O Crime_Data_from_2010_to_Present.csv</a:t>
            </a:r>
            <a:r>
              <a:rPr lang="en-US" sz="1800" dirty="0">
                <a:hlinkClick r:id="rId2"/>
              </a:rPr>
              <a:t> </a:t>
            </a:r>
            <a:endParaRPr lang="en-US" sz="1800" dirty="0" smtClean="0">
              <a:hlinkClick r:id="rId2"/>
            </a:endParaRPr>
          </a:p>
          <a:p>
            <a:pPr>
              <a:spcAft>
                <a:spcPts val="0"/>
              </a:spcAft>
              <a:buNone/>
            </a:pPr>
            <a:r>
              <a:rPr lang="en-US" sz="1800" u="sng" dirty="0" smtClean="0">
                <a:hlinkClick r:id="rId3"/>
              </a:rPr>
              <a:t>https</a:t>
            </a:r>
            <a:r>
              <a:rPr lang="en-US" sz="1800" u="sng" dirty="0">
                <a:hlinkClick r:id="rId3"/>
              </a:rPr>
              <a:t>://</a:t>
            </a:r>
            <a:r>
              <a:rPr lang="en-US" sz="1800" u="sng" dirty="0" smtClean="0">
                <a:hlinkClick r:id="rId3"/>
              </a:rPr>
              <a:t>3-us-west-1.amazonaws.com/dreab/Crime_Data_from_2010_to_Present.csv</a:t>
            </a:r>
            <a:endParaRPr lang="en-US" sz="1800" u="sng" dirty="0" smtClean="0"/>
          </a:p>
          <a:p>
            <a:pPr>
              <a:spcAft>
                <a:spcPts val="0"/>
              </a:spcAft>
              <a:buNone/>
            </a:pPr>
            <a:endParaRPr lang="en-US" sz="1800" dirty="0"/>
          </a:p>
          <a:p>
            <a:r>
              <a:rPr lang="en-US" sz="1800" u="sng" dirty="0" smtClean="0"/>
              <a:t>(Chicago)</a:t>
            </a:r>
            <a:endParaRPr lang="en-US" sz="1800" dirty="0"/>
          </a:p>
          <a:p>
            <a:pPr>
              <a:spcAft>
                <a:spcPts val="0"/>
              </a:spcAft>
              <a:buNone/>
            </a:pPr>
            <a:r>
              <a:rPr lang="en-US" sz="1800" dirty="0" err="1"/>
              <a:t>wget</a:t>
            </a:r>
            <a:r>
              <a:rPr lang="en-US" sz="1800" dirty="0"/>
              <a:t> -O Crimes_-_2001_to_present.cs</a:t>
            </a:r>
          </a:p>
          <a:p>
            <a:pPr>
              <a:spcAft>
                <a:spcPts val="0"/>
              </a:spcAft>
              <a:buNone/>
            </a:pPr>
            <a:r>
              <a:rPr lang="en-US" sz="1800" u="sng" dirty="0">
                <a:hlinkClick r:id="rId4"/>
              </a:rPr>
              <a:t>https://s3-us-west-1.amazonaws.com/dreab/</a:t>
            </a:r>
            <a:r>
              <a:rPr lang="en-US" sz="1800" u="sng" dirty="0">
                <a:solidFill>
                  <a:schemeClr val="accent1"/>
                </a:solidFill>
              </a:rPr>
              <a:t>Crimes_-_</a:t>
            </a:r>
            <a:r>
              <a:rPr lang="en-US" sz="1800" u="sng" dirty="0" smtClean="0">
                <a:solidFill>
                  <a:schemeClr val="accent1"/>
                </a:solidFill>
              </a:rPr>
              <a:t>2001_to_present-2.csv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889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" id="{D8181620-3102-C743-A299-892030AD0D5F}" vid="{4F4E3509-8059-F247-8D42-6B49E0F5CCB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13</TotalTime>
  <Words>287</Words>
  <Application>Microsoft Macintosh PowerPoint</Application>
  <PresentationFormat>On-screen Show (16:9)</PresentationFormat>
  <Paragraphs>97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Britannic Bold</vt:lpstr>
      <vt:lpstr>Century Gothic</vt:lpstr>
      <vt:lpstr>Federo</vt:lpstr>
      <vt:lpstr>Lato</vt:lpstr>
      <vt:lpstr>Mangal</vt:lpstr>
      <vt:lpstr>Times New Roman</vt:lpstr>
      <vt:lpstr>Arial</vt:lpstr>
      <vt:lpstr>Vapor Trail</vt:lpstr>
      <vt:lpstr>PowerPoint Presentation</vt:lpstr>
      <vt:lpstr>DATA SOURCE</vt:lpstr>
      <vt:lpstr>Purpose of analysis</vt:lpstr>
      <vt:lpstr>DATA SIZE  </vt:lpstr>
      <vt:lpstr>EXPERIMENTAL EXPECIFICATIONS</vt:lpstr>
      <vt:lpstr>OBJECTIVE</vt:lpstr>
      <vt:lpstr> HDFS &amp; HIVE</vt:lpstr>
      <vt:lpstr>FLOWCHART OF DATA ANALYSIS </vt:lpstr>
      <vt:lpstr>HDFS</vt:lpstr>
      <vt:lpstr>AMBARI – FILE BROWSER</vt:lpstr>
      <vt:lpstr>HIVE</vt:lpstr>
      <vt:lpstr>AMBARI – FILE BROWSWER</vt:lpstr>
      <vt:lpstr>tableau</vt:lpstr>
      <vt:lpstr>VISUALIZATION</vt:lpstr>
      <vt:lpstr>Chicago HOMICIDE CRIME Chart - 2010-2017</vt:lpstr>
      <vt:lpstr>LA HOMICIDE CRIME Chart - 2010-2017</vt:lpstr>
      <vt:lpstr>HOMICIDE CRIME BY LOCATION - CHICAGO</vt:lpstr>
      <vt:lpstr>HOMICIDE CRIME BY LOCATION – LOS ANGELES</vt:lpstr>
      <vt:lpstr>INTERESTING FACTS</vt:lpstr>
      <vt:lpstr>TOP 5 CRIMES PER CITY</vt:lpstr>
      <vt:lpstr>The most frequent crime in 5 locations</vt:lpstr>
      <vt:lpstr>TOP 5 Premises where crimes are most committed</vt:lpstr>
      <vt:lpstr>QUESTIONS?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Blanco, Andrea A</dc:creator>
  <cp:lastModifiedBy>Blanco, Andrea A</cp:lastModifiedBy>
  <cp:revision>2</cp:revision>
  <dcterms:created xsi:type="dcterms:W3CDTF">2017-12-10T01:24:19Z</dcterms:created>
  <dcterms:modified xsi:type="dcterms:W3CDTF">2017-12-10T01:39:44Z</dcterms:modified>
</cp:coreProperties>
</file>