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2" r:id="rId5"/>
    <p:sldId id="271" r:id="rId6"/>
    <p:sldId id="260" r:id="rId7"/>
    <p:sldId id="272" r:id="rId8"/>
    <p:sldId id="267" r:id="rId9"/>
    <p:sldId id="261" r:id="rId10"/>
    <p:sldId id="266" r:id="rId11"/>
    <p:sldId id="259" r:id="rId12"/>
    <p:sldId id="263" r:id="rId13"/>
    <p:sldId id="264" r:id="rId14"/>
    <p:sldId id="265" r:id="rId15"/>
    <p:sldId id="270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25"/>
    <p:restoredTop sz="96197"/>
  </p:normalViewPr>
  <p:slideViewPr>
    <p:cSldViewPr snapToGrid="0">
      <p:cViewPr>
        <p:scale>
          <a:sx n="152" d="100"/>
          <a:sy n="152" d="100"/>
        </p:scale>
        <p:origin x="5208" y="2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0FE0E-BA44-CB86-5FB3-13C272763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68C62B-FB3E-19EE-C437-995F42948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51552-594D-6271-2720-F32722B52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92B-5959-8C43-B289-60F799AFEEF6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94AC1-CCBC-5AE7-FE3D-C5101D44C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7F073-90B7-29E4-994F-075FB13E0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3DF3-DBA5-E046-939F-E6649BA05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70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611A9-0759-5488-CA52-F6349D83C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A00EC-F8CE-6C08-8204-CC2E1571B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F9279-C899-65D2-CD18-2E43CE948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92B-5959-8C43-B289-60F799AFEEF6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CE459-3E1D-9F50-A56A-8497565CB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FC236-B1C2-0479-09C8-4871B420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3DF3-DBA5-E046-939F-E6649BA05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0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87D2E-9699-4783-65C9-2146367DCF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DF5BF5-0F3A-E0B5-DEF9-10B53899D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E98D8-D34E-5126-A742-C170A3206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92B-5959-8C43-B289-60F799AFEEF6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2665D-E1BF-E8CC-758A-15E4DFCF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5745D-8342-39FA-2549-F3F77A842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3DF3-DBA5-E046-939F-E6649BA05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03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FDFED-2384-66F5-08CF-AC43ED426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DA201-5225-1E5C-A3AD-17BF72CDB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CF804-CD58-2381-C1C0-EDEDA8185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92B-5959-8C43-B289-60F799AFEEF6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F340B-A4FD-236E-3E2C-F9218D193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78774-4CE3-12EC-4A54-0534A5C1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3DF3-DBA5-E046-939F-E6649BA05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4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42B18-98B3-5008-DE2B-7A2B1CDD0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4B001-3354-6206-40F0-4A1209DA6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B4BFF-055C-F1C6-7139-DE6FFE77D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92B-5959-8C43-B289-60F799AFEEF6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A14C5-A937-72CC-962C-5937ED115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15B5E-24C7-ED6B-F7C7-1374E8F8A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3DF3-DBA5-E046-939F-E6649BA05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34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A3209-9A94-EFC7-BF24-9D9F12FD1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31430-8366-4AA3-CC2C-3D376D456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820EC-43BB-0B8A-7D83-92F13EC8B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38494-50B1-07F5-86D6-1589009C7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92B-5959-8C43-B289-60F799AFEEF6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73FA3-9212-30A9-B51A-0307E4317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C4FCB-1D98-EDB1-90FC-E26829127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3DF3-DBA5-E046-939F-E6649BA05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73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6CBB0-0B15-A7C5-E072-C388F4B37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7490B-2AAD-FBE1-0DF2-C2E6B2F9A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9E47D-6E05-6B69-9A22-BBF879FA5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1C09B3-21B9-B33D-46C3-F2AAB1F2B1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FE520A-3717-35C9-189F-0D933266CD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5E0266-3763-F415-38BB-B9197EB85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92B-5959-8C43-B289-60F799AFEEF6}" type="datetimeFigureOut">
              <a:rPr lang="en-US" smtClean="0"/>
              <a:t>10/9/23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C4ED02-5104-D52F-8AAC-DA5F3AE79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89EAF6-0B7D-7535-9C10-A60E42B93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3DF3-DBA5-E046-939F-E6649BA05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50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241DB-9389-866E-71DE-10DFEA169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F5D3EE-EDBC-661F-3955-D4476D0CE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92B-5959-8C43-B289-60F799AFEEF6}" type="datetimeFigureOut">
              <a:rPr lang="en-US" smtClean="0"/>
              <a:t>10/9/23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A404D7-1F9F-B254-2BB8-6E033DE8D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961245-2504-602C-0468-6F12FB109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3DF3-DBA5-E046-939F-E6649BA05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26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9B1FB-6052-17E4-C32B-8B2DD3A2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92B-5959-8C43-B289-60F799AFEEF6}" type="datetimeFigureOut">
              <a:rPr lang="en-US" smtClean="0"/>
              <a:t>10/9/23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FBAB69-ADEE-C6D7-C6CB-D926A5FC6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ABAA1-8EF1-1084-8A25-B61102940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3DF3-DBA5-E046-939F-E6649BA05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20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9EC7A-4791-B2C3-AA79-8D5080C42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D461E-C27A-4751-9A17-3B217CE49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A9BF1-AC88-BBCD-94D9-CF7774AC4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5BFB7-80A1-44F8-2CF3-DFF68BFAC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92B-5959-8C43-B289-60F799AFEEF6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BFF0C-FDAA-1788-9640-C99857D2D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8A12C-1A4A-0F52-B263-A35B482BE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3DF3-DBA5-E046-939F-E6649BA05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18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9F511-D863-42CF-113A-05B076052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CAD907-0FFB-6747-B96A-7415D94385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C853D4-0F58-E251-A88C-09ACB48BB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C0A5D-D57F-9E17-8203-CC7ECAEC8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92B-5959-8C43-B289-60F799AFEEF6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4ECD4E-D6D9-8C3C-B3C9-A6C8BCCD2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F639D-E9D5-C106-A3BD-980EFCDFB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3DF3-DBA5-E046-939F-E6649BA05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0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24CB5-E2D3-0043-C63C-F01260C9A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79FBB-C6D8-DABF-4202-88FCA3C12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76774-12DB-D076-86A3-D45F7559C8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5292B-5959-8C43-B289-60F799AFEEF6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BBC0C-ED88-79CD-5524-2CA5D3ED0B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EE870-4074-82E7-B407-DA14F3BF0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13DF3-DBA5-E046-939F-E6649BA05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2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7668FB-4EB3-69C9-2DEA-72757C96B5B1}"/>
              </a:ext>
            </a:extLst>
          </p:cNvPr>
          <p:cNvSpPr txBox="1"/>
          <p:nvPr/>
        </p:nvSpPr>
        <p:spPr>
          <a:xfrm>
            <a:off x="3052930" y="356616"/>
            <a:ext cx="60960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4400" b="1" dirty="0">
                <a:solidFill>
                  <a:srgbClr val="000000"/>
                </a:solidFill>
                <a:effectLst/>
                <a:latin typeface="Helvetica" pitchFamily="2" charset="0"/>
              </a:rPr>
              <a:t>Point-Spread Function Simulator for Fluorescence Microscopy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F73F13-1EB3-C492-46AA-B3462B66D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449" y="155466"/>
            <a:ext cx="2317750" cy="1308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F82812-B791-7570-9694-E5F3CFE45810}"/>
              </a:ext>
            </a:extLst>
          </p:cNvPr>
          <p:cNvSpPr txBox="1"/>
          <p:nvPr/>
        </p:nvSpPr>
        <p:spPr>
          <a:xfrm>
            <a:off x="1667035" y="6089189"/>
            <a:ext cx="885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Fernando Caprile           Andrea Bassi            Fernando Stefani         Luciano Masullo</a:t>
            </a:r>
          </a:p>
        </p:txBody>
      </p:sp>
      <p:pic>
        <p:nvPicPr>
          <p:cNvPr id="5124" name="Picture 4" descr="Andrea Bassi, PhD">
            <a:extLst>
              <a:ext uri="{FF2B5EF4-FFF2-40B4-BE49-F238E27FC236}">
                <a16:creationId xmlns:a16="http://schemas.microsoft.com/office/drawing/2014/main" id="{B2BCC0A9-7829-D8D8-A5D4-1D9954FB7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039" y="417149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Fernando Stefani, PhD">
            <a:extLst>
              <a:ext uri="{FF2B5EF4-FFF2-40B4-BE49-F238E27FC236}">
                <a16:creationId xmlns:a16="http://schemas.microsoft.com/office/drawing/2014/main" id="{8272C49C-7B23-F478-4EF0-0E220BDEF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27" y="417149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Luciano Masullo, PhD">
            <a:extLst>
              <a:ext uri="{FF2B5EF4-FFF2-40B4-BE49-F238E27FC236}">
                <a16:creationId xmlns:a16="http://schemas.microsoft.com/office/drawing/2014/main" id="{A0F66420-2249-37A2-E1AA-357C0CF7C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815" y="417149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Fernando Caprile - Científico de datos - DANAIDE | LinkedIn">
            <a:extLst>
              <a:ext uri="{FF2B5EF4-FFF2-40B4-BE49-F238E27FC236}">
                <a16:creationId xmlns:a16="http://schemas.microsoft.com/office/drawing/2014/main" id="{D5FBDC88-C6E4-B748-D423-761655D99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035" y="417149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075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FCDF87-9169-FB75-65CE-AEE208A8A26D}"/>
              </a:ext>
            </a:extLst>
          </p:cNvPr>
          <p:cNvSpPr txBox="1"/>
          <p:nvPr/>
        </p:nvSpPr>
        <p:spPr>
          <a:xfrm>
            <a:off x="1200150" y="1239838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Two models: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81B480-117A-E272-9124-268E0AD83F6F}"/>
              </a:ext>
            </a:extLst>
          </p:cNvPr>
          <p:cNvSpPr txBox="1"/>
          <p:nvPr/>
        </p:nvSpPr>
        <p:spPr>
          <a:xfrm>
            <a:off x="593856" y="1717774"/>
            <a:ext cx="54409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latin typeface="Helvetica Light" panose="020B0403020202020204" pitchFamily="34" charset="0"/>
              </a:rPr>
              <a:t>Scalar:</a:t>
            </a:r>
          </a:p>
          <a:p>
            <a:endParaRPr lang="en-US" sz="2400" u="sng" dirty="0">
              <a:latin typeface="Helvetica Light" panose="020B0403020202020204" pitchFamily="34" charset="0"/>
            </a:endParaRPr>
          </a:p>
          <a:p>
            <a:r>
              <a:rPr lang="en-US" sz="2400" dirty="0">
                <a:solidFill>
                  <a:srgbClr val="00B050"/>
                </a:solidFill>
                <a:latin typeface="Helvetica Light" panose="020B0403020202020204" pitchFamily="34" charset="0"/>
              </a:rPr>
              <a:t>- Faster calculation (Fourier transform)</a:t>
            </a:r>
          </a:p>
          <a:p>
            <a:r>
              <a:rPr lang="en-US" sz="2400" dirty="0">
                <a:solidFill>
                  <a:srgbClr val="FF0000"/>
                </a:solidFill>
                <a:latin typeface="Helvetica Light" panose="020B0403020202020204" pitchFamily="34" charset="0"/>
              </a:rPr>
              <a:t>- Works well only for low NA</a:t>
            </a:r>
          </a:p>
          <a:p>
            <a:r>
              <a:rPr lang="en-US" sz="2400" dirty="0">
                <a:solidFill>
                  <a:srgbClr val="FF0000"/>
                </a:solidFill>
                <a:latin typeface="Helvetica Light" panose="020B0403020202020204" pitchFamily="34" charset="0"/>
              </a:rPr>
              <a:t>- Neglects polarization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A624C9-4D12-78FB-9BA6-C79960BC67A1}"/>
              </a:ext>
            </a:extLst>
          </p:cNvPr>
          <p:cNvSpPr txBox="1"/>
          <p:nvPr/>
        </p:nvSpPr>
        <p:spPr>
          <a:xfrm>
            <a:off x="6223981" y="1701503"/>
            <a:ext cx="598753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latin typeface="Helvetica Light" panose="020B0403020202020204" pitchFamily="34" charset="0"/>
              </a:rPr>
              <a:t>Vectorial:</a:t>
            </a:r>
          </a:p>
          <a:p>
            <a:endParaRPr lang="en-US" sz="2400" u="sng" dirty="0">
              <a:latin typeface="Helvetica Light" panose="020B0403020202020204" pitchFamily="34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Helvetica Light" panose="020B0403020202020204" pitchFamily="34" charset="0"/>
              </a:rPr>
              <a:t>- Slower calculation (full field propagation)</a:t>
            </a:r>
          </a:p>
          <a:p>
            <a:r>
              <a:rPr lang="en-US" sz="2400" dirty="0">
                <a:solidFill>
                  <a:srgbClr val="00B050"/>
                </a:solidFill>
                <a:latin typeface="Helvetica Light" panose="020B0403020202020204" pitchFamily="34" charset="0"/>
              </a:rPr>
              <a:t>- Works well for high NA</a:t>
            </a:r>
          </a:p>
          <a:p>
            <a:r>
              <a:rPr lang="en-US" sz="2400" dirty="0">
                <a:solidFill>
                  <a:srgbClr val="00B050"/>
                </a:solidFill>
                <a:latin typeface="Helvetica Light" panose="020B0403020202020204" pitchFamily="34" charset="0"/>
              </a:rPr>
              <a:t>- Takes into account polarization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F93F99-3414-ADFE-86AA-F35CF868B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714" y="3824938"/>
            <a:ext cx="6915996" cy="258439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36C50767-5967-EA2B-B6DD-255823697A9A}"/>
              </a:ext>
            </a:extLst>
          </p:cNvPr>
          <p:cNvSpPr txBox="1">
            <a:spLocks/>
          </p:cNvSpPr>
          <p:nvPr/>
        </p:nvSpPr>
        <p:spPr>
          <a:xfrm>
            <a:off x="0" y="-85725"/>
            <a:ext cx="121919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>
                <a:latin typeface="Helvetica" pitchFamily="2" charset="0"/>
              </a:rPr>
              <a:t>Simulator of focused fields (including PSF)</a:t>
            </a:r>
            <a:endParaRPr lang="en-US" sz="4000" dirty="0">
              <a:latin typeface="Helvetica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96B595-3E17-B94B-9D34-542E97F433AC}"/>
              </a:ext>
            </a:extLst>
          </p:cNvPr>
          <p:cNvSpPr txBox="1"/>
          <p:nvPr/>
        </p:nvSpPr>
        <p:spPr>
          <a:xfrm>
            <a:off x="4324424" y="6550223"/>
            <a:ext cx="103530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  <a:latin typeface="Helvetica Light" panose="020B0403020202020204" pitchFamily="34" charset="0"/>
              </a:rPr>
              <a:t>F. Caprile, L.A. Masullo and F.D. Stefani </a:t>
            </a:r>
            <a:r>
              <a:rPr lang="en-US" sz="1400" b="1" dirty="0">
                <a:effectLst/>
                <a:latin typeface="Helvetica Light" panose="020B0403020202020204" pitchFamily="34" charset="0"/>
              </a:rPr>
              <a:t>Computer Physics Communications </a:t>
            </a:r>
            <a:r>
              <a:rPr lang="en-US" sz="1400" dirty="0">
                <a:effectLst/>
                <a:latin typeface="Helvetica Light" panose="020B0403020202020204" pitchFamily="34" charset="0"/>
              </a:rPr>
              <a:t>275 (2022) 108315</a:t>
            </a:r>
          </a:p>
        </p:txBody>
      </p:sp>
    </p:spTree>
    <p:extLst>
      <p:ext uri="{BB962C8B-B14F-4D97-AF65-F5344CB8AC3E}">
        <p14:creationId xmlns:p14="http://schemas.microsoft.com/office/powerpoint/2010/main" val="3636287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922280-180B-2997-46DC-B2A25892B4E6}"/>
              </a:ext>
            </a:extLst>
          </p:cNvPr>
          <p:cNvSpPr txBox="1"/>
          <p:nvPr/>
        </p:nvSpPr>
        <p:spPr>
          <a:xfrm>
            <a:off x="1042988" y="142876"/>
            <a:ext cx="10374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" pitchFamily="2" charset="0"/>
              </a:rPr>
              <a:t>Applications in (super-resolution) fluorescence microscopy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D91182-6228-E538-A846-F04E812F7417}"/>
              </a:ext>
            </a:extLst>
          </p:cNvPr>
          <p:cNvSpPr txBox="1"/>
          <p:nvPr/>
        </p:nvSpPr>
        <p:spPr>
          <a:xfrm>
            <a:off x="1171575" y="1571626"/>
            <a:ext cx="55659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Light" panose="020B0403020202020204" pitchFamily="34" charset="0"/>
              </a:rPr>
              <a:t>High resolution confocal microscopy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Helvetica Light" panose="020B04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29F710-03AE-3941-E082-453F739014EA}"/>
              </a:ext>
            </a:extLst>
          </p:cNvPr>
          <p:cNvSpPr txBox="1"/>
          <p:nvPr/>
        </p:nvSpPr>
        <p:spPr>
          <a:xfrm>
            <a:off x="7021605" y="1622137"/>
            <a:ext cx="163217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 LIGHT" panose="020B0403020202020204" pitchFamily="34" charset="0"/>
              </a:rPr>
              <a:t>PSF is critical</a:t>
            </a:r>
          </a:p>
        </p:txBody>
      </p:sp>
    </p:spTree>
    <p:extLst>
      <p:ext uri="{BB962C8B-B14F-4D97-AF65-F5344CB8AC3E}">
        <p14:creationId xmlns:p14="http://schemas.microsoft.com/office/powerpoint/2010/main" val="3083740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922280-180B-2997-46DC-B2A25892B4E6}"/>
              </a:ext>
            </a:extLst>
          </p:cNvPr>
          <p:cNvSpPr txBox="1"/>
          <p:nvPr/>
        </p:nvSpPr>
        <p:spPr>
          <a:xfrm>
            <a:off x="1042988" y="142876"/>
            <a:ext cx="10374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" pitchFamily="2" charset="0"/>
              </a:rPr>
              <a:t>Applications in (super-resolution) fluorescence microscopy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D91182-6228-E538-A846-F04E812F7417}"/>
              </a:ext>
            </a:extLst>
          </p:cNvPr>
          <p:cNvSpPr txBox="1"/>
          <p:nvPr/>
        </p:nvSpPr>
        <p:spPr>
          <a:xfrm>
            <a:off x="1171575" y="1571626"/>
            <a:ext cx="55659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Light" panose="020B0403020202020204" pitchFamily="34" charset="0"/>
              </a:rPr>
              <a:t>High resolution confocal microscopy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Helvetica Light" panose="020B04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Light" panose="020B0403020202020204" pitchFamily="34" charset="0"/>
              </a:rPr>
              <a:t>STED microscopy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Helvetica Light" panose="020B04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Light" panose="020B0403020202020204" pitchFamily="34" charset="0"/>
              </a:rPr>
              <a:t>MINFLUX microscopy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Helvetica Light" panose="020B04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D1507A-7820-92F2-B801-8FBFDA50F61C}"/>
              </a:ext>
            </a:extLst>
          </p:cNvPr>
          <p:cNvSpPr txBox="1"/>
          <p:nvPr/>
        </p:nvSpPr>
        <p:spPr>
          <a:xfrm>
            <a:off x="4929187" y="2628900"/>
            <a:ext cx="45031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 LIGHT" panose="020B0403020202020204" pitchFamily="34" charset="0"/>
              </a:rPr>
              <a:t>Doughnut-shaped beams, PSF is critical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29F710-03AE-3941-E082-453F739014EA}"/>
              </a:ext>
            </a:extLst>
          </p:cNvPr>
          <p:cNvSpPr txBox="1"/>
          <p:nvPr/>
        </p:nvSpPr>
        <p:spPr>
          <a:xfrm>
            <a:off x="7021605" y="1622137"/>
            <a:ext cx="163217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 LIGHT" panose="020B0403020202020204" pitchFamily="34" charset="0"/>
              </a:rPr>
              <a:t>PSF is critical</a:t>
            </a:r>
          </a:p>
        </p:txBody>
      </p:sp>
      <p:pic>
        <p:nvPicPr>
          <p:cNvPr id="2" name="Picture 1" descr="Image">
            <a:extLst>
              <a:ext uri="{FF2B5EF4-FFF2-40B4-BE49-F238E27FC236}">
                <a16:creationId xmlns:a16="http://schemas.microsoft.com/office/drawing/2014/main" id="{05594C93-4BC9-AC29-A8D9-4C87701C5C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55" t="50066" b="1876"/>
          <a:stretch/>
        </p:blipFill>
        <p:spPr bwMode="auto">
          <a:xfrm>
            <a:off x="10072687" y="2037648"/>
            <a:ext cx="1501467" cy="143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321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922280-180B-2997-46DC-B2A25892B4E6}"/>
              </a:ext>
            </a:extLst>
          </p:cNvPr>
          <p:cNvSpPr txBox="1"/>
          <p:nvPr/>
        </p:nvSpPr>
        <p:spPr>
          <a:xfrm>
            <a:off x="1042988" y="142876"/>
            <a:ext cx="10374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" pitchFamily="2" charset="0"/>
              </a:rPr>
              <a:t>Applications in (super-resolution) fluorescence microscopy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D91182-6228-E538-A846-F04E812F7417}"/>
              </a:ext>
            </a:extLst>
          </p:cNvPr>
          <p:cNvSpPr txBox="1"/>
          <p:nvPr/>
        </p:nvSpPr>
        <p:spPr>
          <a:xfrm>
            <a:off x="1171575" y="1571626"/>
            <a:ext cx="556594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Light" panose="020B0403020202020204" pitchFamily="34" charset="0"/>
              </a:rPr>
              <a:t>High resolution confocal microscopy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Helvetica Light" panose="020B04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Light" panose="020B0403020202020204" pitchFamily="34" charset="0"/>
              </a:rPr>
              <a:t>STED microscopy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Helvetica Light" panose="020B04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Light" panose="020B0403020202020204" pitchFamily="34" charset="0"/>
              </a:rPr>
              <a:t>MINFLUX microscopy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Helvetica Light" panose="020B04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Light" panose="020B0403020202020204" pitchFamily="34" charset="0"/>
              </a:rPr>
              <a:t>Image Scanning Microscopy (ISM)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Helvetica Light" panose="020B04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D1507A-7820-92F2-B801-8FBFDA50F61C}"/>
              </a:ext>
            </a:extLst>
          </p:cNvPr>
          <p:cNvSpPr txBox="1"/>
          <p:nvPr/>
        </p:nvSpPr>
        <p:spPr>
          <a:xfrm>
            <a:off x="4929187" y="2628900"/>
            <a:ext cx="45031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 LIGHT" panose="020B0403020202020204" pitchFamily="34" charset="0"/>
              </a:rPr>
              <a:t>Doughnut-shaped beams, PSF is critical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29F710-03AE-3941-E082-453F739014EA}"/>
              </a:ext>
            </a:extLst>
          </p:cNvPr>
          <p:cNvSpPr txBox="1"/>
          <p:nvPr/>
        </p:nvSpPr>
        <p:spPr>
          <a:xfrm>
            <a:off x="7021605" y="1622137"/>
            <a:ext cx="163217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 LIGHT" panose="020B0403020202020204" pitchFamily="34" charset="0"/>
              </a:rPr>
              <a:t>PSF is critical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B751E9-4C0A-BE5A-25E8-91433B243542}"/>
              </a:ext>
            </a:extLst>
          </p:cNvPr>
          <p:cNvSpPr txBox="1"/>
          <p:nvPr/>
        </p:nvSpPr>
        <p:spPr>
          <a:xfrm>
            <a:off x="6938962" y="3793063"/>
            <a:ext cx="355898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 LIGHT" panose="020B0403020202020204" pitchFamily="34" charset="0"/>
              </a:rPr>
              <a:t>PSF is critical, engineered PSF</a:t>
            </a:r>
          </a:p>
        </p:txBody>
      </p:sp>
      <p:pic>
        <p:nvPicPr>
          <p:cNvPr id="3" name="Picture 2" descr="Image">
            <a:extLst>
              <a:ext uri="{FF2B5EF4-FFF2-40B4-BE49-F238E27FC236}">
                <a16:creationId xmlns:a16="http://schemas.microsoft.com/office/drawing/2014/main" id="{3F31448B-D1AC-48D0-3E8D-EB32039CE1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55" t="50066" b="1876"/>
          <a:stretch/>
        </p:blipFill>
        <p:spPr bwMode="auto">
          <a:xfrm>
            <a:off x="10072687" y="2037648"/>
            <a:ext cx="1501467" cy="143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168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922280-180B-2997-46DC-B2A25892B4E6}"/>
              </a:ext>
            </a:extLst>
          </p:cNvPr>
          <p:cNvSpPr txBox="1"/>
          <p:nvPr/>
        </p:nvSpPr>
        <p:spPr>
          <a:xfrm>
            <a:off x="1042988" y="142876"/>
            <a:ext cx="10374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" pitchFamily="2" charset="0"/>
              </a:rPr>
              <a:t>Applications in (super-resolution) fluorescence microscopy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D91182-6228-E538-A846-F04E812F7417}"/>
              </a:ext>
            </a:extLst>
          </p:cNvPr>
          <p:cNvSpPr txBox="1"/>
          <p:nvPr/>
        </p:nvSpPr>
        <p:spPr>
          <a:xfrm>
            <a:off x="1171575" y="1571626"/>
            <a:ext cx="606448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Light" panose="020B0403020202020204" pitchFamily="34" charset="0"/>
              </a:rPr>
              <a:t>High resolution confocal microscopy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Helvetica Light" panose="020B04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Light" panose="020B0403020202020204" pitchFamily="34" charset="0"/>
              </a:rPr>
              <a:t>STED microscopy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Helvetica Light" panose="020B04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Light" panose="020B0403020202020204" pitchFamily="34" charset="0"/>
              </a:rPr>
              <a:t>MINFLUX microscopy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Helvetica Light" panose="020B04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Light" panose="020B0403020202020204" pitchFamily="34" charset="0"/>
              </a:rPr>
              <a:t>Image Scanning Microscopy (ISM)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Helvetica Light" panose="020B04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Light" panose="020B0403020202020204" pitchFamily="34" charset="0"/>
              </a:rPr>
              <a:t>Single-molecule localization microscopy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D1507A-7820-92F2-B801-8FBFDA50F61C}"/>
              </a:ext>
            </a:extLst>
          </p:cNvPr>
          <p:cNvSpPr txBox="1"/>
          <p:nvPr/>
        </p:nvSpPr>
        <p:spPr>
          <a:xfrm>
            <a:off x="4929187" y="2628900"/>
            <a:ext cx="45031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 LIGHT" panose="020B0403020202020204" pitchFamily="34" charset="0"/>
              </a:rPr>
              <a:t>Doughnut-shaped beams, PSF is critical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560842-D296-4F8D-EDF0-30E67EFDBD8D}"/>
              </a:ext>
            </a:extLst>
          </p:cNvPr>
          <p:cNvSpPr txBox="1"/>
          <p:nvPr/>
        </p:nvSpPr>
        <p:spPr>
          <a:xfrm>
            <a:off x="6938962" y="3793063"/>
            <a:ext cx="355898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 LIGHT" panose="020B0403020202020204" pitchFamily="34" charset="0"/>
              </a:rPr>
              <a:t>PSF is critical, engineered PSF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55A1FD-0A1B-2766-92D7-B0D31298A0E7}"/>
              </a:ext>
            </a:extLst>
          </p:cNvPr>
          <p:cNvSpPr txBox="1"/>
          <p:nvPr/>
        </p:nvSpPr>
        <p:spPr>
          <a:xfrm>
            <a:off x="7461437" y="4591704"/>
            <a:ext cx="19143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 LIGHT" panose="020B0403020202020204" pitchFamily="34" charset="0"/>
              </a:rPr>
              <a:t>Engineered PSF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29F710-03AE-3941-E082-453F739014EA}"/>
              </a:ext>
            </a:extLst>
          </p:cNvPr>
          <p:cNvSpPr txBox="1"/>
          <p:nvPr/>
        </p:nvSpPr>
        <p:spPr>
          <a:xfrm>
            <a:off x="7021605" y="1622137"/>
            <a:ext cx="163217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 LIGHT" panose="020B0403020202020204" pitchFamily="34" charset="0"/>
              </a:rPr>
              <a:t>PSF is critical</a:t>
            </a:r>
          </a:p>
        </p:txBody>
      </p:sp>
      <p:pic>
        <p:nvPicPr>
          <p:cNvPr id="2" name="Picture 1" descr="Image">
            <a:extLst>
              <a:ext uri="{FF2B5EF4-FFF2-40B4-BE49-F238E27FC236}">
                <a16:creationId xmlns:a16="http://schemas.microsoft.com/office/drawing/2014/main" id="{A2C803DF-9D13-91A2-11D7-9D5653D721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55" t="50066" b="1876"/>
          <a:stretch/>
        </p:blipFill>
        <p:spPr bwMode="auto">
          <a:xfrm>
            <a:off x="10072687" y="2037648"/>
            <a:ext cx="1501467" cy="143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AC2310-36CA-1A61-1FBC-FE4A2E978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4780" y="4591704"/>
            <a:ext cx="1893407" cy="16844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8D34F3-77BE-C682-F690-7E4E5C1181DD}"/>
              </a:ext>
            </a:extLst>
          </p:cNvPr>
          <p:cNvSpPr txBox="1"/>
          <p:nvPr/>
        </p:nvSpPr>
        <p:spPr>
          <a:xfrm>
            <a:off x="9873140" y="6185239"/>
            <a:ext cx="14766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Light" panose="020B0403020202020204" pitchFamily="34" charset="0"/>
              </a:rPr>
              <a:t>Huang et al, Science (2008)</a:t>
            </a:r>
            <a:endParaRPr lang="en-US" sz="8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156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922280-180B-2997-46DC-B2A25892B4E6}"/>
              </a:ext>
            </a:extLst>
          </p:cNvPr>
          <p:cNvSpPr txBox="1"/>
          <p:nvPr/>
        </p:nvSpPr>
        <p:spPr>
          <a:xfrm>
            <a:off x="0" y="14287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Helvetica" pitchFamily="2" charset="0"/>
              </a:rPr>
              <a:t>Unexpected applications!</a:t>
            </a:r>
          </a:p>
        </p:txBody>
      </p:sp>
    </p:spTree>
    <p:extLst>
      <p:ext uri="{BB962C8B-B14F-4D97-AF65-F5344CB8AC3E}">
        <p14:creationId xmlns:p14="http://schemas.microsoft.com/office/powerpoint/2010/main" val="3853846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922280-180B-2997-46DC-B2A25892B4E6}"/>
              </a:ext>
            </a:extLst>
          </p:cNvPr>
          <p:cNvSpPr txBox="1"/>
          <p:nvPr/>
        </p:nvSpPr>
        <p:spPr>
          <a:xfrm>
            <a:off x="0" y="14287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Helvetica" pitchFamily="2" charset="0"/>
              </a:rPr>
              <a:t>Unexpected applications!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CF601F5-B86D-29D5-25BF-BF57D0C4A1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230"/>
          <a:stretch/>
        </p:blipFill>
        <p:spPr>
          <a:xfrm>
            <a:off x="168132" y="947780"/>
            <a:ext cx="5521415" cy="202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823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CF601F5-B86D-29D5-25BF-BF57D0C4A1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230"/>
          <a:stretch/>
        </p:blipFill>
        <p:spPr>
          <a:xfrm>
            <a:off x="168132" y="947780"/>
            <a:ext cx="5521415" cy="20240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9BA09D-46D6-2E09-70D3-A58BA9812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79" y="3429000"/>
            <a:ext cx="5530497" cy="23950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55C748C-7358-9141-2BBE-537997D85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0667" y="666096"/>
            <a:ext cx="5763201" cy="52821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2BB859-769B-4A72-E880-04DE35595B41}"/>
              </a:ext>
            </a:extLst>
          </p:cNvPr>
          <p:cNvSpPr txBox="1"/>
          <p:nvPr/>
        </p:nvSpPr>
        <p:spPr>
          <a:xfrm>
            <a:off x="0" y="14287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Helvetica" pitchFamily="2" charset="0"/>
              </a:rPr>
              <a:t>Unexpected applications!</a:t>
            </a:r>
          </a:p>
        </p:txBody>
      </p:sp>
    </p:spTree>
    <p:extLst>
      <p:ext uri="{BB962C8B-B14F-4D97-AF65-F5344CB8AC3E}">
        <p14:creationId xmlns:p14="http://schemas.microsoft.com/office/powerpoint/2010/main" val="734145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gure 1">
            <a:extLst>
              <a:ext uri="{FF2B5EF4-FFF2-40B4-BE49-F238E27FC236}">
                <a16:creationId xmlns:a16="http://schemas.microsoft.com/office/drawing/2014/main" id="{85CDBC06-095B-B8E3-EAA3-30E267C5A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77" y="1543472"/>
            <a:ext cx="5576176" cy="195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29BAB6-8F70-8855-BF60-C9102675058A}"/>
              </a:ext>
            </a:extLst>
          </p:cNvPr>
          <p:cNvSpPr txBox="1"/>
          <p:nvPr/>
        </p:nvSpPr>
        <p:spPr>
          <a:xfrm>
            <a:off x="8483934" y="6581001"/>
            <a:ext cx="3756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 Light" panose="020B0403020202020204" pitchFamily="34" charset="0"/>
              </a:rPr>
              <a:t>R. Cole et al, </a:t>
            </a:r>
            <a:r>
              <a:rPr lang="en-US" sz="1200" b="1" dirty="0">
                <a:latin typeface="Helvetica Light" panose="020B0403020202020204" pitchFamily="34" charset="0"/>
              </a:rPr>
              <a:t>Nature Protocols </a:t>
            </a:r>
            <a:r>
              <a:rPr lang="en-US" sz="1200" dirty="0">
                <a:latin typeface="Helvetica Light" panose="020B0403020202020204" pitchFamily="34" charset="0"/>
              </a:rPr>
              <a:t>6, 1929–1941 (2011)</a:t>
            </a:r>
          </a:p>
        </p:txBody>
      </p:sp>
      <p:pic>
        <p:nvPicPr>
          <p:cNvPr id="1030" name="Picture 6" descr="Figure 9">
            <a:extLst>
              <a:ext uri="{FF2B5EF4-FFF2-40B4-BE49-F238E27FC236}">
                <a16:creationId xmlns:a16="http://schemas.microsoft.com/office/drawing/2014/main" id="{B153C4C5-23D2-F8AE-611D-8B627DB458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72" b="-1"/>
          <a:stretch/>
        </p:blipFill>
        <p:spPr bwMode="auto">
          <a:xfrm>
            <a:off x="755677" y="3807056"/>
            <a:ext cx="5411130" cy="174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00012C1-FE63-2A6D-231B-52DF85578166}"/>
              </a:ext>
            </a:extLst>
          </p:cNvPr>
          <p:cNvSpPr txBox="1">
            <a:spLocks/>
          </p:cNvSpPr>
          <p:nvPr/>
        </p:nvSpPr>
        <p:spPr>
          <a:xfrm>
            <a:off x="0" y="-39451"/>
            <a:ext cx="121919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>
                <a:latin typeface="Helvetica" pitchFamily="2" charset="0"/>
              </a:rPr>
              <a:t>Why is the Point Spread Function important?</a:t>
            </a:r>
            <a:endParaRPr lang="en-US" sz="40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18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1EA43-FC94-6BDE-CAE8-7E6836668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9451"/>
            <a:ext cx="12191999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Why is the Point Spread Function important?</a:t>
            </a:r>
          </a:p>
        </p:txBody>
      </p:sp>
      <p:pic>
        <p:nvPicPr>
          <p:cNvPr id="1026" name="Picture 2" descr="Figure 1">
            <a:extLst>
              <a:ext uri="{FF2B5EF4-FFF2-40B4-BE49-F238E27FC236}">
                <a16:creationId xmlns:a16="http://schemas.microsoft.com/office/drawing/2014/main" id="{85CDBC06-095B-B8E3-EAA3-30E267C5A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77" y="1543472"/>
            <a:ext cx="5576176" cy="195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2C6ABBDF-7645-D167-5C5D-9C3C380FD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948" y="2871787"/>
            <a:ext cx="2586079" cy="2360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29BAB6-8F70-8855-BF60-C9102675058A}"/>
              </a:ext>
            </a:extLst>
          </p:cNvPr>
          <p:cNvSpPr txBox="1"/>
          <p:nvPr/>
        </p:nvSpPr>
        <p:spPr>
          <a:xfrm>
            <a:off x="8483934" y="6581001"/>
            <a:ext cx="3756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 Light" panose="020B0403020202020204" pitchFamily="34" charset="0"/>
              </a:rPr>
              <a:t>R. Cole et al, </a:t>
            </a:r>
            <a:r>
              <a:rPr lang="en-US" sz="1200" b="1" dirty="0">
                <a:latin typeface="Helvetica Light" panose="020B0403020202020204" pitchFamily="34" charset="0"/>
              </a:rPr>
              <a:t>Nature Protocols </a:t>
            </a:r>
            <a:r>
              <a:rPr lang="en-US" sz="1200" dirty="0">
                <a:latin typeface="Helvetica Light" panose="020B0403020202020204" pitchFamily="34" charset="0"/>
              </a:rPr>
              <a:t>6, 1929–1941 (2011)</a:t>
            </a:r>
          </a:p>
        </p:txBody>
      </p:sp>
      <p:pic>
        <p:nvPicPr>
          <p:cNvPr id="1030" name="Picture 6" descr="Figure 9">
            <a:extLst>
              <a:ext uri="{FF2B5EF4-FFF2-40B4-BE49-F238E27FC236}">
                <a16:creationId xmlns:a16="http://schemas.microsoft.com/office/drawing/2014/main" id="{B153C4C5-23D2-F8AE-611D-8B627DB458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72" b="-1"/>
          <a:stretch/>
        </p:blipFill>
        <p:spPr bwMode="auto">
          <a:xfrm>
            <a:off x="755677" y="3807056"/>
            <a:ext cx="5411130" cy="174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C7A2D9-39D4-9EB4-C147-5E0D2B1EB657}"/>
              </a:ext>
            </a:extLst>
          </p:cNvPr>
          <p:cNvSpPr txBox="1"/>
          <p:nvPr/>
        </p:nvSpPr>
        <p:spPr>
          <a:xfrm>
            <a:off x="6886576" y="1950024"/>
            <a:ext cx="5076824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Helvetica" pitchFamily="2" charset="0"/>
              </a:rPr>
              <a:t>It directly determines the quality of the microscope image (resolution, contrast, 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67029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1EA43-FC94-6BDE-CAE8-7E6836668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9451"/>
            <a:ext cx="12191999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Why is the Point Spread Function important?</a:t>
            </a:r>
          </a:p>
        </p:txBody>
      </p:sp>
      <p:pic>
        <p:nvPicPr>
          <p:cNvPr id="1026" name="Picture 2" descr="Figure 1">
            <a:extLst>
              <a:ext uri="{FF2B5EF4-FFF2-40B4-BE49-F238E27FC236}">
                <a16:creationId xmlns:a16="http://schemas.microsoft.com/office/drawing/2014/main" id="{85CDBC06-095B-B8E3-EAA3-30E267C5A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77" y="1543472"/>
            <a:ext cx="5576176" cy="195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2C6ABBDF-7645-D167-5C5D-9C3C380FD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948" y="2871787"/>
            <a:ext cx="2586079" cy="2360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gure 9">
            <a:extLst>
              <a:ext uri="{FF2B5EF4-FFF2-40B4-BE49-F238E27FC236}">
                <a16:creationId xmlns:a16="http://schemas.microsoft.com/office/drawing/2014/main" id="{B153C4C5-23D2-F8AE-611D-8B627DB458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72" b="-1"/>
          <a:stretch/>
        </p:blipFill>
        <p:spPr bwMode="auto">
          <a:xfrm>
            <a:off x="755677" y="3807056"/>
            <a:ext cx="5411130" cy="174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C7A2D9-39D4-9EB4-C147-5E0D2B1EB657}"/>
              </a:ext>
            </a:extLst>
          </p:cNvPr>
          <p:cNvSpPr txBox="1"/>
          <p:nvPr/>
        </p:nvSpPr>
        <p:spPr>
          <a:xfrm>
            <a:off x="6886576" y="1950024"/>
            <a:ext cx="5076824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Helvetica" pitchFamily="2" charset="0"/>
              </a:rPr>
              <a:t>It directly determines the quality of the microscope image (resolution, contrast, etc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B0DC4-0633-3318-29F5-512AE510FE2D}"/>
              </a:ext>
            </a:extLst>
          </p:cNvPr>
          <p:cNvSpPr txBox="1"/>
          <p:nvPr/>
        </p:nvSpPr>
        <p:spPr>
          <a:xfrm>
            <a:off x="7166935" y="5270758"/>
            <a:ext cx="45512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Helvetica" pitchFamily="2" charset="0"/>
              </a:rPr>
              <a:t>It can be engineered and used for super-resolution microscopy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E2911F-EFAC-8937-5D90-A2C47AF1BE14}"/>
              </a:ext>
            </a:extLst>
          </p:cNvPr>
          <p:cNvSpPr txBox="1"/>
          <p:nvPr/>
        </p:nvSpPr>
        <p:spPr>
          <a:xfrm>
            <a:off x="8483934" y="6581001"/>
            <a:ext cx="3756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 Light" panose="020B0403020202020204" pitchFamily="34" charset="0"/>
              </a:rPr>
              <a:t>R. Cole et al, </a:t>
            </a:r>
            <a:r>
              <a:rPr lang="en-US" sz="1200" b="1" dirty="0">
                <a:latin typeface="Helvetica Light" panose="020B0403020202020204" pitchFamily="34" charset="0"/>
              </a:rPr>
              <a:t>Nature Protocols </a:t>
            </a:r>
            <a:r>
              <a:rPr lang="en-US" sz="1200" dirty="0">
                <a:latin typeface="Helvetica Light" panose="020B0403020202020204" pitchFamily="34" charset="0"/>
              </a:rPr>
              <a:t>6, 1929–1941 (2011)</a:t>
            </a:r>
          </a:p>
        </p:txBody>
      </p:sp>
    </p:spTree>
    <p:extLst>
      <p:ext uri="{BB962C8B-B14F-4D97-AF65-F5344CB8AC3E}">
        <p14:creationId xmlns:p14="http://schemas.microsoft.com/office/powerpoint/2010/main" val="3241199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4B5C632-96E6-940A-445D-FF2DD33F5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9451"/>
            <a:ext cx="12191999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The PyFocus software package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C3F791-84AF-07BB-F54E-2BE63F81D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2875"/>
            <a:ext cx="6029325" cy="26008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332B64-07ED-5458-322D-D2E7F66FD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687" y="3197753"/>
            <a:ext cx="5581652" cy="29458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50C11CF-88A9-6952-6C20-533B16CC36C5}"/>
              </a:ext>
            </a:extLst>
          </p:cNvPr>
          <p:cNvSpPr txBox="1"/>
          <p:nvPr/>
        </p:nvSpPr>
        <p:spPr>
          <a:xfrm>
            <a:off x="421481" y="4887439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https://pyfocus.readthedocs.io/en/latest/</a:t>
            </a:r>
          </a:p>
        </p:txBody>
      </p:sp>
    </p:spTree>
    <p:extLst>
      <p:ext uri="{BB962C8B-B14F-4D97-AF65-F5344CB8AC3E}">
        <p14:creationId xmlns:p14="http://schemas.microsoft.com/office/powerpoint/2010/main" val="1396438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B59B2595-8C34-8C94-91A1-F9661EA73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929" y="1239838"/>
            <a:ext cx="7978139" cy="498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049527A-CA08-B23C-CE14-81723253B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5725"/>
            <a:ext cx="12191999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Simulator of focused fields (including PSF)</a:t>
            </a:r>
          </a:p>
        </p:txBody>
      </p:sp>
    </p:spTree>
    <p:extLst>
      <p:ext uri="{BB962C8B-B14F-4D97-AF65-F5344CB8AC3E}">
        <p14:creationId xmlns:p14="http://schemas.microsoft.com/office/powerpoint/2010/main" val="1975576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8F93F99-3414-ADFE-86AA-F35CF868B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714" y="3824938"/>
            <a:ext cx="6915996" cy="258439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36C50767-5967-EA2B-B6DD-255823697A9A}"/>
              </a:ext>
            </a:extLst>
          </p:cNvPr>
          <p:cNvSpPr txBox="1">
            <a:spLocks/>
          </p:cNvSpPr>
          <p:nvPr/>
        </p:nvSpPr>
        <p:spPr>
          <a:xfrm>
            <a:off x="0" y="-85725"/>
            <a:ext cx="121919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>
                <a:latin typeface="Helvetica" pitchFamily="2" charset="0"/>
              </a:rPr>
              <a:t>Simulator of focused fields (including PSF)</a:t>
            </a:r>
            <a:endParaRPr lang="en-US" sz="4000" dirty="0">
              <a:latin typeface="Helvetica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96B595-3E17-B94B-9D34-542E97F433AC}"/>
              </a:ext>
            </a:extLst>
          </p:cNvPr>
          <p:cNvSpPr txBox="1"/>
          <p:nvPr/>
        </p:nvSpPr>
        <p:spPr>
          <a:xfrm>
            <a:off x="4324424" y="6550223"/>
            <a:ext cx="103530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  <a:latin typeface="Helvetica Light" panose="020B0403020202020204" pitchFamily="34" charset="0"/>
              </a:rPr>
              <a:t>F. Caprile, L.A. Masullo and F.D. Stefani </a:t>
            </a:r>
            <a:r>
              <a:rPr lang="en-US" sz="1400" b="1" dirty="0">
                <a:effectLst/>
                <a:latin typeface="Helvetica Light" panose="020B0403020202020204" pitchFamily="34" charset="0"/>
              </a:rPr>
              <a:t>Computer Physics Communications </a:t>
            </a:r>
            <a:r>
              <a:rPr lang="en-US" sz="1400" dirty="0">
                <a:effectLst/>
                <a:latin typeface="Helvetica Light" panose="020B0403020202020204" pitchFamily="34" charset="0"/>
              </a:rPr>
              <a:t>275 (2022) 108315</a:t>
            </a:r>
          </a:p>
        </p:txBody>
      </p:sp>
    </p:spTree>
    <p:extLst>
      <p:ext uri="{BB962C8B-B14F-4D97-AF65-F5344CB8AC3E}">
        <p14:creationId xmlns:p14="http://schemas.microsoft.com/office/powerpoint/2010/main" val="1381526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FCDF87-9169-FB75-65CE-AEE208A8A26D}"/>
              </a:ext>
            </a:extLst>
          </p:cNvPr>
          <p:cNvSpPr txBox="1"/>
          <p:nvPr/>
        </p:nvSpPr>
        <p:spPr>
          <a:xfrm>
            <a:off x="1200150" y="1239838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Two models: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F93F99-3414-ADFE-86AA-F35CF868B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714" y="3824938"/>
            <a:ext cx="6915996" cy="258439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36C50767-5967-EA2B-B6DD-255823697A9A}"/>
              </a:ext>
            </a:extLst>
          </p:cNvPr>
          <p:cNvSpPr txBox="1">
            <a:spLocks/>
          </p:cNvSpPr>
          <p:nvPr/>
        </p:nvSpPr>
        <p:spPr>
          <a:xfrm>
            <a:off x="0" y="-85725"/>
            <a:ext cx="121919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>
                <a:latin typeface="Helvetica" pitchFamily="2" charset="0"/>
              </a:rPr>
              <a:t>Simulator of focused fields (including PSF)</a:t>
            </a:r>
            <a:endParaRPr lang="en-US" sz="4000" dirty="0">
              <a:latin typeface="Helvetica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96B595-3E17-B94B-9D34-542E97F433AC}"/>
              </a:ext>
            </a:extLst>
          </p:cNvPr>
          <p:cNvSpPr txBox="1"/>
          <p:nvPr/>
        </p:nvSpPr>
        <p:spPr>
          <a:xfrm>
            <a:off x="4324424" y="6550223"/>
            <a:ext cx="103530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  <a:latin typeface="Helvetica Light" panose="020B0403020202020204" pitchFamily="34" charset="0"/>
              </a:rPr>
              <a:t>F. Caprile, L.A. Masullo and F.D. Stefani </a:t>
            </a:r>
            <a:r>
              <a:rPr lang="en-US" sz="1400" b="1" dirty="0">
                <a:effectLst/>
                <a:latin typeface="Helvetica Light" panose="020B0403020202020204" pitchFamily="34" charset="0"/>
              </a:rPr>
              <a:t>Computer Physics Communications </a:t>
            </a:r>
            <a:r>
              <a:rPr lang="en-US" sz="1400" dirty="0">
                <a:effectLst/>
                <a:latin typeface="Helvetica Light" panose="020B0403020202020204" pitchFamily="34" charset="0"/>
              </a:rPr>
              <a:t>275 (2022) 108315</a:t>
            </a:r>
          </a:p>
        </p:txBody>
      </p:sp>
    </p:spTree>
    <p:extLst>
      <p:ext uri="{BB962C8B-B14F-4D97-AF65-F5344CB8AC3E}">
        <p14:creationId xmlns:p14="http://schemas.microsoft.com/office/powerpoint/2010/main" val="4014553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FCDF87-9169-FB75-65CE-AEE208A8A26D}"/>
              </a:ext>
            </a:extLst>
          </p:cNvPr>
          <p:cNvSpPr txBox="1"/>
          <p:nvPr/>
        </p:nvSpPr>
        <p:spPr>
          <a:xfrm>
            <a:off x="1200150" y="1239838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Two models: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F93F99-3414-ADFE-86AA-F35CF868B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714" y="3824938"/>
            <a:ext cx="6915996" cy="258439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36C50767-5967-EA2B-B6DD-255823697A9A}"/>
              </a:ext>
            </a:extLst>
          </p:cNvPr>
          <p:cNvSpPr txBox="1">
            <a:spLocks/>
          </p:cNvSpPr>
          <p:nvPr/>
        </p:nvSpPr>
        <p:spPr>
          <a:xfrm>
            <a:off x="0" y="-85725"/>
            <a:ext cx="121919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>
                <a:latin typeface="Helvetica" pitchFamily="2" charset="0"/>
              </a:rPr>
              <a:t>Simulator of focused fields (including PSF)</a:t>
            </a:r>
            <a:endParaRPr lang="en-US" sz="4000" dirty="0">
              <a:latin typeface="Helvetica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96B595-3E17-B94B-9D34-542E97F433AC}"/>
              </a:ext>
            </a:extLst>
          </p:cNvPr>
          <p:cNvSpPr txBox="1"/>
          <p:nvPr/>
        </p:nvSpPr>
        <p:spPr>
          <a:xfrm>
            <a:off x="4324424" y="6550223"/>
            <a:ext cx="103530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  <a:latin typeface="Helvetica Light" panose="020B0403020202020204" pitchFamily="34" charset="0"/>
              </a:rPr>
              <a:t>F. Caprile, L.A. Masullo and F.D. Stefani </a:t>
            </a:r>
            <a:r>
              <a:rPr lang="en-US" sz="1400" b="1" dirty="0">
                <a:effectLst/>
                <a:latin typeface="Helvetica Light" panose="020B0403020202020204" pitchFamily="34" charset="0"/>
              </a:rPr>
              <a:t>Computer Physics Communications </a:t>
            </a:r>
            <a:r>
              <a:rPr lang="en-US" sz="1400" dirty="0">
                <a:effectLst/>
                <a:latin typeface="Helvetica Light" panose="020B0403020202020204" pitchFamily="34" charset="0"/>
              </a:rPr>
              <a:t>275 (2022) 108315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201D35-C7DE-4219-64CC-06D1D4CD6B53}"/>
              </a:ext>
            </a:extLst>
          </p:cNvPr>
          <p:cNvSpPr txBox="1"/>
          <p:nvPr/>
        </p:nvSpPr>
        <p:spPr>
          <a:xfrm>
            <a:off x="593856" y="1717774"/>
            <a:ext cx="54409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latin typeface="Helvetica Light" panose="020B0403020202020204" pitchFamily="34" charset="0"/>
              </a:rPr>
              <a:t>Scalar:</a:t>
            </a:r>
          </a:p>
          <a:p>
            <a:endParaRPr lang="en-US" sz="2400" u="sng" dirty="0">
              <a:latin typeface="Helvetica Light" panose="020B0403020202020204" pitchFamily="34" charset="0"/>
            </a:endParaRPr>
          </a:p>
          <a:p>
            <a:r>
              <a:rPr lang="en-US" sz="2400" dirty="0">
                <a:solidFill>
                  <a:srgbClr val="00B050"/>
                </a:solidFill>
                <a:latin typeface="Helvetica Light" panose="020B0403020202020204" pitchFamily="34" charset="0"/>
              </a:rPr>
              <a:t>- Faster calculation (Fourier transform)</a:t>
            </a:r>
          </a:p>
          <a:p>
            <a:r>
              <a:rPr lang="en-US" sz="2400" dirty="0">
                <a:solidFill>
                  <a:srgbClr val="FF0000"/>
                </a:solidFill>
                <a:latin typeface="Helvetica Light" panose="020B0403020202020204" pitchFamily="34" charset="0"/>
              </a:rPr>
              <a:t>- Works well only for low NA</a:t>
            </a:r>
          </a:p>
          <a:p>
            <a:r>
              <a:rPr lang="en-US" sz="2400" dirty="0">
                <a:solidFill>
                  <a:srgbClr val="FF0000"/>
                </a:solidFill>
                <a:latin typeface="Helvetica Light" panose="020B0403020202020204" pitchFamily="34" charset="0"/>
              </a:rPr>
              <a:t>- Neglects polarization</a:t>
            </a:r>
          </a:p>
        </p:txBody>
      </p:sp>
    </p:spTree>
    <p:extLst>
      <p:ext uri="{BB962C8B-B14F-4D97-AF65-F5344CB8AC3E}">
        <p14:creationId xmlns:p14="http://schemas.microsoft.com/office/powerpoint/2010/main" val="1199740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469</Words>
  <Application>Microsoft Macintosh PowerPoint</Application>
  <PresentationFormat>Widescreen</PresentationFormat>
  <Paragraphs>80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Helvetica</vt:lpstr>
      <vt:lpstr>Helvetica Light</vt:lpstr>
      <vt:lpstr>Helvetica Light</vt:lpstr>
      <vt:lpstr>Office Theme</vt:lpstr>
      <vt:lpstr>PowerPoint Presentation</vt:lpstr>
      <vt:lpstr>PowerPoint Presentation</vt:lpstr>
      <vt:lpstr>Why is the Point Spread Function important?</vt:lpstr>
      <vt:lpstr>Why is the Point Spread Function important?</vt:lpstr>
      <vt:lpstr>The PyFocus software package</vt:lpstr>
      <vt:lpstr>Simulator of focused fields (including PSF)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Luciano Masullo</dc:creator>
  <cp:lastModifiedBy>Luciano Masullo</cp:lastModifiedBy>
  <cp:revision>10</cp:revision>
  <dcterms:created xsi:type="dcterms:W3CDTF">2023-09-26T11:58:39Z</dcterms:created>
  <dcterms:modified xsi:type="dcterms:W3CDTF">2023-10-09T12:41:22Z</dcterms:modified>
</cp:coreProperties>
</file>