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12192000"/>
  <p:notesSz cx="6858000" cy="9144000"/>
  <p:embeddedFontLst>
    <p:embeddedFont>
      <p:font typeface="Montserrat SemiBold"/>
      <p:regular r:id="rId34"/>
      <p:bold r:id="rId35"/>
      <p:italic r:id="rId36"/>
      <p:boldItalic r:id="rId37"/>
    </p:embeddedFont>
    <p:embeddedFont>
      <p:font typeface="Montserrat"/>
      <p:regular r:id="rId38"/>
      <p:bold r:id="rId39"/>
      <p:italic r:id="rId40"/>
      <p:boldItalic r:id="rId41"/>
    </p:embeddedFont>
    <p:embeddedFont>
      <p:font typeface="Work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WorkSans-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WorkSans-italic.fntdata"/><Relationship Id="rId21" Type="http://schemas.openxmlformats.org/officeDocument/2006/relationships/slide" Target="slides/slide15.xml"/><Relationship Id="rId43" Type="http://schemas.openxmlformats.org/officeDocument/2006/relationships/font" Target="fonts/Work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WorkSans-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SemiBold-bold.fntdata"/><Relationship Id="rId12" Type="http://schemas.openxmlformats.org/officeDocument/2006/relationships/slide" Target="slides/slide6.xml"/><Relationship Id="rId34" Type="http://schemas.openxmlformats.org/officeDocument/2006/relationships/font" Target="fonts/MontserratSemiBold-regular.fntdata"/><Relationship Id="rId15" Type="http://schemas.openxmlformats.org/officeDocument/2006/relationships/slide" Target="slides/slide9.xml"/><Relationship Id="rId37" Type="http://schemas.openxmlformats.org/officeDocument/2006/relationships/font" Target="fonts/MontserratSemiBold-boldItalic.fntdata"/><Relationship Id="rId14" Type="http://schemas.openxmlformats.org/officeDocument/2006/relationships/slide" Target="slides/slide8.xml"/><Relationship Id="rId36" Type="http://schemas.openxmlformats.org/officeDocument/2006/relationships/font" Target="fonts/MontserratSemiBold-italic.fntdata"/><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0: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0: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57" name="Google Shape;257;p10: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1: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1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66" name="Google Shape;266;p1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77" name="Google Shape;277;p1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85" name="Google Shape;285;p1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4" name="Google Shape;294;p14: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15: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6" name="Google Shape;306;p15: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16: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5" name="Google Shape;315;p16: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17: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5" name="Google Shape;325;p17: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8: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36" name="Google Shape;336;p18: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19: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8" name="Google Shape;348;p19: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85" name="Google Shape;185;p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0: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20: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8" name="Google Shape;358;p20: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1: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21: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9" name="Google Shape;369;p21: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2: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22: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9" name="Google Shape;379;p22: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3: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2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1" name="Google Shape;391;p2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2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2" name="Google Shape;402;p24: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5: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25: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4" name="Google Shape;414;p25: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6: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26: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24" name="Google Shape;424;p26: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3" name="Google Shape;433;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1" name="Google Shape;191;p3: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7" name="Google Shape;197;p4: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5: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5" name="Google Shape;205;p5: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6: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13" name="Google Shape;213;p6: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7: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4" name="Google Shape;224;p7: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8: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5" name="Google Shape;235;p8: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9: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6" name="Google Shape;246;p9:notes"/>
          <p:cNvSpPr txBox="1"/>
          <p:nvPr/>
        </p:nvSpPr>
        <p:spPr>
          <a:xfrm>
            <a:off x="3884760" y="8685360"/>
            <a:ext cx="2971440" cy="4568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7" name="Shape 77"/>
        <p:cNvGrpSpPr/>
        <p:nvPr/>
      </p:nvGrpSpPr>
      <p:grpSpPr>
        <a:xfrm>
          <a:off x="0" y="0"/>
          <a:ext cx="0" cy="0"/>
          <a:chOff x="0" y="0"/>
          <a:chExt cx="0" cy="0"/>
        </a:xfrm>
      </p:grpSpPr>
      <p:sp>
        <p:nvSpPr>
          <p:cNvPr id="78" name="Google Shape;78;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6" name="Shape 86"/>
        <p:cNvGrpSpPr/>
        <p:nvPr/>
      </p:nvGrpSpPr>
      <p:grpSpPr>
        <a:xfrm>
          <a:off x="0" y="0"/>
          <a:ext cx="0" cy="0"/>
          <a:chOff x="0" y="0"/>
          <a:chExt cx="0" cy="0"/>
        </a:xfrm>
      </p:grpSpPr>
      <p:sp>
        <p:nvSpPr>
          <p:cNvPr id="87" name="Google Shape;87;p2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2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7" name="Shape 107"/>
        <p:cNvGrpSpPr/>
        <p:nvPr/>
      </p:nvGrpSpPr>
      <p:grpSpPr>
        <a:xfrm>
          <a:off x="0" y="0"/>
          <a:ext cx="0" cy="0"/>
          <a:chOff x="0" y="0"/>
          <a:chExt cx="0" cy="0"/>
        </a:xfrm>
      </p:grpSpPr>
      <p:sp>
        <p:nvSpPr>
          <p:cNvPr id="108" name="Google Shape;108;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3" name="Shape 113"/>
        <p:cNvGrpSpPr/>
        <p:nvPr/>
      </p:nvGrpSpPr>
      <p:grpSpPr>
        <a:xfrm>
          <a:off x="0" y="0"/>
          <a:ext cx="0" cy="0"/>
          <a:chOff x="0" y="0"/>
          <a:chExt cx="0" cy="0"/>
        </a:xfrm>
      </p:grpSpPr>
      <p:sp>
        <p:nvSpPr>
          <p:cNvPr id="114" name="Google Shape;114;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9" name="Shape 129"/>
        <p:cNvGrpSpPr/>
        <p:nvPr/>
      </p:nvGrpSpPr>
      <p:grpSpPr>
        <a:xfrm>
          <a:off x="0" y="0"/>
          <a:ext cx="0" cy="0"/>
          <a:chOff x="0" y="0"/>
          <a:chExt cx="0" cy="0"/>
        </a:xfrm>
      </p:grpSpPr>
      <p:sp>
        <p:nvSpPr>
          <p:cNvPr id="130" name="Google Shape;130;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2" name="Shape 132"/>
        <p:cNvGrpSpPr/>
        <p:nvPr/>
      </p:nvGrpSpPr>
      <p:grpSpPr>
        <a:xfrm>
          <a:off x="0" y="0"/>
          <a:ext cx="0" cy="0"/>
          <a:chOff x="0" y="0"/>
          <a:chExt cx="0" cy="0"/>
        </a:xfrm>
      </p:grpSpPr>
      <p:sp>
        <p:nvSpPr>
          <p:cNvPr id="133" name="Google Shape;133;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5" name="Shape 135"/>
        <p:cNvGrpSpPr/>
        <p:nvPr/>
      </p:nvGrpSpPr>
      <p:grpSpPr>
        <a:xfrm>
          <a:off x="0" y="0"/>
          <a:ext cx="0" cy="0"/>
          <a:chOff x="0" y="0"/>
          <a:chExt cx="0" cy="0"/>
        </a:xfrm>
      </p:grpSpPr>
      <p:sp>
        <p:nvSpPr>
          <p:cNvPr id="136" name="Google Shape;136;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3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3" name="Shape 143"/>
        <p:cNvGrpSpPr/>
        <p:nvPr/>
      </p:nvGrpSpPr>
      <p:grpSpPr>
        <a:xfrm>
          <a:off x="0" y="0"/>
          <a:ext cx="0" cy="0"/>
          <a:chOff x="0" y="0"/>
          <a:chExt cx="0" cy="0"/>
        </a:xfrm>
      </p:grpSpPr>
      <p:sp>
        <p:nvSpPr>
          <p:cNvPr id="144" name="Google Shape;144;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8" name="Shape 148"/>
        <p:cNvGrpSpPr/>
        <p:nvPr/>
      </p:nvGrpSpPr>
      <p:grpSpPr>
        <a:xfrm>
          <a:off x="0" y="0"/>
          <a:ext cx="0" cy="0"/>
          <a:chOff x="0" y="0"/>
          <a:chExt cx="0" cy="0"/>
        </a:xfrm>
      </p:grpSpPr>
      <p:sp>
        <p:nvSpPr>
          <p:cNvPr id="149" name="Google Shape;149;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3" name="Shape 153"/>
        <p:cNvGrpSpPr/>
        <p:nvPr/>
      </p:nvGrpSpPr>
      <p:grpSpPr>
        <a:xfrm>
          <a:off x="0" y="0"/>
          <a:ext cx="0" cy="0"/>
          <a:chOff x="0" y="0"/>
          <a:chExt cx="0" cy="0"/>
        </a:xfrm>
      </p:grpSpPr>
      <p:sp>
        <p:nvSpPr>
          <p:cNvPr id="154" name="Google Shape;154;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8" name="Shape 158"/>
        <p:cNvGrpSpPr/>
        <p:nvPr/>
      </p:nvGrpSpPr>
      <p:grpSpPr>
        <a:xfrm>
          <a:off x="0" y="0"/>
          <a:ext cx="0" cy="0"/>
          <a:chOff x="0" y="0"/>
          <a:chExt cx="0" cy="0"/>
        </a:xfrm>
      </p:grpSpPr>
      <p:sp>
        <p:nvSpPr>
          <p:cNvPr id="159" name="Google Shape;159;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2" name="Shape 162"/>
        <p:cNvGrpSpPr/>
        <p:nvPr/>
      </p:nvGrpSpPr>
      <p:grpSpPr>
        <a:xfrm>
          <a:off x="0" y="0"/>
          <a:ext cx="0" cy="0"/>
          <a:chOff x="0" y="0"/>
          <a:chExt cx="0" cy="0"/>
        </a:xfrm>
      </p:grpSpPr>
      <p:sp>
        <p:nvSpPr>
          <p:cNvPr id="163" name="Google Shape;163;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8" name="Shape 168"/>
        <p:cNvGrpSpPr/>
        <p:nvPr/>
      </p:nvGrpSpPr>
      <p:grpSpPr>
        <a:xfrm>
          <a:off x="0" y="0"/>
          <a:ext cx="0" cy="0"/>
          <a:chOff x="0" y="0"/>
          <a:chExt cx="0" cy="0"/>
        </a:xfrm>
      </p:grpSpPr>
      <p:sp>
        <p:nvSpPr>
          <p:cNvPr id="169" name="Google Shape;169;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4.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2.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2880"/>
            <a:ext cx="12218040" cy="6851520"/>
          </a:xfrm>
          <a:prstGeom prst="rect">
            <a:avLst/>
          </a:prstGeom>
          <a:noFill/>
          <a:ln>
            <a:noFill/>
          </a:ln>
        </p:spPr>
      </p:pic>
      <p:sp>
        <p:nvSpPr>
          <p:cNvPr id="11" name="Google Shape;11;p1"/>
          <p:cNvSpPr txBox="1"/>
          <p:nvPr>
            <p:ph idx="10" type="dt"/>
          </p:nvPr>
        </p:nvSpPr>
        <p:spPr>
          <a:xfrm>
            <a:off x="609480" y="635652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1" type="ftr"/>
          </p:nvPr>
        </p:nvSpPr>
        <p:spPr>
          <a:xfrm>
            <a:off x="4165560" y="6356520"/>
            <a:ext cx="386028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737560" y="6356520"/>
            <a:ext cx="2844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pic>
        <p:nvPicPr>
          <p:cNvPr id="14" name="Google Shape;14;p1"/>
          <p:cNvPicPr preferRelativeResize="0"/>
          <p:nvPr/>
        </p:nvPicPr>
        <p:blipFill rotWithShape="1">
          <a:blip r:embed="rId2">
            <a:alphaModFix/>
          </a:blip>
          <a:srcRect b="0" l="0" r="0" t="0"/>
          <a:stretch/>
        </p:blipFill>
        <p:spPr>
          <a:xfrm>
            <a:off x="0" y="2880"/>
            <a:ext cx="12218040" cy="6851520"/>
          </a:xfrm>
          <a:prstGeom prst="rect">
            <a:avLst/>
          </a:prstGeom>
          <a:noFill/>
          <a:ln>
            <a:noFill/>
          </a:ln>
        </p:spPr>
      </p:pic>
      <p:sp>
        <p:nvSpPr>
          <p:cNvPr id="15" name="Google Shape;15;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1">
            <a:alphaModFix/>
          </a:blip>
          <a:srcRect b="0" l="0" r="0" t="0"/>
          <a:stretch/>
        </p:blipFill>
        <p:spPr>
          <a:xfrm>
            <a:off x="0" y="2880"/>
            <a:ext cx="12218040" cy="6851520"/>
          </a:xfrm>
          <a:prstGeom prst="rect">
            <a:avLst/>
          </a:prstGeom>
          <a:noFill/>
          <a:ln>
            <a:noFill/>
          </a:ln>
        </p:spPr>
      </p:pic>
      <p:sp>
        <p:nvSpPr>
          <p:cNvPr id="67" name="Google Shape;67;p14"/>
          <p:cNvSpPr txBox="1"/>
          <p:nvPr>
            <p:ph type="title"/>
          </p:nvPr>
        </p:nvSpPr>
        <p:spPr>
          <a:xfrm>
            <a:off x="609480" y="272880"/>
            <a:ext cx="4010760" cy="11617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 type="body"/>
          </p:nvPr>
        </p:nvSpPr>
        <p:spPr>
          <a:xfrm>
            <a:off x="4766760" y="272880"/>
            <a:ext cx="6815160" cy="58528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4"/>
          <p:cNvSpPr txBox="1"/>
          <p:nvPr>
            <p:ph idx="2" type="body"/>
          </p:nvPr>
        </p:nvSpPr>
        <p:spPr>
          <a:xfrm>
            <a:off x="609480" y="1434960"/>
            <a:ext cx="4010760" cy="4690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0" name="Google Shape;70;p14"/>
          <p:cNvSpPr txBox="1"/>
          <p:nvPr>
            <p:ph idx="10" type="dt"/>
          </p:nvPr>
        </p:nvSpPr>
        <p:spPr>
          <a:xfrm>
            <a:off x="609480" y="635652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1" name="Google Shape;71;p14"/>
          <p:cNvSpPr txBox="1"/>
          <p:nvPr>
            <p:ph idx="11" type="ftr"/>
          </p:nvPr>
        </p:nvSpPr>
        <p:spPr>
          <a:xfrm>
            <a:off x="4165560" y="6356520"/>
            <a:ext cx="386028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2" name="Google Shape;72;p14"/>
          <p:cNvSpPr txBox="1"/>
          <p:nvPr>
            <p:ph idx="12" type="sldNum"/>
          </p:nvPr>
        </p:nvSpPr>
        <p:spPr>
          <a:xfrm>
            <a:off x="8737560" y="6356520"/>
            <a:ext cx="2844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pic>
        <p:nvPicPr>
          <p:cNvPr id="122" name="Google Shape;122;p27"/>
          <p:cNvPicPr preferRelativeResize="0"/>
          <p:nvPr/>
        </p:nvPicPr>
        <p:blipFill rotWithShape="1">
          <a:blip r:embed="rId1">
            <a:alphaModFix/>
          </a:blip>
          <a:srcRect b="0" l="0" r="0" t="0"/>
          <a:stretch/>
        </p:blipFill>
        <p:spPr>
          <a:xfrm>
            <a:off x="0" y="2880"/>
            <a:ext cx="12218040" cy="6851520"/>
          </a:xfrm>
          <a:prstGeom prst="rect">
            <a:avLst/>
          </a:prstGeom>
          <a:noFill/>
          <a:ln>
            <a:noFill/>
          </a:ln>
        </p:spPr>
      </p:pic>
      <p:sp>
        <p:nvSpPr>
          <p:cNvPr id="123" name="Google Shape;123;p27"/>
          <p:cNvSpPr txBox="1"/>
          <p:nvPr>
            <p:ph type="title"/>
          </p:nvPr>
        </p:nvSpPr>
        <p:spPr>
          <a:xfrm>
            <a:off x="609480" y="274680"/>
            <a:ext cx="10972440" cy="11426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4" name="Google Shape;124;p27"/>
          <p:cNvSpPr txBox="1"/>
          <p:nvPr>
            <p:ph idx="1" type="body"/>
          </p:nvPr>
        </p:nvSpPr>
        <p:spPr>
          <a:xfrm>
            <a:off x="609480" y="1600200"/>
            <a:ext cx="10972440" cy="45255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5" name="Google Shape;125;p27"/>
          <p:cNvSpPr txBox="1"/>
          <p:nvPr>
            <p:ph idx="10" type="dt"/>
          </p:nvPr>
        </p:nvSpPr>
        <p:spPr>
          <a:xfrm>
            <a:off x="609480" y="6356520"/>
            <a:ext cx="2844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6" name="Google Shape;126;p27"/>
          <p:cNvSpPr txBox="1"/>
          <p:nvPr>
            <p:ph idx="11" type="ftr"/>
          </p:nvPr>
        </p:nvSpPr>
        <p:spPr>
          <a:xfrm>
            <a:off x="4165560" y="6356520"/>
            <a:ext cx="386028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7" name="Google Shape;127;p27"/>
          <p:cNvSpPr txBox="1"/>
          <p:nvPr>
            <p:ph idx="12" type="sldNum"/>
          </p:nvPr>
        </p:nvSpPr>
        <p:spPr>
          <a:xfrm>
            <a:off x="8737560" y="6356520"/>
            <a:ext cx="2844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40"/>
          <p:cNvPicPr preferRelativeResize="0"/>
          <p:nvPr/>
        </p:nvPicPr>
        <p:blipFill rotWithShape="1">
          <a:blip r:embed="rId3">
            <a:alphaModFix/>
          </a:blip>
          <a:srcRect b="0" l="0" r="0" t="0"/>
          <a:stretch/>
        </p:blipFill>
        <p:spPr>
          <a:xfrm>
            <a:off x="0" y="0"/>
            <a:ext cx="12218040" cy="6857640"/>
          </a:xfrm>
          <a:prstGeom prst="rect">
            <a:avLst/>
          </a:prstGeom>
          <a:noFill/>
          <a:ln>
            <a:noFill/>
          </a:ln>
        </p:spPr>
      </p:pic>
      <p:pic>
        <p:nvPicPr>
          <p:cNvPr id="181" name="Google Shape;181;p40"/>
          <p:cNvPicPr preferRelativeResize="0"/>
          <p:nvPr/>
        </p:nvPicPr>
        <p:blipFill rotWithShape="1">
          <a:blip r:embed="rId4">
            <a:alphaModFix/>
          </a:blip>
          <a:srcRect b="0" l="0" r="0" t="0"/>
          <a:stretch/>
        </p:blipFill>
        <p:spPr>
          <a:xfrm>
            <a:off x="-2160" y="14040"/>
            <a:ext cx="12202920" cy="68493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9"/>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60" name="Google Shape;260;p49"/>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QUIZ</a:t>
            </a:r>
            <a:endParaRPr b="0" i="0" sz="2000" u="none" cap="none" strike="noStrike">
              <a:latin typeface="Arial"/>
              <a:ea typeface="Arial"/>
              <a:cs typeface="Arial"/>
              <a:sym typeface="Arial"/>
            </a:endParaRPr>
          </a:p>
        </p:txBody>
      </p:sp>
      <p:sp>
        <p:nvSpPr>
          <p:cNvPr id="261" name="Google Shape;261;p49"/>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pic>
        <p:nvPicPr>
          <p:cNvPr id="262" name="Google Shape;262;p49"/>
          <p:cNvPicPr preferRelativeResize="0"/>
          <p:nvPr/>
        </p:nvPicPr>
        <p:blipFill rotWithShape="1">
          <a:blip r:embed="rId3">
            <a:alphaModFix/>
          </a:blip>
          <a:srcRect b="38638" l="0" r="56816" t="10932"/>
          <a:stretch/>
        </p:blipFill>
        <p:spPr>
          <a:xfrm>
            <a:off x="3330000" y="1734120"/>
            <a:ext cx="5531400" cy="19699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69" name="Google Shape;269;p50"/>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QUIZ</a:t>
            </a:r>
            <a:endParaRPr b="0" i="0" sz="2000" u="none" cap="none" strike="noStrike">
              <a:latin typeface="Arial"/>
              <a:ea typeface="Arial"/>
              <a:cs typeface="Arial"/>
              <a:sym typeface="Arial"/>
            </a:endParaRPr>
          </a:p>
        </p:txBody>
      </p:sp>
      <p:sp>
        <p:nvSpPr>
          <p:cNvPr id="270" name="Google Shape;270;p50"/>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pic>
        <p:nvPicPr>
          <p:cNvPr id="271" name="Google Shape;271;p50"/>
          <p:cNvPicPr preferRelativeResize="0"/>
          <p:nvPr/>
        </p:nvPicPr>
        <p:blipFill rotWithShape="1">
          <a:blip r:embed="rId3">
            <a:alphaModFix/>
          </a:blip>
          <a:srcRect b="38638" l="0" r="56816" t="10932"/>
          <a:stretch/>
        </p:blipFill>
        <p:spPr>
          <a:xfrm>
            <a:off x="3330000" y="1734120"/>
            <a:ext cx="5531400" cy="1969920"/>
          </a:xfrm>
          <a:prstGeom prst="rect">
            <a:avLst/>
          </a:prstGeom>
          <a:noFill/>
          <a:ln>
            <a:noFill/>
          </a:ln>
        </p:spPr>
      </p:pic>
      <p:pic>
        <p:nvPicPr>
          <p:cNvPr id="272" name="Google Shape;272;p50"/>
          <p:cNvPicPr preferRelativeResize="0"/>
          <p:nvPr/>
        </p:nvPicPr>
        <p:blipFill rotWithShape="1">
          <a:blip r:embed="rId3">
            <a:alphaModFix/>
          </a:blip>
          <a:srcRect b="38638" l="49994" r="4191" t="10932"/>
          <a:stretch/>
        </p:blipFill>
        <p:spPr>
          <a:xfrm>
            <a:off x="2901600" y="4095720"/>
            <a:ext cx="5976000" cy="2370240"/>
          </a:xfrm>
          <a:prstGeom prst="rect">
            <a:avLst/>
          </a:prstGeom>
          <a:noFill/>
          <a:ln>
            <a:noFill/>
          </a:ln>
        </p:spPr>
      </p:pic>
      <p:sp>
        <p:nvSpPr>
          <p:cNvPr id="273" name="Google Shape;273;p50"/>
          <p:cNvSpPr/>
          <p:nvPr/>
        </p:nvSpPr>
        <p:spPr>
          <a:xfrm>
            <a:off x="2795400" y="3966120"/>
            <a:ext cx="6448320" cy="2517120"/>
          </a:xfrm>
          <a:prstGeom prst="rect">
            <a:avLst/>
          </a:prstGeom>
          <a:noFill/>
          <a:ln cap="flat" cmpd="sng" w="1144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80" name="Google Shape;280;p51"/>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QUIZ</a:t>
            </a:r>
            <a:endParaRPr b="0" i="0" sz="2000" u="none" cap="none" strike="noStrike">
              <a:latin typeface="Arial"/>
              <a:ea typeface="Arial"/>
              <a:cs typeface="Arial"/>
              <a:sym typeface="Arial"/>
            </a:endParaRPr>
          </a:p>
        </p:txBody>
      </p:sp>
      <p:sp>
        <p:nvSpPr>
          <p:cNvPr id="281" name="Google Shape;281;p51"/>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88" name="Google Shape;288;p52"/>
          <p:cNvSpPr/>
          <p:nvPr/>
        </p:nvSpPr>
        <p:spPr>
          <a:xfrm>
            <a:off x="2760840" y="403560"/>
            <a:ext cx="41382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UNDER THE HOOD</a:t>
            </a:r>
            <a:endParaRPr b="0" i="0" sz="2000" u="none" cap="none" strike="noStrike">
              <a:latin typeface="Arial"/>
              <a:ea typeface="Arial"/>
              <a:cs typeface="Arial"/>
              <a:sym typeface="Arial"/>
            </a:endParaRPr>
          </a:p>
        </p:txBody>
      </p:sp>
      <p:sp>
        <p:nvSpPr>
          <p:cNvPr id="289" name="Google Shape;289;p52"/>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290" name="Google Shape;290;p52"/>
          <p:cNvSpPr/>
          <p:nvPr/>
        </p:nvSpPr>
        <p:spPr>
          <a:xfrm>
            <a:off x="1870200" y="2023200"/>
            <a:ext cx="8264880" cy="1779120"/>
          </a:xfrm>
          <a:prstGeom prst="rect">
            <a:avLst/>
          </a:prstGeom>
          <a:noFill/>
          <a:ln>
            <a:noFill/>
          </a:ln>
        </p:spPr>
        <p:txBody>
          <a:bodyPr anchorCtr="0" anchor="t" bIns="91425" lIns="91425" spcFirstLastPara="1" rIns="91425" wrap="square" tIns="91425">
            <a:noAutofit/>
          </a:bodyPr>
          <a:lstStyle/>
          <a:p>
            <a:pPr indent="-35532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it is easier to describe </a:t>
            </a:r>
            <a:r>
              <a:rPr b="1" i="0" lang="en-US" sz="2000" u="none" cap="none" strike="noStrike">
                <a:solidFill>
                  <a:srgbClr val="000000"/>
                </a:solidFill>
                <a:latin typeface="Montserrat"/>
                <a:ea typeface="Montserrat"/>
                <a:cs typeface="Montserrat"/>
                <a:sym typeface="Montserrat"/>
              </a:rPr>
              <a:t>functional relationships</a:t>
            </a:r>
            <a:r>
              <a:rPr b="0" i="0" lang="en-US" sz="2000" u="none" cap="none" strike="noStrike">
                <a:solidFill>
                  <a:srgbClr val="000000"/>
                </a:solidFill>
                <a:latin typeface="Montserrat"/>
                <a:ea typeface="Montserrat"/>
                <a:cs typeface="Montserrat"/>
                <a:sym typeface="Montserrat"/>
              </a:rPr>
              <a:t> between variables than between rows</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35532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it is easier to make </a:t>
            </a:r>
            <a:r>
              <a:rPr b="1" i="0" lang="en-US" sz="2000" u="none" cap="none" strike="noStrike">
                <a:solidFill>
                  <a:srgbClr val="000000"/>
                </a:solidFill>
                <a:latin typeface="Montserrat"/>
                <a:ea typeface="Montserrat"/>
                <a:cs typeface="Montserrat"/>
                <a:sym typeface="Montserrat"/>
              </a:rPr>
              <a:t>comparisons</a:t>
            </a:r>
            <a:r>
              <a:rPr b="0" i="0" lang="en-US" sz="2000" u="none" cap="none" strike="noStrike">
                <a:solidFill>
                  <a:srgbClr val="000000"/>
                </a:solidFill>
                <a:latin typeface="Montserrat"/>
                <a:ea typeface="Montserrat"/>
                <a:cs typeface="Montserrat"/>
                <a:sym typeface="Montserrat"/>
              </a:rPr>
              <a:t> between groups of </a:t>
            </a:r>
            <a:r>
              <a:rPr b="1" i="0" lang="en-US" sz="2000" u="none" cap="none" strike="noStrike">
                <a:solidFill>
                  <a:srgbClr val="000000"/>
                </a:solidFill>
                <a:latin typeface="Montserrat"/>
                <a:ea typeface="Montserrat"/>
                <a:cs typeface="Montserrat"/>
                <a:sym typeface="Montserrat"/>
              </a:rPr>
              <a:t>observations</a:t>
            </a:r>
            <a:r>
              <a:rPr b="0" i="0" lang="en-US" sz="2000" u="none" cap="none" strike="noStrike">
                <a:solidFill>
                  <a:srgbClr val="000000"/>
                </a:solidFill>
                <a:latin typeface="Montserrat"/>
                <a:ea typeface="Montserrat"/>
                <a:cs typeface="Montserrat"/>
                <a:sym typeface="Montserrat"/>
              </a:rPr>
              <a:t> than between groups of columns.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97" name="Google Shape;297;p53"/>
          <p:cNvSpPr/>
          <p:nvPr/>
        </p:nvSpPr>
        <p:spPr>
          <a:xfrm>
            <a:off x="2760840" y="403560"/>
            <a:ext cx="41382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UNDER THE HOOD</a:t>
            </a:r>
            <a:endParaRPr b="0" i="0" sz="2000" u="none" cap="none" strike="noStrike">
              <a:latin typeface="Arial"/>
              <a:ea typeface="Arial"/>
              <a:cs typeface="Arial"/>
              <a:sym typeface="Arial"/>
            </a:endParaRPr>
          </a:p>
        </p:txBody>
      </p:sp>
      <p:sp>
        <p:nvSpPr>
          <p:cNvPr id="298" name="Google Shape;298;p53"/>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pic>
        <p:nvPicPr>
          <p:cNvPr id="299" name="Google Shape;299;p53"/>
          <p:cNvPicPr preferRelativeResize="0"/>
          <p:nvPr/>
        </p:nvPicPr>
        <p:blipFill rotWithShape="1">
          <a:blip r:embed="rId3">
            <a:alphaModFix/>
          </a:blip>
          <a:srcRect b="9917" l="4103" r="3658" t="16343"/>
          <a:stretch/>
        </p:blipFill>
        <p:spPr>
          <a:xfrm>
            <a:off x="3764880" y="4243680"/>
            <a:ext cx="5697360" cy="2252520"/>
          </a:xfrm>
          <a:prstGeom prst="rect">
            <a:avLst/>
          </a:prstGeom>
          <a:noFill/>
          <a:ln>
            <a:noFill/>
          </a:ln>
        </p:spPr>
      </p:pic>
      <p:sp>
        <p:nvSpPr>
          <p:cNvPr id="300" name="Google Shape;300;p53"/>
          <p:cNvSpPr/>
          <p:nvPr/>
        </p:nvSpPr>
        <p:spPr>
          <a:xfrm>
            <a:off x="1870200" y="2023200"/>
            <a:ext cx="8264880" cy="1779120"/>
          </a:xfrm>
          <a:prstGeom prst="rect">
            <a:avLst/>
          </a:prstGeom>
          <a:noFill/>
          <a:ln>
            <a:noFill/>
          </a:ln>
        </p:spPr>
        <p:txBody>
          <a:bodyPr anchorCtr="0" anchor="t" bIns="91425" lIns="91425" spcFirstLastPara="1" rIns="91425" wrap="square" tIns="91425">
            <a:noAutofit/>
          </a:bodyPr>
          <a:lstStyle/>
          <a:p>
            <a:pPr indent="-35532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it is easier to describe </a:t>
            </a:r>
            <a:r>
              <a:rPr b="1" i="0" lang="en-US" sz="2000" u="none" cap="none" strike="noStrike">
                <a:solidFill>
                  <a:srgbClr val="000000"/>
                </a:solidFill>
                <a:latin typeface="Montserrat"/>
                <a:ea typeface="Montserrat"/>
                <a:cs typeface="Montserrat"/>
                <a:sym typeface="Montserrat"/>
              </a:rPr>
              <a:t>functional relationships</a:t>
            </a:r>
            <a:r>
              <a:rPr b="0" i="0" lang="en-US" sz="2000" u="none" cap="none" strike="noStrike">
                <a:solidFill>
                  <a:srgbClr val="000000"/>
                </a:solidFill>
                <a:latin typeface="Montserrat"/>
                <a:ea typeface="Montserrat"/>
                <a:cs typeface="Montserrat"/>
                <a:sym typeface="Montserrat"/>
              </a:rPr>
              <a:t> between variables than between rows</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35532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it is easier to make </a:t>
            </a:r>
            <a:r>
              <a:rPr b="1" i="0" lang="en-US" sz="2000" u="none" cap="none" strike="noStrike">
                <a:solidFill>
                  <a:srgbClr val="000000"/>
                </a:solidFill>
                <a:latin typeface="Montserrat"/>
                <a:ea typeface="Montserrat"/>
                <a:cs typeface="Montserrat"/>
                <a:sym typeface="Montserrat"/>
              </a:rPr>
              <a:t>comparisons</a:t>
            </a:r>
            <a:r>
              <a:rPr b="0" i="0" lang="en-US" sz="2000" u="none" cap="none" strike="noStrike">
                <a:solidFill>
                  <a:srgbClr val="000000"/>
                </a:solidFill>
                <a:latin typeface="Montserrat"/>
                <a:ea typeface="Montserrat"/>
                <a:cs typeface="Montserrat"/>
                <a:sym typeface="Montserrat"/>
              </a:rPr>
              <a:t> between groups of </a:t>
            </a:r>
            <a:r>
              <a:rPr b="1" i="0" lang="en-US" sz="2000" u="none" cap="none" strike="noStrike">
                <a:solidFill>
                  <a:srgbClr val="000000"/>
                </a:solidFill>
                <a:latin typeface="Montserrat"/>
                <a:ea typeface="Montserrat"/>
                <a:cs typeface="Montserrat"/>
                <a:sym typeface="Montserrat"/>
              </a:rPr>
              <a:t>observations</a:t>
            </a:r>
            <a:r>
              <a:rPr b="0" i="0" lang="en-US" sz="2000" u="none" cap="none" strike="noStrike">
                <a:solidFill>
                  <a:srgbClr val="000000"/>
                </a:solidFill>
                <a:latin typeface="Montserrat"/>
                <a:ea typeface="Montserrat"/>
                <a:cs typeface="Montserrat"/>
                <a:sym typeface="Montserrat"/>
              </a:rPr>
              <a:t> than between groups of columns.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
        <p:nvSpPr>
          <p:cNvPr id="301" name="Google Shape;301;p53"/>
          <p:cNvSpPr/>
          <p:nvPr/>
        </p:nvSpPr>
        <p:spPr>
          <a:xfrm>
            <a:off x="724680" y="4896720"/>
            <a:ext cx="2883240" cy="740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Montserrat"/>
                <a:ea typeface="Montserrat"/>
                <a:cs typeface="Montserrat"/>
                <a:sym typeface="Montserrat"/>
              </a:rPr>
              <a:t>rows work better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Montserrat"/>
                <a:ea typeface="Montserrat"/>
                <a:cs typeface="Montserrat"/>
                <a:sym typeface="Montserrat"/>
              </a:rPr>
              <a:t>to make </a:t>
            </a:r>
            <a:r>
              <a:rPr b="1" i="0" lang="en-US" sz="1800" u="none" cap="none" strike="noStrike">
                <a:solidFill>
                  <a:srgbClr val="000000"/>
                </a:solidFill>
                <a:latin typeface="Montserrat"/>
                <a:ea typeface="Montserrat"/>
                <a:cs typeface="Montserrat"/>
                <a:sym typeface="Montserrat"/>
              </a:rPr>
              <a:t>comparisons</a:t>
            </a:r>
            <a:endParaRPr b="0" i="0" sz="1800" u="none" cap="none" strike="noStrike">
              <a:latin typeface="Arial"/>
              <a:ea typeface="Arial"/>
              <a:cs typeface="Arial"/>
              <a:sym typeface="Arial"/>
            </a:endParaRPr>
          </a:p>
        </p:txBody>
      </p:sp>
      <p:sp>
        <p:nvSpPr>
          <p:cNvPr id="302" name="Google Shape;302;p53"/>
          <p:cNvSpPr/>
          <p:nvPr/>
        </p:nvSpPr>
        <p:spPr>
          <a:xfrm>
            <a:off x="3833280" y="3803040"/>
            <a:ext cx="7215840" cy="533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Montserrat"/>
                <a:ea typeface="Montserrat"/>
                <a:cs typeface="Montserrat"/>
                <a:sym typeface="Montserrat"/>
              </a:rPr>
              <a:t>columns work better  to describe</a:t>
            </a:r>
            <a:r>
              <a:rPr b="1" i="0" lang="en-US" sz="1800" u="none" cap="none" strike="noStrike">
                <a:solidFill>
                  <a:srgbClr val="000000"/>
                </a:solidFill>
                <a:latin typeface="Montserrat"/>
                <a:ea typeface="Montserrat"/>
                <a:cs typeface="Montserrat"/>
                <a:sym typeface="Montserrat"/>
              </a:rPr>
              <a:t> functional relationships</a:t>
            </a:r>
            <a:endParaRPr b="0" i="0" sz="1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09" name="Google Shape;309;p54"/>
          <p:cNvSpPr/>
          <p:nvPr/>
        </p:nvSpPr>
        <p:spPr>
          <a:xfrm>
            <a:off x="2760840" y="403560"/>
            <a:ext cx="41382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10" name="Google Shape;310;p54"/>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11" name="Google Shape;311;p54"/>
          <p:cNvSpPr/>
          <p:nvPr/>
        </p:nvSpPr>
        <p:spPr>
          <a:xfrm>
            <a:off x="462960" y="1629360"/>
            <a:ext cx="10356120" cy="41248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Montserrat"/>
                <a:ea typeface="Montserrat"/>
                <a:cs typeface="Montserrat"/>
                <a:sym typeface="Montserrat"/>
              </a:rPr>
              <a:t>Real datasets can, and often do, violate the three precepts of tidy data in almost every way imaginable.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Montserrat"/>
                <a:ea typeface="Montserrat"/>
                <a:cs typeface="Montserrat"/>
                <a:sym typeface="Montserrat"/>
              </a:rPr>
              <a:t>The five most common problems with messy datasets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Montserrat"/>
                <a:ea typeface="Montserrat"/>
                <a:cs typeface="Montserrat"/>
                <a:sym typeface="Montserrat"/>
              </a:rPr>
              <a:t>			</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column headers are values, not variable names.</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multiple variables are stored in one column.</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variables are stored in both rows and columns.</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multiple types of observational units are stored in the same table. </a:t>
            </a:r>
            <a:endParaRPr b="0" i="0" sz="1800" u="none" cap="none" strike="noStrike">
              <a:latin typeface="Arial"/>
              <a:ea typeface="Arial"/>
              <a:cs typeface="Arial"/>
              <a:sym typeface="Arial"/>
            </a:endParaRPr>
          </a:p>
          <a:p>
            <a:pPr indent="-342720" lvl="0" marL="457200" marR="0" rtl="0" algn="l">
              <a:lnSpc>
                <a:spcPct val="115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a single observational unit is stored in multiple tables.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Work Sans"/>
                <a:ea typeface="Work Sans"/>
                <a:cs typeface="Work Sans"/>
                <a:sym typeface="Work Sans"/>
              </a:rPr>
              <a:t>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Work Sans"/>
                <a:ea typeface="Work Sans"/>
                <a:cs typeface="Work Sans"/>
                <a:sym typeface="Work Sans"/>
              </a:rPr>
              <a:t>		</a:t>
            </a:r>
            <a:endParaRPr b="0" i="0" sz="14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18" name="Google Shape;318;p55"/>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19" name="Google Shape;319;p55"/>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20" name="Google Shape;320;p55"/>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COLUMNS HEADER ARE VALUES </a:t>
            </a:r>
            <a:endParaRPr b="0" i="0" sz="2000" u="none" cap="none" strike="noStrike">
              <a:latin typeface="Arial"/>
              <a:ea typeface="Arial"/>
              <a:cs typeface="Arial"/>
              <a:sym typeface="Arial"/>
            </a:endParaRPr>
          </a:p>
        </p:txBody>
      </p:sp>
      <p:pic>
        <p:nvPicPr>
          <p:cNvPr id="321" name="Google Shape;321;p55"/>
          <p:cNvPicPr preferRelativeResize="0"/>
          <p:nvPr/>
        </p:nvPicPr>
        <p:blipFill rotWithShape="1">
          <a:blip r:embed="rId3">
            <a:alphaModFix/>
          </a:blip>
          <a:srcRect b="0" l="0" r="0" t="0"/>
          <a:stretch/>
        </p:blipFill>
        <p:spPr>
          <a:xfrm>
            <a:off x="277560" y="2052360"/>
            <a:ext cx="11484000" cy="12657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6"/>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28" name="Google Shape;328;p56"/>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29" name="Google Shape;329;p56"/>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30" name="Google Shape;330;p56"/>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COLUMNS HEADER ARE VALUES </a:t>
            </a:r>
            <a:endParaRPr b="0" i="0" sz="2000" u="none" cap="none" strike="noStrike">
              <a:latin typeface="Arial"/>
              <a:ea typeface="Arial"/>
              <a:cs typeface="Arial"/>
              <a:sym typeface="Arial"/>
            </a:endParaRPr>
          </a:p>
        </p:txBody>
      </p:sp>
      <p:pic>
        <p:nvPicPr>
          <p:cNvPr id="331" name="Google Shape;331;p56"/>
          <p:cNvPicPr preferRelativeResize="0"/>
          <p:nvPr/>
        </p:nvPicPr>
        <p:blipFill rotWithShape="1">
          <a:blip r:embed="rId3">
            <a:alphaModFix/>
          </a:blip>
          <a:srcRect b="0" l="0" r="0" t="0"/>
          <a:stretch/>
        </p:blipFill>
        <p:spPr>
          <a:xfrm>
            <a:off x="277560" y="2052360"/>
            <a:ext cx="11484000" cy="1265760"/>
          </a:xfrm>
          <a:prstGeom prst="rect">
            <a:avLst/>
          </a:prstGeom>
          <a:noFill/>
          <a:ln>
            <a:noFill/>
          </a:ln>
        </p:spPr>
      </p:pic>
      <p:sp>
        <p:nvSpPr>
          <p:cNvPr id="332" name="Google Shape;332;p56"/>
          <p:cNvSpPr/>
          <p:nvPr/>
        </p:nvSpPr>
        <p:spPr>
          <a:xfrm>
            <a:off x="582840" y="3494160"/>
            <a:ext cx="11051640" cy="1794600"/>
          </a:xfrm>
          <a:prstGeom prst="rect">
            <a:avLst/>
          </a:prstGeom>
          <a:noFill/>
          <a:ln>
            <a:noFill/>
          </a:ln>
        </p:spPr>
        <p:txBody>
          <a:bodyPr anchorCtr="0" anchor="t" bIns="91425" lIns="91425" spcFirstLastPara="1" rIns="91425" wrap="square" tIns="91425">
            <a:noAutofit/>
          </a:bodyPr>
          <a:lstStyle/>
          <a:p>
            <a:pPr indent="-342720" lvl="0" marL="457200" marR="0" rtl="0" algn="just">
              <a:lnSpc>
                <a:spcPct val="10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The Billboard dataset records the date of a song first entered the Billboard Top 100. </a:t>
            </a:r>
            <a:endParaRPr b="0" i="0" sz="18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457200" marR="0" rtl="0" algn="just">
              <a:lnSpc>
                <a:spcPct val="10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It has the variables of the year, the artist the name of the track, the duration, the date when the song enter the list and the position in the list the first week, the second week, an so on until the week 76. </a:t>
            </a:r>
            <a:endParaRPr b="0" i="0" sz="18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457200" marR="0" rtl="0" algn="just">
              <a:lnSpc>
                <a:spcPct val="10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In case the song skips the top 100 list in less than 76 weeks the remaining week will be filled with NAs </a:t>
            </a:r>
            <a:endParaRPr b="0" i="0" sz="18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7"/>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39" name="Google Shape;339;p57"/>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40" name="Google Shape;340;p57"/>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41" name="Google Shape;341;p57"/>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COLUMNS HEADER ARE VALUES </a:t>
            </a:r>
            <a:endParaRPr b="0" i="0" sz="2000" u="none" cap="none" strike="noStrike">
              <a:latin typeface="Arial"/>
              <a:ea typeface="Arial"/>
              <a:cs typeface="Arial"/>
              <a:sym typeface="Arial"/>
            </a:endParaRPr>
          </a:p>
        </p:txBody>
      </p:sp>
      <p:pic>
        <p:nvPicPr>
          <p:cNvPr id="342" name="Google Shape;342;p57"/>
          <p:cNvPicPr preferRelativeResize="0"/>
          <p:nvPr/>
        </p:nvPicPr>
        <p:blipFill rotWithShape="1">
          <a:blip r:embed="rId3">
            <a:alphaModFix/>
          </a:blip>
          <a:srcRect b="0" l="0" r="0" t="0"/>
          <a:stretch/>
        </p:blipFill>
        <p:spPr>
          <a:xfrm>
            <a:off x="277560" y="2052360"/>
            <a:ext cx="11484000" cy="1265760"/>
          </a:xfrm>
          <a:prstGeom prst="rect">
            <a:avLst/>
          </a:prstGeom>
          <a:noFill/>
          <a:ln>
            <a:noFill/>
          </a:ln>
        </p:spPr>
      </p:pic>
      <p:sp>
        <p:nvSpPr>
          <p:cNvPr id="343" name="Google Shape;343;p57"/>
          <p:cNvSpPr/>
          <p:nvPr/>
        </p:nvSpPr>
        <p:spPr>
          <a:xfrm>
            <a:off x="582840" y="3494160"/>
            <a:ext cx="11051640" cy="1794600"/>
          </a:xfrm>
          <a:prstGeom prst="rect">
            <a:avLst/>
          </a:prstGeom>
          <a:noFill/>
          <a:ln>
            <a:noFill/>
          </a:ln>
        </p:spPr>
        <p:txBody>
          <a:bodyPr anchorCtr="0" anchor="t" bIns="91425" lIns="91425" spcFirstLastPara="1" rIns="91425" wrap="square" tIns="91425">
            <a:noAutofit/>
          </a:bodyPr>
          <a:lstStyle/>
          <a:p>
            <a:pPr indent="-342720" lvl="0" marL="457200" marR="0" rtl="0" algn="just">
              <a:lnSpc>
                <a:spcPct val="10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The Billboard dataset records the date of a song first entered the Billboard Top 100. </a:t>
            </a:r>
            <a:endParaRPr b="0" i="0" sz="18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457200" marR="0" rtl="0" algn="just">
              <a:lnSpc>
                <a:spcPct val="10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It has the variables of the year, the artist the name of the track, the duration, the date when the song enter the list and the position in the list the first week, the second week, an so on until the week 76. </a:t>
            </a:r>
            <a:endParaRPr b="0" i="0" sz="1800" u="none" cap="none" strike="noStrike">
              <a:latin typeface="Arial"/>
              <a:ea typeface="Arial"/>
              <a:cs typeface="Arial"/>
              <a:sym typeface="Arial"/>
            </a:endParaRPr>
          </a:p>
          <a:p>
            <a:pPr indent="0" lvl="0" marL="457200" marR="0" rtl="0" algn="just">
              <a:lnSpc>
                <a:spcPct val="100000"/>
              </a:lnSpc>
              <a:spcBef>
                <a:spcPts val="0"/>
              </a:spcBef>
              <a:spcAft>
                <a:spcPts val="0"/>
              </a:spcAft>
              <a:buNone/>
            </a:pPr>
            <a:r>
              <a:t/>
            </a:r>
            <a:endParaRPr b="0" i="0" sz="1800" u="none" cap="none" strike="noStrike">
              <a:latin typeface="Arial"/>
              <a:ea typeface="Arial"/>
              <a:cs typeface="Arial"/>
              <a:sym typeface="Arial"/>
            </a:endParaRPr>
          </a:p>
          <a:p>
            <a:pPr indent="-342720" lvl="0" marL="457200" marR="0" rtl="0" algn="just">
              <a:lnSpc>
                <a:spcPct val="100000"/>
              </a:lnSpc>
              <a:spcBef>
                <a:spcPts val="0"/>
              </a:spcBef>
              <a:spcAft>
                <a:spcPts val="0"/>
              </a:spcAft>
              <a:buClr>
                <a:srgbClr val="000000"/>
              </a:buClr>
              <a:buSzPts val="1800"/>
              <a:buFont typeface="Montserrat"/>
              <a:buChar char="●"/>
            </a:pPr>
            <a:r>
              <a:rPr b="0" i="0" lang="en-US" sz="1800" u="none" cap="none" strike="noStrike">
                <a:solidFill>
                  <a:srgbClr val="000000"/>
                </a:solidFill>
                <a:latin typeface="Montserrat"/>
                <a:ea typeface="Montserrat"/>
                <a:cs typeface="Montserrat"/>
                <a:sym typeface="Montserrat"/>
              </a:rPr>
              <a:t>In case the song skips the top 100 list in less than 76 weeks the remaining week will be filled with NAs </a:t>
            </a:r>
            <a:endParaRPr b="0" i="0" sz="1800" u="none" cap="none" strike="noStrike">
              <a:latin typeface="Arial"/>
              <a:ea typeface="Arial"/>
              <a:cs typeface="Arial"/>
              <a:sym typeface="Arial"/>
            </a:endParaRPr>
          </a:p>
        </p:txBody>
      </p:sp>
      <p:sp>
        <p:nvSpPr>
          <p:cNvPr id="344" name="Google Shape;344;p57"/>
          <p:cNvSpPr/>
          <p:nvPr/>
        </p:nvSpPr>
        <p:spPr>
          <a:xfrm>
            <a:off x="8165880" y="1981080"/>
            <a:ext cx="3518640" cy="1337400"/>
          </a:xfrm>
          <a:prstGeom prst="rect">
            <a:avLst/>
          </a:prstGeom>
          <a:noFill/>
          <a:ln cap="flat" cmpd="sng" w="38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51" name="Google Shape;351;p58"/>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52" name="Google Shape;352;p58"/>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53" name="Google Shape;353;p58"/>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MULTIPLE VARIABLES STORED IN ONE COLUMN</a:t>
            </a:r>
            <a:endParaRPr b="0" i="0" sz="2000" u="none" cap="none" strike="noStrike">
              <a:latin typeface="Arial"/>
              <a:ea typeface="Arial"/>
              <a:cs typeface="Arial"/>
              <a:sym typeface="Arial"/>
            </a:endParaRPr>
          </a:p>
        </p:txBody>
      </p:sp>
      <p:pic>
        <p:nvPicPr>
          <p:cNvPr id="354" name="Google Shape;354;p58"/>
          <p:cNvPicPr preferRelativeResize="0"/>
          <p:nvPr/>
        </p:nvPicPr>
        <p:blipFill rotWithShape="1">
          <a:blip r:embed="rId3">
            <a:alphaModFix/>
          </a:blip>
          <a:srcRect b="0" l="0" r="0" t="0"/>
          <a:stretch/>
        </p:blipFill>
        <p:spPr>
          <a:xfrm>
            <a:off x="1138680" y="1905840"/>
            <a:ext cx="9693720" cy="27208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1"/>
          <p:cNvSpPr/>
          <p:nvPr/>
        </p:nvSpPr>
        <p:spPr>
          <a:xfrm>
            <a:off x="488160" y="2244240"/>
            <a:ext cx="11184120" cy="2557080"/>
          </a:xfrm>
          <a:prstGeom prst="rect">
            <a:avLst/>
          </a:prstGeom>
          <a:solidFill>
            <a:srgbClr val="E9E9E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Montserrat SemiBold"/>
                <a:ea typeface="Montserrat SemiBold"/>
                <a:cs typeface="Montserrat SemiBold"/>
                <a:sym typeface="Montserrat SemiBold"/>
              </a:rPr>
              <a:t>TIDY DATA</a:t>
            </a:r>
            <a:endParaRPr b="0" i="0" sz="40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61" name="Google Shape;361;p59"/>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62" name="Google Shape;362;p59"/>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63" name="Google Shape;363;p59"/>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MULTIPLE VARIABLES STORED IN ONE COLUMN</a:t>
            </a:r>
            <a:endParaRPr b="0" i="0" sz="2000" u="none" cap="none" strike="noStrike">
              <a:latin typeface="Arial"/>
              <a:ea typeface="Arial"/>
              <a:cs typeface="Arial"/>
              <a:sym typeface="Arial"/>
            </a:endParaRPr>
          </a:p>
        </p:txBody>
      </p:sp>
      <p:pic>
        <p:nvPicPr>
          <p:cNvPr id="364" name="Google Shape;364;p59"/>
          <p:cNvPicPr preferRelativeResize="0"/>
          <p:nvPr/>
        </p:nvPicPr>
        <p:blipFill rotWithShape="1">
          <a:blip r:embed="rId3">
            <a:alphaModFix/>
          </a:blip>
          <a:srcRect b="0" l="0" r="0" t="0"/>
          <a:stretch/>
        </p:blipFill>
        <p:spPr>
          <a:xfrm>
            <a:off x="1138680" y="1905840"/>
            <a:ext cx="9693720" cy="2720880"/>
          </a:xfrm>
          <a:prstGeom prst="rect">
            <a:avLst/>
          </a:prstGeom>
          <a:noFill/>
          <a:ln>
            <a:noFill/>
          </a:ln>
        </p:spPr>
      </p:pic>
      <p:sp>
        <p:nvSpPr>
          <p:cNvPr id="365" name="Google Shape;365;p59"/>
          <p:cNvSpPr/>
          <p:nvPr/>
        </p:nvSpPr>
        <p:spPr>
          <a:xfrm>
            <a:off x="2760840" y="1905840"/>
            <a:ext cx="3091320" cy="2720520"/>
          </a:xfrm>
          <a:prstGeom prst="rect">
            <a:avLst/>
          </a:prstGeom>
          <a:noFill/>
          <a:ln cap="flat" cmpd="sng" w="38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0"/>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72" name="Google Shape;372;p60"/>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73" name="Google Shape;373;p60"/>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74" name="Google Shape;374;p60"/>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MORE THAN ONE OBSERVATIONAL UNIT IN ONE TABLE</a:t>
            </a:r>
            <a:endParaRPr b="0" i="0" sz="2000" u="none" cap="none" strike="noStrike">
              <a:latin typeface="Arial"/>
              <a:ea typeface="Arial"/>
              <a:cs typeface="Arial"/>
              <a:sym typeface="Arial"/>
            </a:endParaRPr>
          </a:p>
        </p:txBody>
      </p:sp>
      <p:pic>
        <p:nvPicPr>
          <p:cNvPr id="375" name="Google Shape;375;p60"/>
          <p:cNvPicPr preferRelativeResize="0"/>
          <p:nvPr/>
        </p:nvPicPr>
        <p:blipFill rotWithShape="1">
          <a:blip r:embed="rId3">
            <a:alphaModFix/>
          </a:blip>
          <a:srcRect b="0" l="0" r="0" t="1994"/>
          <a:stretch/>
        </p:blipFill>
        <p:spPr>
          <a:xfrm>
            <a:off x="1162080" y="1802880"/>
            <a:ext cx="9099720" cy="32518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1"/>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82" name="Google Shape;382;p61"/>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83" name="Google Shape;383;p61"/>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84" name="Google Shape;384;p61"/>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MORE THAN ONE OBSERVATIONAL UNIT IN ONE TABLE</a:t>
            </a:r>
            <a:endParaRPr b="0" i="0" sz="2000" u="none" cap="none" strike="noStrike">
              <a:latin typeface="Arial"/>
              <a:ea typeface="Arial"/>
              <a:cs typeface="Arial"/>
              <a:sym typeface="Arial"/>
            </a:endParaRPr>
          </a:p>
        </p:txBody>
      </p:sp>
      <p:pic>
        <p:nvPicPr>
          <p:cNvPr id="385" name="Google Shape;385;p61"/>
          <p:cNvPicPr preferRelativeResize="0"/>
          <p:nvPr/>
        </p:nvPicPr>
        <p:blipFill rotWithShape="1">
          <a:blip r:embed="rId3">
            <a:alphaModFix/>
          </a:blip>
          <a:srcRect b="0" l="0" r="0" t="1994"/>
          <a:stretch/>
        </p:blipFill>
        <p:spPr>
          <a:xfrm>
            <a:off x="1162080" y="1802880"/>
            <a:ext cx="9099720" cy="3251880"/>
          </a:xfrm>
          <a:prstGeom prst="rect">
            <a:avLst/>
          </a:prstGeom>
          <a:noFill/>
          <a:ln>
            <a:noFill/>
          </a:ln>
        </p:spPr>
      </p:pic>
      <p:sp>
        <p:nvSpPr>
          <p:cNvPr id="386" name="Google Shape;386;p61"/>
          <p:cNvSpPr/>
          <p:nvPr/>
        </p:nvSpPr>
        <p:spPr>
          <a:xfrm>
            <a:off x="1162080" y="1737360"/>
            <a:ext cx="6297120" cy="3317400"/>
          </a:xfrm>
          <a:prstGeom prst="rect">
            <a:avLst/>
          </a:prstGeom>
          <a:noFill/>
          <a:ln cap="flat" cmpd="sng" w="38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1"/>
          <p:cNvSpPr/>
          <p:nvPr/>
        </p:nvSpPr>
        <p:spPr>
          <a:xfrm>
            <a:off x="7520760" y="1737360"/>
            <a:ext cx="2546640" cy="3317400"/>
          </a:xfrm>
          <a:prstGeom prst="rect">
            <a:avLst/>
          </a:prstGeom>
          <a:noFill/>
          <a:ln cap="flat" cmpd="sng" w="381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2"/>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394" name="Google Shape;394;p62"/>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395" name="Google Shape;395;p62"/>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396" name="Google Shape;396;p62"/>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MORE THAN ONE OBSERVATIONAL UNIT IN ONE TABLE</a:t>
            </a:r>
            <a:endParaRPr b="0" i="0" sz="2000" u="none" cap="none" strike="noStrike">
              <a:latin typeface="Arial"/>
              <a:ea typeface="Arial"/>
              <a:cs typeface="Arial"/>
              <a:sym typeface="Arial"/>
            </a:endParaRPr>
          </a:p>
        </p:txBody>
      </p:sp>
      <p:pic>
        <p:nvPicPr>
          <p:cNvPr id="397" name="Google Shape;397;p62"/>
          <p:cNvPicPr preferRelativeResize="0"/>
          <p:nvPr/>
        </p:nvPicPr>
        <p:blipFill rotWithShape="1">
          <a:blip r:embed="rId3">
            <a:alphaModFix/>
          </a:blip>
          <a:srcRect b="50958" l="0" r="0" t="0"/>
          <a:stretch/>
        </p:blipFill>
        <p:spPr>
          <a:xfrm>
            <a:off x="2642760" y="1782000"/>
            <a:ext cx="6687000" cy="1915920"/>
          </a:xfrm>
          <a:prstGeom prst="rect">
            <a:avLst/>
          </a:prstGeom>
          <a:noFill/>
          <a:ln cap="flat" cmpd="sng" w="28425">
            <a:solidFill>
              <a:srgbClr val="FF0000"/>
            </a:solidFill>
            <a:prstDash val="solid"/>
            <a:round/>
            <a:headEnd len="sm" w="sm" type="none"/>
            <a:tailEnd len="sm" w="sm" type="none"/>
          </a:ln>
        </p:spPr>
      </p:pic>
      <p:pic>
        <p:nvPicPr>
          <p:cNvPr id="398" name="Google Shape;398;p62"/>
          <p:cNvPicPr preferRelativeResize="0"/>
          <p:nvPr/>
        </p:nvPicPr>
        <p:blipFill rotWithShape="1">
          <a:blip r:embed="rId3">
            <a:alphaModFix/>
          </a:blip>
          <a:srcRect b="0" l="0" r="65861" t="49918"/>
          <a:stretch/>
        </p:blipFill>
        <p:spPr>
          <a:xfrm>
            <a:off x="2642760" y="4039920"/>
            <a:ext cx="2336040" cy="2003040"/>
          </a:xfrm>
          <a:prstGeom prst="rect">
            <a:avLst/>
          </a:prstGeom>
          <a:noFill/>
          <a:ln cap="flat" cmpd="sng" w="28425">
            <a:solidFill>
              <a:srgbClr val="0000FF"/>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3"/>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405" name="Google Shape;405;p63"/>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406" name="Google Shape;406;p63"/>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VARIABLES STORED IN BOTH ROWS AND COLUMNS</a:t>
            </a:r>
            <a:endParaRPr b="0" i="0" sz="2000" u="none" cap="none" strike="noStrike">
              <a:latin typeface="Arial"/>
              <a:ea typeface="Arial"/>
              <a:cs typeface="Arial"/>
              <a:sym typeface="Arial"/>
            </a:endParaRPr>
          </a:p>
        </p:txBody>
      </p:sp>
      <p:pic>
        <p:nvPicPr>
          <p:cNvPr id="407" name="Google Shape;407;p63"/>
          <p:cNvPicPr preferRelativeResize="0"/>
          <p:nvPr/>
        </p:nvPicPr>
        <p:blipFill rotWithShape="1">
          <a:blip r:embed="rId3">
            <a:alphaModFix/>
          </a:blip>
          <a:srcRect b="0" l="0" r="0" t="0"/>
          <a:stretch/>
        </p:blipFill>
        <p:spPr>
          <a:xfrm>
            <a:off x="889200" y="2169000"/>
            <a:ext cx="10085400" cy="3159360"/>
          </a:xfrm>
          <a:prstGeom prst="rect">
            <a:avLst/>
          </a:prstGeom>
          <a:noFill/>
          <a:ln>
            <a:noFill/>
          </a:ln>
        </p:spPr>
      </p:pic>
      <p:sp>
        <p:nvSpPr>
          <p:cNvPr id="408" name="Google Shape;408;p63"/>
          <p:cNvSpPr/>
          <p:nvPr/>
        </p:nvSpPr>
        <p:spPr>
          <a:xfrm>
            <a:off x="975240" y="1612800"/>
            <a:ext cx="9041760" cy="555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Montserrat"/>
                <a:ea typeface="Montserrat"/>
                <a:cs typeface="Montserrat"/>
                <a:sym typeface="Montserrat"/>
              </a:rPr>
              <a:t>Weather temperature. Maximum temp and minimum temp per day</a:t>
            </a:r>
            <a:endParaRPr b="0" i="0" sz="1800" u="none" cap="none" strike="noStrike">
              <a:latin typeface="Arial"/>
              <a:ea typeface="Arial"/>
              <a:cs typeface="Arial"/>
              <a:sym typeface="Arial"/>
            </a:endParaRPr>
          </a:p>
        </p:txBody>
      </p:sp>
      <p:sp>
        <p:nvSpPr>
          <p:cNvPr id="409" name="Google Shape;409;p63"/>
          <p:cNvSpPr/>
          <p:nvPr/>
        </p:nvSpPr>
        <p:spPr>
          <a:xfrm>
            <a:off x="2555280" y="2169000"/>
            <a:ext cx="8339400" cy="182520"/>
          </a:xfrm>
          <a:prstGeom prst="rect">
            <a:avLst/>
          </a:prstGeom>
          <a:noFill/>
          <a:ln cap="flat" cmpd="sng" w="284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3"/>
          <p:cNvSpPr/>
          <p:nvPr/>
        </p:nvSpPr>
        <p:spPr>
          <a:xfrm>
            <a:off x="2119320" y="2330640"/>
            <a:ext cx="349920" cy="3025800"/>
          </a:xfrm>
          <a:prstGeom prst="rect">
            <a:avLst/>
          </a:prstGeom>
          <a:noFill/>
          <a:ln cap="flat" cmpd="sng" w="284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4"/>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417" name="Google Shape;417;p64"/>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418" name="Google Shape;418;p64"/>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VARIABLES STORED IN BOTH ROWS AND COLUMNS</a:t>
            </a:r>
            <a:endParaRPr b="0" i="0" sz="2000" u="none" cap="none" strike="noStrike">
              <a:latin typeface="Arial"/>
              <a:ea typeface="Arial"/>
              <a:cs typeface="Arial"/>
              <a:sym typeface="Arial"/>
            </a:endParaRPr>
          </a:p>
        </p:txBody>
      </p:sp>
      <p:sp>
        <p:nvSpPr>
          <p:cNvPr id="419" name="Google Shape;419;p64"/>
          <p:cNvSpPr/>
          <p:nvPr/>
        </p:nvSpPr>
        <p:spPr>
          <a:xfrm>
            <a:off x="975240" y="1612800"/>
            <a:ext cx="9041760" cy="555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Montserrat"/>
                <a:ea typeface="Montserrat"/>
                <a:cs typeface="Montserrat"/>
                <a:sym typeface="Montserrat"/>
              </a:rPr>
              <a:t>Weather temperature. Maximum temp and minimum temp per day</a:t>
            </a:r>
            <a:endParaRPr b="0" i="0" sz="1800" u="none" cap="none" strike="noStrike">
              <a:latin typeface="Arial"/>
              <a:ea typeface="Arial"/>
              <a:cs typeface="Arial"/>
              <a:sym typeface="Arial"/>
            </a:endParaRPr>
          </a:p>
        </p:txBody>
      </p:sp>
      <p:pic>
        <p:nvPicPr>
          <p:cNvPr id="420" name="Google Shape;420;p64"/>
          <p:cNvPicPr preferRelativeResize="0"/>
          <p:nvPr/>
        </p:nvPicPr>
        <p:blipFill rotWithShape="1">
          <a:blip r:embed="rId3">
            <a:alphaModFix/>
          </a:blip>
          <a:srcRect b="0" l="0" r="0" t="0"/>
          <a:stretch/>
        </p:blipFill>
        <p:spPr>
          <a:xfrm>
            <a:off x="3720240" y="2305800"/>
            <a:ext cx="3988800" cy="32198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5"/>
          <p:cNvSpPr/>
          <p:nvPr/>
        </p:nvSpPr>
        <p:spPr>
          <a:xfrm>
            <a:off x="2760840" y="403560"/>
            <a:ext cx="31939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MAIN PROBLEMS</a:t>
            </a:r>
            <a:endParaRPr b="0" i="0" sz="2000" u="none" cap="none" strike="noStrike">
              <a:latin typeface="Arial"/>
              <a:ea typeface="Arial"/>
              <a:cs typeface="Arial"/>
              <a:sym typeface="Arial"/>
            </a:endParaRPr>
          </a:p>
        </p:txBody>
      </p:sp>
      <p:sp>
        <p:nvSpPr>
          <p:cNvPr id="427" name="Google Shape;427;p65"/>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428" name="Google Shape;428;p65"/>
          <p:cNvSpPr/>
          <p:nvPr/>
        </p:nvSpPr>
        <p:spPr>
          <a:xfrm>
            <a:off x="5955480" y="403560"/>
            <a:ext cx="461340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VARIABLES STORED IN BOTH ROWS AND COLUMNS</a:t>
            </a:r>
            <a:endParaRPr b="0" i="0" sz="2000" u="none" cap="none" strike="noStrike">
              <a:latin typeface="Arial"/>
              <a:ea typeface="Arial"/>
              <a:cs typeface="Arial"/>
              <a:sym typeface="Arial"/>
            </a:endParaRPr>
          </a:p>
        </p:txBody>
      </p:sp>
      <p:sp>
        <p:nvSpPr>
          <p:cNvPr id="429" name="Google Shape;429;p65"/>
          <p:cNvSpPr/>
          <p:nvPr/>
        </p:nvSpPr>
        <p:spPr>
          <a:xfrm>
            <a:off x="975240" y="1612800"/>
            <a:ext cx="9041760" cy="555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Montserrat"/>
                <a:ea typeface="Montserrat"/>
                <a:cs typeface="Montserrat"/>
                <a:sym typeface="Montserrat"/>
              </a:rPr>
              <a:t>Weather temperature. Maximum temp and minimum temp per day</a:t>
            </a:r>
            <a:endParaRPr b="0" i="0" sz="1800" u="none" cap="none" strike="noStrike">
              <a:latin typeface="Arial"/>
              <a:ea typeface="Arial"/>
              <a:cs typeface="Arial"/>
              <a:sym typeface="Arial"/>
            </a:endParaRPr>
          </a:p>
        </p:txBody>
      </p:sp>
      <p:pic>
        <p:nvPicPr>
          <p:cNvPr id="430" name="Google Shape;430;p65"/>
          <p:cNvPicPr preferRelativeResize="0"/>
          <p:nvPr/>
        </p:nvPicPr>
        <p:blipFill rotWithShape="1">
          <a:blip r:embed="rId3">
            <a:alphaModFix/>
          </a:blip>
          <a:srcRect b="0" l="0" r="0" t="0"/>
          <a:stretch/>
        </p:blipFill>
        <p:spPr>
          <a:xfrm>
            <a:off x="3720240" y="2305800"/>
            <a:ext cx="3552120" cy="32198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66"/>
          <p:cNvPicPr preferRelativeResize="0"/>
          <p:nvPr/>
        </p:nvPicPr>
        <p:blipFill rotWithShape="1">
          <a:blip r:embed="rId3">
            <a:alphaModFix/>
          </a:blip>
          <a:srcRect b="0" l="0" r="0" t="0"/>
          <a:stretch/>
        </p:blipFill>
        <p:spPr>
          <a:xfrm>
            <a:off x="0" y="0"/>
            <a:ext cx="12218040" cy="6857640"/>
          </a:xfrm>
          <a:prstGeom prst="rect">
            <a:avLst/>
          </a:prstGeom>
          <a:noFill/>
          <a:ln>
            <a:noFill/>
          </a:ln>
        </p:spPr>
      </p:pic>
      <p:pic>
        <p:nvPicPr>
          <p:cNvPr id="436" name="Google Shape;436;p66"/>
          <p:cNvPicPr preferRelativeResize="0"/>
          <p:nvPr/>
        </p:nvPicPr>
        <p:blipFill rotWithShape="1">
          <a:blip r:embed="rId4">
            <a:alphaModFix/>
          </a:blip>
          <a:srcRect b="0" l="0" r="0" t="0"/>
          <a:stretch/>
        </p:blipFill>
        <p:spPr>
          <a:xfrm>
            <a:off x="-7560" y="9720"/>
            <a:ext cx="12213720" cy="68576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2"/>
          <p:cNvSpPr/>
          <p:nvPr/>
        </p:nvSpPr>
        <p:spPr>
          <a:xfrm>
            <a:off x="462960" y="403560"/>
            <a:ext cx="1012968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Montserrat SemiBold"/>
                <a:ea typeface="Montserrat SemiBold"/>
                <a:cs typeface="Montserrat SemiBold"/>
                <a:sym typeface="Montserrat SemiBold"/>
              </a:rPr>
              <a:t>TIDY DATA</a:t>
            </a:r>
            <a:endParaRPr b="0" i="0" sz="4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3"/>
          <p:cNvSpPr/>
          <p:nvPr/>
        </p:nvSpPr>
        <p:spPr>
          <a:xfrm>
            <a:off x="462960" y="403560"/>
            <a:ext cx="1012968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Montserrat SemiBold"/>
                <a:ea typeface="Montserrat SemiBold"/>
                <a:cs typeface="Montserrat SemiBold"/>
                <a:sym typeface="Montserrat SemiBold"/>
              </a:rPr>
              <a:t>TIDY DATA</a:t>
            </a:r>
            <a:endParaRPr b="0" i="0" sz="4000" u="none" cap="none" strike="noStrike">
              <a:latin typeface="Arial"/>
              <a:ea typeface="Arial"/>
              <a:cs typeface="Arial"/>
              <a:sym typeface="Arial"/>
            </a:endParaRPr>
          </a:p>
        </p:txBody>
      </p:sp>
      <p:sp>
        <p:nvSpPr>
          <p:cNvPr id="200" name="Google Shape;200;p43"/>
          <p:cNvSpPr/>
          <p:nvPr/>
        </p:nvSpPr>
        <p:spPr>
          <a:xfrm>
            <a:off x="3757320" y="5277960"/>
            <a:ext cx="6345000" cy="326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800" u="none" cap="none" strike="noStrike">
                <a:solidFill>
                  <a:srgbClr val="000000"/>
                </a:solidFill>
                <a:latin typeface="Work Sans"/>
                <a:ea typeface="Work Sans"/>
                <a:cs typeface="Work Sans"/>
                <a:sym typeface="Work Sans"/>
              </a:rPr>
              <a:t>https://whatsthebigdata.com/2016/05/01/data-scientists-spend-most-of-their-time-cleaning-data/</a:t>
            </a:r>
            <a:endParaRPr b="0" i="0" sz="800" u="none" cap="none" strike="noStrike">
              <a:latin typeface="Arial"/>
              <a:ea typeface="Arial"/>
              <a:cs typeface="Arial"/>
              <a:sym typeface="Arial"/>
            </a:endParaRPr>
          </a:p>
        </p:txBody>
      </p:sp>
      <p:pic>
        <p:nvPicPr>
          <p:cNvPr id="201" name="Google Shape;201;p43"/>
          <p:cNvPicPr preferRelativeResize="0"/>
          <p:nvPr/>
        </p:nvPicPr>
        <p:blipFill rotWithShape="1">
          <a:blip r:embed="rId3">
            <a:alphaModFix/>
          </a:blip>
          <a:srcRect b="54106" l="0" r="0" t="2164"/>
          <a:stretch/>
        </p:blipFill>
        <p:spPr>
          <a:xfrm>
            <a:off x="1487520" y="1728720"/>
            <a:ext cx="8909280" cy="383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4"/>
          <p:cNvPicPr preferRelativeResize="0"/>
          <p:nvPr/>
        </p:nvPicPr>
        <p:blipFill rotWithShape="1">
          <a:blip r:embed="rId3">
            <a:alphaModFix/>
          </a:blip>
          <a:srcRect b="3223" l="0" r="0" t="53358"/>
          <a:stretch/>
        </p:blipFill>
        <p:spPr>
          <a:xfrm>
            <a:off x="1487520" y="1728720"/>
            <a:ext cx="9307440" cy="3832200"/>
          </a:xfrm>
          <a:prstGeom prst="rect">
            <a:avLst/>
          </a:prstGeom>
          <a:noFill/>
          <a:ln>
            <a:noFill/>
          </a:ln>
        </p:spPr>
      </p:pic>
      <p:sp>
        <p:nvSpPr>
          <p:cNvPr id="208" name="Google Shape;208;p44"/>
          <p:cNvSpPr/>
          <p:nvPr/>
        </p:nvSpPr>
        <p:spPr>
          <a:xfrm>
            <a:off x="462960" y="403560"/>
            <a:ext cx="1012968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Montserrat SemiBold"/>
                <a:ea typeface="Montserrat SemiBold"/>
                <a:cs typeface="Montserrat SemiBold"/>
                <a:sym typeface="Montserrat SemiBold"/>
              </a:rPr>
              <a:t>TIDY DATA</a:t>
            </a:r>
            <a:endParaRPr b="0" i="0" sz="4000" u="none" cap="none" strike="noStrike">
              <a:latin typeface="Arial"/>
              <a:ea typeface="Arial"/>
              <a:cs typeface="Arial"/>
              <a:sym typeface="Arial"/>
            </a:endParaRPr>
          </a:p>
        </p:txBody>
      </p:sp>
      <p:sp>
        <p:nvSpPr>
          <p:cNvPr id="209" name="Google Shape;209;p44"/>
          <p:cNvSpPr/>
          <p:nvPr/>
        </p:nvSpPr>
        <p:spPr>
          <a:xfrm>
            <a:off x="3757320" y="5277960"/>
            <a:ext cx="6345000" cy="3265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US" sz="800" u="none" cap="none" strike="noStrike">
                <a:solidFill>
                  <a:srgbClr val="000000"/>
                </a:solidFill>
                <a:latin typeface="Work Sans"/>
                <a:ea typeface="Work Sans"/>
                <a:cs typeface="Work Sans"/>
                <a:sym typeface="Work Sans"/>
              </a:rPr>
              <a:t>https://whatsthebigdata.com/2016/05/01/data-scientists-spend-most-of-their-time-cleaning-data/</a:t>
            </a:r>
            <a:endParaRPr b="0" i="0" sz="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5"/>
          <p:cNvSpPr/>
          <p:nvPr/>
        </p:nvSpPr>
        <p:spPr>
          <a:xfrm>
            <a:off x="135396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AI</a:t>
            </a:r>
            <a:endParaRPr b="0" i="0" sz="3600" u="none" cap="none" strike="noStrike">
              <a:latin typeface="Arial"/>
              <a:ea typeface="Arial"/>
              <a:cs typeface="Arial"/>
              <a:sym typeface="Arial"/>
            </a:endParaRPr>
          </a:p>
        </p:txBody>
      </p:sp>
      <p:sp>
        <p:nvSpPr>
          <p:cNvPr id="216" name="Google Shape;216;p45"/>
          <p:cNvSpPr/>
          <p:nvPr/>
        </p:nvSpPr>
        <p:spPr>
          <a:xfrm>
            <a:off x="475992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ML</a:t>
            </a:r>
            <a:endParaRPr b="0" i="0" sz="3600" u="none" cap="none" strike="noStrike">
              <a:latin typeface="Arial"/>
              <a:ea typeface="Arial"/>
              <a:cs typeface="Arial"/>
              <a:sym typeface="Arial"/>
            </a:endParaRPr>
          </a:p>
        </p:txBody>
      </p:sp>
      <p:sp>
        <p:nvSpPr>
          <p:cNvPr id="217" name="Google Shape;217;p45"/>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18" name="Google Shape;218;p45"/>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REFERENCES</a:t>
            </a:r>
            <a:endParaRPr b="0" i="0" sz="2000" u="none" cap="none" strike="noStrike">
              <a:latin typeface="Arial"/>
              <a:ea typeface="Arial"/>
              <a:cs typeface="Arial"/>
              <a:sym typeface="Arial"/>
            </a:endParaRPr>
          </a:p>
        </p:txBody>
      </p:sp>
      <p:sp>
        <p:nvSpPr>
          <p:cNvPr id="219" name="Google Shape;219;p45"/>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pic>
        <p:nvPicPr>
          <p:cNvPr id="220" name="Google Shape;220;p45"/>
          <p:cNvPicPr preferRelativeResize="0"/>
          <p:nvPr/>
        </p:nvPicPr>
        <p:blipFill rotWithShape="1">
          <a:blip r:embed="rId3">
            <a:alphaModFix/>
          </a:blip>
          <a:srcRect b="33064" l="11919" r="3824" t="7121"/>
          <a:stretch/>
        </p:blipFill>
        <p:spPr>
          <a:xfrm>
            <a:off x="3745440" y="1677600"/>
            <a:ext cx="4912200" cy="4765320"/>
          </a:xfrm>
          <a:prstGeom prst="rect">
            <a:avLst/>
          </a:prstGeom>
          <a:noFill/>
          <a:ln cap="flat" cmpd="sng" w="19075">
            <a:solidFill>
              <a:srgbClr val="FF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6"/>
          <p:cNvSpPr/>
          <p:nvPr/>
        </p:nvSpPr>
        <p:spPr>
          <a:xfrm>
            <a:off x="135396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AI</a:t>
            </a:r>
            <a:endParaRPr b="0" i="0" sz="3600" u="none" cap="none" strike="noStrike">
              <a:latin typeface="Arial"/>
              <a:ea typeface="Arial"/>
              <a:cs typeface="Arial"/>
              <a:sym typeface="Arial"/>
            </a:endParaRPr>
          </a:p>
        </p:txBody>
      </p:sp>
      <p:sp>
        <p:nvSpPr>
          <p:cNvPr id="227" name="Google Shape;227;p46"/>
          <p:cNvSpPr/>
          <p:nvPr/>
        </p:nvSpPr>
        <p:spPr>
          <a:xfrm>
            <a:off x="475992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ML</a:t>
            </a:r>
            <a:endParaRPr b="0" i="0" sz="3600" u="none" cap="none" strike="noStrike">
              <a:latin typeface="Arial"/>
              <a:ea typeface="Arial"/>
              <a:cs typeface="Arial"/>
              <a:sym typeface="Arial"/>
            </a:endParaRPr>
          </a:p>
        </p:txBody>
      </p:sp>
      <p:sp>
        <p:nvSpPr>
          <p:cNvPr id="228" name="Google Shape;228;p46"/>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29" name="Google Shape;229;p46"/>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WHY?</a:t>
            </a:r>
            <a:endParaRPr b="0" i="0" sz="2000" u="none" cap="none" strike="noStrike">
              <a:latin typeface="Arial"/>
              <a:ea typeface="Arial"/>
              <a:cs typeface="Arial"/>
              <a:sym typeface="Arial"/>
            </a:endParaRPr>
          </a:p>
        </p:txBody>
      </p:sp>
      <p:sp>
        <p:nvSpPr>
          <p:cNvPr id="230" name="Google Shape;230;p46"/>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231" name="Google Shape;231;p46"/>
          <p:cNvSpPr/>
          <p:nvPr/>
        </p:nvSpPr>
        <p:spPr>
          <a:xfrm>
            <a:off x="1155600" y="1536120"/>
            <a:ext cx="9048600" cy="40543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3000" u="none" cap="none" strike="noStrike">
                <a:solidFill>
                  <a:srgbClr val="000000"/>
                </a:solidFill>
                <a:latin typeface="Montserrat"/>
                <a:ea typeface="Montserrat"/>
                <a:cs typeface="Montserrat"/>
                <a:sym typeface="Montserrat"/>
              </a:rPr>
              <a:t>WHY TIDY DATA?</a:t>
            </a:r>
            <a:endParaRPr b="0" i="0" sz="3000" u="none" cap="none" strike="noStrike">
              <a:latin typeface="Arial"/>
              <a:ea typeface="Arial"/>
              <a:cs typeface="Arial"/>
              <a:sym typeface="Arial"/>
            </a:endParaRPr>
          </a:p>
          <a:p>
            <a:pPr indent="-355320" lvl="0" marL="457200" marR="0" rtl="0" algn="l">
              <a:lnSpc>
                <a:spcPct val="100000"/>
              </a:lnSpc>
              <a:spcBef>
                <a:spcPts val="1001"/>
              </a:spcBef>
              <a:spcAft>
                <a:spcPts val="0"/>
              </a:spcAft>
              <a:buClr>
                <a:srgbClr val="000000"/>
              </a:buClr>
              <a:buSzPts val="2000"/>
              <a:buFont typeface="Montserrat"/>
              <a:buChar char="●"/>
            </a:pPr>
            <a:r>
              <a:rPr b="0" i="0" lang="en-US" sz="2000" u="none" cap="none" strike="noStrike">
                <a:solidFill>
                  <a:srgbClr val="000000"/>
                </a:solidFill>
                <a:latin typeface="Montserrat"/>
                <a:ea typeface="Montserrat"/>
                <a:cs typeface="Montserrat"/>
                <a:sym typeface="Montserrat"/>
              </a:rPr>
              <a:t>real world dataset are not tidy.</a:t>
            </a:r>
            <a:endParaRPr b="0" i="0" sz="2000" u="none" cap="none" strike="noStrike">
              <a:latin typeface="Arial"/>
              <a:ea typeface="Arial"/>
              <a:cs typeface="Arial"/>
              <a:sym typeface="Arial"/>
            </a:endParaRPr>
          </a:p>
          <a:p>
            <a:pPr indent="-355320" lvl="0" marL="457200" marR="0" rtl="0" algn="l">
              <a:lnSpc>
                <a:spcPct val="100000"/>
              </a:lnSpc>
              <a:spcBef>
                <a:spcPts val="1001"/>
              </a:spcBef>
              <a:spcAft>
                <a:spcPts val="0"/>
              </a:spcAft>
              <a:buClr>
                <a:srgbClr val="000000"/>
              </a:buClr>
              <a:buSzPts val="2000"/>
              <a:buFont typeface="Montserrat"/>
              <a:buChar char="●"/>
            </a:pPr>
            <a:r>
              <a:rPr b="0" i="0" lang="en-US" sz="2000" u="none" cap="none" strike="noStrike">
                <a:solidFill>
                  <a:srgbClr val="000000"/>
                </a:solidFill>
                <a:latin typeface="Montserrat"/>
                <a:ea typeface="Montserrat"/>
                <a:cs typeface="Montserrat"/>
                <a:sym typeface="Montserrat"/>
              </a:rPr>
              <a:t>‘tidy datasets are all alike but every messy dataset is messy in its own way’.(Hadley Wickham, </a:t>
            </a:r>
            <a:r>
              <a:rPr b="0" i="1" lang="en-US" sz="2000" u="none" cap="none" strike="noStrike">
                <a:solidFill>
                  <a:srgbClr val="000000"/>
                </a:solidFill>
                <a:latin typeface="Montserrat"/>
                <a:ea typeface="Montserrat"/>
                <a:cs typeface="Montserrat"/>
                <a:sym typeface="Montserrat"/>
              </a:rPr>
              <a:t>Tidy Data</a:t>
            </a:r>
            <a:r>
              <a:rPr b="0" i="0" lang="en-US" sz="2000" u="none" cap="none" strike="noStrike">
                <a:solidFill>
                  <a:srgbClr val="000000"/>
                </a:solidFill>
                <a:latin typeface="Montserrat"/>
                <a:ea typeface="Montserrat"/>
                <a:cs typeface="Montserrat"/>
                <a:sym typeface="Montserrat"/>
              </a:rPr>
              <a:t>).</a:t>
            </a:r>
            <a:endParaRPr b="0" i="0" sz="2000" u="none" cap="none" strike="noStrike">
              <a:latin typeface="Arial"/>
              <a:ea typeface="Arial"/>
              <a:cs typeface="Arial"/>
              <a:sym typeface="Arial"/>
            </a:endParaRPr>
          </a:p>
          <a:p>
            <a:pPr indent="-355320" lvl="0" marL="457200" marR="0" rtl="0" algn="l">
              <a:lnSpc>
                <a:spcPct val="100000"/>
              </a:lnSpc>
              <a:spcBef>
                <a:spcPts val="1001"/>
              </a:spcBef>
              <a:spcAft>
                <a:spcPts val="0"/>
              </a:spcAft>
              <a:buClr>
                <a:srgbClr val="000000"/>
              </a:buClr>
              <a:buSzPts val="2000"/>
              <a:buFont typeface="Montserrat"/>
              <a:buChar char="●"/>
            </a:pPr>
            <a:r>
              <a:rPr b="0" i="0" lang="en-US" sz="2000" u="none" cap="none" strike="noStrike">
                <a:solidFill>
                  <a:srgbClr val="000000"/>
                </a:solidFill>
                <a:latin typeface="Montserrat"/>
                <a:ea typeface="Montserrat"/>
                <a:cs typeface="Montserrat"/>
                <a:sym typeface="Montserrat"/>
              </a:rPr>
              <a:t> Tidy data manifesto:</a:t>
            </a:r>
            <a:endParaRPr b="0" i="0" sz="2000" u="none" cap="none" strike="noStrike">
              <a:latin typeface="Arial"/>
              <a:ea typeface="Arial"/>
              <a:cs typeface="Arial"/>
              <a:sym typeface="Arial"/>
            </a:endParaRPr>
          </a:p>
          <a:p>
            <a:pPr indent="-355319" lvl="0" marL="1371600" marR="0" rtl="0" algn="l">
              <a:lnSpc>
                <a:spcPct val="100000"/>
              </a:lnSpc>
              <a:spcBef>
                <a:spcPts val="0"/>
              </a:spcBef>
              <a:spcAft>
                <a:spcPts val="0"/>
              </a:spcAft>
              <a:buClr>
                <a:srgbClr val="000000"/>
              </a:buClr>
              <a:buSzPts val="2000"/>
              <a:buFont typeface="Noto Sans Symbols"/>
              <a:buAutoNum type="arabicPeriod"/>
            </a:pPr>
            <a:r>
              <a:rPr b="0" i="0" lang="en-US" sz="2000" u="none" cap="none" strike="noStrike">
                <a:solidFill>
                  <a:srgbClr val="000000"/>
                </a:solidFill>
                <a:latin typeface="Montserrat"/>
                <a:ea typeface="Montserrat"/>
                <a:cs typeface="Montserrat"/>
                <a:sym typeface="Montserrat"/>
              </a:rPr>
              <a:t>each variable forms a column</a:t>
            </a:r>
            <a:endParaRPr b="0" i="0" sz="2000" u="none" cap="none" strike="noStrike">
              <a:latin typeface="Arial"/>
              <a:ea typeface="Arial"/>
              <a:cs typeface="Arial"/>
              <a:sym typeface="Arial"/>
            </a:endParaRPr>
          </a:p>
          <a:p>
            <a:pPr indent="-355319" lvl="0" marL="1371600" marR="0" rtl="0" algn="l">
              <a:lnSpc>
                <a:spcPct val="100000"/>
              </a:lnSpc>
              <a:spcBef>
                <a:spcPts val="0"/>
              </a:spcBef>
              <a:spcAft>
                <a:spcPts val="0"/>
              </a:spcAft>
              <a:buClr>
                <a:srgbClr val="000000"/>
              </a:buClr>
              <a:buSzPts val="2000"/>
              <a:buFont typeface="Noto Sans Symbols"/>
              <a:buAutoNum type="arabicPeriod"/>
            </a:pPr>
            <a:r>
              <a:rPr b="0" i="0" lang="en-US" sz="2000" u="none" cap="none" strike="noStrike">
                <a:solidFill>
                  <a:srgbClr val="000000"/>
                </a:solidFill>
                <a:latin typeface="Montserrat"/>
                <a:ea typeface="Montserrat"/>
                <a:cs typeface="Montserrat"/>
                <a:sym typeface="Montserrat"/>
              </a:rPr>
              <a:t>each observation forms a row</a:t>
            </a:r>
            <a:endParaRPr b="0" i="0" sz="2000" u="none" cap="none" strike="noStrike">
              <a:latin typeface="Arial"/>
              <a:ea typeface="Arial"/>
              <a:cs typeface="Arial"/>
              <a:sym typeface="Arial"/>
            </a:endParaRPr>
          </a:p>
          <a:p>
            <a:pPr indent="-355319" lvl="0" marL="1371600" marR="0" rtl="0" algn="l">
              <a:lnSpc>
                <a:spcPct val="100000"/>
              </a:lnSpc>
              <a:spcBef>
                <a:spcPts val="0"/>
              </a:spcBef>
              <a:spcAft>
                <a:spcPts val="0"/>
              </a:spcAft>
              <a:buClr>
                <a:srgbClr val="000000"/>
              </a:buClr>
              <a:buSzPts val="2000"/>
              <a:buFont typeface="Noto Sans Symbols"/>
              <a:buAutoNum type="arabicPeriod"/>
            </a:pPr>
            <a:r>
              <a:rPr b="0" i="0" lang="en-US" sz="2000" u="none" cap="none" strike="noStrike">
                <a:solidFill>
                  <a:srgbClr val="000000"/>
                </a:solidFill>
                <a:latin typeface="Montserrat"/>
                <a:ea typeface="Montserrat"/>
                <a:cs typeface="Montserrat"/>
                <a:sym typeface="Montserrat"/>
              </a:rPr>
              <a:t>each type of observational unit form a table</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p:nvPr/>
        </p:nvSpPr>
        <p:spPr>
          <a:xfrm>
            <a:off x="135396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AI</a:t>
            </a:r>
            <a:endParaRPr b="0" i="0" sz="3600" u="none" cap="none" strike="noStrike">
              <a:latin typeface="Arial"/>
              <a:ea typeface="Arial"/>
              <a:cs typeface="Arial"/>
              <a:sym typeface="Arial"/>
            </a:endParaRPr>
          </a:p>
        </p:txBody>
      </p:sp>
      <p:sp>
        <p:nvSpPr>
          <p:cNvPr id="238" name="Google Shape;238;p47"/>
          <p:cNvSpPr/>
          <p:nvPr/>
        </p:nvSpPr>
        <p:spPr>
          <a:xfrm>
            <a:off x="475992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ML</a:t>
            </a:r>
            <a:endParaRPr b="0" i="0" sz="3600" u="none" cap="none" strike="noStrike">
              <a:latin typeface="Arial"/>
              <a:ea typeface="Arial"/>
              <a:cs typeface="Arial"/>
              <a:sym typeface="Arial"/>
            </a:endParaRPr>
          </a:p>
        </p:txBody>
      </p:sp>
      <p:sp>
        <p:nvSpPr>
          <p:cNvPr id="239" name="Google Shape;239;p47"/>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40" name="Google Shape;240;p47"/>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JARGON</a:t>
            </a:r>
            <a:endParaRPr b="0" i="0" sz="2000" u="none" cap="none" strike="noStrike">
              <a:latin typeface="Arial"/>
              <a:ea typeface="Arial"/>
              <a:cs typeface="Arial"/>
              <a:sym typeface="Arial"/>
            </a:endParaRPr>
          </a:p>
        </p:txBody>
      </p:sp>
      <p:sp>
        <p:nvSpPr>
          <p:cNvPr id="241" name="Google Shape;241;p47"/>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sp>
        <p:nvSpPr>
          <p:cNvPr id="242" name="Google Shape;242;p47"/>
          <p:cNvSpPr/>
          <p:nvPr/>
        </p:nvSpPr>
        <p:spPr>
          <a:xfrm>
            <a:off x="1136520" y="1536480"/>
            <a:ext cx="8113320" cy="336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500" u="none" cap="none" strike="noStrike">
                <a:solidFill>
                  <a:srgbClr val="000000"/>
                </a:solidFill>
                <a:latin typeface="Montserrat"/>
                <a:ea typeface="Montserrat"/>
                <a:cs typeface="Montserrat"/>
                <a:sym typeface="Montserrat"/>
              </a:rPr>
              <a:t>JARGON </a:t>
            </a:r>
            <a:endParaRPr b="0" i="0" sz="2500" u="none" cap="none" strike="noStrike">
              <a:latin typeface="Arial"/>
              <a:ea typeface="Arial"/>
              <a:cs typeface="Arial"/>
              <a:sym typeface="Arial"/>
            </a:endParaRPr>
          </a:p>
          <a:p>
            <a:pPr indent="-355320" lvl="0" marL="457200" marR="0" rtl="0" algn="l">
              <a:lnSpc>
                <a:spcPct val="100000"/>
              </a:lnSpc>
              <a:spcBef>
                <a:spcPts val="0"/>
              </a:spcBef>
              <a:spcAft>
                <a:spcPts val="0"/>
              </a:spcAft>
              <a:buClr>
                <a:srgbClr val="000000"/>
              </a:buClr>
              <a:buSzPts val="2000"/>
              <a:buFont typeface="Work Sans"/>
              <a:buChar char="●"/>
            </a:pPr>
            <a:r>
              <a:rPr b="0" i="0" lang="en-US" sz="2000" u="none" cap="none" strike="noStrike">
                <a:solidFill>
                  <a:srgbClr val="000000"/>
                </a:solidFill>
                <a:latin typeface="Montserrat"/>
                <a:ea typeface="Montserrat"/>
                <a:cs typeface="Montserrat"/>
                <a:sym typeface="Montserrat"/>
              </a:rPr>
              <a:t>a </a:t>
            </a:r>
            <a:r>
              <a:rPr b="1" i="1" lang="en-US" sz="2000" u="none" cap="none" strike="noStrike">
                <a:solidFill>
                  <a:srgbClr val="000000"/>
                </a:solidFill>
                <a:latin typeface="Montserrat"/>
                <a:ea typeface="Montserrat"/>
                <a:cs typeface="Montserrat"/>
                <a:sym typeface="Montserrat"/>
              </a:rPr>
              <a:t>dataset</a:t>
            </a:r>
            <a:r>
              <a:rPr b="0" i="0" lang="en-US" sz="2000" u="none" cap="none" strike="noStrike">
                <a:solidFill>
                  <a:srgbClr val="000000"/>
                </a:solidFill>
                <a:latin typeface="Montserrat"/>
                <a:ea typeface="Montserrat"/>
                <a:cs typeface="Montserrat"/>
                <a:sym typeface="Montserrat"/>
              </a:rPr>
              <a:t> is a set of related tables </a:t>
            </a:r>
            <a:endParaRPr b="0" i="0" sz="2000" u="none" cap="none" strike="noStrike">
              <a:latin typeface="Arial"/>
              <a:ea typeface="Arial"/>
              <a:cs typeface="Arial"/>
              <a:sym typeface="Arial"/>
            </a:endParaRPr>
          </a:p>
          <a:p>
            <a:pPr indent="-355320" lvl="0" marL="457200" marR="0" rtl="0" algn="l">
              <a:lnSpc>
                <a:spcPct val="100000"/>
              </a:lnSpc>
              <a:spcBef>
                <a:spcPts val="0"/>
              </a:spcBef>
              <a:spcAft>
                <a:spcPts val="0"/>
              </a:spcAft>
              <a:buClr>
                <a:srgbClr val="000000"/>
              </a:buClr>
              <a:buSzPts val="2000"/>
              <a:buFont typeface="Work Sans"/>
              <a:buChar char="●"/>
            </a:pPr>
            <a:r>
              <a:rPr b="0" i="0" lang="en-US" sz="2000" u="none" cap="none" strike="noStrike">
                <a:solidFill>
                  <a:srgbClr val="000000"/>
                </a:solidFill>
                <a:latin typeface="Montserrat"/>
                <a:ea typeface="Montserrat"/>
                <a:cs typeface="Montserrat"/>
                <a:sym typeface="Montserrat"/>
              </a:rPr>
              <a:t>a </a:t>
            </a:r>
            <a:r>
              <a:rPr b="1" i="1" lang="en-US" sz="2000" u="none" cap="none" strike="noStrike">
                <a:solidFill>
                  <a:srgbClr val="000000"/>
                </a:solidFill>
                <a:latin typeface="Montserrat"/>
                <a:ea typeface="Montserrat"/>
                <a:cs typeface="Montserrat"/>
                <a:sym typeface="Montserrat"/>
              </a:rPr>
              <a:t>table</a:t>
            </a:r>
            <a:r>
              <a:rPr b="0" i="0" lang="en-US" sz="2000" u="none" cap="none" strike="noStrike">
                <a:solidFill>
                  <a:srgbClr val="000000"/>
                </a:solidFill>
                <a:latin typeface="Montserrat"/>
                <a:ea typeface="Montserrat"/>
                <a:cs typeface="Montserrat"/>
                <a:sym typeface="Montserrat"/>
              </a:rPr>
              <a:t> is a collection of values sorted in column and rows</a:t>
            </a:r>
            <a:endParaRPr b="0" i="0" sz="2000" u="none" cap="none" strike="noStrike">
              <a:latin typeface="Arial"/>
              <a:ea typeface="Arial"/>
              <a:cs typeface="Arial"/>
              <a:sym typeface="Arial"/>
            </a:endParaRPr>
          </a:p>
          <a:p>
            <a:pPr indent="-355320" lvl="0" marL="457200" marR="0" rtl="0" algn="l">
              <a:lnSpc>
                <a:spcPct val="100000"/>
              </a:lnSpc>
              <a:spcBef>
                <a:spcPts val="0"/>
              </a:spcBef>
              <a:spcAft>
                <a:spcPts val="0"/>
              </a:spcAft>
              <a:buClr>
                <a:srgbClr val="000000"/>
              </a:buClr>
              <a:buSzPts val="2000"/>
              <a:buFont typeface="Work Sans"/>
              <a:buChar char="●"/>
            </a:pPr>
            <a:r>
              <a:rPr b="0" i="0" lang="en-US" sz="2000" u="none" cap="none" strike="noStrike">
                <a:solidFill>
                  <a:srgbClr val="000000"/>
                </a:solidFill>
                <a:latin typeface="Montserrat"/>
                <a:ea typeface="Montserrat"/>
                <a:cs typeface="Montserrat"/>
                <a:sym typeface="Montserrat"/>
              </a:rPr>
              <a:t>a </a:t>
            </a:r>
            <a:r>
              <a:rPr b="1" i="1" lang="en-US" sz="2000" u="none" cap="none" strike="noStrike">
                <a:solidFill>
                  <a:srgbClr val="000000"/>
                </a:solidFill>
                <a:latin typeface="Montserrat"/>
                <a:ea typeface="Montserrat"/>
                <a:cs typeface="Montserrat"/>
                <a:sym typeface="Montserrat"/>
              </a:rPr>
              <a:t>value</a:t>
            </a: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355319" lvl="1" marL="914400" marR="0" rtl="0" algn="l">
              <a:lnSpc>
                <a:spcPct val="100000"/>
              </a:lnSpc>
              <a:spcBef>
                <a:spcPts val="0"/>
              </a:spcBef>
              <a:spcAft>
                <a:spcPts val="0"/>
              </a:spcAft>
              <a:buClr>
                <a:srgbClr val="000000"/>
              </a:buClr>
              <a:buSzPts val="2000"/>
              <a:buFont typeface="Montserrat"/>
              <a:buChar char="○"/>
            </a:pPr>
            <a:r>
              <a:rPr b="0" i="0" lang="en-US" sz="2000" u="none" cap="none" strike="noStrike">
                <a:solidFill>
                  <a:srgbClr val="000000"/>
                </a:solidFill>
                <a:latin typeface="Montserrat"/>
                <a:ea typeface="Montserrat"/>
                <a:cs typeface="Montserrat"/>
                <a:sym typeface="Montserrat"/>
              </a:rPr>
              <a:t>can be quantitative (numeric) or qualitative (character)</a:t>
            </a:r>
            <a:endParaRPr b="0" i="0" sz="2000" u="none" cap="none" strike="noStrike">
              <a:latin typeface="Arial"/>
              <a:ea typeface="Arial"/>
              <a:cs typeface="Arial"/>
              <a:sym typeface="Arial"/>
            </a:endParaRPr>
          </a:p>
          <a:p>
            <a:pPr indent="-355319" lvl="1" marL="914400" marR="0" rtl="0" algn="l">
              <a:lnSpc>
                <a:spcPct val="100000"/>
              </a:lnSpc>
              <a:spcBef>
                <a:spcPts val="0"/>
              </a:spcBef>
              <a:spcAft>
                <a:spcPts val="0"/>
              </a:spcAft>
              <a:buClr>
                <a:srgbClr val="000000"/>
              </a:buClr>
              <a:buSzPts val="2000"/>
              <a:buFont typeface="Montserrat"/>
              <a:buChar char="○"/>
            </a:pPr>
            <a:r>
              <a:rPr b="0" i="0" lang="en-US" sz="2000" u="none" cap="none" strike="noStrike">
                <a:solidFill>
                  <a:srgbClr val="000000"/>
                </a:solidFill>
                <a:latin typeface="Montserrat"/>
                <a:ea typeface="Montserrat"/>
                <a:cs typeface="Montserrat"/>
                <a:sym typeface="Montserrat"/>
              </a:rPr>
              <a:t>belongs to a variable and a observation</a:t>
            </a:r>
            <a:endParaRPr b="0" i="0" sz="2000" u="none" cap="none" strike="noStrike">
              <a:latin typeface="Arial"/>
              <a:ea typeface="Arial"/>
              <a:cs typeface="Arial"/>
              <a:sym typeface="Arial"/>
            </a:endParaRPr>
          </a:p>
          <a:p>
            <a:pPr indent="-355319" lvl="2" marL="1371600" marR="0" rtl="0" algn="l">
              <a:lnSpc>
                <a:spcPct val="100000"/>
              </a:lnSpc>
              <a:spcBef>
                <a:spcPts val="0"/>
              </a:spcBef>
              <a:spcAft>
                <a:spcPts val="0"/>
              </a:spcAft>
              <a:buClr>
                <a:srgbClr val="000000"/>
              </a:buClr>
              <a:buSzPts val="2000"/>
              <a:buFont typeface="Work Sans"/>
              <a:buChar char="■"/>
            </a:pPr>
            <a:r>
              <a:rPr b="0" i="0" lang="en-US" sz="2000" u="none" cap="none" strike="noStrike">
                <a:solidFill>
                  <a:srgbClr val="000000"/>
                </a:solidFill>
                <a:latin typeface="Montserrat"/>
                <a:ea typeface="Montserrat"/>
                <a:cs typeface="Montserrat"/>
                <a:sym typeface="Montserrat"/>
              </a:rPr>
              <a:t>a </a:t>
            </a:r>
            <a:r>
              <a:rPr b="1" i="1" lang="en-US" sz="2000" u="none" cap="none" strike="noStrike">
                <a:solidFill>
                  <a:srgbClr val="000000"/>
                </a:solidFill>
                <a:latin typeface="Montserrat"/>
                <a:ea typeface="Montserrat"/>
                <a:cs typeface="Montserrat"/>
                <a:sym typeface="Montserrat"/>
              </a:rPr>
              <a:t>variable</a:t>
            </a:r>
            <a:r>
              <a:rPr b="0" i="0" lang="en-US" sz="2000" u="none" cap="none" strike="noStrike">
                <a:solidFill>
                  <a:srgbClr val="000000"/>
                </a:solidFill>
                <a:latin typeface="Montserrat"/>
                <a:ea typeface="Montserrat"/>
                <a:cs typeface="Montserrat"/>
                <a:sym typeface="Montserrat"/>
              </a:rPr>
              <a:t> contains all values that measure the same </a:t>
            </a:r>
            <a:r>
              <a:rPr b="0" i="0" lang="en-US" sz="2000" u="sng" cap="none" strike="noStrike">
                <a:solidFill>
                  <a:srgbClr val="000000"/>
                </a:solidFill>
                <a:latin typeface="Montserrat"/>
                <a:ea typeface="Montserrat"/>
                <a:cs typeface="Montserrat"/>
                <a:sym typeface="Montserrat"/>
              </a:rPr>
              <a:t>underlying attribute </a:t>
            </a:r>
            <a:r>
              <a:rPr b="0" i="0" lang="en-US" sz="2000" u="none" cap="none" strike="noStrike">
                <a:solidFill>
                  <a:srgbClr val="000000"/>
                </a:solidFill>
                <a:latin typeface="Montserrat"/>
                <a:ea typeface="Montserrat"/>
                <a:cs typeface="Montserrat"/>
                <a:sym typeface="Montserrat"/>
              </a:rPr>
              <a:t>(like height, temperature, duration)</a:t>
            </a:r>
            <a:endParaRPr b="0" i="0" sz="2000" u="none" cap="none" strike="noStrike">
              <a:latin typeface="Arial"/>
              <a:ea typeface="Arial"/>
              <a:cs typeface="Arial"/>
              <a:sym typeface="Arial"/>
            </a:endParaRPr>
          </a:p>
          <a:p>
            <a:pPr indent="-355319" lvl="2" marL="1371600" marR="0" rtl="0" algn="l">
              <a:lnSpc>
                <a:spcPct val="100000"/>
              </a:lnSpc>
              <a:spcBef>
                <a:spcPts val="0"/>
              </a:spcBef>
              <a:spcAft>
                <a:spcPts val="0"/>
              </a:spcAft>
              <a:buClr>
                <a:srgbClr val="000000"/>
              </a:buClr>
              <a:buSzPts val="2000"/>
              <a:buFont typeface="Work Sans"/>
              <a:buChar char="■"/>
            </a:pPr>
            <a:r>
              <a:rPr b="0" i="0" lang="en-US" sz="2000" u="none" cap="none" strike="noStrike">
                <a:solidFill>
                  <a:srgbClr val="000000"/>
                </a:solidFill>
                <a:latin typeface="Montserrat"/>
                <a:ea typeface="Montserrat"/>
                <a:cs typeface="Montserrat"/>
                <a:sym typeface="Montserrat"/>
              </a:rPr>
              <a:t>an </a:t>
            </a:r>
            <a:r>
              <a:rPr b="1" i="1" lang="en-US" sz="2000" u="none" cap="none" strike="noStrike">
                <a:solidFill>
                  <a:srgbClr val="000000"/>
                </a:solidFill>
                <a:latin typeface="Montserrat"/>
                <a:ea typeface="Montserrat"/>
                <a:cs typeface="Montserrat"/>
                <a:sym typeface="Montserrat"/>
              </a:rPr>
              <a:t>observation</a:t>
            </a:r>
            <a:r>
              <a:rPr b="0" i="0" lang="en-US" sz="2000" u="none" cap="none" strike="noStrike">
                <a:solidFill>
                  <a:srgbClr val="000000"/>
                </a:solidFill>
                <a:latin typeface="Montserrat"/>
                <a:ea typeface="Montserrat"/>
                <a:cs typeface="Montserrat"/>
                <a:sym typeface="Montserrat"/>
              </a:rPr>
              <a:t> contains all values measures on the same </a:t>
            </a:r>
            <a:r>
              <a:rPr b="0" i="0" lang="en-US" sz="2000" u="sng" cap="none" strike="noStrike">
                <a:solidFill>
                  <a:srgbClr val="000000"/>
                </a:solidFill>
                <a:latin typeface="Montserrat"/>
                <a:ea typeface="Montserrat"/>
                <a:cs typeface="Montserrat"/>
                <a:sym typeface="Montserrat"/>
              </a:rPr>
              <a:t>unit</a:t>
            </a:r>
            <a:r>
              <a:rPr b="0" i="0" lang="en-US" sz="2000" u="none" cap="none" strike="noStrike">
                <a:solidFill>
                  <a:srgbClr val="000000"/>
                </a:solidFill>
                <a:latin typeface="Montserrat"/>
                <a:ea typeface="Montserrat"/>
                <a:cs typeface="Montserrat"/>
                <a:sym typeface="Montserrat"/>
              </a:rPr>
              <a:t> (like a person, a day or a city) across attributes		</a:t>
            </a:r>
            <a:endParaRPr b="0" i="0" sz="2000" u="none" cap="none" strike="noStrike">
              <a:latin typeface="Arial"/>
              <a:ea typeface="Arial"/>
              <a:cs typeface="Arial"/>
              <a:sym typeface="Arial"/>
            </a:endParaRPr>
          </a:p>
          <a:p>
            <a:pPr indent="-355320" lvl="0" marL="457200" marR="0" rtl="0" algn="l">
              <a:lnSpc>
                <a:spcPct val="100000"/>
              </a:lnSpc>
              <a:spcBef>
                <a:spcPts val="0"/>
              </a:spcBef>
              <a:spcAft>
                <a:spcPts val="0"/>
              </a:spcAft>
              <a:buClr>
                <a:srgbClr val="000000"/>
              </a:buClr>
              <a:buSzPts val="2000"/>
              <a:buFont typeface="Work Sans"/>
              <a:buChar char="●"/>
            </a:pPr>
            <a:r>
              <a:rPr b="0" i="0" lang="en-US" sz="2000" u="none" cap="none" strike="noStrike">
                <a:solidFill>
                  <a:srgbClr val="000000"/>
                </a:solidFill>
                <a:latin typeface="Montserrat"/>
                <a:ea typeface="Montserrat"/>
                <a:cs typeface="Montserrat"/>
                <a:sym typeface="Montserrat"/>
              </a:rPr>
              <a:t>there should be a </a:t>
            </a:r>
            <a:r>
              <a:rPr b="0" i="0" lang="en-US" sz="2000" u="sng" cap="none" strike="noStrike">
                <a:solidFill>
                  <a:srgbClr val="000000"/>
                </a:solidFill>
                <a:latin typeface="Montserrat"/>
                <a:ea typeface="Montserrat"/>
                <a:cs typeface="Montserrat"/>
                <a:sym typeface="Montserrat"/>
              </a:rPr>
              <a:t>table for each kind of variable</a:t>
            </a:r>
            <a:r>
              <a:rPr b="1" i="0" lang="en-US" sz="2000" u="none" cap="none" strike="noStrike">
                <a:solidFill>
                  <a:srgbClr val="000000"/>
                </a:solidFill>
                <a:latin typeface="Montserrat"/>
                <a:ea typeface="Montserrat"/>
                <a:cs typeface="Montserrat"/>
                <a:sym typeface="Montserrat"/>
              </a:rPr>
              <a:t> </a:t>
            </a:r>
            <a:r>
              <a:rPr b="0" i="0" lang="en-US" sz="2000" u="none" cap="none" strike="noStrike">
                <a:solidFill>
                  <a:srgbClr val="000000"/>
                </a:solidFill>
                <a:latin typeface="Montserrat"/>
                <a:ea typeface="Montserrat"/>
                <a:cs typeface="Montserrat"/>
                <a:sym typeface="Montserrat"/>
              </a:rPr>
              <a:t>to avoid storing duplicate values</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Montserrat"/>
                <a:ea typeface="Montserrat"/>
                <a:cs typeface="Montserrat"/>
                <a:sym typeface="Montserrat"/>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8"/>
          <p:cNvSpPr/>
          <p:nvPr/>
        </p:nvSpPr>
        <p:spPr>
          <a:xfrm>
            <a:off x="135396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AI</a:t>
            </a:r>
            <a:endParaRPr b="0" i="0" sz="3600" u="none" cap="none" strike="noStrike">
              <a:latin typeface="Arial"/>
              <a:ea typeface="Arial"/>
              <a:cs typeface="Arial"/>
              <a:sym typeface="Arial"/>
            </a:endParaRPr>
          </a:p>
        </p:txBody>
      </p:sp>
      <p:sp>
        <p:nvSpPr>
          <p:cNvPr id="249" name="Google Shape;249;p48"/>
          <p:cNvSpPr/>
          <p:nvPr/>
        </p:nvSpPr>
        <p:spPr>
          <a:xfrm>
            <a:off x="475992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ML</a:t>
            </a:r>
            <a:endParaRPr b="0" i="0" sz="3600" u="none" cap="none" strike="noStrike">
              <a:latin typeface="Arial"/>
              <a:ea typeface="Arial"/>
              <a:cs typeface="Arial"/>
              <a:sym typeface="Arial"/>
            </a:endParaRPr>
          </a:p>
        </p:txBody>
      </p:sp>
      <p:sp>
        <p:nvSpPr>
          <p:cNvPr id="250" name="Google Shape;250;p48"/>
          <p:cNvSpPr/>
          <p:nvPr/>
        </p:nvSpPr>
        <p:spPr>
          <a:xfrm>
            <a:off x="8165880" y="1905840"/>
            <a:ext cx="2883240" cy="85212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Montserrat"/>
                <a:ea typeface="Montserrat"/>
                <a:cs typeface="Montserrat"/>
                <a:sym typeface="Montserrat"/>
              </a:rPr>
              <a:t>DL</a:t>
            </a:r>
            <a:endParaRPr b="0" i="0" sz="3600" u="none" cap="none" strike="noStrike">
              <a:latin typeface="Arial"/>
              <a:ea typeface="Arial"/>
              <a:cs typeface="Arial"/>
              <a:sym typeface="Arial"/>
            </a:endParaRPr>
          </a:p>
        </p:txBody>
      </p:sp>
      <p:sp>
        <p:nvSpPr>
          <p:cNvPr id="251" name="Google Shape;251;p48"/>
          <p:cNvSpPr/>
          <p:nvPr/>
        </p:nvSpPr>
        <p:spPr>
          <a:xfrm>
            <a:off x="2760840" y="403560"/>
            <a:ext cx="3071520" cy="970920"/>
          </a:xfrm>
          <a:prstGeom prst="chevron">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REFERENCES</a:t>
            </a:r>
            <a:endParaRPr b="0" i="0" sz="2000" u="none" cap="none" strike="noStrike">
              <a:latin typeface="Arial"/>
              <a:ea typeface="Arial"/>
              <a:cs typeface="Arial"/>
              <a:sym typeface="Arial"/>
            </a:endParaRPr>
          </a:p>
        </p:txBody>
      </p:sp>
      <p:sp>
        <p:nvSpPr>
          <p:cNvPr id="252" name="Google Shape;252;p48"/>
          <p:cNvSpPr/>
          <p:nvPr/>
        </p:nvSpPr>
        <p:spPr>
          <a:xfrm>
            <a:off x="462960" y="403560"/>
            <a:ext cx="2445120" cy="970920"/>
          </a:xfrm>
          <a:prstGeom prst="homePlate">
            <a:avLst>
              <a:gd fmla="val 50000" name="adj"/>
            </a:avLst>
          </a:prstGeom>
          <a:solidFill>
            <a:srgbClr val="E9E9E9"/>
          </a:solidFill>
          <a:ln cap="flat" cmpd="sng" w="190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Montserrat SemiBold"/>
                <a:ea typeface="Montserrat SemiBold"/>
                <a:cs typeface="Montserrat SemiBold"/>
                <a:sym typeface="Montserrat SemiBold"/>
              </a:rPr>
              <a:t>TIDY DATA</a:t>
            </a:r>
            <a:endParaRPr b="0" i="0" sz="2000" u="none" cap="none" strike="noStrike">
              <a:latin typeface="Arial"/>
              <a:ea typeface="Arial"/>
              <a:cs typeface="Arial"/>
              <a:sym typeface="Arial"/>
            </a:endParaRPr>
          </a:p>
        </p:txBody>
      </p:sp>
      <p:pic>
        <p:nvPicPr>
          <p:cNvPr id="253" name="Google Shape;253;p48"/>
          <p:cNvPicPr preferRelativeResize="0"/>
          <p:nvPr/>
        </p:nvPicPr>
        <p:blipFill rotWithShape="1">
          <a:blip r:embed="rId3">
            <a:alphaModFix/>
          </a:blip>
          <a:srcRect b="0" l="0" r="0" t="8435"/>
          <a:stretch/>
        </p:blipFill>
        <p:spPr>
          <a:xfrm>
            <a:off x="565200" y="1846440"/>
            <a:ext cx="11061360" cy="316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