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Montserrat SemiBold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.fntdata"/><Relationship Id="rId47" Type="http://schemas.openxmlformats.org/officeDocument/2006/relationships/font" Target="fonts/MontserratSemiBold-regular.fntdata"/><Relationship Id="rId49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MontserratSemiBold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3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3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4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880"/>
            <a:ext cx="12218040" cy="68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0"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80"/>
            <a:ext cx="12218040" cy="68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880"/>
            <a:ext cx="12218040" cy="68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Relationship Id="rId4" Type="http://schemas.openxmlformats.org/officeDocument/2006/relationships/image" Target="../media/image2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80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680" y="-192240"/>
            <a:ext cx="12202920" cy="684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second greatest variance on the second axis and so on..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process allows us to reduce the number of variables used in a analysis.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 that components are uncorrelated since in the same space the are orthogonal to each other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analysis into higher dimensions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9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analysis into higher dimensions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analysis into higher dimensions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6140520" y="28864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6140520" y="28864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/>
          <p:nvPr/>
        </p:nvSpPr>
        <p:spPr>
          <a:xfrm>
            <a:off x="9576720" y="17254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88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388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/>
          <p:nvPr/>
        </p:nvSpPr>
        <p:spPr>
          <a:xfrm>
            <a:off x="6216840" y="28864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9652680" y="17254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know the cells are different but we can not observe differences from the outside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488160" y="2244240"/>
            <a:ext cx="11184120" cy="255708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principal components analysis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60" y="1876320"/>
            <a:ext cx="3428640" cy="31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know the cells are different but we can not observe differences from the outside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 we sequence the mRNA in each cell to identify which genes are active. This tell us what the cell is doing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know the cells are different but we can not observe differences from the outside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 we sequence the mRNA in each cell to identify which genes are active. This tell us what the cell is doing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1560" y="1374480"/>
            <a:ext cx="5345280" cy="51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column show how much each gene is transcribed in each cell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1560" y="1374480"/>
            <a:ext cx="5345280" cy="51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9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9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column show how much each gene is transcribed in each cell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there were only 2 cells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0" l="0" r="49304" t="0"/>
          <a:stretch/>
        </p:blipFill>
        <p:spPr>
          <a:xfrm>
            <a:off x="6541560" y="1374480"/>
            <a:ext cx="2709360" cy="51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0"/>
          <p:cNvPicPr preferRelativeResize="0"/>
          <p:nvPr/>
        </p:nvPicPr>
        <p:blipFill rotWithShape="1">
          <a:blip r:embed="rId3">
            <a:alphaModFix/>
          </a:blip>
          <a:srcRect b="0" l="0" r="49304" t="0"/>
          <a:stretch/>
        </p:blipFill>
        <p:spPr>
          <a:xfrm>
            <a:off x="6541560" y="1374480"/>
            <a:ext cx="2709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40" y="1950480"/>
            <a:ext cx="5371920" cy="459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0"/>
          <p:cNvSpPr/>
          <p:nvPr/>
        </p:nvSpPr>
        <p:spPr>
          <a:xfrm>
            <a:off x="1541880" y="2027160"/>
            <a:ext cx="599400" cy="570600"/>
          </a:xfrm>
          <a:prstGeom prst="ellipse">
            <a:avLst/>
          </a:prstGeom>
          <a:noFill/>
          <a:ln cap="flat" cmpd="sng" w="1144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0"/>
          <p:cNvSpPr/>
          <p:nvPr/>
        </p:nvSpPr>
        <p:spPr>
          <a:xfrm>
            <a:off x="3426480" y="1855800"/>
            <a:ext cx="2269080" cy="15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 1 is highly transcribed in cell1 and lowly transcribed in cell2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 b="0" l="0" r="49304" t="0"/>
          <a:stretch/>
        </p:blipFill>
        <p:spPr>
          <a:xfrm>
            <a:off x="6541560" y="1374480"/>
            <a:ext cx="2709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40" y="1950480"/>
            <a:ext cx="5371920" cy="459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1"/>
          <p:cNvSpPr/>
          <p:nvPr/>
        </p:nvSpPr>
        <p:spPr>
          <a:xfrm>
            <a:off x="4739760" y="4968000"/>
            <a:ext cx="599400" cy="570600"/>
          </a:xfrm>
          <a:prstGeom prst="ellipse">
            <a:avLst/>
          </a:prstGeom>
          <a:noFill/>
          <a:ln cap="flat" cmpd="sng" w="1144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1"/>
          <p:cNvSpPr/>
          <p:nvPr/>
        </p:nvSpPr>
        <p:spPr>
          <a:xfrm>
            <a:off x="3426480" y="1855800"/>
            <a:ext cx="2269080" cy="15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 9 is lowly transcribed in cell1 and highly transcribed in cell2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2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 b="0" l="0" r="49304" t="0"/>
          <a:stretch/>
        </p:blipFill>
        <p:spPr>
          <a:xfrm>
            <a:off x="6541560" y="1374480"/>
            <a:ext cx="2709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40" y="1950480"/>
            <a:ext cx="5371920" cy="459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2"/>
          <p:cNvSpPr/>
          <p:nvPr/>
        </p:nvSpPr>
        <p:spPr>
          <a:xfrm>
            <a:off x="1599120" y="1884600"/>
            <a:ext cx="3796920" cy="3740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351" name="Google Shape;351;p52"/>
          <p:cNvSpPr/>
          <p:nvPr/>
        </p:nvSpPr>
        <p:spPr>
          <a:xfrm>
            <a:off x="3426480" y="1855800"/>
            <a:ext cx="2269080" cy="15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cell1 and cell2 have a clear inverse correlations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3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 rotWithShape="1">
          <a:blip r:embed="rId3">
            <a:alphaModFix/>
          </a:blip>
          <a:srcRect b="0" l="0" r="49304" t="0"/>
          <a:stretch/>
        </p:blipFill>
        <p:spPr>
          <a:xfrm>
            <a:off x="6541560" y="1374480"/>
            <a:ext cx="2709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40" y="1950480"/>
            <a:ext cx="5371920" cy="459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/>
          <p:nvPr/>
        </p:nvSpPr>
        <p:spPr>
          <a:xfrm>
            <a:off x="1599120" y="1884600"/>
            <a:ext cx="3796920" cy="3740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362" name="Google Shape;362;p53"/>
          <p:cNvSpPr/>
          <p:nvPr/>
        </p:nvSpPr>
        <p:spPr>
          <a:xfrm>
            <a:off x="3426480" y="1855800"/>
            <a:ext cx="2269080" cy="15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may means that they are probably two different types of cells using different genes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4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54"/>
          <p:cNvPicPr preferRelativeResize="0"/>
          <p:nvPr/>
        </p:nvPicPr>
        <p:blipFill rotWithShape="1">
          <a:blip r:embed="rId3">
            <a:alphaModFix/>
          </a:blip>
          <a:srcRect b="0" l="0" r="49304" t="0"/>
          <a:stretch/>
        </p:blipFill>
        <p:spPr>
          <a:xfrm>
            <a:off x="6541560" y="1374480"/>
            <a:ext cx="2709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40" y="1950480"/>
            <a:ext cx="5371920" cy="459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4"/>
          <p:cNvSpPr/>
          <p:nvPr/>
        </p:nvSpPr>
        <p:spPr>
          <a:xfrm>
            <a:off x="1599120" y="1884600"/>
            <a:ext cx="3796920" cy="3740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60" y="1374480"/>
            <a:ext cx="3069720" cy="25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5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5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55"/>
          <p:cNvPicPr preferRelativeResize="0"/>
          <p:nvPr/>
        </p:nvPicPr>
        <p:blipFill rotWithShape="1">
          <a:blip r:embed="rId4">
            <a:alphaModFix/>
          </a:blip>
          <a:srcRect b="0" l="0" r="33819" t="0"/>
          <a:stretch/>
        </p:blipFill>
        <p:spPr>
          <a:xfrm>
            <a:off x="6541560" y="1374480"/>
            <a:ext cx="3537360" cy="51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5"/>
          <p:cNvSpPr/>
          <p:nvPr/>
        </p:nvSpPr>
        <p:spPr>
          <a:xfrm>
            <a:off x="7623720" y="1615320"/>
            <a:ext cx="884520" cy="4685040"/>
          </a:xfrm>
          <a:prstGeom prst="roundRect">
            <a:avLst>
              <a:gd fmla="val 16667" name="adj"/>
            </a:avLst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000" y="3969720"/>
            <a:ext cx="2628000" cy="25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5"/>
          <p:cNvSpPr/>
          <p:nvPr/>
        </p:nvSpPr>
        <p:spPr>
          <a:xfrm>
            <a:off x="2704680" y="49960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55"/>
          <p:cNvCxnSpPr/>
          <p:nvPr/>
        </p:nvCxnSpPr>
        <p:spPr>
          <a:xfrm flipH="1">
            <a:off x="3447360" y="3957840"/>
            <a:ext cx="4176000" cy="1308900"/>
          </a:xfrm>
          <a:prstGeom prst="curvedConnector3">
            <a:avLst>
              <a:gd fmla="val 49999" name="adj1"/>
            </a:avLst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6" name="Google Shape;386;p55"/>
          <p:cNvSpPr/>
          <p:nvPr/>
        </p:nvSpPr>
        <p:spPr>
          <a:xfrm>
            <a:off x="9194040" y="1615320"/>
            <a:ext cx="884520" cy="4685040"/>
          </a:xfrm>
          <a:prstGeom prst="roundRect">
            <a:avLst>
              <a:gd fmla="val 16667" name="adj"/>
            </a:avLst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5"/>
          <p:cNvSpPr/>
          <p:nvPr/>
        </p:nvSpPr>
        <p:spPr>
          <a:xfrm flipH="1">
            <a:off x="1370520" y="4140000"/>
            <a:ext cx="1627200" cy="1941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60" y="1374480"/>
            <a:ext cx="3069720" cy="25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6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6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56"/>
          <p:cNvPicPr preferRelativeResize="0"/>
          <p:nvPr/>
        </p:nvPicPr>
        <p:blipFill rotWithShape="1">
          <a:blip r:embed="rId4">
            <a:alphaModFix/>
          </a:blip>
          <a:srcRect b="0" l="0" r="33819" t="0"/>
          <a:stretch/>
        </p:blipFill>
        <p:spPr>
          <a:xfrm>
            <a:off x="6541560" y="1374480"/>
            <a:ext cx="3537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000" y="3969720"/>
            <a:ext cx="2628000" cy="25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6"/>
          <p:cNvSpPr/>
          <p:nvPr/>
        </p:nvSpPr>
        <p:spPr>
          <a:xfrm>
            <a:off x="2704680" y="499608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6"/>
          <p:cNvSpPr/>
          <p:nvPr/>
        </p:nvSpPr>
        <p:spPr>
          <a:xfrm>
            <a:off x="8451720" y="1615320"/>
            <a:ext cx="1627200" cy="4685040"/>
          </a:xfrm>
          <a:prstGeom prst="roundRect">
            <a:avLst>
              <a:gd fmla="val 16667" name="adj"/>
            </a:avLst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5800" y="3259800"/>
            <a:ext cx="2496600" cy="22784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6"/>
          <p:cNvSpPr/>
          <p:nvPr/>
        </p:nvSpPr>
        <p:spPr>
          <a:xfrm>
            <a:off x="3447360" y="315792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6"/>
          <p:cNvSpPr/>
          <p:nvPr/>
        </p:nvSpPr>
        <p:spPr>
          <a:xfrm>
            <a:off x="5094720" y="315792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56"/>
          <p:cNvCxnSpPr/>
          <p:nvPr/>
        </p:nvCxnSpPr>
        <p:spPr>
          <a:xfrm rot="10800000">
            <a:off x="5466720" y="3158040"/>
            <a:ext cx="2985000" cy="799800"/>
          </a:xfrm>
          <a:prstGeom prst="curvedConnector4">
            <a:avLst>
              <a:gd fmla="val 43787" name="adj1"/>
              <a:gd fmla="val 129793" name="adj2"/>
            </a:avLst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4" name="Google Shape;404;p56"/>
          <p:cNvSpPr/>
          <p:nvPr/>
        </p:nvSpPr>
        <p:spPr>
          <a:xfrm rot="10800000">
            <a:off x="4491720" y="3429360"/>
            <a:ext cx="1748520" cy="1653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405" name="Google Shape;405;p56"/>
          <p:cNvSpPr/>
          <p:nvPr/>
        </p:nvSpPr>
        <p:spPr>
          <a:xfrm>
            <a:off x="3418200" y="4539960"/>
            <a:ext cx="742320" cy="54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7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57"/>
          <p:cNvPicPr preferRelativeResize="0"/>
          <p:nvPr/>
        </p:nvPicPr>
        <p:blipFill rotWithShape="1">
          <a:blip r:embed="rId3">
            <a:alphaModFix/>
          </a:blip>
          <a:srcRect b="0" l="0" r="33819" t="0"/>
          <a:stretch/>
        </p:blipFill>
        <p:spPr>
          <a:xfrm>
            <a:off x="6541560" y="1374480"/>
            <a:ext cx="353736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60" y="2026440"/>
            <a:ext cx="5162040" cy="45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8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58"/>
          <p:cNvPicPr preferRelativeResize="0"/>
          <p:nvPr/>
        </p:nvPicPr>
        <p:blipFill rotWithShape="1">
          <a:blip r:embed="rId3">
            <a:alphaModFix/>
          </a:blip>
          <a:srcRect b="0" l="0" r="5517" t="0"/>
          <a:stretch/>
        </p:blipFill>
        <p:spPr>
          <a:xfrm>
            <a:off x="6541560" y="1374480"/>
            <a:ext cx="505044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8"/>
          <p:cNvPicPr preferRelativeResize="0"/>
          <p:nvPr/>
        </p:nvPicPr>
        <p:blipFill rotWithShape="1">
          <a:blip r:embed="rId4">
            <a:alphaModFix/>
          </a:blip>
          <a:srcRect b="19448" l="0" r="0" t="0"/>
          <a:stretch/>
        </p:blipFill>
        <p:spPr>
          <a:xfrm>
            <a:off x="462960" y="1437840"/>
            <a:ext cx="38646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9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9"/>
          <p:cNvPicPr preferRelativeResize="0"/>
          <p:nvPr/>
        </p:nvPicPr>
        <p:blipFill rotWithShape="1">
          <a:blip r:embed="rId3">
            <a:alphaModFix/>
          </a:blip>
          <a:srcRect b="0" l="0" r="5517" t="0"/>
          <a:stretch/>
        </p:blipFill>
        <p:spPr>
          <a:xfrm>
            <a:off x="6541560" y="1374480"/>
            <a:ext cx="505044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60" y="1555560"/>
            <a:ext cx="4495320" cy="489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9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0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0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0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60"/>
          <p:cNvPicPr preferRelativeResize="0"/>
          <p:nvPr/>
        </p:nvPicPr>
        <p:blipFill rotWithShape="1">
          <a:blip r:embed="rId3">
            <a:alphaModFix/>
          </a:blip>
          <a:srcRect b="0" l="0" r="5517" t="0"/>
          <a:stretch/>
        </p:blipFill>
        <p:spPr>
          <a:xfrm>
            <a:off x="6541560" y="1374480"/>
            <a:ext cx="5050440" cy="51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1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1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1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1"/>
          <p:cNvSpPr/>
          <p:nvPr/>
        </p:nvSpPr>
        <p:spPr>
          <a:xfrm>
            <a:off x="6095880" y="1666080"/>
            <a:ext cx="541044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pca plot converts the correlation among all the cells (features) into 2-D graph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cells highly correlated forms clusters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2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2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2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3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3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3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9880" y="2110680"/>
            <a:ext cx="5181120" cy="352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4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4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4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9880" y="2110680"/>
            <a:ext cx="5181120" cy="352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5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5"/>
          <p:cNvSpPr/>
          <p:nvPr/>
        </p:nvSpPr>
        <p:spPr>
          <a:xfrm flipH="1" rot="10800000">
            <a:off x="4703760" y="5996160"/>
            <a:ext cx="742320" cy="369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5"/>
          <p:cNvSpPr/>
          <p:nvPr/>
        </p:nvSpPr>
        <p:spPr>
          <a:xfrm flipH="1" rot="10800000">
            <a:off x="2384280" y="3597480"/>
            <a:ext cx="2327040" cy="148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00" y="1666080"/>
            <a:ext cx="5861880" cy="48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5"/>
          <p:cNvSpPr/>
          <p:nvPr/>
        </p:nvSpPr>
        <p:spPr>
          <a:xfrm>
            <a:off x="6095880" y="1666080"/>
            <a:ext cx="541044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have to take in mind that the axes are ranked in order of importance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clusters among the first principal component (PC1) are morE important than differences among PC2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/>
        </p:nvSpPr>
        <p:spPr>
          <a:xfrm>
            <a:off x="539280" y="1642320"/>
            <a:ext cx="5239800" cy="40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 10.2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Introduction to Statistical Learning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https://www-bcf.usc.edu/~gareth/ISL/ISLR%20Seventh%20Printing.pdf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480" y="1526760"/>
            <a:ext cx="3271320" cy="492876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30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references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6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practice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6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160" y="2031480"/>
            <a:ext cx="3295440" cy="32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80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60" y="9720"/>
            <a:ext cx="1221372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539280" y="1642320"/>
            <a:ext cx="10467360" cy="40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not a machine learning algorithm!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an unsupervised statistical technique used to examine the interrelation among a set of variables in order to identify the underlying structure of those variables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also known in general terms as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factor analysis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>
            <a:off x="539280" y="1642320"/>
            <a:ext cx="1046736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regression determines a line of best fit to a data set, factor analysis determines several orthogonal lines of best fit to the data set.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Orthogonal means “at right angles”.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Actually the lines are perpendicular to each other in n-dimensional space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n-Dimensional Space is the variable sample space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as many dimensions as there are variable, so in a dataset with 4 variables the sample space has 4 dimensions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here we have some data plotted along two features, x and 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here we have some data plotted along two features, x and 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add an orthogonal line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Now we can begin to understand the components!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>
            <a:off x="4958640" y="403560"/>
            <a:ext cx="4583520" cy="970920"/>
          </a:xfrm>
          <a:prstGeom prst="chevron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theory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462960" y="403560"/>
            <a:ext cx="4583520" cy="970920"/>
          </a:xfrm>
          <a:prstGeom prst="homePlate">
            <a:avLst>
              <a:gd fmla="val 50000" name="adj"/>
            </a:avLst>
          </a:prstGeom>
          <a:solidFill>
            <a:srgbClr val="E9E9E9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539280" y="1642320"/>
            <a:ext cx="6001920" cy="48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are a linear transformation that choose a variable system for the dataset such that the greatest variance of the dataset comes to lie on the first axis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800" y="2000160"/>
            <a:ext cx="5142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