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B19185-D0C2-444C-8862-52E1AB8497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2FC602E-D6CB-4F46-831D-087EBD0B3B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89B5B00-4C38-43F7-9B23-E326EC4DA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77AC9-BECA-4A62-B205-00A65852E83F}" type="datetimeFigureOut">
              <a:rPr lang="it-IT" smtClean="0"/>
              <a:t>25/01/2019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272E162-B836-4C36-B580-A05B2AEAF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60B7305-5579-4781-BB9E-653758723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DA01E-12A2-4367-91D4-09E812A5960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92471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39742CD-A000-4B87-85F5-BA33A33F7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F13CE03-930B-47AD-87F0-8544B096ED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7C2CDEB-C641-4EE1-BA6E-9E304A940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77AC9-BECA-4A62-B205-00A65852E83F}" type="datetimeFigureOut">
              <a:rPr lang="it-IT" smtClean="0"/>
              <a:t>25/01/2019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BE6826D-03A8-4727-BDCA-F2C1BBCA4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042BAD8-947C-4A98-A9AC-3CC36C4E2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DA01E-12A2-4367-91D4-09E812A5960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72187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848D23BB-B53B-4665-B091-7C4021B184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6513A48A-B913-4063-A3C8-CBC974B668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7CBA100-D4EB-473F-8972-5F77267CA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77AC9-BECA-4A62-B205-00A65852E83F}" type="datetimeFigureOut">
              <a:rPr lang="it-IT" smtClean="0"/>
              <a:t>25/01/2019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D1AF4C6-E2F7-4E91-A19E-0AABE2806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D197A0B-07CB-449D-8557-786E20BDC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DA01E-12A2-4367-91D4-09E812A5960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83444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DA5BB34-8808-40D0-BC8B-CA3698783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388D559-C8EF-4F5E-BEC2-4865F53BED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26C7C2F-E03F-4358-B9B5-E3B52749F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77AC9-BECA-4A62-B205-00A65852E83F}" type="datetimeFigureOut">
              <a:rPr lang="it-IT" smtClean="0"/>
              <a:t>25/01/2019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F06CE77-1859-4C84-9FCA-DC3143D18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EA1A2A8-BADF-41B7-8421-6B3A41DCB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DA01E-12A2-4367-91D4-09E812A5960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21200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05BFFE-A999-4AC3-8F9A-367EE699C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B78D589-E210-4103-92A4-FAAB74726B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E7621D6-E8FD-44C6-8BA9-073586349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77AC9-BECA-4A62-B205-00A65852E83F}" type="datetimeFigureOut">
              <a:rPr lang="it-IT" smtClean="0"/>
              <a:t>25/01/2019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77F133E-07ED-454E-9F86-E07710934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EE85370-E3E6-4B45-BEE8-803B2BFD5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DA01E-12A2-4367-91D4-09E812A5960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98054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9DD95F-D38B-401E-9D35-68171E7E5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39E9050-951A-48A8-9173-B1C708B22F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089B0B8-DFF8-46DE-B255-CD6018237D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A22D4E3-12C0-4674-AAAC-AB0C1BD5E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77AC9-BECA-4A62-B205-00A65852E83F}" type="datetimeFigureOut">
              <a:rPr lang="it-IT" smtClean="0"/>
              <a:t>25/01/2019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A551A3B-E1B8-43AF-865F-0C38D6B27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671300E-C536-48C9-8F0E-C375B7818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DA01E-12A2-4367-91D4-09E812A5960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52817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6E929C5-3687-495C-AFF0-EDEF61D8F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70FD110-92A8-46C7-B241-B6DF56C7A6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C3FA3773-7E83-460B-9AD7-387F34E9B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439CA591-0DC1-4F0F-AAF9-77431163F6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DCD19BFB-5196-49DB-8CF1-7D7BB85D79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02B2B42A-8D0A-469C-9612-12E132C3B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77AC9-BECA-4A62-B205-00A65852E83F}" type="datetimeFigureOut">
              <a:rPr lang="it-IT" smtClean="0"/>
              <a:t>25/01/2019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620C4750-C984-41BF-BAB3-F1E741C8A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6A2299FA-71FD-4551-8DC9-C76216AB0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DA01E-12A2-4367-91D4-09E812A5960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59976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8E76EA-9F8D-4094-B136-5790FCB96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69098FDF-5EEE-4B78-8463-4E25253AE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77AC9-BECA-4A62-B205-00A65852E83F}" type="datetimeFigureOut">
              <a:rPr lang="it-IT" smtClean="0"/>
              <a:t>25/01/2019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A6A93C43-5F8F-4E5F-8513-DD6D0658F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518F1C6-7CFA-403C-B11A-51BD960F7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DA01E-12A2-4367-91D4-09E812A5960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02385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3C8E1134-1334-4888-803B-7D8ABAA71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77AC9-BECA-4A62-B205-00A65852E83F}" type="datetimeFigureOut">
              <a:rPr lang="it-IT" smtClean="0"/>
              <a:t>25/01/2019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2472295C-D9D6-422D-8749-E91FCE52A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8D96D0D-C0A3-4F66-A0D4-915A1FE37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DA01E-12A2-4367-91D4-09E812A5960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62100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E5426E6-4D11-4F05-8A41-5809AE2D3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129AE36-1AE3-4BFA-A02D-7CD99CF5C7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DD86BC5-A215-4EE3-8D69-9942BAEAD4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5455404-C4C1-4344-8B4A-8F0837ACD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77AC9-BECA-4A62-B205-00A65852E83F}" type="datetimeFigureOut">
              <a:rPr lang="it-IT" smtClean="0"/>
              <a:t>25/01/2019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9C7DCEE-4746-4291-A7E3-D08D0622A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807F8FA-77E6-4BA2-BEA5-5020795B9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DA01E-12A2-4367-91D4-09E812A5960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20187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AA3C269-C021-414C-9178-BE1CDE287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4FC9FFBC-083F-45C0-9272-080664EBC0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829E9BC1-34B1-4AD7-A8C1-099EAA7334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D546339-6442-405D-AA32-A58DCA67B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77AC9-BECA-4A62-B205-00A65852E83F}" type="datetimeFigureOut">
              <a:rPr lang="it-IT" smtClean="0"/>
              <a:t>25/01/2019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5785A10-0255-439A-9015-031DEC2DD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67CA7F7-60A2-4A1F-9F0C-8253FDCBA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DA01E-12A2-4367-91D4-09E812A5960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36458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B399F1F2-A079-460E-BBBE-F2A32BBA0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8F8E9DE-B383-479D-BA7A-E1954A778B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750F7C8-F04C-49A2-8597-CF2081CA4A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977AC9-BECA-4A62-B205-00A65852E83F}" type="datetimeFigureOut">
              <a:rPr lang="it-IT" smtClean="0"/>
              <a:t>25/01/2019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80F4491-4ACF-422D-9B88-F34D1A6B6F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4859E18-FE9B-4C0E-9EEE-25D90F1E68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3DA01E-12A2-4367-91D4-09E812A5960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13577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3D04612E-435B-4218-87DF-0C7B5B5338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App Kafka </a:t>
            </a:r>
            <a:r>
              <a:rPr lang="it-IT" dirty="0" err="1"/>
              <a:t>Mongo</a:t>
            </a:r>
            <a:endParaRPr lang="it-IT" dirty="0"/>
          </a:p>
        </p:txBody>
      </p:sp>
      <p:sp>
        <p:nvSpPr>
          <p:cNvPr id="5" name="Sottotitolo 4">
            <a:extLst>
              <a:ext uri="{FF2B5EF4-FFF2-40B4-BE49-F238E27FC236}">
                <a16:creationId xmlns:a16="http://schemas.microsoft.com/office/drawing/2014/main" id="{E002AE3D-3953-4BCD-BB0C-CB670601CB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Architettura prototipo applicazione </a:t>
            </a:r>
            <a:r>
              <a:rPr lang="it-IT" dirty="0" err="1"/>
              <a:t>Microservizi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60428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5B76EFA-B6A4-4615-86CF-CC5B3871E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9408"/>
          </a:xfrm>
        </p:spPr>
        <p:txBody>
          <a:bodyPr/>
          <a:lstStyle/>
          <a:p>
            <a:r>
              <a:rPr lang="it-IT" dirty="0"/>
              <a:t>Grafica Architettura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90B71FFC-7DD1-4DDB-B6AA-D62B584A33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327" y="1608667"/>
            <a:ext cx="9319346" cy="4568296"/>
          </a:xfrm>
        </p:spPr>
      </p:pic>
    </p:spTree>
    <p:extLst>
      <p:ext uri="{BB962C8B-B14F-4D97-AF65-F5344CB8AC3E}">
        <p14:creationId xmlns:p14="http://schemas.microsoft.com/office/powerpoint/2010/main" val="3093300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C58DA75-D377-4D6E-86EC-72446C3F0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67435"/>
          </a:xfrm>
        </p:spPr>
        <p:txBody>
          <a:bodyPr/>
          <a:lstStyle/>
          <a:p>
            <a:r>
              <a:rPr lang="it-IT" dirty="0"/>
              <a:t>Macro Livelli Architettura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11181C1-BF1A-47B3-937B-C647FDDB56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2560"/>
            <a:ext cx="10515600" cy="5222239"/>
          </a:xfrm>
        </p:spPr>
        <p:txBody>
          <a:bodyPr>
            <a:noAutofit/>
          </a:bodyPr>
          <a:lstStyle/>
          <a:p>
            <a:r>
              <a:rPr lang="it-IT" sz="2400" dirty="0"/>
              <a:t>L’architettura è costituita dai seguenti strati:</a:t>
            </a:r>
          </a:p>
          <a:p>
            <a:pPr lvl="0"/>
            <a:r>
              <a:rPr lang="it-IT" sz="2400" dirty="0"/>
              <a:t>Strato Client di accesso</a:t>
            </a:r>
          </a:p>
          <a:p>
            <a:pPr lvl="0"/>
            <a:r>
              <a:rPr lang="it-IT" sz="2400" dirty="0"/>
              <a:t>Strato Gateway Micro Servizi Presentation (</a:t>
            </a:r>
            <a:r>
              <a:rPr lang="it-IT" sz="2400" dirty="0" err="1"/>
              <a:t>Zuul</a:t>
            </a:r>
            <a:r>
              <a:rPr lang="it-IT" sz="2400" dirty="0"/>
              <a:t> Api Gateway)</a:t>
            </a:r>
          </a:p>
          <a:p>
            <a:pPr lvl="0"/>
            <a:r>
              <a:rPr lang="it-IT" sz="2400" dirty="0"/>
              <a:t>Strato Micro Servizi incapsulato:</a:t>
            </a:r>
          </a:p>
          <a:p>
            <a:pPr lvl="1"/>
            <a:r>
              <a:rPr lang="it-IT" sz="2000" dirty="0"/>
              <a:t>da servizi per il </a:t>
            </a:r>
            <a:r>
              <a:rPr lang="it-IT" sz="2000" dirty="0" err="1"/>
              <a:t>logging</a:t>
            </a:r>
            <a:r>
              <a:rPr lang="it-IT" sz="2000" dirty="0"/>
              <a:t> e per il </a:t>
            </a:r>
            <a:r>
              <a:rPr lang="it-IT" sz="2000" dirty="0" err="1"/>
              <a:t>tracing</a:t>
            </a:r>
            <a:r>
              <a:rPr lang="it-IT" sz="2000" dirty="0"/>
              <a:t> via code </a:t>
            </a:r>
            <a:r>
              <a:rPr lang="it-IT" sz="2000" dirty="0" err="1"/>
              <a:t>RabbitMq</a:t>
            </a:r>
            <a:r>
              <a:rPr lang="it-IT" sz="2000" dirty="0"/>
              <a:t> (</a:t>
            </a:r>
            <a:r>
              <a:rPr lang="it-IT" sz="2000" dirty="0" err="1"/>
              <a:t>Zipkin</a:t>
            </a:r>
            <a:r>
              <a:rPr lang="it-IT" sz="2000" dirty="0"/>
              <a:t>, </a:t>
            </a:r>
            <a:r>
              <a:rPr lang="it-IT" sz="2000" dirty="0" err="1"/>
              <a:t>Sleuth</a:t>
            </a:r>
            <a:r>
              <a:rPr lang="it-IT" sz="2000" dirty="0"/>
              <a:t>)</a:t>
            </a:r>
          </a:p>
          <a:p>
            <a:pPr lvl="1"/>
            <a:r>
              <a:rPr lang="it-IT" sz="2000" dirty="0"/>
              <a:t>Propagazione in cloud tramite Cloud Bus con puntamenti a repository esterno (GitHub)</a:t>
            </a:r>
          </a:p>
          <a:p>
            <a:pPr lvl="1"/>
            <a:r>
              <a:rPr lang="it-IT" sz="2000" dirty="0" err="1"/>
              <a:t>Hystrix</a:t>
            </a:r>
            <a:r>
              <a:rPr lang="it-IT" sz="2000" dirty="0"/>
              <a:t> Circuit Breaker per la fault </a:t>
            </a:r>
            <a:r>
              <a:rPr lang="it-IT" sz="2000" dirty="0" err="1"/>
              <a:t>tolerance</a:t>
            </a:r>
            <a:endParaRPr lang="it-IT" sz="2000" dirty="0"/>
          </a:p>
          <a:p>
            <a:pPr lvl="1"/>
            <a:r>
              <a:rPr lang="en-US" sz="2000" dirty="0"/>
              <a:t>Discovery Service (Eureka Discovery Server)</a:t>
            </a:r>
            <a:endParaRPr lang="it-IT" sz="2000" dirty="0"/>
          </a:p>
          <a:p>
            <a:pPr lvl="0"/>
            <a:r>
              <a:rPr lang="it-IT" sz="2400" dirty="0"/>
              <a:t>Strato Micro Servizi (Spring Boot Micro Services Ribbon, Eureka, </a:t>
            </a:r>
            <a:r>
              <a:rPr lang="it-IT" sz="2400" dirty="0" err="1"/>
              <a:t>Feign</a:t>
            </a:r>
            <a:r>
              <a:rPr lang="it-IT" sz="2400" dirty="0"/>
              <a:t> client):</a:t>
            </a:r>
          </a:p>
          <a:p>
            <a:pPr lvl="1"/>
            <a:r>
              <a:rPr lang="it-IT" sz="2000" dirty="0" err="1"/>
              <a:t>WebInterface</a:t>
            </a:r>
            <a:r>
              <a:rPr lang="it-IT" sz="2000" dirty="0"/>
              <a:t>, </a:t>
            </a:r>
            <a:r>
              <a:rPr lang="it-IT" sz="2000" dirty="0" err="1"/>
              <a:t>Mongo</a:t>
            </a:r>
            <a:r>
              <a:rPr lang="it-IT" sz="2000" dirty="0"/>
              <a:t> </a:t>
            </a:r>
            <a:r>
              <a:rPr lang="it-IT" sz="2000" dirty="0" err="1"/>
              <a:t>Crud</a:t>
            </a:r>
            <a:r>
              <a:rPr lang="it-IT" sz="2000" dirty="0"/>
              <a:t>, Kafka </a:t>
            </a:r>
            <a:r>
              <a:rPr lang="it-IT" sz="2000" dirty="0" err="1"/>
              <a:t>Prod</a:t>
            </a:r>
            <a:r>
              <a:rPr lang="it-IT" sz="2000" dirty="0"/>
              <a:t>/</a:t>
            </a:r>
            <a:r>
              <a:rPr lang="it-IT" sz="2000" dirty="0" err="1"/>
              <a:t>Cons,Mail</a:t>
            </a:r>
            <a:r>
              <a:rPr lang="it-IT" sz="2000" dirty="0"/>
              <a:t> </a:t>
            </a:r>
            <a:r>
              <a:rPr lang="it-IT" sz="2000" dirty="0" err="1"/>
              <a:t>Sender</a:t>
            </a:r>
            <a:endParaRPr lang="it-IT" sz="2000" dirty="0"/>
          </a:p>
          <a:p>
            <a:r>
              <a:rPr lang="it-IT" sz="2400" dirty="0"/>
              <a:t>Strato Database </a:t>
            </a:r>
            <a:r>
              <a:rPr lang="it-IT" sz="2400" dirty="0" err="1"/>
              <a:t>NoSql</a:t>
            </a:r>
            <a:r>
              <a:rPr lang="it-IT" sz="2400" dirty="0"/>
              <a:t> in cloud (</a:t>
            </a:r>
            <a:r>
              <a:rPr lang="it-IT" sz="2400" dirty="0" err="1"/>
              <a:t>Mongo</a:t>
            </a:r>
            <a:r>
              <a:rPr lang="it-IT" sz="2400" dirty="0"/>
              <a:t> </a:t>
            </a:r>
            <a:r>
              <a:rPr lang="it-IT" sz="2400" dirty="0" err="1"/>
              <a:t>Db</a:t>
            </a:r>
            <a:r>
              <a:rPr lang="it-IT" sz="2400" dirty="0"/>
              <a:t> Atlas)</a:t>
            </a:r>
          </a:p>
          <a:p>
            <a:r>
              <a:rPr lang="it-IT" sz="2400" dirty="0"/>
              <a:t>Server esterni: Kafka, </a:t>
            </a:r>
            <a:r>
              <a:rPr lang="it-IT" sz="2400" dirty="0" err="1"/>
              <a:t>Zookeeper</a:t>
            </a:r>
            <a:r>
              <a:rPr lang="it-IT" sz="2400" dirty="0"/>
              <a:t>, Mail Server</a:t>
            </a:r>
          </a:p>
        </p:txBody>
      </p:sp>
    </p:spTree>
    <p:extLst>
      <p:ext uri="{BB962C8B-B14F-4D97-AF65-F5344CB8AC3E}">
        <p14:creationId xmlns:p14="http://schemas.microsoft.com/office/powerpoint/2010/main" val="2318706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7159465-83CE-48BD-B6F1-259982D74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250"/>
            <a:ext cx="10515600" cy="569595"/>
          </a:xfrm>
        </p:spPr>
        <p:txBody>
          <a:bodyPr>
            <a:normAutofit fontScale="90000"/>
          </a:bodyPr>
          <a:lstStyle/>
          <a:p>
            <a:r>
              <a:rPr lang="it-IT" dirty="0"/>
              <a:t>Esempio di Flusso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94FDE09-A414-483F-8986-1F669E94B2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12800"/>
            <a:ext cx="10515600" cy="5680075"/>
          </a:xfrm>
        </p:spPr>
        <p:txBody>
          <a:bodyPr>
            <a:no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it-IT" sz="1500" dirty="0"/>
              <a:t>L’utente fruisce del sistema dei </a:t>
            </a:r>
            <a:r>
              <a:rPr lang="it-IT" sz="1500" dirty="0" err="1"/>
              <a:t>microservizi</a:t>
            </a:r>
            <a:r>
              <a:rPr lang="it-IT" sz="1500" dirty="0"/>
              <a:t> tramite un client mobile o un’applicazione web. La web </a:t>
            </a:r>
            <a:r>
              <a:rPr lang="it-IT" sz="1500" dirty="0" err="1"/>
              <a:t>interface</a:t>
            </a:r>
            <a:r>
              <a:rPr lang="it-IT" sz="1500" dirty="0"/>
              <a:t> che normalmente sarebbe opportuno mettere  esternamente a </a:t>
            </a:r>
            <a:r>
              <a:rPr lang="it-IT" sz="1500" dirty="0" err="1"/>
              <a:t>Zuul</a:t>
            </a:r>
            <a:r>
              <a:rPr lang="it-IT" sz="1500" dirty="0"/>
              <a:t> nel nostro caso di studio è stata inserita per ora nel contesto dei </a:t>
            </a:r>
            <a:r>
              <a:rPr lang="it-IT" sz="1500" dirty="0" err="1"/>
              <a:t>Microservices</a:t>
            </a:r>
            <a:endParaRPr lang="it-IT" sz="1500" dirty="0"/>
          </a:p>
          <a:p>
            <a:pPr marL="342900" lvl="0" indent="-342900">
              <a:buFont typeface="+mj-lt"/>
              <a:buAutoNum type="arabicPeriod"/>
            </a:pPr>
            <a:r>
              <a:rPr lang="it-IT" sz="1500" dirty="0"/>
              <a:t>La chiamata ai servizi esposti passa prima per lo strato di </a:t>
            </a:r>
            <a:r>
              <a:rPr lang="it-IT" sz="1500" dirty="0" err="1"/>
              <a:t>Zuul</a:t>
            </a:r>
            <a:r>
              <a:rPr lang="it-IT" sz="1500" dirty="0"/>
              <a:t> Api Gateway che controlla e bilancia tutte le chiamate ai e dei </a:t>
            </a:r>
            <a:r>
              <a:rPr lang="it-IT" sz="1500" dirty="0" err="1"/>
              <a:t>microservizi</a:t>
            </a:r>
            <a:r>
              <a:rPr lang="it-IT" sz="1500" dirty="0"/>
              <a:t>.</a:t>
            </a:r>
          </a:p>
          <a:p>
            <a:pPr marL="342900" lvl="0" indent="-342900">
              <a:buFont typeface="+mj-lt"/>
              <a:buAutoNum type="arabicPeriod"/>
            </a:pPr>
            <a:r>
              <a:rPr lang="it-IT" sz="1500" dirty="0"/>
              <a:t>I Micro Servizi sono registrati sui Discovery Server e si possono vedere.</a:t>
            </a:r>
          </a:p>
          <a:p>
            <a:pPr marL="342900" lvl="0" indent="-342900">
              <a:buFont typeface="+mj-lt"/>
              <a:buAutoNum type="arabicPeriod"/>
            </a:pPr>
            <a:r>
              <a:rPr lang="it-IT" sz="1500" dirty="0"/>
              <a:t>Il servizio di web </a:t>
            </a:r>
            <a:r>
              <a:rPr lang="it-IT" sz="1500" dirty="0" err="1"/>
              <a:t>interface</a:t>
            </a:r>
            <a:r>
              <a:rPr lang="it-IT" sz="1500" dirty="0"/>
              <a:t> non è altro che un </a:t>
            </a:r>
            <a:r>
              <a:rPr lang="it-IT" sz="1500" dirty="0" err="1"/>
              <a:t>form</a:t>
            </a:r>
            <a:r>
              <a:rPr lang="it-IT" sz="1500" dirty="0"/>
              <a:t> validato a cui si accede tramite autenticazione. Attraverso questo </a:t>
            </a:r>
            <a:r>
              <a:rPr lang="it-IT" sz="1500" dirty="0" err="1"/>
              <a:t>form</a:t>
            </a:r>
            <a:r>
              <a:rPr lang="it-IT" sz="1500" dirty="0"/>
              <a:t> si inseriscono alcuni parametri che saranno passati tramite chiamata </a:t>
            </a:r>
            <a:r>
              <a:rPr lang="it-IT" sz="1500" dirty="0" err="1"/>
              <a:t>rest</a:t>
            </a:r>
            <a:r>
              <a:rPr lang="it-IT" sz="1500" dirty="0"/>
              <a:t> al servizio </a:t>
            </a:r>
            <a:r>
              <a:rPr lang="it-IT" sz="1500" dirty="0" err="1"/>
              <a:t>Mongo</a:t>
            </a:r>
            <a:r>
              <a:rPr lang="it-IT" sz="1500" dirty="0"/>
              <a:t> </a:t>
            </a:r>
            <a:r>
              <a:rPr lang="it-IT" sz="1500" dirty="0" err="1"/>
              <a:t>Crud</a:t>
            </a:r>
            <a:endParaRPr lang="it-IT" sz="1500" dirty="0"/>
          </a:p>
          <a:p>
            <a:pPr marL="342900" lvl="0" indent="-342900">
              <a:buFont typeface="+mj-lt"/>
              <a:buAutoNum type="arabicPeriod"/>
            </a:pPr>
            <a:r>
              <a:rPr lang="it-IT" sz="1500" dirty="0"/>
              <a:t>Il servizio </a:t>
            </a:r>
            <a:r>
              <a:rPr lang="it-IT" sz="1500" dirty="0" err="1"/>
              <a:t>Mongo</a:t>
            </a:r>
            <a:r>
              <a:rPr lang="it-IT" sz="1500" dirty="0"/>
              <a:t> </a:t>
            </a:r>
            <a:r>
              <a:rPr lang="it-IT" sz="1500" dirty="0" err="1"/>
              <a:t>Crud</a:t>
            </a:r>
            <a:r>
              <a:rPr lang="it-IT" sz="1500" dirty="0"/>
              <a:t> esegue una </a:t>
            </a:r>
            <a:r>
              <a:rPr lang="it-IT" sz="1500" dirty="0" err="1"/>
              <a:t>query</a:t>
            </a:r>
            <a:r>
              <a:rPr lang="it-IT" sz="1500" dirty="0"/>
              <a:t> con i parametri ricevuti su </a:t>
            </a:r>
            <a:r>
              <a:rPr lang="it-IT" sz="1500" dirty="0" err="1"/>
              <a:t>db</a:t>
            </a:r>
            <a:r>
              <a:rPr lang="it-IT" sz="1500" dirty="0"/>
              <a:t> Atlas </a:t>
            </a:r>
            <a:r>
              <a:rPr lang="it-IT" sz="1500" dirty="0" err="1"/>
              <a:t>Mongo</a:t>
            </a:r>
            <a:r>
              <a:rPr lang="it-IT" sz="1500" dirty="0"/>
              <a:t> in Cloud</a:t>
            </a:r>
          </a:p>
          <a:p>
            <a:pPr marL="342900" lvl="0" indent="-342900">
              <a:buFont typeface="+mj-lt"/>
              <a:buAutoNum type="arabicPeriod"/>
            </a:pPr>
            <a:r>
              <a:rPr lang="it-IT" sz="1500" dirty="0"/>
              <a:t>La result della </a:t>
            </a:r>
            <a:r>
              <a:rPr lang="it-IT" sz="1500" dirty="0" err="1"/>
              <a:t>query</a:t>
            </a:r>
            <a:r>
              <a:rPr lang="it-IT" sz="1500" dirty="0"/>
              <a:t> è inviata al servizio di interfaccia che la inoltra al servizio Kafka Producer.</a:t>
            </a:r>
          </a:p>
          <a:p>
            <a:pPr marL="342900" lvl="0" indent="-342900">
              <a:buFont typeface="+mj-lt"/>
              <a:buAutoNum type="arabicPeriod"/>
            </a:pPr>
            <a:r>
              <a:rPr lang="it-IT" sz="1500" dirty="0"/>
              <a:t>Il Servizio Kafka Producer pubblica la result su un </a:t>
            </a:r>
            <a:r>
              <a:rPr lang="it-IT" sz="1500" dirty="0" err="1"/>
              <a:t>topic</a:t>
            </a:r>
            <a:r>
              <a:rPr lang="it-IT" sz="1500" dirty="0"/>
              <a:t> di Kafka.</a:t>
            </a:r>
          </a:p>
          <a:p>
            <a:pPr marL="342900" lvl="0" indent="-342900">
              <a:buFont typeface="+mj-lt"/>
              <a:buAutoNum type="arabicPeriod"/>
            </a:pPr>
            <a:r>
              <a:rPr lang="it-IT" sz="1500" dirty="0"/>
              <a:t>Il Servizio Kafka Consumer consuma il nuovo messaggio scritto. Interfaccia web chiama un servizio di Kafka Consumer per inoltrare una mail con il messaggio pubblicato sul </a:t>
            </a:r>
            <a:r>
              <a:rPr lang="it-IT" sz="1500" dirty="0" err="1"/>
              <a:t>topic</a:t>
            </a:r>
            <a:endParaRPr lang="it-IT" sz="1500" dirty="0"/>
          </a:p>
          <a:p>
            <a:pPr marL="342900" lvl="0" indent="-342900">
              <a:buFont typeface="+mj-lt"/>
              <a:buAutoNum type="arabicPeriod"/>
            </a:pPr>
            <a:r>
              <a:rPr lang="it-IT" sz="1500" dirty="0"/>
              <a:t>Kafka Consumer fa una chiamata </a:t>
            </a:r>
            <a:r>
              <a:rPr lang="it-IT" sz="1500" dirty="0" err="1"/>
              <a:t>rest</a:t>
            </a:r>
            <a:r>
              <a:rPr lang="it-IT" sz="1500" dirty="0"/>
              <a:t> al servizio Mail </a:t>
            </a:r>
            <a:r>
              <a:rPr lang="it-IT" sz="1500" dirty="0" err="1"/>
              <a:t>Sender</a:t>
            </a:r>
            <a:r>
              <a:rPr lang="it-IT" sz="1500" dirty="0"/>
              <a:t> che invia una mail all’utente destinatario con il messaggio consumato</a:t>
            </a:r>
          </a:p>
          <a:p>
            <a:pPr marL="342900" lvl="0" indent="-342900">
              <a:buFont typeface="+mj-lt"/>
              <a:buAutoNum type="arabicPeriod"/>
            </a:pPr>
            <a:r>
              <a:rPr lang="it-IT" sz="1500" dirty="0"/>
              <a:t>Torna una risposta all’interfaccia web</a:t>
            </a:r>
          </a:p>
          <a:p>
            <a:pPr marL="342900" lvl="0" indent="-342900">
              <a:buFont typeface="+mj-lt"/>
              <a:buAutoNum type="arabicPeriod"/>
            </a:pPr>
            <a:r>
              <a:rPr lang="it-IT" sz="1500" dirty="0"/>
              <a:t>Le configurazioni dei servizi possono essere messe in Cloud su </a:t>
            </a:r>
            <a:r>
              <a:rPr lang="it-IT" sz="1500" dirty="0" err="1"/>
              <a:t>Github</a:t>
            </a:r>
            <a:r>
              <a:rPr lang="it-IT" sz="1500" dirty="0"/>
              <a:t> con Spring Cloud e gli aggiornamenti alle diverse istanze dello stesso </a:t>
            </a:r>
            <a:r>
              <a:rPr lang="it-IT" sz="1500" dirty="0" err="1"/>
              <a:t>microservizio</a:t>
            </a:r>
            <a:r>
              <a:rPr lang="it-IT" sz="1500" dirty="0"/>
              <a:t> propagati tramite Cloud Bus e </a:t>
            </a:r>
            <a:r>
              <a:rPr lang="it-IT" sz="1500" dirty="0" err="1"/>
              <a:t>RabbitMq</a:t>
            </a:r>
            <a:r>
              <a:rPr lang="it-IT" sz="1500" dirty="0"/>
              <a:t>. </a:t>
            </a:r>
          </a:p>
          <a:p>
            <a:pPr marL="342900" lvl="0" indent="-342900">
              <a:buFont typeface="+mj-lt"/>
              <a:buAutoNum type="arabicPeriod"/>
            </a:pPr>
            <a:r>
              <a:rPr lang="it-IT" sz="1500" dirty="0"/>
              <a:t>Le chiamate hanno un identificativo per il </a:t>
            </a:r>
            <a:r>
              <a:rPr lang="it-IT" sz="1500" dirty="0" err="1"/>
              <a:t>tracing</a:t>
            </a:r>
            <a:r>
              <a:rPr lang="it-IT" sz="1500" dirty="0"/>
              <a:t> grazie a tecnologia </a:t>
            </a:r>
            <a:r>
              <a:rPr lang="it-IT" sz="1500" dirty="0" err="1"/>
              <a:t>Sleuth</a:t>
            </a:r>
            <a:endParaRPr lang="it-IT" sz="1500" dirty="0"/>
          </a:p>
          <a:p>
            <a:pPr marL="342900" lvl="0" indent="-342900">
              <a:buFont typeface="+mj-lt"/>
              <a:buAutoNum type="arabicPeriod"/>
            </a:pPr>
            <a:r>
              <a:rPr lang="it-IT" sz="1500" dirty="0"/>
              <a:t>I log dei servizi convogliano su </a:t>
            </a:r>
            <a:r>
              <a:rPr lang="it-IT" sz="1500" dirty="0" err="1"/>
              <a:t>Zipkin</a:t>
            </a:r>
            <a:r>
              <a:rPr lang="it-IT" sz="1500" dirty="0"/>
              <a:t>.</a:t>
            </a:r>
          </a:p>
          <a:p>
            <a:pPr marL="342900" lvl="0" indent="-342900">
              <a:buFont typeface="+mj-lt"/>
              <a:buAutoNum type="arabicPeriod"/>
            </a:pPr>
            <a:r>
              <a:rPr lang="it-IT" sz="1500" dirty="0"/>
              <a:t>In caso di Fault di un servizio </a:t>
            </a:r>
            <a:r>
              <a:rPr lang="it-IT" sz="1500" dirty="0" err="1"/>
              <a:t>Hystrix</a:t>
            </a:r>
            <a:r>
              <a:rPr lang="it-IT" sz="1500" dirty="0"/>
              <a:t> permette all’architettura di mantenere le performance garantendo una risposta di default.</a:t>
            </a:r>
          </a:p>
          <a:p>
            <a:endParaRPr lang="it-IT" sz="1500" dirty="0"/>
          </a:p>
        </p:txBody>
      </p:sp>
    </p:spTree>
    <p:extLst>
      <p:ext uri="{BB962C8B-B14F-4D97-AF65-F5344CB8AC3E}">
        <p14:creationId xmlns:p14="http://schemas.microsoft.com/office/powerpoint/2010/main" val="157433876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757</TotalTime>
  <Words>417</Words>
  <Application>Microsoft Office PowerPoint</Application>
  <PresentationFormat>Widescreen</PresentationFormat>
  <Paragraphs>31</Paragraphs>
  <Slides>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di Office</vt:lpstr>
      <vt:lpstr>App Kafka Mongo</vt:lpstr>
      <vt:lpstr>Grafica Architettura</vt:lpstr>
      <vt:lpstr>Macro Livelli Architettura</vt:lpstr>
      <vt:lpstr>Esempio di Flusso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 Kafka Mongo</dc:title>
  <dc:creator>Andrea Berri</dc:creator>
  <cp:lastModifiedBy>Andrea Berri</cp:lastModifiedBy>
  <cp:revision>10</cp:revision>
  <dcterms:created xsi:type="dcterms:W3CDTF">2019-01-24T17:03:49Z</dcterms:created>
  <dcterms:modified xsi:type="dcterms:W3CDTF">2019-01-25T15:29:27Z</dcterms:modified>
</cp:coreProperties>
</file>