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74" r:id="rId9"/>
    <p:sldId id="277" r:id="rId10"/>
    <p:sldId id="275" r:id="rId11"/>
    <p:sldId id="276" r:id="rId12"/>
    <p:sldId id="278" r:id="rId13"/>
    <p:sldId id="279" r:id="rId14"/>
    <p:sldId id="262" r:id="rId15"/>
    <p:sldId id="280" r:id="rId16"/>
    <p:sldId id="270" r:id="rId17"/>
    <p:sldId id="281" r:id="rId18"/>
    <p:sldId id="282" r:id="rId19"/>
    <p:sldId id="283" r:id="rId20"/>
    <p:sldId id="286" r:id="rId21"/>
    <p:sldId id="287" r:id="rId22"/>
    <p:sldId id="260" r:id="rId23"/>
    <p:sldId id="284" r:id="rId24"/>
    <p:sldId id="285" r:id="rId25"/>
    <p:sldId id="288" r:id="rId26"/>
    <p:sldId id="289" r:id="rId27"/>
    <p:sldId id="261" r:id="rId28"/>
    <p:sldId id="263" r:id="rId29"/>
    <p:sldId id="291" r:id="rId30"/>
    <p:sldId id="290" r:id="rId31"/>
    <p:sldId id="292" r:id="rId32"/>
    <p:sldId id="295" r:id="rId33"/>
    <p:sldId id="264" r:id="rId34"/>
    <p:sldId id="293" r:id="rId35"/>
    <p:sldId id="265" r:id="rId36"/>
    <p:sldId id="294" r:id="rId37"/>
    <p:sldId id="266" r:id="rId38"/>
    <p:sldId id="296" r:id="rId39"/>
    <p:sldId id="298" r:id="rId40"/>
    <p:sldId id="297" r:id="rId41"/>
    <p:sldId id="300" r:id="rId42"/>
    <p:sldId id="301" r:id="rId43"/>
    <p:sldId id="299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71" autoAdjust="0"/>
  </p:normalViewPr>
  <p:slideViewPr>
    <p:cSldViewPr snapToGrid="0">
      <p:cViewPr varScale="1">
        <p:scale>
          <a:sx n="79" d="100"/>
          <a:sy n="79" d="100"/>
        </p:scale>
        <p:origin x="1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10" Type="http://schemas.openxmlformats.org/officeDocument/2006/relationships/image" Target="../media/image62.svg"/><Relationship Id="rId4" Type="http://schemas.openxmlformats.org/officeDocument/2006/relationships/image" Target="../media/image56.svg"/><Relationship Id="rId9" Type="http://schemas.openxmlformats.org/officeDocument/2006/relationships/image" Target="../media/image6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10" Type="http://schemas.openxmlformats.org/officeDocument/2006/relationships/image" Target="../media/image62.svg"/><Relationship Id="rId4" Type="http://schemas.openxmlformats.org/officeDocument/2006/relationships/image" Target="../media/image56.svg"/><Relationship Id="rId9" Type="http://schemas.openxmlformats.org/officeDocument/2006/relationships/image" Target="../media/image6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88513D-2C60-4305-A15D-FC15DBED9A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6D64B64-3F9A-4B77-BE13-D3490EA827B4}">
      <dgm:prSet/>
      <dgm:spPr/>
      <dgm:t>
        <a:bodyPr/>
        <a:lstStyle/>
        <a:p>
          <a:r>
            <a:rPr lang="it-IT"/>
            <a:t>How to best exploit information from categorical variable?</a:t>
          </a:r>
          <a:endParaRPr lang="en-US"/>
        </a:p>
      </dgm:t>
    </dgm:pt>
    <dgm:pt modelId="{40CBDC9B-A92B-449E-A9C3-772D31538325}" type="parTrans" cxnId="{24DE45AA-BAC6-4C53-9052-18395CB09F25}">
      <dgm:prSet/>
      <dgm:spPr/>
      <dgm:t>
        <a:bodyPr/>
        <a:lstStyle/>
        <a:p>
          <a:endParaRPr lang="en-US"/>
        </a:p>
      </dgm:t>
    </dgm:pt>
    <dgm:pt modelId="{9C6FA3B5-A8D5-443C-933A-AC0F4BA3EB60}" type="sibTrans" cxnId="{24DE45AA-BAC6-4C53-9052-18395CB09F25}">
      <dgm:prSet/>
      <dgm:spPr/>
      <dgm:t>
        <a:bodyPr/>
        <a:lstStyle/>
        <a:p>
          <a:endParaRPr lang="en-US"/>
        </a:p>
      </dgm:t>
    </dgm:pt>
    <dgm:pt modelId="{9BD9E6BB-606F-4252-B42D-179EF96E2FF1}">
      <dgm:prSet/>
      <dgm:spPr/>
      <dgm:t>
        <a:bodyPr/>
        <a:lstStyle/>
        <a:p>
          <a:r>
            <a:rPr lang="it-IT"/>
            <a:t>In particualar «Status» and «Day_in_current_status»</a:t>
          </a:r>
          <a:endParaRPr lang="en-US"/>
        </a:p>
      </dgm:t>
    </dgm:pt>
    <dgm:pt modelId="{BD8466F9-AE6C-4CE5-867C-D0490E049DAB}" type="parTrans" cxnId="{851C259F-79DC-4275-8C5C-AFDD1893E409}">
      <dgm:prSet/>
      <dgm:spPr/>
      <dgm:t>
        <a:bodyPr/>
        <a:lstStyle/>
        <a:p>
          <a:endParaRPr lang="en-US"/>
        </a:p>
      </dgm:t>
    </dgm:pt>
    <dgm:pt modelId="{BEA1532B-9BAB-41DC-911A-4FC7B69AB8EB}" type="sibTrans" cxnId="{851C259F-79DC-4275-8C5C-AFDD1893E409}">
      <dgm:prSet/>
      <dgm:spPr/>
      <dgm:t>
        <a:bodyPr/>
        <a:lstStyle/>
        <a:p>
          <a:endParaRPr lang="en-US"/>
        </a:p>
      </dgm:t>
    </dgm:pt>
    <dgm:pt modelId="{5BF7279E-FA15-4B4A-8D58-2E86172BAFB4}">
      <dgm:prSet/>
      <dgm:spPr/>
      <dgm:t>
        <a:bodyPr/>
        <a:lstStyle/>
        <a:p>
          <a:r>
            <a:rPr lang="it-IT"/>
            <a:t>Need for tracking the «history» of the alert untill completion</a:t>
          </a:r>
          <a:endParaRPr lang="en-US"/>
        </a:p>
      </dgm:t>
    </dgm:pt>
    <dgm:pt modelId="{F46C50B1-5526-4598-81A2-B784D91CD38D}" type="parTrans" cxnId="{D04C9C55-7F18-4C56-AB8B-D36771E3DFFA}">
      <dgm:prSet/>
      <dgm:spPr/>
      <dgm:t>
        <a:bodyPr/>
        <a:lstStyle/>
        <a:p>
          <a:endParaRPr lang="en-US"/>
        </a:p>
      </dgm:t>
    </dgm:pt>
    <dgm:pt modelId="{DDBEB1B5-2605-47E6-B06E-4195D601A46F}" type="sibTrans" cxnId="{D04C9C55-7F18-4C56-AB8B-D36771E3DFFA}">
      <dgm:prSet/>
      <dgm:spPr/>
      <dgm:t>
        <a:bodyPr/>
        <a:lstStyle/>
        <a:p>
          <a:endParaRPr lang="en-US"/>
        </a:p>
      </dgm:t>
    </dgm:pt>
    <dgm:pt modelId="{7707E228-4329-4D44-B08B-CEA879354BDC}">
      <dgm:prSet/>
      <dgm:spPr/>
      <dgm:t>
        <a:bodyPr/>
        <a:lstStyle/>
        <a:p>
          <a:r>
            <a:rPr lang="it-IT"/>
            <a:t>Required information: </a:t>
          </a:r>
          <a:r>
            <a:rPr lang="it-IT" b="1"/>
            <a:t>Transitions </a:t>
          </a:r>
          <a:r>
            <a:rPr lang="it-IT"/>
            <a:t>available on website</a:t>
          </a:r>
          <a:endParaRPr lang="en-US"/>
        </a:p>
      </dgm:t>
    </dgm:pt>
    <dgm:pt modelId="{07BE06DB-DCEE-4986-BF49-2DDC17726EDA}" type="parTrans" cxnId="{744F744A-22DD-45F9-8B20-79BC3A3AA98D}">
      <dgm:prSet/>
      <dgm:spPr/>
      <dgm:t>
        <a:bodyPr/>
        <a:lstStyle/>
        <a:p>
          <a:endParaRPr lang="en-US"/>
        </a:p>
      </dgm:t>
    </dgm:pt>
    <dgm:pt modelId="{F246AD95-B51F-4B19-8832-220B96AF95BC}" type="sibTrans" cxnId="{744F744A-22DD-45F9-8B20-79BC3A3AA98D}">
      <dgm:prSet/>
      <dgm:spPr/>
      <dgm:t>
        <a:bodyPr/>
        <a:lstStyle/>
        <a:p>
          <a:endParaRPr lang="en-US"/>
        </a:p>
      </dgm:t>
    </dgm:pt>
    <dgm:pt modelId="{75C15D71-0743-4A61-A245-61619D81E3CF}" type="pres">
      <dgm:prSet presAssocID="{D688513D-2C60-4305-A15D-FC15DBED9A5D}" presName="root" presStyleCnt="0">
        <dgm:presLayoutVars>
          <dgm:dir/>
          <dgm:resizeHandles val="exact"/>
        </dgm:presLayoutVars>
      </dgm:prSet>
      <dgm:spPr/>
    </dgm:pt>
    <dgm:pt modelId="{285EE339-B5AB-4707-A4DE-A03298CD9D83}" type="pres">
      <dgm:prSet presAssocID="{16D64B64-3F9A-4B77-BE13-D3490EA827B4}" presName="compNode" presStyleCnt="0"/>
      <dgm:spPr/>
    </dgm:pt>
    <dgm:pt modelId="{73DB3CAB-FB40-4492-AA82-35A8B792D721}" type="pres">
      <dgm:prSet presAssocID="{16D64B64-3F9A-4B77-BE13-D3490EA827B4}" presName="bgRect" presStyleLbl="bgShp" presStyleIdx="0" presStyleCnt="4"/>
      <dgm:spPr/>
    </dgm:pt>
    <dgm:pt modelId="{EFF32655-6AFF-4054-A59B-B1B584BA536B}" type="pres">
      <dgm:prSet presAssocID="{16D64B64-3F9A-4B77-BE13-D3490EA827B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B9C113E4-A59F-4E4A-9989-9059626988E3}" type="pres">
      <dgm:prSet presAssocID="{16D64B64-3F9A-4B77-BE13-D3490EA827B4}" presName="spaceRect" presStyleCnt="0"/>
      <dgm:spPr/>
    </dgm:pt>
    <dgm:pt modelId="{60AED10E-F07A-4CE3-AC74-66C1615CD29E}" type="pres">
      <dgm:prSet presAssocID="{16D64B64-3F9A-4B77-BE13-D3490EA827B4}" presName="parTx" presStyleLbl="revTx" presStyleIdx="0" presStyleCnt="4">
        <dgm:presLayoutVars>
          <dgm:chMax val="0"/>
          <dgm:chPref val="0"/>
        </dgm:presLayoutVars>
      </dgm:prSet>
      <dgm:spPr/>
    </dgm:pt>
    <dgm:pt modelId="{4CA6635D-8B66-4390-87F4-17C980961D42}" type="pres">
      <dgm:prSet presAssocID="{9C6FA3B5-A8D5-443C-933A-AC0F4BA3EB60}" presName="sibTrans" presStyleCnt="0"/>
      <dgm:spPr/>
    </dgm:pt>
    <dgm:pt modelId="{82C60B7A-FEF6-4962-8F52-B83396B2B789}" type="pres">
      <dgm:prSet presAssocID="{9BD9E6BB-606F-4252-B42D-179EF96E2FF1}" presName="compNode" presStyleCnt="0"/>
      <dgm:spPr/>
    </dgm:pt>
    <dgm:pt modelId="{D184E4A4-AB3E-442E-BCC5-547D1E2B2AAE}" type="pres">
      <dgm:prSet presAssocID="{9BD9E6BB-606F-4252-B42D-179EF96E2FF1}" presName="bgRect" presStyleLbl="bgShp" presStyleIdx="1" presStyleCnt="4"/>
      <dgm:spPr/>
    </dgm:pt>
    <dgm:pt modelId="{AB7B3C02-49BD-4D87-9AFF-BBE1528DBB9D}" type="pres">
      <dgm:prSet presAssocID="{9BD9E6BB-606F-4252-B42D-179EF96E2FF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B74CEC8E-787E-4D74-AC92-8D1ED7C7E0ED}" type="pres">
      <dgm:prSet presAssocID="{9BD9E6BB-606F-4252-B42D-179EF96E2FF1}" presName="spaceRect" presStyleCnt="0"/>
      <dgm:spPr/>
    </dgm:pt>
    <dgm:pt modelId="{EC0EA4FB-7ADA-4723-9561-9F51A0C4DEEC}" type="pres">
      <dgm:prSet presAssocID="{9BD9E6BB-606F-4252-B42D-179EF96E2FF1}" presName="parTx" presStyleLbl="revTx" presStyleIdx="1" presStyleCnt="4">
        <dgm:presLayoutVars>
          <dgm:chMax val="0"/>
          <dgm:chPref val="0"/>
        </dgm:presLayoutVars>
      </dgm:prSet>
      <dgm:spPr/>
    </dgm:pt>
    <dgm:pt modelId="{50FD5CF8-B23B-4E13-8081-DF055DFA0232}" type="pres">
      <dgm:prSet presAssocID="{BEA1532B-9BAB-41DC-911A-4FC7B69AB8EB}" presName="sibTrans" presStyleCnt="0"/>
      <dgm:spPr/>
    </dgm:pt>
    <dgm:pt modelId="{2FAC1DE4-0E94-4B1F-9A3C-A1518178A6A6}" type="pres">
      <dgm:prSet presAssocID="{5BF7279E-FA15-4B4A-8D58-2E86172BAFB4}" presName="compNode" presStyleCnt="0"/>
      <dgm:spPr/>
    </dgm:pt>
    <dgm:pt modelId="{3DF7375B-6ACA-4858-B945-D6FFCE3A63A2}" type="pres">
      <dgm:prSet presAssocID="{5BF7279E-FA15-4B4A-8D58-2E86172BAFB4}" presName="bgRect" presStyleLbl="bgShp" presStyleIdx="2" presStyleCnt="4"/>
      <dgm:spPr/>
    </dgm:pt>
    <dgm:pt modelId="{1A777BE3-EC24-43CA-B31F-837B3F4DFD01}" type="pres">
      <dgm:prSet presAssocID="{5BF7279E-FA15-4B4A-8D58-2E86172BAFB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7AD58EBB-17A4-445F-880B-B1B542F83A46}" type="pres">
      <dgm:prSet presAssocID="{5BF7279E-FA15-4B4A-8D58-2E86172BAFB4}" presName="spaceRect" presStyleCnt="0"/>
      <dgm:spPr/>
    </dgm:pt>
    <dgm:pt modelId="{A864B2A2-FCE3-42EA-9003-E0F0EF014B7B}" type="pres">
      <dgm:prSet presAssocID="{5BF7279E-FA15-4B4A-8D58-2E86172BAFB4}" presName="parTx" presStyleLbl="revTx" presStyleIdx="2" presStyleCnt="4">
        <dgm:presLayoutVars>
          <dgm:chMax val="0"/>
          <dgm:chPref val="0"/>
        </dgm:presLayoutVars>
      </dgm:prSet>
      <dgm:spPr/>
    </dgm:pt>
    <dgm:pt modelId="{770265CE-8E5E-4E7E-9248-F472E89F6A0A}" type="pres">
      <dgm:prSet presAssocID="{DDBEB1B5-2605-47E6-B06E-4195D601A46F}" presName="sibTrans" presStyleCnt="0"/>
      <dgm:spPr/>
    </dgm:pt>
    <dgm:pt modelId="{CA9E37D2-4C3C-41B3-9980-9B8C65B0317E}" type="pres">
      <dgm:prSet presAssocID="{7707E228-4329-4D44-B08B-CEA879354BDC}" presName="compNode" presStyleCnt="0"/>
      <dgm:spPr/>
    </dgm:pt>
    <dgm:pt modelId="{7AAFE4B2-33E1-4DBE-B62E-F1DA70D86E99}" type="pres">
      <dgm:prSet presAssocID="{7707E228-4329-4D44-B08B-CEA879354BDC}" presName="bgRect" presStyleLbl="bgShp" presStyleIdx="3" presStyleCnt="4"/>
      <dgm:spPr/>
    </dgm:pt>
    <dgm:pt modelId="{DF92EB19-84D5-4200-9A5D-E325191F151A}" type="pres">
      <dgm:prSet presAssocID="{7707E228-4329-4D44-B08B-CEA879354BD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715544B-D8CD-4950-90A7-94D4FDA25D83}" type="pres">
      <dgm:prSet presAssocID="{7707E228-4329-4D44-B08B-CEA879354BDC}" presName="spaceRect" presStyleCnt="0"/>
      <dgm:spPr/>
    </dgm:pt>
    <dgm:pt modelId="{7B1AAF1D-A3AA-48D3-8BD9-161ECB2D1C52}" type="pres">
      <dgm:prSet presAssocID="{7707E228-4329-4D44-B08B-CEA879354BD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44F744A-22DD-45F9-8B20-79BC3A3AA98D}" srcId="{D688513D-2C60-4305-A15D-FC15DBED9A5D}" destId="{7707E228-4329-4D44-B08B-CEA879354BDC}" srcOrd="3" destOrd="0" parTransId="{07BE06DB-DCEE-4986-BF49-2DDC17726EDA}" sibTransId="{F246AD95-B51F-4B19-8832-220B96AF95BC}"/>
    <dgm:cxn modelId="{ECD87C54-74FC-403F-9454-644E0D789F73}" type="presOf" srcId="{16D64B64-3F9A-4B77-BE13-D3490EA827B4}" destId="{60AED10E-F07A-4CE3-AC74-66C1615CD29E}" srcOrd="0" destOrd="0" presId="urn:microsoft.com/office/officeart/2018/2/layout/IconVerticalSolidList"/>
    <dgm:cxn modelId="{D04C9C55-7F18-4C56-AB8B-D36771E3DFFA}" srcId="{D688513D-2C60-4305-A15D-FC15DBED9A5D}" destId="{5BF7279E-FA15-4B4A-8D58-2E86172BAFB4}" srcOrd="2" destOrd="0" parTransId="{F46C50B1-5526-4598-81A2-B784D91CD38D}" sibTransId="{DDBEB1B5-2605-47E6-B06E-4195D601A46F}"/>
    <dgm:cxn modelId="{7F203C8D-BFD3-4EDA-8CA2-8EE09F9283F1}" type="presOf" srcId="{9BD9E6BB-606F-4252-B42D-179EF96E2FF1}" destId="{EC0EA4FB-7ADA-4723-9561-9F51A0C4DEEC}" srcOrd="0" destOrd="0" presId="urn:microsoft.com/office/officeart/2018/2/layout/IconVerticalSolidList"/>
    <dgm:cxn modelId="{E82FAC8E-E0BF-457C-A7D1-C4752EFF810A}" type="presOf" srcId="{D688513D-2C60-4305-A15D-FC15DBED9A5D}" destId="{75C15D71-0743-4A61-A245-61619D81E3CF}" srcOrd="0" destOrd="0" presId="urn:microsoft.com/office/officeart/2018/2/layout/IconVerticalSolidList"/>
    <dgm:cxn modelId="{612ADF9A-664C-4817-867B-7E98FAE452B2}" type="presOf" srcId="{7707E228-4329-4D44-B08B-CEA879354BDC}" destId="{7B1AAF1D-A3AA-48D3-8BD9-161ECB2D1C52}" srcOrd="0" destOrd="0" presId="urn:microsoft.com/office/officeart/2018/2/layout/IconVerticalSolidList"/>
    <dgm:cxn modelId="{851C259F-79DC-4275-8C5C-AFDD1893E409}" srcId="{D688513D-2C60-4305-A15D-FC15DBED9A5D}" destId="{9BD9E6BB-606F-4252-B42D-179EF96E2FF1}" srcOrd="1" destOrd="0" parTransId="{BD8466F9-AE6C-4CE5-867C-D0490E049DAB}" sibTransId="{BEA1532B-9BAB-41DC-911A-4FC7B69AB8EB}"/>
    <dgm:cxn modelId="{24DE45AA-BAC6-4C53-9052-18395CB09F25}" srcId="{D688513D-2C60-4305-A15D-FC15DBED9A5D}" destId="{16D64B64-3F9A-4B77-BE13-D3490EA827B4}" srcOrd="0" destOrd="0" parTransId="{40CBDC9B-A92B-449E-A9C3-772D31538325}" sibTransId="{9C6FA3B5-A8D5-443C-933A-AC0F4BA3EB60}"/>
    <dgm:cxn modelId="{F6EA4FC2-FF03-4791-AD74-20843CE56E1E}" type="presOf" srcId="{5BF7279E-FA15-4B4A-8D58-2E86172BAFB4}" destId="{A864B2A2-FCE3-42EA-9003-E0F0EF014B7B}" srcOrd="0" destOrd="0" presId="urn:microsoft.com/office/officeart/2018/2/layout/IconVerticalSolidList"/>
    <dgm:cxn modelId="{57CD0A4C-96E1-47A9-9BB6-4CD9835E41D3}" type="presParOf" srcId="{75C15D71-0743-4A61-A245-61619D81E3CF}" destId="{285EE339-B5AB-4707-A4DE-A03298CD9D83}" srcOrd="0" destOrd="0" presId="urn:microsoft.com/office/officeart/2018/2/layout/IconVerticalSolidList"/>
    <dgm:cxn modelId="{BF52AFF4-310B-4A0B-9ECB-28A8319442E2}" type="presParOf" srcId="{285EE339-B5AB-4707-A4DE-A03298CD9D83}" destId="{73DB3CAB-FB40-4492-AA82-35A8B792D721}" srcOrd="0" destOrd="0" presId="urn:microsoft.com/office/officeart/2018/2/layout/IconVerticalSolidList"/>
    <dgm:cxn modelId="{9FB856FF-AF08-4980-A9C4-04C0CFD41602}" type="presParOf" srcId="{285EE339-B5AB-4707-A4DE-A03298CD9D83}" destId="{EFF32655-6AFF-4054-A59B-B1B584BA536B}" srcOrd="1" destOrd="0" presId="urn:microsoft.com/office/officeart/2018/2/layout/IconVerticalSolidList"/>
    <dgm:cxn modelId="{0A02D331-FC9D-4B55-8F75-693E9EE8226F}" type="presParOf" srcId="{285EE339-B5AB-4707-A4DE-A03298CD9D83}" destId="{B9C113E4-A59F-4E4A-9989-9059626988E3}" srcOrd="2" destOrd="0" presId="urn:microsoft.com/office/officeart/2018/2/layout/IconVerticalSolidList"/>
    <dgm:cxn modelId="{E95F576C-175A-4CF1-96D1-F4469DF3E351}" type="presParOf" srcId="{285EE339-B5AB-4707-A4DE-A03298CD9D83}" destId="{60AED10E-F07A-4CE3-AC74-66C1615CD29E}" srcOrd="3" destOrd="0" presId="urn:microsoft.com/office/officeart/2018/2/layout/IconVerticalSolidList"/>
    <dgm:cxn modelId="{773A3B96-58DC-4E44-A2D5-DEF2C9AA6590}" type="presParOf" srcId="{75C15D71-0743-4A61-A245-61619D81E3CF}" destId="{4CA6635D-8B66-4390-87F4-17C980961D42}" srcOrd="1" destOrd="0" presId="urn:microsoft.com/office/officeart/2018/2/layout/IconVerticalSolidList"/>
    <dgm:cxn modelId="{D08A718A-CF4A-447E-A7A2-CB7E32C2FE6C}" type="presParOf" srcId="{75C15D71-0743-4A61-A245-61619D81E3CF}" destId="{82C60B7A-FEF6-4962-8F52-B83396B2B789}" srcOrd="2" destOrd="0" presId="urn:microsoft.com/office/officeart/2018/2/layout/IconVerticalSolidList"/>
    <dgm:cxn modelId="{621D96CD-91CB-463D-81DD-A9140D3DC5E1}" type="presParOf" srcId="{82C60B7A-FEF6-4962-8F52-B83396B2B789}" destId="{D184E4A4-AB3E-442E-BCC5-547D1E2B2AAE}" srcOrd="0" destOrd="0" presId="urn:microsoft.com/office/officeart/2018/2/layout/IconVerticalSolidList"/>
    <dgm:cxn modelId="{4B6C7E4C-16A1-4618-8338-5901A22EEEAD}" type="presParOf" srcId="{82C60B7A-FEF6-4962-8F52-B83396B2B789}" destId="{AB7B3C02-49BD-4D87-9AFF-BBE1528DBB9D}" srcOrd="1" destOrd="0" presId="urn:microsoft.com/office/officeart/2018/2/layout/IconVerticalSolidList"/>
    <dgm:cxn modelId="{531B62BA-BF5A-4389-BFD2-0910CE9CCB03}" type="presParOf" srcId="{82C60B7A-FEF6-4962-8F52-B83396B2B789}" destId="{B74CEC8E-787E-4D74-AC92-8D1ED7C7E0ED}" srcOrd="2" destOrd="0" presId="urn:microsoft.com/office/officeart/2018/2/layout/IconVerticalSolidList"/>
    <dgm:cxn modelId="{E5487D64-7314-4958-ADEF-C51E45F1999C}" type="presParOf" srcId="{82C60B7A-FEF6-4962-8F52-B83396B2B789}" destId="{EC0EA4FB-7ADA-4723-9561-9F51A0C4DEEC}" srcOrd="3" destOrd="0" presId="urn:microsoft.com/office/officeart/2018/2/layout/IconVerticalSolidList"/>
    <dgm:cxn modelId="{F88CE3D0-8529-4744-BA50-88AB8F8D5FC1}" type="presParOf" srcId="{75C15D71-0743-4A61-A245-61619D81E3CF}" destId="{50FD5CF8-B23B-4E13-8081-DF055DFA0232}" srcOrd="3" destOrd="0" presId="urn:microsoft.com/office/officeart/2018/2/layout/IconVerticalSolidList"/>
    <dgm:cxn modelId="{AFC3B2D9-8BA7-4C37-8049-62D106D08EF5}" type="presParOf" srcId="{75C15D71-0743-4A61-A245-61619D81E3CF}" destId="{2FAC1DE4-0E94-4B1F-9A3C-A1518178A6A6}" srcOrd="4" destOrd="0" presId="urn:microsoft.com/office/officeart/2018/2/layout/IconVerticalSolidList"/>
    <dgm:cxn modelId="{CCB8B09D-E1A0-4527-8934-FC260F30138F}" type="presParOf" srcId="{2FAC1DE4-0E94-4B1F-9A3C-A1518178A6A6}" destId="{3DF7375B-6ACA-4858-B945-D6FFCE3A63A2}" srcOrd="0" destOrd="0" presId="urn:microsoft.com/office/officeart/2018/2/layout/IconVerticalSolidList"/>
    <dgm:cxn modelId="{3FD67D68-A221-44D7-8DA5-5FB6159C7CD8}" type="presParOf" srcId="{2FAC1DE4-0E94-4B1F-9A3C-A1518178A6A6}" destId="{1A777BE3-EC24-43CA-B31F-837B3F4DFD01}" srcOrd="1" destOrd="0" presId="urn:microsoft.com/office/officeart/2018/2/layout/IconVerticalSolidList"/>
    <dgm:cxn modelId="{D5329D1A-FCF0-4944-90A3-544A0B2D3E4F}" type="presParOf" srcId="{2FAC1DE4-0E94-4B1F-9A3C-A1518178A6A6}" destId="{7AD58EBB-17A4-445F-880B-B1B542F83A46}" srcOrd="2" destOrd="0" presId="urn:microsoft.com/office/officeart/2018/2/layout/IconVerticalSolidList"/>
    <dgm:cxn modelId="{F2FF35D0-2D38-4C8D-8165-965221739944}" type="presParOf" srcId="{2FAC1DE4-0E94-4B1F-9A3C-A1518178A6A6}" destId="{A864B2A2-FCE3-42EA-9003-E0F0EF014B7B}" srcOrd="3" destOrd="0" presId="urn:microsoft.com/office/officeart/2018/2/layout/IconVerticalSolidList"/>
    <dgm:cxn modelId="{D4A49ECB-2C27-4480-973E-44B7035EE679}" type="presParOf" srcId="{75C15D71-0743-4A61-A245-61619D81E3CF}" destId="{770265CE-8E5E-4E7E-9248-F472E89F6A0A}" srcOrd="5" destOrd="0" presId="urn:microsoft.com/office/officeart/2018/2/layout/IconVerticalSolidList"/>
    <dgm:cxn modelId="{A1A27680-1586-485C-903F-9537CAD13397}" type="presParOf" srcId="{75C15D71-0743-4A61-A245-61619D81E3CF}" destId="{CA9E37D2-4C3C-41B3-9980-9B8C65B0317E}" srcOrd="6" destOrd="0" presId="urn:microsoft.com/office/officeart/2018/2/layout/IconVerticalSolidList"/>
    <dgm:cxn modelId="{445B21A3-0C4E-4B05-8DCC-2B62E8C8954C}" type="presParOf" srcId="{CA9E37D2-4C3C-41B3-9980-9B8C65B0317E}" destId="{7AAFE4B2-33E1-4DBE-B62E-F1DA70D86E99}" srcOrd="0" destOrd="0" presId="urn:microsoft.com/office/officeart/2018/2/layout/IconVerticalSolidList"/>
    <dgm:cxn modelId="{69B8E4CC-47F3-47A2-AD11-1D0E518C1472}" type="presParOf" srcId="{CA9E37D2-4C3C-41B3-9980-9B8C65B0317E}" destId="{DF92EB19-84D5-4200-9A5D-E325191F151A}" srcOrd="1" destOrd="0" presId="urn:microsoft.com/office/officeart/2018/2/layout/IconVerticalSolidList"/>
    <dgm:cxn modelId="{872C8CBE-9AD1-4615-BA91-1B03CDA8AF20}" type="presParOf" srcId="{CA9E37D2-4C3C-41B3-9980-9B8C65B0317E}" destId="{7715544B-D8CD-4950-90A7-94D4FDA25D83}" srcOrd="2" destOrd="0" presId="urn:microsoft.com/office/officeart/2018/2/layout/IconVerticalSolidList"/>
    <dgm:cxn modelId="{2FD020CA-4142-4ABF-8956-1B5695B2E35A}" type="presParOf" srcId="{CA9E37D2-4C3C-41B3-9980-9B8C65B0317E}" destId="{7B1AAF1D-A3AA-48D3-8BD9-161ECB2D1C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E8A52C-076E-4641-8124-0458DAFA1A4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1DCEB47-3F06-4914-BCCC-9B871F835798}">
      <dgm:prSet/>
      <dgm:spPr/>
      <dgm:t>
        <a:bodyPr/>
        <a:lstStyle/>
        <a:p>
          <a:r>
            <a:rPr lang="it-IT"/>
            <a:t>JSON file contains 1458 dictionaries. One for each issues.</a:t>
          </a:r>
          <a:endParaRPr lang="en-US"/>
        </a:p>
      </dgm:t>
    </dgm:pt>
    <dgm:pt modelId="{E28E6194-B82E-4AF9-87A1-6E2F34984AD2}" type="parTrans" cxnId="{D71D68B1-AE2C-4EC4-8CEF-90FA705ADC15}">
      <dgm:prSet/>
      <dgm:spPr/>
      <dgm:t>
        <a:bodyPr/>
        <a:lstStyle/>
        <a:p>
          <a:endParaRPr lang="en-US"/>
        </a:p>
      </dgm:t>
    </dgm:pt>
    <dgm:pt modelId="{0A374D81-ADAA-4410-94C5-B44209C6A29C}" type="sibTrans" cxnId="{D71D68B1-AE2C-4EC4-8CEF-90FA705ADC15}">
      <dgm:prSet/>
      <dgm:spPr/>
      <dgm:t>
        <a:bodyPr/>
        <a:lstStyle/>
        <a:p>
          <a:endParaRPr lang="en-US"/>
        </a:p>
      </dgm:t>
    </dgm:pt>
    <dgm:pt modelId="{4CEDD3CF-884C-4F6C-89A0-6DE707F1906F}">
      <dgm:prSet/>
      <dgm:spPr/>
      <dgm:t>
        <a:bodyPr/>
        <a:lstStyle/>
        <a:p>
          <a:r>
            <a:rPr lang="it-IT" b="1"/>
            <a:t>Transitions </a:t>
          </a:r>
          <a:r>
            <a:rPr lang="it-IT"/>
            <a:t>is between the available keys</a:t>
          </a:r>
          <a:endParaRPr lang="en-US"/>
        </a:p>
      </dgm:t>
    </dgm:pt>
    <dgm:pt modelId="{A3711F17-7E14-4056-AEFE-E6EDEC5D0B92}" type="parTrans" cxnId="{F415F4C9-2BC0-4640-B776-98CC38BE7267}">
      <dgm:prSet/>
      <dgm:spPr/>
      <dgm:t>
        <a:bodyPr/>
        <a:lstStyle/>
        <a:p>
          <a:endParaRPr lang="en-US"/>
        </a:p>
      </dgm:t>
    </dgm:pt>
    <dgm:pt modelId="{A17B6FFF-D0BC-4F91-B6F3-20C8D87499D3}" type="sibTrans" cxnId="{F415F4C9-2BC0-4640-B776-98CC38BE7267}">
      <dgm:prSet/>
      <dgm:spPr/>
      <dgm:t>
        <a:bodyPr/>
        <a:lstStyle/>
        <a:p>
          <a:endParaRPr lang="en-US"/>
        </a:p>
      </dgm:t>
    </dgm:pt>
    <dgm:pt modelId="{58C3D6F1-9A9B-4D4D-9061-8EE71AA967A6}">
      <dgm:prSet/>
      <dgm:spPr/>
      <dgm:t>
        <a:bodyPr/>
        <a:lstStyle/>
        <a:p>
          <a:r>
            <a:rPr lang="it-IT" b="1"/>
            <a:t>Transitions</a:t>
          </a:r>
          <a:r>
            <a:rPr lang="it-IT"/>
            <a:t> unfortunately contains only </a:t>
          </a:r>
          <a:r>
            <a:rPr lang="it-IT" b="1"/>
            <a:t>empty list</a:t>
          </a:r>
          <a:endParaRPr lang="en-US"/>
        </a:p>
      </dgm:t>
    </dgm:pt>
    <dgm:pt modelId="{009852CD-220C-4D81-AD73-2ABECEE23B6D}" type="parTrans" cxnId="{443ADDA7-2F93-454B-B44D-11C79A2F7584}">
      <dgm:prSet/>
      <dgm:spPr/>
      <dgm:t>
        <a:bodyPr/>
        <a:lstStyle/>
        <a:p>
          <a:endParaRPr lang="en-US"/>
        </a:p>
      </dgm:t>
    </dgm:pt>
    <dgm:pt modelId="{CF578E62-9383-4604-A288-C6A2BA5CACF2}" type="sibTrans" cxnId="{443ADDA7-2F93-454B-B44D-11C79A2F7584}">
      <dgm:prSet/>
      <dgm:spPr/>
      <dgm:t>
        <a:bodyPr/>
        <a:lstStyle/>
        <a:p>
          <a:endParaRPr lang="en-US"/>
        </a:p>
      </dgm:t>
    </dgm:pt>
    <dgm:pt modelId="{7629BCA3-B1FA-4818-96DD-AD4C7AC5D492}">
      <dgm:prSet/>
      <dgm:spPr/>
      <dgm:t>
        <a:bodyPr/>
        <a:lstStyle/>
        <a:p>
          <a:r>
            <a:rPr lang="it-IT"/>
            <a:t>After the exploration of the JSON file in all its fields I could not find any new relevant information for my task.</a:t>
          </a:r>
          <a:endParaRPr lang="en-US"/>
        </a:p>
      </dgm:t>
    </dgm:pt>
    <dgm:pt modelId="{5F337084-D8A3-4FEC-8665-95F531F93FA6}" type="parTrans" cxnId="{603565CC-B62D-4E7E-805E-F377F2F58968}">
      <dgm:prSet/>
      <dgm:spPr/>
      <dgm:t>
        <a:bodyPr/>
        <a:lstStyle/>
        <a:p>
          <a:endParaRPr lang="en-US"/>
        </a:p>
      </dgm:t>
    </dgm:pt>
    <dgm:pt modelId="{12735E8B-358B-4A56-A74F-E266E82901F6}" type="sibTrans" cxnId="{603565CC-B62D-4E7E-805E-F377F2F58968}">
      <dgm:prSet/>
      <dgm:spPr/>
      <dgm:t>
        <a:bodyPr/>
        <a:lstStyle/>
        <a:p>
          <a:endParaRPr lang="en-US"/>
        </a:p>
      </dgm:t>
    </dgm:pt>
    <dgm:pt modelId="{8118F8B8-E853-4867-92DF-903A244B4CD2}">
      <dgm:prSet/>
      <dgm:spPr/>
      <dgm:t>
        <a:bodyPr/>
        <a:lstStyle/>
        <a:p>
          <a:r>
            <a:rPr lang="it-IT"/>
            <a:t>Whole conversations between contributors where available but not showing to me any potential source of useful information</a:t>
          </a:r>
          <a:endParaRPr lang="en-US"/>
        </a:p>
      </dgm:t>
    </dgm:pt>
    <dgm:pt modelId="{467CD439-3BD6-4731-BD30-20A8665DACDF}" type="parTrans" cxnId="{F8234EB1-9CF5-410C-800A-2E8F32B11902}">
      <dgm:prSet/>
      <dgm:spPr/>
      <dgm:t>
        <a:bodyPr/>
        <a:lstStyle/>
        <a:p>
          <a:endParaRPr lang="en-US"/>
        </a:p>
      </dgm:t>
    </dgm:pt>
    <dgm:pt modelId="{3E1F536E-DDDB-4870-898A-F83CC259CF32}" type="sibTrans" cxnId="{F8234EB1-9CF5-410C-800A-2E8F32B11902}">
      <dgm:prSet/>
      <dgm:spPr/>
      <dgm:t>
        <a:bodyPr/>
        <a:lstStyle/>
        <a:p>
          <a:endParaRPr lang="en-US"/>
        </a:p>
      </dgm:t>
    </dgm:pt>
    <dgm:pt modelId="{5A42E4BB-6ECC-4DC2-8F56-F2E424ABCC3A}" type="pres">
      <dgm:prSet presAssocID="{0CE8A52C-076E-4641-8124-0458DAFA1A40}" presName="root" presStyleCnt="0">
        <dgm:presLayoutVars>
          <dgm:dir/>
          <dgm:resizeHandles val="exact"/>
        </dgm:presLayoutVars>
      </dgm:prSet>
      <dgm:spPr/>
    </dgm:pt>
    <dgm:pt modelId="{16782699-326A-4C8E-A75E-2F0726DC7B34}" type="pres">
      <dgm:prSet presAssocID="{D1DCEB47-3F06-4914-BCCC-9B871F835798}" presName="compNode" presStyleCnt="0"/>
      <dgm:spPr/>
    </dgm:pt>
    <dgm:pt modelId="{0D64C5CC-64E8-45DA-A070-7C0DB200D2A0}" type="pres">
      <dgm:prSet presAssocID="{D1DCEB47-3F06-4914-BCCC-9B871F835798}" presName="bgRect" presStyleLbl="bgShp" presStyleIdx="0" presStyleCnt="5"/>
      <dgm:spPr/>
    </dgm:pt>
    <dgm:pt modelId="{1BDEA4F4-128E-4BC2-A9E9-9685912E5601}" type="pres">
      <dgm:prSet presAssocID="{D1DCEB47-3F06-4914-BCCC-9B871F83579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CB046F8F-B9CA-43A6-AE58-3B0E56A60B77}" type="pres">
      <dgm:prSet presAssocID="{D1DCEB47-3F06-4914-BCCC-9B871F835798}" presName="spaceRect" presStyleCnt="0"/>
      <dgm:spPr/>
    </dgm:pt>
    <dgm:pt modelId="{B9576643-86F7-4E60-9F6B-50506AF9A75E}" type="pres">
      <dgm:prSet presAssocID="{D1DCEB47-3F06-4914-BCCC-9B871F835798}" presName="parTx" presStyleLbl="revTx" presStyleIdx="0" presStyleCnt="5">
        <dgm:presLayoutVars>
          <dgm:chMax val="0"/>
          <dgm:chPref val="0"/>
        </dgm:presLayoutVars>
      </dgm:prSet>
      <dgm:spPr/>
    </dgm:pt>
    <dgm:pt modelId="{01A55626-782A-468F-80FD-4A3D9C7A84FA}" type="pres">
      <dgm:prSet presAssocID="{0A374D81-ADAA-4410-94C5-B44209C6A29C}" presName="sibTrans" presStyleCnt="0"/>
      <dgm:spPr/>
    </dgm:pt>
    <dgm:pt modelId="{363486FB-0510-474E-B027-7CB704486002}" type="pres">
      <dgm:prSet presAssocID="{4CEDD3CF-884C-4F6C-89A0-6DE707F1906F}" presName="compNode" presStyleCnt="0"/>
      <dgm:spPr/>
    </dgm:pt>
    <dgm:pt modelId="{83383A06-3192-4CFF-B91A-F1BF7446C3C7}" type="pres">
      <dgm:prSet presAssocID="{4CEDD3CF-884C-4F6C-89A0-6DE707F1906F}" presName="bgRect" presStyleLbl="bgShp" presStyleIdx="1" presStyleCnt="5"/>
      <dgm:spPr/>
    </dgm:pt>
    <dgm:pt modelId="{DBE0FF4E-BF3E-4255-8E34-691200D85AC8}" type="pres">
      <dgm:prSet presAssocID="{4CEDD3CF-884C-4F6C-89A0-6DE707F1906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FF35DAC2-3A8C-42BD-BE1E-3A0227572E7F}" type="pres">
      <dgm:prSet presAssocID="{4CEDD3CF-884C-4F6C-89A0-6DE707F1906F}" presName="spaceRect" presStyleCnt="0"/>
      <dgm:spPr/>
    </dgm:pt>
    <dgm:pt modelId="{0C70D38A-84B0-4F81-AEED-7AD9D4A272B6}" type="pres">
      <dgm:prSet presAssocID="{4CEDD3CF-884C-4F6C-89A0-6DE707F1906F}" presName="parTx" presStyleLbl="revTx" presStyleIdx="1" presStyleCnt="5">
        <dgm:presLayoutVars>
          <dgm:chMax val="0"/>
          <dgm:chPref val="0"/>
        </dgm:presLayoutVars>
      </dgm:prSet>
      <dgm:spPr/>
    </dgm:pt>
    <dgm:pt modelId="{E09C8D15-49BC-4A6D-8EBA-8408616D5489}" type="pres">
      <dgm:prSet presAssocID="{A17B6FFF-D0BC-4F91-B6F3-20C8D87499D3}" presName="sibTrans" presStyleCnt="0"/>
      <dgm:spPr/>
    </dgm:pt>
    <dgm:pt modelId="{535D0DFE-97F4-4A34-AA27-278D82CB0FB9}" type="pres">
      <dgm:prSet presAssocID="{58C3D6F1-9A9B-4D4D-9061-8EE71AA967A6}" presName="compNode" presStyleCnt="0"/>
      <dgm:spPr/>
    </dgm:pt>
    <dgm:pt modelId="{5077A495-DB27-4AA3-B572-DED927CA77BD}" type="pres">
      <dgm:prSet presAssocID="{58C3D6F1-9A9B-4D4D-9061-8EE71AA967A6}" presName="bgRect" presStyleLbl="bgShp" presStyleIdx="2" presStyleCnt="5"/>
      <dgm:spPr/>
    </dgm:pt>
    <dgm:pt modelId="{ADBBC162-631E-483B-A4AB-B28C05C8BD8A}" type="pres">
      <dgm:prSet presAssocID="{58C3D6F1-9A9B-4D4D-9061-8EE71AA967A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scellaneous"/>
        </a:ext>
      </dgm:extLst>
    </dgm:pt>
    <dgm:pt modelId="{385BBB6A-3F71-48DB-B07B-1917B5575B97}" type="pres">
      <dgm:prSet presAssocID="{58C3D6F1-9A9B-4D4D-9061-8EE71AA967A6}" presName="spaceRect" presStyleCnt="0"/>
      <dgm:spPr/>
    </dgm:pt>
    <dgm:pt modelId="{0103E0A5-869E-4323-A88D-9FCEF22C5573}" type="pres">
      <dgm:prSet presAssocID="{58C3D6F1-9A9B-4D4D-9061-8EE71AA967A6}" presName="parTx" presStyleLbl="revTx" presStyleIdx="2" presStyleCnt="5">
        <dgm:presLayoutVars>
          <dgm:chMax val="0"/>
          <dgm:chPref val="0"/>
        </dgm:presLayoutVars>
      </dgm:prSet>
      <dgm:spPr/>
    </dgm:pt>
    <dgm:pt modelId="{C86EC680-FF63-4BCC-AA34-27208A477DF4}" type="pres">
      <dgm:prSet presAssocID="{CF578E62-9383-4604-A288-C6A2BA5CACF2}" presName="sibTrans" presStyleCnt="0"/>
      <dgm:spPr/>
    </dgm:pt>
    <dgm:pt modelId="{2EC003B6-DBFA-4D68-9F08-E289A0A07C88}" type="pres">
      <dgm:prSet presAssocID="{7629BCA3-B1FA-4818-96DD-AD4C7AC5D492}" presName="compNode" presStyleCnt="0"/>
      <dgm:spPr/>
    </dgm:pt>
    <dgm:pt modelId="{5EBFC84C-BCDC-4A2F-AFE5-AE049CEEBC15}" type="pres">
      <dgm:prSet presAssocID="{7629BCA3-B1FA-4818-96DD-AD4C7AC5D492}" presName="bgRect" presStyleLbl="bgShp" presStyleIdx="3" presStyleCnt="5"/>
      <dgm:spPr/>
    </dgm:pt>
    <dgm:pt modelId="{2C045610-CBC1-4337-BA57-7A8438188BD8}" type="pres">
      <dgm:prSet presAssocID="{7629BCA3-B1FA-4818-96DD-AD4C7AC5D49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82E5083-0DC7-428B-A5F2-BE1475CE44B1}" type="pres">
      <dgm:prSet presAssocID="{7629BCA3-B1FA-4818-96DD-AD4C7AC5D492}" presName="spaceRect" presStyleCnt="0"/>
      <dgm:spPr/>
    </dgm:pt>
    <dgm:pt modelId="{88386443-58BA-418B-A595-18DA515F053C}" type="pres">
      <dgm:prSet presAssocID="{7629BCA3-B1FA-4818-96DD-AD4C7AC5D492}" presName="parTx" presStyleLbl="revTx" presStyleIdx="3" presStyleCnt="5">
        <dgm:presLayoutVars>
          <dgm:chMax val="0"/>
          <dgm:chPref val="0"/>
        </dgm:presLayoutVars>
      </dgm:prSet>
      <dgm:spPr/>
    </dgm:pt>
    <dgm:pt modelId="{7405CA49-8440-4707-B1BD-A7E74FCCB88A}" type="pres">
      <dgm:prSet presAssocID="{12735E8B-358B-4A56-A74F-E266E82901F6}" presName="sibTrans" presStyleCnt="0"/>
      <dgm:spPr/>
    </dgm:pt>
    <dgm:pt modelId="{2CEED97C-6398-4E87-A740-959DC7709C6C}" type="pres">
      <dgm:prSet presAssocID="{8118F8B8-E853-4867-92DF-903A244B4CD2}" presName="compNode" presStyleCnt="0"/>
      <dgm:spPr/>
    </dgm:pt>
    <dgm:pt modelId="{9F542E61-92F1-4A3C-B4CE-31D9B69E71DE}" type="pres">
      <dgm:prSet presAssocID="{8118F8B8-E853-4867-92DF-903A244B4CD2}" presName="bgRect" presStyleLbl="bgShp" presStyleIdx="4" presStyleCnt="5"/>
      <dgm:spPr/>
    </dgm:pt>
    <dgm:pt modelId="{6FAF8BC0-F51E-4B1F-904A-8BDE7FB2EA53}" type="pres">
      <dgm:prSet presAssocID="{8118F8B8-E853-4867-92DF-903A244B4CD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980ABB31-FB26-4937-995D-1F0BB627711B}" type="pres">
      <dgm:prSet presAssocID="{8118F8B8-E853-4867-92DF-903A244B4CD2}" presName="spaceRect" presStyleCnt="0"/>
      <dgm:spPr/>
    </dgm:pt>
    <dgm:pt modelId="{78275506-460A-49A4-985B-BFE11CA4B681}" type="pres">
      <dgm:prSet presAssocID="{8118F8B8-E853-4867-92DF-903A244B4CD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FC2BE11-7A61-458E-814C-FA1CEEDE05F4}" type="presOf" srcId="{0CE8A52C-076E-4641-8124-0458DAFA1A40}" destId="{5A42E4BB-6ECC-4DC2-8F56-F2E424ABCC3A}" srcOrd="0" destOrd="0" presId="urn:microsoft.com/office/officeart/2018/2/layout/IconVerticalSolidList"/>
    <dgm:cxn modelId="{398FE021-5523-4E9F-B4CA-5C9AEEA9FC5B}" type="presOf" srcId="{58C3D6F1-9A9B-4D4D-9061-8EE71AA967A6}" destId="{0103E0A5-869E-4323-A88D-9FCEF22C5573}" srcOrd="0" destOrd="0" presId="urn:microsoft.com/office/officeart/2018/2/layout/IconVerticalSolidList"/>
    <dgm:cxn modelId="{6A267484-530E-49CF-94DC-0B4E6A65BD44}" type="presOf" srcId="{4CEDD3CF-884C-4F6C-89A0-6DE707F1906F}" destId="{0C70D38A-84B0-4F81-AEED-7AD9D4A272B6}" srcOrd="0" destOrd="0" presId="urn:microsoft.com/office/officeart/2018/2/layout/IconVerticalSolidList"/>
    <dgm:cxn modelId="{443ADDA7-2F93-454B-B44D-11C79A2F7584}" srcId="{0CE8A52C-076E-4641-8124-0458DAFA1A40}" destId="{58C3D6F1-9A9B-4D4D-9061-8EE71AA967A6}" srcOrd="2" destOrd="0" parTransId="{009852CD-220C-4D81-AD73-2ABECEE23B6D}" sibTransId="{CF578E62-9383-4604-A288-C6A2BA5CACF2}"/>
    <dgm:cxn modelId="{012F62A9-FBBA-4092-B734-68B71745C12F}" type="presOf" srcId="{D1DCEB47-3F06-4914-BCCC-9B871F835798}" destId="{B9576643-86F7-4E60-9F6B-50506AF9A75E}" srcOrd="0" destOrd="0" presId="urn:microsoft.com/office/officeart/2018/2/layout/IconVerticalSolidList"/>
    <dgm:cxn modelId="{D71D68B1-AE2C-4EC4-8CEF-90FA705ADC15}" srcId="{0CE8A52C-076E-4641-8124-0458DAFA1A40}" destId="{D1DCEB47-3F06-4914-BCCC-9B871F835798}" srcOrd="0" destOrd="0" parTransId="{E28E6194-B82E-4AF9-87A1-6E2F34984AD2}" sibTransId="{0A374D81-ADAA-4410-94C5-B44209C6A29C}"/>
    <dgm:cxn modelId="{F8234EB1-9CF5-410C-800A-2E8F32B11902}" srcId="{0CE8A52C-076E-4641-8124-0458DAFA1A40}" destId="{8118F8B8-E853-4867-92DF-903A244B4CD2}" srcOrd="4" destOrd="0" parTransId="{467CD439-3BD6-4731-BD30-20A8665DACDF}" sibTransId="{3E1F536E-DDDB-4870-898A-F83CC259CF32}"/>
    <dgm:cxn modelId="{4C6E56C6-2666-4B8F-920D-EDBC2770F259}" type="presOf" srcId="{7629BCA3-B1FA-4818-96DD-AD4C7AC5D492}" destId="{88386443-58BA-418B-A595-18DA515F053C}" srcOrd="0" destOrd="0" presId="urn:microsoft.com/office/officeart/2018/2/layout/IconVerticalSolidList"/>
    <dgm:cxn modelId="{F415F4C9-2BC0-4640-B776-98CC38BE7267}" srcId="{0CE8A52C-076E-4641-8124-0458DAFA1A40}" destId="{4CEDD3CF-884C-4F6C-89A0-6DE707F1906F}" srcOrd="1" destOrd="0" parTransId="{A3711F17-7E14-4056-AEFE-E6EDEC5D0B92}" sibTransId="{A17B6FFF-D0BC-4F91-B6F3-20C8D87499D3}"/>
    <dgm:cxn modelId="{603565CC-B62D-4E7E-805E-F377F2F58968}" srcId="{0CE8A52C-076E-4641-8124-0458DAFA1A40}" destId="{7629BCA3-B1FA-4818-96DD-AD4C7AC5D492}" srcOrd="3" destOrd="0" parTransId="{5F337084-D8A3-4FEC-8665-95F531F93FA6}" sibTransId="{12735E8B-358B-4A56-A74F-E266E82901F6}"/>
    <dgm:cxn modelId="{01EA63EC-8B38-47F9-8C05-B228AC821C5F}" type="presOf" srcId="{8118F8B8-E853-4867-92DF-903A244B4CD2}" destId="{78275506-460A-49A4-985B-BFE11CA4B681}" srcOrd="0" destOrd="0" presId="urn:microsoft.com/office/officeart/2018/2/layout/IconVerticalSolidList"/>
    <dgm:cxn modelId="{EF0907B2-8A0A-4852-9FC9-96EFD6F6B098}" type="presParOf" srcId="{5A42E4BB-6ECC-4DC2-8F56-F2E424ABCC3A}" destId="{16782699-326A-4C8E-A75E-2F0726DC7B34}" srcOrd="0" destOrd="0" presId="urn:microsoft.com/office/officeart/2018/2/layout/IconVerticalSolidList"/>
    <dgm:cxn modelId="{2DF52694-1B09-4549-9CE5-10AB26063E7B}" type="presParOf" srcId="{16782699-326A-4C8E-A75E-2F0726DC7B34}" destId="{0D64C5CC-64E8-45DA-A070-7C0DB200D2A0}" srcOrd="0" destOrd="0" presId="urn:microsoft.com/office/officeart/2018/2/layout/IconVerticalSolidList"/>
    <dgm:cxn modelId="{7C460591-E9FE-4938-A2D6-030586C11632}" type="presParOf" srcId="{16782699-326A-4C8E-A75E-2F0726DC7B34}" destId="{1BDEA4F4-128E-4BC2-A9E9-9685912E5601}" srcOrd="1" destOrd="0" presId="urn:microsoft.com/office/officeart/2018/2/layout/IconVerticalSolidList"/>
    <dgm:cxn modelId="{F5CE156A-5C09-4F0E-8F59-6EFE2E9D666E}" type="presParOf" srcId="{16782699-326A-4C8E-A75E-2F0726DC7B34}" destId="{CB046F8F-B9CA-43A6-AE58-3B0E56A60B77}" srcOrd="2" destOrd="0" presId="urn:microsoft.com/office/officeart/2018/2/layout/IconVerticalSolidList"/>
    <dgm:cxn modelId="{BF2047E3-388B-4165-8137-41E2D7E4ECF0}" type="presParOf" srcId="{16782699-326A-4C8E-A75E-2F0726DC7B34}" destId="{B9576643-86F7-4E60-9F6B-50506AF9A75E}" srcOrd="3" destOrd="0" presId="urn:microsoft.com/office/officeart/2018/2/layout/IconVerticalSolidList"/>
    <dgm:cxn modelId="{1F758C0E-BFAF-4467-9584-73F2A357B86E}" type="presParOf" srcId="{5A42E4BB-6ECC-4DC2-8F56-F2E424ABCC3A}" destId="{01A55626-782A-468F-80FD-4A3D9C7A84FA}" srcOrd="1" destOrd="0" presId="urn:microsoft.com/office/officeart/2018/2/layout/IconVerticalSolidList"/>
    <dgm:cxn modelId="{1CF53E00-CABB-4480-87BA-192971A87DF3}" type="presParOf" srcId="{5A42E4BB-6ECC-4DC2-8F56-F2E424ABCC3A}" destId="{363486FB-0510-474E-B027-7CB704486002}" srcOrd="2" destOrd="0" presId="urn:microsoft.com/office/officeart/2018/2/layout/IconVerticalSolidList"/>
    <dgm:cxn modelId="{74C8F356-10A2-4BF7-B88F-5FAE287BAB19}" type="presParOf" srcId="{363486FB-0510-474E-B027-7CB704486002}" destId="{83383A06-3192-4CFF-B91A-F1BF7446C3C7}" srcOrd="0" destOrd="0" presId="urn:microsoft.com/office/officeart/2018/2/layout/IconVerticalSolidList"/>
    <dgm:cxn modelId="{6301AED7-C32F-4997-954B-B0858CEF1AE7}" type="presParOf" srcId="{363486FB-0510-474E-B027-7CB704486002}" destId="{DBE0FF4E-BF3E-4255-8E34-691200D85AC8}" srcOrd="1" destOrd="0" presId="urn:microsoft.com/office/officeart/2018/2/layout/IconVerticalSolidList"/>
    <dgm:cxn modelId="{C8818070-C6FE-405A-AF29-2F58AE17A2AF}" type="presParOf" srcId="{363486FB-0510-474E-B027-7CB704486002}" destId="{FF35DAC2-3A8C-42BD-BE1E-3A0227572E7F}" srcOrd="2" destOrd="0" presId="urn:microsoft.com/office/officeart/2018/2/layout/IconVerticalSolidList"/>
    <dgm:cxn modelId="{4AB75CB4-4133-4EEC-A123-333145C81104}" type="presParOf" srcId="{363486FB-0510-474E-B027-7CB704486002}" destId="{0C70D38A-84B0-4F81-AEED-7AD9D4A272B6}" srcOrd="3" destOrd="0" presId="urn:microsoft.com/office/officeart/2018/2/layout/IconVerticalSolidList"/>
    <dgm:cxn modelId="{6D917068-4831-418B-A942-0D0145C7502E}" type="presParOf" srcId="{5A42E4BB-6ECC-4DC2-8F56-F2E424ABCC3A}" destId="{E09C8D15-49BC-4A6D-8EBA-8408616D5489}" srcOrd="3" destOrd="0" presId="urn:microsoft.com/office/officeart/2018/2/layout/IconVerticalSolidList"/>
    <dgm:cxn modelId="{CA06B9CD-E7EA-4B7A-BE76-D487D8A58EE5}" type="presParOf" srcId="{5A42E4BB-6ECC-4DC2-8F56-F2E424ABCC3A}" destId="{535D0DFE-97F4-4A34-AA27-278D82CB0FB9}" srcOrd="4" destOrd="0" presId="urn:microsoft.com/office/officeart/2018/2/layout/IconVerticalSolidList"/>
    <dgm:cxn modelId="{25F1B8E9-9973-42D4-8007-3B24A7558192}" type="presParOf" srcId="{535D0DFE-97F4-4A34-AA27-278D82CB0FB9}" destId="{5077A495-DB27-4AA3-B572-DED927CA77BD}" srcOrd="0" destOrd="0" presId="urn:microsoft.com/office/officeart/2018/2/layout/IconVerticalSolidList"/>
    <dgm:cxn modelId="{9FADF0F7-BBB2-4FFC-AB95-1CD1EDDF4947}" type="presParOf" srcId="{535D0DFE-97F4-4A34-AA27-278D82CB0FB9}" destId="{ADBBC162-631E-483B-A4AB-B28C05C8BD8A}" srcOrd="1" destOrd="0" presId="urn:microsoft.com/office/officeart/2018/2/layout/IconVerticalSolidList"/>
    <dgm:cxn modelId="{9391AA9C-A473-4FC9-9729-639FE52EE439}" type="presParOf" srcId="{535D0DFE-97F4-4A34-AA27-278D82CB0FB9}" destId="{385BBB6A-3F71-48DB-B07B-1917B5575B97}" srcOrd="2" destOrd="0" presId="urn:microsoft.com/office/officeart/2018/2/layout/IconVerticalSolidList"/>
    <dgm:cxn modelId="{A2B0F7D4-A2D4-4F72-BF8C-D72AA64BD703}" type="presParOf" srcId="{535D0DFE-97F4-4A34-AA27-278D82CB0FB9}" destId="{0103E0A5-869E-4323-A88D-9FCEF22C5573}" srcOrd="3" destOrd="0" presId="urn:microsoft.com/office/officeart/2018/2/layout/IconVerticalSolidList"/>
    <dgm:cxn modelId="{CE7C061B-C8EC-421B-95F2-63017BE51AA4}" type="presParOf" srcId="{5A42E4BB-6ECC-4DC2-8F56-F2E424ABCC3A}" destId="{C86EC680-FF63-4BCC-AA34-27208A477DF4}" srcOrd="5" destOrd="0" presId="urn:microsoft.com/office/officeart/2018/2/layout/IconVerticalSolidList"/>
    <dgm:cxn modelId="{DFEEB4B9-F159-4389-A56F-CE7F1D9B7395}" type="presParOf" srcId="{5A42E4BB-6ECC-4DC2-8F56-F2E424ABCC3A}" destId="{2EC003B6-DBFA-4D68-9F08-E289A0A07C88}" srcOrd="6" destOrd="0" presId="urn:microsoft.com/office/officeart/2018/2/layout/IconVerticalSolidList"/>
    <dgm:cxn modelId="{31A2FE7B-8783-44B8-9D33-439A4D68FC8C}" type="presParOf" srcId="{2EC003B6-DBFA-4D68-9F08-E289A0A07C88}" destId="{5EBFC84C-BCDC-4A2F-AFE5-AE049CEEBC15}" srcOrd="0" destOrd="0" presId="urn:microsoft.com/office/officeart/2018/2/layout/IconVerticalSolidList"/>
    <dgm:cxn modelId="{1D633E45-A0DB-4677-BBB2-536E416B1BDE}" type="presParOf" srcId="{2EC003B6-DBFA-4D68-9F08-E289A0A07C88}" destId="{2C045610-CBC1-4337-BA57-7A8438188BD8}" srcOrd="1" destOrd="0" presId="urn:microsoft.com/office/officeart/2018/2/layout/IconVerticalSolidList"/>
    <dgm:cxn modelId="{6DDB659C-B7B1-46DA-9F0D-136CFC2790B1}" type="presParOf" srcId="{2EC003B6-DBFA-4D68-9F08-E289A0A07C88}" destId="{C82E5083-0DC7-428B-A5F2-BE1475CE44B1}" srcOrd="2" destOrd="0" presId="urn:microsoft.com/office/officeart/2018/2/layout/IconVerticalSolidList"/>
    <dgm:cxn modelId="{2DE79A9E-C89D-487D-B01D-3DAFBF73C73C}" type="presParOf" srcId="{2EC003B6-DBFA-4D68-9F08-E289A0A07C88}" destId="{88386443-58BA-418B-A595-18DA515F053C}" srcOrd="3" destOrd="0" presId="urn:microsoft.com/office/officeart/2018/2/layout/IconVerticalSolidList"/>
    <dgm:cxn modelId="{D0223649-5274-4478-9D8C-627520112A24}" type="presParOf" srcId="{5A42E4BB-6ECC-4DC2-8F56-F2E424ABCC3A}" destId="{7405CA49-8440-4707-B1BD-A7E74FCCB88A}" srcOrd="7" destOrd="0" presId="urn:microsoft.com/office/officeart/2018/2/layout/IconVerticalSolidList"/>
    <dgm:cxn modelId="{64280EBF-D298-4FFF-BAFF-7963EB8ED7CA}" type="presParOf" srcId="{5A42E4BB-6ECC-4DC2-8F56-F2E424ABCC3A}" destId="{2CEED97C-6398-4E87-A740-959DC7709C6C}" srcOrd="8" destOrd="0" presId="urn:microsoft.com/office/officeart/2018/2/layout/IconVerticalSolidList"/>
    <dgm:cxn modelId="{94C207F3-09E4-4D8A-B416-A844652A7FB3}" type="presParOf" srcId="{2CEED97C-6398-4E87-A740-959DC7709C6C}" destId="{9F542E61-92F1-4A3C-B4CE-31D9B69E71DE}" srcOrd="0" destOrd="0" presId="urn:microsoft.com/office/officeart/2018/2/layout/IconVerticalSolidList"/>
    <dgm:cxn modelId="{6FD7667F-9571-4C7C-8726-F279C24F9B78}" type="presParOf" srcId="{2CEED97C-6398-4E87-A740-959DC7709C6C}" destId="{6FAF8BC0-F51E-4B1F-904A-8BDE7FB2EA53}" srcOrd="1" destOrd="0" presId="urn:microsoft.com/office/officeart/2018/2/layout/IconVerticalSolidList"/>
    <dgm:cxn modelId="{CA8946C8-8DB0-427A-8464-2ECC43F01354}" type="presParOf" srcId="{2CEED97C-6398-4E87-A740-959DC7709C6C}" destId="{980ABB31-FB26-4937-995D-1F0BB627711B}" srcOrd="2" destOrd="0" presId="urn:microsoft.com/office/officeart/2018/2/layout/IconVerticalSolidList"/>
    <dgm:cxn modelId="{232F9CB4-0CC5-4706-8FB2-6B94D62DBE02}" type="presParOf" srcId="{2CEED97C-6398-4E87-A740-959DC7709C6C}" destId="{78275506-460A-49A4-985B-BFE11CA4B6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B3CAB-FB40-4492-AA82-35A8B792D721}">
      <dsp:nvSpPr>
        <dsp:cNvPr id="0" name=""/>
        <dsp:cNvSpPr/>
      </dsp:nvSpPr>
      <dsp:spPr>
        <a:xfrm>
          <a:off x="0" y="2092"/>
          <a:ext cx="7293610" cy="1060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F32655-6AFF-4054-A59B-B1B584BA536B}">
      <dsp:nvSpPr>
        <dsp:cNvPr id="0" name=""/>
        <dsp:cNvSpPr/>
      </dsp:nvSpPr>
      <dsp:spPr>
        <a:xfrm>
          <a:off x="320818" y="240717"/>
          <a:ext cx="583306" cy="5833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ED10E-F07A-4CE3-AC74-66C1615CD29E}">
      <dsp:nvSpPr>
        <dsp:cNvPr id="0" name=""/>
        <dsp:cNvSpPr/>
      </dsp:nvSpPr>
      <dsp:spPr>
        <a:xfrm>
          <a:off x="1224942" y="2092"/>
          <a:ext cx="6068667" cy="106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242" tIns="112242" rIns="112242" bIns="11224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How to best exploit information from categorical variable?</a:t>
          </a:r>
          <a:endParaRPr lang="en-US" sz="2200" kern="1200"/>
        </a:p>
      </dsp:txBody>
      <dsp:txXfrm>
        <a:off x="1224942" y="2092"/>
        <a:ext cx="6068667" cy="1060556"/>
      </dsp:txXfrm>
    </dsp:sp>
    <dsp:sp modelId="{D184E4A4-AB3E-442E-BCC5-547D1E2B2AAE}">
      <dsp:nvSpPr>
        <dsp:cNvPr id="0" name=""/>
        <dsp:cNvSpPr/>
      </dsp:nvSpPr>
      <dsp:spPr>
        <a:xfrm>
          <a:off x="0" y="1327788"/>
          <a:ext cx="7293610" cy="1060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7B3C02-49BD-4D87-9AFF-BBE1528DBB9D}">
      <dsp:nvSpPr>
        <dsp:cNvPr id="0" name=""/>
        <dsp:cNvSpPr/>
      </dsp:nvSpPr>
      <dsp:spPr>
        <a:xfrm>
          <a:off x="320818" y="1566413"/>
          <a:ext cx="583306" cy="5833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EA4FB-7ADA-4723-9561-9F51A0C4DEEC}">
      <dsp:nvSpPr>
        <dsp:cNvPr id="0" name=""/>
        <dsp:cNvSpPr/>
      </dsp:nvSpPr>
      <dsp:spPr>
        <a:xfrm>
          <a:off x="1224942" y="1327788"/>
          <a:ext cx="6068667" cy="106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242" tIns="112242" rIns="112242" bIns="11224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In particualar «Status» and «Day_in_current_status»</a:t>
          </a:r>
          <a:endParaRPr lang="en-US" sz="2200" kern="1200"/>
        </a:p>
      </dsp:txBody>
      <dsp:txXfrm>
        <a:off x="1224942" y="1327788"/>
        <a:ext cx="6068667" cy="1060556"/>
      </dsp:txXfrm>
    </dsp:sp>
    <dsp:sp modelId="{3DF7375B-6ACA-4858-B945-D6FFCE3A63A2}">
      <dsp:nvSpPr>
        <dsp:cNvPr id="0" name=""/>
        <dsp:cNvSpPr/>
      </dsp:nvSpPr>
      <dsp:spPr>
        <a:xfrm>
          <a:off x="0" y="2653484"/>
          <a:ext cx="7293610" cy="1060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77BE3-EC24-43CA-B31F-837B3F4DFD01}">
      <dsp:nvSpPr>
        <dsp:cNvPr id="0" name=""/>
        <dsp:cNvSpPr/>
      </dsp:nvSpPr>
      <dsp:spPr>
        <a:xfrm>
          <a:off x="320818" y="2892109"/>
          <a:ext cx="583306" cy="5833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4B2A2-FCE3-42EA-9003-E0F0EF014B7B}">
      <dsp:nvSpPr>
        <dsp:cNvPr id="0" name=""/>
        <dsp:cNvSpPr/>
      </dsp:nvSpPr>
      <dsp:spPr>
        <a:xfrm>
          <a:off x="1224942" y="2653484"/>
          <a:ext cx="6068667" cy="106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242" tIns="112242" rIns="112242" bIns="11224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Need for tracking the «history» of the alert untill completion</a:t>
          </a:r>
          <a:endParaRPr lang="en-US" sz="2200" kern="1200"/>
        </a:p>
      </dsp:txBody>
      <dsp:txXfrm>
        <a:off x="1224942" y="2653484"/>
        <a:ext cx="6068667" cy="1060556"/>
      </dsp:txXfrm>
    </dsp:sp>
    <dsp:sp modelId="{7AAFE4B2-33E1-4DBE-B62E-F1DA70D86E99}">
      <dsp:nvSpPr>
        <dsp:cNvPr id="0" name=""/>
        <dsp:cNvSpPr/>
      </dsp:nvSpPr>
      <dsp:spPr>
        <a:xfrm>
          <a:off x="0" y="3979179"/>
          <a:ext cx="7293610" cy="1060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2EB19-84D5-4200-9A5D-E325191F151A}">
      <dsp:nvSpPr>
        <dsp:cNvPr id="0" name=""/>
        <dsp:cNvSpPr/>
      </dsp:nvSpPr>
      <dsp:spPr>
        <a:xfrm>
          <a:off x="320818" y="4217805"/>
          <a:ext cx="583306" cy="5833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AAF1D-A3AA-48D3-8BD9-161ECB2D1C52}">
      <dsp:nvSpPr>
        <dsp:cNvPr id="0" name=""/>
        <dsp:cNvSpPr/>
      </dsp:nvSpPr>
      <dsp:spPr>
        <a:xfrm>
          <a:off x="1224942" y="3979179"/>
          <a:ext cx="6068667" cy="106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242" tIns="112242" rIns="112242" bIns="11224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Required information: </a:t>
          </a:r>
          <a:r>
            <a:rPr lang="it-IT" sz="2200" b="1" kern="1200"/>
            <a:t>Transitions </a:t>
          </a:r>
          <a:r>
            <a:rPr lang="it-IT" sz="2200" kern="1200"/>
            <a:t>available on website</a:t>
          </a:r>
          <a:endParaRPr lang="en-US" sz="2200" kern="1200"/>
        </a:p>
      </dsp:txBody>
      <dsp:txXfrm>
        <a:off x="1224942" y="3979179"/>
        <a:ext cx="6068667" cy="10605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64C5CC-64E8-45DA-A070-7C0DB200D2A0}">
      <dsp:nvSpPr>
        <dsp:cNvPr id="0" name=""/>
        <dsp:cNvSpPr/>
      </dsp:nvSpPr>
      <dsp:spPr>
        <a:xfrm>
          <a:off x="0" y="3938"/>
          <a:ext cx="7293610" cy="8389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DEA4F4-128E-4BC2-A9E9-9685912E5601}">
      <dsp:nvSpPr>
        <dsp:cNvPr id="0" name=""/>
        <dsp:cNvSpPr/>
      </dsp:nvSpPr>
      <dsp:spPr>
        <a:xfrm>
          <a:off x="253795" y="192712"/>
          <a:ext cx="461445" cy="4614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76643-86F7-4E60-9F6B-50506AF9A75E}">
      <dsp:nvSpPr>
        <dsp:cNvPr id="0" name=""/>
        <dsp:cNvSpPr/>
      </dsp:nvSpPr>
      <dsp:spPr>
        <a:xfrm>
          <a:off x="969035" y="3938"/>
          <a:ext cx="6324574" cy="838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93" tIns="88793" rIns="88793" bIns="8879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JSON file contains 1458 dictionaries. One for each issues.</a:t>
          </a:r>
          <a:endParaRPr lang="en-US" sz="1800" kern="1200"/>
        </a:p>
      </dsp:txBody>
      <dsp:txXfrm>
        <a:off x="969035" y="3938"/>
        <a:ext cx="6324574" cy="838991"/>
      </dsp:txXfrm>
    </dsp:sp>
    <dsp:sp modelId="{83383A06-3192-4CFF-B91A-F1BF7446C3C7}">
      <dsp:nvSpPr>
        <dsp:cNvPr id="0" name=""/>
        <dsp:cNvSpPr/>
      </dsp:nvSpPr>
      <dsp:spPr>
        <a:xfrm>
          <a:off x="0" y="1052678"/>
          <a:ext cx="7293610" cy="8389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0FF4E-BF3E-4255-8E34-691200D85AC8}">
      <dsp:nvSpPr>
        <dsp:cNvPr id="0" name=""/>
        <dsp:cNvSpPr/>
      </dsp:nvSpPr>
      <dsp:spPr>
        <a:xfrm>
          <a:off x="253795" y="1241451"/>
          <a:ext cx="461445" cy="4614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0D38A-84B0-4F81-AEED-7AD9D4A272B6}">
      <dsp:nvSpPr>
        <dsp:cNvPr id="0" name=""/>
        <dsp:cNvSpPr/>
      </dsp:nvSpPr>
      <dsp:spPr>
        <a:xfrm>
          <a:off x="969035" y="1052678"/>
          <a:ext cx="6324574" cy="838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93" tIns="88793" rIns="88793" bIns="8879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/>
            <a:t>Transitions </a:t>
          </a:r>
          <a:r>
            <a:rPr lang="it-IT" sz="1800" kern="1200"/>
            <a:t>is between the available keys</a:t>
          </a:r>
          <a:endParaRPr lang="en-US" sz="1800" kern="1200"/>
        </a:p>
      </dsp:txBody>
      <dsp:txXfrm>
        <a:off x="969035" y="1052678"/>
        <a:ext cx="6324574" cy="838991"/>
      </dsp:txXfrm>
    </dsp:sp>
    <dsp:sp modelId="{5077A495-DB27-4AA3-B572-DED927CA77BD}">
      <dsp:nvSpPr>
        <dsp:cNvPr id="0" name=""/>
        <dsp:cNvSpPr/>
      </dsp:nvSpPr>
      <dsp:spPr>
        <a:xfrm>
          <a:off x="0" y="2101418"/>
          <a:ext cx="7293610" cy="8389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BC162-631E-483B-A4AB-B28C05C8BD8A}">
      <dsp:nvSpPr>
        <dsp:cNvPr id="0" name=""/>
        <dsp:cNvSpPr/>
      </dsp:nvSpPr>
      <dsp:spPr>
        <a:xfrm>
          <a:off x="253795" y="2290191"/>
          <a:ext cx="461445" cy="4614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3E0A5-869E-4323-A88D-9FCEF22C5573}">
      <dsp:nvSpPr>
        <dsp:cNvPr id="0" name=""/>
        <dsp:cNvSpPr/>
      </dsp:nvSpPr>
      <dsp:spPr>
        <a:xfrm>
          <a:off x="969035" y="2101418"/>
          <a:ext cx="6324574" cy="838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93" tIns="88793" rIns="88793" bIns="8879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/>
            <a:t>Transitions</a:t>
          </a:r>
          <a:r>
            <a:rPr lang="it-IT" sz="1800" kern="1200"/>
            <a:t> unfortunately contains only </a:t>
          </a:r>
          <a:r>
            <a:rPr lang="it-IT" sz="1800" b="1" kern="1200"/>
            <a:t>empty list</a:t>
          </a:r>
          <a:endParaRPr lang="en-US" sz="1800" kern="1200"/>
        </a:p>
      </dsp:txBody>
      <dsp:txXfrm>
        <a:off x="969035" y="2101418"/>
        <a:ext cx="6324574" cy="838991"/>
      </dsp:txXfrm>
    </dsp:sp>
    <dsp:sp modelId="{5EBFC84C-BCDC-4A2F-AFE5-AE049CEEBC15}">
      <dsp:nvSpPr>
        <dsp:cNvPr id="0" name=""/>
        <dsp:cNvSpPr/>
      </dsp:nvSpPr>
      <dsp:spPr>
        <a:xfrm>
          <a:off x="0" y="3150158"/>
          <a:ext cx="7293610" cy="8389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45610-CBC1-4337-BA57-7A8438188BD8}">
      <dsp:nvSpPr>
        <dsp:cNvPr id="0" name=""/>
        <dsp:cNvSpPr/>
      </dsp:nvSpPr>
      <dsp:spPr>
        <a:xfrm>
          <a:off x="253795" y="3338931"/>
          <a:ext cx="461445" cy="4614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86443-58BA-418B-A595-18DA515F053C}">
      <dsp:nvSpPr>
        <dsp:cNvPr id="0" name=""/>
        <dsp:cNvSpPr/>
      </dsp:nvSpPr>
      <dsp:spPr>
        <a:xfrm>
          <a:off x="969035" y="3150158"/>
          <a:ext cx="6324574" cy="838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93" tIns="88793" rIns="88793" bIns="8879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After the exploration of the JSON file in all its fields I could not find any new relevant information for my task.</a:t>
          </a:r>
          <a:endParaRPr lang="en-US" sz="1800" kern="1200"/>
        </a:p>
      </dsp:txBody>
      <dsp:txXfrm>
        <a:off x="969035" y="3150158"/>
        <a:ext cx="6324574" cy="838991"/>
      </dsp:txXfrm>
    </dsp:sp>
    <dsp:sp modelId="{9F542E61-92F1-4A3C-B4CE-31D9B69E71DE}">
      <dsp:nvSpPr>
        <dsp:cNvPr id="0" name=""/>
        <dsp:cNvSpPr/>
      </dsp:nvSpPr>
      <dsp:spPr>
        <a:xfrm>
          <a:off x="0" y="4198898"/>
          <a:ext cx="7293610" cy="8389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AF8BC0-F51E-4B1F-904A-8BDE7FB2EA53}">
      <dsp:nvSpPr>
        <dsp:cNvPr id="0" name=""/>
        <dsp:cNvSpPr/>
      </dsp:nvSpPr>
      <dsp:spPr>
        <a:xfrm>
          <a:off x="253795" y="4387671"/>
          <a:ext cx="461445" cy="4614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75506-460A-49A4-985B-BFE11CA4B681}">
      <dsp:nvSpPr>
        <dsp:cNvPr id="0" name=""/>
        <dsp:cNvSpPr/>
      </dsp:nvSpPr>
      <dsp:spPr>
        <a:xfrm>
          <a:off x="969035" y="4198898"/>
          <a:ext cx="6324574" cy="838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93" tIns="88793" rIns="88793" bIns="8879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Whole conversations between contributors where available but not showing to me any potential source of useful information</a:t>
          </a:r>
          <a:endParaRPr lang="en-US" sz="1800" kern="1200"/>
        </a:p>
      </dsp:txBody>
      <dsp:txXfrm>
        <a:off x="969035" y="4198898"/>
        <a:ext cx="6324574" cy="838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04B50-C6FF-4ACF-8FC5-729D467C0CC9}" type="datetimeFigureOut">
              <a:rPr lang="it-IT" smtClean="0"/>
              <a:t>19/04/2020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41BE7-BFE1-417B-96F6-A45234C803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1592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Subtracting</a:t>
            </a:r>
            <a:r>
              <a:rPr lang="it-IT" dirty="0"/>
              <a:t> 2 </a:t>
            </a:r>
            <a:r>
              <a:rPr lang="it-IT" dirty="0" err="1"/>
              <a:t>datetime</a:t>
            </a:r>
            <a:r>
              <a:rPr lang="it-IT" dirty="0"/>
              <a:t> </a:t>
            </a:r>
            <a:r>
              <a:rPr lang="it-IT" dirty="0" err="1"/>
              <a:t>datatype</a:t>
            </a:r>
            <a:r>
              <a:rPr lang="it-IT" dirty="0"/>
              <a:t> we </a:t>
            </a:r>
            <a:r>
              <a:rPr lang="it-IT" dirty="0" err="1"/>
              <a:t>obtain</a:t>
            </a:r>
            <a:r>
              <a:rPr lang="it-IT" dirty="0"/>
              <a:t> a new </a:t>
            </a:r>
            <a:r>
              <a:rPr lang="it-IT" dirty="0" err="1"/>
              <a:t>datatype</a:t>
            </a:r>
            <a:r>
              <a:rPr lang="it-IT" dirty="0"/>
              <a:t> </a:t>
            </a:r>
            <a:r>
              <a:rPr lang="it-IT" dirty="0" err="1"/>
              <a:t>called</a:t>
            </a:r>
            <a:r>
              <a:rPr lang="it-IT" dirty="0"/>
              <a:t> «</a:t>
            </a:r>
            <a:r>
              <a:rPr lang="it-IT" b="1" dirty="0"/>
              <a:t>timedelta64</a:t>
            </a:r>
            <a:r>
              <a:rPr lang="it-IT" dirty="0"/>
              <a:t>» which can </a:t>
            </a:r>
            <a:r>
              <a:rPr lang="it-IT" dirty="0" err="1"/>
              <a:t>easily</a:t>
            </a:r>
            <a:r>
              <a:rPr lang="it-IT" dirty="0"/>
              <a:t> be </a:t>
            </a:r>
            <a:r>
              <a:rPr lang="it-IT" dirty="0" err="1"/>
              <a:t>converted</a:t>
            </a:r>
            <a:r>
              <a:rPr lang="it-IT" dirty="0"/>
              <a:t> to </a:t>
            </a:r>
            <a:r>
              <a:rPr lang="it-IT" b="1" dirty="0"/>
              <a:t>float64 </a:t>
            </a:r>
            <a:r>
              <a:rPr lang="it-IT" dirty="0"/>
              <a:t>for further </a:t>
            </a:r>
            <a:r>
              <a:rPr lang="it-IT" dirty="0" err="1"/>
              <a:t>analysis</a:t>
            </a:r>
            <a:endParaRPr lang="en-US" dirty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41BE7-BFE1-417B-96F6-A45234C803B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1686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Ideally, a new alert would have a "status" var that can assume the following: Open, </a:t>
            </a:r>
            <a:r>
              <a:rPr lang="en-US" dirty="0" err="1"/>
              <a:t>PatchAvailable</a:t>
            </a:r>
            <a:r>
              <a:rPr lang="en-US" dirty="0"/>
              <a:t>, Reopened, but NEVER Closed or Resolved. </a:t>
            </a:r>
          </a:p>
          <a:p>
            <a:r>
              <a:rPr lang="en-US" dirty="0"/>
              <a:t>These last 2 classes belongs in fact to an "already resolved" alert. 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41BE7-BFE1-417B-96F6-A45234C803BC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9062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Here I did not include the charts with </a:t>
            </a:r>
            <a:r>
              <a:rPr lang="it-IT" dirty="0" err="1"/>
              <a:t>respect</a:t>
            </a:r>
            <a:r>
              <a:rPr lang="it-IT" dirty="0"/>
              <a:t> to the TRASFORMED  target </a:t>
            </a:r>
            <a:r>
              <a:rPr lang="it-IT" dirty="0" err="1"/>
              <a:t>variable</a:t>
            </a:r>
            <a:r>
              <a:rPr lang="it-IT" dirty="0"/>
              <a:t> because they were not </a:t>
            </a:r>
            <a:r>
              <a:rPr lang="it-IT" dirty="0" err="1"/>
              <a:t>showing</a:t>
            </a:r>
            <a:r>
              <a:rPr lang="it-IT" dirty="0"/>
              <a:t> anything </a:t>
            </a:r>
            <a:r>
              <a:rPr lang="it-IT" dirty="0" err="1"/>
              <a:t>relevant</a:t>
            </a:r>
            <a:r>
              <a:rPr lang="it-IT" dirty="0"/>
              <a:t> or different than that.</a:t>
            </a:r>
          </a:p>
          <a:p>
            <a:endParaRPr lang="it-IT" dirty="0"/>
          </a:p>
          <a:p>
            <a:r>
              <a:rPr lang="it-IT" dirty="0"/>
              <a:t>You could have also </a:t>
            </a:r>
            <a:r>
              <a:rPr lang="it-IT" dirty="0" err="1"/>
              <a:t>encoded</a:t>
            </a:r>
            <a:r>
              <a:rPr lang="it-IT" dirty="0"/>
              <a:t> </a:t>
            </a:r>
            <a:r>
              <a:rPr lang="it-IT" dirty="0" err="1"/>
              <a:t>issue</a:t>
            </a:r>
            <a:r>
              <a:rPr lang="it-IT" dirty="0"/>
              <a:t> type with 3 new </a:t>
            </a:r>
            <a:r>
              <a:rPr lang="it-IT" dirty="0" err="1"/>
              <a:t>levels</a:t>
            </a:r>
            <a:r>
              <a:rPr lang="it-IT" dirty="0"/>
              <a:t> as New Feature and Task </a:t>
            </a:r>
            <a:r>
              <a:rPr lang="it-IT" dirty="0" err="1"/>
              <a:t>seem</a:t>
            </a:r>
            <a:r>
              <a:rPr lang="it-IT" dirty="0"/>
              <a:t> to show medium </a:t>
            </a:r>
            <a:r>
              <a:rPr lang="it-IT" dirty="0" err="1"/>
              <a:t>resolution</a:t>
            </a:r>
            <a:r>
              <a:rPr lang="it-IT" dirty="0"/>
              <a:t> times with </a:t>
            </a:r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others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41BE7-BFE1-417B-96F6-A45234C803BC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563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41BE7-BFE1-417B-96F6-A45234C803BC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422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9F54-0895-439E-A559-D0071F4D93FA}" type="datetime1">
              <a:rPr lang="it-IT" smtClean="0"/>
              <a:t>19/04/2020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Bragantini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01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3B13-CCD8-42EB-B1AF-DBFD77476BCB}" type="datetime1">
              <a:rPr lang="it-IT" smtClean="0"/>
              <a:t>19/04/2020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Bragantini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125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699A-797B-4110-BED7-E9FB372574C3}" type="datetime1">
              <a:rPr lang="it-IT" smtClean="0"/>
              <a:t>19/04/2020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Bragantini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9584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C241-8E35-4908-B83A-767C2BB22A18}" type="datetime1">
              <a:rPr lang="it-IT" smtClean="0"/>
              <a:t>19/04/2020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it-IT"/>
              <a:t>Andrea Bragantini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2017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E845-CC21-49E7-BC06-438AA7ACC198}" type="datetime1">
              <a:rPr lang="it-IT" smtClean="0"/>
              <a:t>19/04/2020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Bragantini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4569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EFDE-403B-4989-A715-37EC0A50675F}" type="datetime1">
              <a:rPr lang="it-IT" smtClean="0"/>
              <a:t>19/04/2020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Bragantini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036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8EF5-5B9C-470D-B04A-CA35FC062AD2}" type="datetime1">
              <a:rPr lang="it-IT" smtClean="0"/>
              <a:t>19/04/2020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Bragantini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031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5F5F-AACB-42F1-AC25-018D7B90C49E}" type="datetime1">
              <a:rPr lang="it-IT" smtClean="0"/>
              <a:t>19/04/2020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Bragantini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127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D074-E888-46FD-9713-364C9AA4EA37}" type="datetime1">
              <a:rPr lang="it-IT" smtClean="0"/>
              <a:t>19/04/2020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Bragantini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894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475273"/>
            <a:ext cx="3474720" cy="271682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475273"/>
            <a:ext cx="3474720" cy="271682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D074-E888-46FD-9713-364C9AA4EA37}" type="datetime1">
              <a:rPr lang="it-IT" smtClean="0"/>
              <a:t>19/04/2020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Bragantini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‹#›</a:t>
            </a:fld>
            <a:endParaRPr lang="it-IT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4CDD983-1D11-4605-869F-71F53CFAC8C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867912" y="3429000"/>
            <a:ext cx="3474720" cy="269044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7EE35E2-4506-40F6-A653-248E6F5C94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18120" y="3429000"/>
            <a:ext cx="3474720" cy="269044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7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3B13-CCD8-42EB-B1AF-DBFD77476BCB}" type="datetime1">
              <a:rPr lang="it-IT" smtClean="0"/>
              <a:t>19/04/2020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Bragantini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‹#›</a:t>
            </a:fld>
            <a:endParaRPr lang="it-IT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2771FF-8702-4D34-9114-FB2834CBC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84435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D782CF5-6856-4DC8-A735-8B9A4EFD4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34643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9A75E32-926C-4307-9B50-39245076A56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971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955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3B13-CCD8-42EB-B1AF-DBFD77476BCB}" type="datetime1">
              <a:rPr lang="it-IT" smtClean="0"/>
              <a:t>19/04/2020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Bragantini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‹#›</a:t>
            </a:fld>
            <a:endParaRPr lang="it-IT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2771FF-8702-4D34-9114-FB2834CBC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58058" y="314766"/>
            <a:ext cx="3474720" cy="29273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D782CF5-6856-4DC8-A735-8B9A4EFD4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70522" y="277839"/>
            <a:ext cx="3474720" cy="29273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9A75E32-926C-4307-9B50-39245076A56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5594" y="314766"/>
            <a:ext cx="3474720" cy="29273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130E65-EFFC-4521-A585-94DDACFEFED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158058" y="3439161"/>
            <a:ext cx="3474720" cy="274046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4E76C57-0D47-4294-A96B-E2DD96B8F88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870522" y="3439161"/>
            <a:ext cx="3474720" cy="274046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5EC14ED-DF6C-446E-B342-ACFC81D4594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45594" y="3439161"/>
            <a:ext cx="3474720" cy="274046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552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C3DE-888C-4C7E-B12F-C9EEC0D8A8BB}" type="datetime1">
              <a:rPr lang="it-IT" smtClean="0"/>
              <a:t>19/04/2020</a:t>
            </a:fld>
            <a:endParaRPr lang="it-I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Bragantini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068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CABB-3C62-446B-A5A7-4D841B0417BD}" type="datetime1">
              <a:rPr lang="it-IT" smtClean="0"/>
              <a:t>19/04/2020</a:t>
            </a:fld>
            <a:endParaRPr lang="it-I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Bragantini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352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82C15-B7FB-42DD-B72D-EE0ACB7E2D08}" type="datetime1">
              <a:rPr lang="it-IT" smtClean="0"/>
              <a:t>19/04/2020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it-IT"/>
              <a:t>Andrea Bragantini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F8089B5-CBDC-4063-856A-DD14BDF518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046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98" r:id="rId5"/>
    <p:sldLayoutId id="2147483696" r:id="rId6"/>
    <p:sldLayoutId id="2147483697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nel_Am%C3%A9rica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n.wikipedia.org/wiki/Enel_Am%C3%A9rica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n.wikipedia.org/wiki/Enel_Am%C3%A9rica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n.wikipedia.org/wiki/Enel_Am%C3%A9rica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n.wikipedia.org/wiki/Enel_Am%C3%A9rica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Enel_Am%C3%A9ricas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en.wikipedia.org/wiki/Enel_Am%C3%A9ricas" TargetMode="Externa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nel_Am%C3%A9rica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n.wikipedia.org/wiki/Enel_Am%C3%A9rica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n.wikipedia.org/wiki/Enel_Am%C3%A9rica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Enel_Am%C3%A9rica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nel_Am%C3%A9rica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Enel_Am%C3%A9rica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n.wikipedia.org/wiki/Enel_Am%C3%A9rica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nel_Am%C3%A9rica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Enel_Am%C3%A9ricas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en.wikipedia.org/wiki/Enel_Am%C3%A9ricas" TargetMode="Externa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en.wikipedia.org/wiki/Enel_Am%C3%A9ricas" TargetMode="Externa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nel_Am%C3%A9rica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impleicons_Business_bars-chart-ascending.svg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Enel_Am%C3%A9ricas" TargetMode="Externa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n.wikipedia.org/wiki/Enel_Am%C3%A9rica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nel_Am%C3%A9rica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nel_Am%C3%A9rica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s://commons.wikimedia.org/wiki/File:Simpleicons_Business_bars-chart-ascending.svg" TargetMode="Externa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3.png"/><Relationship Id="rId7" Type="http://schemas.openxmlformats.org/officeDocument/2006/relationships/hyperlink" Target="https://en.wikipedia.org/wiki/Enel_Am%C3%A9ricas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hyperlink" Target="https://commons.wikimedia.org/wiki/File:Simpleicons_Business_bars-chart-ascending.svg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ree-icon-symbol-characters-form-2700181/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Enel_Am%C3%A9ricas" TargetMode="Externa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Enel_Am%C3%A9ricas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pixabay.com/en/tree-icon-symbol-characters-form-2700181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Enel_Am%C3%A9ricas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pixabay.com/en/tree-icon-symbol-characters-form-2700181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0.png"/><Relationship Id="rId7" Type="http://schemas.openxmlformats.org/officeDocument/2006/relationships/hyperlink" Target="https://pixabay.com/en/tree-icon-symbol-characters-form-2700181/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hyperlink" Target="https://en.wikipedia.org/wiki/Enel_Am%C3%A9ricas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nel_Am%C3%A9rica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en.wikipedia.org/wiki/Enel_Am%C3%A9ricas" TargetMode="Externa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en.wikipedia.org/wiki/Enel_Am%C3%A9ricas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nel_Am%C3%A9rica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en.wikipedia.org/wiki/Enel_Am%C3%A9ricas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en.wikipedia.org/wiki/Enel_Am%C3%A9ricas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en.wikipedia.org/wiki/Enel_Am%C3%A9ricas" TargetMode="External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n.wikipedia.org/wiki/Enel_Am%C3%A9rica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n.wikipedia.org/wiki/Enel_Am%C3%A9rica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n.wikipedia.org/wiki/Enel_Am%C3%A9rica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n.wikipedia.org/wiki/Enel_Am%C3%A9rica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n.wikipedia.org/wiki/Enel_Am%C3%A9rica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08DE3B18-1960-40D4-A0FF-F2C7CBB58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886" r="20226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7CC37A-F11C-4756-A9AB-363A962AF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Apache Avro Case</a:t>
            </a:r>
            <a:endParaRPr lang="it-IT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F165C-5F5C-4BDE-8886-0DF371558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Recruiting process for Data Scientist position at ENEL</a:t>
            </a:r>
          </a:p>
          <a:p>
            <a:r>
              <a:rPr lang="en-US">
                <a:solidFill>
                  <a:schemeClr val="tx1"/>
                </a:solidFill>
              </a:rPr>
              <a:t>Andrea Bragantini</a:t>
            </a:r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388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5E0A-8CF8-4B05-BF6A-845A8762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Numerical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:</a:t>
            </a:r>
            <a:br>
              <a:rPr lang="it-IT" dirty="0"/>
            </a:br>
            <a:r>
              <a:rPr lang="it-IT" sz="3000" dirty="0" err="1"/>
              <a:t>comment_count</a:t>
            </a:r>
            <a:endParaRPr lang="it-IT" sz="3000" dirty="0"/>
          </a:p>
        </p:txBody>
      </p:sp>
      <p:pic>
        <p:nvPicPr>
          <p:cNvPr id="8" name="Picture Placeholder 7" descr="A picture containing computer&#10;&#10;Description automatically generated">
            <a:extLst>
              <a:ext uri="{FF2B5EF4-FFF2-40B4-BE49-F238E27FC236}">
                <a16:creationId xmlns:a16="http://schemas.microsoft.com/office/drawing/2014/main" id="{9F1829F9-465A-4453-95A8-B857234445B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" b="73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CF8C1-146D-4538-AB48-D61A98BB5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distribution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highly</a:t>
            </a:r>
            <a:r>
              <a:rPr lang="it-IT" dirty="0"/>
              <a:t> </a:t>
            </a:r>
            <a:r>
              <a:rPr lang="it-IT" dirty="0" err="1"/>
              <a:t>skewed</a:t>
            </a:r>
            <a:r>
              <a:rPr lang="it-IT" dirty="0"/>
              <a:t> to the </a:t>
            </a:r>
            <a:r>
              <a:rPr lang="it-IT" dirty="0" err="1"/>
              <a:t>left</a:t>
            </a:r>
            <a:r>
              <a:rPr lang="it-IT" dirty="0"/>
              <a:t>. It might </a:t>
            </a:r>
            <a:r>
              <a:rPr lang="it-IT" dirty="0" err="1"/>
              <a:t>require</a:t>
            </a:r>
            <a:r>
              <a:rPr lang="it-IT" dirty="0"/>
              <a:t> a </a:t>
            </a:r>
            <a:r>
              <a:rPr lang="it-IT" dirty="0" err="1"/>
              <a:t>proper</a:t>
            </a:r>
            <a:r>
              <a:rPr lang="it-IT" dirty="0"/>
              <a:t> </a:t>
            </a:r>
            <a:r>
              <a:rPr lang="it-IT" dirty="0" err="1"/>
              <a:t>transformation</a:t>
            </a:r>
            <a:r>
              <a:rPr lang="it-IT" dirty="0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1CBE2-3EA6-4BBD-BF99-AA21C3BB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Bragantini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706B4-CF6C-4C1C-8BDD-BE7FBD8F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10</a:t>
            </a:fld>
            <a:endParaRPr lang="it-IT"/>
          </a:p>
        </p:txBody>
      </p:sp>
      <p:pic>
        <p:nvPicPr>
          <p:cNvPr id="7" name="Picture 6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A24768D6-6645-4CC4-964C-B292AE8BD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7144" y="6197600"/>
            <a:ext cx="1435803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9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ECE3-134F-41BC-B004-274D6222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Numerical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:</a:t>
            </a:r>
            <a:br>
              <a:rPr lang="it-IT" dirty="0"/>
            </a:br>
            <a:r>
              <a:rPr lang="it-IT" dirty="0" err="1"/>
              <a:t>watch_count</a:t>
            </a:r>
            <a:endParaRPr lang="it-IT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D365091-80D2-4963-9BF0-70F009AE219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" b="73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943DE-85E6-4D98-A3E7-B6C5806B8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distribution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highly</a:t>
            </a:r>
            <a:r>
              <a:rPr lang="it-IT" dirty="0"/>
              <a:t> </a:t>
            </a:r>
            <a:r>
              <a:rPr lang="it-IT" dirty="0" err="1"/>
              <a:t>skewed</a:t>
            </a:r>
            <a:r>
              <a:rPr lang="it-IT" dirty="0"/>
              <a:t> to the </a:t>
            </a:r>
            <a:r>
              <a:rPr lang="it-IT" dirty="0" err="1"/>
              <a:t>left</a:t>
            </a:r>
            <a:r>
              <a:rPr lang="it-IT" dirty="0"/>
              <a:t>. It might </a:t>
            </a:r>
            <a:r>
              <a:rPr lang="it-IT" dirty="0" err="1"/>
              <a:t>require</a:t>
            </a:r>
            <a:r>
              <a:rPr lang="it-IT" dirty="0"/>
              <a:t> a </a:t>
            </a:r>
            <a:r>
              <a:rPr lang="it-IT" dirty="0" err="1"/>
              <a:t>proper</a:t>
            </a:r>
            <a:r>
              <a:rPr lang="it-IT" dirty="0"/>
              <a:t> </a:t>
            </a:r>
            <a:r>
              <a:rPr lang="it-IT" dirty="0" err="1"/>
              <a:t>transformation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59022-DA73-426C-A869-071450FC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Bragantini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82FB5-BCEA-4B08-BA6D-BC0FB1F0F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11</a:t>
            </a:fld>
            <a:endParaRPr lang="it-IT"/>
          </a:p>
        </p:txBody>
      </p:sp>
      <p:pic>
        <p:nvPicPr>
          <p:cNvPr id="7" name="Picture 6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804C2BDF-1547-496A-A3FB-0105DEBAD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7144" y="6197600"/>
            <a:ext cx="1435803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59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2E3F-BF56-4CA7-93E9-5825BE24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Numerical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:</a:t>
            </a:r>
            <a:br>
              <a:rPr lang="it-IT" dirty="0"/>
            </a:br>
            <a:r>
              <a:rPr lang="it-IT" dirty="0"/>
              <a:t>description_</a:t>
            </a:r>
            <a:br>
              <a:rPr lang="it-IT" dirty="0"/>
            </a:br>
            <a:r>
              <a:rPr lang="it-IT" dirty="0" err="1"/>
              <a:t>length</a:t>
            </a:r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E5E8E-C84F-4066-80C0-18EC64CFF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distribution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highly</a:t>
            </a:r>
            <a:r>
              <a:rPr lang="it-IT" dirty="0"/>
              <a:t> </a:t>
            </a:r>
            <a:r>
              <a:rPr lang="it-IT" dirty="0" err="1"/>
              <a:t>skewed</a:t>
            </a:r>
            <a:r>
              <a:rPr lang="it-IT" dirty="0"/>
              <a:t> to the </a:t>
            </a:r>
            <a:r>
              <a:rPr lang="it-IT" dirty="0" err="1"/>
              <a:t>left</a:t>
            </a:r>
            <a:r>
              <a:rPr lang="it-IT" dirty="0"/>
              <a:t>. It might </a:t>
            </a:r>
            <a:r>
              <a:rPr lang="it-IT" dirty="0" err="1"/>
              <a:t>require</a:t>
            </a:r>
            <a:r>
              <a:rPr lang="it-IT" dirty="0"/>
              <a:t> a </a:t>
            </a:r>
            <a:r>
              <a:rPr lang="it-IT" dirty="0" err="1"/>
              <a:t>proper</a:t>
            </a:r>
            <a:r>
              <a:rPr lang="it-IT" dirty="0"/>
              <a:t> </a:t>
            </a:r>
            <a:r>
              <a:rPr lang="it-IT" dirty="0" err="1"/>
              <a:t>transformation</a:t>
            </a:r>
            <a:r>
              <a:rPr lang="it-IT" dirty="0"/>
              <a:t>.</a:t>
            </a:r>
          </a:p>
          <a:p>
            <a:r>
              <a:rPr lang="en-US" dirty="0"/>
              <a:t>There are a few outliers with very long descriptions.</a:t>
            </a:r>
          </a:p>
          <a:p>
            <a:r>
              <a:rPr lang="it-IT" dirty="0"/>
              <a:t>In the chart only short description are </a:t>
            </a:r>
            <a:r>
              <a:rPr lang="it-IT" dirty="0" err="1"/>
              <a:t>considered</a:t>
            </a:r>
            <a:r>
              <a:rPr lang="it-IT" dirty="0"/>
              <a:t> for </a:t>
            </a:r>
            <a:r>
              <a:rPr lang="it-IT" dirty="0" err="1"/>
              <a:t>sake</a:t>
            </a:r>
            <a:r>
              <a:rPr lang="it-IT" dirty="0"/>
              <a:t> of </a:t>
            </a:r>
            <a:r>
              <a:rPr lang="it-IT" dirty="0" err="1"/>
              <a:t>simplicity</a:t>
            </a:r>
            <a:r>
              <a:rPr lang="it-IT" dirty="0"/>
              <a:t> of </a:t>
            </a:r>
            <a:r>
              <a:rPr lang="it-IT" dirty="0" err="1"/>
              <a:t>visualization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1DA05-1613-4065-B25D-19603CB4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Bragantini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BE916-2B14-4675-8C1A-88A372A0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12</a:t>
            </a:fld>
            <a:endParaRPr lang="it-IT"/>
          </a:p>
        </p:txBody>
      </p:sp>
      <p:pic>
        <p:nvPicPr>
          <p:cNvPr id="16" name="Picture Placeholder 1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E6074B0-A356-4DD1-AB19-9D55A865C93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" b="734"/>
          <a:stretch>
            <a:fillRect/>
          </a:stretch>
        </p:blipFill>
        <p:spPr/>
      </p:pic>
      <p:pic>
        <p:nvPicPr>
          <p:cNvPr id="7" name="Picture 6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52E59EFE-4E6C-492B-80D8-881AACC5B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7144" y="6197600"/>
            <a:ext cx="1435803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86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5B2C-23A1-4C7A-B6BE-9F49D78D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Numerical Variable:</a:t>
            </a:r>
            <a:br>
              <a:rPr lang="it-IT"/>
            </a:br>
            <a:r>
              <a:rPr lang="it-IT"/>
              <a:t>summary_</a:t>
            </a:r>
            <a:br>
              <a:rPr lang="it-IT"/>
            </a:br>
            <a:r>
              <a:rPr lang="it-IT"/>
              <a:t>length</a:t>
            </a:r>
            <a:endParaRPr lang="it-IT" dirty="0"/>
          </a:p>
        </p:txBody>
      </p:sp>
      <p:pic>
        <p:nvPicPr>
          <p:cNvPr id="8" name="Picture Placeholder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694816F-F1AD-40E1-A3E9-FE682DA4823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" b="73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75A40-9212-46DC-8955-346997DB0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distribution</a:t>
            </a:r>
            <a:r>
              <a:rPr lang="it-IT" dirty="0"/>
              <a:t> of this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different from the </a:t>
            </a:r>
            <a:r>
              <a:rPr lang="it-IT" dirty="0" err="1"/>
              <a:t>others</a:t>
            </a:r>
            <a:r>
              <a:rPr lang="it-IT" dirty="0"/>
              <a:t> and may look </a:t>
            </a:r>
            <a:r>
              <a:rPr lang="it-IT" dirty="0" err="1"/>
              <a:t>gaussian</a:t>
            </a:r>
            <a:r>
              <a:rPr lang="it-IT" dirty="0"/>
              <a:t>, even though test </a:t>
            </a:r>
            <a:r>
              <a:rPr lang="it-IT" dirty="0" err="1"/>
              <a:t>denies</a:t>
            </a:r>
            <a:r>
              <a:rPr lang="it-IT" dirty="0"/>
              <a:t> this </a:t>
            </a:r>
            <a:r>
              <a:rPr lang="it-IT" dirty="0" err="1"/>
              <a:t>assumption</a:t>
            </a:r>
            <a:r>
              <a:rPr lang="it-IT" dirty="0"/>
              <a:t>.</a:t>
            </a:r>
          </a:p>
          <a:p>
            <a:r>
              <a:rPr lang="it-IT" dirty="0"/>
              <a:t>Shapiro Test </a:t>
            </a:r>
            <a:r>
              <a:rPr lang="it-IT" dirty="0" err="1"/>
              <a:t>outcome</a:t>
            </a:r>
            <a:r>
              <a:rPr lang="it-IT" dirty="0"/>
              <a:t>:</a:t>
            </a:r>
          </a:p>
          <a:p>
            <a:r>
              <a:rPr lang="en-US" dirty="0"/>
              <a:t>Statistics=0.965, p=0.000</a:t>
            </a:r>
          </a:p>
          <a:p>
            <a:r>
              <a:rPr lang="en-US" dirty="0"/>
              <a:t>Sample does not look Gaussian (reject H0)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6987A-6F42-4F5C-89BC-EC40508B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Bragantini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3A51A-531F-4812-99BE-E0E6890FA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13</a:t>
            </a:fld>
            <a:endParaRPr lang="it-IT"/>
          </a:p>
        </p:txBody>
      </p:sp>
      <p:pic>
        <p:nvPicPr>
          <p:cNvPr id="7" name="Picture 6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E2F276CB-BA7B-4B4D-BD86-98C16A88A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7144" y="6197600"/>
            <a:ext cx="1435803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4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6F1B7F-E094-4BD3-A297-C7505EA5B4C0}"/>
              </a:ext>
            </a:extLst>
          </p:cNvPr>
          <p:cNvSpPr/>
          <p:nvPr/>
        </p:nvSpPr>
        <p:spPr>
          <a:xfrm>
            <a:off x="5243209" y="5340485"/>
            <a:ext cx="4537576" cy="505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9CCFE-53FA-49A1-A0E9-02C35134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</a:t>
            </a:r>
            <a:r>
              <a:rPr lang="it-IT" dirty="0"/>
              <a:t>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AB598-3DFD-4D44-8628-C5CDEA025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Split Training and </a:t>
            </a:r>
            <a:r>
              <a:rPr lang="it-IT" b="1" dirty="0" err="1"/>
              <a:t>Validation</a:t>
            </a:r>
            <a:r>
              <a:rPr lang="it-IT" b="1" dirty="0"/>
              <a:t> sets</a:t>
            </a:r>
          </a:p>
          <a:p>
            <a:pPr lvl="1"/>
            <a:r>
              <a:rPr lang="en-US" dirty="0"/>
              <a:t>Look only at successfully solved alerts in the available dataset</a:t>
            </a:r>
          </a:p>
          <a:p>
            <a:pPr lvl="2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 approach: select only “Closed“/”Resolved alerts.</a:t>
            </a:r>
          </a:p>
          <a:p>
            <a:pPr lvl="2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approach: select all alerts that has a resolution date</a:t>
            </a:r>
          </a:p>
          <a:p>
            <a:pPr lvl="2"/>
            <a:r>
              <a:rPr lang="en-US" dirty="0"/>
              <a:t>Decision: </a:t>
            </a:r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approach</a:t>
            </a:r>
            <a:r>
              <a:rPr lang="it-IT" b="1" dirty="0"/>
              <a:t> </a:t>
            </a:r>
            <a:r>
              <a:rPr lang="it-IT" dirty="0"/>
              <a:t>because it </a:t>
            </a:r>
            <a:r>
              <a:rPr lang="it-IT" dirty="0" err="1"/>
              <a:t>returns</a:t>
            </a:r>
            <a:r>
              <a:rPr lang="it-IT" dirty="0"/>
              <a:t> a </a:t>
            </a:r>
            <a:r>
              <a:rPr lang="it-IT" dirty="0" err="1"/>
              <a:t>larger</a:t>
            </a:r>
            <a:r>
              <a:rPr lang="it-IT" dirty="0"/>
              <a:t> dataset</a:t>
            </a:r>
          </a:p>
          <a:p>
            <a:pPr lvl="1"/>
            <a:r>
              <a:rPr lang="it-IT" dirty="0"/>
              <a:t>The </a:t>
            </a:r>
            <a:r>
              <a:rPr lang="it-IT" dirty="0" err="1"/>
              <a:t>Validation</a:t>
            </a:r>
            <a:r>
              <a:rPr lang="it-IT" dirty="0"/>
              <a:t> set </a:t>
            </a:r>
            <a:r>
              <a:rPr lang="it-IT" dirty="0" err="1"/>
              <a:t>is</a:t>
            </a:r>
            <a:r>
              <a:rPr lang="it-IT" dirty="0"/>
              <a:t> instead </a:t>
            </a:r>
            <a:r>
              <a:rPr lang="it-IT" dirty="0" err="1"/>
              <a:t>composed</a:t>
            </a:r>
            <a:r>
              <a:rPr lang="it-IT" dirty="0"/>
              <a:t> by all those </a:t>
            </a:r>
            <a:r>
              <a:rPr lang="it-IT" dirty="0" err="1"/>
              <a:t>alerts</a:t>
            </a:r>
            <a:r>
              <a:rPr lang="it-IT" dirty="0"/>
              <a:t> that have not been </a:t>
            </a:r>
            <a:r>
              <a:rPr lang="it-IT" dirty="0" err="1"/>
              <a:t>closed</a:t>
            </a:r>
            <a:r>
              <a:rPr lang="it-IT" dirty="0"/>
              <a:t> yet, </a:t>
            </a:r>
            <a:r>
              <a:rPr lang="it-IT" dirty="0" err="1"/>
              <a:t>namely</a:t>
            </a:r>
            <a:r>
              <a:rPr lang="it-IT" dirty="0"/>
              <a:t> do not have a </a:t>
            </a:r>
            <a:r>
              <a:rPr lang="it-IT" dirty="0" err="1"/>
              <a:t>resolution</a:t>
            </a:r>
            <a:r>
              <a:rPr lang="it-IT" dirty="0"/>
              <a:t> date.</a:t>
            </a:r>
          </a:p>
          <a:p>
            <a:r>
              <a:rPr lang="it-IT" b="1" dirty="0"/>
              <a:t>Target </a:t>
            </a:r>
            <a:r>
              <a:rPr lang="it-IT" b="1" dirty="0" err="1"/>
              <a:t>Variable</a:t>
            </a:r>
            <a:r>
              <a:rPr lang="it-IT" b="1" dirty="0"/>
              <a:t>: Duration</a:t>
            </a:r>
          </a:p>
          <a:p>
            <a:pPr lvl="1"/>
            <a:r>
              <a:rPr lang="it-IT" dirty="0" err="1"/>
              <a:t>Convert</a:t>
            </a:r>
            <a:r>
              <a:rPr lang="it-IT" dirty="0"/>
              <a:t> all </a:t>
            </a:r>
            <a:r>
              <a:rPr lang="it-IT" dirty="0" err="1"/>
              <a:t>datetime</a:t>
            </a:r>
            <a:r>
              <a:rPr lang="it-IT" dirty="0"/>
              <a:t> data</a:t>
            </a:r>
          </a:p>
          <a:p>
            <a:pPr lvl="1"/>
            <a:r>
              <a:rPr lang="it-IT" dirty="0"/>
              <a:t>Looking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b="1" dirty="0" err="1"/>
              <a:t>created</a:t>
            </a:r>
            <a:r>
              <a:rPr lang="it-IT" dirty="0"/>
              <a:t> times and </a:t>
            </a:r>
            <a:r>
              <a:rPr lang="it-IT" b="1" dirty="0" err="1"/>
              <a:t>resolution</a:t>
            </a:r>
            <a:r>
              <a:rPr lang="it-IT" b="1" dirty="0"/>
              <a:t> dates</a:t>
            </a:r>
            <a:r>
              <a:rPr lang="it-IT" dirty="0"/>
              <a:t>, it </a:t>
            </a:r>
            <a:r>
              <a:rPr lang="it-IT" dirty="0" err="1"/>
              <a:t>is</a:t>
            </a:r>
            <a:r>
              <a:rPr lang="it-IT" dirty="0"/>
              <a:t> possible to derive the duration of </a:t>
            </a:r>
            <a:r>
              <a:rPr lang="it-IT" dirty="0" err="1"/>
              <a:t>finished</a:t>
            </a:r>
            <a:r>
              <a:rPr lang="it-IT" dirty="0"/>
              <a:t> tasks.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1314B-EBD2-4AA8-92CF-9436C8CC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Bragantini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1347A-434D-42CF-BB92-8A39052E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14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76A27B-2C9F-4D3F-AA9A-E29C9009B2AE}"/>
                  </a:ext>
                </a:extLst>
              </p:cNvPr>
              <p:cNvSpPr txBox="1"/>
              <p:nvPr/>
            </p:nvSpPr>
            <p:spPr>
              <a:xfrm>
                <a:off x="5419560" y="5448021"/>
                <a:ext cx="42146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𝑑𝑢𝑟𝑎𝑡𝑖𝑜𝑛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𝑟𝑒𝑠𝑜𝑙𝑢𝑡𝑖𝑜𝑛𝑑𝑎𝑡𝑒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− 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𝑐𝑟𝑒𝑎𝑡𝑒𝑑</m:t>
                      </m:r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76A27B-2C9F-4D3F-AA9A-E29C9009B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560" y="5448021"/>
                <a:ext cx="4214615" cy="276999"/>
              </a:xfrm>
              <a:prstGeom prst="rect">
                <a:avLst/>
              </a:prstGeom>
              <a:blipFill>
                <a:blip r:embed="rId3"/>
                <a:stretch>
                  <a:fillRect l="-1013" r="-1013" b="-88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61CDF4B1-E40E-4018-975F-62E4B50AE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57144" y="6197600"/>
            <a:ext cx="1435803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22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AE96-1068-4EDA-A85B-23245A82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Target </a:t>
            </a:r>
            <a:r>
              <a:rPr lang="it-IT" dirty="0" err="1"/>
              <a:t>Variable</a:t>
            </a:r>
            <a:r>
              <a:rPr lang="it-IT" dirty="0"/>
              <a:t>:</a:t>
            </a:r>
            <a:br>
              <a:rPr lang="it-IT" dirty="0"/>
            </a:br>
            <a:r>
              <a:rPr lang="it-IT" dirty="0"/>
              <a:t>duration</a:t>
            </a:r>
          </a:p>
        </p:txBody>
      </p:sp>
      <p:pic>
        <p:nvPicPr>
          <p:cNvPr id="8" name="Picture Placeholder 7" descr="A close up of a white wall&#10;&#10;Description automatically generated">
            <a:extLst>
              <a:ext uri="{FF2B5EF4-FFF2-40B4-BE49-F238E27FC236}">
                <a16:creationId xmlns:a16="http://schemas.microsoft.com/office/drawing/2014/main" id="{52FD90FE-BD47-438C-93C4-072DB7A86DD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" b="597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2A932-1764-4470-B60A-B8981D913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Almost all the observations are characterized by small resolution times [min, hours..].</a:t>
            </a:r>
          </a:p>
          <a:p>
            <a:r>
              <a:rPr lang="en-US" dirty="0"/>
              <a:t>The distribution is highly skewed to the left and there are lots of outliers with very "high" resolution times [months, years...]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E0AA0-F901-4E23-BA00-7D65981E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Bragantini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89496-7C25-43E2-988A-8F5F8D00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15</a:t>
            </a:fld>
            <a:endParaRPr lang="it-IT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84541B-11A2-4694-93C7-0115A641B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910" y="767418"/>
            <a:ext cx="6053964" cy="4028317"/>
          </a:xfrm>
          <a:prstGeom prst="rect">
            <a:avLst/>
          </a:prstGeom>
        </p:spPr>
      </p:pic>
      <p:pic>
        <p:nvPicPr>
          <p:cNvPr id="9" name="Picture 8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5A17CDAF-8DB4-432D-983B-76F2D0BE61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57144" y="6197600"/>
            <a:ext cx="1435803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30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9CCFE-53FA-49A1-A0E9-02C351347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Pre-processing</a:t>
            </a: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Useless variables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AB598-3DFD-4D44-8628-C5CDEA025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034" y="864108"/>
            <a:ext cx="6254869" cy="5120640"/>
          </a:xfrm>
        </p:spPr>
        <p:txBody>
          <a:bodyPr>
            <a:normAutofit/>
          </a:bodyPr>
          <a:lstStyle/>
          <a:p>
            <a:r>
              <a:rPr lang="it-IT" dirty="0"/>
              <a:t>Drop from the dataset </a:t>
            </a:r>
            <a:r>
              <a:rPr lang="it-IT" dirty="0" err="1"/>
              <a:t>useless</a:t>
            </a:r>
            <a:r>
              <a:rPr lang="it-IT" dirty="0"/>
              <a:t> </a:t>
            </a:r>
            <a:r>
              <a:rPr lang="it-IT" dirty="0" err="1"/>
              <a:t>predictors</a:t>
            </a:r>
            <a:r>
              <a:rPr lang="it-IT" dirty="0"/>
              <a:t>, as </a:t>
            </a:r>
            <a:r>
              <a:rPr lang="en-US" dirty="0"/>
              <a:t>do not offer useful information.</a:t>
            </a:r>
          </a:p>
          <a:p>
            <a:pPr lvl="1"/>
            <a:r>
              <a:rPr lang="en-US" b="1" dirty="0"/>
              <a:t>project </a:t>
            </a:r>
            <a:r>
              <a:rPr lang="en-US" dirty="0"/>
              <a:t>: 		         	same for all</a:t>
            </a:r>
          </a:p>
          <a:p>
            <a:pPr lvl="1"/>
            <a:r>
              <a:rPr lang="en-US" b="1" dirty="0"/>
              <a:t>updated</a:t>
            </a:r>
            <a:r>
              <a:rPr lang="en-US" dirty="0"/>
              <a:t> : 	 	        	 updates are after the 				 resolution date</a:t>
            </a:r>
          </a:p>
          <a:p>
            <a:pPr lvl="1"/>
            <a:r>
              <a:rPr lang="en-US" b="1" dirty="0" err="1"/>
              <a:t>resolutiondate</a:t>
            </a:r>
            <a:r>
              <a:rPr lang="en-US" b="1" dirty="0"/>
              <a:t> </a:t>
            </a:r>
            <a:r>
              <a:rPr lang="en-US" dirty="0"/>
              <a:t>: 	         	already used for 				         	determining duration</a:t>
            </a:r>
          </a:p>
          <a:p>
            <a:pPr lvl="1"/>
            <a:r>
              <a:rPr lang="en-US" b="1" dirty="0"/>
              <a:t>created</a:t>
            </a:r>
            <a:r>
              <a:rPr lang="en-US" dirty="0"/>
              <a:t> : 		         	already used for 				        	determining duration</a:t>
            </a:r>
          </a:p>
          <a:p>
            <a:pPr lvl="1"/>
            <a:r>
              <a:rPr lang="en-US" b="1" dirty="0"/>
              <a:t>key </a:t>
            </a:r>
            <a:r>
              <a:rPr lang="en-US" dirty="0"/>
              <a:t>: 		         	different for all</a:t>
            </a:r>
          </a:p>
          <a:p>
            <a:pPr lvl="1"/>
            <a:r>
              <a:rPr lang="en-US" b="1" dirty="0" err="1"/>
              <a:t>days_in_current_status</a:t>
            </a:r>
            <a:r>
              <a:rPr lang="en-US" b="1" dirty="0"/>
              <a:t> </a:t>
            </a:r>
            <a:r>
              <a:rPr lang="en-US" dirty="0"/>
              <a:t>: 	difficult to be included in 			         	the model</a:t>
            </a:r>
            <a:endParaRPr lang="it-IT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1314B-EBD2-4AA8-92CF-9436C8CC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Andrea Bragantini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1347A-434D-42CF-BB92-8A39052E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8089B5-CBDC-4063-856A-DD14BDF518D9}" type="slidenum">
              <a:rPr lang="it-IT" smtClean="0"/>
              <a:pPr>
                <a:spcAft>
                  <a:spcPts val="600"/>
                </a:spcAft>
              </a:pPr>
              <a:t>16</a:t>
            </a:fld>
            <a:endParaRPr lang="it-IT"/>
          </a:p>
        </p:txBody>
      </p:sp>
      <p:pic>
        <p:nvPicPr>
          <p:cNvPr id="6" name="Picture 5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2D75A005-847C-482D-AD43-8B53B3C8A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7144" y="6207760"/>
            <a:ext cx="1435803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00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3ED1-1801-49D9-84E1-DD1112A3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</a:t>
            </a:r>
            <a:r>
              <a:rPr lang="it-IT" dirty="0"/>
              <a:t>-processing</a:t>
            </a:r>
            <a:br>
              <a:rPr lang="it-IT" dirty="0"/>
            </a:br>
            <a:r>
              <a:rPr lang="it-IT" dirty="0"/>
              <a:t>Reporter  VS</a:t>
            </a:r>
            <a:br>
              <a:rPr lang="it-IT" dirty="0"/>
            </a:br>
            <a:r>
              <a:rPr lang="it-IT" dirty="0" err="1"/>
              <a:t>Assignee</a:t>
            </a:r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BCCAC-B003-4E2B-8B46-2FA371841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has been observed that generally relevant reporters assign the issue themselves to be solved.</a:t>
            </a:r>
          </a:p>
          <a:p>
            <a:r>
              <a:rPr lang="en-US" dirty="0"/>
              <a:t>Also minor reporters assign the reported issue themselves.</a:t>
            </a:r>
          </a:p>
          <a:p>
            <a:r>
              <a:rPr lang="en-US" dirty="0"/>
              <a:t>Cutting is the main contributor and solves self-reported issues and reported issues by minor contributors and other relevant contributors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5362C-D3C4-4280-B901-1A1FDF2B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Bragantini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7353A-8B37-4FA8-8CBC-DF0925B7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17</a:t>
            </a:fld>
            <a:endParaRPr lang="it-IT"/>
          </a:p>
        </p:txBody>
      </p:sp>
      <p:pic>
        <p:nvPicPr>
          <p:cNvPr id="19" name="Picture Placeholder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252F69-FB47-4759-B014-55FE68F9C79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" b="264"/>
          <a:stretch>
            <a:fillRect/>
          </a:stretch>
        </p:blipFill>
        <p:spPr/>
      </p:pic>
      <p:pic>
        <p:nvPicPr>
          <p:cNvPr id="7" name="Picture 6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E64D0527-64C6-428B-B269-667A8282A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7144" y="6197600"/>
            <a:ext cx="1435803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54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3ED1-1801-49D9-84E1-DD1112A3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</a:t>
            </a:r>
            <a:r>
              <a:rPr lang="it-IT" dirty="0"/>
              <a:t>-processing</a:t>
            </a:r>
            <a:br>
              <a:rPr lang="it-IT" dirty="0"/>
            </a:br>
            <a:r>
              <a:rPr lang="it-IT" dirty="0"/>
              <a:t>Reporter  VS</a:t>
            </a:r>
            <a:br>
              <a:rPr lang="it-IT" dirty="0"/>
            </a:br>
            <a:r>
              <a:rPr lang="it-IT" dirty="0" err="1"/>
              <a:t>Assignee</a:t>
            </a:r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BCCAC-B003-4E2B-8B46-2FA371841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a very rough assumption we can say that all the reporters assign the issues to themselves. </a:t>
            </a:r>
          </a:p>
          <a:p>
            <a:r>
              <a:rPr lang="en-US" dirty="0"/>
              <a:t>I prefer to take reporters as cat var because it is always present, even in new alerts to be forecasted. While sometimes happens that some alerts are not assigned.</a:t>
            </a:r>
          </a:p>
          <a:p>
            <a:r>
              <a:rPr lang="en-US" dirty="0"/>
              <a:t>CONCLUSION: remove “assignee”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5362C-D3C4-4280-B901-1A1FDF2B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Bragantini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7353A-8B37-4FA8-8CBC-DF0925B7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18</a:t>
            </a:fld>
            <a:endParaRPr lang="it-IT"/>
          </a:p>
        </p:txBody>
      </p:sp>
      <p:pic>
        <p:nvPicPr>
          <p:cNvPr id="7" name="Picture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DE8ECD-9DE8-4793-A04D-7FB1C1682A4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" b="139"/>
          <a:stretch>
            <a:fillRect/>
          </a:stretch>
        </p:blipFill>
        <p:spPr/>
      </p:pic>
      <p:pic>
        <p:nvPicPr>
          <p:cNvPr id="8" name="Picture 7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139B9BE2-B181-4551-A928-50B0AE453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7144" y="6197600"/>
            <a:ext cx="1435803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98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A486-67A1-47D7-B953-E32E47F3C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</a:t>
            </a:r>
            <a:r>
              <a:rPr lang="it-IT" dirty="0"/>
              <a:t>-processing</a:t>
            </a:r>
            <a:br>
              <a:rPr lang="it-IT" dirty="0"/>
            </a:br>
            <a:r>
              <a:rPr lang="it-IT" dirty="0"/>
              <a:t>Status  VS</a:t>
            </a:r>
            <a:br>
              <a:rPr lang="it-IT" dirty="0"/>
            </a:br>
            <a:r>
              <a:rPr lang="it-IT" dirty="0" err="1"/>
              <a:t>Resolution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717AF-0D47-4F55-A2EE-0216683B1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Actual training set considers all alerts that have been closed/resolved  for which it is possible to determine the duration.</a:t>
            </a:r>
          </a:p>
          <a:p>
            <a:r>
              <a:rPr lang="en-US" dirty="0"/>
              <a:t>Var "status" somehow determines the split in training/test sets.</a:t>
            </a:r>
          </a:p>
          <a:p>
            <a:r>
              <a:rPr lang="en-US" dirty="0"/>
              <a:t>At the same time, "resolution" levels have a value only for closed/resolved alerts. </a:t>
            </a:r>
          </a:p>
          <a:p>
            <a:r>
              <a:rPr lang="en-US" dirty="0"/>
              <a:t>New alerts cannot have these feature. </a:t>
            </a:r>
          </a:p>
          <a:p>
            <a:r>
              <a:rPr lang="en-US" b="1" dirty="0"/>
              <a:t>We should remove "status" and "resolution" predictors.</a:t>
            </a:r>
            <a:endParaRPr lang="it-IT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E77F8-0EE3-410A-879E-DB1C5D17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Bragantini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E5428-32DE-488B-8E04-90159C47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19</a:t>
            </a:fld>
            <a:endParaRPr lang="it-IT"/>
          </a:p>
        </p:txBody>
      </p:sp>
      <p:pic>
        <p:nvPicPr>
          <p:cNvPr id="6" name="Picture 5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815C17AC-35C2-487C-AB3D-C192FC288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7144" y="6197600"/>
            <a:ext cx="1435803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4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BA13-4818-4E1D-925F-8206175BA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Contents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D5926-D0B9-4FA1-9E08-3F561389D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  <a:p>
            <a:r>
              <a:rPr lang="en-US" dirty="0"/>
              <a:t>Exploratory Univariate Analysis</a:t>
            </a:r>
          </a:p>
          <a:p>
            <a:r>
              <a:rPr lang="en-US" dirty="0"/>
              <a:t>Pre-processing Data</a:t>
            </a:r>
          </a:p>
          <a:p>
            <a:r>
              <a:rPr lang="en-US" dirty="0"/>
              <a:t>Bivariate Analysis</a:t>
            </a:r>
          </a:p>
          <a:p>
            <a:r>
              <a:rPr lang="en-US" dirty="0"/>
              <a:t>One-hot Encoding</a:t>
            </a:r>
          </a:p>
          <a:p>
            <a:r>
              <a:rPr lang="en-US" dirty="0"/>
              <a:t>Model Design: Multivariate Linear Regression</a:t>
            </a:r>
          </a:p>
          <a:p>
            <a:r>
              <a:rPr lang="en-US" dirty="0"/>
              <a:t>Model Design: Regression Tree</a:t>
            </a:r>
          </a:p>
          <a:p>
            <a:r>
              <a:rPr lang="en-US" dirty="0"/>
              <a:t>Model Design: Random Forest Regression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Predicting Tasks</a:t>
            </a:r>
          </a:p>
          <a:p>
            <a:r>
              <a:rPr lang="en-US" dirty="0"/>
              <a:t> Improving models with further information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FC6CE-DECF-43A0-AA0F-E18AAEAE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Bragantini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579D6-9B45-42DC-A853-19CA54A9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2</a:t>
            </a:fld>
            <a:endParaRPr lang="it-IT"/>
          </a:p>
        </p:txBody>
      </p:sp>
      <p:pic>
        <p:nvPicPr>
          <p:cNvPr id="7" name="Picture 6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DF29617D-69C8-4898-A894-B1E6E29D8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7144" y="6197600"/>
            <a:ext cx="1435803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09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A486-67A1-47D7-B953-E32E47F3C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</a:t>
            </a:r>
            <a:r>
              <a:rPr lang="it-IT" dirty="0"/>
              <a:t>-processing</a:t>
            </a:r>
            <a:br>
              <a:rPr lang="it-IT" dirty="0"/>
            </a:br>
            <a:r>
              <a:rPr lang="it-IT" dirty="0" err="1"/>
              <a:t>Logarithmic</a:t>
            </a:r>
            <a:br>
              <a:rPr lang="it-IT" dirty="0"/>
            </a:br>
            <a:r>
              <a:rPr lang="it-IT" dirty="0" err="1"/>
              <a:t>Transform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717AF-0D47-4F55-A2EE-0216683B1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All </a:t>
            </a:r>
            <a:r>
              <a:rPr lang="it-IT" dirty="0" err="1"/>
              <a:t>numerical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in the dataset </a:t>
            </a:r>
            <a:r>
              <a:rPr lang="it-IT" dirty="0" err="1"/>
              <a:t>present</a:t>
            </a:r>
            <a:r>
              <a:rPr lang="it-IT" dirty="0"/>
              <a:t> </a:t>
            </a:r>
            <a:r>
              <a:rPr lang="it-IT" dirty="0" err="1"/>
              <a:t>highly</a:t>
            </a:r>
            <a:r>
              <a:rPr lang="it-IT" dirty="0"/>
              <a:t> </a:t>
            </a:r>
            <a:r>
              <a:rPr lang="it-IT" dirty="0" err="1"/>
              <a:t>skewed</a:t>
            </a:r>
            <a:r>
              <a:rPr lang="it-IT" dirty="0"/>
              <a:t> </a:t>
            </a:r>
            <a:r>
              <a:rPr lang="it-IT" dirty="0" err="1"/>
              <a:t>distribution</a:t>
            </a:r>
            <a:r>
              <a:rPr lang="it-IT" dirty="0"/>
              <a:t> </a:t>
            </a:r>
            <a:r>
              <a:rPr lang="it-IT" dirty="0" err="1"/>
              <a:t>towards</a:t>
            </a:r>
            <a:r>
              <a:rPr lang="it-IT" dirty="0"/>
              <a:t> </a:t>
            </a:r>
            <a:r>
              <a:rPr lang="it-IT" dirty="0" err="1"/>
              <a:t>left</a:t>
            </a:r>
            <a:r>
              <a:rPr lang="it-IT" dirty="0"/>
              <a:t>.</a:t>
            </a:r>
          </a:p>
          <a:p>
            <a:r>
              <a:rPr lang="it-IT" dirty="0" err="1"/>
              <a:t>Logarithmic</a:t>
            </a:r>
            <a:r>
              <a:rPr lang="it-IT" dirty="0"/>
              <a:t> </a:t>
            </a:r>
            <a:r>
              <a:rPr lang="it-IT" dirty="0" err="1"/>
              <a:t>transformation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necessary to try to turn </a:t>
            </a:r>
            <a:r>
              <a:rPr lang="it-IT" dirty="0" err="1"/>
              <a:t>variables</a:t>
            </a:r>
            <a:r>
              <a:rPr lang="it-IT" dirty="0"/>
              <a:t> to «something </a:t>
            </a:r>
            <a:r>
              <a:rPr lang="it-IT" dirty="0" err="1"/>
              <a:t>closer</a:t>
            </a:r>
            <a:r>
              <a:rPr lang="it-IT" dirty="0"/>
              <a:t>» to a </a:t>
            </a:r>
            <a:r>
              <a:rPr lang="it-IT" dirty="0" err="1"/>
              <a:t>Gaussian</a:t>
            </a:r>
            <a:r>
              <a:rPr lang="it-IT" dirty="0"/>
              <a:t> </a:t>
            </a:r>
            <a:r>
              <a:rPr lang="it-IT" dirty="0" err="1"/>
              <a:t>distribution</a:t>
            </a:r>
            <a:r>
              <a:rPr lang="it-IT" dirty="0"/>
              <a:t>. </a:t>
            </a:r>
          </a:p>
          <a:p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trasformed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Vote_count</a:t>
            </a:r>
            <a:endParaRPr lang="it-IT" dirty="0"/>
          </a:p>
          <a:p>
            <a:pPr lvl="1"/>
            <a:r>
              <a:rPr lang="it-IT" dirty="0" err="1"/>
              <a:t>Comment_count</a:t>
            </a:r>
            <a:endParaRPr lang="it-IT" dirty="0"/>
          </a:p>
          <a:p>
            <a:pPr lvl="1"/>
            <a:r>
              <a:rPr lang="it-IT" dirty="0" err="1"/>
              <a:t>Watch_count</a:t>
            </a:r>
            <a:endParaRPr lang="it-IT" dirty="0"/>
          </a:p>
          <a:p>
            <a:pPr lvl="1"/>
            <a:r>
              <a:rPr lang="it-IT" dirty="0" err="1"/>
              <a:t>Description_length</a:t>
            </a:r>
            <a:endParaRPr lang="it-IT" dirty="0"/>
          </a:p>
          <a:p>
            <a:pPr lvl="1"/>
            <a:r>
              <a:rPr lang="it-IT" b="1" dirty="0"/>
              <a:t>Duration (target)</a:t>
            </a:r>
          </a:p>
          <a:p>
            <a:r>
              <a:rPr lang="it-IT" dirty="0"/>
              <a:t>Log-Log </a:t>
            </a:r>
            <a:r>
              <a:rPr lang="it-IT" dirty="0" err="1"/>
              <a:t>trasformation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E77F8-0EE3-410A-879E-DB1C5D17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Andrea Bragantini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E5428-32DE-488B-8E04-90159C47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20</a:t>
            </a:fld>
            <a:endParaRPr lang="it-IT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1D209A-824F-426B-8AA8-83BE335B3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125" y="3313861"/>
            <a:ext cx="4003460" cy="2856688"/>
          </a:xfrm>
          <a:prstGeom prst="rect">
            <a:avLst/>
          </a:prstGeom>
        </p:spPr>
      </p:pic>
      <p:pic>
        <p:nvPicPr>
          <p:cNvPr id="7" name="Picture 6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80BE94D6-5FC3-4840-87B0-CE375DC55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7144" y="6197600"/>
            <a:ext cx="1435803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51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0A54-1376-481D-A6A7-5D3C47E99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</a:t>
            </a:r>
            <a:r>
              <a:rPr lang="it-IT" dirty="0"/>
              <a:t>-processing</a:t>
            </a:r>
            <a:br>
              <a:rPr lang="it-IT" dirty="0"/>
            </a:br>
            <a:r>
              <a:rPr lang="it-IT" dirty="0" err="1"/>
              <a:t>Logarithmic</a:t>
            </a:r>
            <a:br>
              <a:rPr lang="it-IT" dirty="0"/>
            </a:br>
            <a:r>
              <a:rPr lang="it-IT" dirty="0" err="1"/>
              <a:t>Transform</a:t>
            </a:r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27B5A-3C8E-479B-B4C1-E80BD1D37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err="1"/>
              <a:t>Summary</a:t>
            </a:r>
            <a:r>
              <a:rPr lang="it-IT" dirty="0"/>
              <a:t> </a:t>
            </a:r>
            <a:r>
              <a:rPr lang="it-IT" dirty="0" err="1"/>
              <a:t>pairplot</a:t>
            </a:r>
            <a:r>
              <a:rPr lang="it-IT" dirty="0"/>
              <a:t> of all the </a:t>
            </a:r>
            <a:r>
              <a:rPr lang="it-IT" dirty="0" err="1"/>
              <a:t>numerical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after log </a:t>
            </a:r>
            <a:r>
              <a:rPr lang="it-IT" dirty="0" err="1"/>
              <a:t>trasformation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D5A77-CB3D-4DB1-91DC-C6EF1A38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Bragantini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F261C-AE78-4C3A-8F74-84343781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21</a:t>
            </a:fld>
            <a:endParaRPr lang="it-IT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758416-D857-4B12-A297-6A6E607E2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723" y="0"/>
            <a:ext cx="6858000" cy="6858000"/>
          </a:xfrm>
          <a:prstGeom prst="rect">
            <a:avLst/>
          </a:prstGeom>
        </p:spPr>
      </p:pic>
      <p:pic>
        <p:nvPicPr>
          <p:cNvPr id="7" name="Picture 6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2310643D-AE60-4F9B-8F63-C86400195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7144" y="6197600"/>
            <a:ext cx="1435803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50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CCFE-53FA-49A1-A0E9-02C35134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Bivariate</a:t>
            </a:r>
            <a:r>
              <a:rPr lang="it-IT" dirty="0"/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AB598-3DFD-4D44-8628-C5CDEA025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Let’s focus on the relation between our target variable "duration" and its numerical or categorical predictors.</a:t>
            </a:r>
          </a:p>
          <a:p>
            <a:pPr marL="0" indent="0">
              <a:buNone/>
            </a:pPr>
            <a:r>
              <a:rPr lang="en-US" sz="1400" dirty="0"/>
              <a:t>NB: We are looking at our new processed dataset of closed/resolved issues for the training phase</a:t>
            </a:r>
          </a:p>
          <a:p>
            <a:endParaRPr lang="en-US" dirty="0"/>
          </a:p>
          <a:p>
            <a:r>
              <a:rPr lang="en-US" dirty="0"/>
              <a:t>Target Variable VS Categorical Predictors – Full Levels</a:t>
            </a:r>
          </a:p>
          <a:p>
            <a:pPr lvl="1"/>
            <a:r>
              <a:rPr lang="en-US" dirty="0"/>
              <a:t>Priority</a:t>
            </a:r>
          </a:p>
          <a:p>
            <a:pPr lvl="1"/>
            <a:r>
              <a:rPr lang="en-US" dirty="0" err="1"/>
              <a:t>Issue_type</a:t>
            </a:r>
            <a:endParaRPr lang="en-US" dirty="0"/>
          </a:p>
          <a:p>
            <a:pPr lvl="1"/>
            <a:r>
              <a:rPr lang="en-US" dirty="0"/>
              <a:t>Reporter</a:t>
            </a:r>
          </a:p>
          <a:p>
            <a:r>
              <a:rPr lang="en-US" dirty="0"/>
              <a:t>Target Variable VS Categorical Predictors – Reduced Levels</a:t>
            </a:r>
          </a:p>
          <a:p>
            <a:pPr marL="502920" lvl="1" indent="0">
              <a:buNone/>
            </a:pPr>
            <a:r>
              <a:rPr lang="en-US" dirty="0"/>
              <a:t>I tried to use combine methods to reduce the levels for each var</a:t>
            </a:r>
          </a:p>
          <a:p>
            <a:r>
              <a:rPr lang="en-US" dirty="0"/>
              <a:t>Target Variable VS Numerical Predictors</a:t>
            </a:r>
          </a:p>
          <a:p>
            <a:pPr lvl="1"/>
            <a:r>
              <a:rPr lang="en-US" dirty="0" err="1"/>
              <a:t>vote_count</a:t>
            </a:r>
            <a:endParaRPr lang="en-US" dirty="0"/>
          </a:p>
          <a:p>
            <a:pPr lvl="1"/>
            <a:r>
              <a:rPr lang="en-US" dirty="0" err="1"/>
              <a:t>comment_count</a:t>
            </a:r>
            <a:endParaRPr lang="en-US" dirty="0"/>
          </a:p>
          <a:p>
            <a:pPr lvl="1"/>
            <a:r>
              <a:rPr lang="en-US" dirty="0" err="1"/>
              <a:t>description_length</a:t>
            </a:r>
            <a:endParaRPr lang="en-US" dirty="0"/>
          </a:p>
          <a:p>
            <a:pPr lvl="1"/>
            <a:r>
              <a:rPr lang="en-US" dirty="0" err="1"/>
              <a:t>summary_length</a:t>
            </a:r>
            <a:endParaRPr lang="en-US" dirty="0"/>
          </a:p>
          <a:p>
            <a:pPr lvl="1"/>
            <a:r>
              <a:rPr lang="en-US" dirty="0" err="1"/>
              <a:t>watch_count</a:t>
            </a:r>
            <a:endParaRPr lang="en-US" dirty="0"/>
          </a:p>
          <a:p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1314B-EBD2-4AA8-92CF-9436C8CC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Bragantini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1347A-434D-42CF-BB92-8A39052E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22</a:t>
            </a:fld>
            <a:endParaRPr lang="it-IT"/>
          </a:p>
        </p:txBody>
      </p:sp>
      <p:pic>
        <p:nvPicPr>
          <p:cNvPr id="6" name="Picture 5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7CBFA31F-64A3-4E51-B8E6-E9838B1DA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7144" y="6197600"/>
            <a:ext cx="1435803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70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56B436-183B-404D-9A62-56C8B5AD2E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9340" b="-8748"/>
          <a:stretch/>
        </p:blipFill>
        <p:spPr>
          <a:xfrm>
            <a:off x="7479110" y="691109"/>
            <a:ext cx="4563742" cy="547431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DAC7E1-F700-42EA-9E59-3C9772F88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2151208"/>
          </a:xfrm>
        </p:spPr>
        <p:txBody>
          <a:bodyPr/>
          <a:lstStyle/>
          <a:p>
            <a:r>
              <a:rPr lang="it-IT" dirty="0" err="1"/>
              <a:t>Bivariate</a:t>
            </a:r>
            <a:r>
              <a:rPr lang="it-IT" dirty="0"/>
              <a:t> Analysis:</a:t>
            </a:r>
            <a:br>
              <a:rPr lang="it-IT" dirty="0"/>
            </a:br>
            <a:r>
              <a:rPr lang="it-IT" dirty="0"/>
              <a:t>duration VS</a:t>
            </a:r>
            <a:br>
              <a:rPr lang="it-IT" dirty="0"/>
            </a:br>
            <a:r>
              <a:rPr lang="it-IT" dirty="0" err="1"/>
              <a:t>issue_type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A667-5D37-46B5-A504-F0B2C62D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Andrea Bragantini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217EA-F3E4-470C-9342-C07C1E39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23</a:t>
            </a:fld>
            <a:endParaRPr lang="it-IT"/>
          </a:p>
        </p:txBody>
      </p:sp>
      <p:pic>
        <p:nvPicPr>
          <p:cNvPr id="16" name="Content Placeholder 1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8B18ECE-EEDA-462E-875C-D746CAFBB4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13"/>
          <a:stretch/>
        </p:blipFill>
        <p:spPr>
          <a:xfrm>
            <a:off x="3445433" y="691109"/>
            <a:ext cx="4563742" cy="5032446"/>
          </a:xfrm>
        </p:spPr>
      </p:pic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ADF6982-9CF9-4A2A-81E6-FC033F63CA5C}"/>
              </a:ext>
            </a:extLst>
          </p:cNvPr>
          <p:cNvSpPr txBox="1">
            <a:spLocks/>
          </p:cNvSpPr>
          <p:nvPr/>
        </p:nvSpPr>
        <p:spPr>
          <a:xfrm>
            <a:off x="252919" y="3433665"/>
            <a:ext cx="2834640" cy="2322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D240C75-C229-4F67-A72E-3265F1DC6EE6}"/>
              </a:ext>
            </a:extLst>
          </p:cNvPr>
          <p:cNvSpPr txBox="1">
            <a:spLocks/>
          </p:cNvSpPr>
          <p:nvPr/>
        </p:nvSpPr>
        <p:spPr>
          <a:xfrm>
            <a:off x="256032" y="3493008"/>
            <a:ext cx="2834640" cy="2322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It has been observed in Bivariate Analysis with Full Levels (right) that on average </a:t>
            </a:r>
            <a:r>
              <a:rPr lang="en-US" dirty="0" err="1">
                <a:solidFill>
                  <a:schemeClr val="bg1"/>
                </a:solidFill>
              </a:rPr>
              <a:t>issue_type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leves</a:t>
            </a:r>
            <a:r>
              <a:rPr lang="en-US" dirty="0">
                <a:solidFill>
                  <a:schemeClr val="bg1"/>
                </a:solidFill>
              </a:rPr>
              <a:t> as Bug, Improvement, Task, Test tend to have SHORTER resolution times.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On the other hand, levels as </a:t>
            </a:r>
            <a:r>
              <a:rPr lang="en-US" dirty="0" err="1">
                <a:solidFill>
                  <a:schemeClr val="bg1"/>
                </a:solidFill>
              </a:rPr>
              <a:t>NewFeature</a:t>
            </a:r>
            <a:r>
              <a:rPr lang="en-US" dirty="0">
                <a:solidFill>
                  <a:schemeClr val="bg1"/>
                </a:solidFill>
              </a:rPr>
              <a:t>, Subtask and Wish tend to have LONGER resolution times.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Therefore we encoded this two different groups.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09FB500-6B6E-426C-9AE8-75E6BE374AA9}"/>
              </a:ext>
            </a:extLst>
          </p:cNvPr>
          <p:cNvSpPr/>
          <p:nvPr/>
        </p:nvSpPr>
        <p:spPr>
          <a:xfrm>
            <a:off x="4907902" y="5421086"/>
            <a:ext cx="2213334" cy="335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Combined</a:t>
            </a:r>
            <a:endParaRPr lang="it-IT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F9EF538-81B7-412B-A710-6E28F81633E1}"/>
              </a:ext>
            </a:extLst>
          </p:cNvPr>
          <p:cNvSpPr/>
          <p:nvPr/>
        </p:nvSpPr>
        <p:spPr>
          <a:xfrm>
            <a:off x="8792547" y="5429670"/>
            <a:ext cx="2213334" cy="335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Original</a:t>
            </a:r>
            <a:endParaRPr lang="it-IT" dirty="0"/>
          </a:p>
        </p:txBody>
      </p:sp>
      <p:pic>
        <p:nvPicPr>
          <p:cNvPr id="11" name="Picture 10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B176D645-9D1B-4842-A2E2-541F31B86F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57144" y="6197600"/>
            <a:ext cx="1435803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95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AC7E1-F700-42EA-9E59-3C9772F88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2393804"/>
          </a:xfrm>
        </p:spPr>
        <p:txBody>
          <a:bodyPr/>
          <a:lstStyle/>
          <a:p>
            <a:r>
              <a:rPr lang="it-IT" dirty="0" err="1"/>
              <a:t>Bivariate</a:t>
            </a:r>
            <a:r>
              <a:rPr lang="it-IT" dirty="0"/>
              <a:t> Analysis:</a:t>
            </a:r>
            <a:br>
              <a:rPr lang="it-IT" dirty="0"/>
            </a:br>
            <a:r>
              <a:rPr lang="it-IT" dirty="0"/>
              <a:t>duration VS</a:t>
            </a:r>
            <a:br>
              <a:rPr lang="it-IT" dirty="0"/>
            </a:br>
            <a:r>
              <a:rPr lang="it-IT" dirty="0" err="1"/>
              <a:t>priority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A667-5D37-46B5-A504-F0B2C62D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2536" y="6249345"/>
            <a:ext cx="5911517" cy="365125"/>
          </a:xfrm>
        </p:spPr>
        <p:txBody>
          <a:bodyPr/>
          <a:lstStyle/>
          <a:p>
            <a:r>
              <a:rPr lang="it-IT" dirty="0"/>
              <a:t>Andrea Bragantini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217EA-F3E4-470C-9342-C07C1E39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24</a:t>
            </a:fld>
            <a:endParaRPr lang="it-IT"/>
          </a:p>
        </p:txBody>
      </p:sp>
      <p:pic>
        <p:nvPicPr>
          <p:cNvPr id="8" name="Content Placeholder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57233F2-94F0-49F0-BC2A-26ABF6EB5F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"/>
          <a:stretch/>
        </p:blipFill>
        <p:spPr>
          <a:xfrm>
            <a:off x="3433863" y="761672"/>
            <a:ext cx="4801414" cy="5044604"/>
          </a:xfrm>
        </p:spPr>
      </p:pic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CEB580-6362-4B91-9CAD-3D381A83DC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40" b="3752"/>
          <a:stretch/>
        </p:blipFill>
        <p:spPr>
          <a:xfrm>
            <a:off x="7540384" y="761672"/>
            <a:ext cx="4568404" cy="4855360"/>
          </a:xfr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1F12852-BFFB-4B9D-B450-44ACE7FF6934}"/>
              </a:ext>
            </a:extLst>
          </p:cNvPr>
          <p:cNvSpPr/>
          <p:nvPr/>
        </p:nvSpPr>
        <p:spPr>
          <a:xfrm>
            <a:off x="4870578" y="5617031"/>
            <a:ext cx="2213334" cy="335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Trasformed</a:t>
            </a:r>
            <a:endParaRPr lang="it-IT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1364808-F752-4981-B3D0-2E4CB25359C6}"/>
              </a:ext>
            </a:extLst>
          </p:cNvPr>
          <p:cNvSpPr/>
          <p:nvPr/>
        </p:nvSpPr>
        <p:spPr>
          <a:xfrm>
            <a:off x="8755223" y="5625615"/>
            <a:ext cx="2213334" cy="335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Original</a:t>
            </a:r>
            <a:endParaRPr lang="it-IT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462742D-34C5-4050-8C94-EF9C6CF4DCB8}"/>
              </a:ext>
            </a:extLst>
          </p:cNvPr>
          <p:cNvSpPr txBox="1">
            <a:spLocks/>
          </p:cNvSpPr>
          <p:nvPr/>
        </p:nvSpPr>
        <p:spPr>
          <a:xfrm>
            <a:off x="256032" y="3493008"/>
            <a:ext cx="2834640" cy="2322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Priority is a very difficult predictor to analyze. Intuitively it seems very descriptive but unfortunately data show the contrary.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 both transformed and original, variability of priority levels seems not to impact duration outcome relevantly.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Just note presence of many outliers in “Major” class as it is very numerous class.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0" name="Picture 9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816A7DCB-7C15-4BB9-AF75-41AAF08AE6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57144" y="6197600"/>
            <a:ext cx="1435803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35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F47366-7E6C-4C58-BB63-72089039BB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1" r="8760"/>
          <a:stretch/>
        </p:blipFill>
        <p:spPr>
          <a:xfrm>
            <a:off x="3475653" y="764117"/>
            <a:ext cx="4176944" cy="486149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DAC7E1-F700-42EA-9E59-3C9772F88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2393804"/>
          </a:xfrm>
        </p:spPr>
        <p:txBody>
          <a:bodyPr/>
          <a:lstStyle/>
          <a:p>
            <a:r>
              <a:rPr lang="it-IT" dirty="0" err="1"/>
              <a:t>Bivariate</a:t>
            </a:r>
            <a:r>
              <a:rPr lang="it-IT" dirty="0"/>
              <a:t> Analysis:</a:t>
            </a:r>
            <a:br>
              <a:rPr lang="it-IT" dirty="0"/>
            </a:br>
            <a:r>
              <a:rPr lang="it-IT" dirty="0"/>
              <a:t>duration VS</a:t>
            </a:r>
            <a:br>
              <a:rPr lang="it-IT" dirty="0"/>
            </a:br>
            <a:r>
              <a:rPr lang="it-IT" dirty="0"/>
              <a:t>reporter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A667-5D37-46B5-A504-F0B2C62D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Andrea Bragantini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217EA-F3E4-470C-9342-C07C1E39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25</a:t>
            </a:fld>
            <a:endParaRPr lang="it-IT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1F12852-BFFB-4B9D-B450-44ACE7FF6934}"/>
              </a:ext>
            </a:extLst>
          </p:cNvPr>
          <p:cNvSpPr/>
          <p:nvPr/>
        </p:nvSpPr>
        <p:spPr>
          <a:xfrm>
            <a:off x="4870578" y="5617031"/>
            <a:ext cx="2213334" cy="335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Trasformed</a:t>
            </a:r>
            <a:endParaRPr lang="it-IT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1364808-F752-4981-B3D0-2E4CB25359C6}"/>
              </a:ext>
            </a:extLst>
          </p:cNvPr>
          <p:cNvSpPr/>
          <p:nvPr/>
        </p:nvSpPr>
        <p:spPr>
          <a:xfrm>
            <a:off x="8755223" y="5625615"/>
            <a:ext cx="2213334" cy="335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Original</a:t>
            </a:r>
            <a:endParaRPr lang="it-IT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462742D-34C5-4050-8C94-EF9C6CF4DCB8}"/>
              </a:ext>
            </a:extLst>
          </p:cNvPr>
          <p:cNvSpPr txBox="1">
            <a:spLocks/>
          </p:cNvSpPr>
          <p:nvPr/>
        </p:nvSpPr>
        <p:spPr>
          <a:xfrm>
            <a:off x="256032" y="3493008"/>
            <a:ext cx="2834640" cy="2322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Reporter </a:t>
            </a:r>
            <a:r>
              <a:rPr lang="it-IT" dirty="0" err="1">
                <a:solidFill>
                  <a:schemeClr val="bg1"/>
                </a:solidFill>
              </a:rPr>
              <a:t>is</a:t>
            </a:r>
            <a:r>
              <a:rPr lang="it-IT" dirty="0">
                <a:solidFill>
                  <a:schemeClr val="bg1"/>
                </a:solidFill>
              </a:rPr>
              <a:t> a very </a:t>
            </a:r>
            <a:r>
              <a:rPr lang="it-IT" dirty="0" err="1">
                <a:solidFill>
                  <a:schemeClr val="bg1"/>
                </a:solidFill>
              </a:rPr>
              <a:t>numerous</a:t>
            </a:r>
            <a:r>
              <a:rPr lang="it-IT" dirty="0">
                <a:solidFill>
                  <a:schemeClr val="bg1"/>
                </a:solidFill>
              </a:rPr>
              <a:t> class and must be </a:t>
            </a:r>
            <a:r>
              <a:rPr lang="it-IT" dirty="0" err="1">
                <a:solidFill>
                  <a:schemeClr val="bg1"/>
                </a:solidFill>
              </a:rPr>
              <a:t>reduced</a:t>
            </a:r>
            <a:r>
              <a:rPr lang="it-IT" dirty="0">
                <a:solidFill>
                  <a:schemeClr val="bg1"/>
                </a:solidFill>
              </a:rPr>
              <a:t> to be </a:t>
            </a:r>
            <a:r>
              <a:rPr lang="it-IT" dirty="0" err="1">
                <a:solidFill>
                  <a:schemeClr val="bg1"/>
                </a:solidFill>
              </a:rPr>
              <a:t>treated</a:t>
            </a:r>
            <a:endParaRPr lang="it-IT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I decided to include in the </a:t>
            </a:r>
            <a:r>
              <a:rPr lang="it-IT" dirty="0" err="1">
                <a:solidFill>
                  <a:schemeClr val="bg1"/>
                </a:solidFill>
              </a:rPr>
              <a:t>inference</a:t>
            </a:r>
            <a:r>
              <a:rPr lang="it-IT" dirty="0">
                <a:solidFill>
                  <a:schemeClr val="bg1"/>
                </a:solidFill>
              </a:rPr>
              <a:t> study only those reporters that </a:t>
            </a:r>
            <a:r>
              <a:rPr lang="it-IT" dirty="0" err="1">
                <a:solidFill>
                  <a:schemeClr val="bg1"/>
                </a:solidFill>
              </a:rPr>
              <a:t>appears</a:t>
            </a:r>
            <a:r>
              <a:rPr lang="it-IT" dirty="0">
                <a:solidFill>
                  <a:schemeClr val="bg1"/>
                </a:solidFill>
              </a:rPr>
              <a:t> more than 10 times</a:t>
            </a:r>
          </a:p>
        </p:txBody>
      </p:sp>
      <p:pic>
        <p:nvPicPr>
          <p:cNvPr id="17" name="Content Placeholder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6DEC23-4198-4B23-B9D7-87187A3ECA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" r="8502"/>
          <a:stretch/>
        </p:blipFill>
        <p:spPr>
          <a:xfrm>
            <a:off x="7668303" y="764117"/>
            <a:ext cx="4387174" cy="4837348"/>
          </a:xfrm>
        </p:spPr>
      </p:pic>
      <p:pic>
        <p:nvPicPr>
          <p:cNvPr id="10" name="Picture 9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4647F1C4-D7D7-4288-8F6A-D25D1148A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57144" y="6197600"/>
            <a:ext cx="1435803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96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DB6A-61E4-4BCD-B207-6EC849BB1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2305163"/>
          </a:xfrm>
        </p:spPr>
        <p:txBody>
          <a:bodyPr/>
          <a:lstStyle/>
          <a:p>
            <a:r>
              <a:rPr lang="it-IT" dirty="0" err="1"/>
              <a:t>Bivariate</a:t>
            </a:r>
            <a:r>
              <a:rPr lang="it-IT" dirty="0"/>
              <a:t> Analysis:</a:t>
            </a:r>
            <a:br>
              <a:rPr lang="it-IT" dirty="0"/>
            </a:br>
            <a:r>
              <a:rPr lang="it-IT" dirty="0" err="1"/>
              <a:t>numerical</a:t>
            </a:r>
            <a:r>
              <a:rPr lang="it-IT" dirty="0"/>
              <a:t> </a:t>
            </a:r>
            <a:r>
              <a:rPr lang="it-IT" dirty="0" err="1"/>
              <a:t>variables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B8F81-8833-415C-8B14-E3547E91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Bragantini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80475-F512-4429-9DAD-F778C9F8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26</a:t>
            </a:fld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3E0C844A-FADC-459F-9786-96F2FB9E99C2}"/>
              </a:ext>
            </a:extLst>
          </p:cNvPr>
          <p:cNvSpPr txBox="1">
            <a:spLocks/>
          </p:cNvSpPr>
          <p:nvPr/>
        </p:nvSpPr>
        <p:spPr>
          <a:xfrm>
            <a:off x="256032" y="3493008"/>
            <a:ext cx="2834640" cy="2322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16C89A3F-1790-40A2-B63A-2EDDED96EB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07" y="476655"/>
            <a:ext cx="4041845" cy="2694562"/>
          </a:xfrm>
        </p:spPr>
      </p:pic>
      <p:pic>
        <p:nvPicPr>
          <p:cNvPr id="29" name="Content Placeholder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07EF78-97C1-4744-AFE9-643C67B515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596" y="476655"/>
            <a:ext cx="4041844" cy="2694562"/>
          </a:xfrm>
        </p:spPr>
      </p:pic>
      <p:pic>
        <p:nvPicPr>
          <p:cNvPr id="37" name="Content Placeholder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5955D2-EB8D-4DFB-AAEC-437EC502B867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07" y="3417499"/>
            <a:ext cx="4041845" cy="2694562"/>
          </a:xfrm>
        </p:spPr>
      </p:pic>
      <p:pic>
        <p:nvPicPr>
          <p:cNvPr id="41" name="Content Placeholder 4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A37E6A-D453-4BC6-8325-A3A005084C1C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596" y="3417499"/>
            <a:ext cx="4041844" cy="2694562"/>
          </a:xfr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BA944E96-860F-496B-A2D4-E2FF7FA48CF2}"/>
              </a:ext>
            </a:extLst>
          </p:cNvPr>
          <p:cNvSpPr txBox="1">
            <a:spLocks/>
          </p:cNvSpPr>
          <p:nvPr/>
        </p:nvSpPr>
        <p:spPr>
          <a:xfrm>
            <a:off x="252919" y="3645408"/>
            <a:ext cx="2990153" cy="2322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It </a:t>
            </a:r>
            <a:r>
              <a:rPr lang="it-IT" dirty="0" err="1">
                <a:solidFill>
                  <a:schemeClr val="bg1"/>
                </a:solidFill>
              </a:rPr>
              <a:t>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evident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how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transformation</a:t>
            </a:r>
            <a:r>
              <a:rPr lang="it-IT" dirty="0">
                <a:solidFill>
                  <a:schemeClr val="bg1"/>
                </a:solidFill>
              </a:rPr>
              <a:t> did not </a:t>
            </a:r>
            <a:r>
              <a:rPr lang="it-IT" dirty="0" err="1">
                <a:solidFill>
                  <a:schemeClr val="bg1"/>
                </a:solidFill>
              </a:rPr>
              <a:t>improved</a:t>
            </a:r>
            <a:r>
              <a:rPr lang="it-IT" dirty="0">
                <a:solidFill>
                  <a:schemeClr val="bg1"/>
                </a:solidFill>
              </a:rPr>
              <a:t> much the </a:t>
            </a:r>
            <a:r>
              <a:rPr lang="it-IT" dirty="0" err="1">
                <a:solidFill>
                  <a:schemeClr val="bg1"/>
                </a:solidFill>
              </a:rPr>
              <a:t>distribution</a:t>
            </a:r>
            <a:r>
              <a:rPr lang="it-IT" dirty="0">
                <a:solidFill>
                  <a:schemeClr val="bg1"/>
                </a:solidFill>
              </a:rPr>
              <a:t> of </a:t>
            </a:r>
            <a:r>
              <a:rPr lang="it-IT" dirty="0" err="1">
                <a:solidFill>
                  <a:schemeClr val="bg1"/>
                </a:solidFill>
              </a:rPr>
              <a:t>numerical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variables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it-IT" dirty="0" err="1">
                <a:solidFill>
                  <a:schemeClr val="bg1"/>
                </a:solidFill>
              </a:rPr>
              <a:t>Nevertheless</a:t>
            </a:r>
            <a:r>
              <a:rPr lang="it-IT" dirty="0">
                <a:solidFill>
                  <a:schemeClr val="bg1"/>
                </a:solidFill>
              </a:rPr>
              <a:t> it </a:t>
            </a:r>
            <a:r>
              <a:rPr lang="it-IT" dirty="0" err="1">
                <a:solidFill>
                  <a:schemeClr val="bg1"/>
                </a:solidFill>
              </a:rPr>
              <a:t>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worth</a:t>
            </a:r>
            <a:r>
              <a:rPr lang="it-IT" dirty="0">
                <a:solidFill>
                  <a:schemeClr val="bg1"/>
                </a:solidFill>
              </a:rPr>
              <a:t> to note a sort of similar </a:t>
            </a:r>
            <a:r>
              <a:rPr lang="it-IT" dirty="0" err="1">
                <a:solidFill>
                  <a:schemeClr val="bg1"/>
                </a:solidFill>
              </a:rPr>
              <a:t>behaviour</a:t>
            </a:r>
            <a:r>
              <a:rPr lang="it-IT" dirty="0">
                <a:solidFill>
                  <a:schemeClr val="bg1"/>
                </a:solidFill>
              </a:rPr>
              <a:t> between all «</a:t>
            </a:r>
            <a:r>
              <a:rPr lang="it-IT" dirty="0" err="1">
                <a:solidFill>
                  <a:schemeClr val="bg1"/>
                </a:solidFill>
              </a:rPr>
              <a:t>counts</a:t>
            </a:r>
            <a:r>
              <a:rPr lang="it-IT" dirty="0">
                <a:solidFill>
                  <a:schemeClr val="bg1"/>
                </a:solidFill>
              </a:rPr>
              <a:t>» </a:t>
            </a:r>
            <a:r>
              <a:rPr lang="it-IT" dirty="0" err="1">
                <a:solidFill>
                  <a:schemeClr val="bg1"/>
                </a:solidFill>
              </a:rPr>
              <a:t>variables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A </a:t>
            </a:r>
            <a:r>
              <a:rPr lang="it-IT" dirty="0" err="1">
                <a:solidFill>
                  <a:schemeClr val="bg1"/>
                </a:solidFill>
              </a:rPr>
              <a:t>somewhat</a:t>
            </a:r>
            <a:r>
              <a:rPr lang="it-IT" dirty="0">
                <a:solidFill>
                  <a:schemeClr val="bg1"/>
                </a:solidFill>
              </a:rPr>
              <a:t> «linear relation» can be found with </a:t>
            </a:r>
            <a:r>
              <a:rPr lang="it-IT" dirty="0" err="1">
                <a:solidFill>
                  <a:schemeClr val="bg1"/>
                </a:solidFill>
              </a:rPr>
              <a:t>respect</a:t>
            </a:r>
            <a:r>
              <a:rPr lang="it-IT" dirty="0">
                <a:solidFill>
                  <a:schemeClr val="bg1"/>
                </a:solidFill>
              </a:rPr>
              <a:t> to the target.</a:t>
            </a:r>
          </a:p>
        </p:txBody>
      </p:sp>
    </p:spTree>
    <p:extLst>
      <p:ext uri="{BB962C8B-B14F-4D97-AF65-F5344CB8AC3E}">
        <p14:creationId xmlns:p14="http://schemas.microsoft.com/office/powerpoint/2010/main" val="4043182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CB3116-EECD-415E-94BE-13CB03BB71C6}"/>
              </a:ext>
            </a:extLst>
          </p:cNvPr>
          <p:cNvSpPr/>
          <p:nvPr/>
        </p:nvSpPr>
        <p:spPr>
          <a:xfrm>
            <a:off x="9530081" y="640589"/>
            <a:ext cx="1964312" cy="5569862"/>
          </a:xfrm>
          <a:prstGeom prst="roundRect">
            <a:avLst>
              <a:gd name="adj" fmla="val 10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9CCFE-53FA-49A1-A0E9-02C35134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One-hot-</a:t>
            </a:r>
            <a:r>
              <a:rPr lang="it-IT" dirty="0" err="1"/>
              <a:t>Encoding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AB598-3DFD-4D44-8628-C5CDEA025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5254412" cy="5120640"/>
          </a:xfrm>
        </p:spPr>
        <p:txBody>
          <a:bodyPr/>
          <a:lstStyle/>
          <a:p>
            <a:r>
              <a:rPr lang="it-IT" dirty="0"/>
              <a:t>Being a </a:t>
            </a:r>
            <a:r>
              <a:rPr lang="it-IT" dirty="0" err="1"/>
              <a:t>Regression</a:t>
            </a:r>
            <a:r>
              <a:rPr lang="it-IT" dirty="0"/>
              <a:t> problem, </a:t>
            </a:r>
            <a:r>
              <a:rPr lang="it-IT" dirty="0" err="1"/>
              <a:t>enconding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necessary to consider </a:t>
            </a:r>
            <a:r>
              <a:rPr lang="it-IT" dirty="0" err="1"/>
              <a:t>categorical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in the problems</a:t>
            </a:r>
          </a:p>
          <a:p>
            <a:r>
              <a:rPr lang="it-IT" dirty="0"/>
              <a:t>I decided to use the well-</a:t>
            </a:r>
            <a:r>
              <a:rPr lang="it-IT" dirty="0" err="1"/>
              <a:t>established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 of one-hot-</a:t>
            </a:r>
            <a:r>
              <a:rPr lang="it-IT" dirty="0" err="1"/>
              <a:t>encoding</a:t>
            </a:r>
            <a:endParaRPr lang="it-IT" dirty="0"/>
          </a:p>
          <a:p>
            <a:r>
              <a:rPr lang="it-IT" dirty="0"/>
              <a:t>The following </a:t>
            </a:r>
            <a:r>
              <a:rPr lang="it-IT" dirty="0" err="1"/>
              <a:t>categorical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have been </a:t>
            </a:r>
            <a:r>
              <a:rPr lang="it-IT" dirty="0" err="1"/>
              <a:t>encoded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Reporter: 19 </a:t>
            </a:r>
            <a:r>
              <a:rPr lang="it-IT" dirty="0" err="1"/>
              <a:t>levels</a:t>
            </a:r>
            <a:r>
              <a:rPr lang="it-IT" dirty="0"/>
              <a:t> -&gt; 18 bin </a:t>
            </a:r>
            <a:r>
              <a:rPr lang="it-IT" dirty="0" err="1"/>
              <a:t>var</a:t>
            </a:r>
            <a:endParaRPr lang="it-IT" dirty="0"/>
          </a:p>
          <a:p>
            <a:pPr lvl="1"/>
            <a:r>
              <a:rPr lang="it-IT" dirty="0" err="1"/>
              <a:t>Issue_type</a:t>
            </a:r>
            <a:r>
              <a:rPr lang="it-IT" dirty="0"/>
              <a:t>: 2 </a:t>
            </a:r>
            <a:r>
              <a:rPr lang="it-IT" dirty="0" err="1"/>
              <a:t>levels</a:t>
            </a:r>
            <a:r>
              <a:rPr lang="it-IT" dirty="0"/>
              <a:t> -&gt; 1 bin </a:t>
            </a:r>
            <a:r>
              <a:rPr lang="it-IT" dirty="0" err="1"/>
              <a:t>var</a:t>
            </a:r>
            <a:endParaRPr lang="it-IT" dirty="0"/>
          </a:p>
          <a:p>
            <a:pPr lvl="1"/>
            <a:r>
              <a:rPr lang="it-IT" dirty="0" err="1"/>
              <a:t>Priority</a:t>
            </a:r>
            <a:r>
              <a:rPr lang="it-IT" dirty="0"/>
              <a:t>: 5 </a:t>
            </a:r>
            <a:r>
              <a:rPr lang="it-IT" dirty="0" err="1"/>
              <a:t>levels</a:t>
            </a:r>
            <a:r>
              <a:rPr lang="it-IT" dirty="0"/>
              <a:t> -&gt; 4 bin </a:t>
            </a:r>
            <a:r>
              <a:rPr lang="it-IT" dirty="0" err="1"/>
              <a:t>var</a:t>
            </a:r>
            <a:endParaRPr lang="it-IT" dirty="0"/>
          </a:p>
          <a:p>
            <a:r>
              <a:rPr lang="it-IT" dirty="0"/>
              <a:t>Total number of </a:t>
            </a:r>
            <a:r>
              <a:rPr lang="it-IT" dirty="0" err="1"/>
              <a:t>variables</a:t>
            </a:r>
            <a:r>
              <a:rPr lang="it-IT" dirty="0"/>
              <a:t>:</a:t>
            </a:r>
          </a:p>
          <a:p>
            <a:pPr marL="502920" lvl="1" indent="0">
              <a:buNone/>
            </a:pPr>
            <a:r>
              <a:rPr lang="it-IT" dirty="0"/>
              <a:t>Target + 5 </a:t>
            </a:r>
            <a:r>
              <a:rPr lang="it-IT" dirty="0" err="1"/>
              <a:t>num</a:t>
            </a:r>
            <a:r>
              <a:rPr lang="it-IT" dirty="0"/>
              <a:t> </a:t>
            </a:r>
            <a:r>
              <a:rPr lang="it-IT" dirty="0" err="1"/>
              <a:t>vars</a:t>
            </a:r>
            <a:r>
              <a:rPr lang="it-IT" dirty="0"/>
              <a:t> + (18+1+4) bin </a:t>
            </a:r>
            <a:r>
              <a:rPr lang="it-IT" dirty="0" err="1"/>
              <a:t>vars</a:t>
            </a:r>
            <a:r>
              <a:rPr lang="it-IT" dirty="0"/>
              <a:t> = 29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1314B-EBD2-4AA8-92CF-9436C8CC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Bragantini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1347A-434D-42CF-BB92-8A39052E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27</a:t>
            </a:fld>
            <a:endParaRPr lang="it-I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2928A7-6CDC-45ED-BC3E-D13E6AFC642A}"/>
              </a:ext>
            </a:extLst>
          </p:cNvPr>
          <p:cNvSpPr txBox="1"/>
          <p:nvPr/>
        </p:nvSpPr>
        <p:spPr>
          <a:xfrm>
            <a:off x="9618981" y="640588"/>
            <a:ext cx="227946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'</a:t>
            </a:r>
            <a:r>
              <a:rPr lang="it-IT" sz="1400" dirty="0" err="1">
                <a:solidFill>
                  <a:schemeClr val="bg1"/>
                </a:solidFill>
              </a:rPr>
              <a:t>issue_type_Short</a:t>
            </a:r>
            <a:r>
              <a:rPr lang="it-IT" sz="1400" dirty="0">
                <a:solidFill>
                  <a:schemeClr val="bg1"/>
                </a:solidFill>
              </a:rPr>
              <a:t>’,</a:t>
            </a:r>
          </a:p>
          <a:p>
            <a:endParaRPr lang="it-IT" sz="1400" dirty="0">
              <a:solidFill>
                <a:schemeClr val="bg1"/>
              </a:solidFill>
            </a:endParaRPr>
          </a:p>
          <a:p>
            <a:r>
              <a:rPr lang="it-IT" sz="1400" dirty="0">
                <a:solidFill>
                  <a:schemeClr val="bg1"/>
                </a:solidFill>
              </a:rPr>
              <a:t> '</a:t>
            </a:r>
            <a:r>
              <a:rPr lang="it-IT" sz="1400" dirty="0" err="1">
                <a:solidFill>
                  <a:schemeClr val="bg1"/>
                </a:solidFill>
              </a:rPr>
              <a:t>priority_Critical</a:t>
            </a:r>
            <a:r>
              <a:rPr lang="it-IT" sz="1400" dirty="0">
                <a:solidFill>
                  <a:schemeClr val="bg1"/>
                </a:solidFill>
              </a:rPr>
              <a:t>',</a:t>
            </a:r>
          </a:p>
          <a:p>
            <a:r>
              <a:rPr lang="it-IT" sz="1400" dirty="0">
                <a:solidFill>
                  <a:schemeClr val="bg1"/>
                </a:solidFill>
              </a:rPr>
              <a:t> '</a:t>
            </a:r>
            <a:r>
              <a:rPr lang="it-IT" sz="1400" dirty="0" err="1">
                <a:solidFill>
                  <a:schemeClr val="bg1"/>
                </a:solidFill>
              </a:rPr>
              <a:t>priority_Major</a:t>
            </a:r>
            <a:r>
              <a:rPr lang="it-IT" sz="1400" dirty="0">
                <a:solidFill>
                  <a:schemeClr val="bg1"/>
                </a:solidFill>
              </a:rPr>
              <a:t>',</a:t>
            </a:r>
          </a:p>
          <a:p>
            <a:r>
              <a:rPr lang="it-IT" sz="1400" dirty="0">
                <a:solidFill>
                  <a:schemeClr val="bg1"/>
                </a:solidFill>
              </a:rPr>
              <a:t> '</a:t>
            </a:r>
            <a:r>
              <a:rPr lang="it-IT" sz="1400" dirty="0" err="1">
                <a:solidFill>
                  <a:schemeClr val="bg1"/>
                </a:solidFill>
              </a:rPr>
              <a:t>priority_Minor</a:t>
            </a:r>
            <a:r>
              <a:rPr lang="it-IT" sz="1400" dirty="0">
                <a:solidFill>
                  <a:schemeClr val="bg1"/>
                </a:solidFill>
              </a:rPr>
              <a:t>',</a:t>
            </a:r>
          </a:p>
          <a:p>
            <a:r>
              <a:rPr lang="it-IT" sz="1400" dirty="0">
                <a:solidFill>
                  <a:schemeClr val="bg1"/>
                </a:solidFill>
              </a:rPr>
              <a:t> '</a:t>
            </a:r>
            <a:r>
              <a:rPr lang="it-IT" sz="1400" dirty="0" err="1">
                <a:solidFill>
                  <a:schemeClr val="bg1"/>
                </a:solidFill>
              </a:rPr>
              <a:t>priority_Trivial</a:t>
            </a:r>
            <a:r>
              <a:rPr lang="it-IT" sz="1400" dirty="0">
                <a:solidFill>
                  <a:schemeClr val="bg1"/>
                </a:solidFill>
              </a:rPr>
              <a:t>’,</a:t>
            </a:r>
          </a:p>
          <a:p>
            <a:endParaRPr lang="it-IT" sz="1400" dirty="0">
              <a:solidFill>
                <a:schemeClr val="bg1"/>
              </a:solidFill>
            </a:endParaRPr>
          </a:p>
          <a:p>
            <a:r>
              <a:rPr lang="it-IT" sz="1400" dirty="0">
                <a:solidFill>
                  <a:schemeClr val="bg1"/>
                </a:solidFill>
              </a:rPr>
              <a:t> '</a:t>
            </a:r>
            <a:r>
              <a:rPr lang="it-IT" sz="1400" dirty="0" err="1">
                <a:solidFill>
                  <a:schemeClr val="bg1"/>
                </a:solidFill>
              </a:rPr>
              <a:t>reporter_brucem</a:t>
            </a:r>
            <a:r>
              <a:rPr lang="it-IT" sz="1400" dirty="0">
                <a:solidFill>
                  <a:schemeClr val="bg1"/>
                </a:solidFill>
              </a:rPr>
              <a:t>',</a:t>
            </a:r>
          </a:p>
          <a:p>
            <a:r>
              <a:rPr lang="it-IT" sz="1400" dirty="0">
                <a:solidFill>
                  <a:schemeClr val="bg1"/>
                </a:solidFill>
              </a:rPr>
              <a:t> '</a:t>
            </a:r>
            <a:r>
              <a:rPr lang="it-IT" sz="1400" dirty="0" err="1">
                <a:solidFill>
                  <a:schemeClr val="bg1"/>
                </a:solidFill>
              </a:rPr>
              <a:t>reporter_cutting</a:t>
            </a:r>
            <a:r>
              <a:rPr lang="it-IT" sz="1400" dirty="0">
                <a:solidFill>
                  <a:schemeClr val="bg1"/>
                </a:solidFill>
              </a:rPr>
              <a:t>',</a:t>
            </a:r>
          </a:p>
          <a:p>
            <a:r>
              <a:rPr lang="it-IT" sz="1400" dirty="0">
                <a:solidFill>
                  <a:schemeClr val="bg1"/>
                </a:solidFill>
              </a:rPr>
              <a:t> '</a:t>
            </a:r>
            <a:r>
              <a:rPr lang="it-IT" sz="1400" dirty="0" err="1">
                <a:solidFill>
                  <a:schemeClr val="bg1"/>
                </a:solidFill>
              </a:rPr>
              <a:t>reporter_dcreager</a:t>
            </a:r>
            <a:r>
              <a:rPr lang="it-IT" sz="1400" dirty="0">
                <a:solidFill>
                  <a:schemeClr val="bg1"/>
                </a:solidFill>
              </a:rPr>
              <a:t>',</a:t>
            </a:r>
          </a:p>
          <a:p>
            <a:r>
              <a:rPr lang="it-IT" sz="1400" dirty="0">
                <a:solidFill>
                  <a:schemeClr val="bg1"/>
                </a:solidFill>
              </a:rPr>
              <a:t> '</a:t>
            </a:r>
            <a:r>
              <a:rPr lang="it-IT" sz="1400" dirty="0" err="1">
                <a:solidFill>
                  <a:schemeClr val="bg1"/>
                </a:solidFill>
              </a:rPr>
              <a:t>reporter_hammer</a:t>
            </a:r>
            <a:r>
              <a:rPr lang="it-IT" sz="1400" dirty="0">
                <a:solidFill>
                  <a:schemeClr val="bg1"/>
                </a:solidFill>
              </a:rPr>
              <a:t>',</a:t>
            </a:r>
          </a:p>
          <a:p>
            <a:r>
              <a:rPr lang="it-IT" sz="1400" dirty="0">
                <a:solidFill>
                  <a:schemeClr val="bg1"/>
                </a:solidFill>
              </a:rPr>
              <a:t> '</a:t>
            </a:r>
            <a:r>
              <a:rPr lang="it-IT" sz="1400" dirty="0" err="1">
                <a:solidFill>
                  <a:schemeClr val="bg1"/>
                </a:solidFill>
              </a:rPr>
              <a:t>reporter_jbaldassari</a:t>
            </a:r>
            <a:r>
              <a:rPr lang="it-IT" sz="1400" dirty="0">
                <a:solidFill>
                  <a:schemeClr val="bg1"/>
                </a:solidFill>
              </a:rPr>
              <a:t>',</a:t>
            </a:r>
          </a:p>
          <a:p>
            <a:r>
              <a:rPr lang="it-IT" sz="1400" dirty="0">
                <a:solidFill>
                  <a:schemeClr val="bg1"/>
                </a:solidFill>
              </a:rPr>
              <a:t> '</a:t>
            </a:r>
            <a:r>
              <a:rPr lang="it-IT" sz="1400" dirty="0" err="1">
                <a:solidFill>
                  <a:schemeClr val="bg1"/>
                </a:solidFill>
              </a:rPr>
              <a:t>reporter_jmhodges</a:t>
            </a:r>
            <a:r>
              <a:rPr lang="it-IT" sz="1400" dirty="0">
                <a:solidFill>
                  <a:schemeClr val="bg1"/>
                </a:solidFill>
              </a:rPr>
              <a:t>',</a:t>
            </a:r>
          </a:p>
          <a:p>
            <a:r>
              <a:rPr lang="it-IT" sz="1400" dirty="0">
                <a:solidFill>
                  <a:schemeClr val="bg1"/>
                </a:solidFill>
              </a:rPr>
              <a:t> '</a:t>
            </a:r>
            <a:r>
              <a:rPr lang="it-IT" sz="1400" dirty="0" err="1">
                <a:solidFill>
                  <a:schemeClr val="bg1"/>
                </a:solidFill>
              </a:rPr>
              <a:t>reporter_lmartinking</a:t>
            </a:r>
            <a:r>
              <a:rPr lang="it-IT" sz="1400" dirty="0">
                <a:solidFill>
                  <a:schemeClr val="bg1"/>
                </a:solidFill>
              </a:rPr>
              <a:t>',</a:t>
            </a:r>
          </a:p>
          <a:p>
            <a:r>
              <a:rPr lang="it-IT" sz="1400" dirty="0">
                <a:solidFill>
                  <a:schemeClr val="bg1"/>
                </a:solidFill>
              </a:rPr>
              <a:t> '</a:t>
            </a:r>
            <a:r>
              <a:rPr lang="it-IT" sz="1400" dirty="0" err="1">
                <a:solidFill>
                  <a:schemeClr val="bg1"/>
                </a:solidFill>
              </a:rPr>
              <a:t>reporter_massie</a:t>
            </a:r>
            <a:r>
              <a:rPr lang="it-IT" sz="1400" dirty="0">
                <a:solidFill>
                  <a:schemeClr val="bg1"/>
                </a:solidFill>
              </a:rPr>
              <a:t>',</a:t>
            </a:r>
          </a:p>
          <a:p>
            <a:r>
              <a:rPr lang="it-IT" sz="1400" dirty="0">
                <a:solidFill>
                  <a:schemeClr val="bg1"/>
                </a:solidFill>
              </a:rPr>
              <a:t> '</a:t>
            </a:r>
            <a:r>
              <a:rPr lang="it-IT" sz="1400" dirty="0" err="1">
                <a:solidFill>
                  <a:schemeClr val="bg1"/>
                </a:solidFill>
              </a:rPr>
              <a:t>reporter_mpugachev</a:t>
            </a:r>
            <a:r>
              <a:rPr lang="it-IT" sz="1400" dirty="0">
                <a:solidFill>
                  <a:schemeClr val="bg1"/>
                </a:solidFill>
              </a:rPr>
              <a:t>',</a:t>
            </a:r>
          </a:p>
          <a:p>
            <a:r>
              <a:rPr lang="it-IT" sz="1400" dirty="0">
                <a:solidFill>
                  <a:schemeClr val="bg1"/>
                </a:solidFill>
              </a:rPr>
              <a:t> '</a:t>
            </a:r>
            <a:r>
              <a:rPr lang="it-IT" sz="1400" dirty="0" err="1">
                <a:solidFill>
                  <a:schemeClr val="bg1"/>
                </a:solidFill>
              </a:rPr>
              <a:t>reporter_philip</a:t>
            </a:r>
            <a:r>
              <a:rPr lang="it-IT" sz="1400" dirty="0">
                <a:solidFill>
                  <a:schemeClr val="bg1"/>
                </a:solidFill>
              </a:rPr>
              <a:t>',</a:t>
            </a:r>
          </a:p>
          <a:p>
            <a:r>
              <a:rPr lang="it-IT" sz="1400" dirty="0">
                <a:solidFill>
                  <a:schemeClr val="bg1"/>
                </a:solidFill>
              </a:rPr>
              <a:t> '</a:t>
            </a:r>
            <a:r>
              <a:rPr lang="it-IT" sz="1400" dirty="0" err="1">
                <a:solidFill>
                  <a:schemeClr val="bg1"/>
                </a:solidFill>
              </a:rPr>
              <a:t>reporter_phunt</a:t>
            </a:r>
            <a:r>
              <a:rPr lang="it-IT" sz="1400" dirty="0">
                <a:solidFill>
                  <a:schemeClr val="bg1"/>
                </a:solidFill>
              </a:rPr>
              <a:t>',</a:t>
            </a:r>
          </a:p>
          <a:p>
            <a:r>
              <a:rPr lang="it-IT" sz="1400" dirty="0">
                <a:solidFill>
                  <a:schemeClr val="bg1"/>
                </a:solidFill>
              </a:rPr>
              <a:t> '</a:t>
            </a:r>
            <a:r>
              <a:rPr lang="it-IT" sz="1400" dirty="0" err="1">
                <a:solidFill>
                  <a:schemeClr val="bg1"/>
                </a:solidFill>
              </a:rPr>
              <a:t>reporter_pwendell</a:t>
            </a:r>
            <a:r>
              <a:rPr lang="it-IT" sz="1400" dirty="0">
                <a:solidFill>
                  <a:schemeClr val="bg1"/>
                </a:solidFill>
              </a:rPr>
              <a:t>',</a:t>
            </a:r>
          </a:p>
          <a:p>
            <a:r>
              <a:rPr lang="it-IT" sz="1400" dirty="0">
                <a:solidFill>
                  <a:schemeClr val="bg1"/>
                </a:solidFill>
              </a:rPr>
              <a:t> '</a:t>
            </a:r>
            <a:r>
              <a:rPr lang="it-IT" sz="1400" dirty="0" err="1">
                <a:solidFill>
                  <a:schemeClr val="bg1"/>
                </a:solidFill>
              </a:rPr>
              <a:t>reporter_sbanacho</a:t>
            </a:r>
            <a:r>
              <a:rPr lang="it-IT" sz="1400" dirty="0">
                <a:solidFill>
                  <a:schemeClr val="bg1"/>
                </a:solidFill>
              </a:rPr>
              <a:t>',</a:t>
            </a:r>
          </a:p>
          <a:p>
            <a:r>
              <a:rPr lang="it-IT" sz="1400" dirty="0">
                <a:solidFill>
                  <a:schemeClr val="bg1"/>
                </a:solidFill>
              </a:rPr>
              <a:t> '</a:t>
            </a:r>
            <a:r>
              <a:rPr lang="it-IT" sz="1400" dirty="0" err="1">
                <a:solidFill>
                  <a:schemeClr val="bg1"/>
                </a:solidFill>
              </a:rPr>
              <a:t>reporter_scott_carey</a:t>
            </a:r>
            <a:r>
              <a:rPr lang="it-IT" sz="1400" dirty="0">
                <a:solidFill>
                  <a:schemeClr val="bg1"/>
                </a:solidFill>
              </a:rPr>
              <a:t>',</a:t>
            </a:r>
          </a:p>
          <a:p>
            <a:r>
              <a:rPr lang="it-IT" sz="1400" dirty="0">
                <a:solidFill>
                  <a:schemeClr val="bg1"/>
                </a:solidFill>
              </a:rPr>
              <a:t> '</a:t>
            </a:r>
            <a:r>
              <a:rPr lang="it-IT" sz="1400" dirty="0" err="1">
                <a:solidFill>
                  <a:schemeClr val="bg1"/>
                </a:solidFill>
              </a:rPr>
              <a:t>reporter_sharadag</a:t>
            </a:r>
            <a:r>
              <a:rPr lang="it-IT" sz="1400" dirty="0">
                <a:solidFill>
                  <a:schemeClr val="bg1"/>
                </a:solidFill>
              </a:rPr>
              <a:t>',</a:t>
            </a:r>
          </a:p>
          <a:p>
            <a:r>
              <a:rPr lang="it-IT" sz="1400" dirty="0">
                <a:solidFill>
                  <a:schemeClr val="bg1"/>
                </a:solidFill>
              </a:rPr>
              <a:t> '</a:t>
            </a:r>
            <a:r>
              <a:rPr lang="it-IT" sz="1400" dirty="0" err="1">
                <a:solidFill>
                  <a:schemeClr val="bg1"/>
                </a:solidFill>
              </a:rPr>
              <a:t>reporter_thiru_mg</a:t>
            </a:r>
            <a:r>
              <a:rPr lang="it-IT" sz="1400" dirty="0">
                <a:solidFill>
                  <a:schemeClr val="bg1"/>
                </a:solidFill>
              </a:rPr>
              <a:t>',</a:t>
            </a:r>
          </a:p>
          <a:p>
            <a:r>
              <a:rPr lang="it-IT" sz="1400" dirty="0">
                <a:solidFill>
                  <a:schemeClr val="bg1"/>
                </a:solidFill>
              </a:rPr>
              <a:t> '</a:t>
            </a:r>
            <a:r>
              <a:rPr lang="it-IT" sz="1400" dirty="0" err="1">
                <a:solidFill>
                  <a:schemeClr val="bg1"/>
                </a:solidFill>
              </a:rPr>
              <a:t>reporter_tomwhite</a:t>
            </a:r>
            <a:r>
              <a:rPr lang="it-IT" sz="1400" dirty="0">
                <a:solidFill>
                  <a:schemeClr val="bg1"/>
                </a:solidFill>
              </a:rPr>
              <a:t>',</a:t>
            </a:r>
          </a:p>
          <a:p>
            <a:r>
              <a:rPr lang="it-IT" sz="1400" dirty="0">
                <a:solidFill>
                  <a:schemeClr val="bg1"/>
                </a:solidFill>
              </a:rPr>
              <a:t> '</a:t>
            </a:r>
            <a:r>
              <a:rPr lang="it-IT" sz="1400" dirty="0" err="1">
                <a:solidFill>
                  <a:schemeClr val="bg1"/>
                </a:solidFill>
              </a:rPr>
              <a:t>reporter_vnadkarni</a:t>
            </a:r>
            <a:r>
              <a:rPr lang="it-IT" sz="1400" dirty="0">
                <a:solidFill>
                  <a:schemeClr val="bg1"/>
                </a:solidFill>
              </a:rPr>
              <a:t>'</a:t>
            </a:r>
          </a:p>
        </p:txBody>
      </p:sp>
      <p:pic>
        <p:nvPicPr>
          <p:cNvPr id="10" name="Picture 9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CFD1355F-9C6A-4BE4-882E-96C931872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7144" y="6197600"/>
            <a:ext cx="1435803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28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CCFE-53FA-49A1-A0E9-02C35134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Design:</a:t>
            </a:r>
            <a:br>
              <a:rPr lang="it-IT" dirty="0"/>
            </a:br>
            <a:r>
              <a:rPr lang="it-IT" dirty="0"/>
              <a:t>Multivariate</a:t>
            </a:r>
            <a:br>
              <a:rPr lang="it-IT" dirty="0"/>
            </a:br>
            <a:r>
              <a:rPr lang="it-IT" dirty="0"/>
              <a:t>Linear</a:t>
            </a:r>
            <a:br>
              <a:rPr lang="it-IT" dirty="0"/>
            </a:br>
            <a:r>
              <a:rPr lang="it-IT" dirty="0" err="1"/>
              <a:t>Regression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AB598-3DFD-4D44-8628-C5CDEA025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Supervised</a:t>
            </a:r>
            <a:r>
              <a:rPr lang="it-IT" dirty="0"/>
              <a:t> Learning Method</a:t>
            </a:r>
          </a:p>
          <a:p>
            <a:r>
              <a:rPr lang="it-IT" dirty="0"/>
              <a:t>Good </a:t>
            </a:r>
            <a:r>
              <a:rPr lang="it-IT" dirty="0" err="1"/>
              <a:t>practice</a:t>
            </a:r>
            <a:r>
              <a:rPr lang="it-IT" dirty="0"/>
              <a:t> to </a:t>
            </a:r>
            <a:r>
              <a:rPr lang="it-IT" dirty="0" err="1"/>
              <a:t>fit</a:t>
            </a:r>
            <a:r>
              <a:rPr lang="it-IT" dirty="0"/>
              <a:t> a </a:t>
            </a:r>
            <a:r>
              <a:rPr lang="it-IT" dirty="0" err="1"/>
              <a:t>regression</a:t>
            </a:r>
            <a:r>
              <a:rPr lang="it-IT" dirty="0"/>
              <a:t> model and see </a:t>
            </a:r>
            <a:r>
              <a:rPr lang="it-IT" dirty="0" err="1"/>
              <a:t>how</a:t>
            </a:r>
            <a:r>
              <a:rPr lang="it-IT" dirty="0"/>
              <a:t> it </a:t>
            </a:r>
            <a:r>
              <a:rPr lang="it-IT" dirty="0" err="1"/>
              <a:t>behaves</a:t>
            </a:r>
            <a:r>
              <a:rPr lang="it-IT" dirty="0"/>
              <a:t>.</a:t>
            </a:r>
          </a:p>
          <a:p>
            <a:r>
              <a:rPr lang="it-IT" dirty="0"/>
              <a:t>Build up a benchmark model</a:t>
            </a:r>
          </a:p>
          <a:p>
            <a:r>
              <a:rPr lang="it-IT" dirty="0"/>
              <a:t>Need to one-hot-</a:t>
            </a:r>
            <a:r>
              <a:rPr lang="it-IT" dirty="0" err="1"/>
              <a:t>encode</a:t>
            </a:r>
            <a:r>
              <a:rPr lang="it-IT" dirty="0"/>
              <a:t> </a:t>
            </a:r>
            <a:r>
              <a:rPr lang="it-IT" dirty="0" err="1"/>
              <a:t>categorial</a:t>
            </a:r>
            <a:r>
              <a:rPr lang="it-IT" dirty="0"/>
              <a:t> </a:t>
            </a:r>
            <a:r>
              <a:rPr lang="it-IT" dirty="0" err="1"/>
              <a:t>variables</a:t>
            </a:r>
            <a:endParaRPr lang="it-IT" dirty="0"/>
          </a:p>
          <a:p>
            <a:r>
              <a:rPr lang="it-IT" dirty="0" err="1"/>
              <a:t>Assumptions</a:t>
            </a:r>
            <a:r>
              <a:rPr lang="it-IT" dirty="0"/>
              <a:t> for </a:t>
            </a:r>
            <a:r>
              <a:rPr lang="it-IT" dirty="0" err="1"/>
              <a:t>regression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 are NOT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respected</a:t>
            </a:r>
            <a:r>
              <a:rPr lang="it-IT" dirty="0"/>
              <a:t>:</a:t>
            </a:r>
          </a:p>
          <a:p>
            <a:pPr lvl="1"/>
            <a:r>
              <a:rPr lang="en-US" b="1" dirty="0"/>
              <a:t>Linearity</a:t>
            </a:r>
            <a:r>
              <a:rPr lang="en-US" dirty="0"/>
              <a:t>: The relationship between X and the mean of  Y is linear.</a:t>
            </a:r>
          </a:p>
          <a:p>
            <a:pPr lvl="1"/>
            <a:r>
              <a:rPr lang="en-US" b="1" dirty="0"/>
              <a:t>Homoscedasticity</a:t>
            </a:r>
            <a:r>
              <a:rPr lang="en-US" dirty="0"/>
              <a:t>: The variance of residuals is the same for any value of X.</a:t>
            </a:r>
          </a:p>
          <a:p>
            <a:pPr lvl="1"/>
            <a:r>
              <a:rPr lang="en-US" b="1" dirty="0"/>
              <a:t>Independence</a:t>
            </a:r>
            <a:r>
              <a:rPr lang="en-US" dirty="0"/>
              <a:t>: Observations are independent of each other.</a:t>
            </a:r>
          </a:p>
          <a:p>
            <a:pPr lvl="1"/>
            <a:r>
              <a:rPr lang="en-US" b="1" dirty="0"/>
              <a:t>Normality</a:t>
            </a:r>
            <a:r>
              <a:rPr lang="en-US" dirty="0"/>
              <a:t>: For any fixed value of X, Y is normally distributed.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1314B-EBD2-4AA8-92CF-9436C8CC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Bragantini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1347A-434D-42CF-BB92-8A39052E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28</a:t>
            </a:fld>
            <a:endParaRPr lang="it-IT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51885BC-3244-46A5-8791-ED7B0372C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19961" y="5004308"/>
            <a:ext cx="980440" cy="980440"/>
          </a:xfrm>
          <a:prstGeom prst="rect">
            <a:avLst/>
          </a:prstGeom>
        </p:spPr>
      </p:pic>
      <p:pic>
        <p:nvPicPr>
          <p:cNvPr id="9" name="Picture 8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999A9AAC-E89C-40DE-B527-8444F108E4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57144" y="6197600"/>
            <a:ext cx="1435803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22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3D70-5FEE-4B2F-9925-7B8BD994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collinearity between numerical predictors</a:t>
            </a:r>
            <a:r>
              <a:rPr lang="it-IT" dirty="0"/>
              <a:t> ?</a:t>
            </a:r>
          </a:p>
        </p:txBody>
      </p:sp>
      <p:pic>
        <p:nvPicPr>
          <p:cNvPr id="8" name="Picture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5CEE17-8D34-4728-BCDD-1EAB0A36C1D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" b="734"/>
          <a:stretch>
            <a:fillRect/>
          </a:stretch>
        </p:blipFill>
        <p:spPr>
          <a:xfrm>
            <a:off x="3912321" y="1430504"/>
            <a:ext cx="6721814" cy="441560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63F4B-3A34-4264-8F2A-B3EC3E9DB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little</a:t>
            </a:r>
            <a:r>
              <a:rPr lang="it-IT" dirty="0"/>
              <a:t> </a:t>
            </a:r>
            <a:r>
              <a:rPr lang="it-IT" dirty="0" err="1"/>
              <a:t>correlation</a:t>
            </a:r>
            <a:r>
              <a:rPr lang="it-IT" dirty="0"/>
              <a:t> between «</a:t>
            </a:r>
            <a:r>
              <a:rPr lang="it-IT" dirty="0" err="1"/>
              <a:t>counts</a:t>
            </a:r>
            <a:r>
              <a:rPr lang="it-IT" dirty="0"/>
              <a:t>» </a:t>
            </a:r>
            <a:r>
              <a:rPr lang="it-IT" dirty="0" err="1"/>
              <a:t>variables</a:t>
            </a:r>
            <a:r>
              <a:rPr lang="it-IT" dirty="0"/>
              <a:t> was already clear from previous charts</a:t>
            </a:r>
          </a:p>
          <a:p>
            <a:r>
              <a:rPr lang="it-IT" dirty="0"/>
              <a:t>Only </a:t>
            </a:r>
            <a:r>
              <a:rPr lang="it-IT" dirty="0" err="1"/>
              <a:t>watch_count</a:t>
            </a:r>
            <a:r>
              <a:rPr lang="it-IT" dirty="0"/>
              <a:t> </a:t>
            </a:r>
            <a:r>
              <a:rPr lang="it-IT" dirty="0" err="1"/>
              <a:t>presents</a:t>
            </a:r>
            <a:r>
              <a:rPr lang="it-IT" dirty="0"/>
              <a:t> </a:t>
            </a:r>
            <a:r>
              <a:rPr lang="it-IT" dirty="0" err="1"/>
              <a:t>relevant</a:t>
            </a:r>
            <a:r>
              <a:rPr lang="it-IT" dirty="0"/>
              <a:t> </a:t>
            </a:r>
            <a:r>
              <a:rPr lang="it-IT" dirty="0" err="1"/>
              <a:t>collinearity</a:t>
            </a:r>
            <a:r>
              <a:rPr lang="it-IT" dirty="0"/>
              <a:t> with </a:t>
            </a:r>
            <a:r>
              <a:rPr lang="it-IT" dirty="0" err="1"/>
              <a:t>vote_count</a:t>
            </a:r>
            <a:r>
              <a:rPr lang="it-IT" dirty="0"/>
              <a:t> and </a:t>
            </a:r>
            <a:r>
              <a:rPr lang="it-IT" dirty="0" err="1"/>
              <a:t>comment_count</a:t>
            </a:r>
            <a:r>
              <a:rPr lang="it-IT" dirty="0"/>
              <a:t>, even though not strong.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9C3D3-4016-44A1-B3EE-C6BFB343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Bragantini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CFF34-2237-404A-9FBF-6290FC1A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29</a:t>
            </a:fld>
            <a:endParaRPr lang="it-IT"/>
          </a:p>
        </p:txBody>
      </p:sp>
      <p:pic>
        <p:nvPicPr>
          <p:cNvPr id="7" name="Picture 6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9C02DFF2-29A2-491B-AF19-15DAEEF26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7144" y="6197600"/>
            <a:ext cx="1435803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0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9CCFE-53FA-49A1-A0E9-02C351347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Research Question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AB598-3DFD-4D44-8628-C5CDEA025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it-IT" b="1" dirty="0"/>
              <a:t>It </a:t>
            </a:r>
            <a:r>
              <a:rPr lang="it-IT" b="1" dirty="0" err="1"/>
              <a:t>is</a:t>
            </a:r>
            <a:r>
              <a:rPr lang="it-IT" b="1" dirty="0"/>
              <a:t> </a:t>
            </a:r>
            <a:r>
              <a:rPr lang="it-IT" b="1" dirty="0" err="1"/>
              <a:t>required</a:t>
            </a:r>
            <a:r>
              <a:rPr lang="it-IT" b="1" dirty="0"/>
              <a:t> to </a:t>
            </a:r>
            <a:r>
              <a:rPr lang="en-US" b="1" dirty="0"/>
              <a:t>develop a data science model with the given data file to predict the required time to resolve an alert, based on its characteristics</a:t>
            </a:r>
          </a:p>
          <a:p>
            <a:r>
              <a:rPr lang="en-US" dirty="0"/>
              <a:t>The first thing is to is to start exploring the available dataset to understand the shape, type and distribution of the different variables</a:t>
            </a:r>
          </a:p>
          <a:p>
            <a:r>
              <a:rPr lang="en-US" dirty="0"/>
              <a:t>The target variable “required time to resolve an alert” is not present in the dataset and therefore must be derived from available data</a:t>
            </a:r>
          </a:p>
          <a:p>
            <a:r>
              <a:rPr lang="en-US" dirty="0"/>
              <a:t>Let’s proceed with the univariate analysis</a:t>
            </a:r>
          </a:p>
          <a:p>
            <a:endParaRPr lang="it-IT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1314B-EBD2-4AA8-92CF-9436C8CC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Andrea Bragantini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1347A-434D-42CF-BB92-8A39052E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8089B5-CBDC-4063-856A-DD14BDF518D9}" type="slidenum">
              <a:rPr lang="it-IT" smtClean="0"/>
              <a:pPr>
                <a:spcAft>
                  <a:spcPts val="600"/>
                </a:spcAft>
              </a:pPr>
              <a:t>3</a:t>
            </a:fld>
            <a:endParaRPr lang="it-IT"/>
          </a:p>
        </p:txBody>
      </p:sp>
      <p:pic>
        <p:nvPicPr>
          <p:cNvPr id="6" name="Picture 5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CA5E35B1-AABB-41EF-A282-8D30DDC15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7144" y="6197600"/>
            <a:ext cx="1435803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56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screenshot of a map&#10;&#10;Description automatically generated">
            <a:extLst>
              <a:ext uri="{FF2B5EF4-FFF2-40B4-BE49-F238E27FC236}">
                <a16:creationId xmlns:a16="http://schemas.microsoft.com/office/drawing/2014/main" id="{4B0107A4-8B23-4DD5-9CD0-7CAB91FAAB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767" y="572403"/>
            <a:ext cx="3729391" cy="268593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63F899-37C3-4436-974C-D333CC6E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Features </a:t>
            </a:r>
            <a:r>
              <a:rPr lang="it-IT" dirty="0" err="1"/>
              <a:t>Selection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3E06-EC84-4B3D-998C-D848463CF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4478422" cy="3216937"/>
          </a:xfrm>
        </p:spPr>
        <p:txBody>
          <a:bodyPr/>
          <a:lstStyle/>
          <a:p>
            <a:r>
              <a:rPr lang="it-IT" dirty="0"/>
              <a:t>Reduce </a:t>
            </a:r>
            <a:r>
              <a:rPr lang="it-IT" dirty="0" err="1"/>
              <a:t>complexity</a:t>
            </a:r>
            <a:r>
              <a:rPr lang="it-IT" dirty="0"/>
              <a:t>, </a:t>
            </a:r>
            <a:r>
              <a:rPr lang="it-IT" dirty="0" err="1"/>
              <a:t>overfitting</a:t>
            </a:r>
            <a:endParaRPr lang="it-IT" dirty="0"/>
          </a:p>
          <a:p>
            <a:r>
              <a:rPr lang="it-IT" dirty="0" err="1"/>
              <a:t>Improve</a:t>
            </a:r>
            <a:r>
              <a:rPr lang="it-IT" dirty="0"/>
              <a:t> </a:t>
            </a:r>
            <a:r>
              <a:rPr lang="it-IT" dirty="0" err="1"/>
              <a:t>interpretability</a:t>
            </a:r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420D9-7C71-451F-B350-A5F97605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Bragantini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7F818-7CBB-429F-A8F8-687AA8FE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30</a:t>
            </a:fld>
            <a:endParaRPr lang="it-IT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056EDAD-8FD8-4552-A86A-B233310B4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742716"/>
              </p:ext>
            </p:extLst>
          </p:nvPr>
        </p:nvGraphicFramePr>
        <p:xfrm>
          <a:off x="3617852" y="2161069"/>
          <a:ext cx="4170076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256">
                  <a:extLst>
                    <a:ext uri="{9D8B030D-6E8A-4147-A177-3AD203B41FA5}">
                      <a16:colId xmlns:a16="http://schemas.microsoft.com/office/drawing/2014/main" val="2634377218"/>
                    </a:ext>
                  </a:extLst>
                </a:gridCol>
                <a:gridCol w="658455">
                  <a:extLst>
                    <a:ext uri="{9D8B030D-6E8A-4147-A177-3AD203B41FA5}">
                      <a16:colId xmlns:a16="http://schemas.microsoft.com/office/drawing/2014/main" val="3202214665"/>
                    </a:ext>
                  </a:extLst>
                </a:gridCol>
                <a:gridCol w="658455">
                  <a:extLst>
                    <a:ext uri="{9D8B030D-6E8A-4147-A177-3AD203B41FA5}">
                      <a16:colId xmlns:a16="http://schemas.microsoft.com/office/drawing/2014/main" val="3633614607"/>
                    </a:ext>
                  </a:extLst>
                </a:gridCol>
                <a:gridCol w="658455">
                  <a:extLst>
                    <a:ext uri="{9D8B030D-6E8A-4147-A177-3AD203B41FA5}">
                      <a16:colId xmlns:a16="http://schemas.microsoft.com/office/drawing/2014/main" val="3530941576"/>
                    </a:ext>
                  </a:extLst>
                </a:gridCol>
                <a:gridCol w="658455">
                  <a:extLst>
                    <a:ext uri="{9D8B030D-6E8A-4147-A177-3AD203B41FA5}">
                      <a16:colId xmlns:a16="http://schemas.microsoft.com/office/drawing/2014/main" val="217122906"/>
                    </a:ext>
                  </a:extLst>
                </a:gridCol>
              </a:tblGrid>
              <a:tr h="245665"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SFS_F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SFS_B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SFFS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SFBS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726888"/>
                  </a:ext>
                </a:extLst>
              </a:tr>
              <a:tr h="245665">
                <a:tc>
                  <a:txBody>
                    <a:bodyPr/>
                    <a:lstStyle/>
                    <a:p>
                      <a:r>
                        <a:rPr lang="it-IT" sz="1200" dirty="0" err="1"/>
                        <a:t>reporter_sharadag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314725"/>
                  </a:ext>
                </a:extLst>
              </a:tr>
              <a:tr h="245665">
                <a:tc>
                  <a:txBody>
                    <a:bodyPr/>
                    <a:lstStyle/>
                    <a:p>
                      <a:r>
                        <a:rPr lang="it-IT" sz="1200" dirty="0" err="1"/>
                        <a:t>reporter_sbanacho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176983"/>
                  </a:ext>
                </a:extLst>
              </a:tr>
              <a:tr h="245665">
                <a:tc>
                  <a:txBody>
                    <a:bodyPr/>
                    <a:lstStyle/>
                    <a:p>
                      <a:r>
                        <a:rPr lang="it-IT" sz="1200" dirty="0" err="1"/>
                        <a:t>reporter_dcreager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812005"/>
                  </a:ext>
                </a:extLst>
              </a:tr>
              <a:tr h="245665">
                <a:tc>
                  <a:txBody>
                    <a:bodyPr/>
                    <a:lstStyle/>
                    <a:p>
                      <a:r>
                        <a:rPr lang="it-IT" sz="1200" dirty="0" err="1"/>
                        <a:t>issue_type_Short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895747"/>
                  </a:ext>
                </a:extLst>
              </a:tr>
              <a:tr h="245665">
                <a:tc>
                  <a:txBody>
                    <a:bodyPr/>
                    <a:lstStyle/>
                    <a:p>
                      <a:r>
                        <a:rPr lang="it-IT" sz="1200" dirty="0" err="1"/>
                        <a:t>reporter_vnadkarni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190905"/>
                  </a:ext>
                </a:extLst>
              </a:tr>
              <a:tr h="245665">
                <a:tc>
                  <a:txBody>
                    <a:bodyPr/>
                    <a:lstStyle/>
                    <a:p>
                      <a:r>
                        <a:rPr lang="it-IT" sz="1200" dirty="0" err="1"/>
                        <a:t>reporter_scott_carey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628176"/>
                  </a:ext>
                </a:extLst>
              </a:tr>
              <a:tr h="245665">
                <a:tc>
                  <a:txBody>
                    <a:bodyPr/>
                    <a:lstStyle/>
                    <a:p>
                      <a:r>
                        <a:rPr lang="it-IT" sz="1200" dirty="0" err="1"/>
                        <a:t>priority_Minor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903274"/>
                  </a:ext>
                </a:extLst>
              </a:tr>
              <a:tr h="245665">
                <a:tc>
                  <a:txBody>
                    <a:bodyPr/>
                    <a:lstStyle/>
                    <a:p>
                      <a:r>
                        <a:rPr lang="it-IT" sz="1200" dirty="0" err="1"/>
                        <a:t>reporter_hammer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89674"/>
                  </a:ext>
                </a:extLst>
              </a:tr>
              <a:tr h="245665">
                <a:tc>
                  <a:txBody>
                    <a:bodyPr/>
                    <a:lstStyle/>
                    <a:p>
                      <a:r>
                        <a:rPr lang="it-IT" sz="1200" dirty="0" err="1"/>
                        <a:t>reporter_massie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684957"/>
                  </a:ext>
                </a:extLst>
              </a:tr>
              <a:tr h="245665">
                <a:tc>
                  <a:txBody>
                    <a:bodyPr/>
                    <a:lstStyle/>
                    <a:p>
                      <a:r>
                        <a:rPr lang="it-IT" sz="1200" dirty="0" err="1"/>
                        <a:t>reporter_tomwhite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384314"/>
                  </a:ext>
                </a:extLst>
              </a:tr>
              <a:tr h="245665">
                <a:tc>
                  <a:txBody>
                    <a:bodyPr/>
                    <a:lstStyle/>
                    <a:p>
                      <a:r>
                        <a:rPr lang="it-IT" sz="1200" dirty="0" err="1"/>
                        <a:t>vote_count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036528"/>
                  </a:ext>
                </a:extLst>
              </a:tr>
              <a:tr h="245665">
                <a:tc>
                  <a:txBody>
                    <a:bodyPr/>
                    <a:lstStyle/>
                    <a:p>
                      <a:r>
                        <a:rPr lang="it-IT" sz="1200" dirty="0" err="1"/>
                        <a:t>comment_count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695920"/>
                  </a:ext>
                </a:extLst>
              </a:tr>
              <a:tr h="245665">
                <a:tc>
                  <a:txBody>
                    <a:bodyPr/>
                    <a:lstStyle/>
                    <a:p>
                      <a:r>
                        <a:rPr lang="it-IT" sz="1200" dirty="0" err="1"/>
                        <a:t>reporter_cutting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57525"/>
                  </a:ext>
                </a:extLst>
              </a:tr>
              <a:tr h="245665">
                <a:tc>
                  <a:txBody>
                    <a:bodyPr/>
                    <a:lstStyle/>
                    <a:p>
                      <a:r>
                        <a:rPr lang="it-IT" sz="1200" dirty="0" err="1"/>
                        <a:t>watch_count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9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EA2CC9-F7F6-4F6E-B823-30A2F64A14A2}"/>
              </a:ext>
            </a:extLst>
          </p:cNvPr>
          <p:cNvSpPr txBox="1">
            <a:spLocks/>
          </p:cNvSpPr>
          <p:nvPr/>
        </p:nvSpPr>
        <p:spPr>
          <a:xfrm>
            <a:off x="8032747" y="3258338"/>
            <a:ext cx="4004078" cy="3529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46F3D29-E0CD-4269-889D-1F0581416A7A}"/>
              </a:ext>
            </a:extLst>
          </p:cNvPr>
          <p:cNvSpPr txBox="1">
            <a:spLocks/>
          </p:cNvSpPr>
          <p:nvPr/>
        </p:nvSpPr>
        <p:spPr>
          <a:xfrm>
            <a:off x="7975522" y="3424428"/>
            <a:ext cx="3853312" cy="3216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4 different </a:t>
            </a:r>
            <a:r>
              <a:rPr lang="it-IT" dirty="0" err="1"/>
              <a:t>algorithms</a:t>
            </a:r>
            <a:r>
              <a:rPr lang="it-IT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 err="1"/>
              <a:t>Sequential</a:t>
            </a:r>
            <a:r>
              <a:rPr lang="it-IT" dirty="0"/>
              <a:t> Forward </a:t>
            </a:r>
            <a:r>
              <a:rPr lang="it-IT" dirty="0" err="1"/>
              <a:t>Search</a:t>
            </a:r>
            <a:endParaRPr lang="it-IT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 err="1"/>
              <a:t>Sequential</a:t>
            </a:r>
            <a:r>
              <a:rPr lang="it-IT" dirty="0"/>
              <a:t> </a:t>
            </a:r>
            <a:r>
              <a:rPr lang="it-IT" dirty="0" err="1"/>
              <a:t>Backward</a:t>
            </a:r>
            <a:r>
              <a:rPr lang="it-IT" dirty="0"/>
              <a:t> </a:t>
            </a:r>
            <a:r>
              <a:rPr lang="it-IT" dirty="0" err="1"/>
              <a:t>Search</a:t>
            </a:r>
            <a:endParaRPr lang="it-IT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 err="1"/>
              <a:t>Sequential</a:t>
            </a:r>
            <a:r>
              <a:rPr lang="it-IT" dirty="0"/>
              <a:t> </a:t>
            </a:r>
            <a:r>
              <a:rPr lang="it-IT" dirty="0" err="1"/>
              <a:t>Floating</a:t>
            </a:r>
            <a:r>
              <a:rPr lang="it-IT" dirty="0"/>
              <a:t> Forward </a:t>
            </a:r>
            <a:r>
              <a:rPr lang="it-IT" dirty="0" err="1"/>
              <a:t>Search</a:t>
            </a:r>
            <a:endParaRPr lang="it-IT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 err="1"/>
              <a:t>Sequential</a:t>
            </a:r>
            <a:r>
              <a:rPr lang="it-IT" dirty="0"/>
              <a:t> </a:t>
            </a:r>
            <a:r>
              <a:rPr lang="it-IT" dirty="0" err="1"/>
              <a:t>Floating</a:t>
            </a:r>
            <a:r>
              <a:rPr lang="it-IT" dirty="0"/>
              <a:t> </a:t>
            </a:r>
            <a:r>
              <a:rPr lang="it-IT" dirty="0" err="1"/>
              <a:t>Backward</a:t>
            </a:r>
            <a:r>
              <a:rPr lang="it-IT" dirty="0"/>
              <a:t> </a:t>
            </a:r>
            <a:r>
              <a:rPr lang="it-IT" dirty="0" err="1"/>
              <a:t>Search</a:t>
            </a:r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397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CCFE-53FA-49A1-A0E9-02C35134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Design:</a:t>
            </a:r>
            <a:br>
              <a:rPr lang="it-IT" dirty="0"/>
            </a:br>
            <a:r>
              <a:rPr lang="it-IT" dirty="0"/>
              <a:t>Multivariate</a:t>
            </a:r>
            <a:br>
              <a:rPr lang="it-IT" dirty="0"/>
            </a:br>
            <a:r>
              <a:rPr lang="it-IT" dirty="0"/>
              <a:t>Linear</a:t>
            </a:r>
            <a:br>
              <a:rPr lang="it-IT" dirty="0"/>
            </a:br>
            <a:r>
              <a:rPr lang="it-IT" dirty="0" err="1"/>
              <a:t>Regression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1314B-EBD2-4AA8-92CF-9436C8CC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Bragantini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1347A-434D-42CF-BB92-8A39052E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31</a:t>
            </a:fld>
            <a:endParaRPr lang="it-IT"/>
          </a:p>
        </p:txBody>
      </p:sp>
      <p:pic>
        <p:nvPicPr>
          <p:cNvPr id="13" name="Picture 12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34460B50-20A0-48F9-A292-663B27CF1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7144" y="6197600"/>
            <a:ext cx="1435803" cy="523875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6A3AFABE-6A38-4F0E-8DC3-273C81A77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219961" y="5004308"/>
            <a:ext cx="980440" cy="980440"/>
          </a:xfrm>
          <a:prstGeom prst="rect">
            <a:avLst/>
          </a:prstGeom>
        </p:spPr>
      </p:pic>
      <p:pic>
        <p:nvPicPr>
          <p:cNvPr id="23" name="Content Placeholder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1772DD-59A6-4F39-AA8D-E3239C752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228" y="455147"/>
            <a:ext cx="6247932" cy="5901203"/>
          </a:xfrm>
        </p:spPr>
      </p:pic>
    </p:spTree>
    <p:extLst>
      <p:ext uri="{BB962C8B-B14F-4D97-AF65-F5344CB8AC3E}">
        <p14:creationId xmlns:p14="http://schemas.microsoft.com/office/powerpoint/2010/main" val="1807872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CCFE-53FA-49A1-A0E9-02C35134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Design:</a:t>
            </a:r>
            <a:br>
              <a:rPr lang="it-IT" dirty="0"/>
            </a:br>
            <a:r>
              <a:rPr lang="it-IT" dirty="0"/>
              <a:t>Multivariate</a:t>
            </a:r>
            <a:br>
              <a:rPr lang="it-IT" dirty="0"/>
            </a:br>
            <a:r>
              <a:rPr lang="it-IT" dirty="0"/>
              <a:t>Linear</a:t>
            </a:r>
            <a:br>
              <a:rPr lang="it-IT" dirty="0"/>
            </a:br>
            <a:r>
              <a:rPr lang="it-IT" dirty="0" err="1"/>
              <a:t>Regression</a:t>
            </a:r>
            <a:endParaRPr lang="it-IT" dirty="0"/>
          </a:p>
        </p:txBody>
      </p:sp>
      <p:pic>
        <p:nvPicPr>
          <p:cNvPr id="12" name="Content Placeholder 11" descr="A close up of a map&#10;&#10;Description automatically generated">
            <a:extLst>
              <a:ext uri="{FF2B5EF4-FFF2-40B4-BE49-F238E27FC236}">
                <a16:creationId xmlns:a16="http://schemas.microsoft.com/office/drawing/2014/main" id="{7C1030DD-2994-48B3-92E1-41E95F3ABF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804" y="528321"/>
            <a:ext cx="4214576" cy="2809716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36BC258-0343-4F91-B361-CA4E16235C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092" y="528321"/>
            <a:ext cx="4214575" cy="280971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1314B-EBD2-4AA8-92CF-9436C8CC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Bragantini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1347A-434D-42CF-BB92-8A39052E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32</a:t>
            </a:fld>
            <a:endParaRPr lang="it-IT"/>
          </a:p>
        </p:txBody>
      </p:sp>
      <p:pic>
        <p:nvPicPr>
          <p:cNvPr id="18" name="Content Placeholder 17" descr="A close up of a pencil&#10;&#10;Description automatically generated">
            <a:extLst>
              <a:ext uri="{FF2B5EF4-FFF2-40B4-BE49-F238E27FC236}">
                <a16:creationId xmlns:a16="http://schemas.microsoft.com/office/drawing/2014/main" id="{3E318C49-9BD8-44CE-B55E-A64C70F2396A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804" y="3469165"/>
            <a:ext cx="4214576" cy="2809716"/>
          </a:xfrm>
        </p:spPr>
      </p:pic>
      <p:pic>
        <p:nvPicPr>
          <p:cNvPr id="20" name="Content Placeholder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95834A-DD64-45C8-941C-C9ADBBF363A0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092" y="3469165"/>
            <a:ext cx="4214575" cy="2809716"/>
          </a:xfrm>
        </p:spPr>
      </p:pic>
      <p:pic>
        <p:nvPicPr>
          <p:cNvPr id="13" name="Picture 12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34460B50-20A0-48F9-A292-663B27CF12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57144" y="6197600"/>
            <a:ext cx="1435803" cy="523875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6A3AFABE-6A38-4F0E-8DC3-273C81A776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219961" y="5004308"/>
            <a:ext cx="980440" cy="9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178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CCFE-53FA-49A1-A0E9-02C35134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Design:</a:t>
            </a:r>
            <a:br>
              <a:rPr lang="it-IT" dirty="0"/>
            </a:br>
            <a:r>
              <a:rPr lang="it-IT" dirty="0" err="1"/>
              <a:t>Regression</a:t>
            </a:r>
            <a:r>
              <a:rPr lang="it-IT" dirty="0"/>
              <a:t> </a:t>
            </a:r>
            <a:r>
              <a:rPr lang="it-IT" dirty="0" err="1"/>
              <a:t>Tree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AB598-3DFD-4D44-8628-C5CDEA025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Tree-based</a:t>
            </a:r>
            <a:r>
              <a:rPr lang="it-IT" dirty="0"/>
              <a:t> </a:t>
            </a:r>
            <a:r>
              <a:rPr lang="it-IT" dirty="0" err="1"/>
              <a:t>approach</a:t>
            </a:r>
            <a:endParaRPr lang="it-IT" dirty="0"/>
          </a:p>
          <a:p>
            <a:r>
              <a:rPr lang="it-IT" dirty="0" err="1"/>
              <a:t>Easier</a:t>
            </a:r>
            <a:r>
              <a:rPr lang="it-IT" dirty="0"/>
              <a:t> to </a:t>
            </a:r>
            <a:r>
              <a:rPr lang="it-IT" dirty="0" err="1"/>
              <a:t>perform</a:t>
            </a:r>
            <a:r>
              <a:rPr lang="it-IT" dirty="0"/>
              <a:t>/understand</a:t>
            </a:r>
          </a:p>
          <a:p>
            <a:r>
              <a:rPr lang="it-IT" dirty="0"/>
              <a:t>Particularly </a:t>
            </a:r>
            <a:r>
              <a:rPr lang="it-IT" dirty="0" err="1"/>
              <a:t>suitable</a:t>
            </a:r>
            <a:r>
              <a:rPr lang="it-IT" dirty="0"/>
              <a:t> with dataset with </a:t>
            </a:r>
            <a:r>
              <a:rPr lang="it-IT" dirty="0" err="1"/>
              <a:t>lots</a:t>
            </a:r>
            <a:r>
              <a:rPr lang="it-IT" dirty="0"/>
              <a:t> of </a:t>
            </a:r>
            <a:r>
              <a:rPr lang="it-IT" dirty="0" err="1"/>
              <a:t>categorical</a:t>
            </a:r>
            <a:r>
              <a:rPr lang="it-IT" dirty="0"/>
              <a:t> and </a:t>
            </a:r>
            <a:r>
              <a:rPr lang="it-IT" dirty="0" err="1"/>
              <a:t>numerical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together</a:t>
            </a:r>
          </a:p>
          <a:p>
            <a:r>
              <a:rPr lang="it-IT" dirty="0"/>
              <a:t>Easy </a:t>
            </a:r>
            <a:r>
              <a:rPr lang="it-IT" dirty="0" err="1"/>
              <a:t>calculation</a:t>
            </a:r>
            <a:r>
              <a:rPr lang="it-IT" dirty="0"/>
              <a:t> of «</a:t>
            </a:r>
            <a:r>
              <a:rPr lang="it-IT" dirty="0" err="1"/>
              <a:t>variable</a:t>
            </a:r>
            <a:r>
              <a:rPr lang="it-IT" dirty="0"/>
              <a:t> importance»</a:t>
            </a:r>
          </a:p>
          <a:p>
            <a:r>
              <a:rPr lang="it-IT" dirty="0"/>
              <a:t>Trial and </a:t>
            </a:r>
            <a:r>
              <a:rPr lang="it-IT" dirty="0" err="1"/>
              <a:t>Error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for </a:t>
            </a:r>
            <a:r>
              <a:rPr lang="it-IT" dirty="0" err="1"/>
              <a:t>parameter</a:t>
            </a:r>
            <a:r>
              <a:rPr lang="it-IT" dirty="0"/>
              <a:t> tuning</a:t>
            </a:r>
          </a:p>
          <a:p>
            <a:r>
              <a:rPr lang="it-IT" dirty="0"/>
              <a:t>Possibility to </a:t>
            </a:r>
            <a:r>
              <a:rPr lang="it-IT" dirty="0" err="1"/>
              <a:t>explore</a:t>
            </a:r>
            <a:r>
              <a:rPr lang="it-IT" dirty="0"/>
              <a:t> more power ML </a:t>
            </a:r>
            <a:r>
              <a:rPr lang="it-IT" dirty="0" err="1"/>
              <a:t>algorithm</a:t>
            </a:r>
            <a:r>
              <a:rPr lang="it-IT" dirty="0"/>
              <a:t>: Random </a:t>
            </a:r>
            <a:r>
              <a:rPr lang="it-IT" dirty="0" err="1"/>
              <a:t>Forest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1314B-EBD2-4AA8-92CF-9436C8CC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Bragantini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1347A-434D-42CF-BB92-8A39052E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33</a:t>
            </a:fld>
            <a:endParaRPr lang="it-IT"/>
          </a:p>
        </p:txBody>
      </p:sp>
      <p:pic>
        <p:nvPicPr>
          <p:cNvPr id="8" name="Content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81A0319D-E437-42A0-91BE-B2C47FE08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23439" y="4731557"/>
            <a:ext cx="1076961" cy="1253191"/>
          </a:xfrm>
          <a:prstGeom prst="rect">
            <a:avLst/>
          </a:prstGeom>
        </p:spPr>
      </p:pic>
      <p:pic>
        <p:nvPicPr>
          <p:cNvPr id="9" name="Picture 8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9D2A7091-2922-4456-8066-D3475E38D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57144" y="6197600"/>
            <a:ext cx="1435803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69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picture containing building&#10;&#10;Description automatically generated">
            <a:extLst>
              <a:ext uri="{FF2B5EF4-FFF2-40B4-BE49-F238E27FC236}">
                <a16:creationId xmlns:a16="http://schemas.microsoft.com/office/drawing/2014/main" id="{1C5BBFBA-3013-4B3E-8B6C-E46918A99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93" y="768484"/>
            <a:ext cx="8101298" cy="53230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89CCFE-53FA-49A1-A0E9-02C35134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Regression</a:t>
            </a:r>
            <a:r>
              <a:rPr lang="it-IT" dirty="0"/>
              <a:t> </a:t>
            </a:r>
            <a:r>
              <a:rPr lang="it-IT" dirty="0" err="1"/>
              <a:t>Tree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1314B-EBD2-4AA8-92CF-9436C8CC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Andrea Bragantini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1347A-434D-42CF-BB92-8A39052E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34</a:t>
            </a:fld>
            <a:endParaRPr lang="it-IT" dirty="0"/>
          </a:p>
        </p:txBody>
      </p:sp>
      <p:pic>
        <p:nvPicPr>
          <p:cNvPr id="8" name="Content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81A0319D-E437-42A0-91BE-B2C47FE08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23439" y="4731557"/>
            <a:ext cx="1076961" cy="1253191"/>
          </a:xfrm>
          <a:prstGeom prst="rect">
            <a:avLst/>
          </a:prstGeom>
        </p:spPr>
      </p:pic>
      <p:pic>
        <p:nvPicPr>
          <p:cNvPr id="9" name="Picture 8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9D2A7091-2922-4456-8066-D3475E38DE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57144" y="6197600"/>
            <a:ext cx="1435803" cy="52387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61014B2-F754-4B02-8775-A68EFA93C6BF}"/>
              </a:ext>
            </a:extLst>
          </p:cNvPr>
          <p:cNvSpPr/>
          <p:nvPr/>
        </p:nvSpPr>
        <p:spPr>
          <a:xfrm>
            <a:off x="8891081" y="2470827"/>
            <a:ext cx="2636196" cy="3093396"/>
          </a:xfrm>
          <a:prstGeom prst="roundRect">
            <a:avLst>
              <a:gd name="adj" fmla="val 10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 err="1"/>
              <a:t>criterion</a:t>
            </a:r>
            <a:r>
              <a:rPr lang="it-IT" sz="1400" dirty="0"/>
              <a:t>='</a:t>
            </a:r>
            <a:r>
              <a:rPr lang="it-IT" sz="1400" dirty="0" err="1"/>
              <a:t>mse</a:t>
            </a:r>
            <a:r>
              <a:rPr lang="it-IT" sz="1400" dirty="0"/>
              <a:t>’, </a:t>
            </a:r>
          </a:p>
          <a:p>
            <a:r>
              <a:rPr lang="it-IT" sz="1400" dirty="0" err="1"/>
              <a:t>max_depth</a:t>
            </a:r>
            <a:r>
              <a:rPr lang="it-IT" sz="1400" dirty="0"/>
              <a:t>=5, </a:t>
            </a:r>
            <a:r>
              <a:rPr lang="it-IT" sz="1400" dirty="0" err="1"/>
              <a:t>max_features</a:t>
            </a:r>
            <a:r>
              <a:rPr lang="it-IT" sz="1400" dirty="0"/>
              <a:t>=None,</a:t>
            </a:r>
          </a:p>
          <a:p>
            <a:r>
              <a:rPr lang="it-IT" sz="1400" dirty="0" err="1"/>
              <a:t>max_leaf_nodes</a:t>
            </a:r>
            <a:r>
              <a:rPr lang="it-IT" sz="1400" dirty="0"/>
              <a:t>=35, </a:t>
            </a:r>
            <a:r>
              <a:rPr lang="it-IT" sz="1400" dirty="0" err="1"/>
              <a:t>min_impurity_decrease</a:t>
            </a:r>
            <a:r>
              <a:rPr lang="it-IT" sz="1400" dirty="0"/>
              <a:t>=0.0,</a:t>
            </a:r>
          </a:p>
          <a:p>
            <a:r>
              <a:rPr lang="it-IT" sz="1400" dirty="0" err="1"/>
              <a:t>min_impurity_split</a:t>
            </a:r>
            <a:r>
              <a:rPr lang="it-IT" sz="1400" dirty="0"/>
              <a:t>=None, </a:t>
            </a:r>
            <a:r>
              <a:rPr lang="it-IT" sz="1400" dirty="0" err="1"/>
              <a:t>min_samples_leaf</a:t>
            </a:r>
            <a:r>
              <a:rPr lang="it-IT" sz="1400" dirty="0"/>
              <a:t>=1,</a:t>
            </a:r>
          </a:p>
          <a:p>
            <a:r>
              <a:rPr lang="it-IT" sz="1400" dirty="0" err="1"/>
              <a:t>min_samples_split</a:t>
            </a:r>
            <a:r>
              <a:rPr lang="it-IT" sz="1400" dirty="0"/>
              <a:t>=2, </a:t>
            </a:r>
            <a:r>
              <a:rPr lang="it-IT" sz="1400" dirty="0" err="1"/>
              <a:t>min_weight_fraction_leaf</a:t>
            </a:r>
            <a:r>
              <a:rPr lang="it-IT" sz="1400" dirty="0"/>
              <a:t>=0.0,</a:t>
            </a:r>
          </a:p>
          <a:p>
            <a:r>
              <a:rPr lang="it-IT" sz="1400" dirty="0" err="1"/>
              <a:t>random_state</a:t>
            </a:r>
            <a:r>
              <a:rPr lang="it-IT" sz="1400" dirty="0"/>
              <a:t>=0, splitter='best'</a:t>
            </a:r>
          </a:p>
        </p:txBody>
      </p:sp>
    </p:spTree>
    <p:extLst>
      <p:ext uri="{BB962C8B-B14F-4D97-AF65-F5344CB8AC3E}">
        <p14:creationId xmlns:p14="http://schemas.microsoft.com/office/powerpoint/2010/main" val="763700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CCFE-53FA-49A1-A0E9-02C35134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Random </a:t>
            </a:r>
            <a:r>
              <a:rPr lang="it-IT" dirty="0" err="1"/>
              <a:t>Forest</a:t>
            </a:r>
            <a:r>
              <a:rPr lang="it-IT" dirty="0"/>
              <a:t> </a:t>
            </a:r>
            <a:r>
              <a:rPr lang="it-IT" dirty="0" err="1"/>
              <a:t>Regression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1314B-EBD2-4AA8-92CF-9436C8CC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Bragantini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1347A-434D-42CF-BB92-8A39052E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35</a:t>
            </a:fld>
            <a:endParaRPr lang="it-IT"/>
          </a:p>
        </p:txBody>
      </p:sp>
      <p:pic>
        <p:nvPicPr>
          <p:cNvPr id="15" name="Content Placeholder 14" descr="A picture containing building&#10;&#10;Description automatically generated">
            <a:extLst>
              <a:ext uri="{FF2B5EF4-FFF2-40B4-BE49-F238E27FC236}">
                <a16:creationId xmlns:a16="http://schemas.microsoft.com/office/drawing/2014/main" id="{AFA2353C-24DF-4B66-870E-7F895F9C9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21" y="762000"/>
            <a:ext cx="8090059" cy="5334000"/>
          </a:xfrm>
        </p:spPr>
      </p:pic>
      <p:pic>
        <p:nvPicPr>
          <p:cNvPr id="12" name="Content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1BA8525D-FDDB-4B3C-AC30-1C8A32984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23439" y="4731557"/>
            <a:ext cx="1076961" cy="1253191"/>
          </a:xfrm>
          <a:prstGeom prst="rect">
            <a:avLst/>
          </a:prstGeom>
        </p:spPr>
      </p:pic>
      <p:pic>
        <p:nvPicPr>
          <p:cNvPr id="13" name="Picture 12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DF3FE681-E3A3-4CB2-B400-A01E7AC64C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57144" y="6197600"/>
            <a:ext cx="1435803" cy="52387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FF30BE1-A4EF-4217-AF55-6286FC0B0408}"/>
              </a:ext>
            </a:extLst>
          </p:cNvPr>
          <p:cNvSpPr/>
          <p:nvPr/>
        </p:nvSpPr>
        <p:spPr>
          <a:xfrm>
            <a:off x="8891082" y="2470827"/>
            <a:ext cx="2626468" cy="3093396"/>
          </a:xfrm>
          <a:prstGeom prst="roundRect">
            <a:avLst>
              <a:gd name="adj" fmla="val 11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bootstrap=True, </a:t>
            </a:r>
          </a:p>
          <a:p>
            <a:r>
              <a:rPr lang="it-IT" sz="1400" dirty="0" err="1"/>
              <a:t>criterion</a:t>
            </a:r>
            <a:r>
              <a:rPr lang="it-IT" sz="1400" dirty="0"/>
              <a:t>='</a:t>
            </a:r>
            <a:r>
              <a:rPr lang="it-IT" sz="1400" dirty="0" err="1"/>
              <a:t>mse</a:t>
            </a:r>
            <a:r>
              <a:rPr lang="it-IT" sz="1400" dirty="0"/>
              <a:t>’, </a:t>
            </a:r>
          </a:p>
          <a:p>
            <a:r>
              <a:rPr lang="it-IT" sz="1400" dirty="0" err="1"/>
              <a:t>max_depth</a:t>
            </a:r>
            <a:r>
              <a:rPr lang="it-IT" sz="1400" dirty="0"/>
              <a:t>=50,</a:t>
            </a:r>
          </a:p>
          <a:p>
            <a:r>
              <a:rPr lang="it-IT" sz="1400" dirty="0" err="1"/>
              <a:t>max_features</a:t>
            </a:r>
            <a:r>
              <a:rPr lang="it-IT" sz="1400" dirty="0"/>
              <a:t>='auto', </a:t>
            </a:r>
            <a:r>
              <a:rPr lang="it-IT" sz="1400" dirty="0" err="1"/>
              <a:t>max_leaf_nodes</a:t>
            </a:r>
            <a:r>
              <a:rPr lang="it-IT" sz="1400" dirty="0"/>
              <a:t>=50,</a:t>
            </a:r>
          </a:p>
          <a:p>
            <a:r>
              <a:rPr lang="it-IT" sz="1400" dirty="0" err="1"/>
              <a:t>min_impurity_decrease</a:t>
            </a:r>
            <a:r>
              <a:rPr lang="it-IT" sz="1400" dirty="0"/>
              <a:t>=0.0, </a:t>
            </a:r>
            <a:r>
              <a:rPr lang="it-IT" sz="1400" dirty="0" err="1"/>
              <a:t>min_impurity_split</a:t>
            </a:r>
            <a:r>
              <a:rPr lang="it-IT" sz="1400" dirty="0"/>
              <a:t>=None,</a:t>
            </a:r>
          </a:p>
          <a:p>
            <a:r>
              <a:rPr lang="it-IT" sz="1400" dirty="0" err="1"/>
              <a:t>min_samples_leaf</a:t>
            </a:r>
            <a:r>
              <a:rPr lang="it-IT" sz="1400" dirty="0"/>
              <a:t>=1, </a:t>
            </a:r>
            <a:r>
              <a:rPr lang="it-IT" sz="1400" dirty="0" err="1"/>
              <a:t>min_samples_split</a:t>
            </a:r>
            <a:r>
              <a:rPr lang="it-IT" sz="1400" dirty="0"/>
              <a:t>=2,</a:t>
            </a:r>
          </a:p>
          <a:p>
            <a:r>
              <a:rPr lang="it-IT" sz="1400" dirty="0" err="1"/>
              <a:t>min_weight_fraction_leaf</a:t>
            </a:r>
            <a:r>
              <a:rPr lang="it-IT" sz="1400" dirty="0"/>
              <a:t>=0.0</a:t>
            </a:r>
          </a:p>
          <a:p>
            <a:r>
              <a:rPr lang="it-IT" sz="1400" dirty="0" err="1"/>
              <a:t>n_estimators</a:t>
            </a:r>
            <a:r>
              <a:rPr lang="it-IT" sz="1400" dirty="0"/>
              <a:t>=100,</a:t>
            </a:r>
          </a:p>
          <a:p>
            <a:r>
              <a:rPr lang="it-IT" sz="1400" dirty="0" err="1"/>
              <a:t>random_state</a:t>
            </a:r>
            <a:r>
              <a:rPr lang="it-IT" sz="1400" dirty="0"/>
              <a:t>=0, </a:t>
            </a:r>
            <a:r>
              <a:rPr lang="it-IT" sz="1400" dirty="0" err="1"/>
              <a:t>warm_start</a:t>
            </a:r>
            <a:r>
              <a:rPr lang="it-IT" sz="1400" dirty="0"/>
              <a:t>=False</a:t>
            </a:r>
          </a:p>
        </p:txBody>
      </p:sp>
    </p:spTree>
    <p:extLst>
      <p:ext uri="{BB962C8B-B14F-4D97-AF65-F5344CB8AC3E}">
        <p14:creationId xmlns:p14="http://schemas.microsoft.com/office/powerpoint/2010/main" val="37466292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CCFE-53FA-49A1-A0E9-02C35134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Random </a:t>
            </a:r>
            <a:r>
              <a:rPr lang="it-IT" dirty="0" err="1"/>
              <a:t>Forest</a:t>
            </a:r>
            <a:r>
              <a:rPr lang="it-IT" dirty="0"/>
              <a:t> </a:t>
            </a:r>
            <a:r>
              <a:rPr lang="it-IT" dirty="0" err="1"/>
              <a:t>Regression</a:t>
            </a:r>
            <a:endParaRPr lang="it-IT" dirty="0"/>
          </a:p>
        </p:txBody>
      </p:sp>
      <p:pic>
        <p:nvPicPr>
          <p:cNvPr id="14" name="Content Placeholder 13" descr="A close up of a map&#10;&#10;Description automatically generated">
            <a:extLst>
              <a:ext uri="{FF2B5EF4-FFF2-40B4-BE49-F238E27FC236}">
                <a16:creationId xmlns:a16="http://schemas.microsoft.com/office/drawing/2014/main" id="{5EAA43BB-BA67-4F97-BD75-86EAA0826B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857" y="503396"/>
            <a:ext cx="4328161" cy="2885439"/>
          </a:xfrm>
        </p:spPr>
      </p:pic>
      <p:pic>
        <p:nvPicPr>
          <p:cNvPr id="16" name="Content Placeholder 15" descr="A picture containing pencil&#10;&#10;Description automatically generated">
            <a:extLst>
              <a:ext uri="{FF2B5EF4-FFF2-40B4-BE49-F238E27FC236}">
                <a16:creationId xmlns:a16="http://schemas.microsoft.com/office/drawing/2014/main" id="{1A512E56-1CBB-4CEA-9366-7C114D4132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7"/>
          <a:stretch/>
        </p:blipFill>
        <p:spPr>
          <a:xfrm>
            <a:off x="7647066" y="503396"/>
            <a:ext cx="4169014" cy="288543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1314B-EBD2-4AA8-92CF-9436C8CC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Bragantini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1347A-434D-42CF-BB92-8A39052E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36</a:t>
            </a:fld>
            <a:endParaRPr lang="it-IT"/>
          </a:p>
        </p:txBody>
      </p:sp>
      <p:pic>
        <p:nvPicPr>
          <p:cNvPr id="18" name="Content Placeholder 17" descr="A picture containing pencil&#10;&#10;Description automatically generated">
            <a:extLst>
              <a:ext uri="{FF2B5EF4-FFF2-40B4-BE49-F238E27FC236}">
                <a16:creationId xmlns:a16="http://schemas.microsoft.com/office/drawing/2014/main" id="{C10CA490-2AD2-466C-A6BF-565A9993D090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857" y="3444240"/>
            <a:ext cx="4328161" cy="2885439"/>
          </a:xfrm>
        </p:spPr>
      </p:pic>
      <p:pic>
        <p:nvPicPr>
          <p:cNvPr id="20" name="Content Placeholder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E5F7AA-6250-484F-8FE5-7D3B05A795AA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7"/>
          <a:stretch/>
        </p:blipFill>
        <p:spPr>
          <a:xfrm>
            <a:off x="7647066" y="3444240"/>
            <a:ext cx="4169014" cy="2885439"/>
          </a:xfrm>
        </p:spPr>
      </p:pic>
      <p:pic>
        <p:nvPicPr>
          <p:cNvPr id="8" name="Content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81A0319D-E437-42A0-91BE-B2C47FE081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123439" y="4731557"/>
            <a:ext cx="1076961" cy="1253191"/>
          </a:xfrm>
          <a:prstGeom prst="rect">
            <a:avLst/>
          </a:prstGeom>
        </p:spPr>
      </p:pic>
      <p:pic>
        <p:nvPicPr>
          <p:cNvPr id="9" name="Picture 8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9D2A7091-2922-4456-8066-D3475E38DE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57144" y="6197600"/>
            <a:ext cx="1435803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097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CCFE-53FA-49A1-A0E9-02C35134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AB598-3DFD-4D44-8628-C5CDEA025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980522"/>
            <a:ext cx="7315200" cy="3004226"/>
          </a:xfrm>
        </p:spPr>
        <p:txBody>
          <a:bodyPr/>
          <a:lstStyle/>
          <a:p>
            <a:r>
              <a:rPr lang="it-IT" dirty="0"/>
              <a:t>Linear </a:t>
            </a:r>
            <a:r>
              <a:rPr lang="it-IT" dirty="0" err="1"/>
              <a:t>Regression</a:t>
            </a:r>
            <a:r>
              <a:rPr lang="it-IT" dirty="0"/>
              <a:t> model </a:t>
            </a:r>
            <a:r>
              <a:rPr lang="it-IT" dirty="0" err="1"/>
              <a:t>underfits</a:t>
            </a:r>
            <a:r>
              <a:rPr lang="it-IT" dirty="0"/>
              <a:t> the data</a:t>
            </a:r>
          </a:p>
          <a:p>
            <a:r>
              <a:rPr lang="it-IT" dirty="0" err="1"/>
              <a:t>Regression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techniques have better performances but still </a:t>
            </a:r>
            <a:r>
              <a:rPr lang="it-IT" dirty="0" err="1"/>
              <a:t>struggle</a:t>
            </a:r>
            <a:r>
              <a:rPr lang="it-IT" dirty="0"/>
              <a:t> to explain </a:t>
            </a:r>
            <a:r>
              <a:rPr lang="it-IT" dirty="0" err="1"/>
              <a:t>variability</a:t>
            </a:r>
            <a:r>
              <a:rPr lang="it-IT" dirty="0"/>
              <a:t> of target </a:t>
            </a:r>
            <a:r>
              <a:rPr lang="it-IT" dirty="0" err="1"/>
              <a:t>variable</a:t>
            </a:r>
            <a:endParaRPr lang="it-IT" dirty="0"/>
          </a:p>
          <a:p>
            <a:r>
              <a:rPr lang="it-IT" dirty="0"/>
              <a:t>Given dataset </a:t>
            </a:r>
            <a:r>
              <a:rPr lang="it-IT" dirty="0" err="1"/>
              <a:t>is</a:t>
            </a:r>
            <a:r>
              <a:rPr lang="it-IT" dirty="0"/>
              <a:t> full of heavy </a:t>
            </a:r>
            <a:r>
              <a:rPr lang="it-IT" dirty="0" err="1"/>
              <a:t>outliers</a:t>
            </a:r>
            <a:endParaRPr lang="it-IT" dirty="0"/>
          </a:p>
          <a:p>
            <a:pPr lvl="1"/>
            <a:r>
              <a:rPr lang="it-IT" dirty="0"/>
              <a:t>Simply </a:t>
            </a:r>
            <a:r>
              <a:rPr lang="it-IT" dirty="0" err="1"/>
              <a:t>too</a:t>
            </a:r>
            <a:r>
              <a:rPr lang="it-IT" dirty="0"/>
              <a:t> much to be </a:t>
            </a:r>
            <a:r>
              <a:rPr lang="it-IT" dirty="0" err="1"/>
              <a:t>removed</a:t>
            </a:r>
            <a:endParaRPr lang="it-IT" dirty="0"/>
          </a:p>
          <a:p>
            <a:pPr lvl="1"/>
            <a:r>
              <a:rPr lang="it-IT" dirty="0"/>
              <a:t>Models </a:t>
            </a:r>
            <a:r>
              <a:rPr lang="it-IT" dirty="0" err="1"/>
              <a:t>fail</a:t>
            </a:r>
            <a:r>
              <a:rPr lang="it-IT" dirty="0"/>
              <a:t> in </a:t>
            </a:r>
            <a:r>
              <a:rPr lang="it-IT" dirty="0" err="1"/>
              <a:t>predicting</a:t>
            </a:r>
            <a:r>
              <a:rPr lang="it-IT" dirty="0"/>
              <a:t> those </a:t>
            </a:r>
            <a:r>
              <a:rPr lang="it-IT" dirty="0" err="1"/>
              <a:t>outliers</a:t>
            </a:r>
            <a:r>
              <a:rPr lang="it-IT" dirty="0"/>
              <a:t> with large duration times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1314B-EBD2-4AA8-92CF-9436C8CC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Bragantini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1347A-434D-42CF-BB92-8A39052E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37</a:t>
            </a:fld>
            <a:endParaRPr lang="it-IT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7A5A5C5B-079D-42FD-8FDC-6C14EEC4E7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1917877"/>
              </p:ext>
            </p:extLst>
          </p:nvPr>
        </p:nvGraphicFramePr>
        <p:xfrm>
          <a:off x="3869268" y="755482"/>
          <a:ext cx="7315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791598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14819354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67132095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19614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MultiLinearReg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Regression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Tree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Random </a:t>
                      </a:r>
                      <a:r>
                        <a:rPr lang="it-IT" dirty="0" err="1"/>
                        <a:t>Forest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44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1.7439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1.6775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1.6722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06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4.8953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4.7905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4.4933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87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2.2125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2.1887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2.1197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1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R^2 </a:t>
                      </a:r>
                      <a:r>
                        <a:rPr lang="it-IT" dirty="0" err="1"/>
                        <a:t>train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0.336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0.445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8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R^2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0.307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786175"/>
                  </a:ext>
                </a:extLst>
              </a:tr>
            </a:tbl>
          </a:graphicData>
        </a:graphic>
      </p:graphicFrame>
      <p:pic>
        <p:nvPicPr>
          <p:cNvPr id="7" name="Picture 6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824C5DB2-2094-46DA-A193-6EA534BDA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7144" y="6197600"/>
            <a:ext cx="1435803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91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CCFE-53FA-49A1-A0E9-02C35134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Predictions</a:t>
            </a:r>
            <a:endParaRPr lang="it-IT" dirty="0"/>
          </a:p>
        </p:txBody>
      </p:sp>
      <p:pic>
        <p:nvPicPr>
          <p:cNvPr id="16" name="Content Placeholder 15" descr="A picture containing table, man, game, people&#10;&#10;Description automatically generated">
            <a:extLst>
              <a:ext uri="{FF2B5EF4-FFF2-40B4-BE49-F238E27FC236}">
                <a16:creationId xmlns:a16="http://schemas.microsoft.com/office/drawing/2014/main" id="{69B88B8A-5838-421E-ACB3-99C1548E4E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8" r="7430"/>
          <a:stretch/>
        </p:blipFill>
        <p:spPr>
          <a:xfrm>
            <a:off x="4426080" y="122208"/>
            <a:ext cx="6551739" cy="3162438"/>
          </a:xfrm>
        </p:spPr>
      </p:pic>
      <p:pic>
        <p:nvPicPr>
          <p:cNvPr id="18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C81030-4613-448B-81F3-36F019213D0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1" r="7565"/>
          <a:stretch/>
        </p:blipFill>
        <p:spPr>
          <a:xfrm>
            <a:off x="4426080" y="3284646"/>
            <a:ext cx="6551739" cy="316567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1314B-EBD2-4AA8-92CF-9436C8CC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Bragantini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1347A-434D-42CF-BB92-8A39052E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38</a:t>
            </a:fld>
            <a:endParaRPr lang="it-IT"/>
          </a:p>
        </p:txBody>
      </p:sp>
      <p:pic>
        <p:nvPicPr>
          <p:cNvPr id="7" name="Picture 6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824C5DB2-2094-46DA-A193-6EA534BDA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57144" y="6197600"/>
            <a:ext cx="1435803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898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CCFE-53FA-49A1-A0E9-02C35134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Predictions</a:t>
            </a:r>
            <a:endParaRPr lang="it-IT" dirty="0"/>
          </a:p>
        </p:txBody>
      </p:sp>
      <p:pic>
        <p:nvPicPr>
          <p:cNvPr id="16" name="Content Placeholder 15" descr="A picture containing table, man, game, people&#10;&#10;Description automatically generated">
            <a:extLst>
              <a:ext uri="{FF2B5EF4-FFF2-40B4-BE49-F238E27FC236}">
                <a16:creationId xmlns:a16="http://schemas.microsoft.com/office/drawing/2014/main" id="{69B88B8A-5838-421E-ACB3-99C1548E4E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8" r="7430"/>
          <a:stretch/>
        </p:blipFill>
        <p:spPr>
          <a:xfrm>
            <a:off x="4426080" y="122208"/>
            <a:ext cx="6551739" cy="3162438"/>
          </a:xfrm>
        </p:spPr>
      </p:pic>
      <p:pic>
        <p:nvPicPr>
          <p:cNvPr id="18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C81030-4613-448B-81F3-36F019213D0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1" r="7565"/>
          <a:stretch/>
        </p:blipFill>
        <p:spPr>
          <a:xfrm>
            <a:off x="4426080" y="3284646"/>
            <a:ext cx="6551739" cy="316567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1314B-EBD2-4AA8-92CF-9436C8CC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Bragantini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1347A-434D-42CF-BB92-8A39052E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39</a:t>
            </a:fld>
            <a:endParaRPr lang="it-IT"/>
          </a:p>
        </p:txBody>
      </p:sp>
      <p:pic>
        <p:nvPicPr>
          <p:cNvPr id="7" name="Picture 6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824C5DB2-2094-46DA-A193-6EA534BDA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57144" y="6197600"/>
            <a:ext cx="1435803" cy="523875"/>
          </a:xfrm>
          <a:prstGeom prst="rect">
            <a:avLst/>
          </a:prstGeom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31AF90C9-B8E8-4D96-8C4D-B5C5E4061856}"/>
              </a:ext>
            </a:extLst>
          </p:cNvPr>
          <p:cNvSpPr/>
          <p:nvPr/>
        </p:nvSpPr>
        <p:spPr>
          <a:xfrm>
            <a:off x="10369685" y="3632671"/>
            <a:ext cx="264450" cy="264450"/>
          </a:xfrm>
          <a:prstGeom prst="flowChartConnector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9B2FBD4-0FFB-4B14-B7B5-335BA310AB09}"/>
              </a:ext>
            </a:extLst>
          </p:cNvPr>
          <p:cNvSpPr/>
          <p:nvPr/>
        </p:nvSpPr>
        <p:spPr>
          <a:xfrm>
            <a:off x="7039583" y="5592795"/>
            <a:ext cx="264450" cy="264450"/>
          </a:xfrm>
          <a:prstGeom prst="flowChartConnector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BC6E7471-3C5A-460E-BD98-4F46AF0B1A9E}"/>
              </a:ext>
            </a:extLst>
          </p:cNvPr>
          <p:cNvSpPr/>
          <p:nvPr/>
        </p:nvSpPr>
        <p:spPr>
          <a:xfrm>
            <a:off x="10362467" y="560967"/>
            <a:ext cx="264450" cy="264450"/>
          </a:xfrm>
          <a:prstGeom prst="flowChartConnector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B47300AB-F32F-4FBF-96FD-504C88D9E43D}"/>
              </a:ext>
            </a:extLst>
          </p:cNvPr>
          <p:cNvSpPr/>
          <p:nvPr/>
        </p:nvSpPr>
        <p:spPr>
          <a:xfrm>
            <a:off x="7039583" y="868530"/>
            <a:ext cx="264450" cy="264450"/>
          </a:xfrm>
          <a:prstGeom prst="flowChartConnector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B2C0EBFF-BB79-4B03-9FEE-059267475E93}"/>
              </a:ext>
            </a:extLst>
          </p:cNvPr>
          <p:cNvSpPr/>
          <p:nvPr/>
        </p:nvSpPr>
        <p:spPr>
          <a:xfrm>
            <a:off x="7051820" y="1174767"/>
            <a:ext cx="264450" cy="264450"/>
          </a:xfrm>
          <a:prstGeom prst="flowChartConnector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4E24438A-3112-4278-B808-FB50EFECAE3D}"/>
              </a:ext>
            </a:extLst>
          </p:cNvPr>
          <p:cNvSpPr/>
          <p:nvPr/>
        </p:nvSpPr>
        <p:spPr>
          <a:xfrm>
            <a:off x="7056133" y="5743875"/>
            <a:ext cx="264450" cy="264450"/>
          </a:xfrm>
          <a:prstGeom prst="flowChartConnector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63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CCFE-53FA-49A1-A0E9-02C35134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Exploratory</a:t>
            </a:r>
            <a:r>
              <a:rPr lang="it-IT" dirty="0"/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AB598-3DFD-4D44-8628-C5CDEA025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t-IT" dirty="0" err="1"/>
              <a:t>Categorical</a:t>
            </a:r>
            <a:r>
              <a:rPr lang="it-IT" dirty="0"/>
              <a:t> </a:t>
            </a:r>
            <a:r>
              <a:rPr lang="it-IT" dirty="0" err="1"/>
              <a:t>variables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Priority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Issue_type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Resolution</a:t>
            </a: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dirty="0" err="1"/>
              <a:t>Numerical</a:t>
            </a:r>
            <a:r>
              <a:rPr lang="it-IT" dirty="0"/>
              <a:t> </a:t>
            </a:r>
            <a:r>
              <a:rPr lang="it-IT" dirty="0" err="1"/>
              <a:t>variables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Vote_count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Comment_count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Watch_count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Description_length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Summary_length</a:t>
            </a: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dirty="0" err="1"/>
              <a:t>DateTime</a:t>
            </a:r>
            <a:r>
              <a:rPr lang="it-IT" dirty="0"/>
              <a:t> </a:t>
            </a:r>
            <a:r>
              <a:rPr lang="it-IT" dirty="0" err="1"/>
              <a:t>variables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Created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Updated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Resolution_date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1314B-EBD2-4AA8-92CF-9436C8CC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Bragantini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1347A-434D-42CF-BB92-8A39052E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4</a:t>
            </a:fld>
            <a:endParaRPr lang="it-IT"/>
          </a:p>
        </p:txBody>
      </p:sp>
      <p:pic>
        <p:nvPicPr>
          <p:cNvPr id="6" name="Picture 5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0B00FAE9-4B6D-489B-A250-AFAD32512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7144" y="6197600"/>
            <a:ext cx="1435803" cy="52387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B5E9A0-7D58-4D12-BF5B-B5DCFE419961}"/>
              </a:ext>
            </a:extLst>
          </p:cNvPr>
          <p:cNvSpPr/>
          <p:nvPr/>
        </p:nvSpPr>
        <p:spPr>
          <a:xfrm>
            <a:off x="7684852" y="873252"/>
            <a:ext cx="3715966" cy="5111496"/>
          </a:xfrm>
          <a:prstGeom prst="roundRect">
            <a:avLst>
              <a:gd name="adj" fmla="val 5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 err="1"/>
              <a:t>RangeIndex</a:t>
            </a:r>
            <a:r>
              <a:rPr lang="it-IT" sz="1400" dirty="0"/>
              <a:t>: 1458 entries, 0 to 1457</a:t>
            </a:r>
          </a:p>
          <a:p>
            <a:r>
              <a:rPr lang="it-IT" sz="1400" dirty="0"/>
              <a:t>Data </a:t>
            </a:r>
            <a:r>
              <a:rPr lang="it-IT" sz="1400" dirty="0" err="1"/>
              <a:t>columns</a:t>
            </a:r>
            <a:r>
              <a:rPr lang="it-IT" sz="1400" dirty="0"/>
              <a:t> (</a:t>
            </a:r>
            <a:r>
              <a:rPr lang="it-IT" sz="1400" dirty="0" err="1"/>
              <a:t>total</a:t>
            </a:r>
            <a:r>
              <a:rPr lang="it-IT" sz="1400" dirty="0"/>
              <a:t> 17 </a:t>
            </a:r>
            <a:r>
              <a:rPr lang="it-IT" sz="1400" dirty="0" err="1"/>
              <a:t>columns</a:t>
            </a:r>
            <a:r>
              <a:rPr lang="it-IT" sz="1400" dirty="0"/>
              <a:t>):</a:t>
            </a:r>
          </a:p>
          <a:p>
            <a:r>
              <a:rPr lang="it-IT" sz="1400" dirty="0"/>
              <a:t>status                    		1458 non-</a:t>
            </a:r>
            <a:r>
              <a:rPr lang="it-IT" sz="1400" dirty="0" err="1"/>
              <a:t>null</a:t>
            </a:r>
            <a:r>
              <a:rPr lang="it-IT" sz="1400" dirty="0"/>
              <a:t> </a:t>
            </a:r>
            <a:r>
              <a:rPr lang="it-IT" sz="1400" dirty="0" err="1"/>
              <a:t>object</a:t>
            </a:r>
            <a:endParaRPr lang="it-IT" sz="1400" dirty="0"/>
          </a:p>
          <a:p>
            <a:r>
              <a:rPr lang="it-IT" sz="1400" dirty="0" err="1"/>
              <a:t>priority</a:t>
            </a:r>
            <a:r>
              <a:rPr lang="it-IT" sz="1400" dirty="0"/>
              <a:t>                  		1458 non-</a:t>
            </a:r>
            <a:r>
              <a:rPr lang="it-IT" sz="1400" dirty="0" err="1"/>
              <a:t>null</a:t>
            </a:r>
            <a:r>
              <a:rPr lang="it-IT" sz="1400" dirty="0"/>
              <a:t> </a:t>
            </a:r>
            <a:r>
              <a:rPr lang="it-IT" sz="1400" dirty="0" err="1"/>
              <a:t>object</a:t>
            </a:r>
            <a:endParaRPr lang="it-IT" sz="1400" dirty="0"/>
          </a:p>
          <a:p>
            <a:r>
              <a:rPr lang="it-IT" sz="1400" dirty="0"/>
              <a:t>updated                   		1458 non-</a:t>
            </a:r>
            <a:r>
              <a:rPr lang="it-IT" sz="1400" dirty="0" err="1"/>
              <a:t>null</a:t>
            </a:r>
            <a:r>
              <a:rPr lang="it-IT" sz="1400" dirty="0"/>
              <a:t> </a:t>
            </a:r>
            <a:r>
              <a:rPr lang="it-IT" sz="1400" dirty="0" err="1"/>
              <a:t>object</a:t>
            </a:r>
            <a:endParaRPr lang="it-IT" sz="1400" dirty="0"/>
          </a:p>
          <a:p>
            <a:r>
              <a:rPr lang="it-IT" sz="1400" dirty="0" err="1"/>
              <a:t>issue_type</a:t>
            </a:r>
            <a:r>
              <a:rPr lang="it-IT" sz="1400" dirty="0"/>
              <a:t>                		1458 non-</a:t>
            </a:r>
            <a:r>
              <a:rPr lang="it-IT" sz="1400" dirty="0" err="1"/>
              <a:t>null</a:t>
            </a:r>
            <a:r>
              <a:rPr lang="it-IT" sz="1400" dirty="0"/>
              <a:t> </a:t>
            </a:r>
            <a:r>
              <a:rPr lang="it-IT" sz="1400" dirty="0" err="1"/>
              <a:t>object</a:t>
            </a:r>
            <a:endParaRPr lang="it-IT" sz="1400" dirty="0"/>
          </a:p>
          <a:p>
            <a:r>
              <a:rPr lang="it-IT" sz="1400" dirty="0"/>
              <a:t>reporter                  		1458 non-</a:t>
            </a:r>
            <a:r>
              <a:rPr lang="it-IT" sz="1400" dirty="0" err="1"/>
              <a:t>null</a:t>
            </a:r>
            <a:r>
              <a:rPr lang="it-IT" sz="1400" dirty="0"/>
              <a:t> </a:t>
            </a:r>
            <a:r>
              <a:rPr lang="it-IT" sz="1400" dirty="0" err="1"/>
              <a:t>object</a:t>
            </a:r>
            <a:endParaRPr lang="it-IT" sz="1400" dirty="0"/>
          </a:p>
          <a:p>
            <a:r>
              <a:rPr lang="it-IT" sz="1400" dirty="0" err="1"/>
              <a:t>created</a:t>
            </a:r>
            <a:r>
              <a:rPr lang="it-IT" sz="1400" dirty="0"/>
              <a:t>                   		1458 non-</a:t>
            </a:r>
            <a:r>
              <a:rPr lang="it-IT" sz="1400" dirty="0" err="1"/>
              <a:t>null</a:t>
            </a:r>
            <a:r>
              <a:rPr lang="it-IT" sz="1400" dirty="0"/>
              <a:t> </a:t>
            </a:r>
            <a:r>
              <a:rPr lang="it-IT" sz="1400" dirty="0" err="1"/>
              <a:t>object</a:t>
            </a:r>
            <a:endParaRPr lang="it-IT" sz="1400" dirty="0"/>
          </a:p>
          <a:p>
            <a:r>
              <a:rPr lang="it-IT" sz="1400" dirty="0" err="1"/>
              <a:t>resolutiondate</a:t>
            </a:r>
            <a:r>
              <a:rPr lang="it-IT" sz="1400" dirty="0"/>
              <a:t>        		1134 non-</a:t>
            </a:r>
            <a:r>
              <a:rPr lang="it-IT" sz="1400" dirty="0" err="1"/>
              <a:t>null</a:t>
            </a:r>
            <a:r>
              <a:rPr lang="it-IT" sz="1400" dirty="0"/>
              <a:t> </a:t>
            </a:r>
            <a:r>
              <a:rPr lang="it-IT" sz="1400" dirty="0" err="1"/>
              <a:t>object</a:t>
            </a:r>
            <a:endParaRPr lang="it-IT" sz="1400" dirty="0"/>
          </a:p>
          <a:p>
            <a:r>
              <a:rPr lang="it-IT" sz="1400" dirty="0" err="1"/>
              <a:t>vote_count</a:t>
            </a:r>
            <a:r>
              <a:rPr lang="it-IT" sz="1400" dirty="0"/>
              <a:t>               		1458 non-</a:t>
            </a:r>
            <a:r>
              <a:rPr lang="it-IT" sz="1400" dirty="0" err="1"/>
              <a:t>null</a:t>
            </a:r>
            <a:r>
              <a:rPr lang="it-IT" sz="1400" dirty="0"/>
              <a:t> int64</a:t>
            </a:r>
          </a:p>
          <a:p>
            <a:r>
              <a:rPr lang="it-IT" sz="1400" dirty="0"/>
              <a:t>project                   		1458 non-</a:t>
            </a:r>
            <a:r>
              <a:rPr lang="it-IT" sz="1400" dirty="0" err="1"/>
              <a:t>null</a:t>
            </a:r>
            <a:r>
              <a:rPr lang="it-IT" sz="1400" dirty="0"/>
              <a:t> </a:t>
            </a:r>
            <a:r>
              <a:rPr lang="it-IT" sz="1400" dirty="0" err="1"/>
              <a:t>object</a:t>
            </a:r>
            <a:endParaRPr lang="it-IT" sz="1400" dirty="0"/>
          </a:p>
          <a:p>
            <a:r>
              <a:rPr lang="it-IT" sz="1400" dirty="0" err="1"/>
              <a:t>assignee</a:t>
            </a:r>
            <a:r>
              <a:rPr lang="it-IT" sz="1400" dirty="0"/>
              <a:t>                  		1063 non-</a:t>
            </a:r>
            <a:r>
              <a:rPr lang="it-IT" sz="1400" dirty="0" err="1"/>
              <a:t>null</a:t>
            </a:r>
            <a:r>
              <a:rPr lang="it-IT" sz="1400" dirty="0"/>
              <a:t> </a:t>
            </a:r>
            <a:r>
              <a:rPr lang="it-IT" sz="1400" dirty="0" err="1"/>
              <a:t>object</a:t>
            </a:r>
            <a:endParaRPr lang="it-IT" sz="1400" dirty="0"/>
          </a:p>
          <a:p>
            <a:r>
              <a:rPr lang="it-IT" sz="1400" dirty="0" err="1"/>
              <a:t>comment_count</a:t>
            </a:r>
            <a:r>
              <a:rPr lang="it-IT" sz="1400" dirty="0"/>
              <a:t>    		1458 non-</a:t>
            </a:r>
            <a:r>
              <a:rPr lang="it-IT" sz="1400" dirty="0" err="1"/>
              <a:t>null</a:t>
            </a:r>
            <a:r>
              <a:rPr lang="it-IT" sz="1400" dirty="0"/>
              <a:t> int64</a:t>
            </a:r>
          </a:p>
          <a:p>
            <a:r>
              <a:rPr lang="it-IT" sz="1400" dirty="0"/>
              <a:t>key                       		1458 non-</a:t>
            </a:r>
            <a:r>
              <a:rPr lang="it-IT" sz="1400" dirty="0" err="1"/>
              <a:t>null</a:t>
            </a:r>
            <a:r>
              <a:rPr lang="it-IT" sz="1400" dirty="0"/>
              <a:t> </a:t>
            </a:r>
            <a:r>
              <a:rPr lang="it-IT" sz="1400" dirty="0" err="1"/>
              <a:t>object</a:t>
            </a:r>
            <a:endParaRPr lang="it-IT" sz="1400" dirty="0"/>
          </a:p>
          <a:p>
            <a:r>
              <a:rPr lang="it-IT" sz="1400" dirty="0" err="1"/>
              <a:t>description_length</a:t>
            </a:r>
            <a:r>
              <a:rPr lang="it-IT" sz="1400" dirty="0"/>
              <a:t>        	1388 non-</a:t>
            </a:r>
            <a:r>
              <a:rPr lang="it-IT" sz="1400" dirty="0" err="1"/>
              <a:t>null</a:t>
            </a:r>
            <a:r>
              <a:rPr lang="it-IT" sz="1400" dirty="0"/>
              <a:t> float64</a:t>
            </a:r>
          </a:p>
          <a:p>
            <a:r>
              <a:rPr lang="it-IT" sz="1400" dirty="0" err="1"/>
              <a:t>summary_length</a:t>
            </a:r>
            <a:r>
              <a:rPr lang="it-IT" sz="1400" dirty="0"/>
              <a:t>            	1458 non-</a:t>
            </a:r>
            <a:r>
              <a:rPr lang="it-IT" sz="1400" dirty="0" err="1"/>
              <a:t>null</a:t>
            </a:r>
            <a:r>
              <a:rPr lang="it-IT" sz="1400" dirty="0"/>
              <a:t> int64</a:t>
            </a:r>
          </a:p>
          <a:p>
            <a:r>
              <a:rPr lang="it-IT" sz="1400" dirty="0" err="1"/>
              <a:t>watch_count</a:t>
            </a:r>
            <a:r>
              <a:rPr lang="it-IT" sz="1400" dirty="0"/>
              <a:t>               	1458 non-</a:t>
            </a:r>
            <a:r>
              <a:rPr lang="it-IT" sz="1400" dirty="0" err="1"/>
              <a:t>null</a:t>
            </a:r>
            <a:r>
              <a:rPr lang="it-IT" sz="1400" dirty="0"/>
              <a:t> int64</a:t>
            </a:r>
          </a:p>
          <a:p>
            <a:r>
              <a:rPr lang="it-IT" sz="1400" dirty="0" err="1"/>
              <a:t>resolution</a:t>
            </a:r>
            <a:r>
              <a:rPr lang="it-IT" sz="1400" dirty="0"/>
              <a:t>                		1134 non-</a:t>
            </a:r>
            <a:r>
              <a:rPr lang="it-IT" sz="1400" dirty="0" err="1"/>
              <a:t>null</a:t>
            </a:r>
            <a:r>
              <a:rPr lang="it-IT" sz="1400" dirty="0"/>
              <a:t> </a:t>
            </a:r>
            <a:r>
              <a:rPr lang="it-IT" sz="1400" dirty="0" err="1"/>
              <a:t>object</a:t>
            </a:r>
            <a:endParaRPr lang="it-IT" sz="1400" dirty="0"/>
          </a:p>
          <a:p>
            <a:r>
              <a:rPr lang="it-IT" sz="1400" dirty="0" err="1"/>
              <a:t>days_in_current_status</a:t>
            </a:r>
            <a:r>
              <a:rPr lang="it-IT" sz="1400" dirty="0"/>
              <a:t>   1458 non-</a:t>
            </a:r>
            <a:r>
              <a:rPr lang="it-IT" sz="1400" dirty="0" err="1"/>
              <a:t>null</a:t>
            </a:r>
            <a:r>
              <a:rPr lang="it-IT" sz="1400" dirty="0"/>
              <a:t> float64</a:t>
            </a:r>
          </a:p>
          <a:p>
            <a:r>
              <a:rPr lang="it-IT" sz="1400" dirty="0" err="1"/>
              <a:t>dtypes</a:t>
            </a:r>
            <a:r>
              <a:rPr lang="it-IT" sz="1400" dirty="0"/>
              <a:t>: float64(2), int64(4), </a:t>
            </a:r>
            <a:r>
              <a:rPr lang="it-IT" sz="1400" dirty="0" err="1"/>
              <a:t>object</a:t>
            </a:r>
            <a:r>
              <a:rPr lang="it-IT" sz="1400" dirty="0"/>
              <a:t>(11)</a:t>
            </a:r>
          </a:p>
          <a:p>
            <a:r>
              <a:rPr lang="it-IT" sz="1400" dirty="0" err="1"/>
              <a:t>memory</a:t>
            </a:r>
            <a:r>
              <a:rPr lang="it-IT" sz="1400" dirty="0"/>
              <a:t> </a:t>
            </a:r>
            <a:r>
              <a:rPr lang="it-IT" sz="1400" dirty="0" err="1"/>
              <a:t>usage</a:t>
            </a:r>
            <a:r>
              <a:rPr lang="it-IT" sz="1400" dirty="0"/>
              <a:t>: 193.7+ KB</a:t>
            </a:r>
          </a:p>
        </p:txBody>
      </p:sp>
    </p:spTree>
    <p:extLst>
      <p:ext uri="{BB962C8B-B14F-4D97-AF65-F5344CB8AC3E}">
        <p14:creationId xmlns:p14="http://schemas.microsoft.com/office/powerpoint/2010/main" val="6705856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CCFE-53FA-49A1-A0E9-02C35134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Predictions</a:t>
            </a:r>
            <a:r>
              <a:rPr lang="it-IT" dirty="0"/>
              <a:t>:</a:t>
            </a:r>
            <a:br>
              <a:rPr lang="it-IT" dirty="0"/>
            </a:br>
            <a:r>
              <a:rPr lang="it-IT" dirty="0"/>
              <a:t>3 interesting</a:t>
            </a:r>
            <a:br>
              <a:rPr lang="it-IT" dirty="0"/>
            </a:br>
            <a:r>
              <a:rPr lang="it-IT" dirty="0" err="1"/>
              <a:t>cases</a:t>
            </a:r>
            <a:endParaRPr lang="it-IT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E4DE0506-4F03-41BA-A701-56930257CAD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44301513"/>
              </p:ext>
            </p:extLst>
          </p:nvPr>
        </p:nvGraphicFramePr>
        <p:xfrm>
          <a:off x="3736447" y="752997"/>
          <a:ext cx="52551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234">
                  <a:extLst>
                    <a:ext uri="{9D8B030D-6E8A-4147-A177-3AD203B41FA5}">
                      <a16:colId xmlns:a16="http://schemas.microsoft.com/office/drawing/2014/main" val="4042570451"/>
                    </a:ext>
                  </a:extLst>
                </a:gridCol>
                <a:gridCol w="1583055">
                  <a:extLst>
                    <a:ext uri="{9D8B030D-6E8A-4147-A177-3AD203B41FA5}">
                      <a16:colId xmlns:a16="http://schemas.microsoft.com/office/drawing/2014/main" val="283581409"/>
                    </a:ext>
                  </a:extLst>
                </a:gridCol>
                <a:gridCol w="1530350">
                  <a:extLst>
                    <a:ext uri="{9D8B030D-6E8A-4147-A177-3AD203B41FA5}">
                      <a16:colId xmlns:a16="http://schemas.microsoft.com/office/drawing/2014/main" val="3853819592"/>
                    </a:ext>
                  </a:extLst>
                </a:gridCol>
                <a:gridCol w="1449515">
                  <a:extLst>
                    <a:ext uri="{9D8B030D-6E8A-4147-A177-3AD203B41FA5}">
                      <a16:colId xmlns:a16="http://schemas.microsoft.com/office/drawing/2014/main" val="3299683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LinReg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RegTree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RF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485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6836 days 01:35:33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286 days 03:56:24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177 days 19:13:03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6311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1314B-EBD2-4AA8-92CF-9436C8CC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Andrea Bragantini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1347A-434D-42CF-BB92-8A39052E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40</a:t>
            </a:fld>
            <a:endParaRPr lang="it-IT"/>
          </a:p>
        </p:txBody>
      </p:sp>
      <p:pic>
        <p:nvPicPr>
          <p:cNvPr id="7" name="Picture 6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824C5DB2-2094-46DA-A193-6EA534BDA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7144" y="6197600"/>
            <a:ext cx="1435803" cy="523875"/>
          </a:xfrm>
          <a:prstGeom prst="rect">
            <a:avLst/>
          </a:prstGeom>
        </p:spPr>
      </p:pic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49CE306D-6659-4193-9DD6-78D4229C98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2050907"/>
              </p:ext>
            </p:extLst>
          </p:nvPr>
        </p:nvGraphicFramePr>
        <p:xfrm>
          <a:off x="3736447" y="2708869"/>
          <a:ext cx="52551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234">
                  <a:extLst>
                    <a:ext uri="{9D8B030D-6E8A-4147-A177-3AD203B41FA5}">
                      <a16:colId xmlns:a16="http://schemas.microsoft.com/office/drawing/2014/main" val="4042570451"/>
                    </a:ext>
                  </a:extLst>
                </a:gridCol>
                <a:gridCol w="1583055">
                  <a:extLst>
                    <a:ext uri="{9D8B030D-6E8A-4147-A177-3AD203B41FA5}">
                      <a16:colId xmlns:a16="http://schemas.microsoft.com/office/drawing/2014/main" val="283581409"/>
                    </a:ext>
                  </a:extLst>
                </a:gridCol>
                <a:gridCol w="1530350">
                  <a:extLst>
                    <a:ext uri="{9D8B030D-6E8A-4147-A177-3AD203B41FA5}">
                      <a16:colId xmlns:a16="http://schemas.microsoft.com/office/drawing/2014/main" val="3853819592"/>
                    </a:ext>
                  </a:extLst>
                </a:gridCol>
                <a:gridCol w="1449515">
                  <a:extLst>
                    <a:ext uri="{9D8B030D-6E8A-4147-A177-3AD203B41FA5}">
                      <a16:colId xmlns:a16="http://schemas.microsoft.com/office/drawing/2014/main" val="3299683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LinReg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RegTree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RF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485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711 days 13:59:55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77 days 00:48:05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73 days 19:42:33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63111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63D45CB8-A58F-49F1-B070-EE8753D10B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6511066"/>
              </p:ext>
            </p:extLst>
          </p:nvPr>
        </p:nvGraphicFramePr>
        <p:xfrm>
          <a:off x="3744941" y="4523361"/>
          <a:ext cx="52551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234">
                  <a:extLst>
                    <a:ext uri="{9D8B030D-6E8A-4147-A177-3AD203B41FA5}">
                      <a16:colId xmlns:a16="http://schemas.microsoft.com/office/drawing/2014/main" val="4042570451"/>
                    </a:ext>
                  </a:extLst>
                </a:gridCol>
                <a:gridCol w="1583055">
                  <a:extLst>
                    <a:ext uri="{9D8B030D-6E8A-4147-A177-3AD203B41FA5}">
                      <a16:colId xmlns:a16="http://schemas.microsoft.com/office/drawing/2014/main" val="283581409"/>
                    </a:ext>
                  </a:extLst>
                </a:gridCol>
                <a:gridCol w="1530350">
                  <a:extLst>
                    <a:ext uri="{9D8B030D-6E8A-4147-A177-3AD203B41FA5}">
                      <a16:colId xmlns:a16="http://schemas.microsoft.com/office/drawing/2014/main" val="3853819592"/>
                    </a:ext>
                  </a:extLst>
                </a:gridCol>
                <a:gridCol w="1449515">
                  <a:extLst>
                    <a:ext uri="{9D8B030D-6E8A-4147-A177-3AD203B41FA5}">
                      <a16:colId xmlns:a16="http://schemas.microsoft.com/office/drawing/2014/main" val="3299683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LinReg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RegTree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RF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485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4 days 23:47:08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 days 23:53:08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3 days 22:20:25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63111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E2B3FE-40B8-4E19-884B-A2C187A33660}"/>
              </a:ext>
            </a:extLst>
          </p:cNvPr>
          <p:cNvSpPr/>
          <p:nvPr/>
        </p:nvSpPr>
        <p:spPr>
          <a:xfrm>
            <a:off x="9544636" y="544749"/>
            <a:ext cx="1964987" cy="1663430"/>
          </a:xfrm>
          <a:prstGeom prst="roundRect">
            <a:avLst>
              <a:gd name="adj" fmla="val 8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Status: </a:t>
            </a:r>
            <a:r>
              <a:rPr lang="it-IT" sz="1400" b="1" dirty="0"/>
              <a:t>Open</a:t>
            </a:r>
          </a:p>
          <a:p>
            <a:r>
              <a:rPr lang="it-IT" sz="1400" dirty="0" err="1"/>
              <a:t>Priority</a:t>
            </a:r>
            <a:r>
              <a:rPr lang="it-IT" sz="1400" dirty="0"/>
              <a:t>: </a:t>
            </a:r>
            <a:r>
              <a:rPr lang="it-IT" sz="1400" b="1" dirty="0"/>
              <a:t>Major</a:t>
            </a:r>
          </a:p>
          <a:p>
            <a:r>
              <a:rPr lang="it-IT" sz="1400" dirty="0" err="1"/>
              <a:t>Issue_type</a:t>
            </a:r>
            <a:r>
              <a:rPr lang="it-IT" sz="1400" dirty="0"/>
              <a:t>: </a:t>
            </a:r>
            <a:r>
              <a:rPr lang="it-IT" sz="1400" b="1" dirty="0"/>
              <a:t>New Feature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26AF9C4-E71F-4DDD-B673-5A42C7C0A986}"/>
              </a:ext>
            </a:extLst>
          </p:cNvPr>
          <p:cNvSpPr/>
          <p:nvPr/>
        </p:nvSpPr>
        <p:spPr>
          <a:xfrm>
            <a:off x="9544636" y="2618834"/>
            <a:ext cx="1964987" cy="1663430"/>
          </a:xfrm>
          <a:prstGeom prst="roundRect">
            <a:avLst>
              <a:gd name="adj" fmla="val 8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Status: </a:t>
            </a:r>
            <a:r>
              <a:rPr lang="it-IT" sz="1400" b="1" dirty="0"/>
              <a:t>Patch</a:t>
            </a:r>
            <a:r>
              <a:rPr lang="it-IT" sz="1400" dirty="0"/>
              <a:t> </a:t>
            </a:r>
            <a:r>
              <a:rPr lang="it-IT" sz="1400" b="1" dirty="0"/>
              <a:t>Available</a:t>
            </a:r>
          </a:p>
          <a:p>
            <a:r>
              <a:rPr lang="it-IT" sz="1400" dirty="0" err="1"/>
              <a:t>Priority</a:t>
            </a:r>
            <a:r>
              <a:rPr lang="it-IT" sz="1400" dirty="0"/>
              <a:t>: </a:t>
            </a:r>
            <a:r>
              <a:rPr lang="it-IT" sz="1400" b="1" dirty="0"/>
              <a:t>Major</a:t>
            </a:r>
          </a:p>
          <a:p>
            <a:r>
              <a:rPr lang="it-IT" sz="1400" dirty="0" err="1"/>
              <a:t>Issue_type</a:t>
            </a:r>
            <a:r>
              <a:rPr lang="it-IT" sz="1400" dirty="0"/>
              <a:t>: </a:t>
            </a:r>
            <a:r>
              <a:rPr lang="it-IT" sz="1400" b="1" dirty="0"/>
              <a:t>New</a:t>
            </a:r>
            <a:r>
              <a:rPr lang="it-IT" sz="1400" dirty="0"/>
              <a:t> </a:t>
            </a:r>
            <a:r>
              <a:rPr lang="it-IT" sz="1400" b="1" dirty="0"/>
              <a:t>Feature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3143CD5-14CB-4237-ACB1-C82C63A0A59B}"/>
              </a:ext>
            </a:extLst>
          </p:cNvPr>
          <p:cNvSpPr/>
          <p:nvPr/>
        </p:nvSpPr>
        <p:spPr>
          <a:xfrm>
            <a:off x="9527647" y="4649821"/>
            <a:ext cx="1964987" cy="1663430"/>
          </a:xfrm>
          <a:prstGeom prst="roundRect">
            <a:avLst>
              <a:gd name="adj" fmla="val 8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Status: </a:t>
            </a:r>
            <a:r>
              <a:rPr lang="it-IT" sz="1400" b="1" dirty="0"/>
              <a:t>Patch</a:t>
            </a:r>
            <a:r>
              <a:rPr lang="it-IT" sz="1400" dirty="0"/>
              <a:t> </a:t>
            </a:r>
            <a:r>
              <a:rPr lang="it-IT" sz="1400" b="1" dirty="0"/>
              <a:t>Available</a:t>
            </a:r>
          </a:p>
          <a:p>
            <a:r>
              <a:rPr lang="it-IT" sz="1400" dirty="0" err="1"/>
              <a:t>Priority</a:t>
            </a:r>
            <a:r>
              <a:rPr lang="it-IT" sz="1400" dirty="0"/>
              <a:t>: </a:t>
            </a:r>
            <a:r>
              <a:rPr lang="it-IT" sz="1400" b="1" dirty="0"/>
              <a:t>Major</a:t>
            </a:r>
          </a:p>
          <a:p>
            <a:r>
              <a:rPr lang="it-IT" sz="1400" dirty="0" err="1"/>
              <a:t>Issue_type</a:t>
            </a:r>
            <a:r>
              <a:rPr lang="it-IT" sz="1400" dirty="0"/>
              <a:t>: </a:t>
            </a:r>
            <a:r>
              <a:rPr lang="it-IT" sz="1400" b="1" dirty="0"/>
              <a:t>Bug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77BE12E-CAED-4034-8B96-EB0319B20C29}"/>
              </a:ext>
            </a:extLst>
          </p:cNvPr>
          <p:cNvSpPr txBox="1">
            <a:spLocks/>
          </p:cNvSpPr>
          <p:nvPr/>
        </p:nvSpPr>
        <p:spPr>
          <a:xfrm>
            <a:off x="3736447" y="1528094"/>
            <a:ext cx="5808189" cy="9508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400" b="0" dirty="0"/>
              <a:t>Features </a:t>
            </a:r>
            <a:r>
              <a:rPr lang="it-IT" sz="1400" b="0" dirty="0" err="1"/>
              <a:t>indicates</a:t>
            </a:r>
            <a:r>
              <a:rPr lang="it-IT" sz="1400" b="0" dirty="0"/>
              <a:t> that </a:t>
            </a:r>
            <a:r>
              <a:rPr lang="it-IT" sz="1400" b="0" dirty="0" err="1"/>
              <a:t>issue</a:t>
            </a:r>
            <a:r>
              <a:rPr lang="it-IT" sz="1400" b="0" dirty="0"/>
              <a:t> </a:t>
            </a:r>
            <a:r>
              <a:rPr lang="it-IT" sz="1400" b="0" dirty="0" err="1"/>
              <a:t>is</a:t>
            </a:r>
            <a:r>
              <a:rPr lang="it-IT" sz="1400" b="0" dirty="0"/>
              <a:t> going to last long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400" b="0" dirty="0" err="1"/>
              <a:t>Tree-based</a:t>
            </a:r>
            <a:r>
              <a:rPr lang="it-IT" sz="1400" b="0" dirty="0"/>
              <a:t> model </a:t>
            </a:r>
            <a:r>
              <a:rPr lang="it-IT" sz="1400" b="0" dirty="0" err="1"/>
              <a:t>returns</a:t>
            </a:r>
            <a:r>
              <a:rPr lang="it-IT" sz="1400" b="0" dirty="0"/>
              <a:t> quite high </a:t>
            </a:r>
            <a:r>
              <a:rPr lang="it-IT" sz="1400" b="0" dirty="0" err="1"/>
              <a:t>resolution</a:t>
            </a:r>
            <a:r>
              <a:rPr lang="it-IT" sz="1400" b="0" dirty="0"/>
              <a:t> 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400" b="0" dirty="0"/>
              <a:t>Linear </a:t>
            </a:r>
            <a:r>
              <a:rPr lang="it-IT" sz="1400" b="0" dirty="0" err="1"/>
              <a:t>regression</a:t>
            </a:r>
            <a:r>
              <a:rPr lang="it-IT" sz="1400" b="0" dirty="0"/>
              <a:t> </a:t>
            </a:r>
            <a:r>
              <a:rPr lang="it-IT" sz="1400" b="0" dirty="0" err="1"/>
              <a:t>returns</a:t>
            </a:r>
            <a:r>
              <a:rPr lang="it-IT" sz="1400" b="0" dirty="0"/>
              <a:t> «</a:t>
            </a:r>
            <a:r>
              <a:rPr lang="it-IT" sz="1400" b="0" dirty="0" err="1"/>
              <a:t>inflated</a:t>
            </a:r>
            <a:r>
              <a:rPr lang="it-IT" sz="1400" b="0" dirty="0"/>
              <a:t>» </a:t>
            </a:r>
            <a:r>
              <a:rPr lang="it-IT" sz="1400" b="0" dirty="0" err="1"/>
              <a:t>resolution</a:t>
            </a:r>
            <a:r>
              <a:rPr lang="it-IT" sz="1400" b="0" dirty="0"/>
              <a:t> times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1400" b="0" dirty="0"/>
              <a:t>Capability of </a:t>
            </a:r>
            <a:r>
              <a:rPr lang="it-IT" sz="1400" b="0" dirty="0" err="1"/>
              <a:t>spotting</a:t>
            </a:r>
            <a:r>
              <a:rPr lang="it-IT" sz="1400" b="0" dirty="0"/>
              <a:t> </a:t>
            </a:r>
            <a:r>
              <a:rPr lang="it-IT" sz="1400" b="0" dirty="0" err="1"/>
              <a:t>potential</a:t>
            </a:r>
            <a:r>
              <a:rPr lang="it-IT" sz="1400" b="0" dirty="0"/>
              <a:t> </a:t>
            </a:r>
            <a:r>
              <a:rPr lang="it-IT" sz="1400" b="0" dirty="0" err="1"/>
              <a:t>outliers</a:t>
            </a:r>
            <a:endParaRPr lang="it-IT" sz="1400" b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63C5F61-385A-42A1-85FB-82C598679A01}"/>
              </a:ext>
            </a:extLst>
          </p:cNvPr>
          <p:cNvSpPr txBox="1">
            <a:spLocks/>
          </p:cNvSpPr>
          <p:nvPr/>
        </p:nvSpPr>
        <p:spPr>
          <a:xfrm>
            <a:off x="3719458" y="3423415"/>
            <a:ext cx="5808189" cy="9508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400" b="0" dirty="0"/>
              <a:t>Not </a:t>
            </a:r>
            <a:r>
              <a:rPr lang="it-IT" sz="1400" b="0" dirty="0" err="1"/>
              <a:t>assigned</a:t>
            </a:r>
            <a:r>
              <a:rPr lang="it-IT" sz="1400" b="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400" b="0" dirty="0" err="1"/>
              <a:t>Popular</a:t>
            </a:r>
            <a:r>
              <a:rPr lang="it-IT" sz="1400" b="0" dirty="0"/>
              <a:t> </a:t>
            </a:r>
            <a:r>
              <a:rPr lang="it-IT" sz="1400" b="0" dirty="0" err="1"/>
              <a:t>thread</a:t>
            </a:r>
            <a:r>
              <a:rPr lang="it-IT" sz="1400" b="0" dirty="0"/>
              <a:t> on the website but </a:t>
            </a:r>
            <a:r>
              <a:rPr lang="it-IT" sz="1400" b="0" dirty="0" err="1"/>
              <a:t>issue</a:t>
            </a:r>
            <a:r>
              <a:rPr lang="it-IT" sz="1400" b="0" dirty="0"/>
              <a:t> «</a:t>
            </a:r>
            <a:r>
              <a:rPr lang="it-IT" sz="1400" b="0" dirty="0" err="1"/>
              <a:t>stuck</a:t>
            </a:r>
            <a:r>
              <a:rPr lang="it-IT" sz="1400" b="0" dirty="0"/>
              <a:t>» for years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400" b="0" dirty="0"/>
              <a:t>Features might indicate different </a:t>
            </a:r>
            <a:r>
              <a:rPr lang="it-IT" sz="1400" b="0" dirty="0" err="1"/>
              <a:t>behaviours</a:t>
            </a:r>
            <a:endParaRPr lang="it-IT" sz="1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400" b="0" dirty="0"/>
              <a:t>Same </a:t>
            </a:r>
            <a:r>
              <a:rPr lang="it-IT" sz="1400" b="0" dirty="0" err="1"/>
              <a:t>predicting</a:t>
            </a:r>
            <a:r>
              <a:rPr lang="it-IT" sz="1400" b="0" dirty="0"/>
              <a:t> </a:t>
            </a:r>
            <a:r>
              <a:rPr lang="it-IT" sz="1400" b="0" dirty="0" err="1"/>
              <a:t>behavior</a:t>
            </a:r>
            <a:r>
              <a:rPr lang="it-IT" sz="1400" b="0" dirty="0"/>
              <a:t> as before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7C7549-13AE-4ACF-9E5C-2F4759A65997}"/>
              </a:ext>
            </a:extLst>
          </p:cNvPr>
          <p:cNvSpPr txBox="1">
            <a:spLocks/>
          </p:cNvSpPr>
          <p:nvPr/>
        </p:nvSpPr>
        <p:spPr>
          <a:xfrm>
            <a:off x="3719457" y="5249576"/>
            <a:ext cx="5808189" cy="9508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400" b="0" dirty="0" err="1"/>
              <a:t>Assigned</a:t>
            </a:r>
            <a:r>
              <a:rPr lang="it-IT" sz="1400" b="0" dirty="0"/>
              <a:t>, same contributor.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400" b="0" dirty="0"/>
              <a:t>A </a:t>
            </a:r>
            <a:r>
              <a:rPr lang="it-IT" sz="1400" b="0" dirty="0" err="1"/>
              <a:t>solution</a:t>
            </a:r>
            <a:r>
              <a:rPr lang="it-IT" sz="1400" b="0" dirty="0"/>
              <a:t> </a:t>
            </a:r>
            <a:r>
              <a:rPr lang="it-IT" sz="1400" b="0" dirty="0" err="1"/>
              <a:t>is</a:t>
            </a:r>
            <a:r>
              <a:rPr lang="it-IT" sz="1400" b="0" dirty="0"/>
              <a:t> available. Status has recently </a:t>
            </a:r>
            <a:r>
              <a:rPr lang="it-IT" sz="1400" b="0" dirty="0" err="1"/>
              <a:t>changed</a:t>
            </a:r>
            <a:endParaRPr lang="it-IT" sz="1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400" b="0" dirty="0"/>
              <a:t>Possible sign of quick </a:t>
            </a:r>
            <a:r>
              <a:rPr lang="it-IT" sz="1400" b="0" dirty="0" err="1"/>
              <a:t>resolution</a:t>
            </a:r>
            <a:endParaRPr lang="it-IT" sz="1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400" b="0" dirty="0"/>
              <a:t>All models </a:t>
            </a:r>
            <a:r>
              <a:rPr lang="it-IT" sz="1400" b="0" dirty="0" err="1"/>
              <a:t>correctly</a:t>
            </a:r>
            <a:r>
              <a:rPr lang="it-IT" sz="1400" b="0" dirty="0"/>
              <a:t> </a:t>
            </a:r>
            <a:r>
              <a:rPr lang="it-IT" sz="1400" b="0" dirty="0" err="1"/>
              <a:t>predict</a:t>
            </a:r>
            <a:r>
              <a:rPr lang="it-IT" sz="1400" b="0" dirty="0"/>
              <a:t> quite low </a:t>
            </a:r>
            <a:r>
              <a:rPr lang="it-IT" sz="1400" b="0" dirty="0" err="1"/>
              <a:t>resolution</a:t>
            </a:r>
            <a:r>
              <a:rPr lang="it-IT" sz="1400" b="0" dirty="0"/>
              <a:t> times</a:t>
            </a:r>
          </a:p>
        </p:txBody>
      </p:sp>
    </p:spTree>
    <p:extLst>
      <p:ext uri="{BB962C8B-B14F-4D97-AF65-F5344CB8AC3E}">
        <p14:creationId xmlns:p14="http://schemas.microsoft.com/office/powerpoint/2010/main" val="18521923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9CCFE-53FA-49A1-A0E9-02C351347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it-IT" dirty="0"/>
              <a:t>Question 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1314B-EBD2-4AA8-92CF-9436C8CC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7551" y="6356350"/>
            <a:ext cx="5911517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it-IT"/>
              <a:t>Andrea Bragantini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1347A-434D-42CF-BB92-8A39052E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8089B5-CBDC-4063-856A-DD14BDF518D9}" type="slidenum">
              <a:rPr lang="it-IT" smtClean="0"/>
              <a:pPr>
                <a:spcAft>
                  <a:spcPts val="600"/>
                </a:spcAft>
              </a:pPr>
              <a:t>41</a:t>
            </a:fld>
            <a:endParaRPr lang="it-IT"/>
          </a:p>
        </p:txBody>
      </p:sp>
      <p:pic>
        <p:nvPicPr>
          <p:cNvPr id="7" name="Picture 6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824C5DB2-2094-46DA-A193-6EA534BDA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7144" y="6197600"/>
            <a:ext cx="1435803" cy="523875"/>
          </a:xfrm>
          <a:prstGeom prst="rect">
            <a:avLst/>
          </a:prstGeom>
        </p:spPr>
      </p:pic>
      <p:graphicFrame>
        <p:nvGraphicFramePr>
          <p:cNvPr id="19" name="Content Placeholder 16">
            <a:extLst>
              <a:ext uri="{FF2B5EF4-FFF2-40B4-BE49-F238E27FC236}">
                <a16:creationId xmlns:a16="http://schemas.microsoft.com/office/drawing/2014/main" id="{ABBA1379-DA5F-4A40-90C5-E41852AC7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497054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17911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9CCFE-53FA-49A1-A0E9-02C351347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it-IT" dirty="0"/>
              <a:t>Question 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1314B-EBD2-4AA8-92CF-9436C8CC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7551" y="6356350"/>
            <a:ext cx="5911517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it-IT"/>
              <a:t>Andrea Bragantini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1347A-434D-42CF-BB92-8A39052E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8089B5-CBDC-4063-856A-DD14BDF518D9}" type="slidenum">
              <a:rPr lang="it-IT" smtClean="0"/>
              <a:pPr>
                <a:spcAft>
                  <a:spcPts val="600"/>
                </a:spcAft>
              </a:pPr>
              <a:t>42</a:t>
            </a:fld>
            <a:endParaRPr lang="it-IT"/>
          </a:p>
        </p:txBody>
      </p:sp>
      <p:pic>
        <p:nvPicPr>
          <p:cNvPr id="7" name="Picture 6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824C5DB2-2094-46DA-A193-6EA534BDA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7144" y="6197600"/>
            <a:ext cx="1435803" cy="523875"/>
          </a:xfrm>
          <a:prstGeom prst="rect">
            <a:avLst/>
          </a:prstGeom>
        </p:spPr>
      </p:pic>
      <p:graphicFrame>
        <p:nvGraphicFramePr>
          <p:cNvPr id="24" name="Content Placeholder 21">
            <a:extLst>
              <a:ext uri="{FF2B5EF4-FFF2-40B4-BE49-F238E27FC236}">
                <a16:creationId xmlns:a16="http://schemas.microsoft.com/office/drawing/2014/main" id="{F1040A61-970A-4CA7-9E7E-F04481930B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953114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68029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4ABAD-65E4-40F6-844A-156588278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3295" y="1083732"/>
            <a:ext cx="5509628" cy="4690534"/>
          </a:xfrm>
        </p:spPr>
        <p:txBody>
          <a:bodyPr anchor="ctr">
            <a:normAutofit/>
          </a:bodyPr>
          <a:lstStyle/>
          <a:p>
            <a:pPr algn="r"/>
            <a:r>
              <a:rPr lang="it-IT" sz="7200">
                <a:solidFill>
                  <a:schemeClr val="tx1">
                    <a:lumMod val="75000"/>
                    <a:lumOff val="25000"/>
                  </a:schemeClr>
                </a:solidFill>
              </a:rPr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C0955-3E2E-44BE-9F4C-555ACF5BB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6389" y="1083732"/>
            <a:ext cx="3507654" cy="4690534"/>
          </a:xfrm>
        </p:spPr>
        <p:txBody>
          <a:bodyPr anchor="ctr">
            <a:normAutofit/>
          </a:bodyPr>
          <a:lstStyle/>
          <a:p>
            <a:r>
              <a:rPr lang="it-IT" sz="2800">
                <a:solidFill>
                  <a:schemeClr val="tx1">
                    <a:lumMod val="75000"/>
                    <a:lumOff val="25000"/>
                  </a:schemeClr>
                </a:solidFill>
              </a:rPr>
              <a:t>Thank you for your attention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15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9A4F-F2C8-4779-AB1D-5E47327A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Categorical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: Status</a:t>
            </a:r>
          </a:p>
        </p:txBody>
      </p:sp>
      <p:pic>
        <p:nvPicPr>
          <p:cNvPr id="8" name="Picture Placeholder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4A018C9-D0AF-4CF1-952C-B53A25CDA64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" b="73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32837-F7D9-406D-92AB-D5C35440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/>
              <a:t>The large </a:t>
            </a:r>
            <a:r>
              <a:rPr lang="it-IT" dirty="0" err="1"/>
              <a:t>majority</a:t>
            </a:r>
            <a:r>
              <a:rPr lang="it-IT" dirty="0"/>
              <a:t> of </a:t>
            </a:r>
            <a:r>
              <a:rPr lang="it-IT" dirty="0" err="1"/>
              <a:t>alerts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in the dataset are «</a:t>
            </a:r>
            <a:r>
              <a:rPr lang="it-IT" dirty="0" err="1"/>
              <a:t>closed</a:t>
            </a:r>
            <a:r>
              <a:rPr lang="it-IT" dirty="0"/>
              <a:t>». </a:t>
            </a:r>
          </a:p>
          <a:p>
            <a:r>
              <a:rPr lang="it-IT" dirty="0"/>
              <a:t>«</a:t>
            </a:r>
            <a:r>
              <a:rPr lang="it-IT" dirty="0" err="1"/>
              <a:t>Closed</a:t>
            </a:r>
            <a:r>
              <a:rPr lang="it-IT" dirty="0"/>
              <a:t>» and «</a:t>
            </a:r>
            <a:r>
              <a:rPr lang="it-IT" dirty="0" err="1"/>
              <a:t>Resolved</a:t>
            </a:r>
            <a:r>
              <a:rPr lang="it-IT" dirty="0"/>
              <a:t>» </a:t>
            </a:r>
            <a:r>
              <a:rPr lang="it-IT" dirty="0" err="1"/>
              <a:t>alerts</a:t>
            </a:r>
            <a:r>
              <a:rPr lang="it-IT" dirty="0"/>
              <a:t> can be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finished</a:t>
            </a:r>
            <a:r>
              <a:rPr lang="it-IT" dirty="0"/>
              <a:t> tasks and </a:t>
            </a:r>
            <a:r>
              <a:rPr lang="it-IT" dirty="0" err="1"/>
              <a:t>posses</a:t>
            </a:r>
            <a:r>
              <a:rPr lang="it-IT" dirty="0"/>
              <a:t> a </a:t>
            </a:r>
            <a:r>
              <a:rPr lang="it-IT" dirty="0" err="1"/>
              <a:t>valid</a:t>
            </a:r>
            <a:r>
              <a:rPr lang="it-IT" dirty="0"/>
              <a:t> «</a:t>
            </a:r>
            <a:r>
              <a:rPr lang="it-IT" dirty="0" err="1"/>
              <a:t>resolution_date</a:t>
            </a:r>
            <a:r>
              <a:rPr lang="it-IT" dirty="0"/>
              <a:t>» </a:t>
            </a:r>
            <a:r>
              <a:rPr lang="it-IT" dirty="0" err="1"/>
              <a:t>variable</a:t>
            </a:r>
            <a:r>
              <a:rPr lang="it-IT" dirty="0"/>
              <a:t>.</a:t>
            </a:r>
          </a:p>
          <a:p>
            <a:r>
              <a:rPr lang="it-IT" dirty="0"/>
              <a:t> «Open», «</a:t>
            </a:r>
            <a:r>
              <a:rPr lang="it-IT" dirty="0" err="1"/>
              <a:t>PatchAvailable</a:t>
            </a:r>
            <a:r>
              <a:rPr lang="it-IT" dirty="0"/>
              <a:t>» and «</a:t>
            </a:r>
            <a:r>
              <a:rPr lang="it-IT" dirty="0" err="1"/>
              <a:t>Reopened</a:t>
            </a:r>
            <a:r>
              <a:rPr lang="it-IT" dirty="0"/>
              <a:t>» are instead out-standing tasks </a:t>
            </a:r>
            <a:r>
              <a:rPr lang="it-IT" dirty="0" err="1"/>
              <a:t>waited</a:t>
            </a:r>
            <a:r>
              <a:rPr lang="it-IT" dirty="0"/>
              <a:t> to be </a:t>
            </a:r>
            <a:r>
              <a:rPr lang="it-IT" dirty="0" err="1"/>
              <a:t>treated</a:t>
            </a:r>
            <a:r>
              <a:rPr lang="it-IT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5504C-4974-4216-8E61-019F97E3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5</a:t>
            </a:fld>
            <a:endParaRPr lang="it-IT"/>
          </a:p>
        </p:txBody>
      </p:sp>
      <p:pic>
        <p:nvPicPr>
          <p:cNvPr id="7" name="Picture 6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05AE351C-AE91-4984-A469-0715F9F68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7144" y="6197600"/>
            <a:ext cx="1435803" cy="523875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26848760-308C-48C5-B881-31C3BDC6D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it-IT"/>
              <a:t>Andrea Bragantini</a:t>
            </a:r>
          </a:p>
        </p:txBody>
      </p:sp>
    </p:spTree>
    <p:extLst>
      <p:ext uri="{BB962C8B-B14F-4D97-AF65-F5344CB8AC3E}">
        <p14:creationId xmlns:p14="http://schemas.microsoft.com/office/powerpoint/2010/main" val="1859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8FF8-67E4-40CC-9771-AA505D91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Categorical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: </a:t>
            </a:r>
            <a:r>
              <a:rPr lang="it-IT" dirty="0" err="1"/>
              <a:t>Issue_type</a:t>
            </a:r>
            <a:endParaRPr lang="it-IT" dirty="0"/>
          </a:p>
        </p:txBody>
      </p:sp>
      <p:pic>
        <p:nvPicPr>
          <p:cNvPr id="8" name="Picture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733289-B4D2-4462-8BCD-3FEDD4D3F9A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" b="73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AAA18-2F2B-4B1C-A7A0-B5E547DC1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/>
              <a:t>This </a:t>
            </a:r>
            <a:r>
              <a:rPr lang="it-IT" dirty="0" err="1"/>
              <a:t>variable</a:t>
            </a:r>
            <a:r>
              <a:rPr lang="it-IT" dirty="0"/>
              <a:t>  </a:t>
            </a:r>
            <a:r>
              <a:rPr lang="it-IT" dirty="0" err="1"/>
              <a:t>describes</a:t>
            </a:r>
            <a:r>
              <a:rPr lang="it-IT" dirty="0"/>
              <a:t> the type of </a:t>
            </a:r>
            <a:r>
              <a:rPr lang="it-IT" dirty="0" err="1"/>
              <a:t>alerts</a:t>
            </a:r>
            <a:r>
              <a:rPr lang="it-IT" dirty="0"/>
              <a:t>. Dataset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mainly</a:t>
            </a:r>
            <a:r>
              <a:rPr lang="it-IT" dirty="0"/>
              <a:t> </a:t>
            </a:r>
            <a:r>
              <a:rPr lang="it-IT" dirty="0" err="1"/>
              <a:t>composed</a:t>
            </a:r>
            <a:r>
              <a:rPr lang="it-IT" dirty="0"/>
              <a:t> by «Bug», «</a:t>
            </a:r>
            <a:r>
              <a:rPr lang="it-IT" dirty="0" err="1"/>
              <a:t>Improvement</a:t>
            </a:r>
            <a:r>
              <a:rPr lang="it-IT" dirty="0"/>
              <a:t>» and «</a:t>
            </a:r>
            <a:r>
              <a:rPr lang="it-IT" dirty="0" err="1"/>
              <a:t>NewFeature</a:t>
            </a:r>
            <a:r>
              <a:rPr lang="it-IT" dirty="0"/>
              <a:t>»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3DD90-A5CC-4B85-9E45-A3DFCC0D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6</a:t>
            </a:fld>
            <a:endParaRPr lang="it-IT"/>
          </a:p>
        </p:txBody>
      </p:sp>
      <p:pic>
        <p:nvPicPr>
          <p:cNvPr id="7" name="Picture 6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E0B57CB8-A9F9-4537-ACC9-7FD556BF3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7144" y="6197600"/>
            <a:ext cx="1435803" cy="523875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AFEC7140-97CA-451A-BFC3-A19488D1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it-IT"/>
              <a:t>Andrea Bragantini</a:t>
            </a:r>
          </a:p>
        </p:txBody>
      </p:sp>
    </p:spTree>
    <p:extLst>
      <p:ext uri="{BB962C8B-B14F-4D97-AF65-F5344CB8AC3E}">
        <p14:creationId xmlns:p14="http://schemas.microsoft.com/office/powerpoint/2010/main" val="2486682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41CF-57CA-43BA-B192-935ACDF2B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Categorical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: </a:t>
            </a:r>
            <a:r>
              <a:rPr lang="it-IT" dirty="0" err="1"/>
              <a:t>Priority</a:t>
            </a:r>
            <a:endParaRPr lang="it-IT" dirty="0"/>
          </a:p>
        </p:txBody>
      </p:sp>
      <p:pic>
        <p:nvPicPr>
          <p:cNvPr id="8" name="Picture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501807-68BA-4982-A198-3FE5CE6F694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" b="73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08547-F199-4D25-8970-4622D135E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err="1"/>
              <a:t>Intuitively</a:t>
            </a:r>
            <a:r>
              <a:rPr lang="it-IT" dirty="0"/>
              <a:t> this </a:t>
            </a:r>
            <a:r>
              <a:rPr lang="it-IT" dirty="0" err="1"/>
              <a:t>variable</a:t>
            </a:r>
            <a:r>
              <a:rPr lang="it-IT" dirty="0"/>
              <a:t> should be very </a:t>
            </a:r>
            <a:r>
              <a:rPr lang="it-IT" dirty="0" err="1"/>
              <a:t>descriptive</a:t>
            </a:r>
            <a:r>
              <a:rPr lang="it-IT" dirty="0"/>
              <a:t> in </a:t>
            </a:r>
            <a:r>
              <a:rPr lang="it-IT" dirty="0" err="1"/>
              <a:t>defining</a:t>
            </a:r>
            <a:r>
              <a:rPr lang="it-IT" dirty="0"/>
              <a:t> the amount of time that it takes for an </a:t>
            </a:r>
            <a:r>
              <a:rPr lang="it-IT" dirty="0" err="1"/>
              <a:t>alert</a:t>
            </a:r>
            <a:r>
              <a:rPr lang="it-IT" dirty="0"/>
              <a:t> to be </a:t>
            </a:r>
            <a:r>
              <a:rPr lang="it-IT" dirty="0" err="1"/>
              <a:t>solved</a:t>
            </a:r>
            <a:r>
              <a:rPr lang="it-IT" dirty="0"/>
              <a:t>.</a:t>
            </a:r>
          </a:p>
          <a:p>
            <a:r>
              <a:rPr lang="it-IT" dirty="0"/>
              <a:t>It </a:t>
            </a:r>
            <a:r>
              <a:rPr lang="it-IT" dirty="0" err="1"/>
              <a:t>is</a:t>
            </a:r>
            <a:r>
              <a:rPr lang="it-IT" dirty="0"/>
              <a:t> easy to think </a:t>
            </a:r>
            <a:r>
              <a:rPr lang="it-IT" dirty="0" err="1"/>
              <a:t>how</a:t>
            </a:r>
            <a:r>
              <a:rPr lang="it-IT" dirty="0"/>
              <a:t> «Major», «</a:t>
            </a:r>
            <a:r>
              <a:rPr lang="it-IT" dirty="0" err="1"/>
              <a:t>Blocker</a:t>
            </a:r>
            <a:r>
              <a:rPr lang="it-IT" dirty="0"/>
              <a:t>» and «Critical» </a:t>
            </a:r>
            <a:r>
              <a:rPr lang="it-IT" dirty="0" err="1"/>
              <a:t>issues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processed</a:t>
            </a:r>
            <a:r>
              <a:rPr lang="it-IT" dirty="0"/>
              <a:t> </a:t>
            </a:r>
            <a:r>
              <a:rPr lang="it-IT" dirty="0" err="1"/>
              <a:t>quicker</a:t>
            </a:r>
            <a:r>
              <a:rPr lang="it-IT" dirty="0"/>
              <a:t> than «Minor» or «</a:t>
            </a:r>
            <a:r>
              <a:rPr lang="it-IT" dirty="0" err="1"/>
              <a:t>Trivial</a:t>
            </a:r>
            <a:r>
              <a:rPr lang="it-IT" dirty="0"/>
              <a:t>» </a:t>
            </a:r>
            <a:r>
              <a:rPr lang="it-IT" dirty="0" err="1"/>
              <a:t>issues</a:t>
            </a:r>
            <a:r>
              <a:rPr lang="it-IT" dirty="0"/>
              <a:t>. Let’s see whether data </a:t>
            </a:r>
            <a:r>
              <a:rPr lang="it-IT" dirty="0" err="1"/>
              <a:t>reflects</a:t>
            </a:r>
            <a:r>
              <a:rPr lang="it-IT" dirty="0"/>
              <a:t> this </a:t>
            </a:r>
            <a:r>
              <a:rPr lang="it-IT" dirty="0" err="1"/>
              <a:t>intuition</a:t>
            </a:r>
            <a:r>
              <a:rPr lang="it-IT" dirty="0"/>
              <a:t> later.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7AF2-0A8C-4404-B90F-E0AB4A35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7</a:t>
            </a:fld>
            <a:endParaRPr lang="it-IT"/>
          </a:p>
        </p:txBody>
      </p:sp>
      <p:pic>
        <p:nvPicPr>
          <p:cNvPr id="7" name="Picture 6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8FD3D532-AFF7-40E1-B8D3-2E86EE105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7144" y="6197600"/>
            <a:ext cx="1435803" cy="523875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50BB5AD5-E31D-470F-BC89-4AA20777A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it-IT"/>
              <a:t>Andrea Bragantini</a:t>
            </a:r>
          </a:p>
        </p:txBody>
      </p:sp>
    </p:spTree>
    <p:extLst>
      <p:ext uri="{BB962C8B-B14F-4D97-AF65-F5344CB8AC3E}">
        <p14:creationId xmlns:p14="http://schemas.microsoft.com/office/powerpoint/2010/main" val="36626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919C-7ABE-46FD-A170-AA2D8001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Categorical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: </a:t>
            </a:r>
            <a:r>
              <a:rPr lang="it-IT" dirty="0" err="1"/>
              <a:t>Priority</a:t>
            </a:r>
            <a:endParaRPr lang="it-IT" dirty="0"/>
          </a:p>
        </p:txBody>
      </p:sp>
      <p:pic>
        <p:nvPicPr>
          <p:cNvPr id="8" name="Picture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E016783-9DD7-45C4-9C8C-C4CB01D309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" b="73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639CD-400F-4DFE-8B6E-0CE2A091F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/>
              <a:t>This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resolution</a:t>
            </a:r>
            <a:r>
              <a:rPr lang="it-IT" dirty="0"/>
              <a:t> state of already </a:t>
            </a:r>
            <a:r>
              <a:rPr lang="it-IT" dirty="0" err="1"/>
              <a:t>closed</a:t>
            </a:r>
            <a:r>
              <a:rPr lang="it-IT" dirty="0"/>
              <a:t> </a:t>
            </a:r>
            <a:r>
              <a:rPr lang="it-IT" dirty="0" err="1"/>
              <a:t>alerts</a:t>
            </a:r>
            <a:r>
              <a:rPr lang="it-IT" dirty="0"/>
              <a:t>. </a:t>
            </a:r>
          </a:p>
          <a:p>
            <a:r>
              <a:rPr lang="it-IT" dirty="0"/>
              <a:t>We can </a:t>
            </a:r>
            <a:r>
              <a:rPr lang="it-IT" dirty="0" err="1"/>
              <a:t>simply</a:t>
            </a:r>
            <a:r>
              <a:rPr lang="it-IT" dirty="0"/>
              <a:t> model this with a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as «Fixed» and «</a:t>
            </a:r>
            <a:r>
              <a:rPr lang="it-IT" dirty="0" err="1"/>
              <a:t>NotFixed</a:t>
            </a:r>
            <a:r>
              <a:rPr lang="it-IT" dirty="0"/>
              <a:t>».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9B482-755A-41DE-9972-1C092A82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8</a:t>
            </a:fld>
            <a:endParaRPr lang="it-IT"/>
          </a:p>
        </p:txBody>
      </p:sp>
      <p:pic>
        <p:nvPicPr>
          <p:cNvPr id="7" name="Picture 6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4A8FA681-01E4-4B88-99BB-E695DE087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7144" y="6197600"/>
            <a:ext cx="1435803" cy="523875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77BA16B8-D483-47D0-92C3-EAA871DE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it-IT"/>
              <a:t>Andrea Bragantini</a:t>
            </a:r>
          </a:p>
        </p:txBody>
      </p:sp>
    </p:spTree>
    <p:extLst>
      <p:ext uri="{BB962C8B-B14F-4D97-AF65-F5344CB8AC3E}">
        <p14:creationId xmlns:p14="http://schemas.microsoft.com/office/powerpoint/2010/main" val="113963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0B58-DAAE-42D5-832B-4A4A723A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Numerical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:</a:t>
            </a:r>
            <a:br>
              <a:rPr lang="it-IT" dirty="0"/>
            </a:br>
            <a:r>
              <a:rPr lang="it-IT" dirty="0" err="1"/>
              <a:t>vote_count</a:t>
            </a:r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56E42-F423-4F7D-AB29-BBB31B36E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distribution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highly</a:t>
            </a:r>
            <a:r>
              <a:rPr lang="it-IT" dirty="0"/>
              <a:t> </a:t>
            </a:r>
            <a:r>
              <a:rPr lang="it-IT" dirty="0" err="1"/>
              <a:t>skewed</a:t>
            </a:r>
            <a:r>
              <a:rPr lang="it-IT" dirty="0"/>
              <a:t> to the </a:t>
            </a:r>
            <a:r>
              <a:rPr lang="it-IT" dirty="0" err="1"/>
              <a:t>left</a:t>
            </a:r>
            <a:r>
              <a:rPr lang="it-IT" dirty="0"/>
              <a:t>. It might </a:t>
            </a:r>
            <a:r>
              <a:rPr lang="it-IT" dirty="0" err="1"/>
              <a:t>require</a:t>
            </a:r>
            <a:r>
              <a:rPr lang="it-IT" dirty="0"/>
              <a:t> a </a:t>
            </a:r>
            <a:r>
              <a:rPr lang="it-IT" dirty="0" err="1"/>
              <a:t>proper</a:t>
            </a:r>
            <a:r>
              <a:rPr lang="it-IT" dirty="0"/>
              <a:t> </a:t>
            </a:r>
            <a:r>
              <a:rPr lang="it-IT" dirty="0" err="1"/>
              <a:t>transformation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3BF93-CBEB-4859-92DC-52FAA825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9B5-CBDC-4063-856A-DD14BDF518D9}" type="slidenum">
              <a:rPr lang="it-IT" smtClean="0"/>
              <a:t>9</a:t>
            </a:fld>
            <a:endParaRPr lang="it-IT"/>
          </a:p>
        </p:txBody>
      </p:sp>
      <p:pic>
        <p:nvPicPr>
          <p:cNvPr id="12" name="Picture Placeholder 11" descr="A picture containing sitting, white, kitchen, microwave&#10;&#10;Description automatically generated">
            <a:extLst>
              <a:ext uri="{FF2B5EF4-FFF2-40B4-BE49-F238E27FC236}">
                <a16:creationId xmlns:a16="http://schemas.microsoft.com/office/drawing/2014/main" id="{C995B520-4F3E-4711-AF01-346CF426868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" b="734"/>
          <a:stretch>
            <a:fillRect/>
          </a:stretch>
        </p:blipFill>
        <p:spPr/>
      </p:pic>
      <p:pic>
        <p:nvPicPr>
          <p:cNvPr id="7" name="Picture 6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0AC34F5F-513B-48F7-AF92-D60F36A64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7144" y="6197600"/>
            <a:ext cx="1435803" cy="523875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EA536FF-294C-4D6A-B92C-92F6E087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it-IT"/>
              <a:t>Andrea Bragantini</a:t>
            </a:r>
          </a:p>
        </p:txBody>
      </p:sp>
    </p:spTree>
    <p:extLst>
      <p:ext uri="{BB962C8B-B14F-4D97-AF65-F5344CB8AC3E}">
        <p14:creationId xmlns:p14="http://schemas.microsoft.com/office/powerpoint/2010/main" val="388157075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2844</Words>
  <Application>Microsoft Office PowerPoint</Application>
  <PresentationFormat>Widescreen</PresentationFormat>
  <Paragraphs>517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Cambria Math</vt:lpstr>
      <vt:lpstr>Corbel</vt:lpstr>
      <vt:lpstr>Courier New</vt:lpstr>
      <vt:lpstr>Wingdings</vt:lpstr>
      <vt:lpstr>Wingdings 2</vt:lpstr>
      <vt:lpstr>Frame</vt:lpstr>
      <vt:lpstr>Apache Avro Case</vt:lpstr>
      <vt:lpstr>Summary of Contents</vt:lpstr>
      <vt:lpstr>Research Question</vt:lpstr>
      <vt:lpstr>Exploratory Analysis</vt:lpstr>
      <vt:lpstr>Categorical Variable: Status</vt:lpstr>
      <vt:lpstr>Categorical Variable: Issue_type</vt:lpstr>
      <vt:lpstr>Categorical Variable: Priority</vt:lpstr>
      <vt:lpstr>Categorical Variable: Priority</vt:lpstr>
      <vt:lpstr>Numerical Variable: vote_count</vt:lpstr>
      <vt:lpstr>Numerical Variable: comment_count</vt:lpstr>
      <vt:lpstr>Numerical Variable: watch_count</vt:lpstr>
      <vt:lpstr>Numerical Variable: description_ length</vt:lpstr>
      <vt:lpstr>Numerical Variable: summary_ length</vt:lpstr>
      <vt:lpstr>Pre-processing</vt:lpstr>
      <vt:lpstr>Target Variable: duration</vt:lpstr>
      <vt:lpstr>Pre-processing Useless variables</vt:lpstr>
      <vt:lpstr>Pre-processing Reporter  VS Assignee</vt:lpstr>
      <vt:lpstr>Pre-processing Reporter  VS Assignee</vt:lpstr>
      <vt:lpstr>Pre-processing Status  VS Resolution</vt:lpstr>
      <vt:lpstr>Pre-processing Logarithmic Transform</vt:lpstr>
      <vt:lpstr>Pre-processing Logarithmic Transform</vt:lpstr>
      <vt:lpstr>Bivariate Analysis</vt:lpstr>
      <vt:lpstr>Bivariate Analysis: duration VS issue_type</vt:lpstr>
      <vt:lpstr>Bivariate Analysis: duration VS priority</vt:lpstr>
      <vt:lpstr>Bivariate Analysis: duration VS reporter</vt:lpstr>
      <vt:lpstr>Bivariate Analysis: numerical variables</vt:lpstr>
      <vt:lpstr>One-hot-Encoding</vt:lpstr>
      <vt:lpstr>Model Design: Multivariate Linear Regression</vt:lpstr>
      <vt:lpstr>Potential collinearity between numerical predictors ?</vt:lpstr>
      <vt:lpstr>Features Selection</vt:lpstr>
      <vt:lpstr>Model Design: Multivariate Linear Regression</vt:lpstr>
      <vt:lpstr>Model Design: Multivariate Linear Regression</vt:lpstr>
      <vt:lpstr>Model Design: Regression Tree</vt:lpstr>
      <vt:lpstr>Regression Tree</vt:lpstr>
      <vt:lpstr>Random Forest Regression</vt:lpstr>
      <vt:lpstr>Random Forest Regression</vt:lpstr>
      <vt:lpstr>Conclusions</vt:lpstr>
      <vt:lpstr>Predictions</vt:lpstr>
      <vt:lpstr>Predictions</vt:lpstr>
      <vt:lpstr>Predictions: 3 interesting cases</vt:lpstr>
      <vt:lpstr>Question 3</vt:lpstr>
      <vt:lpstr>Question 4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Avro Case</dc:title>
  <dc:creator>Andrea Bragantini</dc:creator>
  <cp:lastModifiedBy>Andrea Bragantini</cp:lastModifiedBy>
  <cp:revision>1</cp:revision>
  <dcterms:created xsi:type="dcterms:W3CDTF">2020-04-19T16:59:45Z</dcterms:created>
  <dcterms:modified xsi:type="dcterms:W3CDTF">2020-04-19T17:00:01Z</dcterms:modified>
</cp:coreProperties>
</file>