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1" r:id="rId2"/>
    <p:sldMasterId id="2147483672" r:id="rId3"/>
  </p:sldMasterIdLst>
  <p:notesMasterIdLst>
    <p:notesMasterId r:id="rId72"/>
  </p:notesMasterIdLst>
  <p:handoutMasterIdLst>
    <p:handoutMasterId r:id="rId73"/>
  </p:handoutMasterIdLst>
  <p:sldIdLst>
    <p:sldId id="994" r:id="rId4"/>
    <p:sldId id="998" r:id="rId5"/>
    <p:sldId id="257" r:id="rId6"/>
    <p:sldId id="296" r:id="rId7"/>
    <p:sldId id="334" r:id="rId8"/>
    <p:sldId id="293" r:id="rId9"/>
    <p:sldId id="266" r:id="rId10"/>
    <p:sldId id="298" r:id="rId11"/>
    <p:sldId id="317" r:id="rId12"/>
    <p:sldId id="307" r:id="rId13"/>
    <p:sldId id="308" r:id="rId14"/>
    <p:sldId id="309" r:id="rId15"/>
    <p:sldId id="339" r:id="rId16"/>
    <p:sldId id="305" r:id="rId17"/>
    <p:sldId id="329" r:id="rId18"/>
    <p:sldId id="342" r:id="rId19"/>
    <p:sldId id="328" r:id="rId20"/>
    <p:sldId id="327" r:id="rId21"/>
    <p:sldId id="310" r:id="rId22"/>
    <p:sldId id="268" r:id="rId23"/>
    <p:sldId id="335" r:id="rId24"/>
    <p:sldId id="313" r:id="rId25"/>
    <p:sldId id="345" r:id="rId26"/>
    <p:sldId id="300" r:id="rId27"/>
    <p:sldId id="299" r:id="rId28"/>
    <p:sldId id="301" r:id="rId29"/>
    <p:sldId id="303" r:id="rId30"/>
    <p:sldId id="315" r:id="rId31"/>
    <p:sldId id="314" r:id="rId32"/>
    <p:sldId id="304" r:id="rId33"/>
    <p:sldId id="306" r:id="rId34"/>
    <p:sldId id="258" r:id="rId35"/>
    <p:sldId id="295" r:id="rId36"/>
    <p:sldId id="275" r:id="rId37"/>
    <p:sldId id="283" r:id="rId38"/>
    <p:sldId id="318" r:id="rId39"/>
    <p:sldId id="284" r:id="rId40"/>
    <p:sldId id="285" r:id="rId41"/>
    <p:sldId id="292" r:id="rId42"/>
    <p:sldId id="311" r:id="rId43"/>
    <p:sldId id="290" r:id="rId44"/>
    <p:sldId id="330" r:id="rId45"/>
    <p:sldId id="343" r:id="rId46"/>
    <p:sldId id="340" r:id="rId47"/>
    <p:sldId id="319" r:id="rId48"/>
    <p:sldId id="320" r:id="rId49"/>
    <p:sldId id="321" r:id="rId50"/>
    <p:sldId id="322" r:id="rId51"/>
    <p:sldId id="323" r:id="rId52"/>
    <p:sldId id="324" r:id="rId53"/>
    <p:sldId id="341" r:id="rId54"/>
    <p:sldId id="325" r:id="rId55"/>
    <p:sldId id="326" r:id="rId56"/>
    <p:sldId id="331" r:id="rId57"/>
    <p:sldId id="332" r:id="rId58"/>
    <p:sldId id="333" r:id="rId59"/>
    <p:sldId id="336" r:id="rId60"/>
    <p:sldId id="337" r:id="rId61"/>
    <p:sldId id="338" r:id="rId62"/>
    <p:sldId id="262" r:id="rId63"/>
    <p:sldId id="287" r:id="rId64"/>
    <p:sldId id="294" r:id="rId65"/>
    <p:sldId id="263" r:id="rId66"/>
    <p:sldId id="288" r:id="rId67"/>
    <p:sldId id="264" r:id="rId68"/>
    <p:sldId id="289" r:id="rId69"/>
    <p:sldId id="344" r:id="rId70"/>
    <p:sldId id="996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6E"/>
    <a:srgbClr val="B4FA7F"/>
    <a:srgbClr val="00B3DD"/>
    <a:srgbClr val="1515FF"/>
    <a:srgbClr val="196515"/>
    <a:srgbClr val="15D2D3"/>
    <a:srgbClr val="D01567"/>
    <a:srgbClr val="C68EFF"/>
    <a:srgbClr val="CC1515"/>
    <a:srgbClr val="437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45CBD1-AC8F-4AC1-BB78-56CEC3A55499}" v="3" dt="2022-10-21T07:34:11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6" autoAdjust="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handoutMaster" Target="handoutMasters/handoutMaster1.xml"/><Relationship Id="rId78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FCA19-0FB1-4AAE-B4D4-09E7A9D353B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0D8C70D-74F9-4D00-8C1F-A34831D9929F}">
      <dgm:prSet phldrT="[Testo]"/>
      <dgm:spPr>
        <a:solidFill>
          <a:schemeClr val="accent4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it-IT" dirty="0">
              <a:solidFill>
                <a:schemeClr val="tx1"/>
              </a:solidFill>
            </a:rPr>
            <a:t>Raccolta dati</a:t>
          </a:r>
        </a:p>
      </dgm:t>
    </dgm:pt>
    <dgm:pt modelId="{CADA4CEA-B471-4DB5-846E-2949CE567FC0}" type="parTrans" cxnId="{E18971E4-8D06-4313-BD8A-7466CABB1A0E}">
      <dgm:prSet/>
      <dgm:spPr/>
      <dgm:t>
        <a:bodyPr/>
        <a:lstStyle/>
        <a:p>
          <a:endParaRPr lang="it-IT"/>
        </a:p>
      </dgm:t>
    </dgm:pt>
    <dgm:pt modelId="{D492ECB8-3BF4-4D1E-A646-3ADE405597BA}" type="sibTrans" cxnId="{E18971E4-8D06-4313-BD8A-7466CABB1A0E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solidFill>
            <a:srgbClr val="117865"/>
          </a:solidFill>
        </a:ln>
      </dgm:spPr>
      <dgm:t>
        <a:bodyPr/>
        <a:lstStyle/>
        <a:p>
          <a:endParaRPr lang="it-IT">
            <a:solidFill>
              <a:srgbClr val="117865"/>
            </a:solidFill>
          </a:endParaRPr>
        </a:p>
      </dgm:t>
    </dgm:pt>
    <dgm:pt modelId="{817AC68E-E2A5-4207-9CCE-0D152AAEBAD4}">
      <dgm:prSet phldrT="[Testo]"/>
      <dgm:spPr>
        <a:solidFill>
          <a:schemeClr val="accent4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it-IT" dirty="0">
              <a:solidFill>
                <a:schemeClr val="tx1"/>
              </a:solidFill>
            </a:rPr>
            <a:t>Pulizia, validazione, integrazione</a:t>
          </a:r>
        </a:p>
      </dgm:t>
    </dgm:pt>
    <dgm:pt modelId="{0F7A88C1-148D-4C24-8507-A191377DF4A0}" type="parTrans" cxnId="{A4181B2B-AC46-4EE0-8A5C-3ACC13A2A5FE}">
      <dgm:prSet/>
      <dgm:spPr/>
      <dgm:t>
        <a:bodyPr/>
        <a:lstStyle/>
        <a:p>
          <a:endParaRPr lang="it-IT"/>
        </a:p>
      </dgm:t>
    </dgm:pt>
    <dgm:pt modelId="{4246AA3E-F2CE-45A0-AD43-B0FBA84F8326}" type="sibTrans" cxnId="{A4181B2B-AC46-4EE0-8A5C-3ACC13A2A5F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solidFill>
            <a:srgbClr val="117865"/>
          </a:solidFill>
        </a:ln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900" kern="1200">
            <a:solidFill>
              <a:prstClr val="black"/>
            </a:solidFill>
            <a:latin typeface="Candara" panose="020E0502030303020204"/>
            <a:ea typeface="+mn-ea"/>
            <a:cs typeface="+mn-cs"/>
          </a:endParaRPr>
        </a:p>
      </dgm:t>
    </dgm:pt>
    <dgm:pt modelId="{F6C9BD4D-C7A9-4F03-B820-D416033FF0B2}">
      <dgm:prSet phldrT="[Testo]"/>
      <dgm:spPr>
        <a:solidFill>
          <a:schemeClr val="accent4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it-IT" dirty="0">
              <a:solidFill>
                <a:schemeClr val="tx1"/>
              </a:solidFill>
            </a:rPr>
            <a:t>Elaborazione, aggregazione, analisi</a:t>
          </a:r>
        </a:p>
      </dgm:t>
    </dgm:pt>
    <dgm:pt modelId="{0EFB49D1-8DB8-4515-8C62-2905A4549E8C}" type="parTrans" cxnId="{980A7A98-0E84-4D45-8D06-A497901C5E8F}">
      <dgm:prSet/>
      <dgm:spPr/>
      <dgm:t>
        <a:bodyPr/>
        <a:lstStyle/>
        <a:p>
          <a:endParaRPr lang="it-IT"/>
        </a:p>
      </dgm:t>
    </dgm:pt>
    <dgm:pt modelId="{6540A097-5C8B-47CD-A738-93E289D15EC7}" type="sibTrans" cxnId="{980A7A98-0E84-4D45-8D06-A497901C5E8F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solidFill>
            <a:srgbClr val="117865"/>
          </a:solidFill>
        </a:ln>
      </dgm:spPr>
      <dgm:t>
        <a:bodyPr spcFirstLastPara="0" vert="horz" wrap="square" lIns="0" tIns="0" rIns="0" bIns="0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900" kern="1200">
            <a:solidFill>
              <a:srgbClr val="117865"/>
            </a:solidFill>
            <a:latin typeface="Candara" panose="020E0502030303020204"/>
            <a:ea typeface="+mn-ea"/>
            <a:cs typeface="+mn-cs"/>
          </a:endParaRPr>
        </a:p>
      </dgm:t>
    </dgm:pt>
    <dgm:pt modelId="{196720C5-064C-452D-8B5C-ABB7B257BB88}">
      <dgm:prSet/>
      <dgm:spPr>
        <a:solidFill>
          <a:schemeClr val="accent4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it-IT" dirty="0">
              <a:solidFill>
                <a:schemeClr val="tx1"/>
              </a:solidFill>
            </a:rPr>
            <a:t>Utilizzo nei processi decisionali</a:t>
          </a:r>
        </a:p>
      </dgm:t>
    </dgm:pt>
    <dgm:pt modelId="{50494792-C2BA-4EF8-8166-C7C2CBE24ACB}" type="parTrans" cxnId="{BD61F09B-8825-4826-9D6F-6B1BE5D65CBC}">
      <dgm:prSet/>
      <dgm:spPr/>
      <dgm:t>
        <a:bodyPr/>
        <a:lstStyle/>
        <a:p>
          <a:endParaRPr lang="it-IT"/>
        </a:p>
      </dgm:t>
    </dgm:pt>
    <dgm:pt modelId="{716585AB-39A0-43F9-B27A-DD9C0383C2FA}" type="sibTrans" cxnId="{BD61F09B-8825-4826-9D6F-6B1BE5D65CBC}">
      <dgm:prSet/>
      <dgm:spPr/>
      <dgm:t>
        <a:bodyPr/>
        <a:lstStyle/>
        <a:p>
          <a:endParaRPr lang="it-IT"/>
        </a:p>
      </dgm:t>
    </dgm:pt>
    <dgm:pt modelId="{BCF39796-0C9C-4116-BE00-7F8675C459F0}" type="pres">
      <dgm:prSet presAssocID="{04BFCA19-0FB1-4AAE-B4D4-09E7A9D353B3}" presName="Name0" presStyleCnt="0">
        <dgm:presLayoutVars>
          <dgm:dir/>
          <dgm:resizeHandles val="exact"/>
        </dgm:presLayoutVars>
      </dgm:prSet>
      <dgm:spPr/>
    </dgm:pt>
    <dgm:pt modelId="{10F589F1-812D-432D-9592-81E94C532F4C}" type="pres">
      <dgm:prSet presAssocID="{60D8C70D-74F9-4D00-8C1F-A34831D9929F}" presName="node" presStyleLbl="node1" presStyleIdx="0" presStyleCnt="4">
        <dgm:presLayoutVars>
          <dgm:bulletEnabled val="1"/>
        </dgm:presLayoutVars>
      </dgm:prSet>
      <dgm:spPr/>
    </dgm:pt>
    <dgm:pt modelId="{D78B85EF-932D-4C2B-8772-0A669EC31A31}" type="pres">
      <dgm:prSet presAssocID="{D492ECB8-3BF4-4D1E-A646-3ADE405597BA}" presName="sibTrans" presStyleLbl="sibTrans2D1" presStyleIdx="0" presStyleCnt="3"/>
      <dgm:spPr/>
    </dgm:pt>
    <dgm:pt modelId="{6B57D038-B6FC-4B05-BD0D-55625965A14F}" type="pres">
      <dgm:prSet presAssocID="{D492ECB8-3BF4-4D1E-A646-3ADE405597BA}" presName="connectorText" presStyleLbl="sibTrans2D1" presStyleIdx="0" presStyleCnt="3"/>
      <dgm:spPr/>
    </dgm:pt>
    <dgm:pt modelId="{19A9ACD2-3A8F-48FC-B15E-AC2986457D6A}" type="pres">
      <dgm:prSet presAssocID="{817AC68E-E2A5-4207-9CCE-0D152AAEBAD4}" presName="node" presStyleLbl="node1" presStyleIdx="1" presStyleCnt="4">
        <dgm:presLayoutVars>
          <dgm:bulletEnabled val="1"/>
        </dgm:presLayoutVars>
      </dgm:prSet>
      <dgm:spPr/>
    </dgm:pt>
    <dgm:pt modelId="{EE9169BC-391D-4522-8C9A-F7BDF471ACB2}" type="pres">
      <dgm:prSet presAssocID="{4246AA3E-F2CE-45A0-AD43-B0FBA84F8326}" presName="sibTrans" presStyleLbl="sibTrans2D1" presStyleIdx="1" presStyleCnt="3"/>
      <dgm:spPr>
        <a:xfrm>
          <a:off x="5055754" y="2294226"/>
          <a:ext cx="428336" cy="501072"/>
        </a:xfrm>
        <a:prstGeom prst="rightArrow">
          <a:avLst>
            <a:gd name="adj1" fmla="val 60000"/>
            <a:gd name="adj2" fmla="val 50000"/>
          </a:avLst>
        </a:prstGeom>
      </dgm:spPr>
    </dgm:pt>
    <dgm:pt modelId="{3C3832AC-EBB4-4428-9A5A-AED0EA905133}" type="pres">
      <dgm:prSet presAssocID="{4246AA3E-F2CE-45A0-AD43-B0FBA84F8326}" presName="connectorText" presStyleLbl="sibTrans2D1" presStyleIdx="1" presStyleCnt="3"/>
      <dgm:spPr/>
    </dgm:pt>
    <dgm:pt modelId="{719DADCD-89F6-4299-A074-B0399A099D0B}" type="pres">
      <dgm:prSet presAssocID="{F6C9BD4D-C7A9-4F03-B820-D416033FF0B2}" presName="node" presStyleLbl="node1" presStyleIdx="2" presStyleCnt="4">
        <dgm:presLayoutVars>
          <dgm:bulletEnabled val="1"/>
        </dgm:presLayoutVars>
      </dgm:prSet>
      <dgm:spPr/>
    </dgm:pt>
    <dgm:pt modelId="{B23197DC-5015-4338-9138-36FA5A2A9C18}" type="pres">
      <dgm:prSet presAssocID="{6540A097-5C8B-47CD-A738-93E289D15EC7}" presName="sibTrans" presStyleLbl="sibTrans2D1" presStyleIdx="2" presStyleCnt="3"/>
      <dgm:spPr>
        <a:xfrm>
          <a:off x="7884389" y="2294226"/>
          <a:ext cx="428336" cy="501072"/>
        </a:xfrm>
        <a:prstGeom prst="rightArrow">
          <a:avLst>
            <a:gd name="adj1" fmla="val 60000"/>
            <a:gd name="adj2" fmla="val 50000"/>
          </a:avLst>
        </a:prstGeom>
      </dgm:spPr>
    </dgm:pt>
    <dgm:pt modelId="{9AE77FE4-643B-4209-B6AE-4BD2AE5036BB}" type="pres">
      <dgm:prSet presAssocID="{6540A097-5C8B-47CD-A738-93E289D15EC7}" presName="connectorText" presStyleLbl="sibTrans2D1" presStyleIdx="2" presStyleCnt="3"/>
      <dgm:spPr/>
    </dgm:pt>
    <dgm:pt modelId="{00C744FC-19EA-448C-9400-D51CB4C2D64E}" type="pres">
      <dgm:prSet presAssocID="{196720C5-064C-452D-8B5C-ABB7B257BB88}" presName="node" presStyleLbl="node1" presStyleIdx="3" presStyleCnt="4">
        <dgm:presLayoutVars>
          <dgm:bulletEnabled val="1"/>
        </dgm:presLayoutVars>
      </dgm:prSet>
      <dgm:spPr/>
    </dgm:pt>
  </dgm:ptLst>
  <dgm:cxnLst>
    <dgm:cxn modelId="{7B8D6A02-BC20-4725-BE03-CC06316F0330}" type="presOf" srcId="{04BFCA19-0FB1-4AAE-B4D4-09E7A9D353B3}" destId="{BCF39796-0C9C-4116-BE00-7F8675C459F0}" srcOrd="0" destOrd="0" presId="urn:microsoft.com/office/officeart/2005/8/layout/process1"/>
    <dgm:cxn modelId="{B6982318-E9CD-42BF-B4B9-ACF71F39E358}" type="presOf" srcId="{D492ECB8-3BF4-4D1E-A646-3ADE405597BA}" destId="{D78B85EF-932D-4C2B-8772-0A669EC31A31}" srcOrd="0" destOrd="0" presId="urn:microsoft.com/office/officeart/2005/8/layout/process1"/>
    <dgm:cxn modelId="{F0F06E22-8125-426A-8B75-413208389F2B}" type="presOf" srcId="{6540A097-5C8B-47CD-A738-93E289D15EC7}" destId="{9AE77FE4-643B-4209-B6AE-4BD2AE5036BB}" srcOrd="1" destOrd="0" presId="urn:microsoft.com/office/officeart/2005/8/layout/process1"/>
    <dgm:cxn modelId="{A4181B2B-AC46-4EE0-8A5C-3ACC13A2A5FE}" srcId="{04BFCA19-0FB1-4AAE-B4D4-09E7A9D353B3}" destId="{817AC68E-E2A5-4207-9CCE-0D152AAEBAD4}" srcOrd="1" destOrd="0" parTransId="{0F7A88C1-148D-4C24-8507-A191377DF4A0}" sibTransId="{4246AA3E-F2CE-45A0-AD43-B0FBA84F8326}"/>
    <dgm:cxn modelId="{CB2E0A65-E9B9-4202-A38B-4FDA9D0C8D69}" type="presOf" srcId="{F6C9BD4D-C7A9-4F03-B820-D416033FF0B2}" destId="{719DADCD-89F6-4299-A074-B0399A099D0B}" srcOrd="0" destOrd="0" presId="urn:microsoft.com/office/officeart/2005/8/layout/process1"/>
    <dgm:cxn modelId="{E6A9CB4F-7C7C-4597-8EC7-03A63072B9A7}" type="presOf" srcId="{4246AA3E-F2CE-45A0-AD43-B0FBA84F8326}" destId="{EE9169BC-391D-4522-8C9A-F7BDF471ACB2}" srcOrd="0" destOrd="0" presId="urn:microsoft.com/office/officeart/2005/8/layout/process1"/>
    <dgm:cxn modelId="{37318270-2FF6-4361-859F-7DA85BAC7CF0}" type="presOf" srcId="{60D8C70D-74F9-4D00-8C1F-A34831D9929F}" destId="{10F589F1-812D-432D-9592-81E94C532F4C}" srcOrd="0" destOrd="0" presId="urn:microsoft.com/office/officeart/2005/8/layout/process1"/>
    <dgm:cxn modelId="{980A7A98-0E84-4D45-8D06-A497901C5E8F}" srcId="{04BFCA19-0FB1-4AAE-B4D4-09E7A9D353B3}" destId="{F6C9BD4D-C7A9-4F03-B820-D416033FF0B2}" srcOrd="2" destOrd="0" parTransId="{0EFB49D1-8DB8-4515-8C62-2905A4549E8C}" sibTransId="{6540A097-5C8B-47CD-A738-93E289D15EC7}"/>
    <dgm:cxn modelId="{BD61F09B-8825-4826-9D6F-6B1BE5D65CBC}" srcId="{04BFCA19-0FB1-4AAE-B4D4-09E7A9D353B3}" destId="{196720C5-064C-452D-8B5C-ABB7B257BB88}" srcOrd="3" destOrd="0" parTransId="{50494792-C2BA-4EF8-8166-C7C2CBE24ACB}" sibTransId="{716585AB-39A0-43F9-B27A-DD9C0383C2FA}"/>
    <dgm:cxn modelId="{6FE0EEC3-CEF8-4558-9E85-214971034E80}" type="presOf" srcId="{817AC68E-E2A5-4207-9CCE-0D152AAEBAD4}" destId="{19A9ACD2-3A8F-48FC-B15E-AC2986457D6A}" srcOrd="0" destOrd="0" presId="urn:microsoft.com/office/officeart/2005/8/layout/process1"/>
    <dgm:cxn modelId="{3D0828DF-4FFA-4B9A-B76F-89845875475E}" type="presOf" srcId="{D492ECB8-3BF4-4D1E-A646-3ADE405597BA}" destId="{6B57D038-B6FC-4B05-BD0D-55625965A14F}" srcOrd="1" destOrd="0" presId="urn:microsoft.com/office/officeart/2005/8/layout/process1"/>
    <dgm:cxn modelId="{E875E9E0-F28A-47DE-9C64-540F7C47C785}" type="presOf" srcId="{4246AA3E-F2CE-45A0-AD43-B0FBA84F8326}" destId="{3C3832AC-EBB4-4428-9A5A-AED0EA905133}" srcOrd="1" destOrd="0" presId="urn:microsoft.com/office/officeart/2005/8/layout/process1"/>
    <dgm:cxn modelId="{E18971E4-8D06-4313-BD8A-7466CABB1A0E}" srcId="{04BFCA19-0FB1-4AAE-B4D4-09E7A9D353B3}" destId="{60D8C70D-74F9-4D00-8C1F-A34831D9929F}" srcOrd="0" destOrd="0" parTransId="{CADA4CEA-B471-4DB5-846E-2949CE567FC0}" sibTransId="{D492ECB8-3BF4-4D1E-A646-3ADE405597BA}"/>
    <dgm:cxn modelId="{38B9C1EC-958E-4165-B2C9-CA209B0F218C}" type="presOf" srcId="{196720C5-064C-452D-8B5C-ABB7B257BB88}" destId="{00C744FC-19EA-448C-9400-D51CB4C2D64E}" srcOrd="0" destOrd="0" presId="urn:microsoft.com/office/officeart/2005/8/layout/process1"/>
    <dgm:cxn modelId="{78B0C9FC-23FB-4859-884D-FFC398CB0003}" type="presOf" srcId="{6540A097-5C8B-47CD-A738-93E289D15EC7}" destId="{B23197DC-5015-4338-9138-36FA5A2A9C18}" srcOrd="0" destOrd="0" presId="urn:microsoft.com/office/officeart/2005/8/layout/process1"/>
    <dgm:cxn modelId="{34D4E2A4-731F-4C96-8EE4-70DD16D83EC1}" type="presParOf" srcId="{BCF39796-0C9C-4116-BE00-7F8675C459F0}" destId="{10F589F1-812D-432D-9592-81E94C532F4C}" srcOrd="0" destOrd="0" presId="urn:microsoft.com/office/officeart/2005/8/layout/process1"/>
    <dgm:cxn modelId="{E547544C-EE38-45C8-9376-4FD809D88367}" type="presParOf" srcId="{BCF39796-0C9C-4116-BE00-7F8675C459F0}" destId="{D78B85EF-932D-4C2B-8772-0A669EC31A31}" srcOrd="1" destOrd="0" presId="urn:microsoft.com/office/officeart/2005/8/layout/process1"/>
    <dgm:cxn modelId="{0CDB95AD-FC83-4A28-BDF8-47208F5C20BC}" type="presParOf" srcId="{D78B85EF-932D-4C2B-8772-0A669EC31A31}" destId="{6B57D038-B6FC-4B05-BD0D-55625965A14F}" srcOrd="0" destOrd="0" presId="urn:microsoft.com/office/officeart/2005/8/layout/process1"/>
    <dgm:cxn modelId="{8D940E82-CE03-41A4-9B50-3F07A61342F2}" type="presParOf" srcId="{BCF39796-0C9C-4116-BE00-7F8675C459F0}" destId="{19A9ACD2-3A8F-48FC-B15E-AC2986457D6A}" srcOrd="2" destOrd="0" presId="urn:microsoft.com/office/officeart/2005/8/layout/process1"/>
    <dgm:cxn modelId="{0AC68FA7-A864-4DF8-8D85-5B8E7E105667}" type="presParOf" srcId="{BCF39796-0C9C-4116-BE00-7F8675C459F0}" destId="{EE9169BC-391D-4522-8C9A-F7BDF471ACB2}" srcOrd="3" destOrd="0" presId="urn:microsoft.com/office/officeart/2005/8/layout/process1"/>
    <dgm:cxn modelId="{E23A8F4A-8BBE-447F-B17F-E7E5FA8F138B}" type="presParOf" srcId="{EE9169BC-391D-4522-8C9A-F7BDF471ACB2}" destId="{3C3832AC-EBB4-4428-9A5A-AED0EA905133}" srcOrd="0" destOrd="0" presId="urn:microsoft.com/office/officeart/2005/8/layout/process1"/>
    <dgm:cxn modelId="{A6AB2853-03E2-4DE9-9E0C-2BCE12C14B44}" type="presParOf" srcId="{BCF39796-0C9C-4116-BE00-7F8675C459F0}" destId="{719DADCD-89F6-4299-A074-B0399A099D0B}" srcOrd="4" destOrd="0" presId="urn:microsoft.com/office/officeart/2005/8/layout/process1"/>
    <dgm:cxn modelId="{26F08CD6-6BD0-4ADB-AAF5-5CA88176B308}" type="presParOf" srcId="{BCF39796-0C9C-4116-BE00-7F8675C459F0}" destId="{B23197DC-5015-4338-9138-36FA5A2A9C18}" srcOrd="5" destOrd="0" presId="urn:microsoft.com/office/officeart/2005/8/layout/process1"/>
    <dgm:cxn modelId="{76FE3A48-1BE8-4AF9-B002-588D831A7C0D}" type="presParOf" srcId="{B23197DC-5015-4338-9138-36FA5A2A9C18}" destId="{9AE77FE4-643B-4209-B6AE-4BD2AE5036BB}" srcOrd="0" destOrd="0" presId="urn:microsoft.com/office/officeart/2005/8/layout/process1"/>
    <dgm:cxn modelId="{22CF26F6-13D5-49C8-BE35-51B121AD0276}" type="presParOf" srcId="{BCF39796-0C9C-4116-BE00-7F8675C459F0}" destId="{00C744FC-19EA-448C-9400-D51CB4C2D64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0A1156-E06B-4BE4-8E25-C4D9F1132F89}" type="doc">
      <dgm:prSet loTypeId="urn:microsoft.com/office/officeart/2005/8/layout/pyramid1" loCatId="pyramid" qsTypeId="urn:microsoft.com/office/officeart/2005/8/quickstyle/simple4" qsCatId="simple" csTypeId="urn:microsoft.com/office/officeart/2005/8/colors/accent3_5" csCatId="accent3" phldr="1"/>
      <dgm:spPr/>
    </dgm:pt>
    <dgm:pt modelId="{EDA35DA4-8B60-48FE-8315-8F5F7F15F01F}">
      <dgm:prSet phldrT="[Testo]" custT="1"/>
      <dgm:spPr/>
      <dgm:t>
        <a:bodyPr/>
        <a:lstStyle/>
        <a:p>
          <a:r>
            <a:rPr lang="it-IT" sz="1600" dirty="0"/>
            <a:t>Strategico</a:t>
          </a:r>
          <a:br>
            <a:rPr lang="it-IT" sz="1600" dirty="0"/>
          </a:br>
          <a:r>
            <a:rPr lang="it-IT" sz="1000" dirty="0"/>
            <a:t>Alta direzione</a:t>
          </a:r>
          <a:endParaRPr lang="it-IT" sz="1600" dirty="0"/>
        </a:p>
      </dgm:t>
    </dgm:pt>
    <dgm:pt modelId="{21DA2393-767A-40C1-9704-17203AE63BAC}" type="parTrans" cxnId="{9F24E164-0E5B-4ABD-A4E8-1B955B2207DC}">
      <dgm:prSet/>
      <dgm:spPr/>
      <dgm:t>
        <a:bodyPr/>
        <a:lstStyle/>
        <a:p>
          <a:endParaRPr lang="it-IT"/>
        </a:p>
      </dgm:t>
    </dgm:pt>
    <dgm:pt modelId="{56592377-2519-4E9A-99E2-0ECAA2E20015}" type="sibTrans" cxnId="{9F24E164-0E5B-4ABD-A4E8-1B955B2207DC}">
      <dgm:prSet/>
      <dgm:spPr/>
      <dgm:t>
        <a:bodyPr/>
        <a:lstStyle/>
        <a:p>
          <a:endParaRPr lang="it-IT"/>
        </a:p>
      </dgm:t>
    </dgm:pt>
    <dgm:pt modelId="{8B59E357-7CBA-4C1F-87B2-D64C6B5B35B3}">
      <dgm:prSet phldrT="[Testo]" custT="1"/>
      <dgm:spPr/>
      <dgm:t>
        <a:bodyPr/>
        <a:lstStyle/>
        <a:p>
          <a:r>
            <a:rPr lang="it-IT" sz="1600" dirty="0"/>
            <a:t>Tattico</a:t>
          </a:r>
          <a:br>
            <a:rPr lang="it-IT" sz="1600" dirty="0"/>
          </a:br>
          <a:r>
            <a:rPr lang="it-IT" sz="1000" dirty="0"/>
            <a:t>Direzione funzionale</a:t>
          </a:r>
        </a:p>
      </dgm:t>
    </dgm:pt>
    <dgm:pt modelId="{40F2621E-2484-48D3-9859-88E12274E701}" type="parTrans" cxnId="{0F33E658-66FC-44B5-BFEA-AC023FD0D9E5}">
      <dgm:prSet/>
      <dgm:spPr/>
      <dgm:t>
        <a:bodyPr/>
        <a:lstStyle/>
        <a:p>
          <a:endParaRPr lang="it-IT"/>
        </a:p>
      </dgm:t>
    </dgm:pt>
    <dgm:pt modelId="{A7C60404-6724-4C6D-9878-CDA4DC3782F0}" type="sibTrans" cxnId="{0F33E658-66FC-44B5-BFEA-AC023FD0D9E5}">
      <dgm:prSet/>
      <dgm:spPr/>
      <dgm:t>
        <a:bodyPr/>
        <a:lstStyle/>
        <a:p>
          <a:endParaRPr lang="it-IT"/>
        </a:p>
      </dgm:t>
    </dgm:pt>
    <dgm:pt modelId="{7F2CD2FB-45FA-47FE-ABED-6FC1E7D96DC1}">
      <dgm:prSet phldrT="[Testo]" custT="1"/>
      <dgm:spPr/>
      <dgm:t>
        <a:bodyPr/>
        <a:lstStyle/>
        <a:p>
          <a:r>
            <a:rPr lang="it-IT" sz="1700" dirty="0"/>
            <a:t>Operativo</a:t>
          </a:r>
          <a:br>
            <a:rPr lang="it-IT" sz="1700" dirty="0"/>
          </a:br>
          <a:r>
            <a:rPr lang="it-IT" sz="1000" dirty="0"/>
            <a:t>Personale esecutivo</a:t>
          </a:r>
        </a:p>
      </dgm:t>
    </dgm:pt>
    <dgm:pt modelId="{C262CF6A-2F02-4AAD-838A-609CD251772D}" type="parTrans" cxnId="{5E5575AF-4522-4660-BF8B-F2D6B03DDDD2}">
      <dgm:prSet/>
      <dgm:spPr/>
      <dgm:t>
        <a:bodyPr/>
        <a:lstStyle/>
        <a:p>
          <a:endParaRPr lang="it-IT"/>
        </a:p>
      </dgm:t>
    </dgm:pt>
    <dgm:pt modelId="{C82C373F-A528-40BB-A982-791635C319ED}" type="sibTrans" cxnId="{5E5575AF-4522-4660-BF8B-F2D6B03DDDD2}">
      <dgm:prSet/>
      <dgm:spPr/>
      <dgm:t>
        <a:bodyPr/>
        <a:lstStyle/>
        <a:p>
          <a:endParaRPr lang="it-IT"/>
        </a:p>
      </dgm:t>
    </dgm:pt>
    <dgm:pt modelId="{6E3A1A5F-C944-45EC-B032-4BF57A3F4732}" type="pres">
      <dgm:prSet presAssocID="{3F0A1156-E06B-4BE4-8E25-C4D9F1132F89}" presName="Name0" presStyleCnt="0">
        <dgm:presLayoutVars>
          <dgm:dir/>
          <dgm:animLvl val="lvl"/>
          <dgm:resizeHandles val="exact"/>
        </dgm:presLayoutVars>
      </dgm:prSet>
      <dgm:spPr/>
    </dgm:pt>
    <dgm:pt modelId="{CA71112A-969D-4E90-8909-9A4A908A8BAC}" type="pres">
      <dgm:prSet presAssocID="{EDA35DA4-8B60-48FE-8315-8F5F7F15F01F}" presName="Name8" presStyleCnt="0"/>
      <dgm:spPr/>
    </dgm:pt>
    <dgm:pt modelId="{82F8D1F4-4138-4243-8762-5519F7E5066A}" type="pres">
      <dgm:prSet presAssocID="{EDA35DA4-8B60-48FE-8315-8F5F7F15F01F}" presName="level" presStyleLbl="node1" presStyleIdx="0" presStyleCnt="3">
        <dgm:presLayoutVars>
          <dgm:chMax val="1"/>
          <dgm:bulletEnabled val="1"/>
        </dgm:presLayoutVars>
      </dgm:prSet>
      <dgm:spPr/>
    </dgm:pt>
    <dgm:pt modelId="{F90A730D-2849-4623-BBEC-2851988AD98C}" type="pres">
      <dgm:prSet presAssocID="{EDA35DA4-8B60-48FE-8315-8F5F7F15F01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1851844-4F26-482C-B035-5B0DB8BB747E}" type="pres">
      <dgm:prSet presAssocID="{8B59E357-7CBA-4C1F-87B2-D64C6B5B35B3}" presName="Name8" presStyleCnt="0"/>
      <dgm:spPr/>
    </dgm:pt>
    <dgm:pt modelId="{600E5011-687F-4B44-BBA5-FBF2402528EA}" type="pres">
      <dgm:prSet presAssocID="{8B59E357-7CBA-4C1F-87B2-D64C6B5B35B3}" presName="level" presStyleLbl="node1" presStyleIdx="1" presStyleCnt="3">
        <dgm:presLayoutVars>
          <dgm:chMax val="1"/>
          <dgm:bulletEnabled val="1"/>
        </dgm:presLayoutVars>
      </dgm:prSet>
      <dgm:spPr/>
    </dgm:pt>
    <dgm:pt modelId="{6C2D4BBA-98C9-432B-A857-6EBDDCAE39A6}" type="pres">
      <dgm:prSet presAssocID="{8B59E357-7CBA-4C1F-87B2-D64C6B5B35B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229E24F-ED2E-4C9B-934A-B82291E597FD}" type="pres">
      <dgm:prSet presAssocID="{7F2CD2FB-45FA-47FE-ABED-6FC1E7D96DC1}" presName="Name8" presStyleCnt="0"/>
      <dgm:spPr/>
    </dgm:pt>
    <dgm:pt modelId="{CD420749-CB61-4E29-B50C-B21BAAB2E395}" type="pres">
      <dgm:prSet presAssocID="{7F2CD2FB-45FA-47FE-ABED-6FC1E7D96DC1}" presName="level" presStyleLbl="node1" presStyleIdx="2" presStyleCnt="3">
        <dgm:presLayoutVars>
          <dgm:chMax val="1"/>
          <dgm:bulletEnabled val="1"/>
        </dgm:presLayoutVars>
      </dgm:prSet>
      <dgm:spPr/>
    </dgm:pt>
    <dgm:pt modelId="{BEC8147D-71C5-4D30-9C06-03932DD25F43}" type="pres">
      <dgm:prSet presAssocID="{7F2CD2FB-45FA-47FE-ABED-6FC1E7D96DC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B7D01010-61EE-4551-BDFC-C00C9D2612E9}" type="presOf" srcId="{7F2CD2FB-45FA-47FE-ABED-6FC1E7D96DC1}" destId="{CD420749-CB61-4E29-B50C-B21BAAB2E395}" srcOrd="0" destOrd="0" presId="urn:microsoft.com/office/officeart/2005/8/layout/pyramid1"/>
    <dgm:cxn modelId="{B2AD1514-21D3-4B35-881D-DAED5AC428F8}" type="presOf" srcId="{8B59E357-7CBA-4C1F-87B2-D64C6B5B35B3}" destId="{600E5011-687F-4B44-BBA5-FBF2402528EA}" srcOrd="0" destOrd="0" presId="urn:microsoft.com/office/officeart/2005/8/layout/pyramid1"/>
    <dgm:cxn modelId="{85BECA3F-BDEC-4E4C-BFA1-2F16661B72A6}" type="presOf" srcId="{EDA35DA4-8B60-48FE-8315-8F5F7F15F01F}" destId="{F90A730D-2849-4623-BBEC-2851988AD98C}" srcOrd="1" destOrd="0" presId="urn:microsoft.com/office/officeart/2005/8/layout/pyramid1"/>
    <dgm:cxn modelId="{9F24E164-0E5B-4ABD-A4E8-1B955B2207DC}" srcId="{3F0A1156-E06B-4BE4-8E25-C4D9F1132F89}" destId="{EDA35DA4-8B60-48FE-8315-8F5F7F15F01F}" srcOrd="0" destOrd="0" parTransId="{21DA2393-767A-40C1-9704-17203AE63BAC}" sibTransId="{56592377-2519-4E9A-99E2-0ECAA2E20015}"/>
    <dgm:cxn modelId="{46C1F86C-0A4F-4E52-B3CD-F3C5761BBD8F}" type="presOf" srcId="{8B59E357-7CBA-4C1F-87B2-D64C6B5B35B3}" destId="{6C2D4BBA-98C9-432B-A857-6EBDDCAE39A6}" srcOrd="1" destOrd="0" presId="urn:microsoft.com/office/officeart/2005/8/layout/pyramid1"/>
    <dgm:cxn modelId="{AE469F73-F6AC-46F9-BB10-F881C3973E77}" type="presOf" srcId="{3F0A1156-E06B-4BE4-8E25-C4D9F1132F89}" destId="{6E3A1A5F-C944-45EC-B032-4BF57A3F4732}" srcOrd="0" destOrd="0" presId="urn:microsoft.com/office/officeart/2005/8/layout/pyramid1"/>
    <dgm:cxn modelId="{0F33E658-66FC-44B5-BFEA-AC023FD0D9E5}" srcId="{3F0A1156-E06B-4BE4-8E25-C4D9F1132F89}" destId="{8B59E357-7CBA-4C1F-87B2-D64C6B5B35B3}" srcOrd="1" destOrd="0" parTransId="{40F2621E-2484-48D3-9859-88E12274E701}" sibTransId="{A7C60404-6724-4C6D-9878-CDA4DC3782F0}"/>
    <dgm:cxn modelId="{5E5575AF-4522-4660-BF8B-F2D6B03DDDD2}" srcId="{3F0A1156-E06B-4BE4-8E25-C4D9F1132F89}" destId="{7F2CD2FB-45FA-47FE-ABED-6FC1E7D96DC1}" srcOrd="2" destOrd="0" parTransId="{C262CF6A-2F02-4AAD-838A-609CD251772D}" sibTransId="{C82C373F-A528-40BB-A982-791635C319ED}"/>
    <dgm:cxn modelId="{677D48EC-2535-42C9-8464-5E36246F9885}" type="presOf" srcId="{7F2CD2FB-45FA-47FE-ABED-6FC1E7D96DC1}" destId="{BEC8147D-71C5-4D30-9C06-03932DD25F43}" srcOrd="1" destOrd="0" presId="urn:microsoft.com/office/officeart/2005/8/layout/pyramid1"/>
    <dgm:cxn modelId="{4DEBE2ED-214B-4112-BA40-8FCD5BE90D0C}" type="presOf" srcId="{EDA35DA4-8B60-48FE-8315-8F5F7F15F01F}" destId="{82F8D1F4-4138-4243-8762-5519F7E5066A}" srcOrd="0" destOrd="0" presId="urn:microsoft.com/office/officeart/2005/8/layout/pyramid1"/>
    <dgm:cxn modelId="{F9D57071-FF1B-45A6-B29F-078504993560}" type="presParOf" srcId="{6E3A1A5F-C944-45EC-B032-4BF57A3F4732}" destId="{CA71112A-969D-4E90-8909-9A4A908A8BAC}" srcOrd="0" destOrd="0" presId="urn:microsoft.com/office/officeart/2005/8/layout/pyramid1"/>
    <dgm:cxn modelId="{1BE23DC6-0B78-43C7-B739-3E1D30E0CC33}" type="presParOf" srcId="{CA71112A-969D-4E90-8909-9A4A908A8BAC}" destId="{82F8D1F4-4138-4243-8762-5519F7E5066A}" srcOrd="0" destOrd="0" presId="urn:microsoft.com/office/officeart/2005/8/layout/pyramid1"/>
    <dgm:cxn modelId="{0800D7D2-A2BB-4A1B-8B74-994A8047B4EA}" type="presParOf" srcId="{CA71112A-969D-4E90-8909-9A4A908A8BAC}" destId="{F90A730D-2849-4623-BBEC-2851988AD98C}" srcOrd="1" destOrd="0" presId="urn:microsoft.com/office/officeart/2005/8/layout/pyramid1"/>
    <dgm:cxn modelId="{73A59BCA-35B3-4557-8215-59619941701C}" type="presParOf" srcId="{6E3A1A5F-C944-45EC-B032-4BF57A3F4732}" destId="{11851844-4F26-482C-B035-5B0DB8BB747E}" srcOrd="1" destOrd="0" presId="urn:microsoft.com/office/officeart/2005/8/layout/pyramid1"/>
    <dgm:cxn modelId="{D7C0E2AA-6EAB-41B9-9C3E-1E541690EDD2}" type="presParOf" srcId="{11851844-4F26-482C-B035-5B0DB8BB747E}" destId="{600E5011-687F-4B44-BBA5-FBF2402528EA}" srcOrd="0" destOrd="0" presId="urn:microsoft.com/office/officeart/2005/8/layout/pyramid1"/>
    <dgm:cxn modelId="{8477F2E8-7488-4DE4-AB04-A8EE28A55286}" type="presParOf" srcId="{11851844-4F26-482C-B035-5B0DB8BB747E}" destId="{6C2D4BBA-98C9-432B-A857-6EBDDCAE39A6}" srcOrd="1" destOrd="0" presId="urn:microsoft.com/office/officeart/2005/8/layout/pyramid1"/>
    <dgm:cxn modelId="{4FF706BF-FF1D-40C6-816A-4AFE74C4E159}" type="presParOf" srcId="{6E3A1A5F-C944-45EC-B032-4BF57A3F4732}" destId="{0229E24F-ED2E-4C9B-934A-B82291E597FD}" srcOrd="2" destOrd="0" presId="urn:microsoft.com/office/officeart/2005/8/layout/pyramid1"/>
    <dgm:cxn modelId="{2CDB5C56-03F1-4D64-9C70-314F0FBE0233}" type="presParOf" srcId="{0229E24F-ED2E-4C9B-934A-B82291E597FD}" destId="{CD420749-CB61-4E29-B50C-B21BAAB2E395}" srcOrd="0" destOrd="0" presId="urn:microsoft.com/office/officeart/2005/8/layout/pyramid1"/>
    <dgm:cxn modelId="{BA1DABC3-C7CE-4510-8650-0511D1D65691}" type="presParOf" srcId="{0229E24F-ED2E-4C9B-934A-B82291E597FD}" destId="{BEC8147D-71C5-4D30-9C06-03932DD25F4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F54159-AB11-4881-BBD7-6CDCF7E4F2A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DC4E725-A6B5-4D38-AB3D-89A4F23F1FC3}">
      <dgm:prSet phldrT="[Testo]" custT="1"/>
      <dgm:spPr>
        <a:solidFill>
          <a:schemeClr val="accent4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it-IT" sz="2400" dirty="0">
              <a:solidFill>
                <a:schemeClr val="tx1"/>
              </a:solidFill>
            </a:rPr>
            <a:t>Power Query</a:t>
          </a:r>
        </a:p>
      </dgm:t>
    </dgm:pt>
    <dgm:pt modelId="{B7EB2482-3840-4EE7-8F9C-21FC80F0444C}" type="parTrans" cxnId="{9F18BC52-FC0E-42EC-AE0C-51B21F918FA5}">
      <dgm:prSet/>
      <dgm:spPr/>
      <dgm:t>
        <a:bodyPr/>
        <a:lstStyle/>
        <a:p>
          <a:endParaRPr lang="it-IT"/>
        </a:p>
      </dgm:t>
    </dgm:pt>
    <dgm:pt modelId="{22D28972-A780-470E-A9E1-B99D79622BFB}" type="sibTrans" cxnId="{9F18BC52-FC0E-42EC-AE0C-51B21F918FA5}">
      <dgm:prSet/>
      <dgm:spPr/>
      <dgm:t>
        <a:bodyPr/>
        <a:lstStyle/>
        <a:p>
          <a:endParaRPr lang="it-IT"/>
        </a:p>
      </dgm:t>
    </dgm:pt>
    <dgm:pt modelId="{27A501D0-41B1-46EF-A56D-E4E87B2909D1}">
      <dgm:prSet phldrT="[Testo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003F6E"/>
          </a:solidFill>
          <a:prstDash val="solid"/>
          <a:miter lim="800000"/>
        </a:ln>
        <a:effectLst/>
      </dgm:spPr>
      <dgm:t>
        <a:bodyPr spcFirstLastPara="0" vert="horz" wrap="square" lIns="135128" tIns="12065" rIns="12065" bIns="12065" numCol="1" spcCol="1270" anchor="ctr" anchorCtr="0"/>
        <a:lstStyle/>
        <a:p>
          <a:r>
            <a:rPr lang="it-IT" sz="1800" kern="1200" dirty="0">
              <a:solidFill>
                <a:srgbClr val="003F6E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Acquisisce dati </a:t>
          </a:r>
          <a:r>
            <a:rPr lang="it-IT" sz="1800" kern="1200" dirty="0"/>
            <a:t>da numerose sorgenti, esegue il data </a:t>
          </a:r>
          <a:r>
            <a:rPr lang="it-IT" sz="1800" kern="1200" dirty="0" err="1"/>
            <a:t>cleansing</a:t>
          </a:r>
          <a:r>
            <a:rPr lang="it-IT" sz="1800" kern="1200" dirty="0"/>
            <a:t> e le aggregazioni</a:t>
          </a:r>
        </a:p>
      </dgm:t>
    </dgm:pt>
    <dgm:pt modelId="{BB8B7A1E-44C7-4C74-8665-08F15B4358DC}" type="parTrans" cxnId="{46C111D0-F27B-4E4D-82C5-DA563B2A8B37}">
      <dgm:prSet/>
      <dgm:spPr/>
      <dgm:t>
        <a:bodyPr/>
        <a:lstStyle/>
        <a:p>
          <a:endParaRPr lang="it-IT"/>
        </a:p>
      </dgm:t>
    </dgm:pt>
    <dgm:pt modelId="{14F386AB-FD2B-4BD0-B22A-94C4311E9830}" type="sibTrans" cxnId="{46C111D0-F27B-4E4D-82C5-DA563B2A8B37}">
      <dgm:prSet/>
      <dgm:spPr/>
      <dgm:t>
        <a:bodyPr/>
        <a:lstStyle/>
        <a:p>
          <a:endParaRPr lang="it-IT"/>
        </a:p>
      </dgm:t>
    </dgm:pt>
    <dgm:pt modelId="{6FF190D2-D7CC-4ECE-AC56-A2E14899AFAB}">
      <dgm:prSet phldrT="[Testo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003F6E"/>
          </a:solidFill>
          <a:prstDash val="solid"/>
          <a:miter lim="800000"/>
        </a:ln>
        <a:effectLst/>
      </dgm:spPr>
      <dgm:t>
        <a:bodyPr spcFirstLastPara="0" vert="horz" wrap="square" lIns="135128" tIns="12065" rIns="12065" bIns="12065" numCol="1" spcCol="1270" anchor="ctr" anchorCtr="0"/>
        <a:lstStyle/>
        <a:p>
          <a:r>
            <a:rPr lang="it-IT" sz="1800" kern="1200" dirty="0"/>
            <a:t>SQL Server, Oracle,  testo, SAP, Dynamics 365, Facebook, </a:t>
          </a:r>
          <a:r>
            <a:rPr lang="it-IT" sz="1800" kern="1200" dirty="0" err="1"/>
            <a:t>Azure</a:t>
          </a:r>
          <a:r>
            <a:rPr lang="it-IT" sz="1800" kern="1200" dirty="0"/>
            <a:t>, MySQL, Web, ecc.</a:t>
          </a:r>
        </a:p>
      </dgm:t>
    </dgm:pt>
    <dgm:pt modelId="{FC5FB204-8E27-485D-BEED-DD975755A482}" type="parTrans" cxnId="{43488D97-1D97-4674-9B7A-9A3B025B0B50}">
      <dgm:prSet/>
      <dgm:spPr/>
      <dgm:t>
        <a:bodyPr/>
        <a:lstStyle/>
        <a:p>
          <a:endParaRPr lang="it-IT"/>
        </a:p>
      </dgm:t>
    </dgm:pt>
    <dgm:pt modelId="{ED912B6B-471F-4B98-8A28-22F4E13C9E12}" type="sibTrans" cxnId="{43488D97-1D97-4674-9B7A-9A3B025B0B50}">
      <dgm:prSet/>
      <dgm:spPr/>
      <dgm:t>
        <a:bodyPr/>
        <a:lstStyle/>
        <a:p>
          <a:endParaRPr lang="it-IT"/>
        </a:p>
      </dgm:t>
    </dgm:pt>
    <dgm:pt modelId="{3C1A6DB9-0ABA-4F2C-B777-5B10B2E911C6}">
      <dgm:prSet phldrT="[Testo]" custT="1"/>
      <dgm:spPr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chemeClr val="tx1"/>
              </a:solidFill>
              <a:latin typeface="Segoe UI"/>
              <a:ea typeface="+mn-ea"/>
              <a:cs typeface="+mn-cs"/>
            </a:rPr>
            <a:t>Power BI desktop</a:t>
          </a:r>
        </a:p>
      </dgm:t>
    </dgm:pt>
    <dgm:pt modelId="{F96EA779-A3BF-4F60-A632-E184FF0BF4A0}" type="parTrans" cxnId="{73E5A4C5-821B-4AAF-87C0-6E9CC4F72310}">
      <dgm:prSet/>
      <dgm:spPr/>
      <dgm:t>
        <a:bodyPr/>
        <a:lstStyle/>
        <a:p>
          <a:endParaRPr lang="it-IT"/>
        </a:p>
      </dgm:t>
    </dgm:pt>
    <dgm:pt modelId="{F7CB7E8A-D1CF-47FA-9673-6E0079ED06A8}" type="sibTrans" cxnId="{73E5A4C5-821B-4AAF-87C0-6E9CC4F72310}">
      <dgm:prSet/>
      <dgm:spPr/>
      <dgm:t>
        <a:bodyPr/>
        <a:lstStyle/>
        <a:p>
          <a:endParaRPr lang="it-IT"/>
        </a:p>
      </dgm:t>
    </dgm:pt>
    <dgm:pt modelId="{9C6AF690-75B8-4F9F-9002-4CC056740736}">
      <dgm:prSet phldrT="[Testo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5128" tIns="12065" rIns="12065" bIns="12065" numCol="1" spcCol="1270" anchor="ctr" anchorCtr="0"/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>
              <a:solidFill>
                <a:srgbClr val="003F6E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Analizza i dati creando misure ad hoc</a:t>
          </a:r>
        </a:p>
      </dgm:t>
    </dgm:pt>
    <dgm:pt modelId="{A0C9E636-3613-49F3-8CFD-5009FE2C7CD7}" type="parTrans" cxnId="{63789664-3BD3-4CBE-962C-C51ECFB3AB65}">
      <dgm:prSet/>
      <dgm:spPr/>
      <dgm:t>
        <a:bodyPr/>
        <a:lstStyle/>
        <a:p>
          <a:endParaRPr lang="it-IT"/>
        </a:p>
      </dgm:t>
    </dgm:pt>
    <dgm:pt modelId="{3A916EA5-DCA6-4C78-A1B0-FC5784A79C30}" type="sibTrans" cxnId="{63789664-3BD3-4CBE-962C-C51ECFB3AB65}">
      <dgm:prSet/>
      <dgm:spPr/>
      <dgm:t>
        <a:bodyPr/>
        <a:lstStyle/>
        <a:p>
          <a:endParaRPr lang="it-IT"/>
        </a:p>
      </dgm:t>
    </dgm:pt>
    <dgm:pt modelId="{AAED23EB-1F45-47D1-B74D-865CB9070A0F}">
      <dgm:prSet phldrT="[Testo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5128" tIns="12065" rIns="12065" bIns="12065" numCol="1" spcCol="1270" anchor="ctr" anchorCtr="0"/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>
              <a:solidFill>
                <a:srgbClr val="003F6E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Tabelle pivot e report avanzati</a:t>
          </a:r>
        </a:p>
      </dgm:t>
    </dgm:pt>
    <dgm:pt modelId="{335B53B2-7DD9-40B3-97A8-10671E874B6D}" type="parTrans" cxnId="{3FAF12C9-7D0D-4929-8436-189A4A86E3EE}">
      <dgm:prSet/>
      <dgm:spPr/>
      <dgm:t>
        <a:bodyPr/>
        <a:lstStyle/>
        <a:p>
          <a:endParaRPr lang="it-IT"/>
        </a:p>
      </dgm:t>
    </dgm:pt>
    <dgm:pt modelId="{02D006D8-81E3-4F7D-8E23-23A5B2C20F3A}" type="sibTrans" cxnId="{3FAF12C9-7D0D-4929-8436-189A4A86E3EE}">
      <dgm:prSet/>
      <dgm:spPr/>
      <dgm:t>
        <a:bodyPr/>
        <a:lstStyle/>
        <a:p>
          <a:endParaRPr lang="it-IT"/>
        </a:p>
      </dgm:t>
    </dgm:pt>
    <dgm:pt modelId="{FC19F92B-CF84-4814-AFFF-56F281354A65}">
      <dgm:prSet phldrT="[Testo]" custT="1"/>
      <dgm:spPr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chemeClr val="tx1"/>
              </a:solidFill>
              <a:latin typeface="Segoe UI"/>
              <a:ea typeface="+mn-ea"/>
              <a:cs typeface="+mn-cs"/>
            </a:rPr>
            <a:t>Power BI cloud</a:t>
          </a:r>
        </a:p>
      </dgm:t>
    </dgm:pt>
    <dgm:pt modelId="{B6EE93B4-4DFE-4527-B5A2-C9A1450DA892}" type="parTrans" cxnId="{29C69415-881C-4F04-888E-03BB3385F178}">
      <dgm:prSet/>
      <dgm:spPr/>
      <dgm:t>
        <a:bodyPr/>
        <a:lstStyle/>
        <a:p>
          <a:endParaRPr lang="it-IT"/>
        </a:p>
      </dgm:t>
    </dgm:pt>
    <dgm:pt modelId="{B52A9E64-4E31-42CE-8A90-50CF7DD537D5}" type="sibTrans" cxnId="{29C69415-881C-4F04-888E-03BB3385F178}">
      <dgm:prSet/>
      <dgm:spPr/>
      <dgm:t>
        <a:bodyPr/>
        <a:lstStyle/>
        <a:p>
          <a:endParaRPr lang="it-IT"/>
        </a:p>
      </dgm:t>
    </dgm:pt>
    <dgm:pt modelId="{0C3170AF-2528-45CD-AC2F-B4B4A562915F}">
      <dgm:prSet phldrT="[Testo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5128" tIns="12065" rIns="12065" bIns="12065" numCol="1" spcCol="1270" anchor="ctr" anchorCtr="0"/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>
              <a:solidFill>
                <a:srgbClr val="003F6E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Pubblica i report creati, li aggiorna in tempo reale</a:t>
          </a:r>
        </a:p>
      </dgm:t>
    </dgm:pt>
    <dgm:pt modelId="{B5C45B30-8EB9-4A81-B4E8-593E2A0D74CE}" type="parTrans" cxnId="{DC6F57CA-3C34-4951-8000-9323AE1FC081}">
      <dgm:prSet/>
      <dgm:spPr/>
      <dgm:t>
        <a:bodyPr/>
        <a:lstStyle/>
        <a:p>
          <a:endParaRPr lang="it-IT"/>
        </a:p>
      </dgm:t>
    </dgm:pt>
    <dgm:pt modelId="{3ADFF1BE-8E21-4FA6-A5D7-00EE74AE431F}" type="sibTrans" cxnId="{DC6F57CA-3C34-4951-8000-9323AE1FC081}">
      <dgm:prSet/>
      <dgm:spPr/>
      <dgm:t>
        <a:bodyPr/>
        <a:lstStyle/>
        <a:p>
          <a:endParaRPr lang="it-IT"/>
        </a:p>
      </dgm:t>
    </dgm:pt>
    <dgm:pt modelId="{D99D2390-2A14-4773-9D95-356E9FAF4C79}">
      <dgm:prSet phldrT="[Testo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5128" tIns="12065" rIns="12065" bIns="12065" numCol="1" spcCol="1270" anchor="ctr" anchorCtr="0"/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>
              <a:solidFill>
                <a:srgbClr val="003F6E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Utilizzabile da tutti gli utenti autorizzati, con prospettive personalizzate</a:t>
          </a:r>
        </a:p>
      </dgm:t>
    </dgm:pt>
    <dgm:pt modelId="{C8E1F384-E6E9-414E-901F-CF1F1C9BD004}" type="parTrans" cxnId="{FA4A7016-884D-4633-A6AF-A65AF16D0016}">
      <dgm:prSet/>
      <dgm:spPr/>
      <dgm:t>
        <a:bodyPr/>
        <a:lstStyle/>
        <a:p>
          <a:endParaRPr lang="it-IT"/>
        </a:p>
      </dgm:t>
    </dgm:pt>
    <dgm:pt modelId="{352CE49D-C811-4194-BE5F-D3A040D29E91}" type="sibTrans" cxnId="{FA4A7016-884D-4633-A6AF-A65AF16D0016}">
      <dgm:prSet/>
      <dgm:spPr/>
      <dgm:t>
        <a:bodyPr/>
        <a:lstStyle/>
        <a:p>
          <a:endParaRPr lang="it-IT"/>
        </a:p>
      </dgm:t>
    </dgm:pt>
    <dgm:pt modelId="{603FEA86-9B19-4066-8EC2-0FBA8C961157}">
      <dgm:prSet custT="1"/>
      <dgm:spPr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7620" tIns="7620" rIns="762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chemeClr val="tx1"/>
              </a:solidFill>
              <a:latin typeface="Segoe UI"/>
              <a:ea typeface="+mn-ea"/>
              <a:cs typeface="+mn-cs"/>
            </a:rPr>
            <a:t>Power BI mobile</a:t>
          </a:r>
        </a:p>
      </dgm:t>
    </dgm:pt>
    <dgm:pt modelId="{F5DC277D-2EDC-491C-A944-57A222309D1D}" type="parTrans" cxnId="{0B7A220D-0821-48AF-ADBB-C1647E8D317D}">
      <dgm:prSet/>
      <dgm:spPr/>
      <dgm:t>
        <a:bodyPr/>
        <a:lstStyle/>
        <a:p>
          <a:endParaRPr lang="it-IT"/>
        </a:p>
      </dgm:t>
    </dgm:pt>
    <dgm:pt modelId="{F13802DF-B628-4353-9851-AB93DB5EA44F}" type="sibTrans" cxnId="{0B7A220D-0821-48AF-ADBB-C1647E8D317D}">
      <dgm:prSet/>
      <dgm:spPr/>
      <dgm:t>
        <a:bodyPr/>
        <a:lstStyle/>
        <a:p>
          <a:endParaRPr lang="it-IT"/>
        </a:p>
      </dgm:t>
    </dgm:pt>
    <dgm:pt modelId="{609A7648-304B-4775-B601-837A4D604413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5128" tIns="12065" rIns="12065" bIns="12065" numCol="1" spcCol="1270" anchor="ctr" anchorCtr="0"/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>
              <a:solidFill>
                <a:srgbClr val="003F6E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Pubblica in mobilità i report</a:t>
          </a:r>
        </a:p>
      </dgm:t>
    </dgm:pt>
    <dgm:pt modelId="{14FFFEF5-9425-4DCA-AB2A-BEA09FB3D908}" type="parTrans" cxnId="{66F85398-2F70-481E-B3A2-B5539F758A46}">
      <dgm:prSet/>
      <dgm:spPr/>
      <dgm:t>
        <a:bodyPr/>
        <a:lstStyle/>
        <a:p>
          <a:endParaRPr lang="it-IT"/>
        </a:p>
      </dgm:t>
    </dgm:pt>
    <dgm:pt modelId="{64DC943B-C5A0-449B-B4CA-F75FA5DE0F8A}" type="sibTrans" cxnId="{66F85398-2F70-481E-B3A2-B5539F758A46}">
      <dgm:prSet/>
      <dgm:spPr/>
      <dgm:t>
        <a:bodyPr/>
        <a:lstStyle/>
        <a:p>
          <a:endParaRPr lang="it-IT"/>
        </a:p>
      </dgm:t>
    </dgm:pt>
    <dgm:pt modelId="{9289D57B-ED25-4A46-A59D-94B8A63E42AB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5128" tIns="12065" rIns="12065" bIns="12065" numCol="1" spcCol="1270" anchor="ctr" anchorCtr="0"/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>
              <a:solidFill>
                <a:srgbClr val="003F6E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Utilizza </a:t>
          </a:r>
          <a:r>
            <a:rPr lang="it-IT" sz="1800" kern="1200" dirty="0" err="1">
              <a:solidFill>
                <a:srgbClr val="003F6E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alert</a:t>
          </a:r>
          <a:r>
            <a:rPr lang="it-IT" sz="1800" kern="1200" dirty="0">
              <a:solidFill>
                <a:srgbClr val="003F6E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 per avvertire quando i dati sono critici</a:t>
          </a:r>
        </a:p>
      </dgm:t>
    </dgm:pt>
    <dgm:pt modelId="{12B62A2A-2277-4E9D-84CE-EC10BDF9E2CD}" type="parTrans" cxnId="{243F89C0-1678-43D9-9F10-EA8AF4CBE13C}">
      <dgm:prSet/>
      <dgm:spPr/>
      <dgm:t>
        <a:bodyPr/>
        <a:lstStyle/>
        <a:p>
          <a:endParaRPr lang="it-IT"/>
        </a:p>
      </dgm:t>
    </dgm:pt>
    <dgm:pt modelId="{E90DF6FD-C381-4636-AF4D-A21CC2FB2D00}" type="sibTrans" cxnId="{243F89C0-1678-43D9-9F10-EA8AF4CBE13C}">
      <dgm:prSet/>
      <dgm:spPr/>
      <dgm:t>
        <a:bodyPr/>
        <a:lstStyle/>
        <a:p>
          <a:endParaRPr lang="it-IT"/>
        </a:p>
      </dgm:t>
    </dgm:pt>
    <dgm:pt modelId="{4B7294E2-2149-4242-9AC0-8F8D04E4FF07}" type="pres">
      <dgm:prSet presAssocID="{34F54159-AB11-4881-BBD7-6CDCF7E4F2AF}" presName="Name0" presStyleCnt="0">
        <dgm:presLayoutVars>
          <dgm:dir/>
          <dgm:animLvl val="lvl"/>
          <dgm:resizeHandles val="exact"/>
        </dgm:presLayoutVars>
      </dgm:prSet>
      <dgm:spPr/>
    </dgm:pt>
    <dgm:pt modelId="{ACA8CB35-3D79-4618-AEB6-8EA79E41AF95}" type="pres">
      <dgm:prSet presAssocID="{4DC4E725-A6B5-4D38-AB3D-89A4F23F1FC3}" presName="linNode" presStyleCnt="0"/>
      <dgm:spPr/>
    </dgm:pt>
    <dgm:pt modelId="{F06FF7E2-B08A-42C5-8516-CF514A09BEF7}" type="pres">
      <dgm:prSet presAssocID="{4DC4E725-A6B5-4D38-AB3D-89A4F23F1FC3}" presName="parentText" presStyleLbl="node1" presStyleIdx="0" presStyleCnt="4" custScaleX="69521">
        <dgm:presLayoutVars>
          <dgm:chMax val="1"/>
          <dgm:bulletEnabled val="1"/>
        </dgm:presLayoutVars>
      </dgm:prSet>
      <dgm:spPr/>
    </dgm:pt>
    <dgm:pt modelId="{C35E1064-7A16-4A19-8947-52E4278E5573}" type="pres">
      <dgm:prSet presAssocID="{4DC4E725-A6B5-4D38-AB3D-89A4F23F1FC3}" presName="descendantText" presStyleLbl="alignAccFollowNode1" presStyleIdx="0" presStyleCnt="4" custScaleX="188358" custScaleY="99716">
        <dgm:presLayoutVars>
          <dgm:bulletEnabled val="1"/>
        </dgm:presLayoutVars>
      </dgm:prSet>
      <dgm:spPr>
        <a:xfrm rot="5400000">
          <a:off x="6298078" y="-4200742"/>
          <a:ext cx="902049" cy="9536960"/>
        </a:xfrm>
        <a:prstGeom prst="round2SameRect">
          <a:avLst/>
        </a:prstGeom>
      </dgm:spPr>
    </dgm:pt>
    <dgm:pt modelId="{C94EC59A-B2D0-45D5-91BC-C353E4C7F36F}" type="pres">
      <dgm:prSet presAssocID="{22D28972-A780-470E-A9E1-B99D79622BFB}" presName="sp" presStyleCnt="0"/>
      <dgm:spPr/>
    </dgm:pt>
    <dgm:pt modelId="{6673FF34-1006-4B42-AB76-F0513CEB62BC}" type="pres">
      <dgm:prSet presAssocID="{3C1A6DB9-0ABA-4F2C-B777-5B10B2E911C6}" presName="linNode" presStyleCnt="0"/>
      <dgm:spPr/>
    </dgm:pt>
    <dgm:pt modelId="{1FB0046D-91A5-4E73-A9E4-F67E1755327E}" type="pres">
      <dgm:prSet presAssocID="{3C1A6DB9-0ABA-4F2C-B777-5B10B2E911C6}" presName="parentText" presStyleLbl="node1" presStyleIdx="1" presStyleCnt="4" custScaleX="48485">
        <dgm:presLayoutVars>
          <dgm:chMax val="1"/>
          <dgm:bulletEnabled val="1"/>
        </dgm:presLayoutVars>
      </dgm:prSet>
      <dgm:spPr/>
    </dgm:pt>
    <dgm:pt modelId="{C2D4A777-3B78-4373-9F47-B4D9280DF333}" type="pres">
      <dgm:prSet presAssocID="{3C1A6DB9-0ABA-4F2C-B777-5B10B2E911C6}" presName="descendantText" presStyleLbl="alignAccFollowNode1" presStyleIdx="1" presStyleCnt="4" custScaleX="131396">
        <dgm:presLayoutVars>
          <dgm:bulletEnabled val="1"/>
        </dgm:presLayoutVars>
      </dgm:prSet>
      <dgm:spPr/>
    </dgm:pt>
    <dgm:pt modelId="{F90893AB-9C63-4820-A187-96CC1961C790}" type="pres">
      <dgm:prSet presAssocID="{F7CB7E8A-D1CF-47FA-9673-6E0079ED06A8}" presName="sp" presStyleCnt="0"/>
      <dgm:spPr/>
    </dgm:pt>
    <dgm:pt modelId="{04D745D8-1633-4C22-9634-FC5E9EC8A582}" type="pres">
      <dgm:prSet presAssocID="{FC19F92B-CF84-4814-AFFF-56F281354A65}" presName="linNode" presStyleCnt="0"/>
      <dgm:spPr/>
    </dgm:pt>
    <dgm:pt modelId="{A59FB644-3D32-4A0D-9A3B-5F5C494DC2AE}" type="pres">
      <dgm:prSet presAssocID="{FC19F92B-CF84-4814-AFFF-56F281354A65}" presName="parentText" presStyleLbl="node1" presStyleIdx="2" presStyleCnt="4" custScaleX="49567">
        <dgm:presLayoutVars>
          <dgm:chMax val="1"/>
          <dgm:bulletEnabled val="1"/>
        </dgm:presLayoutVars>
      </dgm:prSet>
      <dgm:spPr/>
    </dgm:pt>
    <dgm:pt modelId="{4CD55080-5FE7-4A50-B6A2-ADD7A44FC0AC}" type="pres">
      <dgm:prSet presAssocID="{FC19F92B-CF84-4814-AFFF-56F281354A65}" presName="descendantText" presStyleLbl="alignAccFollowNode1" presStyleIdx="2" presStyleCnt="4" custScaleX="134273">
        <dgm:presLayoutVars>
          <dgm:bulletEnabled val="1"/>
        </dgm:presLayoutVars>
      </dgm:prSet>
      <dgm:spPr/>
    </dgm:pt>
    <dgm:pt modelId="{B8877D57-7778-436B-8248-3AF35679E3E6}" type="pres">
      <dgm:prSet presAssocID="{B52A9E64-4E31-42CE-8A90-50CF7DD537D5}" presName="sp" presStyleCnt="0"/>
      <dgm:spPr/>
    </dgm:pt>
    <dgm:pt modelId="{96AF5329-7E29-47AF-B121-8F9C69C31671}" type="pres">
      <dgm:prSet presAssocID="{603FEA86-9B19-4066-8EC2-0FBA8C961157}" presName="linNode" presStyleCnt="0"/>
      <dgm:spPr/>
    </dgm:pt>
    <dgm:pt modelId="{4BDCB749-AC87-430B-A668-C76608603D61}" type="pres">
      <dgm:prSet presAssocID="{603FEA86-9B19-4066-8EC2-0FBA8C961157}" presName="parentText" presStyleLbl="node1" presStyleIdx="3" presStyleCnt="4" custScaleX="49769">
        <dgm:presLayoutVars>
          <dgm:chMax val="1"/>
          <dgm:bulletEnabled val="1"/>
        </dgm:presLayoutVars>
      </dgm:prSet>
      <dgm:spPr/>
    </dgm:pt>
    <dgm:pt modelId="{B77917CE-7544-455C-9947-458ACA94978D}" type="pres">
      <dgm:prSet presAssocID="{603FEA86-9B19-4066-8EC2-0FBA8C961157}" presName="descendantText" presStyleLbl="alignAccFollowNode1" presStyleIdx="3" presStyleCnt="4" custScaleX="134920" custScaleY="101041">
        <dgm:presLayoutVars>
          <dgm:bulletEnabled val="1"/>
        </dgm:presLayoutVars>
      </dgm:prSet>
      <dgm:spPr/>
    </dgm:pt>
  </dgm:ptLst>
  <dgm:cxnLst>
    <dgm:cxn modelId="{0B7A220D-0821-48AF-ADBB-C1647E8D317D}" srcId="{34F54159-AB11-4881-BBD7-6CDCF7E4F2AF}" destId="{603FEA86-9B19-4066-8EC2-0FBA8C961157}" srcOrd="3" destOrd="0" parTransId="{F5DC277D-2EDC-491C-A944-57A222309D1D}" sibTransId="{F13802DF-B628-4353-9851-AB93DB5EA44F}"/>
    <dgm:cxn modelId="{22EC7912-4896-4EA5-931D-3D711D1ADBAE}" type="presOf" srcId="{609A7648-304B-4775-B601-837A4D604413}" destId="{B77917CE-7544-455C-9947-458ACA94978D}" srcOrd="0" destOrd="0" presId="urn:microsoft.com/office/officeart/2005/8/layout/vList5"/>
    <dgm:cxn modelId="{29C69415-881C-4F04-888E-03BB3385F178}" srcId="{34F54159-AB11-4881-BBD7-6CDCF7E4F2AF}" destId="{FC19F92B-CF84-4814-AFFF-56F281354A65}" srcOrd="2" destOrd="0" parTransId="{B6EE93B4-4DFE-4527-B5A2-C9A1450DA892}" sibTransId="{B52A9E64-4E31-42CE-8A90-50CF7DD537D5}"/>
    <dgm:cxn modelId="{FA4A7016-884D-4633-A6AF-A65AF16D0016}" srcId="{FC19F92B-CF84-4814-AFFF-56F281354A65}" destId="{D99D2390-2A14-4773-9D95-356E9FAF4C79}" srcOrd="1" destOrd="0" parTransId="{C8E1F384-E6E9-414E-901F-CF1F1C9BD004}" sibTransId="{352CE49D-C811-4194-BE5F-D3A040D29E91}"/>
    <dgm:cxn modelId="{FFED901E-010B-4144-998C-8361439B0CBF}" type="presOf" srcId="{9C6AF690-75B8-4F9F-9002-4CC056740736}" destId="{C2D4A777-3B78-4373-9F47-B4D9280DF333}" srcOrd="0" destOrd="0" presId="urn:microsoft.com/office/officeart/2005/8/layout/vList5"/>
    <dgm:cxn modelId="{D1C40920-9487-4782-BD21-0131A0BF8BDE}" type="presOf" srcId="{4DC4E725-A6B5-4D38-AB3D-89A4F23F1FC3}" destId="{F06FF7E2-B08A-42C5-8516-CF514A09BEF7}" srcOrd="0" destOrd="0" presId="urn:microsoft.com/office/officeart/2005/8/layout/vList5"/>
    <dgm:cxn modelId="{DB839831-CB89-48A0-A50A-F983D6AFDB78}" type="presOf" srcId="{27A501D0-41B1-46EF-A56D-E4E87B2909D1}" destId="{C35E1064-7A16-4A19-8947-52E4278E5573}" srcOrd="0" destOrd="0" presId="urn:microsoft.com/office/officeart/2005/8/layout/vList5"/>
    <dgm:cxn modelId="{D3E89861-1A1A-4307-977C-EDB3AAB83FA1}" type="presOf" srcId="{D99D2390-2A14-4773-9D95-356E9FAF4C79}" destId="{4CD55080-5FE7-4A50-B6A2-ADD7A44FC0AC}" srcOrd="0" destOrd="1" presId="urn:microsoft.com/office/officeart/2005/8/layout/vList5"/>
    <dgm:cxn modelId="{63789664-3BD3-4CBE-962C-C51ECFB3AB65}" srcId="{3C1A6DB9-0ABA-4F2C-B777-5B10B2E911C6}" destId="{9C6AF690-75B8-4F9F-9002-4CC056740736}" srcOrd="0" destOrd="0" parTransId="{A0C9E636-3613-49F3-8CFD-5009FE2C7CD7}" sibTransId="{3A916EA5-DCA6-4C78-A1B0-FC5784A79C30}"/>
    <dgm:cxn modelId="{5ADE3650-7A14-4E9F-AECE-983CC1841394}" type="presOf" srcId="{34F54159-AB11-4881-BBD7-6CDCF7E4F2AF}" destId="{4B7294E2-2149-4242-9AC0-8F8D04E4FF07}" srcOrd="0" destOrd="0" presId="urn:microsoft.com/office/officeart/2005/8/layout/vList5"/>
    <dgm:cxn modelId="{9F18BC52-FC0E-42EC-AE0C-51B21F918FA5}" srcId="{34F54159-AB11-4881-BBD7-6CDCF7E4F2AF}" destId="{4DC4E725-A6B5-4D38-AB3D-89A4F23F1FC3}" srcOrd="0" destOrd="0" parTransId="{B7EB2482-3840-4EE7-8F9C-21FC80F0444C}" sibTransId="{22D28972-A780-470E-A9E1-B99D79622BFB}"/>
    <dgm:cxn modelId="{43488D97-1D97-4674-9B7A-9A3B025B0B50}" srcId="{4DC4E725-A6B5-4D38-AB3D-89A4F23F1FC3}" destId="{6FF190D2-D7CC-4ECE-AC56-A2E14899AFAB}" srcOrd="1" destOrd="0" parTransId="{FC5FB204-8E27-485D-BEED-DD975755A482}" sibTransId="{ED912B6B-471F-4B98-8A28-22F4E13C9E12}"/>
    <dgm:cxn modelId="{673F4798-4F89-403F-AA7C-4B02B5A042CA}" type="presOf" srcId="{6FF190D2-D7CC-4ECE-AC56-A2E14899AFAB}" destId="{C35E1064-7A16-4A19-8947-52E4278E5573}" srcOrd="0" destOrd="1" presId="urn:microsoft.com/office/officeart/2005/8/layout/vList5"/>
    <dgm:cxn modelId="{66F85398-2F70-481E-B3A2-B5539F758A46}" srcId="{603FEA86-9B19-4066-8EC2-0FBA8C961157}" destId="{609A7648-304B-4775-B601-837A4D604413}" srcOrd="0" destOrd="0" parTransId="{14FFFEF5-9425-4DCA-AB2A-BEA09FB3D908}" sibTransId="{64DC943B-C5A0-449B-B4CA-F75FA5DE0F8A}"/>
    <dgm:cxn modelId="{81A7B698-3D62-4C66-8169-4DC38AB22B89}" type="presOf" srcId="{3C1A6DB9-0ABA-4F2C-B777-5B10B2E911C6}" destId="{1FB0046D-91A5-4E73-A9E4-F67E1755327E}" srcOrd="0" destOrd="0" presId="urn:microsoft.com/office/officeart/2005/8/layout/vList5"/>
    <dgm:cxn modelId="{02D994B9-B317-4110-B69F-F0277BC22D4F}" type="presOf" srcId="{9289D57B-ED25-4A46-A59D-94B8A63E42AB}" destId="{B77917CE-7544-455C-9947-458ACA94978D}" srcOrd="0" destOrd="1" presId="urn:microsoft.com/office/officeart/2005/8/layout/vList5"/>
    <dgm:cxn modelId="{DBE83DBA-39AF-4A9D-860E-61071225BD2F}" type="presOf" srcId="{0C3170AF-2528-45CD-AC2F-B4B4A562915F}" destId="{4CD55080-5FE7-4A50-B6A2-ADD7A44FC0AC}" srcOrd="0" destOrd="0" presId="urn:microsoft.com/office/officeart/2005/8/layout/vList5"/>
    <dgm:cxn modelId="{13ABBEBF-80F3-435D-8EB4-3E2C0951B334}" type="presOf" srcId="{FC19F92B-CF84-4814-AFFF-56F281354A65}" destId="{A59FB644-3D32-4A0D-9A3B-5F5C494DC2AE}" srcOrd="0" destOrd="0" presId="urn:microsoft.com/office/officeart/2005/8/layout/vList5"/>
    <dgm:cxn modelId="{243F89C0-1678-43D9-9F10-EA8AF4CBE13C}" srcId="{603FEA86-9B19-4066-8EC2-0FBA8C961157}" destId="{9289D57B-ED25-4A46-A59D-94B8A63E42AB}" srcOrd="1" destOrd="0" parTransId="{12B62A2A-2277-4E9D-84CE-EC10BDF9E2CD}" sibTransId="{E90DF6FD-C381-4636-AF4D-A21CC2FB2D00}"/>
    <dgm:cxn modelId="{1D5CCDC1-F13D-488C-8DA7-28BEEEB2EE54}" type="presOf" srcId="{AAED23EB-1F45-47D1-B74D-865CB9070A0F}" destId="{C2D4A777-3B78-4373-9F47-B4D9280DF333}" srcOrd="0" destOrd="1" presId="urn:microsoft.com/office/officeart/2005/8/layout/vList5"/>
    <dgm:cxn modelId="{73E5A4C5-821B-4AAF-87C0-6E9CC4F72310}" srcId="{34F54159-AB11-4881-BBD7-6CDCF7E4F2AF}" destId="{3C1A6DB9-0ABA-4F2C-B777-5B10B2E911C6}" srcOrd="1" destOrd="0" parTransId="{F96EA779-A3BF-4F60-A632-E184FF0BF4A0}" sibTransId="{F7CB7E8A-D1CF-47FA-9673-6E0079ED06A8}"/>
    <dgm:cxn modelId="{3FAF12C9-7D0D-4929-8436-189A4A86E3EE}" srcId="{3C1A6DB9-0ABA-4F2C-B777-5B10B2E911C6}" destId="{AAED23EB-1F45-47D1-B74D-865CB9070A0F}" srcOrd="1" destOrd="0" parTransId="{335B53B2-7DD9-40B3-97A8-10671E874B6D}" sibTransId="{02D006D8-81E3-4F7D-8E23-23A5B2C20F3A}"/>
    <dgm:cxn modelId="{DC6F57CA-3C34-4951-8000-9323AE1FC081}" srcId="{FC19F92B-CF84-4814-AFFF-56F281354A65}" destId="{0C3170AF-2528-45CD-AC2F-B4B4A562915F}" srcOrd="0" destOrd="0" parTransId="{B5C45B30-8EB9-4A81-B4E8-593E2A0D74CE}" sibTransId="{3ADFF1BE-8E21-4FA6-A5D7-00EE74AE431F}"/>
    <dgm:cxn modelId="{46C111D0-F27B-4E4D-82C5-DA563B2A8B37}" srcId="{4DC4E725-A6B5-4D38-AB3D-89A4F23F1FC3}" destId="{27A501D0-41B1-46EF-A56D-E4E87B2909D1}" srcOrd="0" destOrd="0" parTransId="{BB8B7A1E-44C7-4C74-8665-08F15B4358DC}" sibTransId="{14F386AB-FD2B-4BD0-B22A-94C4311E9830}"/>
    <dgm:cxn modelId="{1B70E9F6-7619-4E12-8999-C98F4C3B6EF7}" type="presOf" srcId="{603FEA86-9B19-4066-8EC2-0FBA8C961157}" destId="{4BDCB749-AC87-430B-A668-C76608603D61}" srcOrd="0" destOrd="0" presId="urn:microsoft.com/office/officeart/2005/8/layout/vList5"/>
    <dgm:cxn modelId="{7AF2A677-3AB7-4F1D-A2D1-BC7A2E3AC813}" type="presParOf" srcId="{4B7294E2-2149-4242-9AC0-8F8D04E4FF07}" destId="{ACA8CB35-3D79-4618-AEB6-8EA79E41AF95}" srcOrd="0" destOrd="0" presId="urn:microsoft.com/office/officeart/2005/8/layout/vList5"/>
    <dgm:cxn modelId="{ACF77A8F-AF6E-408B-8FA6-792AB73F5D8F}" type="presParOf" srcId="{ACA8CB35-3D79-4618-AEB6-8EA79E41AF95}" destId="{F06FF7E2-B08A-42C5-8516-CF514A09BEF7}" srcOrd="0" destOrd="0" presId="urn:microsoft.com/office/officeart/2005/8/layout/vList5"/>
    <dgm:cxn modelId="{DB6E38CB-D530-44E0-849B-958106DAE549}" type="presParOf" srcId="{ACA8CB35-3D79-4618-AEB6-8EA79E41AF95}" destId="{C35E1064-7A16-4A19-8947-52E4278E5573}" srcOrd="1" destOrd="0" presId="urn:microsoft.com/office/officeart/2005/8/layout/vList5"/>
    <dgm:cxn modelId="{ABCC453D-0AAB-4A00-8328-755193FA8ADA}" type="presParOf" srcId="{4B7294E2-2149-4242-9AC0-8F8D04E4FF07}" destId="{C94EC59A-B2D0-45D5-91BC-C353E4C7F36F}" srcOrd="1" destOrd="0" presId="urn:microsoft.com/office/officeart/2005/8/layout/vList5"/>
    <dgm:cxn modelId="{F0935433-6EBE-4D58-AC59-B4EAAD334996}" type="presParOf" srcId="{4B7294E2-2149-4242-9AC0-8F8D04E4FF07}" destId="{6673FF34-1006-4B42-AB76-F0513CEB62BC}" srcOrd="2" destOrd="0" presId="urn:microsoft.com/office/officeart/2005/8/layout/vList5"/>
    <dgm:cxn modelId="{6BE19618-AF6E-4A34-9BC5-6029617592CB}" type="presParOf" srcId="{6673FF34-1006-4B42-AB76-F0513CEB62BC}" destId="{1FB0046D-91A5-4E73-A9E4-F67E1755327E}" srcOrd="0" destOrd="0" presId="urn:microsoft.com/office/officeart/2005/8/layout/vList5"/>
    <dgm:cxn modelId="{26D3E07A-1D0F-4E4E-9DE3-AC07D0F802F4}" type="presParOf" srcId="{6673FF34-1006-4B42-AB76-F0513CEB62BC}" destId="{C2D4A777-3B78-4373-9F47-B4D9280DF333}" srcOrd="1" destOrd="0" presId="urn:microsoft.com/office/officeart/2005/8/layout/vList5"/>
    <dgm:cxn modelId="{1E8CA8A6-51DD-4356-92B7-41926BC48685}" type="presParOf" srcId="{4B7294E2-2149-4242-9AC0-8F8D04E4FF07}" destId="{F90893AB-9C63-4820-A187-96CC1961C790}" srcOrd="3" destOrd="0" presId="urn:microsoft.com/office/officeart/2005/8/layout/vList5"/>
    <dgm:cxn modelId="{9DDE8F1E-FADE-41B6-B329-E731F34A8F7A}" type="presParOf" srcId="{4B7294E2-2149-4242-9AC0-8F8D04E4FF07}" destId="{04D745D8-1633-4C22-9634-FC5E9EC8A582}" srcOrd="4" destOrd="0" presId="urn:microsoft.com/office/officeart/2005/8/layout/vList5"/>
    <dgm:cxn modelId="{6396E872-AB3F-465B-ADE4-415A06B57624}" type="presParOf" srcId="{04D745D8-1633-4C22-9634-FC5E9EC8A582}" destId="{A59FB644-3D32-4A0D-9A3B-5F5C494DC2AE}" srcOrd="0" destOrd="0" presId="urn:microsoft.com/office/officeart/2005/8/layout/vList5"/>
    <dgm:cxn modelId="{EBB6AD80-A271-4B66-A35C-62F889524B50}" type="presParOf" srcId="{04D745D8-1633-4C22-9634-FC5E9EC8A582}" destId="{4CD55080-5FE7-4A50-B6A2-ADD7A44FC0AC}" srcOrd="1" destOrd="0" presId="urn:microsoft.com/office/officeart/2005/8/layout/vList5"/>
    <dgm:cxn modelId="{9B521653-0319-4EAB-8D34-048BE4659D99}" type="presParOf" srcId="{4B7294E2-2149-4242-9AC0-8F8D04E4FF07}" destId="{B8877D57-7778-436B-8248-3AF35679E3E6}" srcOrd="5" destOrd="0" presId="urn:microsoft.com/office/officeart/2005/8/layout/vList5"/>
    <dgm:cxn modelId="{8BCE1091-7844-44CC-8114-A6C3E014161E}" type="presParOf" srcId="{4B7294E2-2149-4242-9AC0-8F8D04E4FF07}" destId="{96AF5329-7E29-47AF-B121-8F9C69C31671}" srcOrd="6" destOrd="0" presId="urn:microsoft.com/office/officeart/2005/8/layout/vList5"/>
    <dgm:cxn modelId="{0B6814EA-F482-4D47-B585-76384E4CD63A}" type="presParOf" srcId="{96AF5329-7E29-47AF-B121-8F9C69C31671}" destId="{4BDCB749-AC87-430B-A668-C76608603D61}" srcOrd="0" destOrd="0" presId="urn:microsoft.com/office/officeart/2005/8/layout/vList5"/>
    <dgm:cxn modelId="{96DCAC40-3507-4DB9-85CF-0E538170FA09}" type="presParOf" srcId="{96AF5329-7E29-47AF-B121-8F9C69C31671}" destId="{B77917CE-7544-455C-9947-458ACA94978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589F1-812D-432D-9592-81E94C532F4C}">
      <dsp:nvSpPr>
        <dsp:cNvPr id="0" name=""/>
        <dsp:cNvSpPr/>
      </dsp:nvSpPr>
      <dsp:spPr>
        <a:xfrm>
          <a:off x="5064" y="1684463"/>
          <a:ext cx="2214141" cy="1328484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solidFill>
                <a:schemeClr val="tx1"/>
              </a:solidFill>
            </a:rPr>
            <a:t>Raccolta dati</a:t>
          </a:r>
        </a:p>
      </dsp:txBody>
      <dsp:txXfrm>
        <a:off x="43974" y="1723373"/>
        <a:ext cx="2136321" cy="1250664"/>
      </dsp:txXfrm>
    </dsp:sp>
    <dsp:sp modelId="{D78B85EF-932D-4C2B-8772-0A669EC31A31}">
      <dsp:nvSpPr>
        <dsp:cNvPr id="0" name=""/>
        <dsp:cNvSpPr/>
      </dsp:nvSpPr>
      <dsp:spPr>
        <a:xfrm>
          <a:off x="2440619" y="2074152"/>
          <a:ext cx="469397" cy="5491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 w="6350" cap="flat" cmpd="sng" algn="ctr">
          <a:solidFill>
            <a:srgbClr val="117865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000" kern="1200">
            <a:solidFill>
              <a:srgbClr val="117865"/>
            </a:solidFill>
          </a:endParaRPr>
        </a:p>
      </dsp:txBody>
      <dsp:txXfrm>
        <a:off x="2440619" y="2183973"/>
        <a:ext cx="328578" cy="329465"/>
      </dsp:txXfrm>
    </dsp:sp>
    <dsp:sp modelId="{19A9ACD2-3A8F-48FC-B15E-AC2986457D6A}">
      <dsp:nvSpPr>
        <dsp:cNvPr id="0" name=""/>
        <dsp:cNvSpPr/>
      </dsp:nvSpPr>
      <dsp:spPr>
        <a:xfrm>
          <a:off x="3104861" y="1684463"/>
          <a:ext cx="2214141" cy="1328484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solidFill>
                <a:schemeClr val="tx1"/>
              </a:solidFill>
            </a:rPr>
            <a:t>Pulizia, validazione, integrazione</a:t>
          </a:r>
        </a:p>
      </dsp:txBody>
      <dsp:txXfrm>
        <a:off x="3143771" y="1723373"/>
        <a:ext cx="2136321" cy="1250664"/>
      </dsp:txXfrm>
    </dsp:sp>
    <dsp:sp modelId="{EE9169BC-391D-4522-8C9A-F7BDF471ACB2}">
      <dsp:nvSpPr>
        <dsp:cNvPr id="0" name=""/>
        <dsp:cNvSpPr/>
      </dsp:nvSpPr>
      <dsp:spPr>
        <a:xfrm>
          <a:off x="5540417" y="2074152"/>
          <a:ext cx="469397" cy="5491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 w="6350" cap="flat" cmpd="sng" algn="ctr">
          <a:solidFill>
            <a:srgbClr val="117865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900" kern="1200">
            <a:solidFill>
              <a:prstClr val="black"/>
            </a:solidFill>
            <a:latin typeface="Candara" panose="020E0502030303020204"/>
            <a:ea typeface="+mn-ea"/>
            <a:cs typeface="+mn-cs"/>
          </a:endParaRPr>
        </a:p>
      </dsp:txBody>
      <dsp:txXfrm>
        <a:off x="5540417" y="2183973"/>
        <a:ext cx="328578" cy="329465"/>
      </dsp:txXfrm>
    </dsp:sp>
    <dsp:sp modelId="{719DADCD-89F6-4299-A074-B0399A099D0B}">
      <dsp:nvSpPr>
        <dsp:cNvPr id="0" name=""/>
        <dsp:cNvSpPr/>
      </dsp:nvSpPr>
      <dsp:spPr>
        <a:xfrm>
          <a:off x="6204659" y="1684463"/>
          <a:ext cx="2214141" cy="1328484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solidFill>
                <a:schemeClr val="tx1"/>
              </a:solidFill>
            </a:rPr>
            <a:t>Elaborazione, aggregazione, analisi</a:t>
          </a:r>
        </a:p>
      </dsp:txBody>
      <dsp:txXfrm>
        <a:off x="6243569" y="1723373"/>
        <a:ext cx="2136321" cy="1250664"/>
      </dsp:txXfrm>
    </dsp:sp>
    <dsp:sp modelId="{B23197DC-5015-4338-9138-36FA5A2A9C18}">
      <dsp:nvSpPr>
        <dsp:cNvPr id="0" name=""/>
        <dsp:cNvSpPr/>
      </dsp:nvSpPr>
      <dsp:spPr>
        <a:xfrm>
          <a:off x="8640215" y="2074152"/>
          <a:ext cx="469397" cy="5491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 w="6350" cap="flat" cmpd="sng" algn="ctr">
          <a:solidFill>
            <a:srgbClr val="117865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900" kern="1200">
            <a:solidFill>
              <a:srgbClr val="117865"/>
            </a:solidFill>
            <a:latin typeface="Candara" panose="020E0502030303020204"/>
            <a:ea typeface="+mn-ea"/>
            <a:cs typeface="+mn-cs"/>
          </a:endParaRPr>
        </a:p>
      </dsp:txBody>
      <dsp:txXfrm>
        <a:off x="8640215" y="2183973"/>
        <a:ext cx="328578" cy="329465"/>
      </dsp:txXfrm>
    </dsp:sp>
    <dsp:sp modelId="{00C744FC-19EA-448C-9400-D51CB4C2D64E}">
      <dsp:nvSpPr>
        <dsp:cNvPr id="0" name=""/>
        <dsp:cNvSpPr/>
      </dsp:nvSpPr>
      <dsp:spPr>
        <a:xfrm>
          <a:off x="9304457" y="1684463"/>
          <a:ext cx="2214141" cy="1328484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>
              <a:solidFill>
                <a:schemeClr val="tx1"/>
              </a:solidFill>
            </a:rPr>
            <a:t>Utilizzo nei processi decisionali</a:t>
          </a:r>
        </a:p>
      </dsp:txBody>
      <dsp:txXfrm>
        <a:off x="9343367" y="1723373"/>
        <a:ext cx="2136321" cy="1250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8D1F4-4138-4243-8762-5519F7E5066A}">
      <dsp:nvSpPr>
        <dsp:cNvPr id="0" name=""/>
        <dsp:cNvSpPr/>
      </dsp:nvSpPr>
      <dsp:spPr>
        <a:xfrm>
          <a:off x="1000175" y="0"/>
          <a:ext cx="1000175" cy="802084"/>
        </a:xfrm>
        <a:prstGeom prst="trapezoid">
          <a:avLst>
            <a:gd name="adj" fmla="val 62348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Strategico</a:t>
          </a:r>
          <a:br>
            <a:rPr lang="it-IT" sz="1600" kern="1200" dirty="0"/>
          </a:br>
          <a:r>
            <a:rPr lang="it-IT" sz="1000" kern="1200" dirty="0"/>
            <a:t>Alta direzione</a:t>
          </a:r>
          <a:endParaRPr lang="it-IT" sz="1600" kern="1200" dirty="0"/>
        </a:p>
      </dsp:txBody>
      <dsp:txXfrm>
        <a:off x="1000175" y="0"/>
        <a:ext cx="1000175" cy="802084"/>
      </dsp:txXfrm>
    </dsp:sp>
    <dsp:sp modelId="{600E5011-687F-4B44-BBA5-FBF2402528EA}">
      <dsp:nvSpPr>
        <dsp:cNvPr id="0" name=""/>
        <dsp:cNvSpPr/>
      </dsp:nvSpPr>
      <dsp:spPr>
        <a:xfrm>
          <a:off x="500087" y="802084"/>
          <a:ext cx="2000350" cy="802084"/>
        </a:xfrm>
        <a:prstGeom prst="trapezoid">
          <a:avLst>
            <a:gd name="adj" fmla="val 62348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Tattico</a:t>
          </a:r>
          <a:br>
            <a:rPr lang="it-IT" sz="1600" kern="1200" dirty="0"/>
          </a:br>
          <a:r>
            <a:rPr lang="it-IT" sz="1000" kern="1200" dirty="0"/>
            <a:t>Direzione funzionale</a:t>
          </a:r>
        </a:p>
      </dsp:txBody>
      <dsp:txXfrm>
        <a:off x="850149" y="802084"/>
        <a:ext cx="1300227" cy="802084"/>
      </dsp:txXfrm>
    </dsp:sp>
    <dsp:sp modelId="{CD420749-CB61-4E29-B50C-B21BAAB2E395}">
      <dsp:nvSpPr>
        <dsp:cNvPr id="0" name=""/>
        <dsp:cNvSpPr/>
      </dsp:nvSpPr>
      <dsp:spPr>
        <a:xfrm>
          <a:off x="0" y="1604169"/>
          <a:ext cx="3000526" cy="802084"/>
        </a:xfrm>
        <a:prstGeom prst="trapezoid">
          <a:avLst>
            <a:gd name="adj" fmla="val 62348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3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Operativo</a:t>
          </a:r>
          <a:br>
            <a:rPr lang="it-IT" sz="1700" kern="1200" dirty="0"/>
          </a:br>
          <a:r>
            <a:rPr lang="it-IT" sz="1000" kern="1200" dirty="0"/>
            <a:t>Personale esecutivo</a:t>
          </a:r>
        </a:p>
      </dsp:txBody>
      <dsp:txXfrm>
        <a:off x="525092" y="1604169"/>
        <a:ext cx="1950341" cy="8020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5E1064-7A16-4A19-8947-52E4278E5573}">
      <dsp:nvSpPr>
        <dsp:cNvPr id="0" name=""/>
        <dsp:cNvSpPr/>
      </dsp:nvSpPr>
      <dsp:spPr>
        <a:xfrm rot="5400000">
          <a:off x="6298078" y="-4200742"/>
          <a:ext cx="902049" cy="9536960"/>
        </a:xfrm>
        <a:prstGeom prst="round2Same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003F6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>
              <a:solidFill>
                <a:srgbClr val="003F6E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Acquisisce dati </a:t>
          </a:r>
          <a:r>
            <a:rPr lang="it-IT" sz="1800" kern="1200" dirty="0"/>
            <a:t>da numerose sorgenti, esegue il data </a:t>
          </a:r>
          <a:r>
            <a:rPr lang="it-IT" sz="1800" kern="1200" dirty="0" err="1"/>
            <a:t>cleansing</a:t>
          </a:r>
          <a:r>
            <a:rPr lang="it-IT" sz="1800" kern="1200" dirty="0"/>
            <a:t> e le aggregazioni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SQL Server, Oracle,  testo, SAP, Dynamics 365, Facebook, </a:t>
          </a:r>
          <a:r>
            <a:rPr lang="it-IT" sz="1800" kern="1200" dirty="0" err="1"/>
            <a:t>Azure</a:t>
          </a:r>
          <a:r>
            <a:rPr lang="it-IT" sz="1800" kern="1200" dirty="0"/>
            <a:t>, MySQL, Web, ecc.</a:t>
          </a:r>
        </a:p>
      </dsp:txBody>
      <dsp:txXfrm rot="-5400000">
        <a:off x="1980623" y="160747"/>
        <a:ext cx="9492926" cy="813981"/>
      </dsp:txXfrm>
    </dsp:sp>
    <dsp:sp modelId="{F06FF7E2-B08A-42C5-8516-CF514A09BEF7}">
      <dsp:nvSpPr>
        <dsp:cNvPr id="0" name=""/>
        <dsp:cNvSpPr/>
      </dsp:nvSpPr>
      <dsp:spPr>
        <a:xfrm>
          <a:off x="626" y="2350"/>
          <a:ext cx="1979996" cy="1130773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chemeClr val="tx1"/>
              </a:solidFill>
            </a:rPr>
            <a:t>Power Query</a:t>
          </a:r>
        </a:p>
      </dsp:txBody>
      <dsp:txXfrm>
        <a:off x="55826" y="57550"/>
        <a:ext cx="1869596" cy="1020373"/>
      </dsp:txXfrm>
    </dsp:sp>
    <dsp:sp modelId="{C2D4A777-3B78-4373-9F47-B4D9280DF333}">
      <dsp:nvSpPr>
        <dsp:cNvPr id="0" name=""/>
        <dsp:cNvSpPr/>
      </dsp:nvSpPr>
      <dsp:spPr>
        <a:xfrm rot="5400000">
          <a:off x="6297912" y="-3014564"/>
          <a:ext cx="904618" cy="9539228"/>
        </a:xfrm>
        <a:prstGeom prst="round2Same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>
              <a:solidFill>
                <a:srgbClr val="003F6E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Analizza i dati creando misure ad hoc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>
              <a:solidFill>
                <a:srgbClr val="003F6E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Tabelle pivot e report avanzati</a:t>
          </a:r>
        </a:p>
      </dsp:txBody>
      <dsp:txXfrm rot="-5400000">
        <a:off x="1980607" y="1346901"/>
        <a:ext cx="9495068" cy="816298"/>
      </dsp:txXfrm>
    </dsp:sp>
    <dsp:sp modelId="{1FB0046D-91A5-4E73-A9E4-F67E1755327E}">
      <dsp:nvSpPr>
        <dsp:cNvPr id="0" name=""/>
        <dsp:cNvSpPr/>
      </dsp:nvSpPr>
      <dsp:spPr>
        <a:xfrm>
          <a:off x="626" y="1189663"/>
          <a:ext cx="1979981" cy="1130773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chemeClr val="tx1"/>
              </a:solidFill>
              <a:latin typeface="Segoe UI"/>
              <a:ea typeface="+mn-ea"/>
              <a:cs typeface="+mn-cs"/>
            </a:rPr>
            <a:t>Power BI desktop</a:t>
          </a:r>
        </a:p>
      </dsp:txBody>
      <dsp:txXfrm>
        <a:off x="55826" y="1244863"/>
        <a:ext cx="1869581" cy="1020373"/>
      </dsp:txXfrm>
    </dsp:sp>
    <dsp:sp modelId="{4CD55080-5FE7-4A50-B6A2-ADD7A44FC0AC}">
      <dsp:nvSpPr>
        <dsp:cNvPr id="0" name=""/>
        <dsp:cNvSpPr/>
      </dsp:nvSpPr>
      <dsp:spPr>
        <a:xfrm rot="5400000">
          <a:off x="6295975" y="-1825307"/>
          <a:ext cx="904618" cy="9535339"/>
        </a:xfrm>
        <a:prstGeom prst="round2Same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>
              <a:solidFill>
                <a:srgbClr val="003F6E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Pubblica i report creati, li aggiorna in tempo reale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>
              <a:solidFill>
                <a:srgbClr val="003F6E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Utilizzabile da tutti gli utenti autorizzati, con prospettive personalizzate</a:t>
          </a:r>
        </a:p>
      </dsp:txBody>
      <dsp:txXfrm rot="-5400000">
        <a:off x="1980615" y="2534213"/>
        <a:ext cx="9491179" cy="816298"/>
      </dsp:txXfrm>
    </dsp:sp>
    <dsp:sp modelId="{A59FB644-3D32-4A0D-9A3B-5F5C494DC2AE}">
      <dsp:nvSpPr>
        <dsp:cNvPr id="0" name=""/>
        <dsp:cNvSpPr/>
      </dsp:nvSpPr>
      <dsp:spPr>
        <a:xfrm>
          <a:off x="626" y="2376975"/>
          <a:ext cx="1979988" cy="1130773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chemeClr val="tx1"/>
              </a:solidFill>
              <a:latin typeface="Segoe UI"/>
              <a:ea typeface="+mn-ea"/>
              <a:cs typeface="+mn-cs"/>
            </a:rPr>
            <a:t>Power BI cloud</a:t>
          </a:r>
        </a:p>
      </dsp:txBody>
      <dsp:txXfrm>
        <a:off x="55826" y="2432175"/>
        <a:ext cx="1869588" cy="1020373"/>
      </dsp:txXfrm>
    </dsp:sp>
    <dsp:sp modelId="{B77917CE-7544-455C-9947-458ACA94978D}">
      <dsp:nvSpPr>
        <dsp:cNvPr id="0" name=""/>
        <dsp:cNvSpPr/>
      </dsp:nvSpPr>
      <dsp:spPr>
        <a:xfrm rot="5400000">
          <a:off x="6294809" y="-641534"/>
          <a:ext cx="914035" cy="9542416"/>
        </a:xfrm>
        <a:prstGeom prst="round2Same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>
              <a:solidFill>
                <a:srgbClr val="003F6E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Pubblica in mobilità i report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>
              <a:solidFill>
                <a:srgbClr val="003F6E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Utilizza </a:t>
          </a:r>
          <a:r>
            <a:rPr lang="it-IT" sz="1800" kern="1200" dirty="0" err="1">
              <a:solidFill>
                <a:srgbClr val="003F6E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alert</a:t>
          </a:r>
          <a:r>
            <a:rPr lang="it-IT" sz="1800" kern="1200" dirty="0">
              <a:solidFill>
                <a:srgbClr val="003F6E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 per avvertire quando i dati sono critici</a:t>
          </a:r>
        </a:p>
      </dsp:txBody>
      <dsp:txXfrm rot="-5400000">
        <a:off x="1980619" y="3717276"/>
        <a:ext cx="9497796" cy="824795"/>
      </dsp:txXfrm>
    </dsp:sp>
    <dsp:sp modelId="{4BDCB749-AC87-430B-A668-C76608603D61}">
      <dsp:nvSpPr>
        <dsp:cNvPr id="0" name=""/>
        <dsp:cNvSpPr/>
      </dsp:nvSpPr>
      <dsp:spPr>
        <a:xfrm>
          <a:off x="626" y="3564287"/>
          <a:ext cx="1979992" cy="1130773"/>
        </a:xfrm>
        <a:prstGeom prst="roundRect">
          <a:avLst/>
        </a:prstGeom>
        <a:solidFill>
          <a:schemeClr val="accent4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chemeClr val="tx1"/>
              </a:solidFill>
              <a:latin typeface="Segoe UI"/>
              <a:ea typeface="+mn-ea"/>
              <a:cs typeface="+mn-cs"/>
            </a:rPr>
            <a:t>Power BI mobile</a:t>
          </a:r>
        </a:p>
      </dsp:txBody>
      <dsp:txXfrm>
        <a:off x="55826" y="3619487"/>
        <a:ext cx="1869592" cy="1020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A3B328F-0C5D-443C-89FA-5B6C4EB7A6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EC240-84FA-48C3-84D5-B19E654D3F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4627E-AE54-473C-95B1-B58522EF3DAF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203C3-B9CE-4586-AD12-2E02796DD7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E7611-1CF5-4D27-B3DF-80B1072C94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E2E5-0779-4318-9FF6-161352F11108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8831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58CB0-BDA2-4B57-AB1D-C1755C9C5DF3}" type="datetimeFigureOut">
              <a:rPr lang="en-GB" smtClean="0"/>
              <a:t>06/10/2023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DEC99-DF27-4A4A-ACBD-597953DDAFB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390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60A30-D2C4-417E-BF4A-0416755BFD4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0622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DEC99-DF27-4A4A-ACBD-597953DDAFB2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87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B99C-5182-4629-8020-B12FBD06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4E40-11C6-4D09-8721-3BB878E6E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D317B-788E-4C26-9423-039C1322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C985-1397-4CC4-B36E-67E500AA4931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B8542-EB9B-43C4-B9E3-835434C9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Power BI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3E859-5E96-4F1A-8DB6-2CC7847A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2446-01E5-4173-AD71-E3783F42A5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47461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0A37F8-53B0-41ED-9D48-0D2116F1C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9E24AFD-E926-4F2A-9D41-5C118BE92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9C395B-EBB7-4900-B189-C5D6F46B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F1988-1435-41BC-BB5C-C59EA4F5A563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271C97-EB34-4515-876E-2FDEFAF6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BE78E9-F9A1-44F8-9DD3-267ADFCB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386148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A2D237-2DA9-B6C6-66C2-578C50627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B63EF0-27F8-4267-EF7A-6A5897FE6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9883052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BB6A-69E2-465E-9D2F-5A3FD25A5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11583"/>
            <a:ext cx="9144000" cy="181864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B4253-6E45-400A-A9C5-9F733DAC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20/03/2020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A1C98-F2A6-4748-AE94-A258404C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48384-6133-4262-993B-EF0540B8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2446-01E5-4173-AD71-E3783F42A540}" type="slidenum">
              <a:rPr lang="it-IT" smtClean="0"/>
              <a:t>‹N›</a:t>
            </a:fld>
            <a:endParaRPr lang="it-I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0A6A55-2C4B-41BE-8F50-8DA1EA92C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737" y="1070609"/>
            <a:ext cx="3396343" cy="12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9919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B99C-5182-4629-8020-B12FBD06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4E40-11C6-4D09-8721-3BB878E6E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D317B-788E-4C26-9423-039C1322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B9AA-7B1F-4B47-9AFB-D89AA6BAFC6F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B8542-EB9B-43C4-B9E3-835434C9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3E859-5E96-4F1A-8DB6-2CC7847A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2446-01E5-4173-AD71-E3783F42A5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881835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C919-2F31-4E1D-984A-E0CFC633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7AEAA-3309-43FA-958E-477AC4272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561AE-C5B9-4100-A85A-99DFD04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DF07-9B87-464C-8535-F213DCFEF3A7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16EDB-941D-4247-9B40-091F142A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EF373-02FD-4A2A-8316-FCB230B3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2446-01E5-4173-AD71-E3783F42A5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451716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D8E0-439D-4470-B11B-CA6BA48B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0475-BEF7-4E06-89D1-D51AEAF00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EA698-E3FE-4B0B-96EA-512A30464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45893-9556-4688-A894-630089D5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7A6E-9FD1-9947-9597-9BE8B3FA6909}" type="datetime1">
              <a:rPr lang="it-IT" smtClean="0"/>
              <a:t>06/10/2023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11DDA-A042-40C8-8A75-DC37C1C8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95DD1-405C-48FB-BEC2-CAE046D3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2446-01E5-4173-AD71-E3783F42A5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086305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4343-3F02-4022-9FC9-383FBDB2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15F36-5D56-4A60-A9C3-189226E9A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1C973-6D05-4AF7-83FB-00766F353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663CA-3547-4E6F-8053-9A8E92E02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C11DD-DBD0-4721-898D-47CF221ED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BF356-F0C8-4FFD-BA1E-8B5A3C1C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8A5A-392C-CE44-A4BB-784BD2BE8044}" type="datetime1">
              <a:rPr lang="it-IT" smtClean="0"/>
              <a:t>06/10/2023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11AB5-6509-4AF7-867A-A2DADED3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B9B357-BB08-4A2C-A71C-1BFD65EB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2446-01E5-4173-AD71-E3783F42A5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603260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892F-30FC-4A31-9F3B-2EDCF9DB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0A314-F755-471A-B279-180E1E32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4C3C5-7DFC-844D-9FA8-0D5F81B1B222}" type="datetime1">
              <a:rPr lang="it-IT" smtClean="0"/>
              <a:t>06/10/2023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8CF90-5185-4892-9AD0-80CA5667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E1846-460A-4A7E-8A21-91D32ABD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2446-01E5-4173-AD71-E3783F42A5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319824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36F8BF-589F-4EA5-B974-47B8562E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venir Next" panose="020B0503020202020204" pitchFamily="34" charset="0"/>
              </a:defRPr>
            </a:lvl1pPr>
          </a:lstStyle>
          <a:p>
            <a:fld id="{E7251189-981C-8146-8528-426505F7DB8F}" type="datetime1">
              <a:rPr lang="it-IT" smtClean="0"/>
              <a:t>06/10/2023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21A20-645E-4F56-8FD6-1779EA70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venir Next" panose="020B0503020202020204" pitchFamily="34" charset="0"/>
              </a:defRPr>
            </a:lvl1pPr>
          </a:lstStyle>
          <a:p>
            <a:r>
              <a:rPr lang="it-IT"/>
              <a:t>Prof. Marco Taisch - President of MADE CC I4.0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51742-4DE4-45E7-90E8-E0D1FF5B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venir Next" panose="020B0503020202020204" pitchFamily="34" charset="0"/>
              </a:defRPr>
            </a:lvl1pPr>
          </a:lstStyle>
          <a:p>
            <a:fld id="{C69F2446-01E5-4173-AD71-E3783F42A54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862192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BC6D-7C84-4073-A3F4-F9ADB205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F5F3D-BAFC-4BE5-A8C5-1E76B2A8F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6477D-8045-469B-8EC9-0426AE73A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9A57F-FD0D-4749-BE9A-98E9A2B6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24FF-596E-2E41-B887-64AB3129EBA7}" type="datetime1">
              <a:rPr lang="it-IT" smtClean="0"/>
              <a:t>06/10/2023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434A2-136D-451F-A0AC-42E41481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B8829-FF6C-4EE2-BB3A-B9A18656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2446-01E5-4173-AD71-E3783F42A5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342567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C919-2F31-4E1D-984A-E0CFC633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7AEAA-3309-43FA-958E-477AC4272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561AE-C5B9-4100-A85A-99DFD041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E2CD4-AF5B-4D85-A58F-677CDEB83486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16EDB-941D-4247-9B40-091F142A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Power BI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EF373-02FD-4A2A-8316-FCB230B3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2446-01E5-4173-AD71-E3783F42A5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6036610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4901-08EF-481F-9EF4-AC3BD7FE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B8885-33AB-4AD3-9603-D9F9EAF74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22482-38D1-46BB-A33D-F1F6C6952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61253-B233-446A-B23C-B04D7FC7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BEFC8-E32E-0A46-A7AE-EB7365BBBDE1}" type="datetime1">
              <a:rPr lang="it-IT" smtClean="0"/>
              <a:t>06/10/2023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9CEDC-528C-4081-9047-56C568B7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C6C70-BAC6-4984-803C-2E51910F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2446-01E5-4173-AD71-E3783F42A5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805852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49F6-E1B8-4A55-BAFA-8F546D26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87415-525E-4E17-8778-2078D8892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2A437-DE37-46C6-954C-6BBF3198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290D-5819-874D-9CD6-BAA5649946B9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CB15F-0E55-4AB9-AEB1-EA47B635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1BA64-03FC-4C89-9760-CF40641B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2446-01E5-4173-AD71-E3783F42A5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02234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693CF-7920-47CB-A36F-9E7E89E15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B74F6-6AD7-417D-9194-1FCF5D405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03E6F-F7AF-4799-A773-8DAD2DC5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EDC8F-4DDC-2746-B968-A37D16CF17CB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D0BBB-074A-4491-8E4A-E8CB2EB3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61AD4-A657-416B-BD73-1560116D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2446-01E5-4173-AD71-E3783F42A5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782617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89DEC8-248B-4F8B-BAF5-AFB2EF6D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5" y="113123"/>
            <a:ext cx="6015087" cy="859781"/>
          </a:xfrm>
        </p:spPr>
        <p:txBody>
          <a:bodyPr>
            <a:noAutofit/>
          </a:bodyPr>
          <a:lstStyle>
            <a:lvl1pPr>
              <a:defRPr sz="2800" b="1">
                <a:solidFill>
                  <a:srgbClr val="0778A5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DB658D-43CB-434C-AD1A-C3B1B44D3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033"/>
            <a:ext cx="10515600" cy="4828930"/>
          </a:xfrm>
        </p:spPr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7138830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D8E0-439D-4470-B11B-CA6BA48B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0475-BEF7-4E06-89D1-D51AEAF00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EA698-E3FE-4B0B-96EA-512A30464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45893-9556-4688-A894-630089D58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AC127-A23A-4922-89F4-D26FE7C79C51}" type="datetime1">
              <a:rPr lang="it-IT" smtClean="0"/>
              <a:t>06/10/2023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11DDA-A042-40C8-8A75-DC37C1C8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95DD1-405C-48FB-BEC2-CAE046D3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2446-01E5-4173-AD71-E3783F42A5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326787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4343-3F02-4022-9FC9-383FBDB2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15F36-5D56-4A60-A9C3-189226E9A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1C973-6D05-4AF7-83FB-00766F353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663CA-3547-4E6F-8053-9A8E92E02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C11DD-DBD0-4721-898D-47CF221ED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BF356-F0C8-4FFD-BA1E-8B5A3C1C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C9B08-E810-4427-B1A3-BD169CED9C72}" type="datetime1">
              <a:rPr lang="it-IT" smtClean="0"/>
              <a:t>06/10/2023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11AB5-6509-4AF7-867A-A2DADED3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B9B357-BB08-4A2C-A71C-1BFD65EB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2446-01E5-4173-AD71-E3783F42A5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17108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892F-30FC-4A31-9F3B-2EDCF9DB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0A314-F755-471A-B279-180E1E32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F7BC2-E801-44C1-8257-6D4AEF97A29D}" type="datetime1">
              <a:rPr lang="it-IT" smtClean="0"/>
              <a:t>06/10/2023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8CF90-5185-4892-9AD0-80CA5667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E1846-460A-4A7E-8A21-91D32ABD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2446-01E5-4173-AD71-E3783F42A5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96437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25082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BC6D-7C84-4073-A3F4-F9ADB205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F5F3D-BAFC-4BE5-A8C5-1E76B2A8F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6477D-8045-469B-8EC9-0426AE73A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9A57F-FD0D-4749-BE9A-98E9A2B6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CD753-46DF-4B91-9649-ADDE98C27DAA}" type="datetime1">
              <a:rPr lang="it-IT" smtClean="0"/>
              <a:t>06/10/2023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434A2-136D-451F-A0AC-42E41481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B8829-FF6C-4EE2-BB3A-B9A18656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2446-01E5-4173-AD71-E3783F42A5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264567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4901-08EF-481F-9EF4-AC3BD7FE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B8885-33AB-4AD3-9603-D9F9EAF74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22482-38D1-46BB-A33D-F1F6C6952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61253-B233-446A-B23C-B04D7FC7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4B6A-8137-4E11-B82E-A3F877708B80}" type="datetime1">
              <a:rPr lang="it-IT" smtClean="0"/>
              <a:t>06/10/2023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9CEDC-528C-4081-9047-56C568B7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C6C70-BAC6-4984-803C-2E51910F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2446-01E5-4173-AD71-E3783F42A5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80115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49F6-E1B8-4A55-BAFA-8F546D26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87415-525E-4E17-8778-2078D8892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2A437-DE37-46C6-954C-6BBF3198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B0B5D-C807-4B89-A7E3-7AAC5C0C2EC9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CB15F-0E55-4AB9-AEB1-EA47B635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1BA64-03FC-4C89-9760-CF40641B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2446-01E5-4173-AD71-E3783F42A5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591514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ACBAC-0ED1-451D-B172-C53B2D56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42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631FE-897B-43BB-9052-43C3BED0B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865A1-FE39-413E-A506-6EA3DF734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fld id="{47CED8D7-ED97-498D-AE97-623F8A4E68FB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20AEE-A272-4DDD-BD70-25DAA0A3C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786EB-27AA-485F-8D4F-6A76ABF55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fld id="{C69F2446-01E5-4173-AD71-E3783F42A540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1DDE92-A11D-45A7-8C84-708E219D1E5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083" y="259368"/>
            <a:ext cx="1375954" cy="51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5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86" r:id="rId10"/>
  </p:sldLayoutIdLst>
  <p:transition>
    <p:fade/>
  </p:transition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ACBAC-0ED1-451D-B172-C53B2D56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940" y="3507555"/>
            <a:ext cx="9342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E81DDE92-A11D-45A7-8C84-708E219D1E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324" y="1532710"/>
            <a:ext cx="3101352" cy="115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8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ransition>
    <p:fade/>
  </p:transition>
  <p:hf hdr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ACBAC-0ED1-451D-B172-C53B2D561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631FE-897B-43BB-9052-43C3BED0B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865A1-FE39-413E-A506-6EA3DF734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fld id="{CF86EDEA-D69A-CE4F-9F4F-E39DDC75F931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20AEE-A272-4DDD-BD70-25DAA0A3C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r>
              <a:rPr lang="it-IT"/>
              <a:t>Prof. Marco Taisch - President of MADE CC I4.0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786EB-27AA-485F-8D4F-6A76ABF55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fld id="{C69F2446-01E5-4173-AD71-E3783F42A540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476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3" Type="http://schemas.openxmlformats.org/officeDocument/2006/relationships/slide" Target="slide24.xml"/><Relationship Id="rId7" Type="http://schemas.openxmlformats.org/officeDocument/2006/relationships/slide" Target="slide5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0.xml"/><Relationship Id="rId5" Type="http://schemas.openxmlformats.org/officeDocument/2006/relationships/slide" Target="slide45.xml"/><Relationship Id="rId10" Type="http://schemas.openxmlformats.org/officeDocument/2006/relationships/slide" Target="slide65.xml"/><Relationship Id="rId4" Type="http://schemas.openxmlformats.org/officeDocument/2006/relationships/slide" Target="slide32.xml"/><Relationship Id="rId9" Type="http://schemas.openxmlformats.org/officeDocument/2006/relationships/slide" Target="slide6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Relationship Id="rId9" Type="http://schemas.openxmlformats.org/officeDocument/2006/relationships/image" Target="../media/image19.jp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sv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azure.microsoft.com/it-it/pricing/details/power-bi-embedded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owerbi.microsoft.com/it-it/pricing/" TargetMode="External"/><Relationship Id="rId4" Type="http://schemas.openxmlformats.org/officeDocument/2006/relationships/image" Target="../media/image31.sv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radacad.com/" TargetMode="External"/><Relationship Id="rId3" Type="http://schemas.openxmlformats.org/officeDocument/2006/relationships/hyperlink" Target="https://docs.microsoft.com/it-it/learn/" TargetMode="External"/><Relationship Id="rId7" Type="http://schemas.openxmlformats.org/officeDocument/2006/relationships/hyperlink" Target="https://powerbi.tips/" TargetMode="External"/><Relationship Id="rId2" Type="http://schemas.openxmlformats.org/officeDocument/2006/relationships/hyperlink" Target="https://powerbi.microsoft.com/it-it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owerpivotpro.com/" TargetMode="External"/><Relationship Id="rId5" Type="http://schemas.openxmlformats.org/officeDocument/2006/relationships/hyperlink" Target="https://www.daxpatterns.com/" TargetMode="External"/><Relationship Id="rId4" Type="http://schemas.openxmlformats.org/officeDocument/2006/relationships/hyperlink" Target="https://www.sqlbi.com/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it.linkedin.com/in/francesco-gozzi-27ba2829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1AC1EC7D-1BB5-E046-B169-0275A4A081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F6E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olo 3">
            <a:extLst>
              <a:ext uri="{FF2B5EF4-FFF2-40B4-BE49-F238E27FC236}">
                <a16:creationId xmlns:a16="http://schemas.microsoft.com/office/drawing/2014/main" id="{E9969E6A-68A3-4D4F-A1AA-D0B5395304B9}"/>
              </a:ext>
            </a:extLst>
          </p:cNvPr>
          <p:cNvSpPr txBox="1">
            <a:spLocks/>
          </p:cNvSpPr>
          <p:nvPr/>
        </p:nvSpPr>
        <p:spPr>
          <a:xfrm>
            <a:off x="683819" y="2635101"/>
            <a:ext cx="10862569" cy="218447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5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" panose="020B0503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7DBCC1-8C9E-443C-A014-1260BFAB5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372" y="2496640"/>
            <a:ext cx="5007256" cy="186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9223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5FD4EF-109A-4399-B0E2-6E9A1896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Raccolta dei dati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A30CC56-16FD-46E8-BEF0-555EEB742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Sorgenti di dati: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Files di testo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Database / data </a:t>
            </a:r>
            <a:r>
              <a:rPr lang="it-IT" dirty="0" err="1">
                <a:solidFill>
                  <a:schemeClr val="bg1"/>
                </a:solidFill>
              </a:rPr>
              <a:t>warehouse</a:t>
            </a:r>
            <a:endParaRPr lang="it-IT" dirty="0">
              <a:solidFill>
                <a:schemeClr val="bg1"/>
              </a:solidFill>
            </a:endParaRPr>
          </a:p>
          <a:p>
            <a:pPr lvl="1"/>
            <a:r>
              <a:rPr lang="it-IT" dirty="0">
                <a:solidFill>
                  <a:schemeClr val="bg1"/>
                </a:solidFill>
              </a:rPr>
              <a:t>Web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Social networks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Software aziendali gestionali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ecc.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978B688-325C-4C61-8C17-45953873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0567-D5C4-4967-BC44-AAAB6560937B}" type="datetime1">
              <a:rPr lang="it-IT" smtClean="0"/>
              <a:t>06/10/2023</a:t>
            </a:fld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2845FA0-60F9-4223-BF33-1D0E3279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10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7F3053D-0A9F-91DA-EA33-C68D7D38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6779876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5FD4EF-109A-4399-B0E2-6E9A1896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Pulizia, validazione, integrazione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A30CC56-16FD-46E8-BEF0-555EEB742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Eliminazione di dati errati o inutili</a:t>
            </a:r>
          </a:p>
          <a:p>
            <a:r>
              <a:rPr lang="it-IT" dirty="0">
                <a:solidFill>
                  <a:schemeClr val="bg1"/>
                </a:solidFill>
              </a:rPr>
              <a:t>Integrazione da più sorgenti</a:t>
            </a:r>
          </a:p>
          <a:p>
            <a:r>
              <a:rPr lang="it-IT" dirty="0">
                <a:solidFill>
                  <a:schemeClr val="bg1"/>
                </a:solidFill>
              </a:rPr>
              <a:t>Modellazione</a:t>
            </a:r>
          </a:p>
          <a:p>
            <a:r>
              <a:rPr lang="it-IT" dirty="0">
                <a:solidFill>
                  <a:schemeClr val="bg1"/>
                </a:solidFill>
              </a:rPr>
              <a:t>Validazione in base alle regole di business (es. data di apertura conto precedente a oggi)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978B688-325C-4C61-8C17-45953873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C1D8-38D2-48B8-9F9A-6671399E112F}" type="datetime1">
              <a:rPr lang="it-IT" smtClean="0"/>
              <a:t>06/10/2023</a:t>
            </a:fld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2845FA0-60F9-4223-BF33-1D0E3279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11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3E0BD670-B3BC-05E7-FB6E-6C99B619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638184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5FD4EF-109A-4399-B0E2-6E9A1896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A30CC56-16FD-46E8-BEF0-555EEB742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Creazione di misure per l’analisi dei dati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Somme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Variazioni temporali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Classificazioni ABC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Medie mobili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Posizionamento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Deviazioni 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978B688-325C-4C61-8C17-45953873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1AE8-E032-43FE-865E-B79754C7793F}" type="datetime1">
              <a:rPr lang="it-IT" smtClean="0"/>
              <a:t>06/10/2023</a:t>
            </a:fld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2845FA0-60F9-4223-BF33-1D0E3279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12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3A539958-CA53-5970-4D76-9FC1F0FD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955777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3C838A-09CC-3D67-5A0B-C294FB1F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BI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334ACA-73CD-BABE-3E97-19C584F51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Descrittiva</a:t>
            </a:r>
          </a:p>
          <a:p>
            <a:r>
              <a:rPr lang="it-IT" dirty="0">
                <a:solidFill>
                  <a:schemeClr val="bg1"/>
                </a:solidFill>
              </a:rPr>
              <a:t>Diagnostica</a:t>
            </a:r>
          </a:p>
          <a:p>
            <a:r>
              <a:rPr lang="it-IT" dirty="0">
                <a:solidFill>
                  <a:schemeClr val="bg1"/>
                </a:solidFill>
              </a:rPr>
              <a:t>Predittiva</a:t>
            </a:r>
          </a:p>
          <a:p>
            <a:r>
              <a:rPr lang="it-IT" dirty="0">
                <a:solidFill>
                  <a:schemeClr val="bg1"/>
                </a:solidFill>
              </a:rPr>
              <a:t>Prescrittiva</a:t>
            </a:r>
          </a:p>
          <a:p>
            <a:r>
              <a:rPr lang="it-IT" dirty="0">
                <a:solidFill>
                  <a:schemeClr val="bg1"/>
                </a:solidFill>
              </a:rPr>
              <a:t>Automatizzata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62484C-DE9D-FFD8-4ABA-8EFEDB09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9F78-E823-4DC7-87AE-BC22A2B80D7A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BB10724-A779-60FB-BE3E-031C06D7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13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8BA6ABBD-7D7D-DD79-3C26-9E988E14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591246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1F8B20-0232-4002-8C0D-451AA905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descrittiva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5AB8E0-0EA0-4B46-8FA1-A0B715502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Cosa è successo?</a:t>
            </a:r>
          </a:p>
          <a:p>
            <a:r>
              <a:rPr lang="it-IT" dirty="0">
                <a:solidFill>
                  <a:schemeClr val="bg1"/>
                </a:solidFill>
              </a:rPr>
              <a:t>Descrive una situazione analizzando dati ed eventi passati o in corso</a:t>
            </a:r>
          </a:p>
          <a:p>
            <a:r>
              <a:rPr lang="it-IT" dirty="0">
                <a:solidFill>
                  <a:schemeClr val="bg1"/>
                </a:solidFill>
              </a:rPr>
              <a:t>Tabelle, grafici, mappe, KPI (Key Performance </a:t>
            </a:r>
            <a:r>
              <a:rPr lang="it-IT" dirty="0" err="1">
                <a:solidFill>
                  <a:schemeClr val="bg1"/>
                </a:solidFill>
              </a:rPr>
              <a:t>Indicators</a:t>
            </a:r>
            <a:r>
              <a:rPr lang="it-IT" dirty="0">
                <a:solidFill>
                  <a:schemeClr val="bg1"/>
                </a:solidFill>
              </a:rPr>
              <a:t>) descrivono una storia (storytelling) e indicano le performances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44C9F9-C5F0-4CCE-B28A-77C11CF3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73536-03AA-4BE8-9262-0E832AD73517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49EE2F2-0F73-45DB-939A-AAF04B17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14</a:t>
            </a:fld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42E4DF6-7CDB-02A4-CE37-446F691B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76" y="3889182"/>
            <a:ext cx="3134162" cy="1810003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540B0A30-80DD-4ECB-F698-BD56D9239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398" y="4446472"/>
            <a:ext cx="3229426" cy="695422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DDE4C503-2248-3468-BC5D-FDB6FB075B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90"/>
          <a:stretch/>
        </p:blipFill>
        <p:spPr>
          <a:xfrm>
            <a:off x="4237658" y="3917950"/>
            <a:ext cx="3716683" cy="1781234"/>
          </a:xfrm>
          <a:prstGeom prst="rect">
            <a:avLst/>
          </a:prstGeo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F0EBE93D-7BDC-9B6D-8927-718F1E01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95015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1F8B20-0232-4002-8C0D-451AA905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diagnostica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5AB8E0-0EA0-4B46-8FA1-A0B715502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Perché è accaduta una determinata cosa?</a:t>
            </a:r>
          </a:p>
          <a:p>
            <a:r>
              <a:rPr lang="it-IT" dirty="0">
                <a:solidFill>
                  <a:schemeClr val="bg1"/>
                </a:solidFill>
              </a:rPr>
              <a:t>Determina l'origine di eventuali problemi identificati durante il processo di analisi descrittiva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44C9F9-C5F0-4CCE-B28A-77C11CF3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0ABDA-0516-4383-AD2B-FA357D55CC63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49EE2F2-0F73-45DB-939A-AAF04B17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15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BA5F5D9-A50E-4F1D-80B7-A8931602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213499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1F8B20-0232-4002-8C0D-451AA905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predittiva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5AB8E0-0EA0-4B46-8FA1-A0B715502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Cosa è probabile che accada in futuro?</a:t>
            </a:r>
          </a:p>
          <a:p>
            <a:r>
              <a:rPr lang="it-IT" dirty="0">
                <a:solidFill>
                  <a:schemeClr val="bg1"/>
                </a:solidFill>
              </a:rPr>
              <a:t>Sfrutta le analisi statistiche per fare previsioni</a:t>
            </a:r>
          </a:p>
          <a:p>
            <a:r>
              <a:rPr lang="it-IT" dirty="0">
                <a:solidFill>
                  <a:schemeClr val="bg1"/>
                </a:solidFill>
              </a:rPr>
              <a:t>Strumenti matematici (forecasting, regressione, modelli predittivi ecc.)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44C9F9-C5F0-4CCE-B28A-77C11CF3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2ECE-490B-4AC3-A17D-EFB79950BA2F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49EE2F2-0F73-45DB-939A-AAF04B17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16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F89E42BB-AEF6-0C09-AFE2-523EB8F4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545387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1F8B20-0232-4002-8C0D-451AA905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prescrittiva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5AB8E0-0EA0-4B46-8FA1-A0B715502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Quale azione deve essere intrapresa per garantire il miglior risultato possibile?</a:t>
            </a:r>
          </a:p>
          <a:p>
            <a:r>
              <a:rPr lang="it-IT" dirty="0">
                <a:solidFill>
                  <a:schemeClr val="bg1"/>
                </a:solidFill>
              </a:rPr>
              <a:t>Mentre nelle analisi prescrittive si deduce cosa è probabile che avvenga, nelle analisi predittive si capisce anche il perché </a:t>
            </a:r>
            <a:r>
              <a:rPr lang="it-IT" dirty="0" err="1">
                <a:solidFill>
                  <a:schemeClr val="bg1"/>
                </a:solidFill>
              </a:rPr>
              <a:t>avverà</a:t>
            </a:r>
            <a:r>
              <a:rPr lang="it-IT" dirty="0">
                <a:solidFill>
                  <a:schemeClr val="bg1"/>
                </a:solidFill>
              </a:rPr>
              <a:t>, si deducano le raccomandazioni e i suggerimenti affinché la decisione risulti efficace e produca i risultati previsti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44C9F9-C5F0-4CCE-B28A-77C11CF3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01F32-B1CE-43D8-A2B6-B03368302014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49EE2F2-0F73-45DB-939A-AAF04B17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17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7B60EB02-9D19-A4A1-83EB-6E5439C4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492246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1F8B20-0232-4002-8C0D-451AA905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automatizzata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5AB8E0-0EA0-4B46-8FA1-A0B715502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Azioni di email marketing</a:t>
            </a:r>
          </a:p>
          <a:p>
            <a:r>
              <a:rPr lang="it-IT" dirty="0">
                <a:solidFill>
                  <a:schemeClr val="bg1"/>
                </a:solidFill>
              </a:rPr>
              <a:t>Modifica del prezzo di un prodotto online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44C9F9-C5F0-4CCE-B28A-77C11CF3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C8C86-2CFD-4A9C-B1CA-A9E426D60ABD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49EE2F2-0F73-45DB-939A-AAF04B17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18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6F2CD91-248A-6C19-B91D-FD0BB1A1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0100817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5FD4EF-109A-4399-B0E2-6E9A1896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Utilizzo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1A30CC56-16FD-46E8-BEF0-555EEB742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Creazione di report e dashboards (cruscotti) con tabelle e grafici dinamici che forniscano a colpo d’occhio la conoscenza celata nei dati 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978B688-325C-4C61-8C17-45953873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3E31C-A619-4BCC-976F-D7A7164C79ED}" type="datetime1">
              <a:rPr lang="it-IT" smtClean="0"/>
              <a:t>06/10/2023</a:t>
            </a:fld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2845FA0-60F9-4223-BF33-1D0E3279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19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DD32B51-B971-43B8-0EE3-12659F8D0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972" y="2910430"/>
            <a:ext cx="5368056" cy="3069956"/>
          </a:xfrm>
          <a:prstGeom prst="rect">
            <a:avLst/>
          </a:prstGeom>
          <a:ln>
            <a:solidFill>
              <a:srgbClr val="B73A3A"/>
            </a:solidFill>
          </a:ln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3C0BDC29-B68E-DF74-EFB5-A52718B5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99906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E5B28BF9-79D2-4406-AEF0-BC2ECF33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Power BI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028BEAE-8DFC-4A91-8873-BDD33DE0A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Gozzi Francesco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28EEE9-7D3B-425E-8E79-2CB4227F9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6FBC-C579-4532-88B6-5A06C74FD48B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932E06A-A3D4-4E1A-B411-2525F2D4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2</a:t>
            </a:fld>
            <a:endParaRPr lang="it-IT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629E7D8-86F6-2DAF-13B0-61BBC078B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847725"/>
            <a:ext cx="914400" cy="914400"/>
          </a:xfrm>
          <a:prstGeom prst="rect">
            <a:avLst/>
          </a:prstGeo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BFF56C1-89EA-9AA2-EE1B-70C6DE9B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971866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5DD380-4CA4-450F-B9D9-A857C1B7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Valore della BI</a:t>
            </a:r>
          </a:p>
        </p:txBody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9AB9C8CB-19BF-4C3B-B780-DA4AC296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24ED-A850-4CBF-9DB6-178665240B67}" type="datetime1">
              <a:rPr lang="it-IT" smtClean="0"/>
              <a:t>06/10/2023</a:t>
            </a:fld>
            <a:endParaRPr lang="it-IT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FE2E312F-C9F8-45C7-B55E-8E9AEC7B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20</a:t>
            </a:fld>
            <a:endParaRPr lang="it-IT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B3D2ED8E-8377-44C9-824F-DCDDC6FAC016}"/>
              </a:ext>
            </a:extLst>
          </p:cNvPr>
          <p:cNvGrpSpPr/>
          <p:nvPr/>
        </p:nvGrpSpPr>
        <p:grpSpPr>
          <a:xfrm>
            <a:off x="748637" y="2121981"/>
            <a:ext cx="10694726" cy="2675226"/>
            <a:chOff x="838199" y="3038618"/>
            <a:chExt cx="10694726" cy="2675226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11D7CDF7-1D4B-4547-BA32-A7205043BC3A}"/>
                </a:ext>
              </a:extLst>
            </p:cNvPr>
            <p:cNvGrpSpPr/>
            <p:nvPr/>
          </p:nvGrpSpPr>
          <p:grpSpPr>
            <a:xfrm>
              <a:off x="838199" y="3038670"/>
              <a:ext cx="5347363" cy="2675174"/>
              <a:chOff x="838199" y="3038670"/>
              <a:chExt cx="5347363" cy="2675174"/>
            </a:xfrm>
            <a:grpFill/>
          </p:grpSpPr>
          <p:sp>
            <p:nvSpPr>
              <p:cNvPr id="8" name="Rettangolo arrotondato 8">
                <a:extLst>
                  <a:ext uri="{FF2B5EF4-FFF2-40B4-BE49-F238E27FC236}">
                    <a16:creationId xmlns:a16="http://schemas.microsoft.com/office/drawing/2014/main" id="{275633D2-98D9-4C4F-839C-3CDF93432177}"/>
                  </a:ext>
                </a:extLst>
              </p:cNvPr>
              <p:cNvSpPr/>
              <p:nvPr/>
            </p:nvSpPr>
            <p:spPr>
              <a:xfrm>
                <a:off x="838199" y="4248699"/>
                <a:ext cx="5347361" cy="583831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dirty="0">
                    <a:solidFill>
                      <a:schemeClr val="tx1"/>
                    </a:solidFill>
                  </a:rPr>
                  <a:t>Velocità di reazione agli interventi</a:t>
                </a:r>
              </a:p>
            </p:txBody>
          </p:sp>
          <p:sp>
            <p:nvSpPr>
              <p:cNvPr id="9" name="Rettangolo arrotondato 10">
                <a:extLst>
                  <a:ext uri="{FF2B5EF4-FFF2-40B4-BE49-F238E27FC236}">
                    <a16:creationId xmlns:a16="http://schemas.microsoft.com/office/drawing/2014/main" id="{7D3ABCE7-0C28-47A5-8FC2-E84A4DA95BA5}"/>
                  </a:ext>
                </a:extLst>
              </p:cNvPr>
              <p:cNvSpPr/>
              <p:nvPr/>
            </p:nvSpPr>
            <p:spPr>
              <a:xfrm>
                <a:off x="838199" y="3038670"/>
                <a:ext cx="5347363" cy="921316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dirty="0">
                    <a:solidFill>
                      <a:schemeClr val="tx1"/>
                    </a:solidFill>
                  </a:rPr>
                  <a:t>Maggiore capacità analitica e conoscenza del business</a:t>
                </a:r>
              </a:p>
            </p:txBody>
          </p:sp>
          <p:sp>
            <p:nvSpPr>
              <p:cNvPr id="10" name="Rettangolo arrotondato 11">
                <a:extLst>
                  <a:ext uri="{FF2B5EF4-FFF2-40B4-BE49-F238E27FC236}">
                    <a16:creationId xmlns:a16="http://schemas.microsoft.com/office/drawing/2014/main" id="{DE66201A-0AB4-4353-81A6-15C2319E5288}"/>
                  </a:ext>
                </a:extLst>
              </p:cNvPr>
              <p:cNvSpPr/>
              <p:nvPr/>
            </p:nvSpPr>
            <p:spPr>
              <a:xfrm>
                <a:off x="838199" y="5136404"/>
                <a:ext cx="5347362" cy="577440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sz="2400" dirty="0">
                    <a:solidFill>
                      <a:schemeClr val="tx1"/>
                    </a:solidFill>
                  </a:rPr>
                  <a:t>Maggiore efficacia negli interventi</a:t>
                </a:r>
              </a:p>
            </p:txBody>
          </p:sp>
        </p:grpSp>
        <p:sp>
          <p:nvSpPr>
            <p:cNvPr id="6" name="Freccia a destra 5">
              <a:extLst>
                <a:ext uri="{FF2B5EF4-FFF2-40B4-BE49-F238E27FC236}">
                  <a16:creationId xmlns:a16="http://schemas.microsoft.com/office/drawing/2014/main" id="{5AA33317-783C-4898-900A-2AA527DD49BF}"/>
                </a:ext>
              </a:extLst>
            </p:cNvPr>
            <p:cNvSpPr/>
            <p:nvPr/>
          </p:nvSpPr>
          <p:spPr>
            <a:xfrm>
              <a:off x="6479669" y="4163625"/>
              <a:ext cx="1379621" cy="753978"/>
            </a:xfrm>
            <a:prstGeom prst="rightArrow">
              <a:avLst/>
            </a:prstGeom>
            <a:solidFill>
              <a:schemeClr val="accent4"/>
            </a:solidFill>
            <a:ln>
              <a:solidFill>
                <a:srgbClr val="117865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arrotondato 13">
              <a:extLst>
                <a:ext uri="{FF2B5EF4-FFF2-40B4-BE49-F238E27FC236}">
                  <a16:creationId xmlns:a16="http://schemas.microsoft.com/office/drawing/2014/main" id="{5BA35F1F-B66E-4817-9B83-1F8516A104B8}"/>
                </a:ext>
              </a:extLst>
            </p:cNvPr>
            <p:cNvSpPr/>
            <p:nvPr/>
          </p:nvSpPr>
          <p:spPr>
            <a:xfrm>
              <a:off x="8153400" y="3038618"/>
              <a:ext cx="3379525" cy="2675225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b="1" dirty="0">
                  <a:solidFill>
                    <a:schemeClr val="tx1"/>
                  </a:solidFill>
                </a:rPr>
                <a:t>Miglioramento delle performances aziendali</a:t>
              </a:r>
            </a:p>
          </p:txBody>
        </p:sp>
      </p:grp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56E45BDA-686A-3128-D3DF-1F6D9386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376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A471D4-7139-7A76-829D-D63F8557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06" y="136526"/>
            <a:ext cx="10734573" cy="1141432"/>
          </a:xfrm>
        </p:spPr>
        <p:txBody>
          <a:bodyPr/>
          <a:lstStyle/>
          <a:p>
            <a:r>
              <a:rPr lang="it-IT" dirty="0"/>
              <a:t>Processo della conoscenza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98623F-431F-BE39-3729-8C95CCFF1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506" y="1373932"/>
            <a:ext cx="11523642" cy="493525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Dato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0,20</a:t>
            </a:r>
          </a:p>
          <a:p>
            <a:r>
              <a:rPr lang="it-IT" dirty="0">
                <a:solidFill>
                  <a:schemeClr val="bg1"/>
                </a:solidFill>
              </a:rPr>
              <a:t>Informazione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Costo in € KWh soluzione A = 0,20</a:t>
            </a:r>
          </a:p>
          <a:p>
            <a:r>
              <a:rPr lang="it-IT" dirty="0">
                <a:solidFill>
                  <a:schemeClr val="bg1"/>
                </a:solidFill>
              </a:rPr>
              <a:t>Conoscenza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Soluzione A = 0,20 &gt; Soluzione B = 0,15</a:t>
            </a:r>
          </a:p>
          <a:p>
            <a:r>
              <a:rPr lang="it-IT" dirty="0">
                <a:solidFill>
                  <a:schemeClr val="bg1"/>
                </a:solidFill>
              </a:rPr>
              <a:t>Saggezza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Soluzione B = soluzione conveniente</a:t>
            </a:r>
          </a:p>
          <a:p>
            <a:pPr lvl="1"/>
            <a:endParaRPr lang="it-IT" dirty="0">
              <a:solidFill>
                <a:schemeClr val="bg1"/>
              </a:solidFill>
            </a:endParaRPr>
          </a:p>
          <a:p>
            <a:pPr lvl="1"/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A99590-7FD9-4B45-24C6-A039C73A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0506" y="6459442"/>
            <a:ext cx="2743200" cy="365125"/>
          </a:xfrm>
        </p:spPr>
        <p:txBody>
          <a:bodyPr/>
          <a:lstStyle/>
          <a:p>
            <a:fld id="{F2AAAE15-D393-4961-BCCF-847EBCE7D92E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ED62D90-4271-67A1-C8AA-EE51BF20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0948" y="6459058"/>
            <a:ext cx="2743200" cy="365125"/>
          </a:xfrm>
        </p:spPr>
        <p:txBody>
          <a:bodyPr/>
          <a:lstStyle/>
          <a:p>
            <a:fld id="{51352EDF-4A0D-4FDF-8083-D096DC1778CE}" type="slidenum">
              <a:rPr lang="it-IT" smtClean="0"/>
              <a:pPr/>
              <a:t>21</a:t>
            </a:fld>
            <a:endParaRPr lang="it-IT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DBA8593A-3C49-D08A-61A1-6082320DCEAC}"/>
              </a:ext>
            </a:extLst>
          </p:cNvPr>
          <p:cNvGrpSpPr/>
          <p:nvPr/>
        </p:nvGrpSpPr>
        <p:grpSpPr>
          <a:xfrm>
            <a:off x="7355806" y="1978868"/>
            <a:ext cx="4012567" cy="3505200"/>
            <a:chOff x="7355806" y="1978868"/>
            <a:chExt cx="4012567" cy="3505200"/>
          </a:xfrm>
        </p:grpSpPr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B326D2FF-53BE-8811-770D-88F057363BED}"/>
                </a:ext>
              </a:extLst>
            </p:cNvPr>
            <p:cNvSpPr/>
            <p:nvPr/>
          </p:nvSpPr>
          <p:spPr>
            <a:xfrm>
              <a:off x="7447564" y="1978868"/>
              <a:ext cx="3829050" cy="279082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it-IT" sz="1600" dirty="0">
                  <a:solidFill>
                    <a:schemeClr val="tx1"/>
                  </a:solidFill>
                </a:rPr>
                <a:t>BI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D4D95F1-F4EF-8841-B161-5AAE37AFE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5806" y="2356264"/>
              <a:ext cx="4012567" cy="3127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2FBAA55-A303-BE9C-213F-464B8B22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33472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78F2CF-684E-4308-BEA1-D8A54A83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Ambito di utilizzo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89B886-6602-4004-BD16-CF2E9B986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 BI fornisce principalmente supporto alle decisioni in ambito informazionale, ma può essere efficacemente utilizzata anche in ambito operazionale.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E8E90C-F073-4F9E-BE88-67207B96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153D1-608C-4E06-AAE0-4BCC2C712BCB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2FFCA6-C14C-4C45-A1B7-60449238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22</a:t>
            </a:fld>
            <a:endParaRPr lang="it-IT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2C502380-1B67-9DF8-4304-F8F1682A60C1}"/>
              </a:ext>
            </a:extLst>
          </p:cNvPr>
          <p:cNvGrpSpPr/>
          <p:nvPr/>
        </p:nvGrpSpPr>
        <p:grpSpPr>
          <a:xfrm>
            <a:off x="3073706" y="3494041"/>
            <a:ext cx="6037242" cy="2406254"/>
            <a:chOff x="3073706" y="2994421"/>
            <a:chExt cx="6037242" cy="2406254"/>
          </a:xfrm>
        </p:grpSpPr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0E465111-2755-A182-4F22-E679052B52CF}"/>
                </a:ext>
              </a:extLst>
            </p:cNvPr>
            <p:cNvSpPr/>
            <p:nvPr/>
          </p:nvSpPr>
          <p:spPr>
            <a:xfrm>
              <a:off x="3073706" y="2994421"/>
              <a:ext cx="6037242" cy="12258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it-IT" sz="1600" dirty="0">
                  <a:solidFill>
                    <a:schemeClr val="tx1"/>
                  </a:solidFill>
                </a:rPr>
                <a:t>Livello informazionale</a:t>
              </a:r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4A235156-DDA7-D76E-54B5-9510B04C3560}"/>
                </a:ext>
              </a:extLst>
            </p:cNvPr>
            <p:cNvSpPr/>
            <p:nvPr/>
          </p:nvSpPr>
          <p:spPr>
            <a:xfrm>
              <a:off x="3073706" y="4220308"/>
              <a:ext cx="6037242" cy="118036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it-IT" sz="1600" dirty="0">
                  <a:solidFill>
                    <a:schemeClr val="tx1"/>
                  </a:solidFill>
                </a:rPr>
                <a:t>Livello operazionale</a:t>
              </a:r>
            </a:p>
          </p:txBody>
        </p:sp>
        <p:graphicFrame>
          <p:nvGraphicFramePr>
            <p:cNvPr id="6" name="Diagramma 5">
              <a:extLst>
                <a:ext uri="{FF2B5EF4-FFF2-40B4-BE49-F238E27FC236}">
                  <a16:creationId xmlns:a16="http://schemas.microsoft.com/office/drawing/2014/main" id="{04DE62C9-44C9-4F8E-9240-0541236F839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40724209"/>
                </p:ext>
              </p:extLst>
            </p:nvPr>
          </p:nvGraphicFramePr>
          <p:xfrm>
            <a:off x="4592064" y="2994421"/>
            <a:ext cx="3000526" cy="240625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76EF79ED-D637-1AC4-9ED6-99F32F21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25195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A91613-2519-4EF2-6978-2D2DDEB0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Comparazione ambiti</a:t>
            </a: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265E0644-B1A6-0C1D-1C88-17589547FA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0485" y="1557826"/>
          <a:ext cx="11523663" cy="443992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841221">
                  <a:extLst>
                    <a:ext uri="{9D8B030D-6E8A-4147-A177-3AD203B41FA5}">
                      <a16:colId xmlns:a16="http://schemas.microsoft.com/office/drawing/2014/main" val="1337888794"/>
                    </a:ext>
                  </a:extLst>
                </a:gridCol>
                <a:gridCol w="3841221">
                  <a:extLst>
                    <a:ext uri="{9D8B030D-6E8A-4147-A177-3AD203B41FA5}">
                      <a16:colId xmlns:a16="http://schemas.microsoft.com/office/drawing/2014/main" val="670059083"/>
                    </a:ext>
                  </a:extLst>
                </a:gridCol>
                <a:gridCol w="3841221">
                  <a:extLst>
                    <a:ext uri="{9D8B030D-6E8A-4147-A177-3AD203B41FA5}">
                      <a16:colId xmlns:a16="http://schemas.microsoft.com/office/drawing/2014/main" val="4176712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Operativo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Informativo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25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Tipo base dati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OLTP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OLAP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4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Finalità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Supporto all’operatività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Supporto al processo decisionale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55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Utenti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Molti, operativi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Pochi, direzionali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452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Dati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Analitici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Sintetici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20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Modalità di utilizzo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Guidata, per processi e stati successivi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Interrogazioni ad hoc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87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Quantità di dati per attività elementare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Bassa (centinaia di record per transazione)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Alta (Milioni di record per ogni query)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3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Orientamento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Per processo/transazione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Per area/tema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Frequenza di aggiornamento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Continua, tramite azioni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Sporadica, tramite funzioni esplicite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12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Copertura temporale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Dati correnti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Storica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17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Ottimizzazione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Per accessi in lettura e scrittura su una porzione della base di dati (modello normalizzato)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Per accessi in lettura e interrogazione di aggregazione su tutta la base di dati (modello </a:t>
                      </a:r>
                      <a:r>
                        <a:rPr lang="it-IT" sz="1400" dirty="0" err="1"/>
                        <a:t>denormalizzato</a:t>
                      </a:r>
                      <a:r>
                        <a:rPr lang="it-IT" sz="1400" dirty="0"/>
                        <a:t> e multifunzionale)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5891"/>
                  </a:ext>
                </a:extLst>
              </a:tr>
            </a:tbl>
          </a:graphicData>
        </a:graphic>
      </p:graphicFrame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EB69C7-00AB-C050-67FA-C7E1E200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E059-42BE-49AE-B215-CED8E2EB6180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2AE75EB-AD9C-B6A8-3E64-F4E4FD9F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23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936E9BC4-AE7F-39FE-5704-B8F378B3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51472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C9E751-1F24-4C2E-A2E2-53376B12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Big data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2DBDC7-EEA7-4F4D-810E-015A60699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07868A-DD42-4A19-BF59-F8ACC5D7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41C62-C963-43DB-9B57-063F24B66256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767317C-C9AA-4CCD-9F3E-1BA9A18D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24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E09EC2C-54EF-7F74-D589-A3CC14D4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7984695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F55B4A-4C56-4AC8-94AC-270F13C1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7EB8FD-0D48-48AA-8F16-62C3939C5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Raccolta di dati informativi così estesa in termini di volume, velocità e varietà da richiedere tecnologie e metodi analitici specifici per l'estrazione di valore o conoscenza</a:t>
            </a:r>
          </a:p>
          <a:p>
            <a:r>
              <a:rPr lang="it-IT" dirty="0">
                <a:solidFill>
                  <a:schemeClr val="bg1"/>
                </a:solidFill>
              </a:rPr>
              <a:t>Caratteristiche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Volume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Varietà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Velocità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34C64C-840E-4A90-B7BC-EA5B3362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9255-75D4-4F9B-860F-DCBED92D0B17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FB84FD7-03ED-4EF0-95ED-E0EEB595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25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F7A23621-869D-B2A4-4A1B-D4F3C478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159490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81A7BD-2243-46CF-AD79-36576040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Volume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104751-EC92-4E10-A962-7D3E6CE48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Massa di informazioni, che non è possibile raccogliere con tecnologie tradizionali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91744C-725B-49B9-80FD-8F8BDAA4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2F719-6B4E-486D-921A-D7CFBEA160C1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2035A38-C1A8-4176-A724-6673FABC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26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19D7B90-2799-C915-EBA7-4A9B082A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073102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09E9CA-5DF9-46E9-8E5E-39A4E508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Varietà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2297BE-FE28-4995-8E83-120A2665D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Molteplicità di fonti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Persone</a:t>
            </a:r>
          </a:p>
          <a:p>
            <a:pPr lvl="2"/>
            <a:r>
              <a:rPr lang="it-IT" dirty="0">
                <a:solidFill>
                  <a:schemeClr val="bg1"/>
                </a:solidFill>
              </a:rPr>
              <a:t>Social Networks</a:t>
            </a:r>
          </a:p>
          <a:p>
            <a:pPr lvl="2"/>
            <a:r>
              <a:rPr lang="it-IT" dirty="0">
                <a:solidFill>
                  <a:schemeClr val="bg1"/>
                </a:solidFill>
              </a:rPr>
              <a:t>Email</a:t>
            </a:r>
          </a:p>
          <a:p>
            <a:pPr lvl="2"/>
            <a:r>
              <a:rPr lang="it-IT" dirty="0">
                <a:solidFill>
                  <a:schemeClr val="bg1"/>
                </a:solidFill>
              </a:rPr>
              <a:t>Transazioni</a:t>
            </a:r>
          </a:p>
          <a:p>
            <a:pPr lvl="2"/>
            <a:r>
              <a:rPr lang="it-IT" dirty="0">
                <a:solidFill>
                  <a:schemeClr val="bg1"/>
                </a:solidFill>
              </a:rPr>
              <a:t>Immagini</a:t>
            </a:r>
          </a:p>
          <a:p>
            <a:pPr lvl="2"/>
            <a:r>
              <a:rPr lang="it-IT" dirty="0" err="1">
                <a:solidFill>
                  <a:schemeClr val="bg1"/>
                </a:solidFill>
              </a:rPr>
              <a:t>Clickstream</a:t>
            </a:r>
            <a:r>
              <a:rPr lang="it-IT" dirty="0">
                <a:solidFill>
                  <a:schemeClr val="bg1"/>
                </a:solidFill>
              </a:rPr>
              <a:t> (weblog)</a:t>
            </a:r>
          </a:p>
          <a:p>
            <a:pPr lvl="2"/>
            <a:r>
              <a:rPr lang="it-IT" dirty="0">
                <a:solidFill>
                  <a:schemeClr val="bg1"/>
                </a:solidFill>
              </a:rPr>
              <a:t>Documenti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Eventi</a:t>
            </a:r>
          </a:p>
          <a:p>
            <a:pPr lvl="2"/>
            <a:r>
              <a:rPr lang="it-IT" dirty="0">
                <a:solidFill>
                  <a:schemeClr val="bg1"/>
                </a:solidFill>
              </a:rPr>
              <a:t>GPS</a:t>
            </a:r>
          </a:p>
          <a:p>
            <a:pPr lvl="2"/>
            <a:r>
              <a:rPr lang="it-IT" dirty="0">
                <a:solidFill>
                  <a:schemeClr val="bg1"/>
                </a:solidFill>
              </a:rPr>
              <a:t>Internet of </a:t>
            </a:r>
            <a:r>
              <a:rPr lang="it-IT" dirty="0" err="1">
                <a:solidFill>
                  <a:schemeClr val="bg1"/>
                </a:solidFill>
              </a:rPr>
              <a:t>things</a:t>
            </a:r>
            <a:endParaRPr lang="it-IT" dirty="0">
              <a:solidFill>
                <a:schemeClr val="bg1"/>
              </a:solidFill>
            </a:endParaRPr>
          </a:p>
          <a:p>
            <a:pPr lvl="2"/>
            <a:r>
              <a:rPr lang="it-IT" dirty="0">
                <a:solidFill>
                  <a:schemeClr val="bg1"/>
                </a:solidFill>
              </a:rPr>
              <a:t>Fenomeni naturali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6E05D7-5530-4806-B963-04BB35AF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95CF-7C74-46C2-882D-41447E8646D1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4F34F1-8B28-43F7-A5E1-BC5C39F0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27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150AB04-A5BC-C41B-347D-953B5ED0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2116629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09E9CA-5DF9-46E9-8E5E-39A4E508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Varietà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2297BE-FE28-4995-8E83-120A2665D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Fonti operazionali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Gestione della produzione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Gestione degli acquisti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Gestione degli ordini e delle consegne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Contabilità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Gestione del personale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Gestione del cliente (CRM)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6E05D7-5530-4806-B963-04BB35AF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765D-21A6-4891-ABC8-A62C986F32F4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4F34F1-8B28-43F7-A5E1-BC5C39F0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28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9DDD226-BF02-941D-FCB0-B2B9814E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901612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09E9CA-5DF9-46E9-8E5E-39A4E508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Varietà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2297BE-FE28-4995-8E83-120A2665D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Molteplicità di formati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Strutturati</a:t>
            </a:r>
          </a:p>
          <a:p>
            <a:pPr lvl="2"/>
            <a:r>
              <a:rPr lang="it-IT" dirty="0">
                <a:solidFill>
                  <a:schemeClr val="bg1"/>
                </a:solidFill>
              </a:rPr>
              <a:t>Data </a:t>
            </a:r>
            <a:r>
              <a:rPr lang="it-IT" dirty="0" err="1">
                <a:solidFill>
                  <a:schemeClr val="bg1"/>
                </a:solidFill>
              </a:rPr>
              <a:t>warehouse</a:t>
            </a:r>
            <a:endParaRPr lang="it-IT" dirty="0">
              <a:solidFill>
                <a:schemeClr val="bg1"/>
              </a:solidFill>
            </a:endParaRPr>
          </a:p>
          <a:p>
            <a:pPr lvl="2"/>
            <a:r>
              <a:rPr lang="it-IT" dirty="0">
                <a:solidFill>
                  <a:schemeClr val="bg1"/>
                </a:solidFill>
              </a:rPr>
              <a:t>Data </a:t>
            </a:r>
            <a:r>
              <a:rPr lang="it-IT" dirty="0" err="1">
                <a:solidFill>
                  <a:schemeClr val="bg1"/>
                </a:solidFill>
              </a:rPr>
              <a:t>mart</a:t>
            </a:r>
            <a:endParaRPr lang="it-IT" dirty="0">
              <a:solidFill>
                <a:schemeClr val="bg1"/>
              </a:solidFill>
            </a:endParaRPr>
          </a:p>
          <a:p>
            <a:pPr lvl="1"/>
            <a:r>
              <a:rPr lang="it-IT" dirty="0">
                <a:solidFill>
                  <a:schemeClr val="bg1"/>
                </a:solidFill>
              </a:rPr>
              <a:t>Semi-strutturati</a:t>
            </a:r>
          </a:p>
          <a:p>
            <a:pPr lvl="2"/>
            <a:r>
              <a:rPr lang="it-IT" dirty="0">
                <a:solidFill>
                  <a:schemeClr val="bg1"/>
                </a:solidFill>
              </a:rPr>
              <a:t>Documenti di testo</a:t>
            </a:r>
          </a:p>
          <a:p>
            <a:pPr lvl="2"/>
            <a:r>
              <a:rPr lang="it-IT" dirty="0">
                <a:solidFill>
                  <a:schemeClr val="bg1"/>
                </a:solidFill>
              </a:rPr>
              <a:t>Pagine web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Non strutturati</a:t>
            </a:r>
          </a:p>
          <a:p>
            <a:pPr lvl="2"/>
            <a:r>
              <a:rPr lang="it-IT" dirty="0">
                <a:solidFill>
                  <a:schemeClr val="bg1"/>
                </a:solidFill>
              </a:rPr>
              <a:t>Immagini</a:t>
            </a:r>
          </a:p>
          <a:p>
            <a:pPr lvl="2"/>
            <a:r>
              <a:rPr lang="it-IT" dirty="0">
                <a:solidFill>
                  <a:schemeClr val="bg1"/>
                </a:solidFill>
              </a:rPr>
              <a:t>Post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6E05D7-5530-4806-B963-04BB35AF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D917-0491-4C17-BABE-01E3E5510177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4F34F1-8B28-43F7-A5E1-BC5C39F0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29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4831132C-0880-0672-D658-B44F615A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932921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2ADA66-A25D-4FDD-BD86-A7E57716F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Sommario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8446F0-669D-4336-B911-0065997D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bg1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Introduzione alla Business Intelligence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Big Data</a:t>
            </a:r>
            <a:endParaRPr lang="it-IT" dirty="0">
              <a:solidFill>
                <a:schemeClr val="bg1"/>
              </a:solidFill>
            </a:endParaRPr>
          </a:p>
          <a:p>
            <a:pPr lvl="0"/>
            <a:r>
              <a:rPr lang="it-IT" dirty="0">
                <a:solidFill>
                  <a:schemeClr val="bg1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Caratteristiche di Power BI</a:t>
            </a:r>
          </a:p>
          <a:p>
            <a:pPr lvl="0"/>
            <a:r>
              <a:rPr lang="it-IT" dirty="0">
                <a:solidFill>
                  <a:schemeClr val="bg1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DAX</a:t>
            </a:r>
            <a:endParaRPr lang="it-IT" dirty="0">
              <a:solidFill>
                <a:schemeClr val="bg1"/>
              </a:solidFill>
            </a:endParaRPr>
          </a:p>
          <a:p>
            <a:pPr lvl="0"/>
            <a:r>
              <a:rPr lang="it-IT" dirty="0">
                <a:solidFill>
                  <a:schemeClr val="bg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Analisi AI</a:t>
            </a:r>
            <a:endParaRPr lang="it-IT" dirty="0">
              <a:solidFill>
                <a:schemeClr val="bg1"/>
              </a:solidFill>
            </a:endParaRPr>
          </a:p>
          <a:p>
            <a:pPr lvl="0"/>
            <a:r>
              <a:rPr lang="it-IT" dirty="0">
                <a:solidFill>
                  <a:schemeClr val="bg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Utenti</a:t>
            </a:r>
            <a:endParaRPr lang="it-IT" dirty="0">
              <a:solidFill>
                <a:schemeClr val="bg1"/>
              </a:solidFill>
            </a:endParaRPr>
          </a:p>
          <a:p>
            <a:pPr lvl="0"/>
            <a:r>
              <a:rPr lang="it-IT" dirty="0">
                <a:solidFill>
                  <a:schemeClr val="bg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Soluzioni e prezzi</a:t>
            </a:r>
            <a:endParaRPr lang="it-IT" dirty="0">
              <a:solidFill>
                <a:schemeClr val="bg1"/>
              </a:solidFill>
            </a:endParaRPr>
          </a:p>
          <a:p>
            <a:pPr lvl="0"/>
            <a:r>
              <a:rPr lang="it-IT" dirty="0">
                <a:solidFill>
                  <a:schemeClr val="bg1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Riferimenti</a:t>
            </a:r>
            <a:endParaRPr lang="it-IT" dirty="0">
              <a:solidFill>
                <a:schemeClr val="bg1"/>
              </a:solidFill>
            </a:endParaRPr>
          </a:p>
          <a:p>
            <a:pPr lvl="0"/>
            <a:r>
              <a:rPr lang="it-IT" dirty="0">
                <a:solidFill>
                  <a:schemeClr val="bg1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Note personali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4FDCE1-6F01-4476-AE41-A5E6448C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11E3-598C-404D-BA70-4B71D1714462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D778082-6B63-4883-830A-91079F3C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3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33711204-D3D8-278A-3F83-7CE2208F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802632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F450C7-5BDA-49D2-A4DD-81D5E8DA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Velocità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ECDF57-3AEF-4EAD-A024-ED87CF4E2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Generazione</a:t>
            </a:r>
          </a:p>
          <a:p>
            <a:r>
              <a:rPr lang="it-IT" dirty="0">
                <a:solidFill>
                  <a:schemeClr val="bg1"/>
                </a:solidFill>
              </a:rPr>
              <a:t>Raccolta</a:t>
            </a:r>
          </a:p>
          <a:p>
            <a:r>
              <a:rPr lang="it-IT" dirty="0">
                <a:solidFill>
                  <a:schemeClr val="bg1"/>
                </a:solidFill>
              </a:rPr>
              <a:t>Aggiornamento</a:t>
            </a:r>
          </a:p>
          <a:p>
            <a:r>
              <a:rPr lang="it-IT" dirty="0">
                <a:solidFill>
                  <a:schemeClr val="bg1"/>
                </a:solidFill>
              </a:rPr>
              <a:t>Elaborazione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F338BB-E3D7-4CFC-9666-502205DB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54FA-E062-4716-923A-D98332C71946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BCFDF7-30E8-4C58-BBAF-D9169693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30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88132DE2-9BA6-EFC2-8A3C-30564202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090889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CFBBDC-1AC5-477C-88B2-41D3E650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Caratteristiche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5B3826-9105-41D2-9599-CB764443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5953-7FA9-4261-885F-0D6F860CAFF3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A3A761-1D3E-45EE-B881-8A6C326F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31</a:t>
            </a:fld>
            <a:endParaRPr lang="it-IT"/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059EA483-52BE-41E5-930B-37A621805348}"/>
              </a:ext>
            </a:extLst>
          </p:cNvPr>
          <p:cNvGrpSpPr/>
          <p:nvPr/>
        </p:nvGrpSpPr>
        <p:grpSpPr>
          <a:xfrm>
            <a:off x="2277326" y="1455938"/>
            <a:ext cx="6897536" cy="4692756"/>
            <a:chOff x="2277326" y="1455938"/>
            <a:chExt cx="6897536" cy="4692756"/>
          </a:xfrm>
        </p:grpSpPr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50547703-6801-4C0A-B3FB-E3CA4425A6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0655" y="1455938"/>
              <a:ext cx="0" cy="374354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68F9880D-2D9D-4205-867C-5BB81718B0E2}"/>
                </a:ext>
              </a:extLst>
            </p:cNvPr>
            <p:cNvCxnSpPr>
              <a:cxnSpLocks/>
            </p:cNvCxnSpPr>
            <p:nvPr/>
          </p:nvCxnSpPr>
          <p:spPr>
            <a:xfrm>
              <a:off x="3200655" y="5199481"/>
              <a:ext cx="591029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874082DF-3A38-4C9D-A8F9-44C54CC808C2}"/>
                </a:ext>
              </a:extLst>
            </p:cNvPr>
            <p:cNvSpPr txBox="1"/>
            <p:nvPr/>
          </p:nvSpPr>
          <p:spPr>
            <a:xfrm>
              <a:off x="5559346" y="5779362"/>
              <a:ext cx="1050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accent1"/>
                  </a:solidFill>
                </a:rPr>
                <a:t>Struttura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1DA6CC28-6A78-4819-894C-E10BEC1E4554}"/>
                </a:ext>
              </a:extLst>
            </p:cNvPr>
            <p:cNvSpPr txBox="1"/>
            <p:nvPr/>
          </p:nvSpPr>
          <p:spPr>
            <a:xfrm rot="16200000">
              <a:off x="1987984" y="3054053"/>
              <a:ext cx="94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>
                  <a:solidFill>
                    <a:schemeClr val="accent1"/>
                  </a:solidFill>
                </a:rPr>
                <a:t>Velocità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33EAB778-2006-4337-AB34-FEDE284DE3D5}"/>
                </a:ext>
              </a:extLst>
            </p:cNvPr>
            <p:cNvSpPr txBox="1"/>
            <p:nvPr/>
          </p:nvSpPr>
          <p:spPr>
            <a:xfrm>
              <a:off x="3200655" y="5233226"/>
              <a:ext cx="1155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</a:rPr>
                <a:t>Strutturati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98E2583D-C64D-4933-B652-15834968B500}"/>
                </a:ext>
              </a:extLst>
            </p:cNvPr>
            <p:cNvSpPr txBox="1"/>
            <p:nvPr/>
          </p:nvSpPr>
          <p:spPr>
            <a:xfrm>
              <a:off x="7779800" y="5233226"/>
              <a:ext cx="1395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</a:rPr>
                <a:t>Destrutturati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AFA37B77-C0AE-4AFF-87EF-AACAE8BAA20D}"/>
                </a:ext>
              </a:extLst>
            </p:cNvPr>
            <p:cNvSpPr txBox="1"/>
            <p:nvPr/>
          </p:nvSpPr>
          <p:spPr>
            <a:xfrm rot="16200000">
              <a:off x="2639188" y="4511921"/>
              <a:ext cx="753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</a:rPr>
                <a:t>Statici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D7317FF9-9454-4616-9FCA-F76A9BA44435}"/>
                </a:ext>
              </a:extLst>
            </p:cNvPr>
            <p:cNvSpPr txBox="1"/>
            <p:nvPr/>
          </p:nvSpPr>
          <p:spPr>
            <a:xfrm rot="16200000">
              <a:off x="2343914" y="2006701"/>
              <a:ext cx="1344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chemeClr val="bg1"/>
                  </a:solidFill>
                </a:rPr>
                <a:t>Tempo reale</a:t>
              </a:r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E5E67B33-411D-44EF-973E-890EABF2B8B8}"/>
                </a:ext>
              </a:extLst>
            </p:cNvPr>
            <p:cNvSpPr/>
            <p:nvPr/>
          </p:nvSpPr>
          <p:spPr>
            <a:xfrm>
              <a:off x="3391270" y="4607511"/>
              <a:ext cx="1414505" cy="55822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100" b="1" dirty="0">
                  <a:solidFill>
                    <a:schemeClr val="accent5"/>
                  </a:solidFill>
                </a:rPr>
                <a:t>Data </a:t>
              </a:r>
              <a:r>
                <a:rPr lang="it-IT" sz="1100" b="1" dirty="0" err="1">
                  <a:solidFill>
                    <a:schemeClr val="accent5"/>
                  </a:solidFill>
                </a:rPr>
                <a:t>warehouse</a:t>
              </a:r>
              <a:endParaRPr lang="it-IT" sz="1100" b="1" dirty="0">
                <a:solidFill>
                  <a:schemeClr val="accent5"/>
                </a:solidFill>
              </a:endParaRPr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1A3BECA5-0AC1-4355-BBAA-6193E48384F1}"/>
                </a:ext>
              </a:extLst>
            </p:cNvPr>
            <p:cNvSpPr/>
            <p:nvPr/>
          </p:nvSpPr>
          <p:spPr>
            <a:xfrm>
              <a:off x="4185562" y="4125485"/>
              <a:ext cx="1414505" cy="55822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100" b="1" dirty="0">
                  <a:solidFill>
                    <a:schemeClr val="accent5"/>
                  </a:solidFill>
                </a:rPr>
                <a:t>Bilanci aziendali</a:t>
              </a:r>
            </a:p>
          </p:txBody>
        </p:sp>
        <p:sp>
          <p:nvSpPr>
            <p:cNvPr id="30" name="Ovale 29">
              <a:extLst>
                <a:ext uri="{FF2B5EF4-FFF2-40B4-BE49-F238E27FC236}">
                  <a16:creationId xmlns:a16="http://schemas.microsoft.com/office/drawing/2014/main" id="{AA2E9A53-DAA8-4610-876A-214494F9EB45}"/>
                </a:ext>
              </a:extLst>
            </p:cNvPr>
            <p:cNvSpPr/>
            <p:nvPr/>
          </p:nvSpPr>
          <p:spPr>
            <a:xfrm>
              <a:off x="7557362" y="4417474"/>
              <a:ext cx="1553586" cy="55822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100" b="1" dirty="0">
                  <a:solidFill>
                    <a:schemeClr val="accent5"/>
                  </a:solidFill>
                </a:rPr>
                <a:t>Dati sanitari</a:t>
              </a:r>
            </a:p>
          </p:txBody>
        </p:sp>
        <p:sp>
          <p:nvSpPr>
            <p:cNvPr id="31" name="Ovale 30">
              <a:extLst>
                <a:ext uri="{FF2B5EF4-FFF2-40B4-BE49-F238E27FC236}">
                  <a16:creationId xmlns:a16="http://schemas.microsoft.com/office/drawing/2014/main" id="{7FBDA91C-F600-4D58-844C-D249ECE0FEEA}"/>
                </a:ext>
              </a:extLst>
            </p:cNvPr>
            <p:cNvSpPr/>
            <p:nvPr/>
          </p:nvSpPr>
          <p:spPr>
            <a:xfrm>
              <a:off x="7232342" y="3887331"/>
              <a:ext cx="1533923" cy="55822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100" b="1" dirty="0">
                  <a:solidFill>
                    <a:schemeClr val="accent5"/>
                  </a:solidFill>
                </a:rPr>
                <a:t>Video sorveglianza</a:t>
              </a:r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E694D42A-2A63-433F-8DB9-2A20BF06773E}"/>
                </a:ext>
              </a:extLst>
            </p:cNvPr>
            <p:cNvSpPr/>
            <p:nvPr/>
          </p:nvSpPr>
          <p:spPr>
            <a:xfrm>
              <a:off x="6258234" y="4588405"/>
              <a:ext cx="1533930" cy="55822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100" b="1" dirty="0">
                  <a:solidFill>
                    <a:schemeClr val="accent5"/>
                  </a:solidFill>
                </a:rPr>
                <a:t>Documenti di testo</a:t>
              </a:r>
            </a:p>
          </p:txBody>
        </p:sp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F2751A5D-4CB5-4BE0-A711-37934D03CCD5}"/>
                </a:ext>
              </a:extLst>
            </p:cNvPr>
            <p:cNvSpPr/>
            <p:nvPr/>
          </p:nvSpPr>
          <p:spPr>
            <a:xfrm>
              <a:off x="4741296" y="3266492"/>
              <a:ext cx="1414505" cy="55822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100" b="1" dirty="0">
                  <a:solidFill>
                    <a:schemeClr val="accent5"/>
                  </a:solidFill>
                </a:rPr>
                <a:t>Rilevazioni meteo</a:t>
              </a:r>
            </a:p>
          </p:txBody>
        </p:sp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EB0B1F4F-9E56-46D3-AF8A-6D760489D1F6}"/>
                </a:ext>
              </a:extLst>
            </p:cNvPr>
            <p:cNvSpPr/>
            <p:nvPr/>
          </p:nvSpPr>
          <p:spPr>
            <a:xfrm>
              <a:off x="6646436" y="3013813"/>
              <a:ext cx="1414505" cy="55822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100" b="1" dirty="0">
                  <a:solidFill>
                    <a:schemeClr val="accent5"/>
                  </a:solidFill>
                </a:rPr>
                <a:t>E-mail</a:t>
              </a:r>
            </a:p>
          </p:txBody>
        </p:sp>
        <p:sp>
          <p:nvSpPr>
            <p:cNvPr id="34" name="Ovale 33">
              <a:extLst>
                <a:ext uri="{FF2B5EF4-FFF2-40B4-BE49-F238E27FC236}">
                  <a16:creationId xmlns:a16="http://schemas.microsoft.com/office/drawing/2014/main" id="{842C0702-4BE3-4FB4-BAC7-CAC8A17D0E67}"/>
                </a:ext>
              </a:extLst>
            </p:cNvPr>
            <p:cNvSpPr/>
            <p:nvPr/>
          </p:nvSpPr>
          <p:spPr>
            <a:xfrm>
              <a:off x="3326791" y="2769484"/>
              <a:ext cx="1414505" cy="55822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100" b="1" dirty="0">
                  <a:solidFill>
                    <a:schemeClr val="accent5"/>
                  </a:solidFill>
                </a:rPr>
                <a:t>Pagamenti POS</a:t>
              </a:r>
            </a:p>
          </p:txBody>
        </p:sp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C3359DD1-1B8E-4BF1-A245-330A63B18561}"/>
                </a:ext>
              </a:extLst>
            </p:cNvPr>
            <p:cNvSpPr/>
            <p:nvPr/>
          </p:nvSpPr>
          <p:spPr>
            <a:xfrm>
              <a:off x="3478309" y="1866772"/>
              <a:ext cx="1414505" cy="55822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100" b="1" dirty="0">
                  <a:solidFill>
                    <a:schemeClr val="accent5"/>
                  </a:solidFill>
                </a:rPr>
                <a:t>Mercati finanziari</a:t>
              </a:r>
            </a:p>
          </p:txBody>
        </p:sp>
        <p:sp>
          <p:nvSpPr>
            <p:cNvPr id="36" name="Ovale 35">
              <a:extLst>
                <a:ext uri="{FF2B5EF4-FFF2-40B4-BE49-F238E27FC236}">
                  <a16:creationId xmlns:a16="http://schemas.microsoft.com/office/drawing/2014/main" id="{FEBCAB26-79B6-4BE6-9F32-51B8EF840DCC}"/>
                </a:ext>
              </a:extLst>
            </p:cNvPr>
            <p:cNvSpPr/>
            <p:nvPr/>
          </p:nvSpPr>
          <p:spPr>
            <a:xfrm>
              <a:off x="4825998" y="2262791"/>
              <a:ext cx="1414505" cy="55822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100" b="1" dirty="0">
                  <a:solidFill>
                    <a:schemeClr val="accent5"/>
                  </a:solidFill>
                </a:rPr>
                <a:t>Sensori</a:t>
              </a:r>
            </a:p>
          </p:txBody>
        </p:sp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F8314578-7ACF-43FC-906D-F5DDC61292A0}"/>
                </a:ext>
              </a:extLst>
            </p:cNvPr>
            <p:cNvSpPr/>
            <p:nvPr/>
          </p:nvSpPr>
          <p:spPr>
            <a:xfrm>
              <a:off x="6226323" y="2139873"/>
              <a:ext cx="1414505" cy="55822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it-IT" sz="1100" b="1" dirty="0">
                  <a:solidFill>
                    <a:schemeClr val="accent5"/>
                  </a:solidFill>
                </a:rPr>
                <a:t>Ricerca scientifica</a:t>
              </a:r>
            </a:p>
          </p:txBody>
        </p:sp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333804D4-F5D5-4ED9-AAEC-801504E46CB6}"/>
                </a:ext>
              </a:extLst>
            </p:cNvPr>
            <p:cNvSpPr/>
            <p:nvPr/>
          </p:nvSpPr>
          <p:spPr>
            <a:xfrm>
              <a:off x="7588192" y="1704565"/>
              <a:ext cx="1414505" cy="55822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100" b="1" dirty="0">
                  <a:solidFill>
                    <a:schemeClr val="accent5"/>
                  </a:solidFill>
                </a:rPr>
                <a:t>Social network</a:t>
              </a:r>
            </a:p>
          </p:txBody>
        </p:sp>
      </p:grp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9F10E3-5B9C-15DB-2D11-444CB341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52908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D4019F-30DC-4D09-98A9-711F3ECB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Caratteristiche di Power BI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1D64FF-AE4A-4AD8-9B34-08ADF41B5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EE57E7-5B81-4952-8A42-9AC46EE5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5C021-5627-46C9-AF09-F96261DA947F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CCDD0FF-0EBA-4D96-A752-135E1C4E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32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573398E1-D483-F023-0AA2-C513B08A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248332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71C3DEB-83D0-4B83-B96C-7C5DE402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Definizione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ECE3833-19AC-4C1D-AA1A-005968266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Piattaforma unificata e scalabile per business intelligence (BI)</a:t>
            </a:r>
          </a:p>
          <a:p>
            <a:r>
              <a:rPr lang="it-IT" dirty="0">
                <a:solidFill>
                  <a:schemeClr val="bg1"/>
                </a:solidFill>
              </a:rPr>
              <a:t>Strumenti di </a:t>
            </a:r>
            <a:r>
              <a:rPr lang="it-IT" b="1" dirty="0">
                <a:solidFill>
                  <a:schemeClr val="accent1"/>
                </a:solidFill>
              </a:rPr>
              <a:t>analisi di business </a:t>
            </a:r>
            <a:r>
              <a:rPr lang="it-IT" dirty="0">
                <a:solidFill>
                  <a:schemeClr val="bg1"/>
                </a:solidFill>
              </a:rPr>
              <a:t>che consente anche agli utenti non tecnici di eseguire da soli i processi analitici, in modalità “self service”, in due parole, Self BI: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Connette a centinaia di origini dati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Semplifica la preparazione dei dati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Conduce analisi ad hoc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4236AA-65CC-4C97-8982-A45CCFAB0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D65BC-685B-406F-B5D4-36F27830794A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251289-A3F8-46F5-B9F5-1E8A4E12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33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4259BE9-C6A7-F845-72A0-1B41BCE3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637806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1332022-96F5-4219-92C9-7C0D7719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Prodotti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22B838C-738D-485D-AC59-4151D298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Power BI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Desktop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Cloud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Mobile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Embedded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Excel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DE9F533E-F771-4B99-855A-DACB8A9D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E8CD-3CF5-4A3C-AA2C-CA07C2AE8109}" type="datetime1">
              <a:rPr lang="it-IT" smtClean="0"/>
              <a:t>06/10/2023</a:t>
            </a:fld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253D22D-73CC-4C18-93D4-DAEBEAAE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34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E763404-2D8C-2715-9DDD-29D5B2C0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758948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260626-931E-4081-8358-0BF3FCD6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Power BI Desktop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6B304B-0333-468B-B77E-53B267628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Applicazione Windows Desktop per la creazione di report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4C21FC-BC08-4478-A7A1-B094881E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A72E-BF18-468E-B26C-347DCB900E72}" type="datetime1">
              <a:rPr lang="it-IT" smtClean="0"/>
              <a:t>06/10/2023</a:t>
            </a:fld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E83C73-5F84-4BBD-B0C4-177F8ADF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35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642D4B5-83C9-49FA-4FB5-544750090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3"/>
          <a:stretch/>
        </p:blipFill>
        <p:spPr>
          <a:xfrm>
            <a:off x="3242289" y="2761854"/>
            <a:ext cx="5707422" cy="3205970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FC942BF-C0AB-4574-66F9-56097A5C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28304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939CD6-912B-4547-BEE3-DEBF3B5B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Power BI Desktop – Power Query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15CD09-5838-4C15-83B7-380E9DEC6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Esegue operazioni di </a:t>
            </a:r>
            <a:r>
              <a:rPr lang="it-IT" b="1" dirty="0">
                <a:solidFill>
                  <a:schemeClr val="accent1"/>
                </a:solidFill>
              </a:rPr>
              <a:t>data </a:t>
            </a:r>
            <a:r>
              <a:rPr lang="it-IT" b="1" dirty="0" err="1">
                <a:solidFill>
                  <a:schemeClr val="accent1"/>
                </a:solidFill>
              </a:rPr>
              <a:t>cleansing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e </a:t>
            </a:r>
            <a:r>
              <a:rPr lang="it-IT" b="1" dirty="0">
                <a:solidFill>
                  <a:schemeClr val="accent1"/>
                </a:solidFill>
              </a:rPr>
              <a:t>data </a:t>
            </a:r>
            <a:r>
              <a:rPr lang="it-IT" b="1" dirty="0" err="1">
                <a:solidFill>
                  <a:schemeClr val="accent1"/>
                </a:solidFill>
              </a:rPr>
              <a:t>quality</a:t>
            </a:r>
            <a:r>
              <a:rPr lang="it-IT" b="1" dirty="0">
                <a:solidFill>
                  <a:schemeClr val="accent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(pulizia e validazione dei dati)</a:t>
            </a:r>
          </a:p>
          <a:p>
            <a:r>
              <a:rPr lang="it-IT" dirty="0">
                <a:solidFill>
                  <a:schemeClr val="bg1"/>
                </a:solidFill>
              </a:rPr>
              <a:t>Fa parte della categoria di software ETL (</a:t>
            </a:r>
            <a:r>
              <a:rPr lang="it-IT" dirty="0" err="1">
                <a:solidFill>
                  <a:schemeClr val="bg1"/>
                </a:solidFill>
              </a:rPr>
              <a:t>extract</a:t>
            </a:r>
            <a:r>
              <a:rPr lang="it-IT" dirty="0">
                <a:solidFill>
                  <a:schemeClr val="bg1"/>
                </a:solidFill>
              </a:rPr>
              <a:t>, load, </a:t>
            </a:r>
            <a:r>
              <a:rPr lang="it-IT" dirty="0" err="1">
                <a:solidFill>
                  <a:schemeClr val="bg1"/>
                </a:solidFill>
              </a:rPr>
              <a:t>transform</a:t>
            </a:r>
            <a:r>
              <a:rPr lang="it-IT" dirty="0">
                <a:solidFill>
                  <a:schemeClr val="bg1"/>
                </a:solidFill>
              </a:rPr>
              <a:t>)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92A686-B8D2-468D-85A3-9A8DB5F6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47A4-A2D5-4DF5-949D-4AE21A991BB0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FA1739-F09D-4D6B-9662-F17A33A3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36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1DF2DA5-A0B2-2C21-7B19-1395CB68D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73" y="3429000"/>
            <a:ext cx="4724254" cy="2658776"/>
          </a:xfrm>
          <a:prstGeom prst="rect">
            <a:avLst/>
          </a:prstGeo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54047770-391C-FE8A-C835-4988BAC1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28509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6121FF-A457-4B17-97EB-A10567A9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Power BI Cloud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BABE6E-E09D-44AE-B1E2-97B5A6C53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Servizio di analisi business basato sul cloud</a:t>
            </a:r>
          </a:p>
          <a:p>
            <a:r>
              <a:rPr lang="it-IT" dirty="0">
                <a:solidFill>
                  <a:schemeClr val="bg1"/>
                </a:solidFill>
              </a:rPr>
              <a:t>Vista unificata dei dati di business</a:t>
            </a:r>
          </a:p>
          <a:p>
            <a:r>
              <a:rPr lang="it-IT" dirty="0">
                <a:solidFill>
                  <a:schemeClr val="bg1"/>
                </a:solidFill>
              </a:rPr>
              <a:t>Fornisce strumenti di intelligenza artificiale per la individuazione delle informazioni</a:t>
            </a:r>
          </a:p>
          <a:p>
            <a:r>
              <a:rPr lang="it-IT" dirty="0">
                <a:solidFill>
                  <a:schemeClr val="bg1"/>
                </a:solidFill>
              </a:rPr>
              <a:t>Visualizzazioni personalizzate</a:t>
            </a:r>
          </a:p>
          <a:p>
            <a:r>
              <a:rPr lang="it-IT" dirty="0">
                <a:solidFill>
                  <a:schemeClr val="bg1"/>
                </a:solidFill>
              </a:rPr>
              <a:t>Spazi di lavoro condivisi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6A089F1-3498-4CF6-A9B2-C787D16E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69CA-DB43-4E00-9C9E-7164C50EF5EA}" type="datetime1">
              <a:rPr lang="it-IT" smtClean="0"/>
              <a:t>06/10/2023</a:t>
            </a:fld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BA4D85-4ECB-4A98-B16C-561D6F8F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37</a:t>
            </a:fld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DB4BFE1-F5EC-9273-65BA-FF4D85DC3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602" y="3429000"/>
            <a:ext cx="4724400" cy="2617188"/>
          </a:xfrm>
          <a:prstGeom prst="rect">
            <a:avLst/>
          </a:prstGeo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25ED7AFD-574D-AC49-D957-314D2579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38608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658746-2DFF-4734-938C-0A578532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Power BI Mobile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6C7EE7-F6E8-4AFB-9722-5D6CA3F42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Permette di fruire in mobilità delle dashboard pubblicate nel cloud</a:t>
            </a:r>
          </a:p>
          <a:p>
            <a:r>
              <a:rPr lang="it-IT" dirty="0" err="1">
                <a:solidFill>
                  <a:schemeClr val="bg1"/>
                </a:solidFill>
              </a:rPr>
              <a:t>App</a:t>
            </a:r>
            <a:r>
              <a:rPr lang="it-IT" dirty="0">
                <a:solidFill>
                  <a:schemeClr val="bg1"/>
                </a:solidFill>
              </a:rPr>
              <a:t> disponibile per le principali piattaforme</a:t>
            </a:r>
          </a:p>
          <a:p>
            <a:r>
              <a:rPr lang="it-IT" dirty="0" err="1">
                <a:solidFill>
                  <a:schemeClr val="bg1"/>
                </a:solidFill>
              </a:rPr>
              <a:t>Alert</a:t>
            </a:r>
            <a:r>
              <a:rPr lang="it-IT" dirty="0">
                <a:solidFill>
                  <a:schemeClr val="bg1"/>
                </a:solidFill>
              </a:rPr>
              <a:t> automatici in caso di dati critici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8654D58-FB99-4788-8A73-B284F7B1EB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2654" y="2649753"/>
            <a:ext cx="3768840" cy="3717490"/>
          </a:xfrm>
          <a:prstGeom prst="rect">
            <a:avLst/>
          </a:prstGeom>
        </p:spPr>
      </p:pic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7B3A86E0-3930-4D05-97FA-E7C1EC41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7E90-1C63-46F1-9D8C-4DCEB1333CDD}" type="datetime1">
              <a:rPr lang="it-IT" smtClean="0"/>
              <a:t>06/10/2023</a:t>
            </a:fld>
            <a:endParaRPr lang="it-IT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D90A53CF-D51A-4BD9-AF0D-33EE03C6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38</a:t>
            </a:fld>
            <a:endParaRPr lang="it-IT"/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F9262F86-7223-490E-BA87-9A2DB97178A7}"/>
              </a:ext>
            </a:extLst>
          </p:cNvPr>
          <p:cNvGrpSpPr/>
          <p:nvPr/>
        </p:nvGrpSpPr>
        <p:grpSpPr>
          <a:xfrm>
            <a:off x="5754996" y="3425677"/>
            <a:ext cx="2346677" cy="2734129"/>
            <a:chOff x="5171841" y="3352286"/>
            <a:chExt cx="2346677" cy="2734129"/>
          </a:xfrm>
        </p:grpSpPr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E6445202-65AF-4A08-87E9-DC614B54A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1841" y="3352286"/>
              <a:ext cx="2041877" cy="2576655"/>
            </a:xfrm>
            <a:prstGeom prst="rect">
              <a:avLst/>
            </a:prstGeom>
          </p:spPr>
        </p:pic>
        <p:pic>
          <p:nvPicPr>
            <p:cNvPr id="1026" name="Picture 2" descr="Tools | Framestack">
              <a:extLst>
                <a:ext uri="{FF2B5EF4-FFF2-40B4-BE49-F238E27FC236}">
                  <a16:creationId xmlns:a16="http://schemas.microsoft.com/office/drawing/2014/main" id="{D28AED92-A5BE-43CD-83DB-9B48748E9A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908918" y="5484068"/>
              <a:ext cx="609600" cy="602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698D1324-A765-4469-B8C4-63F46E664B81}"/>
              </a:ext>
            </a:extLst>
          </p:cNvPr>
          <p:cNvGrpSpPr/>
          <p:nvPr/>
        </p:nvGrpSpPr>
        <p:grpSpPr>
          <a:xfrm>
            <a:off x="386526" y="3608113"/>
            <a:ext cx="2528837" cy="1496955"/>
            <a:chOff x="386526" y="3429000"/>
            <a:chExt cx="2528837" cy="1496955"/>
          </a:xfrm>
        </p:grpSpPr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6B97B792-25D1-4780-AB88-D0821075F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6526" y="3429000"/>
              <a:ext cx="2465240" cy="1134355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54944CCD-621A-4E40-B050-79F39F2B9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7995" y="4301303"/>
              <a:ext cx="477368" cy="624652"/>
            </a:xfrm>
            <a:prstGeom prst="rect">
              <a:avLst/>
            </a:prstGeom>
          </p:spPr>
        </p:pic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C70D2B68-283D-469A-971B-60CBBAA16A0C}"/>
              </a:ext>
            </a:extLst>
          </p:cNvPr>
          <p:cNvGrpSpPr/>
          <p:nvPr/>
        </p:nvGrpSpPr>
        <p:grpSpPr>
          <a:xfrm>
            <a:off x="3041907" y="3425677"/>
            <a:ext cx="2522947" cy="1940886"/>
            <a:chOff x="3041907" y="3246564"/>
            <a:chExt cx="2522947" cy="1940886"/>
          </a:xfrm>
        </p:grpSpPr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82FEE015-FE11-4B0B-BC3F-44BAA8C20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41907" y="3246564"/>
              <a:ext cx="2522947" cy="1805688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ED30DC2A-10C5-4775-AE24-52A5F34F9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3578" y="4534891"/>
              <a:ext cx="531936" cy="652559"/>
            </a:xfrm>
            <a:prstGeom prst="rect">
              <a:avLst/>
            </a:prstGeom>
          </p:spPr>
        </p:pic>
      </p:grp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85C1F7-4CD5-79DF-13DF-D28F5F84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92579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1F8404-5F59-4CB7-AC30-5FC4B01A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Power BI Embedded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DBAC9F-0EBB-4A92-AE82-AEACB512F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Incorpora report e oggetti visivi interattivi nelle applicazioni di terze parti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D3A2BB-8B0E-40F6-A0EC-F84B270E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1E03-620B-43C6-9042-142B9C5F63F8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CE134B0-8C50-4858-8CB0-61F77FB1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39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08CCDE0-0516-45ED-954F-C651C4DDC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2912422"/>
            <a:ext cx="5810250" cy="2962275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2A54685-1987-CEDB-A26A-DE16B9B2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87548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D4019F-30DC-4D09-98A9-711F3ECB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 alla Business Intelligence (BI)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1D64FF-AE4A-4AD8-9B34-08ADF41B5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EE57E7-5B81-4952-8A42-9AC46EE5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68EBB-D6B8-4F53-9A0C-68B63518B1C7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CCDD0FF-0EBA-4D96-A752-135E1C4E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4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37BF6697-F901-F954-F104-8C1F9D5DB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7171161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A8A9AD-02E9-4D80-82DE-B30AE45E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Excel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F4237E-4E24-48E7-A1F8-F8F1A7BAD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Componenti BI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Power Query (Recupera e trasforma) 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Power Pivot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Power </a:t>
            </a:r>
            <a:r>
              <a:rPr lang="it-IT" dirty="0" err="1">
                <a:solidFill>
                  <a:schemeClr val="bg1"/>
                </a:solidFill>
              </a:rPr>
              <a:t>View</a:t>
            </a:r>
            <a:endParaRPr lang="it-IT" dirty="0">
              <a:solidFill>
                <a:schemeClr val="bg1"/>
              </a:solidFill>
            </a:endParaRPr>
          </a:p>
          <a:p>
            <a:pPr lvl="1"/>
            <a:r>
              <a:rPr lang="it-IT" dirty="0">
                <a:solidFill>
                  <a:schemeClr val="bg1"/>
                </a:solidFill>
              </a:rPr>
              <a:t>Power Map</a:t>
            </a:r>
          </a:p>
          <a:p>
            <a:r>
              <a:rPr lang="it-IT" dirty="0">
                <a:solidFill>
                  <a:schemeClr val="bg1"/>
                </a:solidFill>
              </a:rPr>
              <a:t>Analizza in Excel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Importa dati dal servizio Power BI e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interagisce con essi tramite tabelle pivot, grafici, filtri</a:t>
            </a:r>
          </a:p>
          <a:p>
            <a:r>
              <a:rPr lang="it-IT" dirty="0">
                <a:solidFill>
                  <a:schemeClr val="bg1"/>
                </a:solidFill>
              </a:rPr>
              <a:t>Pubblica in Power BI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355CC9-2423-421F-A920-AC5BB1C6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40CF-FE19-402A-94F8-8B9CE2128F04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C6ECA8-A7FC-4CC5-96D8-4CB2DED4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40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AEE63CC-0849-49AB-AF09-0C9E43D23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415" y="1866901"/>
            <a:ext cx="4300429" cy="2067982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0449B82-C7FB-2779-5928-2CD4174B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0467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427F9E-331F-48FE-8C52-262FA960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Flusso operativo Power BI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2021093D-2962-4853-A2ED-7B9B6A9D9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327918"/>
              </p:ext>
            </p:extLst>
          </p:nvPr>
        </p:nvGraphicFramePr>
        <p:xfrm>
          <a:off x="330200" y="1373188"/>
          <a:ext cx="11523663" cy="4697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D493EB-6D93-4B7E-B96B-080D4879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4CAA-8C90-46C2-A763-B906CDA8F040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03F4C2-F1C7-404E-B499-FC78D5A9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41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BA8C7A-DEDB-8D70-E091-F464378B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54200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74C14D-BD29-4C32-A837-02DB251D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Power Platform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356D73-28BD-45FB-9563-BB8A64D54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Power BI è inserito in un contesto di app aziendali cloud nell’ambito di Microsoft Azure, 365 e Dynamics</a:t>
            </a:r>
          </a:p>
          <a:p>
            <a:r>
              <a:rPr lang="it-IT" dirty="0">
                <a:solidFill>
                  <a:schemeClr val="bg1"/>
                </a:solidFill>
              </a:rPr>
              <a:t>La piattaforma Power Platform fornisce strumenti per la generazione, automazione e analisi dei dati aziendali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AC5A16-9F42-4CD4-8E01-0CCD2C43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1E259-E8D3-4255-A06F-3BF034E22D91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A0898C-7B2F-4591-9961-25614183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42</a:t>
            </a:fld>
            <a:endParaRPr lang="it-IT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FD00A6DA-137C-A69B-557E-EB9579842439}"/>
              </a:ext>
            </a:extLst>
          </p:cNvPr>
          <p:cNvGrpSpPr/>
          <p:nvPr/>
        </p:nvGrpSpPr>
        <p:grpSpPr>
          <a:xfrm>
            <a:off x="3381812" y="3885706"/>
            <a:ext cx="5428376" cy="2219541"/>
            <a:chOff x="2800350" y="3660466"/>
            <a:chExt cx="5428376" cy="2219541"/>
          </a:xfrm>
        </p:grpSpPr>
        <p:pic>
          <p:nvPicPr>
            <p:cNvPr id="1026" name="Picture 2" descr="Che cos&amp;#39;è Microsoft Dataverse? - Power Apps | Microsoft Docs">
              <a:extLst>
                <a:ext uri="{FF2B5EF4-FFF2-40B4-BE49-F238E27FC236}">
                  <a16:creationId xmlns:a16="http://schemas.microsoft.com/office/drawing/2014/main" id="{CB235B1A-84C3-46A0-B71C-E65C5681B8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928" y="3660466"/>
              <a:ext cx="4272798" cy="2219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4AF0D3B7-4A71-1DD6-8770-9594146C1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00350" y="4313036"/>
              <a:ext cx="914400" cy="914400"/>
            </a:xfrm>
            <a:prstGeom prst="rect">
              <a:avLst/>
            </a:prstGeom>
          </p:spPr>
        </p:pic>
      </p:grp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94BD4AD3-434D-03E4-2845-69884410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7594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74C14D-BD29-4C32-A837-02DB251D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Fabric</a:t>
            </a:r>
            <a:r>
              <a:rPr lang="it-IT" dirty="0"/>
              <a:t> (preview)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356D73-28BD-45FB-9563-BB8A64D54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Soluzione di analisi </a:t>
            </a:r>
            <a:r>
              <a:rPr lang="it-IT" dirty="0" err="1">
                <a:solidFill>
                  <a:schemeClr val="bg1"/>
                </a:solidFill>
              </a:rPr>
              <a:t>all</a:t>
            </a:r>
            <a:r>
              <a:rPr lang="it-IT" dirty="0">
                <a:solidFill>
                  <a:schemeClr val="bg1"/>
                </a:solidFill>
              </a:rPr>
              <a:t>-in-one per le aziende che copre tutte le </a:t>
            </a:r>
            <a:r>
              <a:rPr lang="it-IT" dirty="0" err="1">
                <a:solidFill>
                  <a:schemeClr val="bg1"/>
                </a:solidFill>
              </a:rPr>
              <a:t>attivià</a:t>
            </a:r>
            <a:r>
              <a:rPr lang="it-IT" dirty="0">
                <a:solidFill>
                  <a:schemeClr val="bg1"/>
                </a:solidFill>
              </a:rPr>
              <a:t> correlate ai dati: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Spostamento dei dati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Analisi dei dati Real-Time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Intelligence aziendale.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Ingegneria dei dati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Integrazione dei dati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AC5A16-9F42-4CD4-8E01-0CCD2C43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F90C-3027-4950-8CC9-9D989C1DAC80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A0898C-7B2F-4591-9961-25614183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43</a:t>
            </a:fld>
            <a:endParaRPr lang="it-IT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C27EDFA1-7CC6-CCE3-A9BE-CE456958A323}"/>
              </a:ext>
            </a:extLst>
          </p:cNvPr>
          <p:cNvGrpSpPr/>
          <p:nvPr/>
        </p:nvGrpSpPr>
        <p:grpSpPr>
          <a:xfrm>
            <a:off x="4886325" y="3429000"/>
            <a:ext cx="6838950" cy="2151228"/>
            <a:chOff x="4380611" y="3248026"/>
            <a:chExt cx="7344664" cy="2332202"/>
          </a:xfrm>
        </p:grpSpPr>
        <p:pic>
          <p:nvPicPr>
            <p:cNvPr id="6" name="Picture 2" descr="Diagramma del software come base del servizio sotto le diverse esperienze di Fabric.">
              <a:extLst>
                <a:ext uri="{FF2B5EF4-FFF2-40B4-BE49-F238E27FC236}">
                  <a16:creationId xmlns:a16="http://schemas.microsoft.com/office/drawing/2014/main" id="{38CF1CB5-C9CF-5D2D-0378-A66427D4C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9135" y="3248026"/>
              <a:ext cx="6206140" cy="2332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Elemento grafico 10">
              <a:extLst>
                <a:ext uri="{FF2B5EF4-FFF2-40B4-BE49-F238E27FC236}">
                  <a16:creationId xmlns:a16="http://schemas.microsoft.com/office/drawing/2014/main" id="{DDB493B9-8882-59DD-5E45-5E9084BD6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80611" y="3956927"/>
              <a:ext cx="914400" cy="914400"/>
            </a:xfrm>
            <a:prstGeom prst="rect">
              <a:avLst/>
            </a:prstGeom>
          </p:spPr>
        </p:pic>
      </p:grp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B734C25-A61B-F1DA-E6F5-ADF49794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08062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36E27-1E1F-F4F1-CBBC-3EEEBF8E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NON è Power BI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AC0C64-1DD4-42D2-AF12-C0E6E23BE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La percezione comune di chi si avvicina a Power BI è spesso sbagliata, pertanto è necessario che vengano chiariti alcuni aspetti fondamentali: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Non è una versione moderna di Excel, sebbene ne condivida alcune caratteristiche ed Excel stesso ne faccia parte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Non è un programma di grafica, la reportistica è solo la parte finale del processo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Non consente la modifica dei dati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1A3761-C3BC-1E6D-29FD-24AC8033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B827-CF86-415A-8F2A-882F25779BD9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1968BF-1805-3E4C-E96F-E63E9FA9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44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000C53EC-07E4-5B89-FB88-73B54269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6682491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0FF5B6-AA41-4145-9275-BA150C74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1AEBAB-9C05-4F18-AC7A-06D89184F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Data Analysis </a:t>
            </a:r>
            <a:r>
              <a:rPr lang="it-IT" dirty="0" err="1"/>
              <a:t>Expressions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8003CE-6A92-49A3-B1CA-8C736587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D123C-02CF-4540-934F-477ED79FA0B2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46D16B-5284-4E7F-9756-C1476BEB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45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0E0FFFBD-2093-38C2-C590-2EF6F62F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1802600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92334770-F029-4310-9F48-B8A1FA2A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Definizione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587DDE58-724F-48C5-98C2-3DBCB278F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DAX è un linguaggio di espressioni delle formule usato in Analysis Services, Power BI e Power Pivot in Excel</a:t>
            </a:r>
          </a:p>
          <a:p>
            <a:r>
              <a:rPr lang="it-IT" dirty="0">
                <a:solidFill>
                  <a:schemeClr val="bg1"/>
                </a:solidFill>
              </a:rPr>
              <a:t>Le formule DAX includono funzioni, operatori e valori per eseguire query e calcoli avanzati sui dati presenti in tabelle e colonne correlate nei modelli di dati tabulari</a:t>
            </a:r>
          </a:p>
          <a:p>
            <a:r>
              <a:rPr lang="it-IT" dirty="0">
                <a:solidFill>
                  <a:schemeClr val="bg1"/>
                </a:solidFill>
              </a:rPr>
              <a:t>Consente la creazione di: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Misure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Colonne calcolate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Tabelle calcolate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61FEF1-B7CF-4008-B36F-ABE74374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B751-FFCC-4E49-89C7-214E2D7990FD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951E53-BFBD-4AFC-8CE8-EDD58FBD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46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01459C2-CBB2-9E13-3B8B-757FBA26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7622306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97DAB5-B8A0-44A8-BAA8-F1411BED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Misure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0FB367-F31B-4449-A54E-32D3FBC6B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Le misure sono formule di calcolo dinamiche i cui risultati cambiano a seconda del contesto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B943AA-F886-44A8-AB44-36778363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D2742-4D71-4875-8CA2-CA4FC7D970CF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12DE52-776C-4407-BD93-39E22AAE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47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D6AE43-CBD9-47BF-BA9F-DBFDD2F9427C}"/>
              </a:ext>
            </a:extLst>
          </p:cNvPr>
          <p:cNvSpPr txBox="1"/>
          <p:nvPr/>
        </p:nvSpPr>
        <p:spPr>
          <a:xfrm>
            <a:off x="3419626" y="3034475"/>
            <a:ext cx="5352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TotalResellerAmount</a:t>
            </a:r>
            <a:r>
              <a:rPr lang="it-IT" sz="1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it-IT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it-IT" sz="1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FactSales</a:t>
            </a:r>
            <a:r>
              <a:rPr lang="it-IT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SalesAmount</a:t>
            </a:r>
            <a:r>
              <a:rPr lang="it-IT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it-IT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sz="1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513D7D5-F368-497E-9C5A-357E8C1B6CD1}"/>
              </a:ext>
            </a:extLst>
          </p:cNvPr>
          <p:cNvSpPr txBox="1"/>
          <p:nvPr/>
        </p:nvSpPr>
        <p:spPr>
          <a:xfrm>
            <a:off x="3369933" y="3823525"/>
            <a:ext cx="545213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SelectedRollingAvg</a:t>
            </a:r>
            <a:r>
              <a:rPr lang="it-IT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lang="it-IT" sz="1400" dirty="0">
                <a:solidFill>
                  <a:schemeClr val="bg1"/>
                </a:solidFill>
              </a:rPr>
            </a:br>
            <a:r>
              <a:rPr lang="it-IT" sz="14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t-IT" sz="1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SelectedValue</a:t>
            </a:r>
            <a:r>
              <a:rPr lang="it-IT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lang="it-IT" sz="1400" dirty="0"/>
            </a:br>
            <a:r>
              <a:rPr lang="it-IT" sz="1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SELECTEDVALUE</a:t>
            </a:r>
            <a:r>
              <a:rPr lang="it-IT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it-IT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it-IT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[ID] </a:t>
            </a:r>
            <a:r>
              <a:rPr lang="it-IT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it-IT" sz="1400" dirty="0"/>
            </a:br>
            <a:r>
              <a:rPr lang="it-IT" sz="14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RETURN</a:t>
            </a:r>
            <a:br>
              <a:rPr lang="it-IT" sz="1400" dirty="0"/>
            </a:br>
            <a:r>
              <a:rPr lang="it-IT" sz="1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it-IT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(</a:t>
            </a:r>
            <a:br>
              <a:rPr lang="it-IT" sz="1400" dirty="0"/>
            </a:br>
            <a:r>
              <a:rPr lang="it-IT" sz="1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SelectedValue</a:t>
            </a:r>
            <a:r>
              <a:rPr lang="it-IT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it-IT" sz="1400" dirty="0"/>
            </a:br>
            <a:r>
              <a:rPr lang="it-IT" sz="1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1, </a:t>
            </a:r>
            <a:r>
              <a:rPr lang="it-IT" sz="1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ResellerMeasures</a:t>
            </a:r>
            <a:r>
              <a:rPr lang="it-IT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RollingAvgResellerSales</a:t>
            </a:r>
            <a:r>
              <a:rPr lang="it-IT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lang="it-IT" sz="1400" dirty="0"/>
            </a:br>
            <a:r>
              <a:rPr lang="it-IT" sz="1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2, </a:t>
            </a:r>
            <a:r>
              <a:rPr lang="it-IT" sz="1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InternetMeasures</a:t>
            </a:r>
            <a:r>
              <a:rPr lang="it-IT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sz="1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RollingAvgInternetSales</a:t>
            </a:r>
            <a:r>
              <a:rPr lang="it-IT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lang="it-IT" sz="1400" dirty="0"/>
            </a:br>
            <a:r>
              <a:rPr lang="it-IT" sz="1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it-IT" sz="14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BLANK</a:t>
            </a:r>
            <a:r>
              <a:rPr lang="it-IT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()</a:t>
            </a:r>
            <a:br>
              <a:rPr lang="it-IT" sz="1400" dirty="0"/>
            </a:br>
            <a:r>
              <a:rPr lang="it-IT" sz="1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it-IT" sz="14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)</a:t>
            </a:r>
            <a:endParaRPr lang="it-IT" sz="140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05426684-50F0-FA32-3E65-77CBC368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4137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B19A60-2BC1-4ABC-9019-E304DA37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Colonne calcolate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728BF0-CEB0-4394-95D5-CCE65541D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Una colonna calcolata è una colonna che viene aggiunta a una tabella esistente per la quale viene creata una formula DAX che ne definisce i valori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3E87D7-CBAF-4F67-B9F0-939254B6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BDB4-603D-4B9B-9461-0ABBA782D53E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9A8D781-21B8-4FB5-96CF-9B8CC19E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48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08011B3-3B6C-4802-932D-28271001D363}"/>
              </a:ext>
            </a:extLst>
          </p:cNvPr>
          <p:cNvSpPr txBox="1"/>
          <p:nvPr/>
        </p:nvSpPr>
        <p:spPr>
          <a:xfrm flipH="1">
            <a:off x="3784896" y="3498555"/>
            <a:ext cx="4614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 [</a:t>
            </a:r>
            <a:r>
              <a:rPr lang="it-IT" sz="1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Calendar</a:t>
            </a:r>
            <a:r>
              <a:rPr lang="it-IT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it-IT" sz="1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it-IT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 &amp; </a:t>
            </a:r>
            <a:r>
              <a:rPr lang="it-IT" sz="1400" b="0" i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" Q" </a:t>
            </a:r>
            <a:r>
              <a:rPr lang="it-IT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&amp; [</a:t>
            </a:r>
            <a:r>
              <a:rPr lang="it-IT" sz="14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Calendar</a:t>
            </a:r>
            <a:r>
              <a:rPr lang="it-IT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Quarter]</a:t>
            </a:r>
            <a:endParaRPr lang="it-IT" sz="1400" dirty="0">
              <a:solidFill>
                <a:schemeClr val="bg1"/>
              </a:solidFill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7E2E0E3-5D00-8165-9F09-745C8DEB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37491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D6C04A-6FE7-4E2B-8B2E-A155FE31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Tabelle calcolate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D26BD4-D9DE-4930-A0F3-9605F14DF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Una tabella calcolata è basato su un'espressione di formula, derivato da tutte le altre tabelle nello stesso modello o da alcune di esse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31EE41-D9AA-457E-81F2-476B865B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4F875-372C-4A73-8D31-1B978F791521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C6CA677-63BB-4116-BD94-2335DA21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49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A5CF4B8-F693-44F3-9836-C0B3CFBA7538}"/>
              </a:ext>
            </a:extLst>
          </p:cNvPr>
          <p:cNvSpPr txBox="1"/>
          <p:nvPr/>
        </p:nvSpPr>
        <p:spPr>
          <a:xfrm>
            <a:off x="3581400" y="3631962"/>
            <a:ext cx="55515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Western Region Employees =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UNION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 'Northwest Employees', 'Southwest Employees' )</a:t>
            </a:r>
          </a:p>
          <a:p>
            <a:endParaRPr lang="it-IT" sz="1400" dirty="0">
              <a:latin typeface="Consolas" panose="020B0609020204030204" pitchFamily="49" charset="0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65B0BBE-A142-1785-7A01-81ABC63D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9519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5604A1-3D07-5724-8A80-5A4246CB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C108FB-3073-1DA1-177D-E9AEE89B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it-IT" dirty="0">
                <a:solidFill>
                  <a:schemeClr val="bg1"/>
                </a:solidFill>
              </a:rPr>
              <a:t>Senza dati di supporto, sei solo un'altra persona con un'opinione</a:t>
            </a:r>
            <a:r>
              <a:rPr lang="it-IT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endParaRPr lang="it-IT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chemeClr val="bg1"/>
                </a:solidFill>
              </a:rPr>
              <a:t>Cit. </a:t>
            </a:r>
            <a:r>
              <a:rPr lang="en-US" sz="1600" b="1" i="1" dirty="0">
                <a:solidFill>
                  <a:schemeClr val="accent1"/>
                </a:solidFill>
              </a:rPr>
              <a:t>Teo </a:t>
            </a:r>
            <a:r>
              <a:rPr lang="en-US" sz="1600" b="1" i="1" dirty="0" err="1">
                <a:solidFill>
                  <a:schemeClr val="accent1"/>
                </a:solidFill>
              </a:rPr>
              <a:t>Lachev</a:t>
            </a:r>
            <a:r>
              <a:rPr lang="en-US" sz="1600" b="1" i="1" dirty="0">
                <a:solidFill>
                  <a:schemeClr val="accent1"/>
                </a:solidFill>
              </a:rPr>
              <a:t> - Applied Microsoft Power BI Bring your data to life</a:t>
            </a:r>
            <a:endParaRPr lang="it-IT" sz="1600" b="1" i="1" dirty="0">
              <a:solidFill>
                <a:schemeClr val="accent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B1A54F-3140-7D45-5BF3-892C2145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29D9C-B4DB-47AA-BA9C-8A6E9A0B4EF9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9C04726-4337-694A-3961-ACC40FDD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5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1BCF710-B1FF-D75B-39FD-C0BB91F7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60151299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9AB814-C041-4CE3-9A9A-6EEFF278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AI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37C266-6499-429E-AD1A-59E65B0E3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640BB0-393D-4E3D-BE46-47D9566D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AAC69-6DFD-46A4-97F8-13DDAF0D2BEB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3FEA89A-101B-42C3-9D1C-A6E359B8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50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BD6F52F-2FD9-EC73-A381-6F831051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455781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A97612-9203-CC15-AB6C-61B34142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AI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37F6FD-832E-80A5-3E79-6B890530D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Power Query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Analisi del testo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Visione artificiale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Azure Machine Learning</a:t>
            </a:r>
          </a:p>
          <a:p>
            <a:r>
              <a:rPr lang="it-IT" dirty="0">
                <a:solidFill>
                  <a:schemeClr val="bg1"/>
                </a:solidFill>
              </a:rPr>
              <a:t>Power BI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Fattori di influenza chiave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Albero di scomposizione</a:t>
            </a:r>
          </a:p>
          <a:p>
            <a:pPr lvl="1"/>
            <a:r>
              <a:rPr lang="it-IT" dirty="0" err="1">
                <a:solidFill>
                  <a:schemeClr val="bg1"/>
                </a:solidFill>
              </a:rPr>
              <a:t>Clusterizzazione</a:t>
            </a:r>
            <a:endParaRPr lang="it-IT" dirty="0">
              <a:solidFill>
                <a:schemeClr val="bg1"/>
              </a:solidFill>
            </a:endParaRPr>
          </a:p>
          <a:p>
            <a:pPr lvl="1"/>
            <a:r>
              <a:rPr lang="it-IT" dirty="0">
                <a:solidFill>
                  <a:schemeClr val="bg1"/>
                </a:solidFill>
              </a:rPr>
              <a:t>Analisi anomalie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…</a:t>
            </a:r>
          </a:p>
          <a:p>
            <a:pPr lvl="1"/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6D9486-C53D-A786-8528-688EDE78A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7EB26-4606-47A4-A748-1B6CEA898EBC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FC42E5-9CD0-9E21-AF88-0EAB5B4C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51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8A8DE9C0-A93B-A808-DC92-6EA07763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7600369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5F0A40B6-920B-44AA-AE71-8B7B2931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Trasformazioni di AI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4EEBCAE-D0F1-4129-B32D-4AF7C63F4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Analisi del testo</a:t>
            </a:r>
          </a:p>
          <a:p>
            <a:r>
              <a:rPr lang="it-IT" dirty="0">
                <a:solidFill>
                  <a:schemeClr val="bg1"/>
                </a:solidFill>
              </a:rPr>
              <a:t>Visione</a:t>
            </a:r>
          </a:p>
          <a:p>
            <a:r>
              <a:rPr lang="it-IT" dirty="0">
                <a:solidFill>
                  <a:schemeClr val="bg1"/>
                </a:solidFill>
              </a:rPr>
              <a:t>Azure Machine Learning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2E3738-4C6B-47E5-98DE-F27BA5AE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4DE5-1BBB-4DF2-9C58-A65C9BC50D30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66BF5E2-17FE-4B28-A220-AD763C9A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52</a:t>
            </a:fld>
            <a:endParaRPr lang="it-IT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5327DD0-0CDD-AE3F-4E1F-4E5F6395A110}"/>
              </a:ext>
            </a:extLst>
          </p:cNvPr>
          <p:cNvGrpSpPr/>
          <p:nvPr/>
        </p:nvGrpSpPr>
        <p:grpSpPr>
          <a:xfrm>
            <a:off x="249888" y="3823495"/>
            <a:ext cx="11692223" cy="1628775"/>
            <a:chOff x="337852" y="3362324"/>
            <a:chExt cx="11692223" cy="1628775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B72F3E46-0CC8-7BC7-38F8-AE20A4345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852" y="3492972"/>
              <a:ext cx="11601450" cy="1034153"/>
            </a:xfrm>
            <a:prstGeom prst="rect">
              <a:avLst/>
            </a:prstGeom>
          </p:spPr>
        </p:pic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4F9F706-B71C-8223-0872-96EF5B744AA3}"/>
                </a:ext>
              </a:extLst>
            </p:cNvPr>
            <p:cNvSpPr/>
            <p:nvPr/>
          </p:nvSpPr>
          <p:spPr>
            <a:xfrm>
              <a:off x="9734550" y="3362324"/>
              <a:ext cx="2295525" cy="1628775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64FC735-8275-9CEF-F4DA-F1602A62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14991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35DBD2-7392-4965-B60D-E46FFE5D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Fattori di influenza chiave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E595B1-3359-439A-ADE4-D370F5317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Favorisce la comprensione dei fattori che stanno alla base di una metrica alla quale si è interessati</a:t>
            </a:r>
          </a:p>
          <a:p>
            <a:r>
              <a:rPr lang="it-IT" dirty="0">
                <a:solidFill>
                  <a:schemeClr val="bg1"/>
                </a:solidFill>
              </a:rPr>
              <a:t>Analizza i dati, stila una classifica dei fattori importanti e li visualizza come fattori di influenza chiave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45A144-4197-43D9-9B52-6F16BD8D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4A08-F253-424B-9162-3235BBEFBC17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DB9212D-1E13-494C-9C8E-719B13D6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53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0BB7684-4624-4269-8D9C-D6A43ADA2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677" y="3657599"/>
            <a:ext cx="3140645" cy="2311231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B14BDE6-8311-CAD8-F43E-F7047D58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87407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EB9439-D84B-A008-E212-C74AAD08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Utenti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65F408-9B34-C53B-AFFC-DEA76485E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E11799-EBC8-6D01-D543-201675C1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5F2D-B768-4710-AFC6-226F5CEEC635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6D977EF-6267-D774-FAF1-3108A407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54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CF714DDD-7B22-CA82-8101-BD9D4B64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5230453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F2239F-2F5A-7C10-DD67-2A8A8274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Tipologie di utenti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2D5A6E-A316-84AB-27BE-CBC3FB75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Business</a:t>
            </a:r>
          </a:p>
          <a:p>
            <a:r>
              <a:rPr lang="it-IT" dirty="0">
                <a:solidFill>
                  <a:schemeClr val="bg1"/>
                </a:solidFill>
              </a:rPr>
              <a:t>Data </a:t>
            </a:r>
            <a:r>
              <a:rPr lang="it-IT" dirty="0" err="1">
                <a:solidFill>
                  <a:schemeClr val="bg1"/>
                </a:solidFill>
              </a:rPr>
              <a:t>analyst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Specialista IT</a:t>
            </a:r>
          </a:p>
          <a:p>
            <a:r>
              <a:rPr lang="it-IT" dirty="0">
                <a:solidFill>
                  <a:schemeClr val="bg1"/>
                </a:solidFill>
              </a:rPr>
              <a:t>Sviluppatore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DF2E2E-14AB-5655-08B8-39BC0D18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E216-EE25-4F93-920C-B728FD768278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FCB7AB8-3D90-F651-CFCF-7A0EC6CC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55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782C4CED-B444-9822-7AB6-75F12303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6306000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3DBB35-F3D2-E6B4-685B-2126FEDC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Utente business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71D89A-AC1E-294B-5430-96B69426C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Ottiene informazioni da strumenti di analisi cloud (Q&amp;A)</a:t>
            </a:r>
          </a:p>
          <a:p>
            <a:r>
              <a:rPr lang="it-IT" dirty="0">
                <a:solidFill>
                  <a:schemeClr val="bg1"/>
                </a:solidFill>
              </a:rPr>
              <a:t>Crea report senza dover modellare i dati (Template App)</a:t>
            </a:r>
          </a:p>
          <a:p>
            <a:r>
              <a:rPr lang="it-IT" dirty="0">
                <a:solidFill>
                  <a:schemeClr val="bg1"/>
                </a:solidFill>
              </a:rPr>
              <a:t>Crea rapidamente dashboard condivisibili</a:t>
            </a:r>
          </a:p>
          <a:p>
            <a:r>
              <a:rPr lang="it-IT" dirty="0">
                <a:solidFill>
                  <a:schemeClr val="bg1"/>
                </a:solidFill>
              </a:rPr>
              <a:t>Usa l’app mobile per l’analisi, </a:t>
            </a:r>
            <a:r>
              <a:rPr lang="it-IT" dirty="0" err="1">
                <a:solidFill>
                  <a:schemeClr val="bg1"/>
                </a:solidFill>
              </a:rPr>
              <a:t>alert</a:t>
            </a:r>
            <a:r>
              <a:rPr lang="it-IT" dirty="0">
                <a:solidFill>
                  <a:schemeClr val="bg1"/>
                </a:solidFill>
              </a:rPr>
              <a:t>, annotazioni e condivisioni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66E757-CCD3-1A75-E2CA-12C55503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354E-E8E3-4BEA-86BA-B09767EF6BEE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CDA0D86-0AFC-90AF-D654-348C9054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56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E596949-D1CD-971E-65C0-D011B458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75167472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377917-4CE8-7066-0B83-7C1A8723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analyst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54832E-EBB8-7E2B-6E2B-F0AFF2440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Crea modelli di dati da sorgenti eterogenee</a:t>
            </a:r>
          </a:p>
          <a:p>
            <a:r>
              <a:rPr lang="it-IT" dirty="0">
                <a:solidFill>
                  <a:schemeClr val="bg1"/>
                </a:solidFill>
              </a:rPr>
              <a:t>Corregge, trasforma e valida i dati</a:t>
            </a:r>
          </a:p>
          <a:p>
            <a:r>
              <a:rPr lang="it-IT" dirty="0">
                <a:solidFill>
                  <a:schemeClr val="bg1"/>
                </a:solidFill>
              </a:rPr>
              <a:t>Crea calcoli di business</a:t>
            </a:r>
          </a:p>
          <a:p>
            <a:r>
              <a:rPr lang="it-IT" dirty="0">
                <a:solidFill>
                  <a:schemeClr val="bg1"/>
                </a:solidFill>
              </a:rPr>
              <a:t>Crea report e dashboard</a:t>
            </a:r>
          </a:p>
          <a:p>
            <a:r>
              <a:rPr lang="it-IT" dirty="0">
                <a:solidFill>
                  <a:schemeClr val="bg1"/>
                </a:solidFill>
              </a:rPr>
              <a:t>Pubblica i report e li condivide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C13942-5719-217D-60E2-2710E559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5F50-505F-4B48-804A-63B7B3455DEF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5B5404-7F45-F28A-FEEA-65CD08C3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57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977B0914-3CBB-0685-F94D-578EA80D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3790098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58DCCE-77A0-C538-DB45-688AD13E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Specialista IT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0CA480-FE4D-7B8F-2E1B-C47ACEC2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Gestisce le licenze e gli utenti</a:t>
            </a:r>
          </a:p>
          <a:p>
            <a:r>
              <a:rPr lang="it-IT" dirty="0">
                <a:solidFill>
                  <a:schemeClr val="bg1"/>
                </a:solidFill>
              </a:rPr>
              <a:t>Amministra il servizio cloud</a:t>
            </a:r>
          </a:p>
          <a:p>
            <a:r>
              <a:rPr lang="it-IT" dirty="0">
                <a:solidFill>
                  <a:schemeClr val="bg1"/>
                </a:solidFill>
              </a:rPr>
              <a:t>Applica le politiche di sicurezza</a:t>
            </a:r>
          </a:p>
          <a:p>
            <a:r>
              <a:rPr lang="it-IT" dirty="0">
                <a:solidFill>
                  <a:schemeClr val="bg1"/>
                </a:solidFill>
              </a:rPr>
              <a:t>Crea le aree condivise</a:t>
            </a:r>
          </a:p>
          <a:p>
            <a:r>
              <a:rPr lang="it-IT" dirty="0">
                <a:solidFill>
                  <a:schemeClr val="bg1"/>
                </a:solidFill>
              </a:rPr>
              <a:t>Gestisce gli aggiornamenti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62E4D6-96F3-F728-AEE7-B0F21845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BBAB-3D82-4504-BB73-B5823002CED5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94F3BB2-4FAA-EA62-0D3D-30B787A5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58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74D63BB9-7861-9EEE-EE4B-16C8EC10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6577171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46BEF1-3539-3A44-0855-E04A8134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Sviluppatore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6B210E-6376-D5A6-31D6-2A3C8457B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Gestisce e automatizza i dati pubblicati</a:t>
            </a:r>
          </a:p>
          <a:p>
            <a:r>
              <a:rPr lang="it-IT" dirty="0">
                <a:solidFill>
                  <a:schemeClr val="bg1"/>
                </a:solidFill>
              </a:rPr>
              <a:t>Incorpora report e dashboard in siti Web e app</a:t>
            </a:r>
          </a:p>
          <a:p>
            <a:r>
              <a:rPr lang="it-IT" dirty="0">
                <a:solidFill>
                  <a:schemeClr val="bg1"/>
                </a:solidFill>
              </a:rPr>
              <a:t>Crea oggetti visivi personalizzati</a:t>
            </a:r>
          </a:p>
          <a:p>
            <a:r>
              <a:rPr lang="it-IT" dirty="0">
                <a:solidFill>
                  <a:schemeClr val="bg1"/>
                </a:solidFill>
              </a:rPr>
              <a:t>Crea connettori ai dati personalizzati</a:t>
            </a:r>
          </a:p>
          <a:p>
            <a:r>
              <a:rPr lang="it-IT" dirty="0">
                <a:solidFill>
                  <a:schemeClr val="bg1"/>
                </a:solidFill>
              </a:rPr>
              <a:t>Integra Power BI con gli altri servizi Power Platform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E6DA4-1510-7468-4E61-888A3B3D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6B7B-FC91-4836-84B5-4014A8D08BB1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135D80-91E8-42F1-BDF3-633A5D79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59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3E4C5E39-A9B5-529A-1D0E-0B52A21C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774550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D0CEAA5C-3288-41D4-8DBF-7A687E97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Business Intelligence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D87BB9E-DA57-4E64-A031-28A6B9E09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La Business Intelligence (BI) è un insieme di:</a:t>
            </a:r>
          </a:p>
          <a:p>
            <a:pPr lvl="1"/>
            <a:r>
              <a:rPr lang="it-IT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Processi</a:t>
            </a:r>
          </a:p>
          <a:p>
            <a:pPr lvl="1"/>
            <a:r>
              <a:rPr lang="it-IT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Metodi</a:t>
            </a:r>
          </a:p>
          <a:p>
            <a:pPr lvl="1"/>
            <a:r>
              <a:rPr lang="it-IT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Tecnologie</a:t>
            </a:r>
            <a:endParaRPr lang="it-IT" dirty="0">
              <a:solidFill>
                <a:schemeClr val="bg1"/>
              </a:solidFill>
              <a:latin typeface="Open Sans" panose="020B0606030504020204" pitchFamily="34" charset="0"/>
            </a:endParaRPr>
          </a:p>
          <a:p>
            <a:r>
              <a:rPr lang="it-IT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Per analizzare dati strategici e raccogliere informazioni utili a </a:t>
            </a:r>
            <a:r>
              <a:rPr lang="it-IT" b="1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migliorare le decisioni aziendali </a:t>
            </a:r>
            <a:r>
              <a:rPr lang="it-IT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ed </a:t>
            </a:r>
            <a:r>
              <a:rPr lang="it-IT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aumentare il proprio </a:t>
            </a:r>
            <a:r>
              <a:rPr lang="it-IT" b="1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vantaggio competitivo</a:t>
            </a:r>
            <a:endParaRPr lang="it-IT" i="0" dirty="0">
              <a:solidFill>
                <a:schemeClr val="accent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br>
              <a:rPr lang="it-IT" i="1" dirty="0">
                <a:solidFill>
                  <a:schemeClr val="bg1"/>
                </a:solidFill>
              </a:rPr>
            </a:br>
            <a:endParaRPr lang="it-IT" sz="2000" b="1" i="1" dirty="0">
              <a:solidFill>
                <a:schemeClr val="bg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477D9F-960D-4E5D-B416-A2A52C2F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C2B6-D2F7-4CD2-B9B4-91F00876D820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E57A2D4-4154-404E-99AB-73F792A7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6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4CCFACA-59D9-053C-751D-7FFDF8CA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6576853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E89833-86E7-44F4-AF85-13CC211C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Soluzioni e prezzi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221C91-EB79-4BF1-B9E3-D3863713A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A3876C-46AF-4419-B106-4E041269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AD3C-D596-44AB-98C0-330B2159C81B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061C2E5-F5AE-40EA-9612-8BD44127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60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7C1B89FB-0070-8DCB-4F20-01946BC8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7816769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35D97E-4D56-4FDB-B718-82850E8A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Licenze (</a:t>
            </a:r>
            <a:r>
              <a:rPr lang="it-IT" dirty="0" err="1"/>
              <a:t>sett</a:t>
            </a:r>
            <a:r>
              <a:rPr lang="it-IT" dirty="0"/>
              <a:t> – 2023)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272C7E-E35F-400D-BA71-4153E9BB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it-IT" dirty="0">
                <a:solidFill>
                  <a:schemeClr val="bg1"/>
                </a:solidFill>
              </a:rPr>
              <a:t>Power BI Free</a:t>
            </a:r>
          </a:p>
          <a:p>
            <a:r>
              <a:rPr lang="it-IT" dirty="0">
                <a:solidFill>
                  <a:schemeClr val="bg1"/>
                </a:solidFill>
              </a:rPr>
              <a:t>Power BI Pro</a:t>
            </a:r>
          </a:p>
          <a:p>
            <a:pPr lvl="1"/>
            <a:r>
              <a:rPr lang="it-IT" b="1" dirty="0">
                <a:solidFill>
                  <a:schemeClr val="accent1"/>
                </a:solidFill>
              </a:rPr>
              <a:t>€ 9,40 </a:t>
            </a:r>
            <a:r>
              <a:rPr lang="it-IT" dirty="0">
                <a:solidFill>
                  <a:schemeClr val="bg1"/>
                </a:solidFill>
              </a:rPr>
              <a:t>per utente al mese</a:t>
            </a:r>
          </a:p>
          <a:p>
            <a:r>
              <a:rPr lang="it-IT" dirty="0">
                <a:solidFill>
                  <a:schemeClr val="bg1"/>
                </a:solidFill>
              </a:rPr>
              <a:t>Power BI Premium per utente</a:t>
            </a:r>
          </a:p>
          <a:p>
            <a:pPr lvl="1"/>
            <a:r>
              <a:rPr lang="it-IT" b="1" dirty="0">
                <a:solidFill>
                  <a:schemeClr val="accent1"/>
                </a:solidFill>
              </a:rPr>
              <a:t>€ 18,70 </a:t>
            </a:r>
            <a:r>
              <a:rPr lang="it-IT" dirty="0">
                <a:solidFill>
                  <a:schemeClr val="bg1"/>
                </a:solidFill>
              </a:rPr>
              <a:t>per utente al mese</a:t>
            </a:r>
          </a:p>
          <a:p>
            <a:r>
              <a:rPr lang="it-IT" dirty="0">
                <a:solidFill>
                  <a:schemeClr val="bg1"/>
                </a:solidFill>
              </a:rPr>
              <a:t>Power BI Premium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Es. 20 utenti Pro, 35 utenti frequenti, 45 occasionali: </a:t>
            </a:r>
            <a:r>
              <a:rPr lang="it-IT" b="1" dirty="0">
                <a:solidFill>
                  <a:schemeClr val="accent1"/>
                </a:solidFill>
              </a:rPr>
              <a:t>€ 4.675,60 </a:t>
            </a:r>
            <a:r>
              <a:rPr lang="it-IT" dirty="0">
                <a:solidFill>
                  <a:schemeClr val="bg1"/>
                </a:solidFill>
              </a:rPr>
              <a:t>al mese</a:t>
            </a:r>
          </a:p>
          <a:p>
            <a:r>
              <a:rPr lang="it-IT" dirty="0">
                <a:solidFill>
                  <a:schemeClr val="bg1"/>
                </a:solidFill>
              </a:rPr>
              <a:t>Power BI Embedded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Incorpora report e dashboard nelle </a:t>
            </a:r>
            <a:r>
              <a:rPr lang="it-IT" dirty="0" err="1">
                <a:solidFill>
                  <a:schemeClr val="bg1"/>
                </a:solidFill>
              </a:rPr>
              <a:t>app</a:t>
            </a:r>
            <a:endParaRPr lang="it-IT" dirty="0">
              <a:solidFill>
                <a:schemeClr val="bg1"/>
              </a:solidFill>
            </a:endParaRPr>
          </a:p>
          <a:p>
            <a:pPr lvl="1"/>
            <a:r>
              <a:rPr lang="it-IT" dirty="0">
                <a:solidFill>
                  <a:schemeClr val="bg1"/>
                </a:solidFill>
              </a:rPr>
              <a:t>Da </a:t>
            </a:r>
            <a:r>
              <a:rPr lang="it-IT" b="1" dirty="0">
                <a:solidFill>
                  <a:schemeClr val="accent1"/>
                </a:solidFill>
              </a:rPr>
              <a:t>€ 0,9310</a:t>
            </a:r>
            <a:r>
              <a:rPr lang="it-IT" dirty="0">
                <a:solidFill>
                  <a:schemeClr val="bg1"/>
                </a:solidFill>
              </a:rPr>
              <a:t>/ora a </a:t>
            </a:r>
            <a:r>
              <a:rPr lang="it-IT" b="1" dirty="0">
                <a:solidFill>
                  <a:schemeClr val="accent1"/>
                </a:solidFill>
              </a:rPr>
              <a:t>€ 29,7817</a:t>
            </a:r>
            <a:r>
              <a:rPr lang="it-IT" dirty="0">
                <a:solidFill>
                  <a:schemeClr val="bg1"/>
                </a:solidFill>
              </a:rPr>
              <a:t>/ora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Da </a:t>
            </a:r>
            <a:r>
              <a:rPr lang="it-IT" b="1" dirty="0">
                <a:solidFill>
                  <a:schemeClr val="accent1"/>
                </a:solidFill>
              </a:rPr>
              <a:t>€ 679,5762</a:t>
            </a:r>
            <a:r>
              <a:rPr lang="it-IT" dirty="0">
                <a:solidFill>
                  <a:schemeClr val="bg1"/>
                </a:solidFill>
              </a:rPr>
              <a:t>/mese a </a:t>
            </a:r>
            <a:r>
              <a:rPr lang="it-IT" b="1" dirty="0">
                <a:solidFill>
                  <a:schemeClr val="accent1"/>
                </a:solidFill>
              </a:rPr>
              <a:t>€ 21740,6391</a:t>
            </a:r>
            <a:r>
              <a:rPr lang="it-IT" dirty="0">
                <a:solidFill>
                  <a:schemeClr val="bg1"/>
                </a:solidFill>
              </a:rPr>
              <a:t>/mese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9623E2-F774-4C86-95A5-CD1AA8EB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B694-B3A3-42B1-91DD-495863F64119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50AF21-2453-4738-81D1-5C160064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61</a:t>
            </a:fld>
            <a:endParaRPr lang="it-IT"/>
          </a:p>
        </p:txBody>
      </p:sp>
      <p:pic>
        <p:nvPicPr>
          <p:cNvPr id="6" name="Elemento grafico 5" descr="Mondo">
            <a:hlinkClick r:id="rId2"/>
            <a:extLst>
              <a:ext uri="{FF2B5EF4-FFF2-40B4-BE49-F238E27FC236}">
                <a16:creationId xmlns:a16="http://schemas.microsoft.com/office/drawing/2014/main" id="{10B025E3-EC35-485F-81A5-4F3BCDE4D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4639" y="4520889"/>
            <a:ext cx="476318" cy="476318"/>
          </a:xfrm>
          <a:prstGeom prst="rect">
            <a:avLst/>
          </a:prstGeom>
        </p:spPr>
      </p:pic>
      <p:pic>
        <p:nvPicPr>
          <p:cNvPr id="8" name="Elemento grafico 7" descr="Mondo">
            <a:hlinkClick r:id="rId5"/>
            <a:extLst>
              <a:ext uri="{FF2B5EF4-FFF2-40B4-BE49-F238E27FC236}">
                <a16:creationId xmlns:a16="http://schemas.microsoft.com/office/drawing/2014/main" id="{5D478A47-3F50-452F-8A71-B6B2325D7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8305" y="1789663"/>
            <a:ext cx="476318" cy="476318"/>
          </a:xfrm>
          <a:prstGeom prst="rect">
            <a:avLst/>
          </a:prstGeom>
        </p:spPr>
      </p:pic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AFD904A4-A9B8-1BBA-E335-EBB5D1AD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0049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B0F117-DF30-46DD-BF99-41B7C6DED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0E6B72-A204-4F97-9C62-B42C4B3FA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Nel caso di una azienda con 10 utilizzatori di Power BI Pro, il costo mensile è di </a:t>
            </a:r>
            <a:r>
              <a:rPr lang="it-IT" b="1" dirty="0">
                <a:solidFill>
                  <a:schemeClr val="accent1"/>
                </a:solidFill>
              </a:rPr>
              <a:t>€ 94,00 </a:t>
            </a:r>
            <a:r>
              <a:rPr lang="it-IT" dirty="0">
                <a:solidFill>
                  <a:schemeClr val="bg1"/>
                </a:solidFill>
              </a:rPr>
              <a:t>(€ 9,40 x 10)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D202E4-0F54-4CC2-8CC1-96D88D51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7C56-162E-4380-901D-109A4181284B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D7C5C2-99AD-4DBB-AF5D-185B7938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62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33692B03-167C-F887-9B94-B645F7C6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9783055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D47ECA-6645-4387-9A06-E6C4BFF2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Riferimenti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C0F4FA-51E0-477D-A43D-3DA146E40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EB545F-961C-4B9E-AD6B-D2E6A565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3FDF-1F23-4332-840E-BF8AF872C44A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91ADDC-A046-4865-A814-A6E396AB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63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3896057-B8E3-40E8-0D44-73C59DBC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9264876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7F0146-C2AE-40FD-A179-6D0EAB3A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Siti di riferimento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61ADC8-1EF2-4527-A030-93BBB45B3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hlinkClick r:id="rId2"/>
              </a:rPr>
              <a:t>https://powerbi.microsoft.com/it-it/</a:t>
            </a:r>
            <a:endParaRPr lang="it-IT" dirty="0"/>
          </a:p>
          <a:p>
            <a:r>
              <a:rPr lang="it-IT" dirty="0">
                <a:hlinkClick r:id="rId3"/>
              </a:rPr>
              <a:t>https://docs.microsoft.com/it-it/learn/</a:t>
            </a:r>
            <a:endParaRPr lang="it-IT" dirty="0"/>
          </a:p>
          <a:p>
            <a:r>
              <a:rPr lang="it-IT" dirty="0">
                <a:hlinkClick r:id="rId4"/>
              </a:rPr>
              <a:t>https://www.sqlbi.com/</a:t>
            </a:r>
            <a:endParaRPr lang="it-IT" dirty="0"/>
          </a:p>
          <a:p>
            <a:r>
              <a:rPr lang="it-IT" dirty="0">
                <a:hlinkClick r:id="rId5"/>
              </a:rPr>
              <a:t>https://www.daxpatterns.com/</a:t>
            </a:r>
            <a:endParaRPr lang="it-IT" dirty="0"/>
          </a:p>
          <a:p>
            <a:r>
              <a:rPr lang="it-IT" dirty="0">
                <a:hlinkClick r:id="rId6"/>
              </a:rPr>
              <a:t>https://powerpivotpro.com/</a:t>
            </a:r>
            <a:endParaRPr lang="it-IT" dirty="0"/>
          </a:p>
          <a:p>
            <a:r>
              <a:rPr lang="it-IT" dirty="0">
                <a:hlinkClick r:id="rId7"/>
              </a:rPr>
              <a:t>https://powerbi.tips/</a:t>
            </a:r>
            <a:endParaRPr lang="it-IT" dirty="0"/>
          </a:p>
          <a:p>
            <a:r>
              <a:rPr lang="it-IT" dirty="0">
                <a:hlinkClick r:id="rId8"/>
              </a:rPr>
              <a:t>https://radacad.com/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22623D-E309-45F4-BE5A-232868CB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38B59-672A-41B0-AA79-84C8100703BD}" type="datetime1">
              <a:rPr lang="it-IT" smtClean="0"/>
              <a:t>06/10/2023</a:t>
            </a:fld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B7A9A8-E374-438C-8411-5030B541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64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2609441-1B86-F47A-9AD1-59B260E6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3887836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0A67C0-F918-4EC9-AEB5-37CA3FF0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Note personali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AFB9E1-BA2A-4314-98A4-046ACCF5F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2F8612-E90A-4EBE-ACD8-1EAFF1A2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6B4A-6042-4614-B0BF-D2EA6F2517F3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13CE61-2F9B-44D0-BA41-39FF009E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65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CB7C4FD8-19DC-1AAB-592C-C3E371C2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2137049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9DA9D9-E8B1-4FF5-824C-8030FE31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Attività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24689F-8C6A-4253-8DC4-EDF888192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chemeClr val="bg1"/>
                </a:solidFill>
              </a:rPr>
              <a:t>Data </a:t>
            </a:r>
            <a:r>
              <a:rPr lang="it-IT" dirty="0" err="1">
                <a:solidFill>
                  <a:schemeClr val="bg1"/>
                </a:solidFill>
              </a:rPr>
              <a:t>analyst</a:t>
            </a:r>
            <a:r>
              <a:rPr lang="it-IT" dirty="0">
                <a:solidFill>
                  <a:schemeClr val="bg1"/>
                </a:solidFill>
              </a:rPr>
              <a:t>, developer e docente</a:t>
            </a:r>
          </a:p>
          <a:p>
            <a:r>
              <a:rPr lang="it-IT" dirty="0">
                <a:solidFill>
                  <a:schemeClr val="bg1"/>
                </a:solidFill>
              </a:rPr>
              <a:t>Da oltre 30 anni mi occupo di informatica collaborando con aziende nei settori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Ingegneristico</a:t>
            </a:r>
          </a:p>
          <a:p>
            <a:pPr lvl="2"/>
            <a:r>
              <a:rPr lang="it-IT" dirty="0">
                <a:solidFill>
                  <a:schemeClr val="bg1"/>
                </a:solidFill>
              </a:rPr>
              <a:t>Programmazione e analisi dati territoriali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Field management</a:t>
            </a:r>
          </a:p>
          <a:p>
            <a:pPr lvl="2"/>
            <a:r>
              <a:rPr lang="it-IT" dirty="0">
                <a:solidFill>
                  <a:schemeClr val="bg1"/>
                </a:solidFill>
              </a:rPr>
              <a:t>Realizzazione SW per la gestione processi per attività sul campo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BI</a:t>
            </a:r>
          </a:p>
          <a:p>
            <a:pPr lvl="2"/>
            <a:r>
              <a:rPr lang="it-IT" dirty="0">
                <a:solidFill>
                  <a:schemeClr val="bg1"/>
                </a:solidFill>
              </a:rPr>
              <a:t>Consulenze per la realizzazione di progetti BI</a:t>
            </a:r>
          </a:p>
          <a:p>
            <a:r>
              <a:rPr lang="it-IT" dirty="0">
                <a:solidFill>
                  <a:schemeClr val="bg1"/>
                </a:solidFill>
              </a:rPr>
              <a:t>Collaboro con Centri di Formazione e Istituti Tecnici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Strumenti di Office Automation base e avanzati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Programmazione server, desktop e mobile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Analisi dati di BI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DB857F-70DE-43CB-A442-66A31F77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CB2A-9A7B-4EF1-891F-CAC4E2C83857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C408872-782F-462F-845A-1233EA55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66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7EAAD28-3C99-2B1F-B69A-96581D79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6430623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9DA9D9-E8B1-4FF5-824C-8030FE31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Certificazioni e profilo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24689F-8C6A-4253-8DC4-EDF888192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Certificazioni</a:t>
            </a:r>
          </a:p>
          <a:p>
            <a:pPr marL="1079500" lvl="1" indent="-276225"/>
            <a:r>
              <a:rPr lang="it-IT" dirty="0">
                <a:solidFill>
                  <a:schemeClr val="bg1"/>
                </a:solidFill>
              </a:rPr>
              <a:t>2018 – MCSA: BI Reporting</a:t>
            </a:r>
          </a:p>
          <a:p>
            <a:pPr marL="1079500" lvl="1" indent="-276225"/>
            <a:r>
              <a:rPr lang="it-IT" dirty="0">
                <a:solidFill>
                  <a:schemeClr val="bg1"/>
                </a:solidFill>
              </a:rPr>
              <a:t>2021 – Microsoft Certified: Power BI Data Analyst Associate</a:t>
            </a:r>
          </a:p>
          <a:p>
            <a:pPr marL="1079500" lvl="1" indent="-276225"/>
            <a:r>
              <a:rPr lang="it-IT" dirty="0">
                <a:solidFill>
                  <a:schemeClr val="bg1"/>
                </a:solidFill>
              </a:rPr>
              <a:t>2021 – Microsoft Certified: Power Platform Fundamentals</a:t>
            </a:r>
          </a:p>
          <a:p>
            <a:pPr marL="1079500" lvl="1" indent="-276225"/>
            <a:r>
              <a:rPr lang="it-IT" dirty="0">
                <a:solidFill>
                  <a:schemeClr val="bg1"/>
                </a:solidFill>
              </a:rPr>
              <a:t>2023 – Microsoft Certified: Azure Enterprise Data Analyst Associate</a:t>
            </a:r>
            <a:br>
              <a:rPr lang="it-IT" dirty="0">
                <a:solidFill>
                  <a:schemeClr val="bg1"/>
                </a:solidFill>
              </a:rPr>
            </a:b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lang="it-IT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DB857F-70DE-43CB-A442-66A31F77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D894-EF0D-4314-8794-45F0E303463C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C408872-782F-462F-845A-1233EA55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67</a:t>
            </a:fld>
            <a:endParaRPr lang="it-IT"/>
          </a:p>
        </p:txBody>
      </p:sp>
      <p:pic>
        <p:nvPicPr>
          <p:cNvPr id="8" name="Immagine 7" descr="Immagine che contiene Carattere, logo, schermata, testo&#10;&#10;Descrizione generata automaticamente">
            <a:extLst>
              <a:ext uri="{FF2B5EF4-FFF2-40B4-BE49-F238E27FC236}">
                <a16:creationId xmlns:a16="http://schemas.microsoft.com/office/drawing/2014/main" id="{6BD43DAA-3A11-9B13-F96C-B530546BE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845" y="2272268"/>
            <a:ext cx="359410" cy="35941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1724EF5-36A3-81DB-05B3-FD264F8E1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45" y="3057008"/>
            <a:ext cx="359410" cy="359410"/>
          </a:xfrm>
          <a:prstGeom prst="rect">
            <a:avLst/>
          </a:prstGeom>
          <a:noFill/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795E5BD-26AD-E37D-F835-FDD536C6E4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45" y="2664638"/>
            <a:ext cx="359410" cy="359410"/>
          </a:xfrm>
          <a:prstGeom prst="rect">
            <a:avLst/>
          </a:prstGeom>
          <a:noFill/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9C57D3B-52AC-6D0C-5676-F2F5A94938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45" y="3449379"/>
            <a:ext cx="359410" cy="359410"/>
          </a:xfrm>
          <a:prstGeom prst="rect">
            <a:avLst/>
          </a:prstGeom>
          <a:noFill/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3048044-AAFB-8B19-626C-8E546C3AC2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845" y="3449379"/>
            <a:ext cx="359410" cy="359410"/>
          </a:xfrm>
          <a:prstGeom prst="rect">
            <a:avLst/>
          </a:prstGeom>
          <a:noFill/>
        </p:spPr>
      </p:pic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7BB6E3F4-8B17-A502-806F-F3DDEA5C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4311836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1AC1EC7D-1BB5-E046-B169-0275A4A081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F6E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olo 3">
            <a:extLst>
              <a:ext uri="{FF2B5EF4-FFF2-40B4-BE49-F238E27FC236}">
                <a16:creationId xmlns:a16="http://schemas.microsoft.com/office/drawing/2014/main" id="{E9969E6A-68A3-4D4F-A1AA-D0B5395304B9}"/>
              </a:ext>
            </a:extLst>
          </p:cNvPr>
          <p:cNvSpPr txBox="1">
            <a:spLocks/>
          </p:cNvSpPr>
          <p:nvPr/>
        </p:nvSpPr>
        <p:spPr>
          <a:xfrm>
            <a:off x="683819" y="2635101"/>
            <a:ext cx="10862569" cy="218447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5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" panose="020B0503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A668345-ECF8-8747-ACD5-F87F612272B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8482" y="1998265"/>
            <a:ext cx="3855036" cy="1430735"/>
          </a:xfrm>
          <a:prstGeom prst="rect">
            <a:avLst/>
          </a:prstGeom>
        </p:spPr>
      </p:pic>
      <p:sp>
        <p:nvSpPr>
          <p:cNvPr id="9" name="Google Shape;211;p32">
            <a:extLst>
              <a:ext uri="{FF2B5EF4-FFF2-40B4-BE49-F238E27FC236}">
                <a16:creationId xmlns:a16="http://schemas.microsoft.com/office/drawing/2014/main" id="{D1833F95-D218-314D-954B-A3004D2EAC78}"/>
              </a:ext>
            </a:extLst>
          </p:cNvPr>
          <p:cNvSpPr txBox="1">
            <a:spLocks/>
          </p:cNvSpPr>
          <p:nvPr/>
        </p:nvSpPr>
        <p:spPr>
          <a:xfrm>
            <a:off x="1128971" y="3432430"/>
            <a:ext cx="9934059" cy="212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Innovazione per le imprese, guidata dalle imprese</a:t>
            </a:r>
          </a:p>
        </p:txBody>
      </p:sp>
    </p:spTree>
    <p:extLst>
      <p:ext uri="{BB962C8B-B14F-4D97-AF65-F5344CB8AC3E}">
        <p14:creationId xmlns:p14="http://schemas.microsoft.com/office/powerpoint/2010/main" val="30928025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F00E12-5694-497E-B436-90438D91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 della BI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46151A-7E5B-48B2-B8D5-9650FAD55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L’obiettivo della Business Intelligence è quello di gestire tutti i flussi di dati per trasformarli in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Informazioni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Rappresentazioni</a:t>
            </a:r>
          </a:p>
          <a:p>
            <a:pPr lvl="1"/>
            <a:r>
              <a:rPr lang="it-IT" dirty="0">
                <a:solidFill>
                  <a:schemeClr val="bg1"/>
                </a:solidFill>
              </a:rPr>
              <a:t>Input strategici</a:t>
            </a:r>
          </a:p>
          <a:p>
            <a:pPr marL="266700" indent="0">
              <a:buNone/>
            </a:pPr>
            <a:r>
              <a:rPr lang="it-IT" dirty="0">
                <a:solidFill>
                  <a:schemeClr val="bg1"/>
                </a:solidFill>
              </a:rPr>
              <a:t>per i processi decisionali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3CCB8A-52C0-47DA-8BBE-C247C41E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9D30-D04D-4D76-A2D5-F221A894785A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2ECA77-7205-48FB-89B6-6D54B09B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7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DAD442A8-A85C-E979-EA9B-8CD7A17E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05869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5FD4EF-109A-4399-B0E2-6E9A1896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Sistema di BI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978B688-325C-4C61-8C17-45953873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BE95-599D-406C-A402-4235EAC57613}" type="datetime1">
              <a:rPr lang="it-IT" smtClean="0"/>
              <a:t>06/10/2023</a:t>
            </a:fld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2845FA0-60F9-4223-BF33-1D0E3279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8</a:t>
            </a:fld>
            <a:endParaRPr lang="it-IT"/>
          </a:p>
        </p:txBody>
      </p:sp>
      <p:graphicFrame>
        <p:nvGraphicFramePr>
          <p:cNvPr id="6" name="Segnaposto contenuto 6">
            <a:extLst>
              <a:ext uri="{FF2B5EF4-FFF2-40B4-BE49-F238E27FC236}">
                <a16:creationId xmlns:a16="http://schemas.microsoft.com/office/drawing/2014/main" id="{D1136375-4412-4F5F-95A5-C7CFEAC5D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807041"/>
              </p:ext>
            </p:extLst>
          </p:nvPr>
        </p:nvGraphicFramePr>
        <p:xfrm>
          <a:off x="330200" y="1373188"/>
          <a:ext cx="11523663" cy="4697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C36BA25B-B0EB-83A4-74C9-26DCA35A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22527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B4760-0DEE-4F28-BF92-8BF1C267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704E72-A3AE-4F71-AF91-60CB156B1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I dati raccolti provengono da ogni fonte interconnessa all’azienda</a:t>
            </a:r>
          </a:p>
          <a:p>
            <a:r>
              <a:rPr lang="it-IT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Riguardano ogni campo e </a:t>
            </a:r>
            <a:r>
              <a:rPr lang="it-IT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ogni attività aziendale</a:t>
            </a:r>
            <a:r>
              <a:rPr lang="it-IT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lvl="1"/>
            <a:r>
              <a:rPr lang="it-IT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Processi interni</a:t>
            </a:r>
          </a:p>
          <a:p>
            <a:pPr lvl="2"/>
            <a:r>
              <a:rPr lang="it-IT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Produzione, forniture, spese</a:t>
            </a:r>
          </a:p>
          <a:p>
            <a:pPr lvl="2"/>
            <a:r>
              <a:rPr lang="it-IT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Servizi offerti all’assistenza clienti</a:t>
            </a:r>
          </a:p>
          <a:p>
            <a:pPr lvl="2"/>
            <a:r>
              <a:rPr lang="it-IT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Spedizioni, e-mail, ecc.</a:t>
            </a:r>
          </a:p>
          <a:p>
            <a:pPr lvl="1"/>
            <a:r>
              <a:rPr lang="it-IT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Fonti esterne</a:t>
            </a:r>
          </a:p>
          <a:p>
            <a:pPr lvl="2"/>
            <a:r>
              <a:rPr lang="it-IT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Analisi dei competitor</a:t>
            </a:r>
          </a:p>
          <a:p>
            <a:pPr lvl="2"/>
            <a:r>
              <a:rPr lang="it-IT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Social monitoring e siti web</a:t>
            </a:r>
          </a:p>
          <a:p>
            <a:pPr lvl="2"/>
            <a:r>
              <a:rPr lang="it-IT" b="0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App, ecc.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15B59C-AE0A-4643-8AB4-FAC71C83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4A87-2CE9-44D8-A009-398579A34E0D}" type="datetime1">
              <a:rPr lang="it-IT" smtClean="0"/>
              <a:t>06/10/2023</a:t>
            </a:fld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A10D6A3-9498-447E-A280-BF9CA8C4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52EDF-4A0D-4FDF-8083-D096DC1778CE}" type="slidenum">
              <a:rPr lang="it-IT" smtClean="0"/>
              <a:t>9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8FA81A5-469F-B838-C9DE-E5B2DF27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Power BI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77259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Office Theme">
  <a:themeElements>
    <a:clrScheme name="MADE">
      <a:dk1>
        <a:srgbClr val="003F6E"/>
      </a:dk1>
      <a:lt1>
        <a:srgbClr val="FFFFFF"/>
      </a:lt1>
      <a:dk2>
        <a:srgbClr val="003F6E"/>
      </a:dk2>
      <a:lt2>
        <a:srgbClr val="EEEEEE"/>
      </a:lt2>
      <a:accent1>
        <a:srgbClr val="00B3DD"/>
      </a:accent1>
      <a:accent2>
        <a:srgbClr val="003F6E"/>
      </a:accent2>
      <a:accent3>
        <a:srgbClr val="50C2E8"/>
      </a:accent3>
      <a:accent4>
        <a:srgbClr val="078EBF"/>
      </a:accent4>
      <a:accent5>
        <a:srgbClr val="1E669F"/>
      </a:accent5>
      <a:accent6>
        <a:srgbClr val="00B3DD"/>
      </a:accent6>
      <a:hlink>
        <a:srgbClr val="50C2E8"/>
      </a:hlink>
      <a:folHlink>
        <a:srgbClr val="50C2E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MADE">
      <a:dk1>
        <a:srgbClr val="003F6E"/>
      </a:dk1>
      <a:lt1>
        <a:srgbClr val="FFFFFF"/>
      </a:lt1>
      <a:dk2>
        <a:srgbClr val="003F6E"/>
      </a:dk2>
      <a:lt2>
        <a:srgbClr val="EEEEEE"/>
      </a:lt2>
      <a:accent1>
        <a:srgbClr val="00B3DD"/>
      </a:accent1>
      <a:accent2>
        <a:srgbClr val="003F6E"/>
      </a:accent2>
      <a:accent3>
        <a:srgbClr val="50C2E8"/>
      </a:accent3>
      <a:accent4>
        <a:srgbClr val="078EBF"/>
      </a:accent4>
      <a:accent5>
        <a:srgbClr val="1E669F"/>
      </a:accent5>
      <a:accent6>
        <a:srgbClr val="00B3DD"/>
      </a:accent6>
      <a:hlink>
        <a:srgbClr val="50C2E8"/>
      </a:hlink>
      <a:folHlink>
        <a:srgbClr val="50C2E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MADE">
      <a:dk1>
        <a:srgbClr val="003F6E"/>
      </a:dk1>
      <a:lt1>
        <a:srgbClr val="FFFFFF"/>
      </a:lt1>
      <a:dk2>
        <a:srgbClr val="003F6E"/>
      </a:dk2>
      <a:lt2>
        <a:srgbClr val="EEEEEE"/>
      </a:lt2>
      <a:accent1>
        <a:srgbClr val="00B3DD"/>
      </a:accent1>
      <a:accent2>
        <a:srgbClr val="003F6E"/>
      </a:accent2>
      <a:accent3>
        <a:srgbClr val="50C2E8"/>
      </a:accent3>
      <a:accent4>
        <a:srgbClr val="078EBF"/>
      </a:accent4>
      <a:accent5>
        <a:srgbClr val="1E669F"/>
      </a:accent5>
      <a:accent6>
        <a:srgbClr val="00B3DD"/>
      </a:accent6>
      <a:hlink>
        <a:srgbClr val="50C2E8"/>
      </a:hlink>
      <a:folHlink>
        <a:srgbClr val="50C2E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2273</Words>
  <Application>Microsoft Office PowerPoint</Application>
  <PresentationFormat>Widescreen</PresentationFormat>
  <Paragraphs>594</Paragraphs>
  <Slides>68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68</vt:i4>
      </vt:variant>
    </vt:vector>
  </HeadingPairs>
  <TitlesOfParts>
    <vt:vector size="80" baseType="lpstr">
      <vt:lpstr>Arial</vt:lpstr>
      <vt:lpstr>Avenir Next</vt:lpstr>
      <vt:lpstr>Avenir Next LT Pro</vt:lpstr>
      <vt:lpstr>Calibri</vt:lpstr>
      <vt:lpstr>Candara</vt:lpstr>
      <vt:lpstr>Consolas</vt:lpstr>
      <vt:lpstr>Helvetica</vt:lpstr>
      <vt:lpstr>Open Sans</vt:lpstr>
      <vt:lpstr>Segoe UI</vt:lpstr>
      <vt:lpstr>1_Office Theme</vt:lpstr>
      <vt:lpstr>2_Office Theme</vt:lpstr>
      <vt:lpstr>3_Office Theme</vt:lpstr>
      <vt:lpstr>Presentazione standard di PowerPoint</vt:lpstr>
      <vt:lpstr>Power BI</vt:lpstr>
      <vt:lpstr>Sommario</vt:lpstr>
      <vt:lpstr>Introduzione alla Business Intelligence (BI)</vt:lpstr>
      <vt:lpstr>Introduzione</vt:lpstr>
      <vt:lpstr>Business Intelligence</vt:lpstr>
      <vt:lpstr>Obiettivo della BI</vt:lpstr>
      <vt:lpstr>Sistema di BI</vt:lpstr>
      <vt:lpstr>Dati</vt:lpstr>
      <vt:lpstr>Raccolta dei dati</vt:lpstr>
      <vt:lpstr>Pulizia, validazione, integrazione</vt:lpstr>
      <vt:lpstr>Analisi</vt:lpstr>
      <vt:lpstr>Analisi BI</vt:lpstr>
      <vt:lpstr>Analisi descrittiva</vt:lpstr>
      <vt:lpstr>Analisi diagnostica</vt:lpstr>
      <vt:lpstr>Analisi predittiva</vt:lpstr>
      <vt:lpstr>Analisi prescrittiva</vt:lpstr>
      <vt:lpstr>Analisi automatizzata</vt:lpstr>
      <vt:lpstr>Utilizzo</vt:lpstr>
      <vt:lpstr>Valore della BI</vt:lpstr>
      <vt:lpstr>Processo della conoscenza</vt:lpstr>
      <vt:lpstr>Ambito di utilizzo</vt:lpstr>
      <vt:lpstr>Comparazione ambiti</vt:lpstr>
      <vt:lpstr>Big data</vt:lpstr>
      <vt:lpstr>Definizione</vt:lpstr>
      <vt:lpstr>Volume</vt:lpstr>
      <vt:lpstr>Varietà</vt:lpstr>
      <vt:lpstr>Varietà</vt:lpstr>
      <vt:lpstr>Varietà</vt:lpstr>
      <vt:lpstr>Velocità</vt:lpstr>
      <vt:lpstr>Caratteristiche</vt:lpstr>
      <vt:lpstr>Caratteristiche di Power BI</vt:lpstr>
      <vt:lpstr>Definizione</vt:lpstr>
      <vt:lpstr>Prodotti</vt:lpstr>
      <vt:lpstr>Power BI Desktop</vt:lpstr>
      <vt:lpstr>Power BI Desktop – Power Query</vt:lpstr>
      <vt:lpstr>Power BI Cloud</vt:lpstr>
      <vt:lpstr>Power BI Mobile</vt:lpstr>
      <vt:lpstr>Power BI Embedded</vt:lpstr>
      <vt:lpstr>Excel</vt:lpstr>
      <vt:lpstr>Flusso operativo Power BI</vt:lpstr>
      <vt:lpstr>Power Platform</vt:lpstr>
      <vt:lpstr>Fabric (preview)</vt:lpstr>
      <vt:lpstr>Cosa NON è Power BI</vt:lpstr>
      <vt:lpstr>DAX</vt:lpstr>
      <vt:lpstr>Definizione</vt:lpstr>
      <vt:lpstr>Misure</vt:lpstr>
      <vt:lpstr>Colonne calcolate</vt:lpstr>
      <vt:lpstr>Tabelle calcolate</vt:lpstr>
      <vt:lpstr>Analisi AI</vt:lpstr>
      <vt:lpstr>Strumenti AI</vt:lpstr>
      <vt:lpstr>Trasformazioni di AI</vt:lpstr>
      <vt:lpstr>Fattori di influenza chiave</vt:lpstr>
      <vt:lpstr>Utenti</vt:lpstr>
      <vt:lpstr>Tipologie di utenti</vt:lpstr>
      <vt:lpstr>Utente business</vt:lpstr>
      <vt:lpstr>Data analyst</vt:lpstr>
      <vt:lpstr>Specialista IT</vt:lpstr>
      <vt:lpstr>Sviluppatore</vt:lpstr>
      <vt:lpstr>Soluzioni e prezzi</vt:lpstr>
      <vt:lpstr>Licenze (sett – 2023)</vt:lpstr>
      <vt:lpstr>Esempio</vt:lpstr>
      <vt:lpstr>Riferimenti</vt:lpstr>
      <vt:lpstr>Siti di riferimento</vt:lpstr>
      <vt:lpstr>Note personali</vt:lpstr>
      <vt:lpstr>Attività</vt:lpstr>
      <vt:lpstr>Certificazioni e profilo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2023-10-06T10:42:12Z</dcterms:created>
  <dcterms:modified xsi:type="dcterms:W3CDTF">2023-10-06T10:42:55Z</dcterms:modified>
</cp:coreProperties>
</file>