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86" r:id="rId3"/>
    <p:sldId id="288" r:id="rId4"/>
    <p:sldId id="287" r:id="rId5"/>
    <p:sldId id="289" r:id="rId6"/>
    <p:sldId id="295" r:id="rId7"/>
    <p:sldId id="291" r:id="rId8"/>
    <p:sldId id="290" r:id="rId9"/>
    <p:sldId id="296" r:id="rId10"/>
    <p:sldId id="297" r:id="rId11"/>
    <p:sldId id="28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24EC4F-C3A9-4A71-BEE4-C38E954A1AF8}">
  <a:tblStyle styleId="{FE24EC4F-C3A9-4A71-BEE4-C38E954A1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4" autoAdjust="0"/>
    <p:restoredTop sz="94651"/>
  </p:normalViewPr>
  <p:slideViewPr>
    <p:cSldViewPr snapToGrid="0">
      <p:cViewPr>
        <p:scale>
          <a:sx n="114" d="100"/>
          <a:sy n="114" d="100"/>
        </p:scale>
        <p:origin x="73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45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458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050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306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054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044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26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0"/>
              </a:spcBef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tax.com/" TargetMode="External"/><Relationship Id="rId4" Type="http://schemas.openxmlformats.org/officeDocument/2006/relationships/hyperlink" Target="https://github.com/riptano/ccm" TargetMode="External"/><Relationship Id="rId5" Type="http://schemas.openxmlformats.org/officeDocument/2006/relationships/hyperlink" Target="http://www.freedatagenerator.com/" TargetMode="External"/><Relationship Id="rId6" Type="http://schemas.openxmlformats.org/officeDocument/2006/relationships/hyperlink" Target="https://www.trifacta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533474" y="417731"/>
            <a:ext cx="2120985" cy="4361089"/>
            <a:chOff x="5160100" y="1609475"/>
            <a:chExt cx="975300" cy="2005375"/>
          </a:xfrm>
        </p:grpSpPr>
        <p:sp>
          <p:nvSpPr>
            <p:cNvPr id="70" name="Shape 70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0" t="0" r="0" b="0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560979" y="770731"/>
            <a:ext cx="5309700" cy="2367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REMOTE PATIENT MONITORING SERVICE</a:t>
            </a:r>
            <a:endParaRPr sz="4400" dirty="0"/>
          </a:p>
        </p:txBody>
      </p:sp>
      <p:grpSp>
        <p:nvGrpSpPr>
          <p:cNvPr id="73" name="Shape 73"/>
          <p:cNvGrpSpPr/>
          <p:nvPr/>
        </p:nvGrpSpPr>
        <p:grpSpPr>
          <a:xfrm>
            <a:off x="7859064" y="996386"/>
            <a:ext cx="433800" cy="433800"/>
            <a:chOff x="5382800" y="412975"/>
            <a:chExt cx="433800" cy="433800"/>
          </a:xfrm>
        </p:grpSpPr>
        <p:sp>
          <p:nvSpPr>
            <p:cNvPr id="74" name="Shape 7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91"/>
          <p:cNvSpPr txBox="1">
            <a:spLocks/>
          </p:cNvSpPr>
          <p:nvPr/>
        </p:nvSpPr>
        <p:spPr>
          <a:xfrm>
            <a:off x="231227" y="4285558"/>
            <a:ext cx="6705599" cy="60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/>
              <a:t>Andrea Canepa, Stefano Rebora – ADM project 2017/18</a:t>
            </a:r>
            <a:endParaRPr lang="en-US" sz="1800" b="1" dirty="0"/>
          </a:p>
        </p:txBody>
      </p:sp>
      <p:grpSp>
        <p:nvGrpSpPr>
          <p:cNvPr id="13" name="Shape 117"/>
          <p:cNvGrpSpPr/>
          <p:nvPr/>
        </p:nvGrpSpPr>
        <p:grpSpPr>
          <a:xfrm>
            <a:off x="7160166" y="4122568"/>
            <a:ext cx="433800" cy="433800"/>
            <a:chOff x="5444475" y="717525"/>
            <a:chExt cx="433800" cy="433800"/>
          </a:xfrm>
        </p:grpSpPr>
        <p:sp>
          <p:nvSpPr>
            <p:cNvPr id="14" name="Shape 118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19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20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12"/>
          <p:cNvSpPr txBox="1">
            <a:spLocks/>
          </p:cNvSpPr>
          <p:nvPr/>
        </p:nvSpPr>
        <p:spPr>
          <a:xfrm>
            <a:off x="844424" y="828756"/>
            <a:ext cx="7959468" cy="410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A technician can look for raised warnings</a:t>
            </a: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Creation of a new Patient’s </a:t>
            </a:r>
            <a:r>
              <a:rPr lang="en-US" sz="1800" dirty="0" smtClean="0"/>
              <a:t>account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Consistency setting</a:t>
            </a: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 marL="0" indent="0">
              <a:buFont typeface="Source Sans Pro"/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4" y="5598"/>
            <a:ext cx="6224591" cy="1140000"/>
          </a:xfrm>
        </p:spPr>
        <p:txBody>
          <a:bodyPr/>
          <a:lstStyle/>
          <a:p>
            <a:r>
              <a:rPr lang="en-US" dirty="0" smtClean="0"/>
              <a:t>EXAMPLES: WORKLOAD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10</a:t>
            </a:fld>
            <a:endParaRPr lang="uk-UA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23" y="2373264"/>
            <a:ext cx="7550742" cy="50892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921690" y="2381456"/>
            <a:ext cx="974275" cy="58782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880302" y="2890381"/>
            <a:ext cx="1041388" cy="2955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61148" y="2884920"/>
            <a:ext cx="1737719" cy="60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LIGHTWEIGHT TRANSACTION</a:t>
            </a:r>
            <a:endParaRPr lang="en-US" sz="1600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23" y="1489018"/>
            <a:ext cx="7341109" cy="419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23" y="3486923"/>
            <a:ext cx="32258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002080" y="1466179"/>
            <a:ext cx="3552600" cy="710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REFERENCES</a:t>
            </a:r>
            <a:endParaRPr dirty="0"/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69525" y="2157992"/>
            <a:ext cx="71478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it-IT" dirty="0">
                <a:hlinkClick r:id="rId3"/>
              </a:rPr>
              <a:t>http://cassandra.apache.org/</a:t>
            </a:r>
            <a:endParaRPr lang="en" dirty="0" smtClean="0">
              <a:hlinkClick r:id="rId3"/>
            </a:endParaRPr>
          </a:p>
          <a:p>
            <a:pPr lvl="0">
              <a:lnSpc>
                <a:spcPct val="115000"/>
              </a:lnSpc>
            </a:pPr>
            <a:r>
              <a:rPr lang="en" dirty="0" smtClean="0">
                <a:hlinkClick r:id="rId3"/>
              </a:rPr>
              <a:t>https</a:t>
            </a:r>
            <a:r>
              <a:rPr lang="en" dirty="0">
                <a:hlinkClick r:id="rId3"/>
              </a:rPr>
              <a:t>://</a:t>
            </a:r>
            <a:r>
              <a:rPr lang="en" dirty="0" smtClean="0">
                <a:hlinkClick r:id="rId3"/>
              </a:rPr>
              <a:t>www.datastax.com</a:t>
            </a:r>
            <a:endParaRPr lang="it-IT" dirty="0" smtClean="0"/>
          </a:p>
          <a:p>
            <a:pPr lvl="0">
              <a:lnSpc>
                <a:spcPct val="115000"/>
              </a:lnSpc>
            </a:pPr>
            <a:r>
              <a:rPr lang="it-IT" dirty="0">
                <a:hlinkClick r:id="rId4"/>
              </a:rPr>
              <a:t>https://</a:t>
            </a:r>
            <a:r>
              <a:rPr lang="it-IT" dirty="0" smtClean="0">
                <a:hlinkClick r:id="rId4"/>
              </a:rPr>
              <a:t>github.com/riptano/ccm</a:t>
            </a:r>
            <a:endParaRPr lang="it-IT" dirty="0"/>
          </a:p>
          <a:p>
            <a:pPr lvl="0">
              <a:lnSpc>
                <a:spcPct val="115000"/>
              </a:lnSpc>
            </a:pPr>
            <a:r>
              <a:rPr lang="it-IT" dirty="0">
                <a:hlinkClick r:id="rId5"/>
              </a:rPr>
              <a:t>http://</a:t>
            </a:r>
            <a:r>
              <a:rPr lang="it-IT" dirty="0" smtClean="0">
                <a:hlinkClick r:id="rId5"/>
              </a:rPr>
              <a:t>www.freedatagenerator.com</a:t>
            </a:r>
            <a:endParaRPr lang="it-IT" dirty="0" smtClean="0"/>
          </a:p>
          <a:p>
            <a:pPr lvl="0">
              <a:lnSpc>
                <a:spcPct val="115000"/>
              </a:lnSpc>
            </a:pPr>
            <a:r>
              <a:rPr lang="it-IT" dirty="0">
                <a:hlinkClick r:id="rId6"/>
              </a:rPr>
              <a:t>https://</a:t>
            </a:r>
            <a:r>
              <a:rPr lang="it-IT" dirty="0" smtClean="0">
                <a:hlinkClick r:id="rId6"/>
              </a:rPr>
              <a:t>www.trifacta.com</a:t>
            </a:r>
            <a:endParaRPr lang="it-IT" dirty="0" smtClean="0"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Shape 363"/>
          <p:cNvSpPr txBox="1">
            <a:spLocks/>
          </p:cNvSpPr>
          <p:nvPr/>
        </p:nvSpPr>
        <p:spPr>
          <a:xfrm>
            <a:off x="2585545" y="454938"/>
            <a:ext cx="4542724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it-IT" sz="6000" dirty="0" smtClean="0"/>
              <a:t>THANKS!</a:t>
            </a:r>
            <a:endParaRPr lang="it-IT"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178675"/>
            <a:ext cx="6854597" cy="6305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REMOTE PATIENT MONITORING (RPM)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69525" y="3280563"/>
            <a:ext cx="5169000" cy="1480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 smtClean="0"/>
              <a:t>Technology </a:t>
            </a:r>
            <a:r>
              <a:rPr lang="en-US" sz="1800" dirty="0"/>
              <a:t>to enable monitoring of patients outside of conventional clinical </a:t>
            </a:r>
            <a:r>
              <a:rPr lang="en-US" sz="1800" dirty="0" smtClean="0"/>
              <a:t>settings</a:t>
            </a:r>
          </a:p>
          <a:p>
            <a:pPr lvl="0"/>
            <a:r>
              <a:rPr lang="en-US" sz="1800" dirty="0" smtClean="0"/>
              <a:t>Based on IoT</a:t>
            </a:r>
          </a:p>
          <a:p>
            <a:pPr lvl="0"/>
            <a:r>
              <a:rPr lang="it-IT" sz="1800" dirty="0" smtClean="0"/>
              <a:t>Data-intensive application</a:t>
            </a:r>
            <a:endParaRPr sz="1800"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5" y="809266"/>
            <a:ext cx="8093001" cy="22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5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48547" y="455254"/>
            <a:ext cx="5387337" cy="8918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AIM OF THE PROJECT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48547" y="1504944"/>
            <a:ext cx="7153675" cy="3326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r>
              <a:rPr lang="en-US" sz="1800" b="1" dirty="0" smtClean="0"/>
              <a:t>PART I</a:t>
            </a:r>
          </a:p>
          <a:p>
            <a:r>
              <a:rPr lang="en-US" sz="1800" dirty="0" smtClean="0"/>
              <a:t>Provide application and system requirements </a:t>
            </a:r>
            <a:r>
              <a:rPr lang="en-US" sz="1800" dirty="0"/>
              <a:t>(</a:t>
            </a:r>
            <a:r>
              <a:rPr lang="it-IT" sz="1800" dirty="0"/>
              <a:t>~10h</a:t>
            </a:r>
            <a:r>
              <a:rPr lang="it-IT" sz="1800" dirty="0" smtClean="0"/>
              <a:t>)</a:t>
            </a:r>
            <a:endParaRPr lang="en-US" sz="1800" dirty="0" smtClean="0"/>
          </a:p>
          <a:p>
            <a:r>
              <a:rPr lang="en-US" sz="1800" dirty="0" smtClean="0"/>
              <a:t>Choice of the reference technology</a:t>
            </a:r>
          </a:p>
          <a:p>
            <a:endParaRPr lang="en-US" sz="1800" dirty="0" smtClean="0"/>
          </a:p>
          <a:p>
            <a:pPr marL="76200" indent="0">
              <a:buNone/>
            </a:pPr>
            <a:r>
              <a:rPr lang="en-US" sz="1800" b="1" dirty="0" smtClean="0"/>
              <a:t>PART II</a:t>
            </a:r>
          </a:p>
          <a:p>
            <a:r>
              <a:rPr lang="en-US" sz="1800" dirty="0" smtClean="0"/>
              <a:t>Schema and workload definition </a:t>
            </a:r>
            <a:r>
              <a:rPr lang="en-US" sz="1800" dirty="0"/>
              <a:t>(</a:t>
            </a:r>
            <a:r>
              <a:rPr lang="it-IT" sz="1800" dirty="0"/>
              <a:t>~</a:t>
            </a:r>
            <a:r>
              <a:rPr lang="it-IT" sz="1800" dirty="0" smtClean="0"/>
              <a:t>15h)</a:t>
            </a:r>
            <a:endParaRPr lang="en-US" sz="1800" dirty="0" smtClean="0"/>
          </a:p>
          <a:p>
            <a:r>
              <a:rPr lang="en-US" sz="1800" dirty="0" smtClean="0"/>
              <a:t>Cluster and dataset creation  (</a:t>
            </a:r>
            <a:r>
              <a:rPr lang="it-IT" sz="1800" dirty="0" smtClean="0"/>
              <a:t>~10h)</a:t>
            </a:r>
            <a:endParaRPr lang="en-US" sz="1800" dirty="0" smtClean="0"/>
          </a:p>
          <a:p>
            <a:r>
              <a:rPr lang="en-US" sz="1800" dirty="0" smtClean="0"/>
              <a:t>Schema and workload implementation (</a:t>
            </a:r>
            <a:r>
              <a:rPr lang="it-IT" sz="1800" dirty="0"/>
              <a:t>~10h)</a:t>
            </a:r>
            <a:endParaRPr lang="en-US" sz="1800" dirty="0"/>
          </a:p>
          <a:p>
            <a:endParaRPr lang="en-US" sz="1800" dirty="0" smtClean="0"/>
          </a:p>
          <a:p>
            <a:endParaRPr lang="en-US" sz="1800" b="1" dirty="0" smtClean="0"/>
          </a:p>
          <a:p>
            <a:pPr marL="76200" indent="0">
              <a:buNone/>
            </a:pPr>
            <a:endParaRPr lang="en-US" sz="1800" b="1" dirty="0" smtClean="0"/>
          </a:p>
          <a:p>
            <a:pPr marL="76200" indent="0">
              <a:buNone/>
            </a:pPr>
            <a:endParaRPr lang="en-US" sz="1800" b="1" dirty="0" smtClean="0"/>
          </a:p>
          <a:p>
            <a:endParaRPr lang="en-US" sz="1800" b="1" dirty="0" smtClean="0"/>
          </a:p>
          <a:p>
            <a:pPr marL="76200" indent="0">
              <a:buNone/>
            </a:pPr>
            <a:endParaRPr lang="en-US" sz="1800" dirty="0" smtClean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Shape 112"/>
          <p:cNvSpPr txBox="1">
            <a:spLocks/>
          </p:cNvSpPr>
          <p:nvPr/>
        </p:nvSpPr>
        <p:spPr>
          <a:xfrm>
            <a:off x="748546" y="1046771"/>
            <a:ext cx="7153675" cy="75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Font typeface="Source Sans Pro"/>
              <a:buNone/>
            </a:pPr>
            <a:r>
              <a:rPr lang="en-US" sz="1800" dirty="0" smtClean="0"/>
              <a:t>The goal of the project is the design and the development of the large-scale data management/data processing layer</a:t>
            </a:r>
          </a:p>
          <a:p>
            <a:pPr marL="76200" indent="0">
              <a:buFont typeface="Source Sans Pro"/>
              <a:buNone/>
            </a:pPr>
            <a:endParaRPr lang="en-US" sz="1800" dirty="0" smtClean="0"/>
          </a:p>
          <a:p>
            <a:endParaRPr lang="en-US" sz="1800" b="1" dirty="0" smtClean="0"/>
          </a:p>
          <a:p>
            <a:pPr marL="76200" indent="0">
              <a:buFont typeface="Source Sans Pro"/>
              <a:buNone/>
            </a:pPr>
            <a:endParaRPr lang="en-US" sz="1800" b="1" dirty="0" smtClean="0"/>
          </a:p>
          <a:p>
            <a:pPr marL="76200" indent="0">
              <a:buFont typeface="Source Sans Pro"/>
              <a:buNone/>
            </a:pPr>
            <a:endParaRPr lang="en-US" sz="1800" b="1" dirty="0" smtClean="0"/>
          </a:p>
          <a:p>
            <a:endParaRPr lang="en-US" sz="1800" b="1" dirty="0" smtClean="0"/>
          </a:p>
          <a:p>
            <a:pPr marL="76200" indent="0">
              <a:buFont typeface="Source Sans Pro"/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6051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540923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CASSANDRA AS REFERENCE TECHNOLOGY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44425" y="1219989"/>
            <a:ext cx="1281692" cy="525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000" dirty="0" smtClean="0"/>
              <a:t>Why?</a:t>
            </a:r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sz="1800" dirty="0" smtClean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endParaRPr sz="1800"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52" y="434855"/>
            <a:ext cx="3125280" cy="2095500"/>
          </a:xfrm>
          <a:prstGeom prst="rect">
            <a:avLst/>
          </a:prstGeom>
        </p:spPr>
      </p:pic>
      <p:sp>
        <p:nvSpPr>
          <p:cNvPr id="17" name="Shape 112"/>
          <p:cNvSpPr txBox="1">
            <a:spLocks/>
          </p:cNvSpPr>
          <p:nvPr/>
        </p:nvSpPr>
        <p:spPr>
          <a:xfrm>
            <a:off x="669525" y="2813242"/>
            <a:ext cx="7959468" cy="186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 marL="76200" indent="0">
              <a:spcBef>
                <a:spcPts val="0"/>
              </a:spcBef>
              <a:buNone/>
            </a:pPr>
            <a:r>
              <a:rPr lang="en-US" sz="1800" b="1" dirty="0" smtClean="0"/>
              <a:t>Conceptual reasons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The aim of our application is to collect </a:t>
            </a:r>
            <a:r>
              <a:rPr lang="en-US" sz="1800" dirty="0"/>
              <a:t>patient data </a:t>
            </a:r>
            <a:r>
              <a:rPr lang="en-US" sz="1800" dirty="0" smtClean="0"/>
              <a:t>instead of carrying out periodical regular analyses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No need of real time monitoring and real time streaming of data</a:t>
            </a:r>
          </a:p>
          <a:p>
            <a:pPr marL="0" indent="0">
              <a:buFont typeface="Source Sans Pro"/>
              <a:buNone/>
            </a:pPr>
            <a:endParaRPr lang="en-US" sz="1800" dirty="0"/>
          </a:p>
        </p:txBody>
      </p:sp>
      <p:sp>
        <p:nvSpPr>
          <p:cNvPr id="18" name="Shape 112"/>
          <p:cNvSpPr txBox="1">
            <a:spLocks/>
          </p:cNvSpPr>
          <p:nvPr/>
        </p:nvSpPr>
        <p:spPr>
          <a:xfrm>
            <a:off x="707390" y="1435465"/>
            <a:ext cx="5169000" cy="152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buFont typeface="Source Sans Pro"/>
              <a:buNone/>
            </a:pPr>
            <a:endParaRPr lang="en-US" sz="1800" dirty="0" smtClean="0"/>
          </a:p>
          <a:p>
            <a:pPr marL="76200" indent="0">
              <a:buNone/>
            </a:pPr>
            <a:r>
              <a:rPr lang="en-US" sz="1800" b="1" dirty="0" smtClean="0"/>
              <a:t>Practical reasons</a:t>
            </a:r>
          </a:p>
          <a:p>
            <a:r>
              <a:rPr lang="en-US" sz="1800" dirty="0" smtClean="0"/>
              <a:t>We have studied Cassandra during the course and labs</a:t>
            </a:r>
            <a:endParaRPr lang="en-US" sz="1800" b="1" dirty="0" smtClean="0"/>
          </a:p>
          <a:p>
            <a:pPr>
              <a:spcBef>
                <a:spcPts val="0"/>
              </a:spcBef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61811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316089"/>
            <a:ext cx="5409230" cy="716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CLUSTER SETUP AND CCM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Shape 112"/>
          <p:cNvSpPr txBox="1">
            <a:spLocks/>
          </p:cNvSpPr>
          <p:nvPr/>
        </p:nvSpPr>
        <p:spPr>
          <a:xfrm>
            <a:off x="772576" y="897356"/>
            <a:ext cx="7959468" cy="186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Configuration development and cluster test using Cassandra Cluster Manager (</a:t>
            </a:r>
            <a:r>
              <a:rPr lang="en-US" sz="1800" b="1" dirty="0" smtClean="0"/>
              <a:t>CCM</a:t>
            </a:r>
            <a:r>
              <a:rPr lang="en-US" sz="1800" dirty="0" smtClean="0"/>
              <a:t>)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/>
              <a:t>Replication factor of three and ‘</a:t>
            </a:r>
            <a:r>
              <a:rPr lang="en-US" sz="1800" dirty="0" err="1"/>
              <a:t>SimpleStrategy</a:t>
            </a:r>
            <a:r>
              <a:rPr lang="en-US" sz="1800" dirty="0"/>
              <a:t>’ replication </a:t>
            </a:r>
            <a:r>
              <a:rPr lang="en-US" sz="1800" dirty="0" smtClean="0"/>
              <a:t>strategy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Cassandra ring </a:t>
            </a:r>
            <a:r>
              <a:rPr lang="en-US" sz="1800" dirty="0"/>
              <a:t>topology (six </a:t>
            </a:r>
            <a:r>
              <a:rPr lang="en-US" sz="1800" dirty="0" smtClean="0"/>
              <a:t>nodes, one rack)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Distributed Hash Partitioning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Each node has the 50% of the data</a:t>
            </a:r>
          </a:p>
          <a:p>
            <a:pPr marL="0" indent="0">
              <a:buFont typeface="Source Sans Pro"/>
              <a:buNone/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3" y="2410224"/>
            <a:ext cx="1884336" cy="179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0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316089"/>
            <a:ext cx="5409230" cy="716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CCM: COMMANDS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Shape 112"/>
          <p:cNvSpPr txBox="1">
            <a:spLocks/>
          </p:cNvSpPr>
          <p:nvPr/>
        </p:nvSpPr>
        <p:spPr>
          <a:xfrm>
            <a:off x="844425" y="865272"/>
            <a:ext cx="7959468" cy="173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76200" indent="0">
              <a:spcBef>
                <a:spcPts val="0"/>
              </a:spcBef>
              <a:buNone/>
            </a:pPr>
            <a:r>
              <a:rPr lang="en-US" sz="1800" b="1" dirty="0" smtClean="0"/>
              <a:t>Easy start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err="1"/>
              <a:t>c</a:t>
            </a:r>
            <a:r>
              <a:rPr lang="en-US" sz="1800" dirty="0" err="1" smtClean="0"/>
              <a:t>cm</a:t>
            </a:r>
            <a:r>
              <a:rPr lang="en-US" sz="1800" dirty="0" smtClean="0"/>
              <a:t> create </a:t>
            </a:r>
            <a:r>
              <a:rPr lang="en-US" sz="1800" dirty="0" err="1" smtClean="0"/>
              <a:t>cluster_name</a:t>
            </a:r>
            <a:r>
              <a:rPr lang="en-US" sz="1800" dirty="0" smtClean="0"/>
              <a:t> </a:t>
            </a:r>
            <a:r>
              <a:rPr lang="mr-IN" sz="1800" dirty="0" smtClean="0"/>
              <a:t>–</a:t>
            </a:r>
            <a:r>
              <a:rPr lang="en-US" sz="1800" dirty="0" smtClean="0"/>
              <a:t>v 3.11.1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/>
              <a:t>c</a:t>
            </a:r>
            <a:r>
              <a:rPr lang="en-US" sz="1800" dirty="0" err="1" smtClean="0"/>
              <a:t>cm</a:t>
            </a:r>
            <a:r>
              <a:rPr lang="en-US" sz="1800" dirty="0" smtClean="0"/>
              <a:t> populate </a:t>
            </a:r>
            <a:r>
              <a:rPr lang="mr-IN" sz="1800" dirty="0" smtClean="0"/>
              <a:t>–</a:t>
            </a:r>
            <a:r>
              <a:rPr lang="en-US" sz="1800" dirty="0" smtClean="0"/>
              <a:t>n 6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 smtClean="0"/>
              <a:t>ccm</a:t>
            </a:r>
            <a:r>
              <a:rPr lang="en-US" sz="1800" dirty="0" smtClean="0"/>
              <a:t> start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 marL="0" indent="0">
              <a:buFont typeface="Source Sans Pro"/>
              <a:buNone/>
            </a:pPr>
            <a:endParaRPr lang="en-US" sz="1800" dirty="0"/>
          </a:p>
        </p:txBody>
      </p:sp>
      <p:sp>
        <p:nvSpPr>
          <p:cNvPr id="8" name="Shape 112"/>
          <p:cNvSpPr txBox="1">
            <a:spLocks/>
          </p:cNvSpPr>
          <p:nvPr/>
        </p:nvSpPr>
        <p:spPr>
          <a:xfrm>
            <a:off x="844425" y="2124577"/>
            <a:ext cx="7959468" cy="173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 marL="76200" indent="0">
              <a:spcBef>
                <a:spcPts val="0"/>
              </a:spcBef>
              <a:buNone/>
            </a:pPr>
            <a:r>
              <a:rPr lang="en-US" sz="1800" b="1" dirty="0" smtClean="0"/>
              <a:t>Utilities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err="1"/>
              <a:t>c</a:t>
            </a:r>
            <a:r>
              <a:rPr lang="en-US" sz="1800" dirty="0" err="1" smtClean="0"/>
              <a:t>cm</a:t>
            </a:r>
            <a:r>
              <a:rPr lang="en-US" sz="1800" dirty="0" smtClean="0"/>
              <a:t> </a:t>
            </a:r>
            <a:r>
              <a:rPr lang="it-IT" sz="1800" dirty="0" smtClean="0"/>
              <a:t>status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err="1"/>
              <a:t>c</a:t>
            </a:r>
            <a:r>
              <a:rPr lang="en-US" sz="1800" dirty="0" err="1" smtClean="0"/>
              <a:t>cm</a:t>
            </a:r>
            <a:r>
              <a:rPr lang="en-US" sz="1800" dirty="0" smtClean="0"/>
              <a:t> </a:t>
            </a:r>
            <a:r>
              <a:rPr lang="it-IT" sz="1800" dirty="0" smtClean="0"/>
              <a:t>node1 ring</a:t>
            </a: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 marL="0" indent="0">
              <a:buFont typeface="Source Sans Pro"/>
              <a:buNone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86" y="3398920"/>
            <a:ext cx="5496008" cy="12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3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6772" y="1032710"/>
            <a:ext cx="1062140" cy="3630936"/>
          </a:xfrm>
          <a:prstGeom prst="rect">
            <a:avLst/>
          </a:prstGeom>
          <a:solidFill>
            <a:srgbClr val="E0F3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26" y="1032709"/>
            <a:ext cx="5954486" cy="3630936"/>
          </a:xfrm>
          <a:prstGeom prst="rect">
            <a:avLst/>
          </a:prstGeom>
        </p:spPr>
      </p:pic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316089"/>
            <a:ext cx="5409230" cy="716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CONCEPTUAL SCHEMA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024743" y="-1447800"/>
            <a:ext cx="18473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973813" y="2031748"/>
            <a:ext cx="1132114" cy="816429"/>
          </a:xfrm>
          <a:prstGeom prst="ellipse">
            <a:avLst/>
          </a:prstGeom>
          <a:solidFill>
            <a:srgbClr val="E0F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ysClr val="windowText" lastClr="000000"/>
                </a:solidFill>
              </a:rPr>
              <a:t>WARNING</a:t>
            </a:r>
          </a:p>
          <a:p>
            <a:pPr algn="ctr"/>
            <a:r>
              <a:rPr lang="en-US" sz="1000" dirty="0" smtClean="0">
                <a:solidFill>
                  <a:sysClr val="windowText" lastClr="000000"/>
                </a:solidFill>
              </a:rPr>
              <a:t>DAEMON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21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44425" y="316089"/>
            <a:ext cx="5409230" cy="716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WORKLOAD AND CQL</a:t>
            </a:r>
            <a:endParaRPr dirty="0"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Shape 112"/>
          <p:cNvSpPr txBox="1">
            <a:spLocks/>
          </p:cNvSpPr>
          <p:nvPr/>
        </p:nvSpPr>
        <p:spPr>
          <a:xfrm>
            <a:off x="996825" y="2518869"/>
            <a:ext cx="7959468" cy="133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 marL="76200" indent="0">
              <a:spcBef>
                <a:spcPts val="0"/>
              </a:spcBef>
              <a:buNone/>
            </a:pPr>
            <a:r>
              <a:rPr lang="en-US" sz="1800" b="1" dirty="0" smtClean="0"/>
              <a:t>Cassandra Query Language (CQL)</a:t>
            </a:r>
          </a:p>
          <a:p>
            <a:pPr marL="7620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Schema creation and population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Workload operations</a:t>
            </a:r>
            <a:endParaRPr lang="en-US" sz="1800" dirty="0"/>
          </a:p>
        </p:txBody>
      </p:sp>
      <p:sp>
        <p:nvSpPr>
          <p:cNvPr id="7" name="Shape 112"/>
          <p:cNvSpPr txBox="1">
            <a:spLocks/>
          </p:cNvSpPr>
          <p:nvPr/>
        </p:nvSpPr>
        <p:spPr>
          <a:xfrm>
            <a:off x="996825" y="826800"/>
            <a:ext cx="7959468" cy="133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 marL="76200" indent="0">
              <a:spcBef>
                <a:spcPts val="0"/>
              </a:spcBef>
              <a:buNone/>
            </a:pPr>
            <a:r>
              <a:rPr lang="en-US" sz="1800" b="1" dirty="0" smtClean="0"/>
              <a:t>Cassandra’s tunable consistency for client requests</a:t>
            </a:r>
          </a:p>
          <a:p>
            <a:pPr marL="76200" indent="0">
              <a:spcBef>
                <a:spcPts val="0"/>
              </a:spcBef>
              <a:buNone/>
            </a:pPr>
            <a:endParaRPr lang="en-US" sz="1800" b="1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CONSISTENCY LOCAL_QUORUM for strong consistency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CONSISTENCY ONE for operations where consistency requirements are not stringent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578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12"/>
          <p:cNvSpPr txBox="1">
            <a:spLocks/>
          </p:cNvSpPr>
          <p:nvPr/>
        </p:nvSpPr>
        <p:spPr>
          <a:xfrm>
            <a:off x="844424" y="828756"/>
            <a:ext cx="7959468" cy="410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▹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⬞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76200" indent="0">
              <a:spcBef>
                <a:spcPts val="0"/>
              </a:spcBef>
              <a:buFont typeface="Source Sans Pro"/>
              <a:buNone/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A technician can look for raised warnings</a:t>
            </a: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Creation of a new Patient’s </a:t>
            </a:r>
            <a:r>
              <a:rPr lang="en-US" sz="1800" dirty="0" smtClean="0"/>
              <a:t>account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Consistency setting</a:t>
            </a: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 marL="0" indent="0">
              <a:buFont typeface="Source Sans Pro"/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4" y="5598"/>
            <a:ext cx="6224591" cy="1140000"/>
          </a:xfrm>
        </p:spPr>
        <p:txBody>
          <a:bodyPr/>
          <a:lstStyle/>
          <a:p>
            <a:r>
              <a:rPr lang="en-US" dirty="0" smtClean="0"/>
              <a:t>EXAMPLES: WORKLOAD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9</a:t>
            </a:fld>
            <a:endParaRPr lang="uk-UA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23" y="2373264"/>
            <a:ext cx="7550742" cy="508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23" y="1489018"/>
            <a:ext cx="7341109" cy="419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23" y="3486923"/>
            <a:ext cx="32258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4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328</Words>
  <Application>Microsoft Macintosh PowerPoint</Application>
  <PresentationFormat>On-screen Show (16:9)</PresentationFormat>
  <Paragraphs>112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Dosis</vt:lpstr>
      <vt:lpstr>Source Sans Pro</vt:lpstr>
      <vt:lpstr>Arial</vt:lpstr>
      <vt:lpstr>Cerimon template</vt:lpstr>
      <vt:lpstr>REMOTE PATIENT MONITORING SERVICE</vt:lpstr>
      <vt:lpstr>REMOTE PATIENT MONITORING (RPM)</vt:lpstr>
      <vt:lpstr>AIM OF THE PROJECT </vt:lpstr>
      <vt:lpstr>CASSANDRA AS REFERENCE TECHNOLOGY</vt:lpstr>
      <vt:lpstr>CLUSTER SETUP AND CCM</vt:lpstr>
      <vt:lpstr>CCM: COMMANDS</vt:lpstr>
      <vt:lpstr>CONCEPTUAL SCHEMA</vt:lpstr>
      <vt:lpstr>WORKLOAD AND CQL</vt:lpstr>
      <vt:lpstr>EXAMPLES: WORKLOAD OPERATIONS</vt:lpstr>
      <vt:lpstr>EXAMPLES: WORKLOAD OPERATIONS</vt:lpstr>
      <vt:lpstr>REFERENCES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PATIENT MONITORING SERVICE</dc:title>
  <cp:lastModifiedBy>Andrea Canepa</cp:lastModifiedBy>
  <cp:revision>29</cp:revision>
  <dcterms:modified xsi:type="dcterms:W3CDTF">2018-02-15T10:27:30Z</dcterms:modified>
</cp:coreProperties>
</file>