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8" r:id="rId3"/>
    <p:sldId id="289" r:id="rId4"/>
    <p:sldId id="323" r:id="rId5"/>
    <p:sldId id="301" r:id="rId6"/>
    <p:sldId id="299" r:id="rId7"/>
    <p:sldId id="292" r:id="rId8"/>
    <p:sldId id="309" r:id="rId9"/>
    <p:sldId id="261" r:id="rId10"/>
    <p:sldId id="308" r:id="rId11"/>
    <p:sldId id="297" r:id="rId12"/>
    <p:sldId id="314" r:id="rId13"/>
    <p:sldId id="319" r:id="rId14"/>
    <p:sldId id="329" r:id="rId15"/>
    <p:sldId id="313" r:id="rId16"/>
    <p:sldId id="315" r:id="rId17"/>
    <p:sldId id="317" r:id="rId18"/>
    <p:sldId id="316" r:id="rId19"/>
    <p:sldId id="324" r:id="rId20"/>
    <p:sldId id="320" r:id="rId21"/>
    <p:sldId id="325" r:id="rId22"/>
    <p:sldId id="328" r:id="rId23"/>
    <p:sldId id="31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Canepa" initials="A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1BB"/>
    <a:srgbClr val="FF8B13"/>
    <a:srgbClr val="FF3037"/>
    <a:srgbClr val="E2F724"/>
    <a:srgbClr val="268BE1"/>
    <a:srgbClr val="3B6E8E"/>
    <a:srgbClr val="2E3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913B56-62D8-4397-8C75-A0B9263E78CB}">
  <a:tblStyle styleId="{28913B56-62D8-4397-8C75-A0B9263E78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/>
    <p:restoredTop sz="94502"/>
  </p:normalViewPr>
  <p:slideViewPr>
    <p:cSldViewPr snapToGrid="0" snapToObjects="1">
      <p:cViewPr>
        <p:scale>
          <a:sx n="109" d="100"/>
          <a:sy n="109" d="100"/>
        </p:scale>
        <p:origin x="11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26452-CF01-184D-AA25-1C134ADE5EF3}" type="datetimeFigureOut">
              <a:rPr lang="it-IT" smtClean="0"/>
              <a:t>16/10/17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63CA-F360-0847-B555-995430C9A034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0584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INFRASTRUTTURA RFID:</a:t>
            </a:r>
          </a:p>
          <a:p>
            <a:pPr lvl="0">
              <a:spcBef>
                <a:spcPts val="0"/>
              </a:spcBef>
              <a:buNone/>
            </a:pPr>
            <a:r>
              <a:rPr lang="it-IT" dirty="0" smtClean="0"/>
              <a:t>-</a:t>
            </a:r>
            <a:r>
              <a:rPr lang="it-IT" baseline="0" dirty="0" smtClean="0"/>
              <a:t> TRASPONDER/TAG : trasmettitore a radio frequenze di piccole dimensioni. Contiene un CHIP che ne assicura il funzionamento, un'area di memoria e un antenna per la comunicazione con il READER.</a:t>
            </a:r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- READER : comunica le operazioni richieste dal software di gestione e fornisce l'energia necessaria per l'attivazione del TAG.</a:t>
            </a:r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- SOFTWARE DI GESTIONE</a:t>
            </a:r>
          </a:p>
        </p:txBody>
      </p:sp>
    </p:spTree>
    <p:extLst>
      <p:ext uri="{BB962C8B-B14F-4D97-AF65-F5344CB8AC3E}">
        <p14:creationId xmlns:p14="http://schemas.microsoft.com/office/powerpoint/2010/main" val="1591996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READER/WRITER</a:t>
            </a:r>
          </a:p>
          <a:p>
            <a:pPr lvl="0">
              <a:spcBef>
                <a:spcPts val="0"/>
              </a:spcBef>
              <a:buNone/>
            </a:pPr>
            <a:r>
              <a:rPr lang="it-IT" dirty="0" smtClean="0"/>
              <a:t>Questa</a:t>
            </a:r>
            <a:r>
              <a:rPr lang="it-IT" baseline="0" dirty="0" smtClean="0"/>
              <a:t> modalità prevede la comunicazione tra DEVICE e TAG per lettura/scrittura dati da parte del DEVICE.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P2P MODE</a:t>
            </a:r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Consente a due dispositivi dotati di tecnologia NFC di comunicare, scambiare informazioni e condividere file (users can share Bluetooth or Wifi link set-up parameters).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CARD EMULATION MODE</a:t>
            </a:r>
          </a:p>
          <a:p>
            <a:pPr lvl="0">
              <a:spcBef>
                <a:spcPts val="0"/>
              </a:spcBef>
              <a:buNone/>
            </a:pPr>
            <a:r>
              <a:rPr lang="it-IT" dirty="0" smtClean="0"/>
              <a:t>Consente</a:t>
            </a:r>
            <a:r>
              <a:rPr lang="it-IT" baseline="0" dirty="0" smtClean="0"/>
              <a:t> ai dispositivi NFC di operare come una smart card, consentendo all'utente di concludere transazioni. L'aggiunta di NFC ad una struttura contact-less consente comunicazioni bi-direzionali.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89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dirty="0" smtClean="0"/>
              <a:t>ANALOG : livello fisico</a:t>
            </a:r>
          </a:p>
          <a:p>
            <a:pPr lvl="0">
              <a:spcBef>
                <a:spcPts val="0"/>
              </a:spcBef>
              <a:buNone/>
            </a:pPr>
            <a:endParaRPr lang="it-IT" dirty="0" smtClean="0"/>
          </a:p>
          <a:p>
            <a:pPr lvl="0">
              <a:spcBef>
                <a:spcPts val="0"/>
              </a:spcBef>
              <a:buNone/>
            </a:pPr>
            <a:r>
              <a:rPr lang="it-IT" dirty="0" smtClean="0"/>
              <a:t>DIGITAL PROTOCOL : composto da 3 parti, NFC-A, NFC-B, NFC-F. Ognuna</a:t>
            </a:r>
            <a:r>
              <a:rPr lang="it-IT" baseline="0" dirty="0" smtClean="0"/>
              <a:t> di queste comprende diversi standard nelle specifiche di basso livello. 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TYPE 1-4 TAG OPERATION : comandi ed istruzioni utilizzati dal DEVICE per dialogare con le 4 categorie di TAG corrispondenti alle diverse tecnologie RFID utilizzate.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NDEF APPLICATIONS : applicazioni come smart poster, vCard, ecc basate su NDEF (NFC Data Exchange Format).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NON-NDEF APPLICATIONS : applicazioni particolari che non usano NDEF.</a:t>
            </a:r>
          </a:p>
        </p:txBody>
      </p:sp>
    </p:spTree>
    <p:extLst>
      <p:ext uri="{BB962C8B-B14F-4D97-AF65-F5344CB8AC3E}">
        <p14:creationId xmlns:p14="http://schemas.microsoft.com/office/powerpoint/2010/main" val="1167058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I dati applicativi vengono memorizzati all'interno del TAG in un certo modo.</a:t>
            </a:r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I dati vengono incapsulati in un messaggio NDEF, che, a sua volta, viene incapsulato nelle strutture di memoria specifiche della singola tipologia di tag (Type 1-4). In questo modo è possibile identificare il tipo di dato applicativo (url, vCard, Img,..).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Le specifiche NDEF definiscono le modalità di formattazione/incapsulamento dei dati all'interno di un messaggio.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I TAG NFC devono essere formattati.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FORMATTAZIONE: Procedura che consiste nell'invio di una sequenza di comandi al tag al fine di configurare le funzionalità e le strutture dati interne.</a:t>
            </a:r>
          </a:p>
        </p:txBody>
      </p:sp>
    </p:spTree>
    <p:extLst>
      <p:ext uri="{BB962C8B-B14F-4D97-AF65-F5344CB8AC3E}">
        <p14:creationId xmlns:p14="http://schemas.microsoft.com/office/powerpoint/2010/main" val="199835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I dati applicativi vengono memorizzati all'interno del TAG in un certo modo.</a:t>
            </a:r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I dati vengono incapsulati in un messaggio NDEF, che, a sua volta, viene incapsulato nelle strutture di memoria specifiche della singola tipologia di tag (Type 1-4). In questo modo è possibile identificare il tipo di dato applicativo (url, vCard, Img,..).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Le specifiche NDEF definiscono le modalità di formattazione/incapsulamento dei dati all'interno di un messaggio.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I TAG NFC devono essere formattati.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FORMATTAZIONE: Procedura che consiste nell'invio di una sequenza di comandi al tag al fine di configurare le funzionalità e le strutture dati interne.</a:t>
            </a:r>
          </a:p>
        </p:txBody>
      </p:sp>
    </p:spTree>
    <p:extLst>
      <p:ext uri="{BB962C8B-B14F-4D97-AF65-F5344CB8AC3E}">
        <p14:creationId xmlns:p14="http://schemas.microsoft.com/office/powerpoint/2010/main" val="493722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463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77294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08621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3) Il primo a basso livello di sicurezza e serve solo ad identificare il documento stesso (usa NFC)</a:t>
            </a:r>
          </a:p>
        </p:txBody>
      </p:sp>
    </p:spTree>
    <p:extLst>
      <p:ext uri="{BB962C8B-B14F-4D97-AF65-F5344CB8AC3E}">
        <p14:creationId xmlns:p14="http://schemas.microsoft.com/office/powerpoint/2010/main" val="1858445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3) Il primo a basso livello di sicurezza e serve solo ad identificare il documento stesso (usa NFC)</a:t>
            </a:r>
          </a:p>
        </p:txBody>
      </p:sp>
    </p:spTree>
    <p:extLst>
      <p:ext uri="{BB962C8B-B14F-4D97-AF65-F5344CB8AC3E}">
        <p14:creationId xmlns:p14="http://schemas.microsoft.com/office/powerpoint/2010/main" val="95292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16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4637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73683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07694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L'HOST CONTROLLER</a:t>
            </a:r>
            <a:r>
              <a:rPr lang="it-IT" baseline="0" dirty="0" smtClean="0"/>
              <a:t> è il cuore di qualsiasi smartphone, setta le modalità operative dell'NFC controller, processa i dati inviati e ricevuti e stabilisce la connessione tra NFC e SE.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La SE permette la memorizzazione sicura di dati privati e di valore, come le informazioni della carta di credito dell'utente e l'esecuzione sicura di servizi abilitati dall'NFC quali i pagamenti contact-less.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la HOST CONTROLLER INTERFACE crea un ponte tra HOST CONTROLLER e NFC CONTROLLER.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2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9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1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07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15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 linea di vista (in inglese abbreviato in LOS, da line of sight)</a:t>
            </a:r>
            <a:r>
              <a:rPr lang="it-IT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il percorso ottico in linea retta fra un dispositivo trasmettitore ed uno ricevitore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57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32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1) Connettere due dispositivi è VELOCE ed INTUITIVO.</a:t>
            </a:r>
            <a:r>
              <a:rPr lang="it-IT" baseline="0" dirty="0" smtClean="0"/>
              <a:t> Non è presente un lungo HANDSHAKING iniziale.</a:t>
            </a:r>
          </a:p>
          <a:p>
            <a:pPr lvl="0">
              <a:spcBef>
                <a:spcPts val="0"/>
              </a:spcBef>
              <a:buNone/>
            </a:pPr>
            <a:r>
              <a:rPr lang="it-IT" baseline="0" dirty="0" smtClean="0"/>
              <a:t>"Just tap and go".</a:t>
            </a:r>
          </a:p>
          <a:p>
            <a:pPr lvl="0">
              <a:spcBef>
                <a:spcPts val="0"/>
              </a:spcBef>
              <a:buNone/>
            </a:pPr>
            <a:endParaRPr lang="it-I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2) NFC offre un mezzo semplice</a:t>
            </a:r>
            <a:r>
              <a:rPr lang="it-IT" baseline="0" dirty="0" smtClean="0"/>
              <a:t> ed intuitivo per indicare l'intenzione dell'utente di avviare un'azione.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3) Wide-open networks allow opportunities for hackers. NFC counters with built-in features that limit opportunities for eavesdropping, and easy-to-deploy options for additional protections to match each use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NFC solves the problem of unpowered objects that lack network access. By embedding NFC tags in unpowered, unconnected objects, you can add intelligence anywhere. With a tap of an NFC-enabled device, it can open a URL and provide access to online information.</a:t>
            </a:r>
            <a:endParaRPr lang="it-IT" dirty="0" smtClean="0"/>
          </a:p>
          <a:p>
            <a:pPr lvl="0">
              <a:spcBef>
                <a:spcPts val="0"/>
              </a:spcBef>
              <a:buNone/>
            </a:pPr>
            <a:endParaRPr lang="it-IT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www.cartaidentita.interno.gov.i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www.cartaidentita.interno.gov.i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fc-forum.org/" TargetMode="External"/><Relationship Id="rId4" Type="http://schemas.openxmlformats.org/officeDocument/2006/relationships/hyperlink" Target="http://nearfieldcommunication.org/" TargetMode="External"/><Relationship Id="rId5" Type="http://schemas.openxmlformats.org/officeDocument/2006/relationships/hyperlink" Target="http://www.cartaidentita.interno.gov.it/" TargetMode="External"/><Relationship Id="rId6" Type="http://schemas.openxmlformats.org/officeDocument/2006/relationships/hyperlink" Target="http://www.agid.gov.it/sites/default/files/documentazione/cie_3.0_-_specifiche_chip.pdf" TargetMode="External"/><Relationship Id="rId7" Type="http://schemas.openxmlformats.org/officeDocument/2006/relationships/hyperlink" Target="http://citeseerx.ist.psu.edu/viewdoc/download?doi=10.1.1.720.4460&amp;rep=rep1&amp;type=pdf" TargetMode="External"/><Relationship Id="rId8" Type="http://schemas.openxmlformats.org/officeDocument/2006/relationships/hyperlink" Target="https://www.cisco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9" y="445428"/>
            <a:ext cx="3611301" cy="88396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313682" y="5219701"/>
            <a:ext cx="628505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800" b="1" i="1" dirty="0" smtClean="0">
                <a:solidFill>
                  <a:schemeClr val="bg1"/>
                </a:solidFill>
              </a:rPr>
              <a:t>Bachelor Degree in Computer Science</a:t>
            </a:r>
          </a:p>
          <a:p>
            <a:r>
              <a:rPr lang="it-IT" sz="1800" b="1" i="1" dirty="0" smtClean="0">
                <a:solidFill>
                  <a:schemeClr val="bg1"/>
                </a:solidFill>
              </a:rPr>
              <a:t>Academic Year 2016/2017</a:t>
            </a:r>
          </a:p>
          <a:p>
            <a:r>
              <a:rPr lang="it-IT" sz="1800" b="1" i="1" dirty="0" smtClean="0">
                <a:solidFill>
                  <a:schemeClr val="bg1"/>
                </a:solidFill>
              </a:rPr>
              <a:t>Candidate: Andrea Canepa</a:t>
            </a:r>
          </a:p>
          <a:p>
            <a:r>
              <a:rPr lang="it-IT" sz="1800" b="1" i="1" dirty="0" smtClean="0">
                <a:solidFill>
                  <a:schemeClr val="bg1"/>
                </a:solidFill>
              </a:rPr>
              <a:t>Supervisor: Giorgio Delzanno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313682" y="2696742"/>
            <a:ext cx="675659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48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IoT Systems </a:t>
            </a:r>
          </a:p>
          <a:p>
            <a:r>
              <a:rPr lang="it-IT" sz="4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Short Range 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NFC : HOW IT WORKS</a:t>
            </a:r>
            <a:endParaRPr lang="en" sz="2000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Segnaposto testo 1"/>
          <p:cNvSpPr txBox="1">
            <a:spLocks/>
          </p:cNvSpPr>
          <p:nvPr/>
        </p:nvSpPr>
        <p:spPr>
          <a:xfrm>
            <a:off x="1346725" y="5005344"/>
            <a:ext cx="6700500" cy="18526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it-IT" sz="12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222324" y="2093007"/>
            <a:ext cx="68020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The technology works via magnetic field induction, a reader emits a small electric current, which creates a magnetic field.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222325" y="1404898"/>
            <a:ext cx="68020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NFC is compatible and based on Radio Frequency Identification (RFID) technology.</a:t>
            </a:r>
            <a:endParaRPr lang="it-IT" sz="18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82" y="3010276"/>
            <a:ext cx="5196185" cy="30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NFC : OPERATIVE MODES</a:t>
            </a:r>
            <a:endParaRPr lang="en" sz="2000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44" y="1734093"/>
            <a:ext cx="5772912" cy="37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READER/WRITER MODE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67021"/>
              </p:ext>
            </p:extLst>
          </p:nvPr>
        </p:nvGraphicFramePr>
        <p:xfrm>
          <a:off x="1540774" y="1918476"/>
          <a:ext cx="6109252" cy="2365478"/>
        </p:xfrm>
        <a:graphic>
          <a:graphicData uri="http://schemas.openxmlformats.org/drawingml/2006/table">
            <a:tbl>
              <a:tblPr/>
              <a:tblGrid>
                <a:gridCol w="3054626"/>
                <a:gridCol w="3054626"/>
              </a:tblGrid>
              <a:tr h="589142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NDEF</a:t>
                      </a:r>
                      <a:r>
                        <a:rPr lang="it-IT" sz="1800" b="1" baseline="0" dirty="0" smtClean="0">
                          <a:solidFill>
                            <a:schemeClr val="bg1"/>
                          </a:solidFill>
                        </a:rPr>
                        <a:t> APPLICATIONS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NON-NDEF</a:t>
                      </a:r>
                    </a:p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APPLICATIONS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287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r>
                        <a:rPr lang="it-IT" sz="1800" b="1" baseline="0" dirty="0" smtClean="0">
                          <a:solidFill>
                            <a:schemeClr val="bg1"/>
                          </a:solidFill>
                        </a:rPr>
                        <a:t> 1-4 TAG OPERATIONS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576849"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DIGITAL PROTOCOL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40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ANALOG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Shape 128"/>
          <p:cNvSpPr txBox="1">
            <a:spLocks/>
          </p:cNvSpPr>
          <p:nvPr/>
        </p:nvSpPr>
        <p:spPr>
          <a:xfrm>
            <a:off x="970730" y="1292238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STACK PROTOCOL</a:t>
            </a:r>
          </a:p>
        </p:txBody>
      </p:sp>
    </p:spTree>
    <p:extLst>
      <p:ext uri="{BB962C8B-B14F-4D97-AF65-F5344CB8AC3E}">
        <p14:creationId xmlns:p14="http://schemas.microsoft.com/office/powerpoint/2010/main" val="6075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READER/WRITER MODE</a:t>
            </a:r>
          </a:p>
        </p:txBody>
      </p:sp>
      <p:sp>
        <p:nvSpPr>
          <p:cNvPr id="13" name="Shape 128"/>
          <p:cNvSpPr txBox="1">
            <a:spLocks/>
          </p:cNvSpPr>
          <p:nvPr/>
        </p:nvSpPr>
        <p:spPr>
          <a:xfrm>
            <a:off x="970730" y="1292238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TAG’S DATA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677012" y="1720992"/>
            <a:ext cx="38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SPECIFIC MEMORY STRUCTURE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497494" y="2232128"/>
            <a:ext cx="6851374" cy="251964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276059" y="2787324"/>
            <a:ext cx="5294244" cy="1668883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111467" y="2306966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NDEF MESSAGE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399730" y="3417266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DATAS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769295" y="3140229"/>
            <a:ext cx="2307771" cy="892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85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READER/WRITER MODE</a:t>
            </a:r>
          </a:p>
        </p:txBody>
      </p:sp>
      <p:sp>
        <p:nvSpPr>
          <p:cNvPr id="13" name="Shape 128"/>
          <p:cNvSpPr txBox="1">
            <a:spLocks/>
          </p:cNvSpPr>
          <p:nvPr/>
        </p:nvSpPr>
        <p:spPr>
          <a:xfrm>
            <a:off x="970730" y="1292238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TAG’S DATA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677012" y="1720992"/>
            <a:ext cx="38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SPECIFIC MEMORY STRUCTURE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497494" y="2232128"/>
            <a:ext cx="6851374" cy="251964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276059" y="2787324"/>
            <a:ext cx="5294244" cy="1668883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111467" y="2306966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NDEF MESSAGE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399730" y="3417266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DATAS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769295" y="3140229"/>
            <a:ext cx="2307771" cy="892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10" name="Connettore 1 9"/>
          <p:cNvCxnSpPr/>
          <p:nvPr/>
        </p:nvCxnSpPr>
        <p:spPr>
          <a:xfrm flipH="1">
            <a:off x="2990730" y="3838587"/>
            <a:ext cx="1499208" cy="1468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850634" y="5357446"/>
            <a:ext cx="25490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Max. 3440 byte for:</a:t>
            </a:r>
          </a:p>
          <a:p>
            <a:pPr marL="285750" indent="-285750">
              <a:buFontTx/>
              <a:buChar char="-"/>
            </a:pPr>
            <a:r>
              <a:rPr lang="it-IT" sz="1600" dirty="0" smtClean="0">
                <a:solidFill>
                  <a:schemeClr val="bg1"/>
                </a:solidFill>
              </a:rPr>
              <a:t>URL (2000 characters)</a:t>
            </a:r>
          </a:p>
          <a:p>
            <a:pPr marL="285750" indent="-285750">
              <a:buFontTx/>
              <a:buChar char="-"/>
            </a:pPr>
            <a:r>
              <a:rPr lang="it-IT" sz="1600" dirty="0" smtClean="0">
                <a:solidFill>
                  <a:schemeClr val="bg1"/>
                </a:solidFill>
              </a:rPr>
              <a:t>V-Card Contacts</a:t>
            </a:r>
          </a:p>
          <a:p>
            <a:pPr marL="285750" indent="-285750">
              <a:buFontTx/>
              <a:buChar char="-"/>
            </a:pPr>
            <a:r>
              <a:rPr lang="it-IT" sz="1600" dirty="0" smtClean="0">
                <a:solidFill>
                  <a:schemeClr val="bg1"/>
                </a:solidFill>
              </a:rPr>
              <a:t>Text</a:t>
            </a:r>
          </a:p>
          <a:p>
            <a:pPr marL="285750" indent="-285750">
              <a:buFontTx/>
              <a:buChar char="-"/>
            </a:pPr>
            <a:r>
              <a:rPr lang="it-IT" sz="1600" dirty="0" smtClean="0">
                <a:solidFill>
                  <a:schemeClr val="bg1"/>
                </a:solidFill>
              </a:rPr>
              <a:t>Other</a:t>
            </a:r>
          </a:p>
          <a:p>
            <a:pPr marL="285750" indent="-285750">
              <a:buFontTx/>
              <a:buChar char="-"/>
            </a:pPr>
            <a:endParaRPr lang="it-IT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it-IT" sz="1600" dirty="0" smtClean="0">
              <a:solidFill>
                <a:schemeClr val="bg1"/>
              </a:solidFill>
            </a:endParaRPr>
          </a:p>
          <a:p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P2P MODE</a:t>
            </a:r>
          </a:p>
        </p:txBody>
      </p: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17956"/>
              </p:ext>
            </p:extLst>
          </p:nvPr>
        </p:nvGraphicFramePr>
        <p:xfrm>
          <a:off x="1345104" y="1841814"/>
          <a:ext cx="6109252" cy="2704829"/>
        </p:xfrm>
        <a:graphic>
          <a:graphicData uri="http://schemas.openxmlformats.org/drawingml/2006/table">
            <a:tbl>
              <a:tblPr/>
              <a:tblGrid>
                <a:gridCol w="3054626"/>
                <a:gridCol w="3054626"/>
              </a:tblGrid>
              <a:tr h="601709"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APPLICATIONS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869">
                <a:tc rowSpan="2"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NDEF EXCHANGE PROTOCOL</a:t>
                      </a:r>
                      <a:r>
                        <a:rPr lang="it-IT" sz="1800" b="1" baseline="0" dirty="0" smtClean="0">
                          <a:solidFill>
                            <a:schemeClr val="bg1"/>
                          </a:solidFill>
                        </a:rPr>
                        <a:t> AND OTHER PROTOCOLS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NFC FORUM PROTOCOLS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PROTOCOL BINDINGS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25"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LOGICAL LINK CONTROL PROTOCOL (LLCP)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7970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DIGITAL PROTOCOL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70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ANALOG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Shape 128"/>
          <p:cNvSpPr txBox="1">
            <a:spLocks/>
          </p:cNvSpPr>
          <p:nvPr/>
        </p:nvSpPr>
        <p:spPr>
          <a:xfrm>
            <a:off x="970730" y="1292238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STACK PROTOCOL</a:t>
            </a:r>
          </a:p>
        </p:txBody>
      </p:sp>
    </p:spTree>
    <p:extLst>
      <p:ext uri="{BB962C8B-B14F-4D97-AF65-F5344CB8AC3E}">
        <p14:creationId xmlns:p14="http://schemas.microsoft.com/office/powerpoint/2010/main" val="18873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CARD EMULATION MODE</a:t>
            </a:r>
          </a:p>
        </p:txBody>
      </p: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93423"/>
              </p:ext>
            </p:extLst>
          </p:nvPr>
        </p:nvGraphicFramePr>
        <p:xfrm>
          <a:off x="1345104" y="1854340"/>
          <a:ext cx="6109252" cy="1333229"/>
        </p:xfrm>
        <a:graphic>
          <a:graphicData uri="http://schemas.openxmlformats.org/drawingml/2006/table">
            <a:tbl>
              <a:tblPr/>
              <a:tblGrid>
                <a:gridCol w="6109252"/>
              </a:tblGrid>
              <a:tr h="601709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APPLICATIONS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DIGITAL</a:t>
                      </a:r>
                      <a:r>
                        <a:rPr lang="it-IT" sz="1800" b="1" baseline="0" dirty="0" smtClean="0">
                          <a:solidFill>
                            <a:schemeClr val="bg1"/>
                          </a:solidFill>
                        </a:rPr>
                        <a:t> PROTOCOL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704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>
                          <a:solidFill>
                            <a:schemeClr val="bg1"/>
                          </a:solidFill>
                        </a:rPr>
                        <a:t>ANALOG</a:t>
                      </a:r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Shape 128"/>
          <p:cNvSpPr txBox="1">
            <a:spLocks/>
          </p:cNvSpPr>
          <p:nvPr/>
        </p:nvSpPr>
        <p:spPr>
          <a:xfrm>
            <a:off x="970730" y="1292238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STACK PROTOCOL</a:t>
            </a:r>
          </a:p>
        </p:txBody>
      </p:sp>
    </p:spTree>
    <p:extLst>
      <p:ext uri="{BB962C8B-B14F-4D97-AF65-F5344CB8AC3E}">
        <p14:creationId xmlns:p14="http://schemas.microsoft.com/office/powerpoint/2010/main" val="19962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SOME NFC APPLICATIONS</a:t>
            </a: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970730" y="1292238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lang="it-IT" sz="2000" b="1" dirty="0" smtClean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Shape 213"/>
          <p:cNvSpPr txBox="1">
            <a:spLocks/>
          </p:cNvSpPr>
          <p:nvPr/>
        </p:nvSpPr>
        <p:spPr>
          <a:xfrm>
            <a:off x="1165474" y="1750682"/>
            <a:ext cx="2403599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solidFill>
                  <a:schemeClr val="bg1"/>
                </a:solidFill>
              </a:rPr>
              <a:t>Payments</a:t>
            </a:r>
            <a:endParaRPr lang="it-IT" b="1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Creation of contact-less cards to authorize payments</a:t>
            </a:r>
            <a:r>
              <a:rPr lang="en" dirty="0" smtClean="0">
                <a:solidFill>
                  <a:schemeClr val="bg1"/>
                </a:solidFill>
              </a:rPr>
              <a:t>.</a:t>
            </a:r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7" name="Shape 483"/>
          <p:cNvGrpSpPr/>
          <p:nvPr/>
        </p:nvGrpSpPr>
        <p:grpSpPr>
          <a:xfrm>
            <a:off x="1263580" y="1442545"/>
            <a:ext cx="377699" cy="253852"/>
            <a:chOff x="1244800" y="3717225"/>
            <a:chExt cx="449375" cy="302025"/>
          </a:xfrm>
        </p:grpSpPr>
        <p:sp>
          <p:nvSpPr>
            <p:cNvPr id="8" name="Shape 48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85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8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8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8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8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214"/>
          <p:cNvSpPr txBox="1">
            <a:spLocks/>
          </p:cNvSpPr>
          <p:nvPr/>
        </p:nvSpPr>
        <p:spPr>
          <a:xfrm>
            <a:off x="3692249" y="1749632"/>
            <a:ext cx="2403599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solidFill>
                  <a:schemeClr val="bg1"/>
                </a:solidFill>
              </a:rPr>
              <a:t>Files transfer</a:t>
            </a:r>
            <a:endParaRPr lang="en" sz="2000" b="1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Transfer files using the P2P NFC connection</a:t>
            </a:r>
            <a:r>
              <a:rPr lang="en" dirty="0" smtClean="0">
                <a:solidFill>
                  <a:schemeClr val="bg1"/>
                </a:solidFill>
              </a:rPr>
              <a:t>.</a:t>
            </a:r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16" name="Shape 730"/>
          <p:cNvGrpSpPr/>
          <p:nvPr/>
        </p:nvGrpSpPr>
        <p:grpSpPr>
          <a:xfrm>
            <a:off x="3737580" y="1282595"/>
            <a:ext cx="460615" cy="418653"/>
            <a:chOff x="4556450" y="4963575"/>
            <a:chExt cx="548025" cy="498100"/>
          </a:xfrm>
        </p:grpSpPr>
        <p:sp>
          <p:nvSpPr>
            <p:cNvPr id="17" name="Shape 73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3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3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3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35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215"/>
          <p:cNvSpPr txBox="1">
            <a:spLocks/>
          </p:cNvSpPr>
          <p:nvPr/>
        </p:nvSpPr>
        <p:spPr>
          <a:xfrm>
            <a:off x="6219024" y="1749127"/>
            <a:ext cx="2403599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solidFill>
                  <a:schemeClr val="bg1"/>
                </a:solidFill>
              </a:rPr>
              <a:t>Charge battery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Charge the battery of a mobile device without cables. </a:t>
            </a:r>
          </a:p>
          <a:p>
            <a:endParaRPr lang="it-IT" sz="1200" dirty="0"/>
          </a:p>
        </p:txBody>
      </p:sp>
      <p:sp>
        <p:nvSpPr>
          <p:cNvPr id="23" name="Shape 216"/>
          <p:cNvSpPr txBox="1">
            <a:spLocks/>
          </p:cNvSpPr>
          <p:nvPr/>
        </p:nvSpPr>
        <p:spPr>
          <a:xfrm>
            <a:off x="1165474" y="4043926"/>
            <a:ext cx="2403599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solidFill>
                  <a:schemeClr val="bg1"/>
                </a:solidFill>
              </a:rPr>
              <a:t>Tickets</a:t>
            </a:r>
            <a:endParaRPr lang="en" sz="2000" b="1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Buy tickets directly on your phone and paying using that</a:t>
            </a:r>
            <a:r>
              <a:rPr lang="en" dirty="0" smtClean="0">
                <a:solidFill>
                  <a:schemeClr val="bg1"/>
                </a:solidFill>
              </a:rPr>
              <a:t>.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4" name="Shape 217"/>
          <p:cNvSpPr txBox="1">
            <a:spLocks/>
          </p:cNvSpPr>
          <p:nvPr/>
        </p:nvSpPr>
        <p:spPr>
          <a:xfrm>
            <a:off x="3692249" y="4043926"/>
            <a:ext cx="2403599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solidFill>
                  <a:schemeClr val="bg1"/>
                </a:solidFill>
              </a:rPr>
              <a:t>No Forgery</a:t>
            </a:r>
            <a:endParaRPr lang="en" sz="2000" b="1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No Forgery systems using NFC chiped labels.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5" name="Shape 218"/>
          <p:cNvSpPr txBox="1">
            <a:spLocks/>
          </p:cNvSpPr>
          <p:nvPr/>
        </p:nvSpPr>
        <p:spPr>
          <a:xfrm>
            <a:off x="6219024" y="4066229"/>
            <a:ext cx="2403599" cy="16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solidFill>
                  <a:schemeClr val="bg1"/>
                </a:solidFill>
              </a:rPr>
              <a:t>Download</a:t>
            </a:r>
            <a:endParaRPr lang="it-IT" b="1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Download of digital contents (like audio and video files, games, software, etc.).</a:t>
            </a:r>
          </a:p>
          <a:p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26" name="Shape 357"/>
          <p:cNvSpPr/>
          <p:nvPr/>
        </p:nvSpPr>
        <p:spPr>
          <a:xfrm>
            <a:off x="3744108" y="362698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465"/>
          <p:cNvSpPr/>
          <p:nvPr/>
        </p:nvSpPr>
        <p:spPr>
          <a:xfrm>
            <a:off x="6293971" y="1269740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344"/>
          <p:cNvGrpSpPr/>
          <p:nvPr/>
        </p:nvGrpSpPr>
        <p:grpSpPr>
          <a:xfrm>
            <a:off x="1263580" y="3560829"/>
            <a:ext cx="342881" cy="418127"/>
            <a:chOff x="596350" y="929175"/>
            <a:chExt cx="407950" cy="497475"/>
          </a:xfrm>
        </p:grpSpPr>
        <p:sp>
          <p:nvSpPr>
            <p:cNvPr id="29" name="Shape 34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5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30"/>
          <p:cNvGrpSpPr/>
          <p:nvPr/>
        </p:nvGrpSpPr>
        <p:grpSpPr>
          <a:xfrm>
            <a:off x="6270882" y="3636579"/>
            <a:ext cx="356203" cy="313212"/>
            <a:chOff x="1929775" y="320925"/>
            <a:chExt cx="423800" cy="372650"/>
          </a:xfrm>
        </p:grpSpPr>
        <p:sp>
          <p:nvSpPr>
            <p:cNvPr id="37" name="Shape 33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3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3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3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3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6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CIE 3.0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438400" y="3652240"/>
            <a:ext cx="4578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Goals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Personal Identity Verification Device</a:t>
            </a:r>
          </a:p>
          <a:p>
            <a:pPr marL="285750" indent="-28575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An access tool for online services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718" y="2201489"/>
            <a:ext cx="2729108" cy="2587273"/>
          </a:xfrm>
          <a:prstGeom prst="ellipse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877836" y="6488482"/>
            <a:ext cx="2526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hlinkClick r:id="rId4"/>
              </a:rPr>
              <a:t>http://www.cartaidentita.interno.gov.it</a:t>
            </a:r>
            <a:r>
              <a:rPr lang="it-IT" sz="1000" dirty="0" smtClean="0">
                <a:solidFill>
                  <a:schemeClr val="bg1"/>
                </a:solidFill>
                <a:hlinkClick r:id="rId4"/>
              </a:rPr>
              <a:t>/</a:t>
            </a:r>
            <a:endParaRPr lang="it-IT" sz="1000" dirty="0" smtClean="0">
              <a:solidFill>
                <a:schemeClr val="bg1"/>
              </a:solidFill>
            </a:endParaRPr>
          </a:p>
          <a:p>
            <a:endParaRPr lang="it-IT" sz="10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438400" y="2263781"/>
            <a:ext cx="6342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Structure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Polycarbonate support personalized with laser engraving technique</a:t>
            </a:r>
          </a:p>
          <a:p>
            <a:pPr marL="285750" indent="-28575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Radio frequency microprocessor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438400" y="4732923"/>
            <a:ext cx="47051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Personal Identity Verification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By identification number</a:t>
            </a:r>
          </a:p>
          <a:p>
            <a:pPr marL="342900" indent="-34290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Network authentication via certificate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166400" y="1139328"/>
            <a:ext cx="634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Contactless card readable from NFC interface equipped devices.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CIE 3.0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438400" y="3652240"/>
            <a:ext cx="4578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Goals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Personal Identity Verification Device</a:t>
            </a:r>
          </a:p>
          <a:p>
            <a:pPr marL="285750" indent="-28575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An access tool for online services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718" y="2201489"/>
            <a:ext cx="2729108" cy="2587273"/>
          </a:xfrm>
          <a:prstGeom prst="ellipse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877836" y="6488482"/>
            <a:ext cx="2526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hlinkClick r:id="rId4"/>
              </a:rPr>
              <a:t>http://www.cartaidentita.interno.gov.it</a:t>
            </a:r>
            <a:r>
              <a:rPr lang="it-IT" sz="1000" dirty="0" smtClean="0">
                <a:solidFill>
                  <a:schemeClr val="bg1"/>
                </a:solidFill>
                <a:hlinkClick r:id="rId4"/>
              </a:rPr>
              <a:t>/</a:t>
            </a:r>
            <a:endParaRPr lang="it-IT" sz="1000" dirty="0" smtClean="0">
              <a:solidFill>
                <a:schemeClr val="bg1"/>
              </a:solidFill>
            </a:endParaRPr>
          </a:p>
          <a:p>
            <a:endParaRPr lang="it-IT" sz="10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438400" y="2263781"/>
            <a:ext cx="6342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Structure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Polycarbonate support personalized with laser engraving technique</a:t>
            </a:r>
          </a:p>
          <a:p>
            <a:pPr marL="285750" indent="-28575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Radio frequency microprocessor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438400" y="4732923"/>
            <a:ext cx="47051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Personal Identity Verification:</a:t>
            </a:r>
          </a:p>
          <a:p>
            <a:pPr marL="342900" indent="-34290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By identification number</a:t>
            </a:r>
          </a:p>
          <a:p>
            <a:pPr marL="342900" indent="-342900">
              <a:buFontTx/>
              <a:buChar char="-"/>
            </a:pPr>
            <a:r>
              <a:rPr lang="it-IT" sz="2000" dirty="0" smtClean="0">
                <a:solidFill>
                  <a:schemeClr val="bg1"/>
                </a:solidFill>
              </a:rPr>
              <a:t>Network authentication via certificate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166400" y="1139328"/>
            <a:ext cx="634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Contactless card readable from NFC interface equipped devices.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166270" y="4730194"/>
            <a:ext cx="5266355" cy="11964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70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89225" y="686301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IOT: INTERNET OF THINGS</a:t>
            </a:r>
            <a:endParaRPr lang="en" sz="2000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73" y="1394625"/>
            <a:ext cx="5428903" cy="3689003"/>
          </a:xfrm>
          <a:prstGeom prst="rect">
            <a:avLst/>
          </a:prstGeom>
        </p:spPr>
      </p:pic>
      <p:sp>
        <p:nvSpPr>
          <p:cNvPr id="6" name="Segnaposto testo 1"/>
          <p:cNvSpPr txBox="1">
            <a:spLocks/>
          </p:cNvSpPr>
          <p:nvPr/>
        </p:nvSpPr>
        <p:spPr>
          <a:xfrm>
            <a:off x="1346725" y="5244311"/>
            <a:ext cx="6700500" cy="80479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600" dirty="0" smtClean="0">
                <a:solidFill>
                  <a:srgbClr val="53C1BB"/>
                </a:solidFill>
              </a:rPr>
              <a:t>The IoT enables physical objects to see, hear, think, perform jobs, share information and coordinate decisions.</a:t>
            </a:r>
          </a:p>
          <a:p>
            <a:pPr>
              <a:defRPr/>
            </a:pPr>
            <a:endParaRPr lang="it-IT" sz="1200" dirty="0">
              <a:ln>
                <a:solidFill>
                  <a:srgbClr val="53C1BB"/>
                </a:solidFill>
              </a:ln>
              <a:solidFill>
                <a:srgbClr val="53C1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FOCUS ON SECURITY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166400" y="2203075"/>
            <a:ext cx="2466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EAVES DROPPING</a:t>
            </a: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DATA CORRUPTION AND MANIPULATION</a:t>
            </a: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THEFT</a:t>
            </a: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INTERCEPTION ATTACKS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66400" y="1402877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rgbClr val="53C1BB"/>
                </a:solidFill>
              </a:rPr>
              <a:t>RISKS</a:t>
            </a:r>
            <a:endParaRPr lang="it-IT" sz="2800" dirty="0">
              <a:solidFill>
                <a:srgbClr val="53C1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FOCUS ON SECURITY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166400" y="2203075"/>
            <a:ext cx="2466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EAVES DROPPING</a:t>
            </a: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DATA CORRUPTION AND MANIPULATION</a:t>
            </a: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THEFT</a:t>
            </a: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endParaRPr lang="it-IT" sz="1800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INTERCEPTION ATTACKS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66400" y="1402877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rgbClr val="53C1BB"/>
                </a:solidFill>
              </a:rPr>
              <a:t>RISKS</a:t>
            </a:r>
            <a:endParaRPr lang="it-IT" sz="2800" dirty="0">
              <a:solidFill>
                <a:srgbClr val="53C1BB"/>
              </a:solidFill>
            </a:endParaRPr>
          </a:p>
        </p:txBody>
      </p:sp>
      <p:cxnSp>
        <p:nvCxnSpPr>
          <p:cNvPr id="3" name="Connettore 2 2"/>
          <p:cNvCxnSpPr/>
          <p:nvPr/>
        </p:nvCxnSpPr>
        <p:spPr>
          <a:xfrm>
            <a:off x="4196927" y="2379945"/>
            <a:ext cx="127903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96927" y="3384115"/>
            <a:ext cx="127903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4196927" y="4350707"/>
            <a:ext cx="127903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196927" y="5214681"/>
            <a:ext cx="127903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040341" y="1983002"/>
            <a:ext cx="246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EXTREMELY SHORT RANGE / SECURE CHANNELS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040341" y="3110791"/>
            <a:ext cx="246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SHORT RESPONSE TIME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6040341" y="4166041"/>
            <a:ext cx="28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PASSWORDS / LOCKS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6040341" y="4891515"/>
            <a:ext cx="246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chemeClr val="bg1"/>
                </a:solidFill>
              </a:rPr>
              <a:t>ACTIVE-PASSIVE PAIRING / SECURE CHANNELS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6040341" y="1402877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rgbClr val="53C1BB"/>
                </a:solidFill>
              </a:rPr>
              <a:t>SOLUTIONS</a:t>
            </a:r>
            <a:endParaRPr lang="it-IT" sz="2800" dirty="0">
              <a:solidFill>
                <a:srgbClr val="53C1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441938" y="1629508"/>
            <a:ext cx="7209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r>
              <a:rPr lang="it-IT" sz="1800" dirty="0">
                <a:solidFill>
                  <a:schemeClr val="bg1"/>
                </a:solidFill>
                <a:hlinkClick r:id="rId3"/>
              </a:rPr>
              <a:t>https</a:t>
            </a:r>
            <a:r>
              <a:rPr lang="it-IT" sz="1800">
                <a:solidFill>
                  <a:schemeClr val="bg1"/>
                </a:solidFill>
                <a:hlinkClick r:id="rId3"/>
              </a:rPr>
              <a:t>://nfc-forum.org</a:t>
            </a:r>
            <a:r>
              <a:rPr lang="it-IT" sz="1800" smtClean="0">
                <a:solidFill>
                  <a:schemeClr val="bg1"/>
                </a:solidFill>
                <a:hlinkClick r:id="rId3"/>
              </a:rPr>
              <a:t>/</a:t>
            </a:r>
            <a:endParaRPr lang="it-IT" sz="180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r>
              <a:rPr lang="it-IT" sz="18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it-IT" sz="1800" dirty="0" smtClean="0">
                <a:solidFill>
                  <a:schemeClr val="bg1"/>
                </a:solidFill>
                <a:hlinkClick r:id="rId4"/>
              </a:rPr>
              <a:t>nearfieldcommunication.org</a:t>
            </a:r>
            <a:endParaRPr lang="it-IT" sz="1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r>
              <a:rPr lang="it-IT" sz="18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it-IT" sz="1800" dirty="0" smtClean="0">
                <a:solidFill>
                  <a:schemeClr val="bg1"/>
                </a:solidFill>
                <a:hlinkClick r:id="rId5"/>
              </a:rPr>
              <a:t>www.cartaidentita.interno.gov.it</a:t>
            </a:r>
            <a:endParaRPr lang="it-IT" sz="1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r>
              <a:rPr lang="it-IT" sz="1800" dirty="0">
                <a:solidFill>
                  <a:schemeClr val="bg1"/>
                </a:solidFill>
                <a:hlinkClick r:id="rId6"/>
              </a:rPr>
              <a:t>http://www.agid.gov.it/sites/default/files/documentazione/cie_3.0_-_</a:t>
            </a:r>
            <a:r>
              <a:rPr lang="it-IT" sz="1800" dirty="0" smtClean="0">
                <a:solidFill>
                  <a:schemeClr val="bg1"/>
                </a:solidFill>
                <a:hlinkClick r:id="rId6"/>
              </a:rPr>
              <a:t>specifiche_chip.pdf</a:t>
            </a:r>
            <a:endParaRPr lang="it-IT" sz="1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endParaRPr lang="it-IT" sz="1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r>
              <a:rPr lang="it-IT" sz="18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it-IT" sz="1800" dirty="0" smtClean="0">
                <a:solidFill>
                  <a:schemeClr val="bg1"/>
                </a:solidFill>
                <a:hlinkClick r:id="rId7"/>
              </a:rPr>
              <a:t>citeseerx.ist.psu.edu/viewdoc/download?doi=10.1.1.720.4460&amp;rep=rep1&amp;type=pdf</a:t>
            </a:r>
            <a:endParaRPr lang="it-IT" sz="18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53C1BB"/>
              </a:buClr>
              <a:buFont typeface="Arial" charset="0"/>
              <a:buChar char="•"/>
            </a:pPr>
            <a:r>
              <a:rPr lang="it-IT" sz="1800" dirty="0">
                <a:solidFill>
                  <a:schemeClr val="bg1"/>
                </a:solidFill>
                <a:hlinkClick r:id="rId8"/>
              </a:rPr>
              <a:t>https</a:t>
            </a:r>
            <a:r>
              <a:rPr lang="it-IT" sz="1800">
                <a:solidFill>
                  <a:schemeClr val="bg1"/>
                </a:solidFill>
                <a:hlinkClick r:id="rId8"/>
              </a:rPr>
              <a:t>://</a:t>
            </a:r>
            <a:r>
              <a:rPr lang="it-IT" sz="1800" smtClean="0">
                <a:solidFill>
                  <a:schemeClr val="bg1"/>
                </a:solidFill>
                <a:hlinkClick r:id="rId8"/>
              </a:rPr>
              <a:t>www.cisco.com</a:t>
            </a:r>
            <a:endParaRPr lang="it-IT" sz="18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NFC ENABLED MOBILE PHONE</a:t>
            </a:r>
            <a:endParaRPr lang="en" sz="2000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ttangolo arrotondato 2"/>
          <p:cNvSpPr/>
          <p:nvPr/>
        </p:nvSpPr>
        <p:spPr>
          <a:xfrm>
            <a:off x="2199859" y="1642008"/>
            <a:ext cx="1868557" cy="5595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HOST CONTROLLER</a:t>
            </a:r>
            <a:endParaRPr lang="it-IT" dirty="0"/>
          </a:p>
        </p:txBody>
      </p:sp>
      <p:sp>
        <p:nvSpPr>
          <p:cNvPr id="8" name="Rettangolo arrotondato 7"/>
          <p:cNvSpPr/>
          <p:nvPr/>
        </p:nvSpPr>
        <p:spPr>
          <a:xfrm>
            <a:off x="3465442" y="3123670"/>
            <a:ext cx="1868557" cy="5595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SECURE ELEMENT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1901685" y="5304843"/>
            <a:ext cx="1868557" cy="5595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NFC CONTROLLER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1427520" y="1285461"/>
            <a:ext cx="4075844" cy="51020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" name="Connettore 2 14"/>
          <p:cNvCxnSpPr>
            <a:endCxn id="3" idx="1"/>
          </p:cNvCxnSpPr>
          <p:nvPr/>
        </p:nvCxnSpPr>
        <p:spPr>
          <a:xfrm>
            <a:off x="1762539" y="1921762"/>
            <a:ext cx="43732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1762539" y="1921762"/>
            <a:ext cx="0" cy="3662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11" idx="1"/>
          </p:cNvCxnSpPr>
          <p:nvPr/>
        </p:nvCxnSpPr>
        <p:spPr>
          <a:xfrm>
            <a:off x="1762539" y="5584597"/>
            <a:ext cx="139146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3770242" y="2201517"/>
            <a:ext cx="0" cy="92215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arrotondato 21"/>
          <p:cNvSpPr/>
          <p:nvPr/>
        </p:nvSpPr>
        <p:spPr>
          <a:xfrm>
            <a:off x="1590261" y="4918070"/>
            <a:ext cx="3617843" cy="1215816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530765" y="252067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ISO/IEC 7816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Interface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1762538" y="3206279"/>
            <a:ext cx="960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Host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Controller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26" name="Connettore 2 25"/>
          <p:cNvCxnSpPr>
            <a:endCxn id="8" idx="1"/>
          </p:cNvCxnSpPr>
          <p:nvPr/>
        </p:nvCxnSpPr>
        <p:spPr>
          <a:xfrm>
            <a:off x="3034748" y="3403424"/>
            <a:ext cx="43069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3034748" y="3403424"/>
            <a:ext cx="0" cy="5626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2567669" y="394514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SWP or S2C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31" name="Connettore 2 30"/>
          <p:cNvCxnSpPr/>
          <p:nvPr/>
        </p:nvCxnSpPr>
        <p:spPr>
          <a:xfrm>
            <a:off x="3034748" y="4252923"/>
            <a:ext cx="0" cy="1051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>
            <a:stCxn id="11" idx="3"/>
          </p:cNvCxnSpPr>
          <p:nvPr/>
        </p:nvCxnSpPr>
        <p:spPr>
          <a:xfrm flipV="1">
            <a:off x="3770242" y="5584597"/>
            <a:ext cx="29817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V="1">
            <a:off x="3760705" y="5493640"/>
            <a:ext cx="29817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35"/>
          <p:cNvSpPr/>
          <p:nvPr/>
        </p:nvSpPr>
        <p:spPr>
          <a:xfrm>
            <a:off x="4068416" y="5474347"/>
            <a:ext cx="649358" cy="2240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Ovale 36"/>
          <p:cNvSpPr/>
          <p:nvPr/>
        </p:nvSpPr>
        <p:spPr>
          <a:xfrm>
            <a:off x="4058879" y="5409344"/>
            <a:ext cx="649358" cy="2240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705820" y="5122931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NFC Antenna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40" name="Connettore 2 39"/>
          <p:cNvCxnSpPr>
            <a:stCxn id="3" idx="3"/>
          </p:cNvCxnSpPr>
          <p:nvPr/>
        </p:nvCxnSpPr>
        <p:spPr>
          <a:xfrm flipV="1">
            <a:off x="4068416" y="1921761"/>
            <a:ext cx="3392558" cy="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66" y="1285461"/>
            <a:ext cx="659965" cy="1099443"/>
          </a:xfrm>
          <a:prstGeom prst="rect">
            <a:avLst/>
          </a:prstGeom>
        </p:spPr>
      </p:pic>
      <p:sp>
        <p:nvSpPr>
          <p:cNvPr id="44" name="CasellaDiTesto 43"/>
          <p:cNvSpPr txBox="1"/>
          <p:nvPr/>
        </p:nvSpPr>
        <p:spPr>
          <a:xfrm>
            <a:off x="5764695" y="1380397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Baseband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Communication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7193291" y="2403048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Mobile Network 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Infrastructure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47" name="Connettore 2 46"/>
          <p:cNvCxnSpPr/>
          <p:nvPr/>
        </p:nvCxnSpPr>
        <p:spPr>
          <a:xfrm flipH="1">
            <a:off x="5208104" y="5578731"/>
            <a:ext cx="6924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5866825" y="530261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NFC Contactless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Front-End (CLF)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1" name="Rettangolo arrotondato 50"/>
          <p:cNvSpPr/>
          <p:nvPr/>
        </p:nvSpPr>
        <p:spPr>
          <a:xfrm>
            <a:off x="5866825" y="3792522"/>
            <a:ext cx="1663804" cy="101116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NFC Device</a:t>
            </a:r>
          </a:p>
          <a:p>
            <a:pPr marL="342900" indent="-342900">
              <a:buAutoNum type="arabicParenBoth"/>
            </a:pPr>
            <a:r>
              <a:rPr lang="it-IT" dirty="0" smtClean="0"/>
              <a:t>NFC Tag</a:t>
            </a:r>
          </a:p>
          <a:p>
            <a:pPr marL="342900" indent="-342900">
              <a:buAutoNum type="arabicParenBoth"/>
            </a:pPr>
            <a:r>
              <a:rPr lang="it-IT" dirty="0" smtClean="0"/>
              <a:t>NFC Mobile</a:t>
            </a:r>
          </a:p>
          <a:p>
            <a:pPr marL="342900" indent="-342900">
              <a:buAutoNum type="arabicParenBoth"/>
            </a:pPr>
            <a:r>
              <a:rPr lang="it-IT" dirty="0" smtClean="0"/>
              <a:t>NFC Reader</a:t>
            </a:r>
          </a:p>
        </p:txBody>
      </p:sp>
      <p:cxnSp>
        <p:nvCxnSpPr>
          <p:cNvPr id="60" name="Connettore 2 59"/>
          <p:cNvCxnSpPr/>
          <p:nvPr/>
        </p:nvCxnSpPr>
        <p:spPr>
          <a:xfrm flipV="1">
            <a:off x="6636427" y="4851039"/>
            <a:ext cx="0" cy="4989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631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INTERNET WIRELESS CONNECTION</a:t>
            </a:r>
            <a:endParaRPr lang="en" sz="2000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3" name="Shape 525"/>
          <p:cNvGrpSpPr/>
          <p:nvPr/>
        </p:nvGrpSpPr>
        <p:grpSpPr>
          <a:xfrm>
            <a:off x="4194809" y="1415968"/>
            <a:ext cx="972000" cy="972000"/>
            <a:chOff x="5941025" y="3634400"/>
            <a:chExt cx="467650" cy="467650"/>
          </a:xfrm>
        </p:grpSpPr>
        <p:sp>
          <p:nvSpPr>
            <p:cNvPr id="34" name="Shape 52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52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2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52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53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53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324"/>
          <p:cNvGrpSpPr/>
          <p:nvPr/>
        </p:nvGrpSpPr>
        <p:grpSpPr>
          <a:xfrm>
            <a:off x="2028047" y="1650507"/>
            <a:ext cx="372593" cy="310144"/>
            <a:chOff x="1247825" y="322750"/>
            <a:chExt cx="443300" cy="369000"/>
          </a:xfrm>
        </p:grpSpPr>
        <p:sp>
          <p:nvSpPr>
            <p:cNvPr id="41" name="Shape 32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2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2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2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2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4"/>
          <p:cNvSpPr/>
          <p:nvPr/>
        </p:nvSpPr>
        <p:spPr>
          <a:xfrm>
            <a:off x="4463193" y="3505081"/>
            <a:ext cx="422604" cy="316797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" name="Shape 544"/>
          <p:cNvGrpSpPr/>
          <p:nvPr/>
        </p:nvGrpSpPr>
        <p:grpSpPr>
          <a:xfrm>
            <a:off x="6467626" y="2991387"/>
            <a:ext cx="394068" cy="325504"/>
            <a:chOff x="5268225" y="4341925"/>
            <a:chExt cx="468850" cy="387275"/>
          </a:xfrm>
        </p:grpSpPr>
        <p:sp>
          <p:nvSpPr>
            <p:cNvPr id="48" name="Shape 545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5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5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5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2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" name="Shape 483"/>
          <p:cNvGrpSpPr/>
          <p:nvPr/>
        </p:nvGrpSpPr>
        <p:grpSpPr>
          <a:xfrm>
            <a:off x="2342641" y="2681309"/>
            <a:ext cx="377699" cy="253852"/>
            <a:chOff x="1244800" y="3717225"/>
            <a:chExt cx="449375" cy="302025"/>
          </a:xfrm>
        </p:grpSpPr>
        <p:sp>
          <p:nvSpPr>
            <p:cNvPr id="57" name="Shape 48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485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8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8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48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48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" name="Shape 466"/>
          <p:cNvGrpSpPr/>
          <p:nvPr/>
        </p:nvGrpSpPr>
        <p:grpSpPr>
          <a:xfrm>
            <a:off x="6861694" y="1701788"/>
            <a:ext cx="387932" cy="367466"/>
            <a:chOff x="2583100" y="2973775"/>
            <a:chExt cx="461550" cy="437200"/>
          </a:xfrm>
        </p:grpSpPr>
        <p:sp>
          <p:nvSpPr>
            <p:cNvPr id="64" name="Shape 46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46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2720340" y="1870241"/>
            <a:ext cx="1040130" cy="0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/>
          <p:nvPr/>
        </p:nvCxnSpPr>
        <p:spPr>
          <a:xfrm flipH="1" flipV="1">
            <a:off x="5416950" y="1839273"/>
            <a:ext cx="1129683" cy="18254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 flipV="1">
            <a:off x="2980612" y="2373676"/>
            <a:ext cx="1013460" cy="273050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 flipH="1" flipV="1">
            <a:off x="4650555" y="2530745"/>
            <a:ext cx="23940" cy="786146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 flipV="1">
            <a:off x="5329389" y="2350922"/>
            <a:ext cx="954806" cy="601032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1211195" y="4294973"/>
            <a:ext cx="6812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53C1BB"/>
                </a:solidFill>
              </a:rPr>
              <a:t>There are two major mechanisms by which </a:t>
            </a:r>
            <a:r>
              <a:rPr lang="it-IT" sz="1600" dirty="0" smtClean="0">
                <a:solidFill>
                  <a:srgbClr val="53C1BB"/>
                </a:solidFill>
              </a:rPr>
              <a:t>these end devices </a:t>
            </a:r>
            <a:r>
              <a:rPr lang="it-IT" sz="1600" dirty="0">
                <a:solidFill>
                  <a:srgbClr val="53C1BB"/>
                </a:solidFill>
              </a:rPr>
              <a:t>can have wireless access to the Internet</a:t>
            </a:r>
            <a:r>
              <a:rPr lang="it-IT" sz="1600" dirty="0" smtClean="0">
                <a:solidFill>
                  <a:srgbClr val="53C1BB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endParaRPr lang="it-IT" sz="1600" dirty="0" smtClean="0">
              <a:solidFill>
                <a:srgbClr val="53C1BB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1600" dirty="0">
                <a:solidFill>
                  <a:srgbClr val="53C1BB"/>
                </a:solidFill>
              </a:rPr>
              <a:t>Indirectly: Through inbuilt Wireless Module connected to a Gateway/Access </a:t>
            </a:r>
            <a:r>
              <a:rPr lang="it-IT" sz="1600" dirty="0" smtClean="0">
                <a:solidFill>
                  <a:srgbClr val="53C1BB"/>
                </a:solidFill>
              </a:rPr>
              <a:t>Point</a:t>
            </a:r>
          </a:p>
          <a:p>
            <a:pPr marL="285750" indent="-285750">
              <a:buFontTx/>
              <a:buChar char="-"/>
            </a:pPr>
            <a:endParaRPr lang="it-IT" sz="1600" dirty="0" smtClean="0">
              <a:solidFill>
                <a:srgbClr val="53C1BB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1600" dirty="0">
                <a:solidFill>
                  <a:srgbClr val="53C1BB"/>
                </a:solidFill>
              </a:rPr>
              <a:t>Directly: Through inbuilt </a:t>
            </a:r>
            <a:r>
              <a:rPr lang="it-IT" sz="1600" dirty="0" smtClean="0">
                <a:solidFill>
                  <a:srgbClr val="53C1BB"/>
                </a:solidFill>
              </a:rPr>
              <a:t>Modem</a:t>
            </a:r>
            <a:endParaRPr lang="it-IT" sz="1600" dirty="0">
              <a:solidFill>
                <a:srgbClr val="53C1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INTERNET WIRELESS CONNECTION</a:t>
            </a:r>
            <a:endParaRPr lang="en" sz="2000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3" name="Shape 525"/>
          <p:cNvGrpSpPr/>
          <p:nvPr/>
        </p:nvGrpSpPr>
        <p:grpSpPr>
          <a:xfrm>
            <a:off x="4194809" y="1415968"/>
            <a:ext cx="972000" cy="972000"/>
            <a:chOff x="5941025" y="3634400"/>
            <a:chExt cx="467650" cy="467650"/>
          </a:xfrm>
        </p:grpSpPr>
        <p:sp>
          <p:nvSpPr>
            <p:cNvPr id="34" name="Shape 52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52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2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52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53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53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324"/>
          <p:cNvGrpSpPr/>
          <p:nvPr/>
        </p:nvGrpSpPr>
        <p:grpSpPr>
          <a:xfrm>
            <a:off x="2028047" y="1650507"/>
            <a:ext cx="372593" cy="310144"/>
            <a:chOff x="1247825" y="322750"/>
            <a:chExt cx="443300" cy="369000"/>
          </a:xfrm>
        </p:grpSpPr>
        <p:sp>
          <p:nvSpPr>
            <p:cNvPr id="41" name="Shape 32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2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2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2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2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4"/>
          <p:cNvSpPr/>
          <p:nvPr/>
        </p:nvSpPr>
        <p:spPr>
          <a:xfrm>
            <a:off x="4463193" y="3505081"/>
            <a:ext cx="422604" cy="316797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" name="Shape 544"/>
          <p:cNvGrpSpPr/>
          <p:nvPr/>
        </p:nvGrpSpPr>
        <p:grpSpPr>
          <a:xfrm>
            <a:off x="6467626" y="2991387"/>
            <a:ext cx="394068" cy="325504"/>
            <a:chOff x="5268225" y="4341925"/>
            <a:chExt cx="468850" cy="387275"/>
          </a:xfrm>
        </p:grpSpPr>
        <p:sp>
          <p:nvSpPr>
            <p:cNvPr id="48" name="Shape 545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5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5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5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2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" name="Shape 483"/>
          <p:cNvGrpSpPr/>
          <p:nvPr/>
        </p:nvGrpSpPr>
        <p:grpSpPr>
          <a:xfrm>
            <a:off x="2342641" y="2681309"/>
            <a:ext cx="377699" cy="253852"/>
            <a:chOff x="1244800" y="3717225"/>
            <a:chExt cx="449375" cy="302025"/>
          </a:xfrm>
        </p:grpSpPr>
        <p:sp>
          <p:nvSpPr>
            <p:cNvPr id="57" name="Shape 48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485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8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8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48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48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" name="Shape 466"/>
          <p:cNvGrpSpPr/>
          <p:nvPr/>
        </p:nvGrpSpPr>
        <p:grpSpPr>
          <a:xfrm>
            <a:off x="6861694" y="1701788"/>
            <a:ext cx="387932" cy="367466"/>
            <a:chOff x="2583100" y="2973775"/>
            <a:chExt cx="461550" cy="437200"/>
          </a:xfrm>
        </p:grpSpPr>
        <p:sp>
          <p:nvSpPr>
            <p:cNvPr id="64" name="Shape 46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46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2720340" y="1870241"/>
            <a:ext cx="1040130" cy="0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/>
          <p:nvPr/>
        </p:nvCxnSpPr>
        <p:spPr>
          <a:xfrm flipH="1" flipV="1">
            <a:off x="5416950" y="1839273"/>
            <a:ext cx="1129683" cy="18254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 flipV="1">
            <a:off x="2980612" y="2373676"/>
            <a:ext cx="1013460" cy="273050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 flipH="1" flipV="1">
            <a:off x="4650555" y="2530745"/>
            <a:ext cx="23940" cy="786146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 flipV="1">
            <a:off x="5329389" y="2350922"/>
            <a:ext cx="954806" cy="601032"/>
          </a:xfrm>
          <a:prstGeom prst="straightConnector1">
            <a:avLst/>
          </a:prstGeom>
          <a:ln w="15875" cap="flat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1211195" y="4294973"/>
            <a:ext cx="6812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53C1BB"/>
                </a:solidFill>
              </a:rPr>
              <a:t>There are two major mechanisms by which these </a:t>
            </a:r>
            <a:r>
              <a:rPr lang="it-IT" sz="1600" dirty="0" smtClean="0">
                <a:solidFill>
                  <a:srgbClr val="53C1BB"/>
                </a:solidFill>
              </a:rPr>
              <a:t>end devices </a:t>
            </a:r>
            <a:r>
              <a:rPr lang="it-IT" sz="1600" dirty="0">
                <a:solidFill>
                  <a:srgbClr val="53C1BB"/>
                </a:solidFill>
              </a:rPr>
              <a:t>can have wireless access to the Internet</a:t>
            </a:r>
            <a:r>
              <a:rPr lang="it-IT" sz="1600" dirty="0" smtClean="0">
                <a:solidFill>
                  <a:srgbClr val="53C1BB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endParaRPr lang="it-IT" sz="1600" dirty="0" smtClean="0">
              <a:solidFill>
                <a:srgbClr val="53C1BB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1600" dirty="0">
                <a:solidFill>
                  <a:schemeClr val="bg1"/>
                </a:solidFill>
              </a:rPr>
              <a:t>Indirectly: Through inbuilt Wireless Module connected to a Gateway/Access </a:t>
            </a:r>
            <a:r>
              <a:rPr lang="it-IT" sz="1600" dirty="0" smtClean="0">
                <a:solidFill>
                  <a:schemeClr val="bg1"/>
                </a:solidFill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661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COMMUNICATION TECHNOLOGIES</a:t>
            </a:r>
            <a:endParaRPr lang="en" sz="2000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778659" y="481813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874241" y="2649578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Thread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1249054" y="1757246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it-IT" b="1" dirty="0" smtClean="0">
                <a:solidFill>
                  <a:schemeClr val="bg1"/>
                </a:solidFill>
              </a:rPr>
              <a:t>NFC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3156858" y="1323411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BLE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3" name="Ovale 22"/>
          <p:cNvSpPr/>
          <p:nvPr/>
        </p:nvSpPr>
        <p:spPr>
          <a:xfrm>
            <a:off x="7063741" y="4365761"/>
            <a:ext cx="1484820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6LoWPAN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5" name="Ovale 24"/>
          <p:cNvSpPr/>
          <p:nvPr/>
        </p:nvSpPr>
        <p:spPr>
          <a:xfrm>
            <a:off x="5769426" y="1559780"/>
            <a:ext cx="1500054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LoRaWAN</a:t>
            </a:r>
          </a:p>
        </p:txBody>
      </p:sp>
      <p:sp>
        <p:nvSpPr>
          <p:cNvPr id="26" name="Ovale 25"/>
          <p:cNvSpPr/>
          <p:nvPr/>
        </p:nvSpPr>
        <p:spPr>
          <a:xfrm>
            <a:off x="1957987" y="4779418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SigFox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7" name="Ovale 26"/>
          <p:cNvSpPr/>
          <p:nvPr/>
        </p:nvSpPr>
        <p:spPr>
          <a:xfrm>
            <a:off x="6787323" y="3121115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Z-Wave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8" name="Ovale 27"/>
          <p:cNvSpPr/>
          <p:nvPr/>
        </p:nvSpPr>
        <p:spPr>
          <a:xfrm>
            <a:off x="3775614" y="3859055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ZigBee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9" name="Ovale 28"/>
          <p:cNvSpPr/>
          <p:nvPr/>
        </p:nvSpPr>
        <p:spPr>
          <a:xfrm>
            <a:off x="5328638" y="4712255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DECT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0" name="Ovale 29"/>
          <p:cNvSpPr/>
          <p:nvPr/>
        </p:nvSpPr>
        <p:spPr>
          <a:xfrm>
            <a:off x="3188357" y="2707458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Cellular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1" name="Ovale 30"/>
          <p:cNvSpPr/>
          <p:nvPr/>
        </p:nvSpPr>
        <p:spPr>
          <a:xfrm>
            <a:off x="1687286" y="3446125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Wi-Fi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2" name="Ovale 31"/>
          <p:cNvSpPr/>
          <p:nvPr/>
        </p:nvSpPr>
        <p:spPr>
          <a:xfrm>
            <a:off x="4088986" y="5450695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Neul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COMMUNICATION TECHNOLOGIES (SHORT-RANGE)</a:t>
            </a:r>
            <a:endParaRPr lang="en" sz="2000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778659" y="481813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874241" y="2649578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Thread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1249054" y="1757246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it-IT" b="1" dirty="0" smtClean="0">
                <a:solidFill>
                  <a:schemeClr val="bg1"/>
                </a:solidFill>
              </a:rPr>
              <a:t>NFC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3156858" y="1323411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BLE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3" name="Ovale 22"/>
          <p:cNvSpPr/>
          <p:nvPr/>
        </p:nvSpPr>
        <p:spPr>
          <a:xfrm>
            <a:off x="7063200" y="4365761"/>
            <a:ext cx="1483200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6LoWPAN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7" name="Ovale 26"/>
          <p:cNvSpPr/>
          <p:nvPr/>
        </p:nvSpPr>
        <p:spPr>
          <a:xfrm>
            <a:off x="6787323" y="3121115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Z-Wave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8" name="Ovale 27"/>
          <p:cNvSpPr/>
          <p:nvPr/>
        </p:nvSpPr>
        <p:spPr>
          <a:xfrm>
            <a:off x="3775614" y="3859055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ZigBee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1" name="Ovale 30"/>
          <p:cNvSpPr/>
          <p:nvPr/>
        </p:nvSpPr>
        <p:spPr>
          <a:xfrm>
            <a:off x="1687286" y="3446125"/>
            <a:ext cx="1458685" cy="827314"/>
          </a:xfrm>
          <a:prstGeom prst="ellipse">
            <a:avLst/>
          </a:prstGeom>
          <a:noFill/>
          <a:ln>
            <a:solidFill>
              <a:srgbClr val="53C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Wi-Fi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SHORT-RANGE</a:t>
            </a:r>
            <a:r>
              <a:rPr lang="it-IT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 </a:t>
            </a:r>
            <a:r>
              <a:rPr lang="it-IT" sz="2000" b="1" dirty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TECHNOLOGIES </a:t>
            </a:r>
            <a:endParaRPr lang="en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53" name="Shape 153"/>
          <p:cNvGraphicFramePr/>
          <p:nvPr>
            <p:extLst>
              <p:ext uri="{D42A27DB-BD31-4B8C-83A1-F6EECF244321}">
                <p14:modId xmlns:p14="http://schemas.microsoft.com/office/powerpoint/2010/main" val="743120478"/>
              </p:ext>
            </p:extLst>
          </p:nvPr>
        </p:nvGraphicFramePr>
        <p:xfrm>
          <a:off x="1392104" y="1235033"/>
          <a:ext cx="7059442" cy="5090541"/>
        </p:xfrm>
        <a:graphic>
          <a:graphicData uri="http://schemas.openxmlformats.org/drawingml/2006/table">
            <a:tbl>
              <a:tblPr>
                <a:noFill/>
                <a:tableStyleId>{28913B56-62D8-4397-8C75-A0B9263E78CB}</a:tableStyleId>
              </a:tblPr>
              <a:tblGrid>
                <a:gridCol w="1150992"/>
                <a:gridCol w="1293992"/>
                <a:gridCol w="1625887"/>
                <a:gridCol w="806554"/>
                <a:gridCol w="1031025"/>
                <a:gridCol w="1150992"/>
              </a:tblGrid>
              <a:tr h="269555">
                <a:tc rowSpan="2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STANDARD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FREQUENCY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RANGE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 RATE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LoS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Indoors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00281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Bluetooth 4.2 core specification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5-15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Mbps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9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Wi-Fi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Based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on 802.11n</a:t>
                      </a:r>
                      <a:endParaRPr lang="en" b="0" dirty="0" smtClean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GHz,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 GHz</a:t>
                      </a:r>
                      <a:endParaRPr lang="en" b="0" dirty="0" smtClean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10-30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600 Mbps maximum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512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ZigBee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ZigBee 3.0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5-15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250 Kbps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4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Z-Wave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Alliance ZAD12837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Sub GHz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10-15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9.6/40/100 Kbit/</a:t>
                      </a:r>
                      <a:r>
                        <a:rPr lang="it-IT" b="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281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6LoWPAN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RFC6282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 Sub GHz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 75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20-250 Kbps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281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Thread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Thread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</a:t>
                      </a:r>
                      <a:endParaRPr lang="en" b="0" dirty="0" smtClean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 75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250 Kbps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7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dirty="0" smtClean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NFC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ISO/IEC 18000-3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13.56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MHz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 cm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106-424 Kbps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SHORT-RANGE</a:t>
            </a:r>
            <a:r>
              <a:rPr lang="it-IT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 </a:t>
            </a:r>
            <a:r>
              <a:rPr lang="it-IT" sz="2000" b="1" dirty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TECHNOLOGIES </a:t>
            </a:r>
            <a:endParaRPr lang="en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53" name="Shape 153"/>
          <p:cNvGraphicFramePr/>
          <p:nvPr>
            <p:extLst>
              <p:ext uri="{D42A27DB-BD31-4B8C-83A1-F6EECF244321}">
                <p14:modId xmlns:p14="http://schemas.microsoft.com/office/powerpoint/2010/main" val="448646058"/>
              </p:ext>
            </p:extLst>
          </p:nvPr>
        </p:nvGraphicFramePr>
        <p:xfrm>
          <a:off x="1392104" y="1235033"/>
          <a:ext cx="7059442" cy="5090541"/>
        </p:xfrm>
        <a:graphic>
          <a:graphicData uri="http://schemas.openxmlformats.org/drawingml/2006/table">
            <a:tbl>
              <a:tblPr>
                <a:noFill/>
                <a:tableStyleId>{28913B56-62D8-4397-8C75-A0B9263E78CB}</a:tableStyleId>
              </a:tblPr>
              <a:tblGrid>
                <a:gridCol w="1150992"/>
                <a:gridCol w="1293992"/>
                <a:gridCol w="1625887"/>
                <a:gridCol w="806554"/>
                <a:gridCol w="1031025"/>
                <a:gridCol w="1150992"/>
              </a:tblGrid>
              <a:tr h="269555">
                <a:tc rowSpan="2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STANDARD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FREQUENCY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RANGE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 RATE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LoS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Indoors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00281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Bluetooth 4.2 core specification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5-15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Mbps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9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Wi-Fi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Based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on 802.11n</a:t>
                      </a:r>
                      <a:endParaRPr lang="en" b="0" dirty="0" smtClean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GHz,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 GHz</a:t>
                      </a:r>
                      <a:endParaRPr lang="en" b="0" dirty="0" smtClean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10-30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600 Mbps maximum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512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ZigBee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ZigBee 3.0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5-15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250 Kbps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4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Z-Wave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Alliance ZAD12837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Sub GHz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10-15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9.6/40/100 Kbit/s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281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6LoWPAN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RFC6282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 Sub GHz</a:t>
                      </a:r>
                      <a:endParaRPr lang="en" b="0" dirty="0" smtClean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 75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20-250 Kbps</a:t>
                      </a:r>
                      <a:endParaRPr lang="en" b="0" dirty="0" smtClean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281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rgbClr val="53C1BB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Thread</a:t>
                      </a:r>
                      <a:endParaRPr lang="en" b="1" dirty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Thread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2.4 GHz</a:t>
                      </a:r>
                      <a:endParaRPr lang="en" b="0" dirty="0" smtClean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 75 mt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250 Kbps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17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dirty="0" smtClean="0">
                        <a:ln>
                          <a:solidFill>
                            <a:srgbClr val="53C1BB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it-IT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NFC</a:t>
                      </a:r>
                      <a:endParaRPr lang="en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037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ISO/IEC 18000-3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037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13.56</a:t>
                      </a:r>
                      <a:r>
                        <a:rPr lang="it-IT" b="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MHz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037">
                        <a:alpha val="66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 cm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037">
                        <a:alpha val="6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b="1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106-424 Kbps</a:t>
                      </a:r>
                      <a:endParaRPr lang="en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037">
                        <a:alpha val="66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2438400" y="58643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56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Why NFC?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>
                <a:solidFill>
                  <a:srgbClr val="53C1BB"/>
                </a:solidFill>
              </a:rPr>
              <a:t>Easy network access and data sharing</a:t>
            </a:r>
            <a:endParaRPr lang="en" dirty="0" smtClean="0">
              <a:solidFill>
                <a:srgbClr val="53C1BB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>
                <a:solidFill>
                  <a:srgbClr val="53C1BB"/>
                </a:solidFill>
              </a:rPr>
              <a:t>Data security at multiple levels</a:t>
            </a:r>
          </a:p>
          <a:p>
            <a:pPr marL="457200" indent="-228600">
              <a:spcBef>
                <a:spcPts val="0"/>
              </a:spcBef>
            </a:pPr>
            <a:r>
              <a:rPr lang="it-IT" dirty="0">
                <a:solidFill>
                  <a:srgbClr val="53C1BB"/>
                </a:solidFill>
              </a:rPr>
              <a:t>Requires low </a:t>
            </a:r>
            <a:r>
              <a:rPr lang="it-IT" dirty="0" smtClean="0">
                <a:solidFill>
                  <a:srgbClr val="53C1BB"/>
                </a:solidFill>
              </a:rPr>
              <a:t>power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>
                <a:solidFill>
                  <a:srgbClr val="53C1BB"/>
                </a:solidFill>
              </a:rPr>
              <a:t>The ability to connect the unconnected</a:t>
            </a:r>
            <a:endParaRPr lang="en" dirty="0">
              <a:solidFill>
                <a:srgbClr val="53C1BB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dirty="0"/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166400" y="666000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2000" b="1" dirty="0" smtClean="0">
                <a:ln>
                  <a:solidFill>
                    <a:srgbClr val="53C1BB"/>
                  </a:solidFill>
                </a:ln>
                <a:solidFill>
                  <a:schemeClr val="bg1"/>
                </a:solidFill>
              </a:rPr>
              <a:t>NFC : NEAR FIELD COMMUNICATION</a:t>
            </a:r>
            <a:endParaRPr lang="en" sz="2000" b="1" dirty="0">
              <a:ln>
                <a:solidFill>
                  <a:srgbClr val="53C1BB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1456</Words>
  <Application>Microsoft Macintosh PowerPoint</Application>
  <PresentationFormat>Presentazione su schermo (4:3)</PresentationFormat>
  <Paragraphs>343</Paragraphs>
  <Slides>23</Slides>
  <Notes>23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6" baseType="lpstr">
      <vt:lpstr>Quicksand</vt:lpstr>
      <vt:lpstr>Arial</vt:lpstr>
      <vt:lpstr>Eleanor template</vt:lpstr>
      <vt:lpstr>Presentazione di PowerPoint</vt:lpstr>
      <vt:lpstr>Presentazione di PowerPoint</vt:lpstr>
      <vt:lpstr>INTERNET WIRELESS CONNECTION</vt:lpstr>
      <vt:lpstr>INTERNET WIRELESS CONNECTION</vt:lpstr>
      <vt:lpstr>COMMUNICATION TECHNOLOGIES</vt:lpstr>
      <vt:lpstr>COMMUNICATION TECHNOLOGIES (SHORT-RANGE)</vt:lpstr>
      <vt:lpstr>SHORT-RANGE TECHNOLOGIES </vt:lpstr>
      <vt:lpstr>SHORT-RANGE TECHNOLOGIES 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Andrea Canepa</cp:lastModifiedBy>
  <cp:revision>163</cp:revision>
  <cp:lastPrinted>2017-10-16T13:21:23Z</cp:lastPrinted>
  <dcterms:modified xsi:type="dcterms:W3CDTF">2017-10-16T15:58:12Z</dcterms:modified>
</cp:coreProperties>
</file>