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ibre Franklin SemiBold"/>
      <p:regular r:id="rId11"/>
      <p:bold r:id="rId12"/>
      <p:italic r:id="rId13"/>
      <p:boldItalic r:id="rId14"/>
    </p:embeddedFont>
    <p:embeddedFont>
      <p:font typeface="Libre Franklin Light"/>
      <p:regular r:id="rId15"/>
      <p:bold r:id="rId16"/>
      <p:italic r:id="rId17"/>
      <p:boldItalic r:id="rId18"/>
    </p:embeddedFont>
    <p:embeddedFont>
      <p:font typeface="Libre Franklin"/>
      <p:regular r:id="rId19"/>
      <p:bold r:id="rId20"/>
      <p:italic r:id="rId21"/>
      <p:boldItalic r:id="rId22"/>
    </p:embeddedFont>
    <p:embeddedFont>
      <p:font typeface="Comfortaa Regular"/>
      <p:regular r:id="rId23"/>
      <p:bold r:id="rId24"/>
    </p:embeddedFont>
    <p:embeddedFont>
      <p:font typeface="Libre Franklin Black"/>
      <p:bold r:id="rId25"/>
      <p:boldItalic r:id="rId26"/>
    </p:embeddedFont>
    <p:embeddedFont>
      <p:font typeface="Libre Franklin ExtraBold"/>
      <p:bold r:id="rId27"/>
      <p:boldItalic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.fntdata"/><Relationship Id="rId22" Type="http://schemas.openxmlformats.org/officeDocument/2006/relationships/font" Target="fonts/LibreFranklin-boldItalic.fntdata"/><Relationship Id="rId21" Type="http://schemas.openxmlformats.org/officeDocument/2006/relationships/font" Target="fonts/LibreFranklin-italic.fntdata"/><Relationship Id="rId24" Type="http://schemas.openxmlformats.org/officeDocument/2006/relationships/font" Target="fonts/ComfortaaRegular-bold.fntdata"/><Relationship Id="rId23" Type="http://schemas.openxmlformats.org/officeDocument/2006/relationships/font" Target="fonts/ComfortaaRegula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Black-boldItalic.fntdata"/><Relationship Id="rId25" Type="http://schemas.openxmlformats.org/officeDocument/2006/relationships/font" Target="fonts/LibreFranklinBlack-bold.fntdata"/><Relationship Id="rId28" Type="http://schemas.openxmlformats.org/officeDocument/2006/relationships/font" Target="fonts/LibreFranklinExtraBold-boldItalic.fntdata"/><Relationship Id="rId27" Type="http://schemas.openxmlformats.org/officeDocument/2006/relationships/font" Target="fonts/LibreFranklin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omfortaa-bold.fntdata"/><Relationship Id="rId11" Type="http://schemas.openxmlformats.org/officeDocument/2006/relationships/font" Target="fonts/LibreFranklinSemiBold-regular.fntdata"/><Relationship Id="rId10" Type="http://schemas.openxmlformats.org/officeDocument/2006/relationships/slide" Target="slides/slide5.xml"/><Relationship Id="rId13" Type="http://schemas.openxmlformats.org/officeDocument/2006/relationships/font" Target="fonts/LibreFranklinSemiBold-italic.fntdata"/><Relationship Id="rId12" Type="http://schemas.openxmlformats.org/officeDocument/2006/relationships/font" Target="fonts/LibreFranklinSemiBold-bold.fntdata"/><Relationship Id="rId15" Type="http://schemas.openxmlformats.org/officeDocument/2006/relationships/font" Target="fonts/LibreFranklinLight-regular.fntdata"/><Relationship Id="rId14" Type="http://schemas.openxmlformats.org/officeDocument/2006/relationships/font" Target="fonts/LibreFranklinSemiBold-boldItalic.fntdata"/><Relationship Id="rId17" Type="http://schemas.openxmlformats.org/officeDocument/2006/relationships/font" Target="fonts/LibreFranklinLight-italic.fntdata"/><Relationship Id="rId16" Type="http://schemas.openxmlformats.org/officeDocument/2006/relationships/font" Target="fonts/LibreFranklinLight-bold.fntdata"/><Relationship Id="rId19" Type="http://schemas.openxmlformats.org/officeDocument/2006/relationships/font" Target="fonts/LibreFranklin-regular.fntdata"/><Relationship Id="rId18" Type="http://schemas.openxmlformats.org/officeDocument/2006/relationships/font" Target="fonts/LibreFranklin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8697e1c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8697e1c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697e1c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697e1c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8a470e4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8a470e4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8a470e4c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8a470e4c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CFCF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11000" cy="22827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56000" y="945280"/>
            <a:ext cx="70320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80"/>
              <a:buFont typeface="Arial"/>
              <a:buNone/>
            </a:pPr>
            <a:r>
              <a:rPr lang="it" sz="2400">
                <a:solidFill>
                  <a:srgbClr val="FFFFFF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BIP PROJECT 2020</a:t>
            </a:r>
            <a:endParaRPr sz="600">
              <a:solidFill>
                <a:srgbClr val="FFFFFF"/>
              </a:solidFill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56000" y="1731700"/>
            <a:ext cx="70320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80"/>
              <a:buFont typeface="Arial"/>
              <a:buNone/>
            </a:pPr>
            <a:r>
              <a:rPr lang="it" sz="13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10529039 Cappelletti Andrea, 10532096 Maglione Sandro</a:t>
            </a:r>
            <a:endParaRPr sz="1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" name="Google Shape;57;p13"/>
          <p:cNvSpPr txBox="1"/>
          <p:nvPr>
            <p:ph idx="4294967295" type="title"/>
          </p:nvPr>
        </p:nvSpPr>
        <p:spPr>
          <a:xfrm>
            <a:off x="329400" y="427750"/>
            <a:ext cx="84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DATA MINING AND </a:t>
            </a:r>
            <a:r>
              <a:rPr lang="it" sz="30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TEXT</a:t>
            </a:r>
            <a:r>
              <a:rPr lang="it" sz="30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 MINING</a:t>
            </a:r>
            <a:endParaRPr sz="3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923" y="4028525"/>
            <a:ext cx="812675" cy="8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00" y="4028525"/>
            <a:ext cx="2815750" cy="10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9111000" cy="9939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505425" y="210600"/>
            <a:ext cx="455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1)   </a:t>
            </a:r>
            <a:r>
              <a:rPr lang="it">
                <a:solidFill>
                  <a:srgbClr val="FFFFFF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PREPROCESSING</a:t>
            </a:r>
            <a:endParaRPr>
              <a:solidFill>
                <a:srgbClr val="FFFFFF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505425" y="1472275"/>
            <a:ext cx="4256100" cy="31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fortaa Regular"/>
              <a:buChar char="❏"/>
            </a:pPr>
            <a:r>
              <a:rPr lang="it" sz="2400">
                <a:solidFill>
                  <a:srgbClr val="000000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Check for missing weeks</a:t>
            </a:r>
            <a:endParaRPr sz="2400">
              <a:solidFill>
                <a:srgbClr val="00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Franklin Light"/>
              <a:buChar char="❏"/>
            </a:pPr>
            <a:r>
              <a:rPr lang="it" sz="2400">
                <a:solidFill>
                  <a:srgbClr val="000000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Fill missing values with data from next week</a:t>
            </a:r>
            <a:endParaRPr sz="2400">
              <a:solidFill>
                <a:srgbClr val="000000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975" y="1357725"/>
            <a:ext cx="6005275" cy="3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11000" cy="9939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544050" y="210600"/>
            <a:ext cx="522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2)   DATA ANALYSIS</a:t>
            </a:r>
            <a:endParaRPr>
              <a:solidFill>
                <a:srgbClr val="FFFFFF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750" y="1591425"/>
            <a:ext cx="5373723" cy="102737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712975" y="1464125"/>
            <a:ext cx="4137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 Light"/>
              <a:buChar char="❏"/>
            </a:pPr>
            <a:r>
              <a:rPr lang="it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Hierarchical Clustering  </a:t>
            </a:r>
            <a:r>
              <a:rPr lang="it" sz="1700">
                <a:latin typeface="Libre Franklin Light"/>
                <a:ea typeface="Libre Franklin Light"/>
                <a:cs typeface="Libre Franklin Light"/>
                <a:sym typeface="Libre Franklin Light"/>
              </a:rPr>
              <a:t>Products in scope similar time series (2 clusters)</a:t>
            </a:r>
            <a:endParaRPr sz="1700"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 Light"/>
              <a:buChar char="❏"/>
            </a:pPr>
            <a:r>
              <a:rPr lang="it" sz="2400">
                <a:solidFill>
                  <a:schemeClr val="dk1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Scope </a:t>
            </a:r>
            <a:endParaRPr sz="2400">
              <a:solidFill>
                <a:schemeClr val="dk1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1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BRAND2 and BRAND4</a:t>
            </a:r>
            <a:endParaRPr sz="1700"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0"/>
            <a:ext cx="9111000" cy="9939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553025" y="210600"/>
            <a:ext cx="37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3)   MODEL</a:t>
            </a:r>
            <a:endParaRPr>
              <a:solidFill>
                <a:srgbClr val="FFFFFF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96250" y="1357100"/>
            <a:ext cx="44055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 Light"/>
              <a:buChar char="❏"/>
            </a:pPr>
            <a:r>
              <a:rPr lang="it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Build new DataFrame</a:t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Libre Franklin Light"/>
                <a:ea typeface="Libre Franklin Light"/>
                <a:cs typeface="Libre Franklin Light"/>
                <a:sym typeface="Libre Franklin Light"/>
              </a:rPr>
              <a:t>Past data to predict current week</a:t>
            </a:r>
            <a:endParaRPr sz="1700"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 Light"/>
              <a:buChar char="❏"/>
            </a:pPr>
            <a:r>
              <a:rPr lang="it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Autocorrelation</a:t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 Light"/>
              <a:buChar char="❏"/>
            </a:pPr>
            <a:r>
              <a:rPr lang="it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Features selection</a:t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 </a:t>
            </a:r>
            <a:endParaRPr sz="2400">
              <a:solidFill>
                <a:srgbClr val="434343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925" y="1357098"/>
            <a:ext cx="7777701" cy="46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708400" y="280175"/>
            <a:ext cx="37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b="1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0" y="0"/>
            <a:ext cx="9111000" cy="9939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591375" y="210600"/>
            <a:ext cx="37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4)   CONCLUSION</a:t>
            </a:r>
            <a:endParaRPr>
              <a:solidFill>
                <a:srgbClr val="FFFFFF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77850" y="1487425"/>
            <a:ext cx="49587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700">
                <a:solidFill>
                  <a:schemeClr val="dk1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10-Fold Cross Validation</a:t>
            </a:r>
            <a:endParaRPr sz="2700">
              <a:solidFill>
                <a:schemeClr val="dk1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 Forest: MAPE = 11.26</a:t>
            </a:r>
            <a:endParaRPr b="1"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900">
                <a:solidFill>
                  <a:srgbClr val="434343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Lasso: MAPE = 17.90</a:t>
            </a:r>
            <a:endParaRPr sz="1900">
              <a:solidFill>
                <a:srgbClr val="434343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900">
                <a:solidFill>
                  <a:srgbClr val="434343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AdaBoost: MAPE = 15.08</a:t>
            </a:r>
            <a:endParaRPr sz="1900">
              <a:solidFill>
                <a:srgbClr val="434343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800" y="1326131"/>
            <a:ext cx="9144000" cy="481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