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01" r:id="rId3"/>
    <p:sldId id="402" r:id="rId4"/>
    <p:sldId id="403" r:id="rId5"/>
    <p:sldId id="404" r:id="rId6"/>
    <p:sldId id="405" r:id="rId7"/>
    <p:sldId id="406" r:id="rId8"/>
    <p:sldId id="412" r:id="rId9"/>
    <p:sldId id="422" r:id="rId10"/>
    <p:sldId id="421" r:id="rId11"/>
    <p:sldId id="423" r:id="rId12"/>
    <p:sldId id="429" r:id="rId13"/>
    <p:sldId id="408" r:id="rId14"/>
    <p:sldId id="430" r:id="rId15"/>
    <p:sldId id="424" r:id="rId16"/>
    <p:sldId id="431" r:id="rId17"/>
    <p:sldId id="425" r:id="rId18"/>
    <p:sldId id="432" r:id="rId19"/>
    <p:sldId id="426" r:id="rId20"/>
    <p:sldId id="427" r:id="rId21"/>
    <p:sldId id="428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FF"/>
    <a:srgbClr val="99D9EA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4662" autoAdjust="0"/>
  </p:normalViewPr>
  <p:slideViewPr>
    <p:cSldViewPr snapToGrid="0" snapToObjects="1">
      <p:cViewPr varScale="1">
        <p:scale>
          <a:sx n="70" d="100"/>
          <a:sy n="70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1F127-D54F-4BCC-BA28-0341FC2FEFCC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8F38-1A88-4339-8E2D-067F390905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98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8F38-1A88-4339-8E2D-067F3909051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81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9" y="1151634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MT-RRT: a general purpose multithreading library for path planning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1148" y="5880921"/>
            <a:ext cx="7772400" cy="747856"/>
          </a:xfrm>
        </p:spPr>
        <p:txBody>
          <a:bodyPr>
            <a:normAutofit/>
          </a:bodyPr>
          <a:lstStyle/>
          <a:p>
            <a:r>
              <a:rPr lang="it-IT" u="sng" dirty="0" smtClean="0"/>
              <a:t>Andrea Casalino</a:t>
            </a:r>
            <a:r>
              <a:rPr lang="it-IT" dirty="0" smtClean="0"/>
              <a:t>, </a:t>
            </a:r>
            <a:r>
              <a:rPr lang="it-IT" dirty="0"/>
              <a:t>Andrea Maria </a:t>
            </a:r>
            <a:r>
              <a:rPr lang="it-IT" dirty="0" err="1" smtClean="0"/>
              <a:t>Zanchettin</a:t>
            </a:r>
            <a:r>
              <a:rPr lang="it-IT" dirty="0" smtClean="0"/>
              <a:t> and </a:t>
            </a:r>
            <a:r>
              <a:rPr lang="it-IT" dirty="0"/>
              <a:t>Paolo </a:t>
            </a:r>
            <a:r>
              <a:rPr lang="it-IT" dirty="0" smtClean="0"/>
              <a:t>Rocco</a:t>
            </a:r>
            <a:endParaRPr lang="it-IT" dirty="0"/>
          </a:p>
        </p:txBody>
      </p:sp>
      <p:pic>
        <p:nvPicPr>
          <p:cNvPr id="1026" name="Picture 2" descr="C:\Users\andre\Desktop\Imma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38" y="1411576"/>
            <a:ext cx="2052062" cy="8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Trajectory</a:t>
            </a:r>
            <a:r>
              <a:rPr lang="it-IT" sz="1800" dirty="0" smtClean="0"/>
              <a:t> planning of a planar 3 </a:t>
            </a:r>
            <a:r>
              <a:rPr lang="it-IT" sz="1800" dirty="0" err="1" smtClean="0"/>
              <a:t>d.o.f</a:t>
            </a:r>
            <a:r>
              <a:rPr lang="it-IT" sz="1800" dirty="0" smtClean="0"/>
              <a:t>. robot: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Benchmark C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74" name="Picture 2" descr="C:\Users\andre\Desktop\Imma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" y="1750221"/>
            <a:ext cx="3782341" cy="30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o 8"/>
          <p:cNvGrpSpPr/>
          <p:nvPr/>
        </p:nvGrpSpPr>
        <p:grpSpPr>
          <a:xfrm>
            <a:off x="5542925" y="3911936"/>
            <a:ext cx="1391010" cy="1257300"/>
            <a:chOff x="4053734" y="3058006"/>
            <a:chExt cx="2374900" cy="2222500"/>
          </a:xfrm>
        </p:grpSpPr>
        <p:sp>
          <p:nvSpPr>
            <p:cNvPr id="10" name="Ovale 9"/>
            <p:cNvSpPr/>
            <p:nvPr/>
          </p:nvSpPr>
          <p:spPr>
            <a:xfrm>
              <a:off x="4053734" y="3058006"/>
              <a:ext cx="2374900" cy="2222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Torta 10"/>
            <p:cNvSpPr/>
            <p:nvPr/>
          </p:nvSpPr>
          <p:spPr>
            <a:xfrm>
              <a:off x="4053734" y="3058006"/>
              <a:ext cx="2374900" cy="2222500"/>
            </a:xfrm>
            <a:prstGeom prst="pie">
              <a:avLst>
                <a:gd name="adj1" fmla="val 426903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83" y="3895506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10" y="3886536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/>
          <p:cNvSpPr txBox="1"/>
          <p:nvPr/>
        </p:nvSpPr>
        <p:spPr>
          <a:xfrm>
            <a:off x="1662911" y="528930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662911" y="569832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734224" y="54702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746924" y="58766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4" y="5787783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53" y="5388249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igura a mano libera 19"/>
          <p:cNvSpPr/>
          <p:nvPr/>
        </p:nvSpPr>
        <p:spPr>
          <a:xfrm>
            <a:off x="7109497" y="1732663"/>
            <a:ext cx="485407" cy="319679"/>
          </a:xfrm>
          <a:custGeom>
            <a:avLst/>
            <a:gdLst>
              <a:gd name="connsiteX0" fmla="*/ 0 w 552450"/>
              <a:gd name="connsiteY0" fmla="*/ 581025 h 581025"/>
              <a:gd name="connsiteX1" fmla="*/ 428625 w 552450"/>
              <a:gd name="connsiteY1" fmla="*/ 447675 h 581025"/>
              <a:gd name="connsiteX2" fmla="*/ 552450 w 552450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81025">
                <a:moveTo>
                  <a:pt x="0" y="581025"/>
                </a:moveTo>
                <a:cubicBezTo>
                  <a:pt x="168275" y="562768"/>
                  <a:pt x="336550" y="544512"/>
                  <a:pt x="428625" y="447675"/>
                </a:cubicBezTo>
                <a:cubicBezTo>
                  <a:pt x="520700" y="350837"/>
                  <a:pt x="536575" y="175418"/>
                  <a:pt x="552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 20"/>
          <p:cNvSpPr/>
          <p:nvPr/>
        </p:nvSpPr>
        <p:spPr>
          <a:xfrm>
            <a:off x="7127149" y="1967274"/>
            <a:ext cx="767831" cy="228024"/>
          </a:xfrm>
          <a:custGeom>
            <a:avLst/>
            <a:gdLst>
              <a:gd name="connsiteX0" fmla="*/ 0 w 1247775"/>
              <a:gd name="connsiteY0" fmla="*/ 200025 h 313446"/>
              <a:gd name="connsiteX1" fmla="*/ 809625 w 1247775"/>
              <a:gd name="connsiteY1" fmla="*/ 304800 h 313446"/>
              <a:gd name="connsiteX2" fmla="*/ 1247775 w 1247775"/>
              <a:gd name="connsiteY2" fmla="*/ 0 h 313446"/>
              <a:gd name="connsiteX0" fmla="*/ 0 w 1855665"/>
              <a:gd name="connsiteY0" fmla="*/ 409575 h 536636"/>
              <a:gd name="connsiteX1" fmla="*/ 809625 w 1855665"/>
              <a:gd name="connsiteY1" fmla="*/ 514350 h 536636"/>
              <a:gd name="connsiteX2" fmla="*/ 1855665 w 1855665"/>
              <a:gd name="connsiteY2" fmla="*/ 0 h 536636"/>
              <a:gd name="connsiteX0" fmla="*/ 0 w 1855665"/>
              <a:gd name="connsiteY0" fmla="*/ 409575 h 561909"/>
              <a:gd name="connsiteX1" fmla="*/ 889611 w 1855665"/>
              <a:gd name="connsiteY1" fmla="*/ 542925 h 561909"/>
              <a:gd name="connsiteX2" fmla="*/ 1855665 w 1855665"/>
              <a:gd name="connsiteY2" fmla="*/ 0 h 56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665" h="561909">
                <a:moveTo>
                  <a:pt x="0" y="409575"/>
                </a:moveTo>
                <a:cubicBezTo>
                  <a:pt x="300831" y="478631"/>
                  <a:pt x="580334" y="611187"/>
                  <a:pt x="889611" y="542925"/>
                </a:cubicBezTo>
                <a:cubicBezTo>
                  <a:pt x="1198888" y="474663"/>
                  <a:pt x="1758828" y="57150"/>
                  <a:pt x="185566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igura a mano libera 21"/>
          <p:cNvSpPr/>
          <p:nvPr/>
        </p:nvSpPr>
        <p:spPr>
          <a:xfrm>
            <a:off x="6968287" y="1411954"/>
            <a:ext cx="626618" cy="320709"/>
          </a:xfrm>
          <a:custGeom>
            <a:avLst/>
            <a:gdLst>
              <a:gd name="connsiteX0" fmla="*/ 676275 w 676275"/>
              <a:gd name="connsiteY0" fmla="*/ 363116 h 363116"/>
              <a:gd name="connsiteX1" fmla="*/ 438150 w 676275"/>
              <a:gd name="connsiteY1" fmla="*/ 20216 h 363116"/>
              <a:gd name="connsiteX2" fmla="*/ 123825 w 676275"/>
              <a:gd name="connsiteY2" fmla="*/ 58316 h 363116"/>
              <a:gd name="connsiteX3" fmla="*/ 0 w 676275"/>
              <a:gd name="connsiteY3" fmla="*/ 210716 h 36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363116">
                <a:moveTo>
                  <a:pt x="676275" y="363116"/>
                </a:moveTo>
                <a:cubicBezTo>
                  <a:pt x="603250" y="217066"/>
                  <a:pt x="530225" y="71016"/>
                  <a:pt x="438150" y="20216"/>
                </a:cubicBezTo>
                <a:cubicBezTo>
                  <a:pt x="346075" y="-30584"/>
                  <a:pt x="196850" y="26566"/>
                  <a:pt x="123825" y="58316"/>
                </a:cubicBezTo>
                <a:cubicBezTo>
                  <a:pt x="50800" y="90066"/>
                  <a:pt x="25400" y="150391"/>
                  <a:pt x="0" y="2107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 22"/>
          <p:cNvSpPr/>
          <p:nvPr/>
        </p:nvSpPr>
        <p:spPr>
          <a:xfrm>
            <a:off x="7109497" y="2102818"/>
            <a:ext cx="141308" cy="1076814"/>
          </a:xfrm>
          <a:custGeom>
            <a:avLst/>
            <a:gdLst>
              <a:gd name="connsiteX0" fmla="*/ 0 w 152506"/>
              <a:gd name="connsiteY0" fmla="*/ 0 h 1219200"/>
              <a:gd name="connsiteX1" fmla="*/ 152400 w 152506"/>
              <a:gd name="connsiteY1" fmla="*/ 447675 h 1219200"/>
              <a:gd name="connsiteX2" fmla="*/ 19050 w 152506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06" h="1219200">
                <a:moveTo>
                  <a:pt x="0" y="0"/>
                </a:moveTo>
                <a:cubicBezTo>
                  <a:pt x="74612" y="122237"/>
                  <a:pt x="149225" y="244475"/>
                  <a:pt x="152400" y="447675"/>
                </a:cubicBezTo>
                <a:cubicBezTo>
                  <a:pt x="155575" y="650875"/>
                  <a:pt x="87312" y="935037"/>
                  <a:pt x="19050" y="1219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/>
          <p:cNvSpPr/>
          <p:nvPr/>
        </p:nvSpPr>
        <p:spPr>
          <a:xfrm>
            <a:off x="7100671" y="2085992"/>
            <a:ext cx="673643" cy="467698"/>
          </a:xfrm>
          <a:custGeom>
            <a:avLst/>
            <a:gdLst>
              <a:gd name="connsiteX0" fmla="*/ 0 w 1504950"/>
              <a:gd name="connsiteY0" fmla="*/ 0 h 666750"/>
              <a:gd name="connsiteX1" fmla="*/ 390525 w 1504950"/>
              <a:gd name="connsiteY1" fmla="*/ 314325 h 666750"/>
              <a:gd name="connsiteX2" fmla="*/ 762000 w 1504950"/>
              <a:gd name="connsiteY2" fmla="*/ 542925 h 666750"/>
              <a:gd name="connsiteX3" fmla="*/ 1504950 w 1504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666750">
                <a:moveTo>
                  <a:pt x="0" y="0"/>
                </a:moveTo>
                <a:cubicBezTo>
                  <a:pt x="131762" y="111919"/>
                  <a:pt x="263525" y="223838"/>
                  <a:pt x="390525" y="314325"/>
                </a:cubicBezTo>
                <a:cubicBezTo>
                  <a:pt x="517525" y="404812"/>
                  <a:pt x="576263" y="484188"/>
                  <a:pt x="762000" y="542925"/>
                </a:cubicBezTo>
                <a:cubicBezTo>
                  <a:pt x="947737" y="601662"/>
                  <a:pt x="1226343" y="634206"/>
                  <a:pt x="1504950" y="666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 24"/>
          <p:cNvSpPr/>
          <p:nvPr/>
        </p:nvSpPr>
        <p:spPr>
          <a:xfrm>
            <a:off x="7736114" y="2573924"/>
            <a:ext cx="317732" cy="656183"/>
          </a:xfrm>
          <a:custGeom>
            <a:avLst/>
            <a:gdLst>
              <a:gd name="connsiteX0" fmla="*/ 9525 w 342911"/>
              <a:gd name="connsiteY0" fmla="*/ 0 h 742950"/>
              <a:gd name="connsiteX1" fmla="*/ 342900 w 342911"/>
              <a:gd name="connsiteY1" fmla="*/ 352425 h 742950"/>
              <a:gd name="connsiteX2" fmla="*/ 0 w 342911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11" h="742950">
                <a:moveTo>
                  <a:pt x="9525" y="0"/>
                </a:moveTo>
                <a:cubicBezTo>
                  <a:pt x="177006" y="114300"/>
                  <a:pt x="344487" y="228600"/>
                  <a:pt x="342900" y="352425"/>
                </a:cubicBezTo>
                <a:cubicBezTo>
                  <a:pt x="341313" y="476250"/>
                  <a:pt x="170656" y="609600"/>
                  <a:pt x="0" y="742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igura a mano libera 25"/>
          <p:cNvSpPr/>
          <p:nvPr/>
        </p:nvSpPr>
        <p:spPr>
          <a:xfrm>
            <a:off x="7647858" y="2153236"/>
            <a:ext cx="1315015" cy="280607"/>
          </a:xfrm>
          <a:custGeom>
            <a:avLst/>
            <a:gdLst>
              <a:gd name="connsiteX0" fmla="*/ 0 w 1419225"/>
              <a:gd name="connsiteY0" fmla="*/ 28640 h 317711"/>
              <a:gd name="connsiteX1" fmla="*/ 381000 w 1419225"/>
              <a:gd name="connsiteY1" fmla="*/ 9590 h 317711"/>
              <a:gd name="connsiteX2" fmla="*/ 590550 w 1419225"/>
              <a:gd name="connsiteY2" fmla="*/ 161990 h 317711"/>
              <a:gd name="connsiteX3" fmla="*/ 1076325 w 1419225"/>
              <a:gd name="connsiteY3" fmla="*/ 314390 h 317711"/>
              <a:gd name="connsiteX4" fmla="*/ 1419225 w 1419225"/>
              <a:gd name="connsiteY4" fmla="*/ 9590 h 31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317711">
                <a:moveTo>
                  <a:pt x="0" y="28640"/>
                </a:moveTo>
                <a:cubicBezTo>
                  <a:pt x="141287" y="8002"/>
                  <a:pt x="282575" y="-12635"/>
                  <a:pt x="381000" y="9590"/>
                </a:cubicBezTo>
                <a:cubicBezTo>
                  <a:pt x="479425" y="31815"/>
                  <a:pt x="474663" y="111190"/>
                  <a:pt x="590550" y="161990"/>
                </a:cubicBezTo>
                <a:cubicBezTo>
                  <a:pt x="706437" y="212790"/>
                  <a:pt x="938212" y="339790"/>
                  <a:pt x="1076325" y="314390"/>
                </a:cubicBezTo>
                <a:cubicBezTo>
                  <a:pt x="1214438" y="288990"/>
                  <a:pt x="1316831" y="149290"/>
                  <a:pt x="1419225" y="95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/>
          <p:cNvSpPr/>
          <p:nvPr/>
        </p:nvSpPr>
        <p:spPr>
          <a:xfrm>
            <a:off x="7016023" y="1988956"/>
            <a:ext cx="152934" cy="1495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8869399" y="2066700"/>
            <a:ext cx="152934" cy="14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7518438" y="164621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7697848" y="247891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7544914" y="20861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7142480" y="2436855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/>
          <p:cNvSpPr/>
          <p:nvPr/>
        </p:nvSpPr>
        <p:spPr>
          <a:xfrm>
            <a:off x="7985807" y="2151889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7818513" y="1892502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6939556" y="146440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7050682" y="3082594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621382" y="31539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8557707" y="235367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994245" y="285593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3766176" y="1828227"/>
            <a:ext cx="3003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trajectories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minimum time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laws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The state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made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position and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the robot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5835848" y="1646214"/>
            <a:ext cx="932562" cy="182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/>
              <a:t>K</a:t>
            </a:r>
            <a:r>
              <a:rPr lang="it-IT" sz="1800" dirty="0" err="1" smtClean="0"/>
              <a:t>inodynamic</a:t>
            </a:r>
            <a:r>
              <a:rPr lang="it-IT" sz="1800" dirty="0" smtClean="0"/>
              <a:t> </a:t>
            </a:r>
            <a:r>
              <a:rPr lang="it-IT" sz="1800" dirty="0"/>
              <a:t>planning</a:t>
            </a:r>
            <a:r>
              <a:rPr lang="it-IT" sz="1800" dirty="0" smtClean="0"/>
              <a:t>: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Benchmark D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5542925" y="3911936"/>
            <a:ext cx="1391010" cy="1257300"/>
            <a:chOff x="4053734" y="3058006"/>
            <a:chExt cx="2374900" cy="2222500"/>
          </a:xfrm>
        </p:grpSpPr>
        <p:sp>
          <p:nvSpPr>
            <p:cNvPr id="10" name="Ovale 9"/>
            <p:cNvSpPr/>
            <p:nvPr/>
          </p:nvSpPr>
          <p:spPr>
            <a:xfrm>
              <a:off x="4053734" y="3058006"/>
              <a:ext cx="2374900" cy="2222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Torta 10"/>
            <p:cNvSpPr/>
            <p:nvPr/>
          </p:nvSpPr>
          <p:spPr>
            <a:xfrm>
              <a:off x="4053734" y="3058006"/>
              <a:ext cx="2374900" cy="2222500"/>
            </a:xfrm>
            <a:prstGeom prst="pie">
              <a:avLst>
                <a:gd name="adj1" fmla="val 18560933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83" y="3895506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10" y="3886536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/>
          <p:cNvSpPr txBox="1"/>
          <p:nvPr/>
        </p:nvSpPr>
        <p:spPr>
          <a:xfrm>
            <a:off x="1662911" y="528930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662911" y="569832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734224" y="54702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746924" y="58766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4" y="5787783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53" y="5388249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igura a mano libera 19"/>
          <p:cNvSpPr/>
          <p:nvPr/>
        </p:nvSpPr>
        <p:spPr>
          <a:xfrm>
            <a:off x="7109497" y="1732663"/>
            <a:ext cx="485407" cy="319679"/>
          </a:xfrm>
          <a:custGeom>
            <a:avLst/>
            <a:gdLst>
              <a:gd name="connsiteX0" fmla="*/ 0 w 552450"/>
              <a:gd name="connsiteY0" fmla="*/ 581025 h 581025"/>
              <a:gd name="connsiteX1" fmla="*/ 428625 w 552450"/>
              <a:gd name="connsiteY1" fmla="*/ 447675 h 581025"/>
              <a:gd name="connsiteX2" fmla="*/ 552450 w 552450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81025">
                <a:moveTo>
                  <a:pt x="0" y="581025"/>
                </a:moveTo>
                <a:cubicBezTo>
                  <a:pt x="168275" y="562768"/>
                  <a:pt x="336550" y="544512"/>
                  <a:pt x="428625" y="447675"/>
                </a:cubicBezTo>
                <a:cubicBezTo>
                  <a:pt x="520700" y="350837"/>
                  <a:pt x="536575" y="175418"/>
                  <a:pt x="552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 20"/>
          <p:cNvSpPr/>
          <p:nvPr/>
        </p:nvSpPr>
        <p:spPr>
          <a:xfrm>
            <a:off x="7127149" y="1967274"/>
            <a:ext cx="767831" cy="228024"/>
          </a:xfrm>
          <a:custGeom>
            <a:avLst/>
            <a:gdLst>
              <a:gd name="connsiteX0" fmla="*/ 0 w 1247775"/>
              <a:gd name="connsiteY0" fmla="*/ 200025 h 313446"/>
              <a:gd name="connsiteX1" fmla="*/ 809625 w 1247775"/>
              <a:gd name="connsiteY1" fmla="*/ 304800 h 313446"/>
              <a:gd name="connsiteX2" fmla="*/ 1247775 w 1247775"/>
              <a:gd name="connsiteY2" fmla="*/ 0 h 313446"/>
              <a:gd name="connsiteX0" fmla="*/ 0 w 1855665"/>
              <a:gd name="connsiteY0" fmla="*/ 409575 h 536636"/>
              <a:gd name="connsiteX1" fmla="*/ 809625 w 1855665"/>
              <a:gd name="connsiteY1" fmla="*/ 514350 h 536636"/>
              <a:gd name="connsiteX2" fmla="*/ 1855665 w 1855665"/>
              <a:gd name="connsiteY2" fmla="*/ 0 h 536636"/>
              <a:gd name="connsiteX0" fmla="*/ 0 w 1855665"/>
              <a:gd name="connsiteY0" fmla="*/ 409575 h 561909"/>
              <a:gd name="connsiteX1" fmla="*/ 889611 w 1855665"/>
              <a:gd name="connsiteY1" fmla="*/ 542925 h 561909"/>
              <a:gd name="connsiteX2" fmla="*/ 1855665 w 1855665"/>
              <a:gd name="connsiteY2" fmla="*/ 0 h 56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665" h="561909">
                <a:moveTo>
                  <a:pt x="0" y="409575"/>
                </a:moveTo>
                <a:cubicBezTo>
                  <a:pt x="300831" y="478631"/>
                  <a:pt x="580334" y="611187"/>
                  <a:pt x="889611" y="542925"/>
                </a:cubicBezTo>
                <a:cubicBezTo>
                  <a:pt x="1198888" y="474663"/>
                  <a:pt x="1758828" y="57150"/>
                  <a:pt x="185566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igura a mano libera 21"/>
          <p:cNvSpPr/>
          <p:nvPr/>
        </p:nvSpPr>
        <p:spPr>
          <a:xfrm>
            <a:off x="6968287" y="1411954"/>
            <a:ext cx="626618" cy="320709"/>
          </a:xfrm>
          <a:custGeom>
            <a:avLst/>
            <a:gdLst>
              <a:gd name="connsiteX0" fmla="*/ 676275 w 676275"/>
              <a:gd name="connsiteY0" fmla="*/ 363116 h 363116"/>
              <a:gd name="connsiteX1" fmla="*/ 438150 w 676275"/>
              <a:gd name="connsiteY1" fmla="*/ 20216 h 363116"/>
              <a:gd name="connsiteX2" fmla="*/ 123825 w 676275"/>
              <a:gd name="connsiteY2" fmla="*/ 58316 h 363116"/>
              <a:gd name="connsiteX3" fmla="*/ 0 w 676275"/>
              <a:gd name="connsiteY3" fmla="*/ 210716 h 36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363116">
                <a:moveTo>
                  <a:pt x="676275" y="363116"/>
                </a:moveTo>
                <a:cubicBezTo>
                  <a:pt x="603250" y="217066"/>
                  <a:pt x="530225" y="71016"/>
                  <a:pt x="438150" y="20216"/>
                </a:cubicBezTo>
                <a:cubicBezTo>
                  <a:pt x="346075" y="-30584"/>
                  <a:pt x="196850" y="26566"/>
                  <a:pt x="123825" y="58316"/>
                </a:cubicBezTo>
                <a:cubicBezTo>
                  <a:pt x="50800" y="90066"/>
                  <a:pt x="25400" y="150391"/>
                  <a:pt x="0" y="2107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 22"/>
          <p:cNvSpPr/>
          <p:nvPr/>
        </p:nvSpPr>
        <p:spPr>
          <a:xfrm>
            <a:off x="7109497" y="2102818"/>
            <a:ext cx="141308" cy="1076814"/>
          </a:xfrm>
          <a:custGeom>
            <a:avLst/>
            <a:gdLst>
              <a:gd name="connsiteX0" fmla="*/ 0 w 152506"/>
              <a:gd name="connsiteY0" fmla="*/ 0 h 1219200"/>
              <a:gd name="connsiteX1" fmla="*/ 152400 w 152506"/>
              <a:gd name="connsiteY1" fmla="*/ 447675 h 1219200"/>
              <a:gd name="connsiteX2" fmla="*/ 19050 w 152506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06" h="1219200">
                <a:moveTo>
                  <a:pt x="0" y="0"/>
                </a:moveTo>
                <a:cubicBezTo>
                  <a:pt x="74612" y="122237"/>
                  <a:pt x="149225" y="244475"/>
                  <a:pt x="152400" y="447675"/>
                </a:cubicBezTo>
                <a:cubicBezTo>
                  <a:pt x="155575" y="650875"/>
                  <a:pt x="87312" y="935037"/>
                  <a:pt x="19050" y="1219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/>
          <p:cNvSpPr/>
          <p:nvPr/>
        </p:nvSpPr>
        <p:spPr>
          <a:xfrm>
            <a:off x="7100671" y="2085992"/>
            <a:ext cx="673643" cy="467698"/>
          </a:xfrm>
          <a:custGeom>
            <a:avLst/>
            <a:gdLst>
              <a:gd name="connsiteX0" fmla="*/ 0 w 1504950"/>
              <a:gd name="connsiteY0" fmla="*/ 0 h 666750"/>
              <a:gd name="connsiteX1" fmla="*/ 390525 w 1504950"/>
              <a:gd name="connsiteY1" fmla="*/ 314325 h 666750"/>
              <a:gd name="connsiteX2" fmla="*/ 762000 w 1504950"/>
              <a:gd name="connsiteY2" fmla="*/ 542925 h 666750"/>
              <a:gd name="connsiteX3" fmla="*/ 1504950 w 1504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666750">
                <a:moveTo>
                  <a:pt x="0" y="0"/>
                </a:moveTo>
                <a:cubicBezTo>
                  <a:pt x="131762" y="111919"/>
                  <a:pt x="263525" y="223838"/>
                  <a:pt x="390525" y="314325"/>
                </a:cubicBezTo>
                <a:cubicBezTo>
                  <a:pt x="517525" y="404812"/>
                  <a:pt x="576263" y="484188"/>
                  <a:pt x="762000" y="542925"/>
                </a:cubicBezTo>
                <a:cubicBezTo>
                  <a:pt x="947737" y="601662"/>
                  <a:pt x="1226343" y="634206"/>
                  <a:pt x="1504950" y="666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 24"/>
          <p:cNvSpPr/>
          <p:nvPr/>
        </p:nvSpPr>
        <p:spPr>
          <a:xfrm>
            <a:off x="7736114" y="2573924"/>
            <a:ext cx="317732" cy="656183"/>
          </a:xfrm>
          <a:custGeom>
            <a:avLst/>
            <a:gdLst>
              <a:gd name="connsiteX0" fmla="*/ 9525 w 342911"/>
              <a:gd name="connsiteY0" fmla="*/ 0 h 742950"/>
              <a:gd name="connsiteX1" fmla="*/ 342900 w 342911"/>
              <a:gd name="connsiteY1" fmla="*/ 352425 h 742950"/>
              <a:gd name="connsiteX2" fmla="*/ 0 w 342911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11" h="742950">
                <a:moveTo>
                  <a:pt x="9525" y="0"/>
                </a:moveTo>
                <a:cubicBezTo>
                  <a:pt x="177006" y="114300"/>
                  <a:pt x="344487" y="228600"/>
                  <a:pt x="342900" y="352425"/>
                </a:cubicBezTo>
                <a:cubicBezTo>
                  <a:pt x="341313" y="476250"/>
                  <a:pt x="170656" y="609600"/>
                  <a:pt x="0" y="742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igura a mano libera 25"/>
          <p:cNvSpPr/>
          <p:nvPr/>
        </p:nvSpPr>
        <p:spPr>
          <a:xfrm>
            <a:off x="7647858" y="2153236"/>
            <a:ext cx="1315015" cy="280607"/>
          </a:xfrm>
          <a:custGeom>
            <a:avLst/>
            <a:gdLst>
              <a:gd name="connsiteX0" fmla="*/ 0 w 1419225"/>
              <a:gd name="connsiteY0" fmla="*/ 28640 h 317711"/>
              <a:gd name="connsiteX1" fmla="*/ 381000 w 1419225"/>
              <a:gd name="connsiteY1" fmla="*/ 9590 h 317711"/>
              <a:gd name="connsiteX2" fmla="*/ 590550 w 1419225"/>
              <a:gd name="connsiteY2" fmla="*/ 161990 h 317711"/>
              <a:gd name="connsiteX3" fmla="*/ 1076325 w 1419225"/>
              <a:gd name="connsiteY3" fmla="*/ 314390 h 317711"/>
              <a:gd name="connsiteX4" fmla="*/ 1419225 w 1419225"/>
              <a:gd name="connsiteY4" fmla="*/ 9590 h 31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317711">
                <a:moveTo>
                  <a:pt x="0" y="28640"/>
                </a:moveTo>
                <a:cubicBezTo>
                  <a:pt x="141287" y="8002"/>
                  <a:pt x="282575" y="-12635"/>
                  <a:pt x="381000" y="9590"/>
                </a:cubicBezTo>
                <a:cubicBezTo>
                  <a:pt x="479425" y="31815"/>
                  <a:pt x="474663" y="111190"/>
                  <a:pt x="590550" y="161990"/>
                </a:cubicBezTo>
                <a:cubicBezTo>
                  <a:pt x="706437" y="212790"/>
                  <a:pt x="938212" y="339790"/>
                  <a:pt x="1076325" y="314390"/>
                </a:cubicBezTo>
                <a:cubicBezTo>
                  <a:pt x="1214438" y="288990"/>
                  <a:pt x="1316831" y="149290"/>
                  <a:pt x="1419225" y="95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/>
          <p:cNvSpPr/>
          <p:nvPr/>
        </p:nvSpPr>
        <p:spPr>
          <a:xfrm>
            <a:off x="7016023" y="1988956"/>
            <a:ext cx="152934" cy="1495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8869399" y="2066700"/>
            <a:ext cx="152934" cy="14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7518438" y="164621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7697848" y="247891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7544914" y="20861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7142480" y="2436855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/>
          <p:cNvSpPr/>
          <p:nvPr/>
        </p:nvSpPr>
        <p:spPr>
          <a:xfrm>
            <a:off x="7985807" y="2151889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7818513" y="1892502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6939556" y="146440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7050682" y="3082594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621382" y="31539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8557707" y="235367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994245" y="285593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231380" y="3196892"/>
            <a:ext cx="618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trajectories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LQR controller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linearization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5384442" y="1646215"/>
            <a:ext cx="1383968" cy="1511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andre\Downloads\CodeCogsEqn (9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" y="1740075"/>
            <a:ext cx="42767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ttore 2 43"/>
          <p:cNvCxnSpPr/>
          <p:nvPr/>
        </p:nvCxnSpPr>
        <p:spPr>
          <a:xfrm>
            <a:off x="4043363" y="2628462"/>
            <a:ext cx="302607" cy="528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3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smtClean="0"/>
              <a:t>A pool of </a:t>
            </a:r>
            <a:r>
              <a:rPr lang="it-IT" sz="1800" dirty="0" err="1" smtClean="0"/>
              <a:t>threads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used</a:t>
            </a:r>
            <a:r>
              <a:rPr lang="it-IT" sz="1800" dirty="0" smtClean="0"/>
              <a:t> to </a:t>
            </a:r>
            <a:r>
              <a:rPr lang="it-IT" sz="1800" dirty="0" err="1" smtClean="0"/>
              <a:t>parallelize</a:t>
            </a:r>
            <a:r>
              <a:rPr lang="it-IT" sz="1800" dirty="0" smtClean="0"/>
              <a:t> the </a:t>
            </a:r>
            <a:r>
              <a:rPr lang="it-IT" sz="1800" dirty="0" err="1" smtClean="0"/>
              <a:t>nearest</a:t>
            </a:r>
            <a:r>
              <a:rPr lang="it-IT" sz="1800" dirty="0" smtClean="0"/>
              <a:t> </a:t>
            </a:r>
            <a:r>
              <a:rPr lang="it-IT" sz="1800" dirty="0" err="1" smtClean="0"/>
              <a:t>neighbour</a:t>
            </a:r>
            <a:r>
              <a:rPr lang="it-IT" sz="1800" dirty="0" smtClean="0"/>
              <a:t> </a:t>
            </a:r>
            <a:r>
              <a:rPr lang="it-IT" sz="1800" dirty="0" err="1" smtClean="0"/>
              <a:t>search</a:t>
            </a:r>
            <a:r>
              <a:rPr lang="it-IT" sz="1800" dirty="0" smtClean="0"/>
              <a:t> and the </a:t>
            </a:r>
            <a:r>
              <a:rPr lang="it-IT" sz="1800" dirty="0" err="1" smtClean="0"/>
              <a:t>near</a:t>
            </a:r>
            <a:r>
              <a:rPr lang="it-IT" sz="1800" dirty="0" smtClean="0"/>
              <a:t> set </a:t>
            </a:r>
            <a:r>
              <a:rPr lang="it-IT" sz="1800" dirty="0" err="1" smtClean="0"/>
              <a:t>computation</a:t>
            </a:r>
            <a:r>
              <a:rPr lang="it-IT" sz="1800" dirty="0" smtClean="0"/>
              <a:t> (</a:t>
            </a:r>
            <a:r>
              <a:rPr lang="it-IT" sz="1800" dirty="0" err="1" smtClean="0"/>
              <a:t>only</a:t>
            </a:r>
            <a:r>
              <a:rPr lang="it-IT" sz="1800" dirty="0" smtClean="0"/>
              <a:t> for RRT*). A single </a:t>
            </a:r>
            <a:r>
              <a:rPr lang="it-IT" sz="1800" dirty="0" err="1" smtClean="0"/>
              <a:t>thread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performs</a:t>
            </a:r>
            <a:r>
              <a:rPr lang="it-IT" sz="1800" dirty="0" smtClean="0"/>
              <a:t> </a:t>
            </a:r>
            <a:r>
              <a:rPr lang="it-IT" sz="1800" dirty="0" err="1" smtClean="0"/>
              <a:t>all</a:t>
            </a:r>
            <a:r>
              <a:rPr lang="it-IT" sz="1800" dirty="0" smtClean="0"/>
              <a:t> the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exploration</a:t>
            </a:r>
            <a:r>
              <a:rPr lang="it-IT" sz="1800" dirty="0" smtClean="0"/>
              <a:t> </a:t>
            </a:r>
            <a:r>
              <a:rPr lang="it-IT" sz="1800" dirty="0" err="1" smtClean="0"/>
              <a:t>steps</a:t>
            </a:r>
            <a:r>
              <a:rPr lang="it-IT" sz="1800" dirty="0" smtClean="0"/>
              <a:t>.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" name="Gruppo 4"/>
          <p:cNvGrpSpPr/>
          <p:nvPr/>
        </p:nvGrpSpPr>
        <p:grpSpPr>
          <a:xfrm>
            <a:off x="4367452" y="3588036"/>
            <a:ext cx="2503304" cy="1259797"/>
            <a:chOff x="3084540" y="2863882"/>
            <a:chExt cx="2503304" cy="2014463"/>
          </a:xfrm>
        </p:grpSpPr>
        <p:sp>
          <p:nvSpPr>
            <p:cNvPr id="24" name="Figura a mano libera 23"/>
            <p:cNvSpPr/>
            <p:nvPr/>
          </p:nvSpPr>
          <p:spPr>
            <a:xfrm>
              <a:off x="3191345" y="3633180"/>
              <a:ext cx="548356" cy="941695"/>
            </a:xfrm>
            <a:custGeom>
              <a:avLst/>
              <a:gdLst>
                <a:gd name="connsiteX0" fmla="*/ 136705 w 507004"/>
                <a:gd name="connsiteY0" fmla="*/ 0 h 941695"/>
                <a:gd name="connsiteX1" fmla="*/ 505195 w 507004"/>
                <a:gd name="connsiteY1" fmla="*/ 259307 h 941695"/>
                <a:gd name="connsiteX2" fmla="*/ 227 w 507004"/>
                <a:gd name="connsiteY2" fmla="*/ 491319 h 941695"/>
                <a:gd name="connsiteX3" fmla="*/ 436956 w 507004"/>
                <a:gd name="connsiteY3" fmla="*/ 764274 h 941695"/>
                <a:gd name="connsiteX4" fmla="*/ 177648 w 507004"/>
                <a:gd name="connsiteY4" fmla="*/ 941695 h 941695"/>
                <a:gd name="connsiteX0" fmla="*/ 136549 w 548356"/>
                <a:gd name="connsiteY0" fmla="*/ 0 h 941695"/>
                <a:gd name="connsiteX1" fmla="*/ 505039 w 548356"/>
                <a:gd name="connsiteY1" fmla="*/ 259307 h 941695"/>
                <a:gd name="connsiteX2" fmla="*/ 71 w 548356"/>
                <a:gd name="connsiteY2" fmla="*/ 491319 h 941695"/>
                <a:gd name="connsiteX3" fmla="*/ 545982 w 548356"/>
                <a:gd name="connsiteY3" fmla="*/ 764274 h 941695"/>
                <a:gd name="connsiteX4" fmla="*/ 177492 w 548356"/>
                <a:gd name="connsiteY4" fmla="*/ 941695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356" h="941695">
                  <a:moveTo>
                    <a:pt x="136549" y="0"/>
                  </a:moveTo>
                  <a:cubicBezTo>
                    <a:pt x="332167" y="88710"/>
                    <a:pt x="527785" y="177421"/>
                    <a:pt x="505039" y="259307"/>
                  </a:cubicBezTo>
                  <a:cubicBezTo>
                    <a:pt x="482293" y="341193"/>
                    <a:pt x="-6753" y="407158"/>
                    <a:pt x="71" y="491319"/>
                  </a:cubicBezTo>
                  <a:cubicBezTo>
                    <a:pt x="6895" y="575480"/>
                    <a:pt x="516412" y="689211"/>
                    <a:pt x="545982" y="764274"/>
                  </a:cubicBezTo>
                  <a:cubicBezTo>
                    <a:pt x="575552" y="839337"/>
                    <a:pt x="321931" y="890516"/>
                    <a:pt x="177492" y="941695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3084540" y="3430545"/>
              <a:ext cx="830207" cy="1447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3105985" y="2863882"/>
              <a:ext cx="17363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Pool of </a:t>
              </a:r>
              <a:r>
                <a:rPr lang="it-IT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threads</a:t>
              </a:r>
              <a:endParaRPr lang="it-I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igura a mano libera 31"/>
            <p:cNvSpPr/>
            <p:nvPr/>
          </p:nvSpPr>
          <p:spPr>
            <a:xfrm>
              <a:off x="4021552" y="3620480"/>
              <a:ext cx="548356" cy="941695"/>
            </a:xfrm>
            <a:custGeom>
              <a:avLst/>
              <a:gdLst>
                <a:gd name="connsiteX0" fmla="*/ 136705 w 507004"/>
                <a:gd name="connsiteY0" fmla="*/ 0 h 941695"/>
                <a:gd name="connsiteX1" fmla="*/ 505195 w 507004"/>
                <a:gd name="connsiteY1" fmla="*/ 259307 h 941695"/>
                <a:gd name="connsiteX2" fmla="*/ 227 w 507004"/>
                <a:gd name="connsiteY2" fmla="*/ 491319 h 941695"/>
                <a:gd name="connsiteX3" fmla="*/ 436956 w 507004"/>
                <a:gd name="connsiteY3" fmla="*/ 764274 h 941695"/>
                <a:gd name="connsiteX4" fmla="*/ 177648 w 507004"/>
                <a:gd name="connsiteY4" fmla="*/ 941695 h 941695"/>
                <a:gd name="connsiteX0" fmla="*/ 136549 w 548356"/>
                <a:gd name="connsiteY0" fmla="*/ 0 h 941695"/>
                <a:gd name="connsiteX1" fmla="*/ 505039 w 548356"/>
                <a:gd name="connsiteY1" fmla="*/ 259307 h 941695"/>
                <a:gd name="connsiteX2" fmla="*/ 71 w 548356"/>
                <a:gd name="connsiteY2" fmla="*/ 491319 h 941695"/>
                <a:gd name="connsiteX3" fmla="*/ 545982 w 548356"/>
                <a:gd name="connsiteY3" fmla="*/ 764274 h 941695"/>
                <a:gd name="connsiteX4" fmla="*/ 177492 w 548356"/>
                <a:gd name="connsiteY4" fmla="*/ 941695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356" h="941695">
                  <a:moveTo>
                    <a:pt x="136549" y="0"/>
                  </a:moveTo>
                  <a:cubicBezTo>
                    <a:pt x="332167" y="88710"/>
                    <a:pt x="527785" y="177421"/>
                    <a:pt x="505039" y="259307"/>
                  </a:cubicBezTo>
                  <a:cubicBezTo>
                    <a:pt x="482293" y="341193"/>
                    <a:pt x="-6753" y="407158"/>
                    <a:pt x="71" y="491319"/>
                  </a:cubicBezTo>
                  <a:cubicBezTo>
                    <a:pt x="6895" y="575480"/>
                    <a:pt x="516412" y="689211"/>
                    <a:pt x="545982" y="764274"/>
                  </a:cubicBezTo>
                  <a:cubicBezTo>
                    <a:pt x="575552" y="839337"/>
                    <a:pt x="321931" y="890516"/>
                    <a:pt x="177492" y="941695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3914747" y="3417845"/>
              <a:ext cx="830207" cy="1447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Figura a mano libera 38"/>
            <p:cNvSpPr/>
            <p:nvPr/>
          </p:nvSpPr>
          <p:spPr>
            <a:xfrm>
              <a:off x="4864442" y="3633180"/>
              <a:ext cx="548356" cy="941695"/>
            </a:xfrm>
            <a:custGeom>
              <a:avLst/>
              <a:gdLst>
                <a:gd name="connsiteX0" fmla="*/ 136705 w 507004"/>
                <a:gd name="connsiteY0" fmla="*/ 0 h 941695"/>
                <a:gd name="connsiteX1" fmla="*/ 505195 w 507004"/>
                <a:gd name="connsiteY1" fmla="*/ 259307 h 941695"/>
                <a:gd name="connsiteX2" fmla="*/ 227 w 507004"/>
                <a:gd name="connsiteY2" fmla="*/ 491319 h 941695"/>
                <a:gd name="connsiteX3" fmla="*/ 436956 w 507004"/>
                <a:gd name="connsiteY3" fmla="*/ 764274 h 941695"/>
                <a:gd name="connsiteX4" fmla="*/ 177648 w 507004"/>
                <a:gd name="connsiteY4" fmla="*/ 941695 h 941695"/>
                <a:gd name="connsiteX0" fmla="*/ 136549 w 548356"/>
                <a:gd name="connsiteY0" fmla="*/ 0 h 941695"/>
                <a:gd name="connsiteX1" fmla="*/ 505039 w 548356"/>
                <a:gd name="connsiteY1" fmla="*/ 259307 h 941695"/>
                <a:gd name="connsiteX2" fmla="*/ 71 w 548356"/>
                <a:gd name="connsiteY2" fmla="*/ 491319 h 941695"/>
                <a:gd name="connsiteX3" fmla="*/ 545982 w 548356"/>
                <a:gd name="connsiteY3" fmla="*/ 764274 h 941695"/>
                <a:gd name="connsiteX4" fmla="*/ 177492 w 548356"/>
                <a:gd name="connsiteY4" fmla="*/ 941695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356" h="941695">
                  <a:moveTo>
                    <a:pt x="136549" y="0"/>
                  </a:moveTo>
                  <a:cubicBezTo>
                    <a:pt x="332167" y="88710"/>
                    <a:pt x="527785" y="177421"/>
                    <a:pt x="505039" y="259307"/>
                  </a:cubicBezTo>
                  <a:cubicBezTo>
                    <a:pt x="482293" y="341193"/>
                    <a:pt x="-6753" y="407158"/>
                    <a:pt x="71" y="491319"/>
                  </a:cubicBezTo>
                  <a:cubicBezTo>
                    <a:pt x="6895" y="575480"/>
                    <a:pt x="516412" y="689211"/>
                    <a:pt x="545982" y="764274"/>
                  </a:cubicBezTo>
                  <a:cubicBezTo>
                    <a:pt x="575552" y="839337"/>
                    <a:pt x="321931" y="890516"/>
                    <a:pt x="177492" y="941695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757637" y="3430545"/>
              <a:ext cx="830207" cy="1447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3" name="Gruppo 42"/>
          <p:cNvGrpSpPr/>
          <p:nvPr/>
        </p:nvGrpSpPr>
        <p:grpSpPr>
          <a:xfrm>
            <a:off x="2602242" y="3190094"/>
            <a:ext cx="726680" cy="411480"/>
            <a:chOff x="1022441" y="2339340"/>
            <a:chExt cx="726680" cy="411480"/>
          </a:xfrm>
        </p:grpSpPr>
        <p:sp>
          <p:nvSpPr>
            <p:cNvPr id="44" name="Ovale 43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e 45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7" name="Gruppo 46"/>
          <p:cNvGrpSpPr/>
          <p:nvPr/>
        </p:nvGrpSpPr>
        <p:grpSpPr>
          <a:xfrm>
            <a:off x="2603632" y="3010561"/>
            <a:ext cx="726680" cy="411480"/>
            <a:chOff x="1022441" y="2339340"/>
            <a:chExt cx="726680" cy="411480"/>
          </a:xfrm>
        </p:grpSpPr>
        <p:sp>
          <p:nvSpPr>
            <p:cNvPr id="48" name="Ovale 47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08376" y="2831336"/>
            <a:ext cx="726680" cy="411480"/>
            <a:chOff x="1022441" y="2339340"/>
            <a:chExt cx="726680" cy="411480"/>
          </a:xfrm>
        </p:grpSpPr>
        <p:sp>
          <p:nvSpPr>
            <p:cNvPr id="52" name="Ovale 51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6" name="Figura a mano libera 55"/>
          <p:cNvSpPr/>
          <p:nvPr/>
        </p:nvSpPr>
        <p:spPr>
          <a:xfrm>
            <a:off x="2657284" y="3878844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/>
          <p:cNvSpPr/>
          <p:nvPr/>
        </p:nvSpPr>
        <p:spPr>
          <a:xfrm>
            <a:off x="2550479" y="3676209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/>
          <p:cNvSpPr/>
          <p:nvPr/>
        </p:nvSpPr>
        <p:spPr>
          <a:xfrm>
            <a:off x="2550479" y="2807118"/>
            <a:ext cx="830207" cy="86909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/>
          <p:cNvSpPr txBox="1"/>
          <p:nvPr/>
        </p:nvSpPr>
        <p:spPr>
          <a:xfrm>
            <a:off x="2062469" y="522256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Exploring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igura a mano libera 11"/>
          <p:cNvSpPr/>
          <p:nvPr/>
        </p:nvSpPr>
        <p:spPr>
          <a:xfrm>
            <a:off x="3411958" y="3764728"/>
            <a:ext cx="900752" cy="206774"/>
          </a:xfrm>
          <a:custGeom>
            <a:avLst/>
            <a:gdLst>
              <a:gd name="connsiteX0" fmla="*/ 0 w 996287"/>
              <a:gd name="connsiteY0" fmla="*/ 2057 h 206774"/>
              <a:gd name="connsiteX1" fmla="*/ 464024 w 996287"/>
              <a:gd name="connsiteY1" fmla="*/ 29353 h 206774"/>
              <a:gd name="connsiteX2" fmla="*/ 996287 w 996287"/>
              <a:gd name="connsiteY2" fmla="*/ 206774 h 20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87" h="206774">
                <a:moveTo>
                  <a:pt x="0" y="2057"/>
                </a:moveTo>
                <a:cubicBezTo>
                  <a:pt x="148988" y="-1355"/>
                  <a:pt x="297976" y="-4767"/>
                  <a:pt x="464024" y="29353"/>
                </a:cubicBezTo>
                <a:cubicBezTo>
                  <a:pt x="630072" y="63473"/>
                  <a:pt x="813179" y="135123"/>
                  <a:pt x="996287" y="20677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igura a mano libera 60"/>
          <p:cNvSpPr/>
          <p:nvPr/>
        </p:nvSpPr>
        <p:spPr>
          <a:xfrm flipV="1">
            <a:off x="3409729" y="4834187"/>
            <a:ext cx="900752" cy="206774"/>
          </a:xfrm>
          <a:custGeom>
            <a:avLst/>
            <a:gdLst>
              <a:gd name="connsiteX0" fmla="*/ 0 w 996287"/>
              <a:gd name="connsiteY0" fmla="*/ 2057 h 206774"/>
              <a:gd name="connsiteX1" fmla="*/ 464024 w 996287"/>
              <a:gd name="connsiteY1" fmla="*/ 29353 h 206774"/>
              <a:gd name="connsiteX2" fmla="*/ 996287 w 996287"/>
              <a:gd name="connsiteY2" fmla="*/ 206774 h 20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87" h="206774">
                <a:moveTo>
                  <a:pt x="0" y="2057"/>
                </a:moveTo>
                <a:cubicBezTo>
                  <a:pt x="148988" y="-1355"/>
                  <a:pt x="297976" y="-4767"/>
                  <a:pt x="464024" y="29353"/>
                </a:cubicBezTo>
                <a:cubicBezTo>
                  <a:pt x="630072" y="63473"/>
                  <a:pt x="813179" y="135123"/>
                  <a:pt x="996287" y="206774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/>
          <p:cNvSpPr txBox="1"/>
          <p:nvPr/>
        </p:nvSpPr>
        <p:spPr>
          <a:xfrm>
            <a:off x="2218512" y="242272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5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1: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147" name="Picture 3" descr="C:\Users\andre\Desktop\Imma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" y="2680310"/>
            <a:ext cx="8569318" cy="200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1473938" y="468735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394509" y="470740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351059" y="47346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-834744" y="3566009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Normalized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up</a:t>
            </a:r>
            <a:endParaRPr lang="it-IT" dirty="0"/>
          </a:p>
        </p:txBody>
      </p:sp>
      <p:pic>
        <p:nvPicPr>
          <p:cNvPr id="6148" name="Picture 4" descr="C:\Users\andre\Desktop\Immagin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6" y="1744647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ndre\Desktop\Immagin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27" y="1731066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ndre\Desktop\Immagine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86" y="1736137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ndre\Desktop\Immagine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03" y="1748529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-39323" y="1351108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184684" y="1351108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  <a:r>
              <a:rPr lang="it-IT" dirty="0" smtClean="0"/>
              <a:t>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383773" y="1366805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traj</a:t>
            </a:r>
            <a:r>
              <a:rPr lang="it-IT" dirty="0" smtClean="0"/>
              <a:t>. planning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716423" y="1355207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Kinodynamic</a:t>
            </a:r>
            <a:r>
              <a:rPr lang="it-IT" dirty="0"/>
              <a:t> planning</a:t>
            </a:r>
          </a:p>
        </p:txBody>
      </p:sp>
    </p:spTree>
    <p:extLst>
      <p:ext uri="{BB962C8B-B14F-4D97-AF65-F5344CB8AC3E}">
        <p14:creationId xmlns:p14="http://schemas.microsoft.com/office/powerpoint/2010/main" val="379893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/>
              <a:t>The </a:t>
            </a:r>
            <a:r>
              <a:rPr lang="it-IT" sz="1800" dirty="0" err="1"/>
              <a:t>whole</a:t>
            </a:r>
            <a:r>
              <a:rPr lang="it-IT" sz="1800" dirty="0"/>
              <a:t> </a:t>
            </a:r>
            <a:r>
              <a:rPr lang="it-IT" sz="1800" dirty="0" err="1"/>
              <a:t>exploration</a:t>
            </a:r>
            <a:r>
              <a:rPr lang="it-IT" sz="1800" dirty="0"/>
              <a:t> </a:t>
            </a:r>
            <a:r>
              <a:rPr lang="it-IT" sz="1800" dirty="0" err="1"/>
              <a:t>process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parallelized</a:t>
            </a:r>
            <a:r>
              <a:rPr lang="it-IT" sz="1800" dirty="0"/>
              <a:t>. </a:t>
            </a:r>
            <a:r>
              <a:rPr lang="it-IT" sz="1800" dirty="0" err="1"/>
              <a:t>Threads</a:t>
            </a:r>
            <a:r>
              <a:rPr lang="it-IT" sz="1800" dirty="0"/>
              <a:t> share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err="1" smtClean="0"/>
              <a:t>tree</a:t>
            </a:r>
            <a:r>
              <a:rPr lang="it-IT" sz="1800" dirty="0" smtClean="0"/>
              <a:t> </a:t>
            </a:r>
            <a:r>
              <a:rPr lang="it-IT" sz="1800" dirty="0"/>
              <a:t>and </a:t>
            </a:r>
            <a:r>
              <a:rPr lang="it-IT" sz="1800" dirty="0" err="1"/>
              <a:t>have</a:t>
            </a:r>
            <a:r>
              <a:rPr lang="it-IT" sz="1800" dirty="0"/>
              <a:t> to </a:t>
            </a:r>
            <a:r>
              <a:rPr lang="it-IT" sz="1800" dirty="0" err="1"/>
              <a:t>synchronize</a:t>
            </a:r>
            <a:r>
              <a:rPr lang="it-IT" sz="1800" dirty="0"/>
              <a:t>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for </a:t>
            </a:r>
            <a:r>
              <a:rPr lang="it-IT" sz="1800" dirty="0" err="1" smtClean="0"/>
              <a:t>modifying</a:t>
            </a:r>
            <a:r>
              <a:rPr lang="it-IT" sz="1800" dirty="0" smtClean="0"/>
              <a:t> </a:t>
            </a:r>
            <a:r>
              <a:rPr lang="it-IT" sz="1800" dirty="0" err="1"/>
              <a:t>it</a:t>
            </a:r>
            <a:r>
              <a:rPr lang="it-IT" sz="1800" dirty="0" smtClean="0"/>
              <a:t>.</a:t>
            </a:r>
            <a:endParaRPr lang="it-IT" sz="1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r>
              <a:rPr lang="it-IT" dirty="0" smtClean="0"/>
              <a:t> </a:t>
            </a:r>
            <a:r>
              <a:rPr lang="it-IT" dirty="0" err="1" smtClean="0"/>
              <a:t>exploration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3" name="Gruppo 42"/>
          <p:cNvGrpSpPr/>
          <p:nvPr/>
        </p:nvGrpSpPr>
        <p:grpSpPr>
          <a:xfrm>
            <a:off x="3830562" y="3190094"/>
            <a:ext cx="726680" cy="411480"/>
            <a:chOff x="1022441" y="2339340"/>
            <a:chExt cx="726680" cy="411480"/>
          </a:xfrm>
        </p:grpSpPr>
        <p:sp>
          <p:nvSpPr>
            <p:cNvPr id="44" name="Ovale 43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e 45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7" name="Gruppo 46"/>
          <p:cNvGrpSpPr/>
          <p:nvPr/>
        </p:nvGrpSpPr>
        <p:grpSpPr>
          <a:xfrm>
            <a:off x="3831952" y="3010561"/>
            <a:ext cx="726680" cy="411480"/>
            <a:chOff x="1022441" y="2339340"/>
            <a:chExt cx="726680" cy="411480"/>
          </a:xfrm>
        </p:grpSpPr>
        <p:sp>
          <p:nvSpPr>
            <p:cNvPr id="48" name="Ovale 47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836696" y="2831336"/>
            <a:ext cx="726680" cy="411480"/>
            <a:chOff x="1022441" y="2339340"/>
            <a:chExt cx="726680" cy="411480"/>
          </a:xfrm>
        </p:grpSpPr>
        <p:sp>
          <p:nvSpPr>
            <p:cNvPr id="52" name="Ovale 51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6" name="Figura a mano libera 55"/>
          <p:cNvSpPr/>
          <p:nvPr/>
        </p:nvSpPr>
        <p:spPr>
          <a:xfrm>
            <a:off x="2657284" y="3878844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/>
          <p:cNvSpPr/>
          <p:nvPr/>
        </p:nvSpPr>
        <p:spPr>
          <a:xfrm>
            <a:off x="2550479" y="3676209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/>
          <p:cNvSpPr/>
          <p:nvPr/>
        </p:nvSpPr>
        <p:spPr>
          <a:xfrm>
            <a:off x="2550479" y="2807118"/>
            <a:ext cx="3320828" cy="86909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/>
          <p:cNvSpPr txBox="1"/>
          <p:nvPr/>
        </p:nvSpPr>
        <p:spPr>
          <a:xfrm>
            <a:off x="3176487" y="53086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Exploring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269408" y="24227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igura a mano libera 41"/>
          <p:cNvSpPr/>
          <p:nvPr/>
        </p:nvSpPr>
        <p:spPr>
          <a:xfrm>
            <a:off x="3487491" y="3878844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3380686" y="3676209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igura a mano libera 62"/>
          <p:cNvSpPr/>
          <p:nvPr/>
        </p:nvSpPr>
        <p:spPr>
          <a:xfrm>
            <a:off x="4317698" y="3877602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4210893" y="3674967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igura a mano libera 65"/>
          <p:cNvSpPr/>
          <p:nvPr/>
        </p:nvSpPr>
        <p:spPr>
          <a:xfrm>
            <a:off x="5147905" y="3878844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5041100" y="3676209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78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 smtClean="0"/>
              <a:t>exploration</a:t>
            </a:r>
            <a:r>
              <a:rPr lang="it-IT" dirty="0" smtClean="0"/>
              <a:t>: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73938" y="486477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394509" y="488482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351059" y="491212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-834744" y="3743433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Normalized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up</a:t>
            </a:r>
            <a:endParaRPr lang="it-IT" dirty="0"/>
          </a:p>
        </p:txBody>
      </p:sp>
      <p:pic>
        <p:nvPicPr>
          <p:cNvPr id="6148" name="Picture 4" descr="C:\Users\andre\Desktop\Immagin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0" y="1799239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ndre\Desktop\Immag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31" y="1785658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ndre\Desktop\Immagin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90" y="1790729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ndre\Desktop\Immagin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07" y="1803121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-66619" y="1405700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157388" y="1405700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  <a:r>
              <a:rPr lang="it-IT" dirty="0" smtClean="0"/>
              <a:t>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356477" y="1421397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traj</a:t>
            </a:r>
            <a:r>
              <a:rPr lang="it-IT" dirty="0" smtClean="0"/>
              <a:t>. planning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689127" y="140979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Kinodynamic</a:t>
            </a:r>
            <a:r>
              <a:rPr lang="it-IT" dirty="0"/>
              <a:t> planning</a:t>
            </a:r>
          </a:p>
        </p:txBody>
      </p:sp>
      <p:pic>
        <p:nvPicPr>
          <p:cNvPr id="7170" name="Picture 2" descr="C:\Users\andre\Desktop\Immag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2" y="2896615"/>
            <a:ext cx="8701197" cy="203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/>
              <a:t>The </a:t>
            </a:r>
            <a:r>
              <a:rPr lang="it-IT" sz="1800" dirty="0" err="1"/>
              <a:t>whole</a:t>
            </a:r>
            <a:r>
              <a:rPr lang="it-IT" sz="1800" dirty="0"/>
              <a:t> </a:t>
            </a:r>
            <a:r>
              <a:rPr lang="it-IT" sz="1800" dirty="0" err="1"/>
              <a:t>exploration</a:t>
            </a:r>
            <a:r>
              <a:rPr lang="it-IT" sz="1800" dirty="0"/>
              <a:t> </a:t>
            </a:r>
            <a:r>
              <a:rPr lang="it-IT" sz="1800" dirty="0" err="1"/>
              <a:t>process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parallelized</a:t>
            </a:r>
            <a:r>
              <a:rPr lang="it-IT" sz="1800" dirty="0"/>
              <a:t>. </a:t>
            </a:r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thread</a:t>
            </a:r>
            <a:r>
              <a:rPr lang="it-IT" sz="1800" dirty="0" smtClean="0"/>
              <a:t> </a:t>
            </a:r>
            <a:r>
              <a:rPr lang="it-IT" sz="1800" dirty="0" err="1" smtClean="0"/>
              <a:t>has</a:t>
            </a:r>
            <a:r>
              <a:rPr lang="it-IT" sz="1800" dirty="0" smtClean="0"/>
              <a:t>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proper</a:t>
            </a:r>
            <a:r>
              <a:rPr lang="it-IT" sz="1800" dirty="0" smtClean="0"/>
              <a:t> </a:t>
            </a:r>
            <a:r>
              <a:rPr lang="it-IT" sz="1800" dirty="0" err="1" smtClean="0"/>
              <a:t>tree</a:t>
            </a:r>
            <a:r>
              <a:rPr lang="it-IT" sz="1800" dirty="0" smtClean="0"/>
              <a:t> to </a:t>
            </a:r>
            <a:r>
              <a:rPr lang="it-IT" sz="1800" dirty="0" err="1" smtClean="0"/>
              <a:t>expand</a:t>
            </a:r>
            <a:r>
              <a:rPr lang="it-IT" sz="1800" dirty="0" smtClean="0"/>
              <a:t>. </a:t>
            </a:r>
            <a:r>
              <a:rPr lang="it-IT" sz="1800" dirty="0"/>
              <a:t>In </a:t>
            </a:r>
            <a:r>
              <a:rPr lang="it-IT" sz="1800" dirty="0" err="1"/>
              <a:t>this</a:t>
            </a:r>
            <a:r>
              <a:rPr lang="it-IT" sz="1800" dirty="0"/>
              <a:t> case, </a:t>
            </a:r>
            <a:r>
              <a:rPr lang="it-IT" sz="1800" dirty="0" err="1"/>
              <a:t>threads</a:t>
            </a:r>
            <a:r>
              <a:rPr lang="it-IT" sz="1800" dirty="0"/>
              <a:t> </a:t>
            </a:r>
            <a:r>
              <a:rPr lang="it-IT" sz="1800" dirty="0" err="1"/>
              <a:t>don’t</a:t>
            </a:r>
            <a:r>
              <a:rPr lang="it-IT" sz="1800" dirty="0"/>
              <a:t> </a:t>
            </a:r>
            <a:r>
              <a:rPr lang="it-IT" sz="1800" dirty="0" err="1"/>
              <a:t>need</a:t>
            </a:r>
            <a:r>
              <a:rPr lang="it-IT" sz="1800" dirty="0"/>
              <a:t> to </a:t>
            </a:r>
            <a:r>
              <a:rPr lang="it-IT" sz="1800" dirty="0" err="1"/>
              <a:t>synchronize</a:t>
            </a:r>
            <a:r>
              <a:rPr lang="it-IT" sz="1800" dirty="0"/>
              <a:t> </a:t>
            </a:r>
            <a:r>
              <a:rPr lang="it-IT" sz="1800" dirty="0" err="1" smtClean="0"/>
              <a:t>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iteration</a:t>
            </a:r>
            <a:r>
              <a:rPr lang="it-IT" sz="1800" dirty="0" smtClean="0"/>
              <a:t>. With a </a:t>
            </a:r>
            <a:r>
              <a:rPr lang="it-IT" sz="1800" dirty="0" err="1" smtClean="0"/>
              <a:t>certain</a:t>
            </a:r>
            <a:r>
              <a:rPr lang="it-IT" sz="1800" dirty="0" smtClean="0"/>
              <a:t> </a:t>
            </a:r>
            <a:r>
              <a:rPr lang="it-IT" sz="1800" dirty="0" err="1" smtClean="0"/>
              <a:t>frequency</a:t>
            </a:r>
            <a:r>
              <a:rPr lang="it-IT" sz="1800" dirty="0" smtClean="0"/>
              <a:t>, data are </a:t>
            </a:r>
            <a:r>
              <a:rPr lang="it-IT" sz="1800" dirty="0" err="1" smtClean="0"/>
              <a:t>exchanged</a:t>
            </a:r>
            <a:r>
              <a:rPr lang="it-IT" sz="1800" dirty="0" smtClean="0"/>
              <a:t> </a:t>
            </a:r>
            <a:r>
              <a:rPr lang="it-IT" sz="1800" dirty="0" err="1" smtClean="0"/>
              <a:t>among</a:t>
            </a:r>
            <a:r>
              <a:rPr lang="it-IT" sz="1800" dirty="0" smtClean="0"/>
              <a:t> </a:t>
            </a:r>
            <a:r>
              <a:rPr lang="it-IT" sz="1800" dirty="0" err="1" smtClean="0"/>
              <a:t>threads</a:t>
            </a:r>
            <a:r>
              <a:rPr lang="it-IT" sz="1800" dirty="0" smtClean="0"/>
              <a:t>.</a:t>
            </a:r>
            <a:endParaRPr lang="it-IT" sz="1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Local </a:t>
            </a:r>
            <a:r>
              <a:rPr lang="it-IT" dirty="0" err="1" smtClean="0"/>
              <a:t>tree</a:t>
            </a:r>
            <a:r>
              <a:rPr lang="it-IT" dirty="0" smtClean="0"/>
              <a:t> </a:t>
            </a:r>
            <a:r>
              <a:rPr lang="it-IT" dirty="0" err="1" smtClean="0"/>
              <a:t>copies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3" name="Gruppo 42"/>
          <p:cNvGrpSpPr/>
          <p:nvPr/>
        </p:nvGrpSpPr>
        <p:grpSpPr>
          <a:xfrm>
            <a:off x="2030742" y="3203742"/>
            <a:ext cx="726680" cy="411480"/>
            <a:chOff x="1022441" y="2339340"/>
            <a:chExt cx="726680" cy="411480"/>
          </a:xfrm>
        </p:grpSpPr>
        <p:sp>
          <p:nvSpPr>
            <p:cNvPr id="44" name="Ovale 43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e 45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7" name="Gruppo 46"/>
          <p:cNvGrpSpPr/>
          <p:nvPr/>
        </p:nvGrpSpPr>
        <p:grpSpPr>
          <a:xfrm>
            <a:off x="2032132" y="3024209"/>
            <a:ext cx="726680" cy="411480"/>
            <a:chOff x="1022441" y="2339340"/>
            <a:chExt cx="726680" cy="411480"/>
          </a:xfrm>
        </p:grpSpPr>
        <p:sp>
          <p:nvSpPr>
            <p:cNvPr id="48" name="Ovale 47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036876" y="2844984"/>
            <a:ext cx="726680" cy="411480"/>
            <a:chOff x="1022441" y="2339340"/>
            <a:chExt cx="726680" cy="411480"/>
          </a:xfrm>
        </p:grpSpPr>
        <p:sp>
          <p:nvSpPr>
            <p:cNvPr id="52" name="Ovale 51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6" name="Figura a mano libera 55"/>
          <p:cNvSpPr/>
          <p:nvPr/>
        </p:nvSpPr>
        <p:spPr>
          <a:xfrm>
            <a:off x="2085784" y="3878844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/>
          <p:cNvSpPr/>
          <p:nvPr/>
        </p:nvSpPr>
        <p:spPr>
          <a:xfrm>
            <a:off x="1978979" y="3676209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/>
          <p:cNvSpPr/>
          <p:nvPr/>
        </p:nvSpPr>
        <p:spPr>
          <a:xfrm>
            <a:off x="1978979" y="2807118"/>
            <a:ext cx="834166" cy="86909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/>
          <p:cNvSpPr txBox="1"/>
          <p:nvPr/>
        </p:nvSpPr>
        <p:spPr>
          <a:xfrm>
            <a:off x="3395562" y="53086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Exploring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137522" y="242272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igura a mano libera 41"/>
          <p:cNvSpPr/>
          <p:nvPr/>
        </p:nvSpPr>
        <p:spPr>
          <a:xfrm>
            <a:off x="3458916" y="3878844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3352111" y="3676209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igura a mano libera 62"/>
          <p:cNvSpPr/>
          <p:nvPr/>
        </p:nvSpPr>
        <p:spPr>
          <a:xfrm>
            <a:off x="4870148" y="3877602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4763343" y="3674967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igura a mano libera 65"/>
          <p:cNvSpPr/>
          <p:nvPr/>
        </p:nvSpPr>
        <p:spPr>
          <a:xfrm>
            <a:off x="6233755" y="3878844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6126950" y="3676209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Gruppo 28"/>
          <p:cNvGrpSpPr/>
          <p:nvPr/>
        </p:nvGrpSpPr>
        <p:grpSpPr>
          <a:xfrm>
            <a:off x="3406370" y="3203742"/>
            <a:ext cx="726680" cy="411480"/>
            <a:chOff x="1022441" y="2339340"/>
            <a:chExt cx="726680" cy="411480"/>
          </a:xfrm>
        </p:grpSpPr>
        <p:sp>
          <p:nvSpPr>
            <p:cNvPr id="30" name="Ovale 29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407760" y="3024209"/>
            <a:ext cx="726680" cy="411480"/>
            <a:chOff x="1022441" y="2339340"/>
            <a:chExt cx="726680" cy="411480"/>
          </a:xfrm>
        </p:grpSpPr>
        <p:sp>
          <p:nvSpPr>
            <p:cNvPr id="34" name="Ovale 33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Ovale 35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3412504" y="2844984"/>
            <a:ext cx="726680" cy="411480"/>
            <a:chOff x="1022441" y="2339340"/>
            <a:chExt cx="726680" cy="411480"/>
          </a:xfrm>
        </p:grpSpPr>
        <p:sp>
          <p:nvSpPr>
            <p:cNvPr id="38" name="Ovale 37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Rettangolo 40"/>
          <p:cNvSpPr/>
          <p:nvPr/>
        </p:nvSpPr>
        <p:spPr>
          <a:xfrm>
            <a:off x="3354607" y="2807118"/>
            <a:ext cx="834166" cy="86909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0" name="Gruppo 59"/>
          <p:cNvGrpSpPr/>
          <p:nvPr/>
        </p:nvGrpSpPr>
        <p:grpSpPr>
          <a:xfrm>
            <a:off x="4808972" y="3203742"/>
            <a:ext cx="726680" cy="411480"/>
            <a:chOff x="1022441" y="2339340"/>
            <a:chExt cx="726680" cy="411480"/>
          </a:xfrm>
        </p:grpSpPr>
        <p:sp>
          <p:nvSpPr>
            <p:cNvPr id="61" name="Ovale 60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4810362" y="3024209"/>
            <a:ext cx="726680" cy="411480"/>
            <a:chOff x="1022441" y="2339340"/>
            <a:chExt cx="726680" cy="411480"/>
          </a:xfrm>
        </p:grpSpPr>
        <p:sp>
          <p:nvSpPr>
            <p:cNvPr id="70" name="Ovale 69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4815106" y="2844984"/>
            <a:ext cx="726680" cy="411480"/>
            <a:chOff x="1022441" y="2339340"/>
            <a:chExt cx="726680" cy="411480"/>
          </a:xfrm>
        </p:grpSpPr>
        <p:sp>
          <p:nvSpPr>
            <p:cNvPr id="74" name="Ovale 73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Rettangolo 76"/>
          <p:cNvSpPr/>
          <p:nvPr/>
        </p:nvSpPr>
        <p:spPr>
          <a:xfrm>
            <a:off x="4757209" y="2807118"/>
            <a:ext cx="834166" cy="86909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8" name="Gruppo 77"/>
          <p:cNvGrpSpPr/>
          <p:nvPr/>
        </p:nvGrpSpPr>
        <p:grpSpPr>
          <a:xfrm>
            <a:off x="6178713" y="3203742"/>
            <a:ext cx="726680" cy="411480"/>
            <a:chOff x="1022441" y="2339340"/>
            <a:chExt cx="726680" cy="411480"/>
          </a:xfrm>
        </p:grpSpPr>
        <p:sp>
          <p:nvSpPr>
            <p:cNvPr id="79" name="Ovale 78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Rettangolo 79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Ovale 80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6180103" y="3024209"/>
            <a:ext cx="726680" cy="411480"/>
            <a:chOff x="1022441" y="2339340"/>
            <a:chExt cx="726680" cy="411480"/>
          </a:xfrm>
        </p:grpSpPr>
        <p:sp>
          <p:nvSpPr>
            <p:cNvPr id="83" name="Ovale 82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/>
          <p:cNvGrpSpPr/>
          <p:nvPr/>
        </p:nvGrpSpPr>
        <p:grpSpPr>
          <a:xfrm>
            <a:off x="6184847" y="2844984"/>
            <a:ext cx="726680" cy="411480"/>
            <a:chOff x="1022441" y="2339340"/>
            <a:chExt cx="726680" cy="411480"/>
          </a:xfrm>
        </p:grpSpPr>
        <p:sp>
          <p:nvSpPr>
            <p:cNvPr id="87" name="Ovale 86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Rettangolo 87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0" name="Rettangolo 89"/>
          <p:cNvSpPr/>
          <p:nvPr/>
        </p:nvSpPr>
        <p:spPr>
          <a:xfrm>
            <a:off x="6126950" y="2807118"/>
            <a:ext cx="834166" cy="86909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/>
          <p:cNvCxnSpPr>
            <a:stCxn id="57" idx="3"/>
            <a:endCxn id="55" idx="1"/>
          </p:cNvCxnSpPr>
          <p:nvPr/>
        </p:nvCxnSpPr>
        <p:spPr>
          <a:xfrm>
            <a:off x="2809186" y="4400109"/>
            <a:ext cx="542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/>
          <p:nvPr/>
        </p:nvCxnSpPr>
        <p:spPr>
          <a:xfrm>
            <a:off x="4188773" y="4400109"/>
            <a:ext cx="542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/>
          <p:nvPr/>
        </p:nvCxnSpPr>
        <p:spPr>
          <a:xfrm>
            <a:off x="5584025" y="4409193"/>
            <a:ext cx="542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Local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 smtClean="0"/>
              <a:t>copies</a:t>
            </a:r>
            <a:r>
              <a:rPr lang="it-IT" dirty="0" smtClean="0"/>
              <a:t>: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27693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27896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73938" y="449627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394509" y="451633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351059" y="454362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-862040" y="3374937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Normalized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up</a:t>
            </a:r>
            <a:endParaRPr lang="it-IT" dirty="0"/>
          </a:p>
        </p:txBody>
      </p:sp>
      <p:pic>
        <p:nvPicPr>
          <p:cNvPr id="6148" name="Picture 4" descr="C:\Users\andre\Desktop\Immagin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0" y="1758295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ndre\Desktop\Immag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31" y="1744714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ndre\Desktop\Immagin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90" y="1749785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ndre\Desktop\Immagin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07" y="1762177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-66619" y="1364756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157388" y="1364756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  <a:r>
              <a:rPr lang="it-IT" dirty="0" smtClean="0"/>
              <a:t>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356477" y="1380453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traj</a:t>
            </a:r>
            <a:r>
              <a:rPr lang="it-IT" dirty="0" smtClean="0"/>
              <a:t>. planning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689127" y="1368855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Kinodynamic</a:t>
            </a:r>
            <a:r>
              <a:rPr lang="it-IT" dirty="0"/>
              <a:t> planning</a:t>
            </a:r>
          </a:p>
        </p:txBody>
      </p:sp>
      <p:pic>
        <p:nvPicPr>
          <p:cNvPr id="8194" name="Picture 2" descr="C:\Users\andre\Desktop\Immag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8" y="2527391"/>
            <a:ext cx="8781689" cy="20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/>
              <a:t>Blinded</a:t>
            </a:r>
            <a:r>
              <a:rPr lang="it-IT" sz="1800" dirty="0"/>
              <a:t> multi agents </a:t>
            </a:r>
            <a:r>
              <a:rPr lang="it-IT" sz="1800" dirty="0" err="1"/>
              <a:t>exploration</a:t>
            </a:r>
            <a:r>
              <a:rPr lang="it-IT" sz="1800" dirty="0"/>
              <a:t>: a pool of </a:t>
            </a:r>
            <a:r>
              <a:rPr lang="it-IT" sz="1800" dirty="0" err="1"/>
              <a:t>threads</a:t>
            </a:r>
            <a:r>
              <a:rPr lang="it-IT" sz="1800" dirty="0"/>
              <a:t> </a:t>
            </a:r>
            <a:r>
              <a:rPr lang="it-IT" sz="1800" dirty="0" err="1"/>
              <a:t>locally</a:t>
            </a:r>
            <a:r>
              <a:rPr lang="it-IT" sz="1800" dirty="0"/>
              <a:t> </a:t>
            </a:r>
            <a:r>
              <a:rPr lang="it-IT" sz="1800" dirty="0" err="1"/>
              <a:t>explore</a:t>
            </a:r>
            <a:r>
              <a:rPr lang="it-IT" sz="1800" dirty="0"/>
              <a:t> the </a:t>
            </a:r>
            <a:r>
              <a:rPr lang="it-IT" sz="1800" dirty="0" err="1"/>
              <a:t>configurational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, </a:t>
            </a:r>
            <a:r>
              <a:rPr lang="it-IT" sz="1800" dirty="0" err="1"/>
              <a:t>starting</a:t>
            </a:r>
            <a:r>
              <a:rPr lang="it-IT" sz="1800" dirty="0"/>
              <a:t> </a:t>
            </a:r>
            <a:r>
              <a:rPr lang="it-IT" sz="1800" dirty="0" err="1"/>
              <a:t>every</a:t>
            </a:r>
            <a:r>
              <a:rPr lang="it-IT" sz="1800" dirty="0"/>
              <a:t> time from a new </a:t>
            </a:r>
            <a:r>
              <a:rPr lang="it-IT" sz="1800" dirty="0" err="1"/>
              <a:t>root</a:t>
            </a:r>
            <a:r>
              <a:rPr lang="it-IT" sz="1800" dirty="0"/>
              <a:t> and </a:t>
            </a:r>
            <a:r>
              <a:rPr lang="it-IT" sz="1800" dirty="0" err="1"/>
              <a:t>obtaining</a:t>
            </a:r>
            <a:r>
              <a:rPr lang="it-IT" sz="1800" dirty="0"/>
              <a:t> a new </a:t>
            </a:r>
            <a:r>
              <a:rPr lang="it-IT" sz="1800" dirty="0" err="1"/>
              <a:t>tree</a:t>
            </a:r>
            <a:r>
              <a:rPr lang="it-IT" sz="1800" dirty="0"/>
              <a:t>. The </a:t>
            </a:r>
            <a:r>
              <a:rPr lang="it-IT" sz="1800" dirty="0" err="1"/>
              <a:t>explorations</a:t>
            </a:r>
            <a:r>
              <a:rPr lang="it-IT" sz="1800" dirty="0"/>
              <a:t> are </a:t>
            </a:r>
            <a:r>
              <a:rPr lang="it-IT" sz="1800" dirty="0" err="1"/>
              <a:t>notified</a:t>
            </a:r>
            <a:r>
              <a:rPr lang="it-IT" sz="1800" dirty="0"/>
              <a:t> to a master,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integrates</a:t>
            </a:r>
            <a:r>
              <a:rPr lang="it-IT" sz="1800" dirty="0"/>
              <a:t> the </a:t>
            </a:r>
            <a:r>
              <a:rPr lang="it-IT" sz="1800" dirty="0" err="1"/>
              <a:t>knowledge</a:t>
            </a:r>
            <a:r>
              <a:rPr lang="it-IT" sz="1800" dirty="0"/>
              <a:t> </a:t>
            </a:r>
            <a:r>
              <a:rPr lang="it-IT" sz="1800" dirty="0" err="1"/>
              <a:t>acquired</a:t>
            </a:r>
            <a:r>
              <a:rPr lang="it-IT" sz="1800" dirty="0"/>
              <a:t> by the </a:t>
            </a:r>
            <a:r>
              <a:rPr lang="it-IT" sz="1800" dirty="0" err="1"/>
              <a:t>slaves</a:t>
            </a:r>
            <a:r>
              <a:rPr lang="it-IT" sz="1800" dirty="0"/>
              <a:t> </a:t>
            </a:r>
            <a:r>
              <a:rPr lang="it-IT" sz="1800" dirty="0" err="1"/>
              <a:t>into</a:t>
            </a:r>
            <a:r>
              <a:rPr lang="it-IT" sz="1800" dirty="0"/>
              <a:t> a single </a:t>
            </a:r>
            <a:r>
              <a:rPr lang="it-IT" sz="1800" dirty="0" err="1"/>
              <a:t>tree</a:t>
            </a:r>
            <a:r>
              <a:rPr lang="it-IT" sz="1800" dirty="0"/>
              <a:t> and </a:t>
            </a:r>
            <a:r>
              <a:rPr lang="it-IT" sz="1800" dirty="0" err="1"/>
              <a:t>dispatch</a:t>
            </a:r>
            <a:r>
              <a:rPr lang="it-IT" sz="1800" dirty="0"/>
              <a:t> new </a:t>
            </a:r>
            <a:r>
              <a:rPr lang="it-IT" sz="1800" dirty="0" err="1"/>
              <a:t>roots</a:t>
            </a:r>
            <a:r>
              <a:rPr lang="it-IT" sz="1800" dirty="0"/>
              <a:t> to </a:t>
            </a:r>
            <a:r>
              <a:rPr lang="it-IT" sz="1800" dirty="0" err="1"/>
              <a:t>explore</a:t>
            </a:r>
            <a:r>
              <a:rPr lang="it-IT" sz="1800" dirty="0"/>
              <a:t>.  </a:t>
            </a:r>
          </a:p>
          <a:p>
            <a:r>
              <a:rPr lang="it-IT" sz="1800" dirty="0" err="1"/>
              <a:t>Rewirds</a:t>
            </a:r>
            <a:r>
              <a:rPr lang="it-IT" sz="1800" dirty="0"/>
              <a:t> are </a:t>
            </a:r>
            <a:r>
              <a:rPr lang="it-IT" sz="1800" dirty="0" err="1"/>
              <a:t>locally</a:t>
            </a:r>
            <a:r>
              <a:rPr lang="it-IT" sz="1800" dirty="0"/>
              <a:t> </a:t>
            </a:r>
            <a:r>
              <a:rPr lang="it-IT" sz="1800" dirty="0" err="1"/>
              <a:t>done</a:t>
            </a:r>
            <a:r>
              <a:rPr lang="it-IT" sz="1800" dirty="0"/>
              <a:t> on the </a:t>
            </a:r>
            <a:r>
              <a:rPr lang="it-IT" sz="1800" dirty="0" err="1"/>
              <a:t>local</a:t>
            </a:r>
            <a:r>
              <a:rPr lang="it-IT" sz="1800" dirty="0"/>
              <a:t> </a:t>
            </a:r>
            <a:r>
              <a:rPr lang="it-IT" sz="1800" dirty="0" err="1"/>
              <a:t>tree</a:t>
            </a:r>
            <a:r>
              <a:rPr lang="it-IT" sz="1800" dirty="0"/>
              <a:t> in case of the RRT*.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Multi agents </a:t>
            </a:r>
            <a:r>
              <a:rPr lang="it-IT" dirty="0" err="1" smtClean="0"/>
              <a:t>approach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3" name="Gruppo 92"/>
          <p:cNvGrpSpPr/>
          <p:nvPr/>
        </p:nvGrpSpPr>
        <p:grpSpPr>
          <a:xfrm>
            <a:off x="4350925" y="4263698"/>
            <a:ext cx="4544834" cy="1373983"/>
            <a:chOff x="2999822" y="3417845"/>
            <a:chExt cx="4544834" cy="2197052"/>
          </a:xfrm>
        </p:grpSpPr>
        <p:sp>
          <p:nvSpPr>
            <p:cNvPr id="94" name="Figura a mano libera 93"/>
            <p:cNvSpPr/>
            <p:nvPr/>
          </p:nvSpPr>
          <p:spPr>
            <a:xfrm>
              <a:off x="3191345" y="3633180"/>
              <a:ext cx="548356" cy="941695"/>
            </a:xfrm>
            <a:custGeom>
              <a:avLst/>
              <a:gdLst>
                <a:gd name="connsiteX0" fmla="*/ 136705 w 507004"/>
                <a:gd name="connsiteY0" fmla="*/ 0 h 941695"/>
                <a:gd name="connsiteX1" fmla="*/ 505195 w 507004"/>
                <a:gd name="connsiteY1" fmla="*/ 259307 h 941695"/>
                <a:gd name="connsiteX2" fmla="*/ 227 w 507004"/>
                <a:gd name="connsiteY2" fmla="*/ 491319 h 941695"/>
                <a:gd name="connsiteX3" fmla="*/ 436956 w 507004"/>
                <a:gd name="connsiteY3" fmla="*/ 764274 h 941695"/>
                <a:gd name="connsiteX4" fmla="*/ 177648 w 507004"/>
                <a:gd name="connsiteY4" fmla="*/ 941695 h 941695"/>
                <a:gd name="connsiteX0" fmla="*/ 136549 w 548356"/>
                <a:gd name="connsiteY0" fmla="*/ 0 h 941695"/>
                <a:gd name="connsiteX1" fmla="*/ 505039 w 548356"/>
                <a:gd name="connsiteY1" fmla="*/ 259307 h 941695"/>
                <a:gd name="connsiteX2" fmla="*/ 71 w 548356"/>
                <a:gd name="connsiteY2" fmla="*/ 491319 h 941695"/>
                <a:gd name="connsiteX3" fmla="*/ 545982 w 548356"/>
                <a:gd name="connsiteY3" fmla="*/ 764274 h 941695"/>
                <a:gd name="connsiteX4" fmla="*/ 177492 w 548356"/>
                <a:gd name="connsiteY4" fmla="*/ 941695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356" h="941695">
                  <a:moveTo>
                    <a:pt x="136549" y="0"/>
                  </a:moveTo>
                  <a:cubicBezTo>
                    <a:pt x="332167" y="88710"/>
                    <a:pt x="527785" y="177421"/>
                    <a:pt x="505039" y="259307"/>
                  </a:cubicBezTo>
                  <a:cubicBezTo>
                    <a:pt x="482293" y="341193"/>
                    <a:pt x="-6753" y="407158"/>
                    <a:pt x="71" y="491319"/>
                  </a:cubicBezTo>
                  <a:cubicBezTo>
                    <a:pt x="6895" y="575480"/>
                    <a:pt x="516412" y="689211"/>
                    <a:pt x="545982" y="764274"/>
                  </a:cubicBezTo>
                  <a:cubicBezTo>
                    <a:pt x="575552" y="839337"/>
                    <a:pt x="321931" y="890516"/>
                    <a:pt x="177492" y="941695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Rettangolo 94"/>
            <p:cNvSpPr/>
            <p:nvPr/>
          </p:nvSpPr>
          <p:spPr>
            <a:xfrm>
              <a:off x="3084540" y="3430545"/>
              <a:ext cx="830207" cy="1447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CasellaDiTesto 95"/>
            <p:cNvSpPr txBox="1"/>
            <p:nvPr/>
          </p:nvSpPr>
          <p:spPr>
            <a:xfrm>
              <a:off x="2999822" y="5024321"/>
              <a:ext cx="4544834" cy="590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Exploring</a:t>
              </a:r>
              <a:r>
                <a:rPr lang="it-I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agents </a:t>
              </a:r>
              <a:r>
                <a:rPr lang="it-IT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having</a:t>
              </a:r>
              <a:r>
                <a:rPr lang="it-I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it-IT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lang="it-I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knowledge</a:t>
              </a:r>
              <a:endParaRPr lang="it-I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igura a mano libera 96"/>
            <p:cNvSpPr/>
            <p:nvPr/>
          </p:nvSpPr>
          <p:spPr>
            <a:xfrm>
              <a:off x="4021552" y="3620480"/>
              <a:ext cx="548356" cy="941695"/>
            </a:xfrm>
            <a:custGeom>
              <a:avLst/>
              <a:gdLst>
                <a:gd name="connsiteX0" fmla="*/ 136705 w 507004"/>
                <a:gd name="connsiteY0" fmla="*/ 0 h 941695"/>
                <a:gd name="connsiteX1" fmla="*/ 505195 w 507004"/>
                <a:gd name="connsiteY1" fmla="*/ 259307 h 941695"/>
                <a:gd name="connsiteX2" fmla="*/ 227 w 507004"/>
                <a:gd name="connsiteY2" fmla="*/ 491319 h 941695"/>
                <a:gd name="connsiteX3" fmla="*/ 436956 w 507004"/>
                <a:gd name="connsiteY3" fmla="*/ 764274 h 941695"/>
                <a:gd name="connsiteX4" fmla="*/ 177648 w 507004"/>
                <a:gd name="connsiteY4" fmla="*/ 941695 h 941695"/>
                <a:gd name="connsiteX0" fmla="*/ 136549 w 548356"/>
                <a:gd name="connsiteY0" fmla="*/ 0 h 941695"/>
                <a:gd name="connsiteX1" fmla="*/ 505039 w 548356"/>
                <a:gd name="connsiteY1" fmla="*/ 259307 h 941695"/>
                <a:gd name="connsiteX2" fmla="*/ 71 w 548356"/>
                <a:gd name="connsiteY2" fmla="*/ 491319 h 941695"/>
                <a:gd name="connsiteX3" fmla="*/ 545982 w 548356"/>
                <a:gd name="connsiteY3" fmla="*/ 764274 h 941695"/>
                <a:gd name="connsiteX4" fmla="*/ 177492 w 548356"/>
                <a:gd name="connsiteY4" fmla="*/ 941695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356" h="941695">
                  <a:moveTo>
                    <a:pt x="136549" y="0"/>
                  </a:moveTo>
                  <a:cubicBezTo>
                    <a:pt x="332167" y="88710"/>
                    <a:pt x="527785" y="177421"/>
                    <a:pt x="505039" y="259307"/>
                  </a:cubicBezTo>
                  <a:cubicBezTo>
                    <a:pt x="482293" y="341193"/>
                    <a:pt x="-6753" y="407158"/>
                    <a:pt x="71" y="491319"/>
                  </a:cubicBezTo>
                  <a:cubicBezTo>
                    <a:pt x="6895" y="575480"/>
                    <a:pt x="516412" y="689211"/>
                    <a:pt x="545982" y="764274"/>
                  </a:cubicBezTo>
                  <a:cubicBezTo>
                    <a:pt x="575552" y="839337"/>
                    <a:pt x="321931" y="890516"/>
                    <a:pt x="177492" y="941695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Rettangolo 97"/>
            <p:cNvSpPr/>
            <p:nvPr/>
          </p:nvSpPr>
          <p:spPr>
            <a:xfrm>
              <a:off x="3914747" y="3417845"/>
              <a:ext cx="830207" cy="1447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Figura a mano libera 98"/>
            <p:cNvSpPr/>
            <p:nvPr/>
          </p:nvSpPr>
          <p:spPr>
            <a:xfrm>
              <a:off x="4864442" y="3633180"/>
              <a:ext cx="548356" cy="941695"/>
            </a:xfrm>
            <a:custGeom>
              <a:avLst/>
              <a:gdLst>
                <a:gd name="connsiteX0" fmla="*/ 136705 w 507004"/>
                <a:gd name="connsiteY0" fmla="*/ 0 h 941695"/>
                <a:gd name="connsiteX1" fmla="*/ 505195 w 507004"/>
                <a:gd name="connsiteY1" fmla="*/ 259307 h 941695"/>
                <a:gd name="connsiteX2" fmla="*/ 227 w 507004"/>
                <a:gd name="connsiteY2" fmla="*/ 491319 h 941695"/>
                <a:gd name="connsiteX3" fmla="*/ 436956 w 507004"/>
                <a:gd name="connsiteY3" fmla="*/ 764274 h 941695"/>
                <a:gd name="connsiteX4" fmla="*/ 177648 w 507004"/>
                <a:gd name="connsiteY4" fmla="*/ 941695 h 941695"/>
                <a:gd name="connsiteX0" fmla="*/ 136549 w 548356"/>
                <a:gd name="connsiteY0" fmla="*/ 0 h 941695"/>
                <a:gd name="connsiteX1" fmla="*/ 505039 w 548356"/>
                <a:gd name="connsiteY1" fmla="*/ 259307 h 941695"/>
                <a:gd name="connsiteX2" fmla="*/ 71 w 548356"/>
                <a:gd name="connsiteY2" fmla="*/ 491319 h 941695"/>
                <a:gd name="connsiteX3" fmla="*/ 545982 w 548356"/>
                <a:gd name="connsiteY3" fmla="*/ 764274 h 941695"/>
                <a:gd name="connsiteX4" fmla="*/ 177492 w 548356"/>
                <a:gd name="connsiteY4" fmla="*/ 941695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356" h="941695">
                  <a:moveTo>
                    <a:pt x="136549" y="0"/>
                  </a:moveTo>
                  <a:cubicBezTo>
                    <a:pt x="332167" y="88710"/>
                    <a:pt x="527785" y="177421"/>
                    <a:pt x="505039" y="259307"/>
                  </a:cubicBezTo>
                  <a:cubicBezTo>
                    <a:pt x="482293" y="341193"/>
                    <a:pt x="-6753" y="407158"/>
                    <a:pt x="71" y="491319"/>
                  </a:cubicBezTo>
                  <a:cubicBezTo>
                    <a:pt x="6895" y="575480"/>
                    <a:pt x="516412" y="689211"/>
                    <a:pt x="545982" y="764274"/>
                  </a:cubicBezTo>
                  <a:cubicBezTo>
                    <a:pt x="575552" y="839337"/>
                    <a:pt x="321931" y="890516"/>
                    <a:pt x="177492" y="941695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Rettangolo 99"/>
            <p:cNvSpPr/>
            <p:nvPr/>
          </p:nvSpPr>
          <p:spPr>
            <a:xfrm>
              <a:off x="4757637" y="3430545"/>
              <a:ext cx="830207" cy="1447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1" name="Gruppo 100"/>
          <p:cNvGrpSpPr/>
          <p:nvPr/>
        </p:nvGrpSpPr>
        <p:grpSpPr>
          <a:xfrm>
            <a:off x="2670433" y="3519321"/>
            <a:ext cx="726680" cy="411480"/>
            <a:chOff x="1022441" y="2339340"/>
            <a:chExt cx="726680" cy="411480"/>
          </a:xfrm>
        </p:grpSpPr>
        <p:sp>
          <p:nvSpPr>
            <p:cNvPr id="102" name="Ovale 101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Rettangolo 102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5" name="Gruppo 104"/>
          <p:cNvGrpSpPr/>
          <p:nvPr/>
        </p:nvGrpSpPr>
        <p:grpSpPr>
          <a:xfrm>
            <a:off x="2671823" y="3339788"/>
            <a:ext cx="726680" cy="411480"/>
            <a:chOff x="1022441" y="2339340"/>
            <a:chExt cx="726680" cy="411480"/>
          </a:xfrm>
        </p:grpSpPr>
        <p:sp>
          <p:nvSpPr>
            <p:cNvPr id="106" name="Ovale 105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Ovale 107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9" name="Gruppo 108"/>
          <p:cNvGrpSpPr/>
          <p:nvPr/>
        </p:nvGrpSpPr>
        <p:grpSpPr>
          <a:xfrm>
            <a:off x="2676567" y="3160563"/>
            <a:ext cx="726680" cy="411480"/>
            <a:chOff x="1022441" y="2339340"/>
            <a:chExt cx="726680" cy="411480"/>
          </a:xfrm>
        </p:grpSpPr>
        <p:sp>
          <p:nvSpPr>
            <p:cNvPr id="110" name="Ovale 109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Rettangolo 110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2" name="Ovale 111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3" name="Figura a mano libera 112"/>
          <p:cNvSpPr/>
          <p:nvPr/>
        </p:nvSpPr>
        <p:spPr>
          <a:xfrm>
            <a:off x="2725475" y="4208071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/>
          <p:cNvSpPr/>
          <p:nvPr/>
        </p:nvSpPr>
        <p:spPr>
          <a:xfrm>
            <a:off x="2618670" y="4005436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/>
          <p:cNvSpPr/>
          <p:nvPr/>
        </p:nvSpPr>
        <p:spPr>
          <a:xfrm>
            <a:off x="2618670" y="3136345"/>
            <a:ext cx="830207" cy="86909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CasellaDiTesto 115"/>
          <p:cNvSpPr txBox="1"/>
          <p:nvPr/>
        </p:nvSpPr>
        <p:spPr>
          <a:xfrm>
            <a:off x="2239844" y="555178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igura a mano libera 116"/>
          <p:cNvSpPr/>
          <p:nvPr/>
        </p:nvSpPr>
        <p:spPr>
          <a:xfrm>
            <a:off x="3477920" y="3545528"/>
            <a:ext cx="900752" cy="206774"/>
          </a:xfrm>
          <a:custGeom>
            <a:avLst/>
            <a:gdLst>
              <a:gd name="connsiteX0" fmla="*/ 0 w 996287"/>
              <a:gd name="connsiteY0" fmla="*/ 2057 h 206774"/>
              <a:gd name="connsiteX1" fmla="*/ 464024 w 996287"/>
              <a:gd name="connsiteY1" fmla="*/ 29353 h 206774"/>
              <a:gd name="connsiteX2" fmla="*/ 996287 w 996287"/>
              <a:gd name="connsiteY2" fmla="*/ 206774 h 20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87" h="206774">
                <a:moveTo>
                  <a:pt x="0" y="2057"/>
                </a:moveTo>
                <a:cubicBezTo>
                  <a:pt x="148988" y="-1355"/>
                  <a:pt x="297976" y="-4767"/>
                  <a:pt x="464024" y="29353"/>
                </a:cubicBezTo>
                <a:cubicBezTo>
                  <a:pt x="630072" y="63473"/>
                  <a:pt x="813179" y="135123"/>
                  <a:pt x="996287" y="20677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/>
          <p:cNvSpPr/>
          <p:nvPr/>
        </p:nvSpPr>
        <p:spPr>
          <a:xfrm>
            <a:off x="4435643" y="3686961"/>
            <a:ext cx="830207" cy="59038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21" name="Gruppo 120"/>
          <p:cNvGrpSpPr/>
          <p:nvPr/>
        </p:nvGrpSpPr>
        <p:grpSpPr>
          <a:xfrm>
            <a:off x="4472540" y="3758043"/>
            <a:ext cx="726680" cy="411480"/>
            <a:chOff x="1022441" y="2339340"/>
            <a:chExt cx="726680" cy="411480"/>
          </a:xfrm>
        </p:grpSpPr>
        <p:sp>
          <p:nvSpPr>
            <p:cNvPr id="122" name="Ovale 121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3" name="Rettangolo 122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Ovale 123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5" name="Rettangolo 124"/>
          <p:cNvSpPr/>
          <p:nvPr/>
        </p:nvSpPr>
        <p:spPr>
          <a:xfrm>
            <a:off x="5278533" y="3686961"/>
            <a:ext cx="830207" cy="59038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26" name="Gruppo 125"/>
          <p:cNvGrpSpPr/>
          <p:nvPr/>
        </p:nvGrpSpPr>
        <p:grpSpPr>
          <a:xfrm>
            <a:off x="5315430" y="3758043"/>
            <a:ext cx="726680" cy="411480"/>
            <a:chOff x="1022441" y="2339340"/>
            <a:chExt cx="726680" cy="411480"/>
          </a:xfrm>
        </p:grpSpPr>
        <p:sp>
          <p:nvSpPr>
            <p:cNvPr id="127" name="Ovale 126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8" name="Rettangolo 127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9" name="Ovale 128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0" name="Rettangolo 129"/>
          <p:cNvSpPr/>
          <p:nvPr/>
        </p:nvSpPr>
        <p:spPr>
          <a:xfrm>
            <a:off x="6114531" y="3689462"/>
            <a:ext cx="830207" cy="59038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31" name="Gruppo 130"/>
          <p:cNvGrpSpPr/>
          <p:nvPr/>
        </p:nvGrpSpPr>
        <p:grpSpPr>
          <a:xfrm>
            <a:off x="6151428" y="3760544"/>
            <a:ext cx="726680" cy="411480"/>
            <a:chOff x="1022441" y="2339340"/>
            <a:chExt cx="726680" cy="411480"/>
          </a:xfrm>
        </p:grpSpPr>
        <p:sp>
          <p:nvSpPr>
            <p:cNvPr id="132" name="Ovale 131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Rettangolo 132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4" name="Ovale 133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5" name="Figura a mano libera 134"/>
          <p:cNvSpPr/>
          <p:nvPr/>
        </p:nvSpPr>
        <p:spPr>
          <a:xfrm rot="9042345">
            <a:off x="3484928" y="4613020"/>
            <a:ext cx="900752" cy="206774"/>
          </a:xfrm>
          <a:custGeom>
            <a:avLst/>
            <a:gdLst>
              <a:gd name="connsiteX0" fmla="*/ 0 w 996287"/>
              <a:gd name="connsiteY0" fmla="*/ 2057 h 206774"/>
              <a:gd name="connsiteX1" fmla="*/ 464024 w 996287"/>
              <a:gd name="connsiteY1" fmla="*/ 29353 h 206774"/>
              <a:gd name="connsiteX2" fmla="*/ 996287 w 996287"/>
              <a:gd name="connsiteY2" fmla="*/ 206774 h 20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87" h="206774">
                <a:moveTo>
                  <a:pt x="0" y="2057"/>
                </a:moveTo>
                <a:cubicBezTo>
                  <a:pt x="148988" y="-1355"/>
                  <a:pt x="297976" y="-4767"/>
                  <a:pt x="464024" y="29353"/>
                </a:cubicBezTo>
                <a:cubicBezTo>
                  <a:pt x="630072" y="63473"/>
                  <a:pt x="813179" y="135123"/>
                  <a:pt x="996287" y="20677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Multi agents </a:t>
            </a:r>
            <a:r>
              <a:rPr lang="it-IT" dirty="0" err="1" smtClean="0"/>
              <a:t>approach</a:t>
            </a:r>
            <a:r>
              <a:rPr lang="it-IT" dirty="0" smtClean="0"/>
              <a:t>: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73938" y="506949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122607" y="3110620"/>
            <a:ext cx="201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Speed</a:t>
            </a:r>
            <a:r>
              <a:rPr lang="it-IT" dirty="0" smtClean="0"/>
              <a:t> up </a:t>
            </a:r>
            <a:r>
              <a:rPr lang="it-IT" dirty="0" err="1" smtClean="0"/>
              <a:t>increased</a:t>
            </a:r>
            <a:endParaRPr lang="it-IT" dirty="0" smtClean="0"/>
          </a:p>
          <a:p>
            <a:r>
              <a:rPr lang="it-IT" dirty="0" err="1" smtClean="0"/>
              <a:t>dramatically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047107" y="511684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-862040" y="3948153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Normalized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up</a:t>
            </a:r>
            <a:endParaRPr lang="it-IT" dirty="0"/>
          </a:p>
        </p:txBody>
      </p:sp>
      <p:pic>
        <p:nvPicPr>
          <p:cNvPr id="6148" name="Picture 4" descr="C:\Users\andre\Desktop\Immagin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8" y="1771943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ndre\Desktop\Immag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79" y="1758362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ndre\Desktop\Immagin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38" y="1763433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ndre\Desktop\Immagin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555" y="1775825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-52971" y="1378404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171036" y="1378404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  <a:r>
              <a:rPr lang="it-IT" dirty="0" smtClean="0"/>
              <a:t>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planning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370125" y="1394101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dof</a:t>
            </a:r>
            <a:r>
              <a:rPr lang="it-IT" dirty="0" smtClean="0"/>
              <a:t> </a:t>
            </a:r>
            <a:r>
              <a:rPr lang="it-IT" dirty="0" err="1" smtClean="0"/>
              <a:t>traj</a:t>
            </a:r>
            <a:r>
              <a:rPr lang="it-IT" dirty="0" smtClean="0"/>
              <a:t>. planning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702775" y="138250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Kinodynamic</a:t>
            </a:r>
            <a:r>
              <a:rPr lang="it-IT" dirty="0"/>
              <a:t> planning</a:t>
            </a:r>
          </a:p>
        </p:txBody>
      </p:sp>
      <p:pic>
        <p:nvPicPr>
          <p:cNvPr id="9218" name="Picture 2" descr="C:\Users\andre\Desktop\Immag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6" y="2879668"/>
            <a:ext cx="6438194" cy="22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654063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Possible</a:t>
            </a:r>
            <a:r>
              <a:rPr lang="it-IT" sz="1800" dirty="0" smtClean="0"/>
              <a:t> planning </a:t>
            </a:r>
            <a:r>
              <a:rPr lang="it-IT" sz="1800" dirty="0" err="1" smtClean="0"/>
              <a:t>problems</a:t>
            </a:r>
            <a:r>
              <a:rPr lang="it-IT" sz="1800" dirty="0" smtClean="0"/>
              <a:t>: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Motivations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Picture 2" descr="C:\Users\andre\Desktop\imag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" y="2217759"/>
            <a:ext cx="3761184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egnaposto contenuto 6"/>
          <p:cNvSpPr txBox="1">
            <a:spLocks/>
          </p:cNvSpPr>
          <p:nvPr/>
        </p:nvSpPr>
        <p:spPr>
          <a:xfrm>
            <a:off x="794227" y="1886694"/>
            <a:ext cx="4703556" cy="654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 smtClean="0"/>
              <a:t>Pick</a:t>
            </a:r>
            <a:r>
              <a:rPr lang="it-IT" sz="1800" dirty="0" smtClean="0"/>
              <a:t> and </a:t>
            </a:r>
            <a:r>
              <a:rPr lang="it-IT" sz="1800" dirty="0" err="1" smtClean="0"/>
              <a:t>place</a:t>
            </a:r>
            <a:endParaRPr lang="it-IT" sz="1800" dirty="0" smtClean="0"/>
          </a:p>
        </p:txBody>
      </p:sp>
      <p:pic>
        <p:nvPicPr>
          <p:cNvPr id="4" name="Picture 4" descr="C:\Users\andre\Desktop\path_planning_01.600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95" y="1678664"/>
            <a:ext cx="2525547" cy="244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egnaposto contenuto 6"/>
          <p:cNvSpPr txBox="1">
            <a:spLocks/>
          </p:cNvSpPr>
          <p:nvPr/>
        </p:nvSpPr>
        <p:spPr>
          <a:xfrm>
            <a:off x="6473977" y="1303863"/>
            <a:ext cx="2670023" cy="654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Mobile robots </a:t>
            </a:r>
            <a:r>
              <a:rPr lang="it-IT" sz="1800" dirty="0" err="1" smtClean="0"/>
              <a:t>navigation</a:t>
            </a:r>
            <a:endParaRPr lang="it-IT" sz="1800" dirty="0" smtClean="0"/>
          </a:p>
        </p:txBody>
      </p:sp>
      <p:pic>
        <p:nvPicPr>
          <p:cNvPr id="2054" name="Picture 6" descr="C:\Users\andre\Desktop\Grasp-planning-performed-by-graspPlu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69" y="4308390"/>
            <a:ext cx="2212477" cy="18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egnaposto contenuto 6"/>
          <p:cNvSpPr txBox="1">
            <a:spLocks/>
          </p:cNvSpPr>
          <p:nvPr/>
        </p:nvSpPr>
        <p:spPr>
          <a:xfrm>
            <a:off x="1560586" y="4597141"/>
            <a:ext cx="2670023" cy="654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Plan </a:t>
            </a:r>
            <a:r>
              <a:rPr lang="it-IT" sz="1800" dirty="0" err="1" smtClean="0"/>
              <a:t>grasping</a:t>
            </a:r>
            <a:r>
              <a:rPr lang="it-IT" sz="1800" dirty="0" smtClean="0"/>
              <a:t> </a:t>
            </a:r>
            <a:r>
              <a:rPr lang="it-IT" sz="1800" dirty="0" err="1" smtClean="0"/>
              <a:t>motions</a:t>
            </a:r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7594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smtClean="0"/>
              <a:t>The </a:t>
            </a:r>
            <a:r>
              <a:rPr lang="it-IT" sz="1800" dirty="0" err="1" smtClean="0"/>
              <a:t>optimality</a:t>
            </a:r>
            <a:r>
              <a:rPr lang="it-IT" sz="1800" dirty="0" smtClean="0"/>
              <a:t> </a:t>
            </a:r>
            <a:r>
              <a:rPr lang="it-IT" sz="1800" dirty="0" err="1" smtClean="0"/>
              <a:t>property</a:t>
            </a:r>
            <a:r>
              <a:rPr lang="it-IT" sz="1800" dirty="0" smtClean="0"/>
              <a:t> of the RRT* </a:t>
            </a:r>
            <a:r>
              <a:rPr lang="it-IT" sz="1800" dirty="0" err="1" smtClean="0"/>
              <a:t>seems</a:t>
            </a:r>
            <a:r>
              <a:rPr lang="it-IT" sz="1800" dirty="0" smtClean="0"/>
              <a:t> to be </a:t>
            </a:r>
            <a:r>
              <a:rPr lang="it-IT" sz="1800" dirty="0" err="1" smtClean="0"/>
              <a:t>preserved</a:t>
            </a:r>
            <a:r>
              <a:rPr lang="it-IT" sz="1800" dirty="0" smtClean="0"/>
              <a:t> </a:t>
            </a:r>
            <a:r>
              <a:rPr lang="it-IT" sz="1800" dirty="0" err="1" smtClean="0"/>
              <a:t>also</a:t>
            </a:r>
            <a:r>
              <a:rPr lang="it-IT" sz="1800" dirty="0" smtClean="0"/>
              <a:t> in </a:t>
            </a:r>
            <a:r>
              <a:rPr lang="it-IT" sz="1800" dirty="0" err="1" smtClean="0"/>
              <a:t>this</a:t>
            </a:r>
            <a:r>
              <a:rPr lang="it-IT" sz="1800" dirty="0" smtClean="0"/>
              <a:t> multi agents </a:t>
            </a:r>
            <a:r>
              <a:rPr lang="it-IT" sz="1800" dirty="0" err="1" smtClean="0"/>
              <a:t>strategy</a:t>
            </a:r>
            <a:r>
              <a:rPr lang="it-IT" sz="1800" dirty="0" smtClean="0"/>
              <a:t>: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Multi agents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42" name="Picture 2" descr="C:\Users\andre\Desktop\Immagin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2" y="2862631"/>
            <a:ext cx="27241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ndre\Desktop\Immagin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33" y="2919781"/>
            <a:ext cx="26955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ndre\Desktop\Immagin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24" y="2853663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86559" y="2079380"/>
            <a:ext cx="184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d.o.f</a:t>
            </a:r>
            <a:r>
              <a:rPr lang="it-IT" dirty="0" smtClean="0"/>
              <a:t>. 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</a:p>
          <a:p>
            <a:r>
              <a:rPr lang="it-IT" dirty="0" smtClean="0"/>
              <a:t>planning </a:t>
            </a:r>
            <a:r>
              <a:rPr lang="it-IT" dirty="0" err="1" smtClean="0"/>
              <a:t>problem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601408" y="2093028"/>
            <a:ext cx="2049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Minimum </a:t>
            </a:r>
            <a:r>
              <a:rPr lang="it-IT" dirty="0" err="1" smtClean="0"/>
              <a:t>distance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/>
              <a:t>(in joint </a:t>
            </a:r>
            <a:r>
              <a:rPr lang="it-IT" dirty="0" err="1"/>
              <a:t>space</a:t>
            </a:r>
            <a:r>
              <a:rPr lang="it-IT" dirty="0"/>
              <a:t>)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132877" y="1873827"/>
            <a:ext cx="3168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Solutions </a:t>
            </a:r>
            <a:r>
              <a:rPr lang="it-IT" dirty="0" err="1" smtClean="0"/>
              <a:t>obtained</a:t>
            </a:r>
            <a:r>
              <a:rPr lang="it-IT" dirty="0" smtClean="0"/>
              <a:t> by the RRT* </a:t>
            </a:r>
          </a:p>
          <a:p>
            <a:r>
              <a:rPr lang="it-IT" dirty="0" err="1" smtClean="0"/>
              <a:t>parallelized</a:t>
            </a:r>
            <a:r>
              <a:rPr lang="it-IT" dirty="0" smtClean="0"/>
              <a:t> with the </a:t>
            </a:r>
          </a:p>
          <a:p>
            <a:r>
              <a:rPr lang="it-IT" dirty="0" smtClean="0"/>
              <a:t>multi agents </a:t>
            </a:r>
            <a:r>
              <a:rPr lang="it-IT" dirty="0" err="1" smtClean="0"/>
              <a:t>strategy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90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All</a:t>
            </a:r>
            <a:r>
              <a:rPr lang="it-IT" sz="1800" dirty="0" smtClean="0"/>
              <a:t> the </a:t>
            </a:r>
            <a:r>
              <a:rPr lang="it-IT" sz="1800" dirty="0" err="1" smtClean="0"/>
              <a:t>proposed</a:t>
            </a:r>
            <a:r>
              <a:rPr lang="it-IT" sz="1800" dirty="0" smtClean="0"/>
              <a:t> </a:t>
            </a:r>
            <a:r>
              <a:rPr lang="it-IT" sz="1800" dirty="0" err="1" smtClean="0"/>
              <a:t>strategies</a:t>
            </a:r>
            <a:r>
              <a:rPr lang="it-IT" sz="1800" dirty="0" smtClean="0"/>
              <a:t> are </a:t>
            </a:r>
            <a:r>
              <a:rPr lang="it-IT" sz="1800" dirty="0" err="1" smtClean="0"/>
              <a:t>contained</a:t>
            </a:r>
            <a:r>
              <a:rPr lang="it-IT" sz="1800" dirty="0" smtClean="0"/>
              <a:t> in an open source </a:t>
            </a:r>
            <a:r>
              <a:rPr lang="it-IT" sz="1800" dirty="0" err="1" smtClean="0"/>
              <a:t>library</a:t>
            </a:r>
            <a:r>
              <a:rPr lang="it-IT" sz="1800" dirty="0" smtClean="0"/>
              <a:t> C++.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was</a:t>
            </a:r>
            <a:r>
              <a:rPr lang="it-IT" sz="1800" dirty="0" smtClean="0"/>
              <a:t> made so </a:t>
            </a:r>
            <a:r>
              <a:rPr lang="it-IT" sz="1800" dirty="0" err="1" smtClean="0"/>
              <a:t>as</a:t>
            </a:r>
            <a:r>
              <a:rPr lang="it-IT" sz="1800" dirty="0" smtClean="0"/>
              <a:t> to </a:t>
            </a:r>
            <a:r>
              <a:rPr lang="it-IT" sz="1800" dirty="0" err="1" smtClean="0"/>
              <a:t>easily</a:t>
            </a:r>
            <a:r>
              <a:rPr lang="it-IT" sz="1800" dirty="0" smtClean="0"/>
              <a:t> </a:t>
            </a:r>
            <a:r>
              <a:rPr lang="it-IT" sz="1800" dirty="0" err="1" smtClean="0"/>
              <a:t>customize</a:t>
            </a:r>
            <a:r>
              <a:rPr lang="it-IT" sz="1800" dirty="0" smtClean="0"/>
              <a:t> a new planning </a:t>
            </a:r>
            <a:r>
              <a:rPr lang="it-IT" sz="1800" dirty="0" err="1" smtClean="0"/>
              <a:t>problem</a:t>
            </a:r>
            <a:r>
              <a:rPr lang="it-IT" sz="1800" dirty="0" smtClean="0"/>
              <a:t> and use the </a:t>
            </a:r>
            <a:r>
              <a:rPr lang="it-IT" sz="1800" dirty="0" err="1" smtClean="0"/>
              <a:t>proposed</a:t>
            </a:r>
            <a:r>
              <a:rPr lang="it-IT" sz="1800" dirty="0" smtClean="0"/>
              <a:t> </a:t>
            </a:r>
            <a:r>
              <a:rPr lang="it-IT" sz="1800" dirty="0" err="1" smtClean="0"/>
              <a:t>solvers</a:t>
            </a:r>
            <a:r>
              <a:rPr lang="it-IT" sz="1800" dirty="0" smtClean="0"/>
              <a:t>.</a:t>
            </a:r>
          </a:p>
          <a:p>
            <a:r>
              <a:rPr lang="it-IT" sz="1800" dirty="0" err="1" smtClean="0"/>
              <a:t>Check</a:t>
            </a:r>
            <a:r>
              <a:rPr lang="it-IT" sz="1800" dirty="0" smtClean="0"/>
              <a:t> out the </a:t>
            </a:r>
            <a:r>
              <a:rPr lang="it-IT" sz="1800" dirty="0" err="1" smtClean="0"/>
              <a:t>the</a:t>
            </a:r>
            <a:r>
              <a:rPr lang="it-IT" sz="1800" dirty="0" smtClean="0"/>
              <a:t> </a:t>
            </a:r>
            <a:r>
              <a:rPr lang="it-IT" sz="1800" dirty="0" err="1" smtClean="0"/>
              <a:t>Github</a:t>
            </a:r>
            <a:r>
              <a:rPr lang="it-IT" sz="1800" dirty="0" smtClean="0"/>
              <a:t> </a:t>
            </a:r>
            <a:r>
              <a:rPr lang="it-IT" sz="1800" dirty="0" err="1" smtClean="0"/>
              <a:t>profile</a:t>
            </a:r>
            <a:r>
              <a:rPr lang="it-IT" sz="1800" dirty="0" smtClean="0"/>
              <a:t>:</a:t>
            </a:r>
          </a:p>
          <a:p>
            <a:endParaRPr lang="it-IT" sz="1800" dirty="0" smtClean="0"/>
          </a:p>
          <a:p>
            <a:r>
              <a:rPr lang="it-IT" sz="1800" dirty="0" smtClean="0"/>
              <a:t>				https</a:t>
            </a:r>
            <a:r>
              <a:rPr lang="it-IT" sz="1800" dirty="0"/>
              <a:t>://github.com/andreacasalino/MT_RRT</a:t>
            </a:r>
            <a:endParaRPr lang="it-IT" sz="1800" dirty="0" smtClean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MT-RRT C++ </a:t>
            </a:r>
            <a:r>
              <a:rPr lang="it-IT" dirty="0" err="1" smtClean="0"/>
              <a:t>library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266" name="Picture 2" descr="C:\Users\andre\Downloads\qr-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6" y="3385856"/>
            <a:ext cx="2425249" cy="2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654063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Possible</a:t>
            </a:r>
            <a:r>
              <a:rPr lang="it-IT" sz="1800" dirty="0" smtClean="0"/>
              <a:t> </a:t>
            </a:r>
            <a:r>
              <a:rPr lang="it-IT" sz="1800" dirty="0" err="1" smtClean="0"/>
              <a:t>approaches</a:t>
            </a:r>
            <a:r>
              <a:rPr lang="it-IT" sz="1800" dirty="0" smtClean="0"/>
              <a:t> to solve a planning </a:t>
            </a:r>
            <a:r>
              <a:rPr lang="it-IT" sz="1800" dirty="0" err="1" smtClean="0"/>
              <a:t>problem</a:t>
            </a:r>
            <a:r>
              <a:rPr lang="it-IT" sz="1800" dirty="0" smtClean="0"/>
              <a:t>:</a:t>
            </a:r>
          </a:p>
          <a:p>
            <a:endParaRPr lang="it-IT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800" dirty="0" smtClean="0"/>
              <a:t> </a:t>
            </a:r>
            <a:r>
              <a:rPr lang="it-IT" sz="1800" dirty="0" err="1" smtClean="0"/>
              <a:t>closed</a:t>
            </a:r>
            <a:r>
              <a:rPr lang="it-IT" sz="1800" dirty="0" smtClean="0"/>
              <a:t> </a:t>
            </a:r>
            <a:r>
              <a:rPr lang="it-IT" sz="1800" dirty="0" err="1" smtClean="0"/>
              <a:t>loop</a:t>
            </a:r>
            <a:r>
              <a:rPr lang="it-IT" sz="1800" dirty="0" smtClean="0"/>
              <a:t> control </a:t>
            </a:r>
            <a:r>
              <a:rPr lang="it-IT" sz="1800" dirty="0" err="1" smtClean="0"/>
              <a:t>schemes</a:t>
            </a:r>
            <a:endParaRPr lang="it-IT" sz="1800" dirty="0" smtClean="0"/>
          </a:p>
          <a:p>
            <a:pPr marL="1028700" lvl="1">
              <a:buFont typeface="Wingdings" panose="05000000000000000000" pitchFamily="2" charset="2"/>
              <a:buChar char="q"/>
            </a:pPr>
            <a:r>
              <a:rPr lang="it-IT" sz="1800" dirty="0" smtClean="0"/>
              <a:t>Repulsive/</a:t>
            </a:r>
            <a:r>
              <a:rPr lang="it-IT" sz="1800" dirty="0" err="1" smtClean="0"/>
              <a:t>attractive</a:t>
            </a:r>
            <a:r>
              <a:rPr lang="it-IT" sz="1800" dirty="0" smtClean="0"/>
              <a:t> </a:t>
            </a:r>
            <a:r>
              <a:rPr lang="it-IT" sz="1800" dirty="0" err="1" smtClean="0"/>
              <a:t>fields</a:t>
            </a:r>
            <a:endParaRPr lang="it-IT" sz="1800" dirty="0" smtClean="0"/>
          </a:p>
          <a:p>
            <a:pPr marL="1028700" lvl="1">
              <a:buFont typeface="Wingdings" panose="05000000000000000000" pitchFamily="2" charset="2"/>
              <a:buChar char="q"/>
            </a:pPr>
            <a:r>
              <a:rPr lang="it-IT" sz="1800" dirty="0" smtClean="0"/>
              <a:t>MPC </a:t>
            </a:r>
            <a:r>
              <a:rPr lang="it-IT" sz="1800" dirty="0" err="1" smtClean="0"/>
              <a:t>approaches</a:t>
            </a:r>
            <a:r>
              <a:rPr lang="it-IT" sz="1800" dirty="0" smtClean="0"/>
              <a:t> </a:t>
            </a:r>
          </a:p>
          <a:p>
            <a:pPr marL="1028700" lvl="1"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1" indent="0">
              <a:buNone/>
            </a:pPr>
            <a:endParaRPr lang="it-IT" sz="1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4080683" y="2456597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954139" y="2258283"/>
            <a:ext cx="25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Local minimum </a:t>
            </a:r>
            <a:r>
              <a:rPr lang="it-IT" dirty="0" err="1" smtClean="0"/>
              <a:t>problems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>
            <a:off x="3125337" y="2852381"/>
            <a:ext cx="1869746" cy="13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954139" y="2667715"/>
            <a:ext cx="372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fail</a:t>
            </a:r>
            <a:r>
              <a:rPr lang="it-IT" dirty="0" smtClean="0"/>
              <a:t> to </a:t>
            </a:r>
            <a:r>
              <a:rPr lang="it-IT" dirty="0" err="1" smtClean="0"/>
              <a:t>find</a:t>
            </a:r>
            <a:r>
              <a:rPr lang="it-IT" dirty="0" smtClean="0"/>
              <a:t> a </a:t>
            </a:r>
            <a:r>
              <a:rPr lang="it-IT" dirty="0" err="1" smtClean="0"/>
              <a:t>feasible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for </a:t>
            </a:r>
          </a:p>
          <a:p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workspace</a:t>
            </a:r>
            <a:endParaRPr lang="it-IT" dirty="0" smtClean="0"/>
          </a:p>
        </p:txBody>
      </p:sp>
      <p:sp>
        <p:nvSpPr>
          <p:cNvPr id="13" name="CasellaDiTesto 12"/>
          <p:cNvSpPr txBox="1"/>
          <p:nvPr/>
        </p:nvSpPr>
        <p:spPr>
          <a:xfrm>
            <a:off x="193715" y="4255758"/>
            <a:ext cx="881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 err="1" smtClean="0"/>
              <a:t>Rapidly</a:t>
            </a:r>
            <a:r>
              <a:rPr lang="it-IT" dirty="0" smtClean="0"/>
              <a:t> random </a:t>
            </a:r>
            <a:r>
              <a:rPr lang="it-IT" dirty="0" err="1" smtClean="0"/>
              <a:t>exploring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it-IT" dirty="0" smtClean="0"/>
          </a:p>
        </p:txBody>
      </p:sp>
      <p:cxnSp>
        <p:nvCxnSpPr>
          <p:cNvPr id="16" name="Connettore 2 15"/>
          <p:cNvCxnSpPr/>
          <p:nvPr/>
        </p:nvCxnSpPr>
        <p:spPr>
          <a:xfrm>
            <a:off x="4483291" y="4483642"/>
            <a:ext cx="49814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981435" y="4298976"/>
            <a:ext cx="392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Flexible</a:t>
            </a:r>
            <a:r>
              <a:rPr lang="it-IT" dirty="0" smtClean="0"/>
              <a:t> and </a:t>
            </a:r>
            <a:r>
              <a:rPr lang="it-IT" dirty="0" err="1" smtClean="0"/>
              <a:t>capable</a:t>
            </a:r>
            <a:r>
              <a:rPr lang="it-IT" dirty="0" smtClean="0"/>
              <a:t> of </a:t>
            </a:r>
            <a:r>
              <a:rPr lang="it-IT" dirty="0" err="1" smtClean="0"/>
              <a:t>always</a:t>
            </a:r>
            <a:r>
              <a:rPr lang="it-IT" dirty="0" smtClean="0"/>
              <a:t> </a:t>
            </a:r>
            <a:r>
              <a:rPr lang="it-IT" dirty="0" err="1" smtClean="0"/>
              <a:t>finding</a:t>
            </a:r>
            <a:r>
              <a:rPr lang="it-IT" dirty="0" smtClean="0"/>
              <a:t> a </a:t>
            </a:r>
          </a:p>
          <a:p>
            <a:r>
              <a:rPr lang="it-IT" dirty="0" err="1" smtClean="0"/>
              <a:t>solution</a:t>
            </a:r>
            <a:r>
              <a:rPr lang="it-IT" dirty="0" smtClean="0"/>
              <a:t>, in the case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exists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037665" y="5206827"/>
            <a:ext cx="4068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computionally</a:t>
            </a:r>
            <a:r>
              <a:rPr lang="it-IT" dirty="0" smtClean="0"/>
              <a:t> intense: </a:t>
            </a:r>
            <a:r>
              <a:rPr lang="it-IT" dirty="0" err="1" smtClean="0"/>
              <a:t>thousands</a:t>
            </a:r>
            <a:endParaRPr lang="it-IT" dirty="0" smtClean="0"/>
          </a:p>
          <a:p>
            <a:r>
              <a:rPr lang="it-IT" dirty="0"/>
              <a:t>o</a:t>
            </a:r>
            <a:r>
              <a:rPr lang="it-IT" dirty="0" smtClean="0"/>
              <a:t>f </a:t>
            </a:r>
            <a:r>
              <a:rPr lang="it-IT" dirty="0" err="1" smtClean="0"/>
              <a:t>iterations</a:t>
            </a:r>
            <a:r>
              <a:rPr lang="it-IT" dirty="0" smtClean="0"/>
              <a:t> are </a:t>
            </a:r>
            <a:r>
              <a:rPr lang="it-IT" dirty="0" err="1" smtClean="0"/>
              <a:t>required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a </a:t>
            </a:r>
          </a:p>
          <a:p>
            <a:r>
              <a:rPr lang="it-IT" dirty="0" smtClean="0"/>
              <a:t>sub-</a:t>
            </a:r>
            <a:r>
              <a:rPr lang="it-IT" dirty="0" err="1" smtClean="0"/>
              <a:t>optimal</a:t>
            </a:r>
            <a:r>
              <a:rPr lang="it-IT" dirty="0" smtClean="0"/>
              <a:t>  </a:t>
            </a:r>
            <a:r>
              <a:rPr lang="it-IT" dirty="0" err="1" smtClean="0"/>
              <a:t>solution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9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Thousands</a:t>
            </a:r>
            <a:r>
              <a:rPr lang="it-IT" sz="1800" dirty="0" smtClean="0"/>
              <a:t> of </a:t>
            </a:r>
            <a:r>
              <a:rPr lang="it-IT" sz="1800" dirty="0" err="1" smtClean="0"/>
              <a:t>collision</a:t>
            </a:r>
            <a:r>
              <a:rPr lang="it-IT" sz="1800" dirty="0" smtClean="0"/>
              <a:t> </a:t>
            </a:r>
            <a:r>
              <a:rPr lang="it-IT" sz="1800" dirty="0" err="1" smtClean="0"/>
              <a:t>checks</a:t>
            </a:r>
            <a:r>
              <a:rPr lang="it-IT" sz="1800" dirty="0" smtClean="0"/>
              <a:t> must be </a:t>
            </a:r>
            <a:r>
              <a:rPr lang="it-IT" sz="1800" dirty="0" err="1" smtClean="0"/>
              <a:t>done</a:t>
            </a:r>
            <a:r>
              <a:rPr lang="it-IT" sz="1800" dirty="0" smtClean="0"/>
              <a:t> </a:t>
            </a:r>
            <a:r>
              <a:rPr lang="it-IT" sz="1800" dirty="0" err="1" smtClean="0"/>
              <a:t>even</a:t>
            </a:r>
            <a:r>
              <a:rPr lang="it-IT" sz="1800" dirty="0" smtClean="0"/>
              <a:t> for medium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problem</a:t>
            </a:r>
            <a:r>
              <a:rPr lang="it-IT" sz="1800" dirty="0"/>
              <a:t>:</a:t>
            </a:r>
            <a:endParaRPr lang="it-IT" sz="1800" dirty="0" smtClean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r>
              <a:rPr lang="it-IT" sz="1800" dirty="0" err="1" smtClean="0"/>
              <a:t>Taken</a:t>
            </a:r>
            <a:r>
              <a:rPr lang="it-IT" sz="1800" dirty="0" smtClean="0"/>
              <a:t> from ‘</a:t>
            </a:r>
            <a:r>
              <a:rPr lang="it-IT" sz="1800" dirty="0" err="1"/>
              <a:t>Randomized</a:t>
            </a:r>
            <a:r>
              <a:rPr lang="it-IT" sz="1800" dirty="0"/>
              <a:t> </a:t>
            </a:r>
            <a:r>
              <a:rPr lang="it-IT" sz="1800" dirty="0" err="1"/>
              <a:t>Kinodynamic</a:t>
            </a:r>
            <a:r>
              <a:rPr lang="it-IT" sz="1800" dirty="0"/>
              <a:t> Planning</a:t>
            </a:r>
            <a:r>
              <a:rPr lang="it-IT" sz="1800" dirty="0" smtClean="0"/>
              <a:t>’, S.M. </a:t>
            </a:r>
            <a:r>
              <a:rPr lang="it-IT" sz="1800" dirty="0" err="1" smtClean="0"/>
              <a:t>LaValle</a:t>
            </a:r>
            <a:r>
              <a:rPr lang="it-IT" sz="1800" dirty="0" smtClean="0"/>
              <a:t> and J.J. </a:t>
            </a:r>
            <a:r>
              <a:rPr lang="it-IT" sz="1800" dirty="0" err="1" smtClean="0"/>
              <a:t>Kuffner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RRT</a:t>
            </a:r>
            <a:r>
              <a:rPr lang="it-IT" dirty="0"/>
              <a:t> </a:t>
            </a:r>
            <a:r>
              <a:rPr lang="it-IT" dirty="0" err="1" smtClean="0"/>
              <a:t>computational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 descr="C:\Users\andre\Desktop\Imma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" y="1810670"/>
            <a:ext cx="9081553" cy="32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65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RRT </a:t>
            </a:r>
            <a:r>
              <a:rPr lang="it-IT" dirty="0" err="1"/>
              <a:t>mechanism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9245" y="1249402"/>
            <a:ext cx="892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consists</a:t>
            </a:r>
            <a:r>
              <a:rPr lang="it-IT" dirty="0" smtClean="0"/>
              <a:t> </a:t>
            </a:r>
            <a:r>
              <a:rPr lang="it-IT" dirty="0" err="1" smtClean="0"/>
              <a:t>essentially</a:t>
            </a:r>
            <a:r>
              <a:rPr lang="it-IT" dirty="0" smtClean="0"/>
              <a:t> in </a:t>
            </a:r>
            <a:r>
              <a:rPr lang="it-IT" dirty="0" err="1" smtClean="0"/>
              <a:t>exploring</a:t>
            </a:r>
            <a:r>
              <a:rPr lang="it-IT" dirty="0" smtClean="0"/>
              <a:t> the </a:t>
            </a:r>
            <a:r>
              <a:rPr lang="it-IT" dirty="0" err="1" smtClean="0"/>
              <a:t>configurational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admitted</a:t>
            </a:r>
            <a:r>
              <a:rPr lang="it-IT" dirty="0" smtClean="0"/>
              <a:t> by a </a:t>
            </a:r>
            <a:r>
              <a:rPr lang="it-IT" dirty="0" err="1" smtClean="0"/>
              <a:t>series</a:t>
            </a:r>
            <a:r>
              <a:rPr lang="it-IT" dirty="0" smtClean="0"/>
              <a:t> of </a:t>
            </a:r>
            <a:r>
              <a:rPr lang="it-IT" dirty="0" err="1" smtClean="0"/>
              <a:t>constraints</a:t>
            </a:r>
            <a:r>
              <a:rPr lang="it-IT" dirty="0" smtClean="0"/>
              <a:t>, with the </a:t>
            </a:r>
            <a:r>
              <a:rPr lang="it-IT" dirty="0" err="1" smtClean="0"/>
              <a:t>aim</a:t>
            </a:r>
            <a:r>
              <a:rPr lang="it-IT" dirty="0" smtClean="0"/>
              <a:t> of building a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r>
              <a:rPr lang="it-IT" dirty="0" smtClean="0"/>
              <a:t>. Once the </a:t>
            </a:r>
            <a:r>
              <a:rPr lang="it-IT" dirty="0" err="1" smtClean="0"/>
              <a:t>starting</a:t>
            </a:r>
            <a:r>
              <a:rPr lang="it-IT" dirty="0" smtClean="0"/>
              <a:t> and the </a:t>
            </a:r>
            <a:r>
              <a:rPr lang="it-IT" dirty="0" err="1" smtClean="0"/>
              <a:t>ending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 are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found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Figura a mano libera 3"/>
          <p:cNvSpPr/>
          <p:nvPr/>
        </p:nvSpPr>
        <p:spPr>
          <a:xfrm>
            <a:off x="6522100" y="3946806"/>
            <a:ext cx="523874" cy="361950"/>
          </a:xfrm>
          <a:custGeom>
            <a:avLst/>
            <a:gdLst>
              <a:gd name="connsiteX0" fmla="*/ 0 w 552450"/>
              <a:gd name="connsiteY0" fmla="*/ 581025 h 581025"/>
              <a:gd name="connsiteX1" fmla="*/ 428625 w 552450"/>
              <a:gd name="connsiteY1" fmla="*/ 447675 h 581025"/>
              <a:gd name="connsiteX2" fmla="*/ 552450 w 552450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81025">
                <a:moveTo>
                  <a:pt x="0" y="581025"/>
                </a:moveTo>
                <a:cubicBezTo>
                  <a:pt x="168275" y="562768"/>
                  <a:pt x="336550" y="544512"/>
                  <a:pt x="428625" y="447675"/>
                </a:cubicBezTo>
                <a:cubicBezTo>
                  <a:pt x="520700" y="350837"/>
                  <a:pt x="536575" y="175418"/>
                  <a:pt x="552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 8"/>
          <p:cNvSpPr/>
          <p:nvPr/>
        </p:nvSpPr>
        <p:spPr>
          <a:xfrm>
            <a:off x="6541151" y="4212440"/>
            <a:ext cx="828679" cy="258175"/>
          </a:xfrm>
          <a:custGeom>
            <a:avLst/>
            <a:gdLst>
              <a:gd name="connsiteX0" fmla="*/ 0 w 1247775"/>
              <a:gd name="connsiteY0" fmla="*/ 200025 h 313446"/>
              <a:gd name="connsiteX1" fmla="*/ 809625 w 1247775"/>
              <a:gd name="connsiteY1" fmla="*/ 304800 h 313446"/>
              <a:gd name="connsiteX2" fmla="*/ 1247775 w 1247775"/>
              <a:gd name="connsiteY2" fmla="*/ 0 h 313446"/>
              <a:gd name="connsiteX0" fmla="*/ 0 w 1855665"/>
              <a:gd name="connsiteY0" fmla="*/ 409575 h 536636"/>
              <a:gd name="connsiteX1" fmla="*/ 809625 w 1855665"/>
              <a:gd name="connsiteY1" fmla="*/ 514350 h 536636"/>
              <a:gd name="connsiteX2" fmla="*/ 1855665 w 1855665"/>
              <a:gd name="connsiteY2" fmla="*/ 0 h 536636"/>
              <a:gd name="connsiteX0" fmla="*/ 0 w 1855665"/>
              <a:gd name="connsiteY0" fmla="*/ 409575 h 561909"/>
              <a:gd name="connsiteX1" fmla="*/ 889611 w 1855665"/>
              <a:gd name="connsiteY1" fmla="*/ 542925 h 561909"/>
              <a:gd name="connsiteX2" fmla="*/ 1855665 w 1855665"/>
              <a:gd name="connsiteY2" fmla="*/ 0 h 56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665" h="561909">
                <a:moveTo>
                  <a:pt x="0" y="409575"/>
                </a:moveTo>
                <a:cubicBezTo>
                  <a:pt x="300831" y="478631"/>
                  <a:pt x="580334" y="611187"/>
                  <a:pt x="889611" y="542925"/>
                </a:cubicBezTo>
                <a:cubicBezTo>
                  <a:pt x="1198888" y="474663"/>
                  <a:pt x="1758828" y="57150"/>
                  <a:pt x="185566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igura a mano libera 9"/>
          <p:cNvSpPr/>
          <p:nvPr/>
        </p:nvSpPr>
        <p:spPr>
          <a:xfrm>
            <a:off x="6369700" y="3583690"/>
            <a:ext cx="676275" cy="363116"/>
          </a:xfrm>
          <a:custGeom>
            <a:avLst/>
            <a:gdLst>
              <a:gd name="connsiteX0" fmla="*/ 676275 w 676275"/>
              <a:gd name="connsiteY0" fmla="*/ 363116 h 363116"/>
              <a:gd name="connsiteX1" fmla="*/ 438150 w 676275"/>
              <a:gd name="connsiteY1" fmla="*/ 20216 h 363116"/>
              <a:gd name="connsiteX2" fmla="*/ 123825 w 676275"/>
              <a:gd name="connsiteY2" fmla="*/ 58316 h 363116"/>
              <a:gd name="connsiteX3" fmla="*/ 0 w 676275"/>
              <a:gd name="connsiteY3" fmla="*/ 210716 h 36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363116">
                <a:moveTo>
                  <a:pt x="676275" y="363116"/>
                </a:moveTo>
                <a:cubicBezTo>
                  <a:pt x="603250" y="217066"/>
                  <a:pt x="530225" y="71016"/>
                  <a:pt x="438150" y="20216"/>
                </a:cubicBezTo>
                <a:cubicBezTo>
                  <a:pt x="346075" y="-30584"/>
                  <a:pt x="196850" y="26566"/>
                  <a:pt x="123825" y="58316"/>
                </a:cubicBezTo>
                <a:cubicBezTo>
                  <a:pt x="50800" y="90066"/>
                  <a:pt x="25400" y="150391"/>
                  <a:pt x="0" y="2107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 10"/>
          <p:cNvSpPr/>
          <p:nvPr/>
        </p:nvSpPr>
        <p:spPr>
          <a:xfrm>
            <a:off x="6522100" y="4365906"/>
            <a:ext cx="152506" cy="1219200"/>
          </a:xfrm>
          <a:custGeom>
            <a:avLst/>
            <a:gdLst>
              <a:gd name="connsiteX0" fmla="*/ 0 w 152506"/>
              <a:gd name="connsiteY0" fmla="*/ 0 h 1219200"/>
              <a:gd name="connsiteX1" fmla="*/ 152400 w 152506"/>
              <a:gd name="connsiteY1" fmla="*/ 447675 h 1219200"/>
              <a:gd name="connsiteX2" fmla="*/ 19050 w 152506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06" h="1219200">
                <a:moveTo>
                  <a:pt x="0" y="0"/>
                </a:moveTo>
                <a:cubicBezTo>
                  <a:pt x="74612" y="122237"/>
                  <a:pt x="149225" y="244475"/>
                  <a:pt x="152400" y="447675"/>
                </a:cubicBezTo>
                <a:cubicBezTo>
                  <a:pt x="155575" y="650875"/>
                  <a:pt x="87312" y="935037"/>
                  <a:pt x="19050" y="1219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/>
          <p:cNvSpPr/>
          <p:nvPr/>
        </p:nvSpPr>
        <p:spPr>
          <a:xfrm>
            <a:off x="6512575" y="4346856"/>
            <a:ext cx="727027" cy="529541"/>
          </a:xfrm>
          <a:custGeom>
            <a:avLst/>
            <a:gdLst>
              <a:gd name="connsiteX0" fmla="*/ 0 w 1504950"/>
              <a:gd name="connsiteY0" fmla="*/ 0 h 666750"/>
              <a:gd name="connsiteX1" fmla="*/ 390525 w 1504950"/>
              <a:gd name="connsiteY1" fmla="*/ 314325 h 666750"/>
              <a:gd name="connsiteX2" fmla="*/ 762000 w 1504950"/>
              <a:gd name="connsiteY2" fmla="*/ 542925 h 666750"/>
              <a:gd name="connsiteX3" fmla="*/ 1504950 w 1504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666750">
                <a:moveTo>
                  <a:pt x="0" y="0"/>
                </a:moveTo>
                <a:cubicBezTo>
                  <a:pt x="131762" y="111919"/>
                  <a:pt x="263525" y="223838"/>
                  <a:pt x="390525" y="314325"/>
                </a:cubicBezTo>
                <a:cubicBezTo>
                  <a:pt x="517525" y="404812"/>
                  <a:pt x="576263" y="484188"/>
                  <a:pt x="762000" y="542925"/>
                </a:cubicBezTo>
                <a:cubicBezTo>
                  <a:pt x="947737" y="601662"/>
                  <a:pt x="1226343" y="634206"/>
                  <a:pt x="1504950" y="666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 24"/>
          <p:cNvSpPr/>
          <p:nvPr/>
        </p:nvSpPr>
        <p:spPr>
          <a:xfrm>
            <a:off x="7198375" y="4899306"/>
            <a:ext cx="342911" cy="742950"/>
          </a:xfrm>
          <a:custGeom>
            <a:avLst/>
            <a:gdLst>
              <a:gd name="connsiteX0" fmla="*/ 9525 w 342911"/>
              <a:gd name="connsiteY0" fmla="*/ 0 h 742950"/>
              <a:gd name="connsiteX1" fmla="*/ 342900 w 342911"/>
              <a:gd name="connsiteY1" fmla="*/ 352425 h 742950"/>
              <a:gd name="connsiteX2" fmla="*/ 0 w 342911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11" h="742950">
                <a:moveTo>
                  <a:pt x="9525" y="0"/>
                </a:moveTo>
                <a:cubicBezTo>
                  <a:pt x="177006" y="114300"/>
                  <a:pt x="344487" y="228600"/>
                  <a:pt x="342900" y="352425"/>
                </a:cubicBezTo>
                <a:cubicBezTo>
                  <a:pt x="341313" y="476250"/>
                  <a:pt x="170656" y="609600"/>
                  <a:pt x="0" y="742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 26"/>
          <p:cNvSpPr/>
          <p:nvPr/>
        </p:nvSpPr>
        <p:spPr>
          <a:xfrm>
            <a:off x="7103125" y="4422991"/>
            <a:ext cx="1419225" cy="317711"/>
          </a:xfrm>
          <a:custGeom>
            <a:avLst/>
            <a:gdLst>
              <a:gd name="connsiteX0" fmla="*/ 0 w 1419225"/>
              <a:gd name="connsiteY0" fmla="*/ 28640 h 317711"/>
              <a:gd name="connsiteX1" fmla="*/ 381000 w 1419225"/>
              <a:gd name="connsiteY1" fmla="*/ 9590 h 317711"/>
              <a:gd name="connsiteX2" fmla="*/ 590550 w 1419225"/>
              <a:gd name="connsiteY2" fmla="*/ 161990 h 317711"/>
              <a:gd name="connsiteX3" fmla="*/ 1076325 w 1419225"/>
              <a:gd name="connsiteY3" fmla="*/ 314390 h 317711"/>
              <a:gd name="connsiteX4" fmla="*/ 1419225 w 1419225"/>
              <a:gd name="connsiteY4" fmla="*/ 9590 h 31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317711">
                <a:moveTo>
                  <a:pt x="0" y="28640"/>
                </a:moveTo>
                <a:cubicBezTo>
                  <a:pt x="141287" y="8002"/>
                  <a:pt x="282575" y="-12635"/>
                  <a:pt x="381000" y="9590"/>
                </a:cubicBezTo>
                <a:cubicBezTo>
                  <a:pt x="479425" y="31815"/>
                  <a:pt x="474663" y="111190"/>
                  <a:pt x="590550" y="161990"/>
                </a:cubicBezTo>
                <a:cubicBezTo>
                  <a:pt x="706437" y="212790"/>
                  <a:pt x="938212" y="339790"/>
                  <a:pt x="1076325" y="314390"/>
                </a:cubicBezTo>
                <a:cubicBezTo>
                  <a:pt x="1214438" y="288990"/>
                  <a:pt x="1316831" y="149290"/>
                  <a:pt x="1419225" y="95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6421219" y="4236988"/>
            <a:ext cx="165053" cy="1693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8421469" y="4325013"/>
            <a:ext cx="165053" cy="1693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6963448" y="3848925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7157076" y="4791738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6992023" y="4347043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6557697" y="4744113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7467855" y="4421466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7287303" y="4127781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6338692" y="3643072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6458624" y="5475238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7074550" y="5556038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igura a mano libera 27"/>
          <p:cNvSpPr/>
          <p:nvPr/>
        </p:nvSpPr>
        <p:spPr>
          <a:xfrm>
            <a:off x="7239602" y="3348259"/>
            <a:ext cx="1326471" cy="1112831"/>
          </a:xfrm>
          <a:custGeom>
            <a:avLst/>
            <a:gdLst>
              <a:gd name="connsiteX0" fmla="*/ 268141 w 1326471"/>
              <a:gd name="connsiteY0" fmla="*/ 565 h 1112831"/>
              <a:gd name="connsiteX1" fmla="*/ 1441 w 1326471"/>
              <a:gd name="connsiteY1" fmla="*/ 210115 h 1112831"/>
              <a:gd name="connsiteX2" fmla="*/ 172891 w 1326471"/>
              <a:gd name="connsiteY2" fmla="*/ 391090 h 1112831"/>
              <a:gd name="connsiteX3" fmla="*/ 411016 w 1326471"/>
              <a:gd name="connsiteY3" fmla="*/ 505390 h 1112831"/>
              <a:gd name="connsiteX4" fmla="*/ 287191 w 1326471"/>
              <a:gd name="connsiteY4" fmla="*/ 753040 h 1112831"/>
              <a:gd name="connsiteX5" fmla="*/ 620566 w 1326471"/>
              <a:gd name="connsiteY5" fmla="*/ 1105465 h 1112831"/>
              <a:gd name="connsiteX6" fmla="*/ 1144441 w 1326471"/>
              <a:gd name="connsiteY6" fmla="*/ 934015 h 1112831"/>
              <a:gd name="connsiteX7" fmla="*/ 1268266 w 1326471"/>
              <a:gd name="connsiteY7" fmla="*/ 276790 h 1112831"/>
              <a:gd name="connsiteX8" fmla="*/ 268141 w 1326471"/>
              <a:gd name="connsiteY8" fmla="*/ 565 h 111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71" h="1112831">
                <a:moveTo>
                  <a:pt x="268141" y="565"/>
                </a:moveTo>
                <a:cubicBezTo>
                  <a:pt x="57003" y="-10548"/>
                  <a:pt x="17316" y="145028"/>
                  <a:pt x="1441" y="210115"/>
                </a:cubicBezTo>
                <a:cubicBezTo>
                  <a:pt x="-14434" y="275202"/>
                  <a:pt x="104628" y="341878"/>
                  <a:pt x="172891" y="391090"/>
                </a:cubicBezTo>
                <a:cubicBezTo>
                  <a:pt x="241153" y="440303"/>
                  <a:pt x="391966" y="445065"/>
                  <a:pt x="411016" y="505390"/>
                </a:cubicBezTo>
                <a:cubicBezTo>
                  <a:pt x="430066" y="565715"/>
                  <a:pt x="252266" y="653028"/>
                  <a:pt x="287191" y="753040"/>
                </a:cubicBezTo>
                <a:cubicBezTo>
                  <a:pt x="322116" y="853052"/>
                  <a:pt x="477691" y="1075303"/>
                  <a:pt x="620566" y="1105465"/>
                </a:cubicBezTo>
                <a:cubicBezTo>
                  <a:pt x="763441" y="1135627"/>
                  <a:pt x="1036491" y="1072127"/>
                  <a:pt x="1144441" y="934015"/>
                </a:cubicBezTo>
                <a:cubicBezTo>
                  <a:pt x="1252391" y="795903"/>
                  <a:pt x="1414316" y="427602"/>
                  <a:pt x="1268266" y="276790"/>
                </a:cubicBezTo>
                <a:cubicBezTo>
                  <a:pt x="1122216" y="125978"/>
                  <a:pt x="479279" y="11678"/>
                  <a:pt x="268141" y="565"/>
                </a:cubicBez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8085076" y="4649929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7476961" y="5218605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igura a mano libera 31"/>
          <p:cNvSpPr/>
          <p:nvPr/>
        </p:nvSpPr>
        <p:spPr>
          <a:xfrm>
            <a:off x="7326791" y="4643097"/>
            <a:ext cx="1595879" cy="1014723"/>
          </a:xfrm>
          <a:custGeom>
            <a:avLst/>
            <a:gdLst>
              <a:gd name="connsiteX0" fmla="*/ 3276 w 1432295"/>
              <a:gd name="connsiteY0" fmla="*/ 14659 h 896999"/>
              <a:gd name="connsiteX1" fmla="*/ 117576 w 1432295"/>
              <a:gd name="connsiteY1" fmla="*/ 290884 h 896999"/>
              <a:gd name="connsiteX2" fmla="*/ 536676 w 1432295"/>
              <a:gd name="connsiteY2" fmla="*/ 776659 h 896999"/>
              <a:gd name="connsiteX3" fmla="*/ 1232001 w 1432295"/>
              <a:gd name="connsiteY3" fmla="*/ 852859 h 896999"/>
              <a:gd name="connsiteX4" fmla="*/ 1393926 w 1432295"/>
              <a:gd name="connsiteY4" fmla="*/ 195634 h 896999"/>
              <a:gd name="connsiteX5" fmla="*/ 612876 w 1432295"/>
              <a:gd name="connsiteY5" fmla="*/ 214684 h 896999"/>
              <a:gd name="connsiteX6" fmla="*/ 269976 w 1432295"/>
              <a:gd name="connsiteY6" fmla="*/ 33709 h 896999"/>
              <a:gd name="connsiteX7" fmla="*/ 50901 w 1432295"/>
              <a:gd name="connsiteY7" fmla="*/ 33709 h 896999"/>
              <a:gd name="connsiteX8" fmla="*/ 3276 w 1432295"/>
              <a:gd name="connsiteY8" fmla="*/ 14659 h 896999"/>
              <a:gd name="connsiteX0" fmla="*/ 573 w 1596279"/>
              <a:gd name="connsiteY0" fmla="*/ 11459 h 931899"/>
              <a:gd name="connsiteX1" fmla="*/ 281560 w 1596279"/>
              <a:gd name="connsiteY1" fmla="*/ 325784 h 931899"/>
              <a:gd name="connsiteX2" fmla="*/ 700660 w 1596279"/>
              <a:gd name="connsiteY2" fmla="*/ 811559 h 931899"/>
              <a:gd name="connsiteX3" fmla="*/ 1395985 w 1596279"/>
              <a:gd name="connsiteY3" fmla="*/ 887759 h 931899"/>
              <a:gd name="connsiteX4" fmla="*/ 1557910 w 1596279"/>
              <a:gd name="connsiteY4" fmla="*/ 230534 h 931899"/>
              <a:gd name="connsiteX5" fmla="*/ 776860 w 1596279"/>
              <a:gd name="connsiteY5" fmla="*/ 249584 h 931899"/>
              <a:gd name="connsiteX6" fmla="*/ 433960 w 1596279"/>
              <a:gd name="connsiteY6" fmla="*/ 68609 h 931899"/>
              <a:gd name="connsiteX7" fmla="*/ 214885 w 1596279"/>
              <a:gd name="connsiteY7" fmla="*/ 68609 h 931899"/>
              <a:gd name="connsiteX8" fmla="*/ 573 w 1596279"/>
              <a:gd name="connsiteY8" fmla="*/ 11459 h 931899"/>
              <a:gd name="connsiteX0" fmla="*/ 1033 w 1596739"/>
              <a:gd name="connsiteY0" fmla="*/ 82937 h 1003377"/>
              <a:gd name="connsiteX1" fmla="*/ 282020 w 1596739"/>
              <a:gd name="connsiteY1" fmla="*/ 397262 h 1003377"/>
              <a:gd name="connsiteX2" fmla="*/ 701120 w 1596739"/>
              <a:gd name="connsiteY2" fmla="*/ 883037 h 1003377"/>
              <a:gd name="connsiteX3" fmla="*/ 1396445 w 1596739"/>
              <a:gd name="connsiteY3" fmla="*/ 959237 h 1003377"/>
              <a:gd name="connsiteX4" fmla="*/ 1558370 w 1596739"/>
              <a:gd name="connsiteY4" fmla="*/ 302012 h 1003377"/>
              <a:gd name="connsiteX5" fmla="*/ 777320 w 1596739"/>
              <a:gd name="connsiteY5" fmla="*/ 321062 h 1003377"/>
              <a:gd name="connsiteX6" fmla="*/ 434420 w 1596739"/>
              <a:gd name="connsiteY6" fmla="*/ 140087 h 1003377"/>
              <a:gd name="connsiteX7" fmla="*/ 196295 w 1596739"/>
              <a:gd name="connsiteY7" fmla="*/ 1974 h 1003377"/>
              <a:gd name="connsiteX8" fmla="*/ 1033 w 1596739"/>
              <a:gd name="connsiteY8" fmla="*/ 82937 h 1003377"/>
              <a:gd name="connsiteX0" fmla="*/ 988 w 1596694"/>
              <a:gd name="connsiteY0" fmla="*/ 85342 h 1005782"/>
              <a:gd name="connsiteX1" fmla="*/ 281975 w 1596694"/>
              <a:gd name="connsiteY1" fmla="*/ 399667 h 1005782"/>
              <a:gd name="connsiteX2" fmla="*/ 701075 w 1596694"/>
              <a:gd name="connsiteY2" fmla="*/ 885442 h 1005782"/>
              <a:gd name="connsiteX3" fmla="*/ 1396400 w 1596694"/>
              <a:gd name="connsiteY3" fmla="*/ 961642 h 1005782"/>
              <a:gd name="connsiteX4" fmla="*/ 1558325 w 1596694"/>
              <a:gd name="connsiteY4" fmla="*/ 304417 h 1005782"/>
              <a:gd name="connsiteX5" fmla="*/ 777275 w 1596694"/>
              <a:gd name="connsiteY5" fmla="*/ 323467 h 1005782"/>
              <a:gd name="connsiteX6" fmla="*/ 391512 w 1596694"/>
              <a:gd name="connsiteY6" fmla="*/ 185355 h 1005782"/>
              <a:gd name="connsiteX7" fmla="*/ 196250 w 1596694"/>
              <a:gd name="connsiteY7" fmla="*/ 4379 h 1005782"/>
              <a:gd name="connsiteX8" fmla="*/ 988 w 1596694"/>
              <a:gd name="connsiteY8" fmla="*/ 85342 h 1005782"/>
              <a:gd name="connsiteX0" fmla="*/ 173 w 1595879"/>
              <a:gd name="connsiteY0" fmla="*/ 94283 h 1014723"/>
              <a:gd name="connsiteX1" fmla="*/ 281160 w 1595879"/>
              <a:gd name="connsiteY1" fmla="*/ 408608 h 1014723"/>
              <a:gd name="connsiteX2" fmla="*/ 700260 w 1595879"/>
              <a:gd name="connsiteY2" fmla="*/ 894383 h 1014723"/>
              <a:gd name="connsiteX3" fmla="*/ 1395585 w 1595879"/>
              <a:gd name="connsiteY3" fmla="*/ 970583 h 1014723"/>
              <a:gd name="connsiteX4" fmla="*/ 1557510 w 1595879"/>
              <a:gd name="connsiteY4" fmla="*/ 313358 h 1014723"/>
              <a:gd name="connsiteX5" fmla="*/ 776460 w 1595879"/>
              <a:gd name="connsiteY5" fmla="*/ 332408 h 1014723"/>
              <a:gd name="connsiteX6" fmla="*/ 390697 w 1595879"/>
              <a:gd name="connsiteY6" fmla="*/ 194296 h 1014723"/>
              <a:gd name="connsiteX7" fmla="*/ 319260 w 1595879"/>
              <a:gd name="connsiteY7" fmla="*/ 3795 h 1014723"/>
              <a:gd name="connsiteX8" fmla="*/ 173 w 1595879"/>
              <a:gd name="connsiteY8" fmla="*/ 94283 h 10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5879" h="1014723">
                <a:moveTo>
                  <a:pt x="173" y="94283"/>
                </a:moveTo>
                <a:cubicBezTo>
                  <a:pt x="-6177" y="161752"/>
                  <a:pt x="164479" y="275258"/>
                  <a:pt x="281160" y="408608"/>
                </a:cubicBezTo>
                <a:cubicBezTo>
                  <a:pt x="397841" y="541958"/>
                  <a:pt x="514523" y="800721"/>
                  <a:pt x="700260" y="894383"/>
                </a:cubicBezTo>
                <a:cubicBezTo>
                  <a:pt x="885997" y="988045"/>
                  <a:pt x="1252710" y="1067421"/>
                  <a:pt x="1395585" y="970583"/>
                </a:cubicBezTo>
                <a:cubicBezTo>
                  <a:pt x="1538460" y="873746"/>
                  <a:pt x="1660697" y="419720"/>
                  <a:pt x="1557510" y="313358"/>
                </a:cubicBezTo>
                <a:cubicBezTo>
                  <a:pt x="1454323" y="206996"/>
                  <a:pt x="970929" y="352252"/>
                  <a:pt x="776460" y="332408"/>
                </a:cubicBezTo>
                <a:cubicBezTo>
                  <a:pt x="581991" y="312564"/>
                  <a:pt x="484359" y="224458"/>
                  <a:pt x="390697" y="194296"/>
                </a:cubicBezTo>
                <a:cubicBezTo>
                  <a:pt x="297035" y="164134"/>
                  <a:pt x="384347" y="20464"/>
                  <a:pt x="319260" y="3795"/>
                </a:cubicBezTo>
                <a:cubicBezTo>
                  <a:pt x="254173" y="-12874"/>
                  <a:pt x="6523" y="26814"/>
                  <a:pt x="173" y="94283"/>
                </a:cubicBez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/>
          <p:cNvCxnSpPr/>
          <p:nvPr/>
        </p:nvCxnSpPr>
        <p:spPr>
          <a:xfrm flipV="1">
            <a:off x="224723" y="2208692"/>
            <a:ext cx="8581043" cy="40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7611959" y="1855743"/>
            <a:ext cx="116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Iterations</a:t>
            </a:r>
            <a:endParaRPr lang="it-IT" dirty="0"/>
          </a:p>
        </p:txBody>
      </p:sp>
      <p:sp>
        <p:nvSpPr>
          <p:cNvPr id="39" name="Figura a mano libera 38"/>
          <p:cNvSpPr/>
          <p:nvPr/>
        </p:nvSpPr>
        <p:spPr>
          <a:xfrm>
            <a:off x="6515446" y="4347304"/>
            <a:ext cx="1996440" cy="393702"/>
          </a:xfrm>
          <a:custGeom>
            <a:avLst/>
            <a:gdLst>
              <a:gd name="connsiteX0" fmla="*/ 0 w 1996440"/>
              <a:gd name="connsiteY0" fmla="*/ 0 h 393702"/>
              <a:gd name="connsiteX1" fmla="*/ 342900 w 1996440"/>
              <a:gd name="connsiteY1" fmla="*/ 137160 h 393702"/>
              <a:gd name="connsiteX2" fmla="*/ 876300 w 1996440"/>
              <a:gd name="connsiteY2" fmla="*/ 76200 h 393702"/>
              <a:gd name="connsiteX3" fmla="*/ 1409700 w 1996440"/>
              <a:gd name="connsiteY3" fmla="*/ 335280 h 393702"/>
              <a:gd name="connsiteX4" fmla="*/ 1775460 w 1996440"/>
              <a:gd name="connsiteY4" fmla="*/ 373380 h 393702"/>
              <a:gd name="connsiteX5" fmla="*/ 1996440 w 1996440"/>
              <a:gd name="connsiteY5" fmla="*/ 76200 h 39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6440" h="393702">
                <a:moveTo>
                  <a:pt x="0" y="0"/>
                </a:moveTo>
                <a:cubicBezTo>
                  <a:pt x="98425" y="62230"/>
                  <a:pt x="196850" y="124460"/>
                  <a:pt x="342900" y="137160"/>
                </a:cubicBezTo>
                <a:cubicBezTo>
                  <a:pt x="488950" y="149860"/>
                  <a:pt x="698500" y="43180"/>
                  <a:pt x="876300" y="76200"/>
                </a:cubicBezTo>
                <a:cubicBezTo>
                  <a:pt x="1054100" y="109220"/>
                  <a:pt x="1259840" y="285750"/>
                  <a:pt x="1409700" y="335280"/>
                </a:cubicBezTo>
                <a:cubicBezTo>
                  <a:pt x="1559560" y="384810"/>
                  <a:pt x="1677670" y="416560"/>
                  <a:pt x="1775460" y="373380"/>
                </a:cubicBezTo>
                <a:cubicBezTo>
                  <a:pt x="1873250" y="330200"/>
                  <a:pt x="1934845" y="203200"/>
                  <a:pt x="1996440" y="7620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76404" y="3962726"/>
            <a:ext cx="523874" cy="361950"/>
          </a:xfrm>
          <a:custGeom>
            <a:avLst/>
            <a:gdLst>
              <a:gd name="connsiteX0" fmla="*/ 0 w 552450"/>
              <a:gd name="connsiteY0" fmla="*/ 581025 h 581025"/>
              <a:gd name="connsiteX1" fmla="*/ 428625 w 552450"/>
              <a:gd name="connsiteY1" fmla="*/ 447675 h 581025"/>
              <a:gd name="connsiteX2" fmla="*/ 552450 w 552450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81025">
                <a:moveTo>
                  <a:pt x="0" y="581025"/>
                </a:moveTo>
                <a:cubicBezTo>
                  <a:pt x="168275" y="562768"/>
                  <a:pt x="336550" y="544512"/>
                  <a:pt x="428625" y="447675"/>
                </a:cubicBezTo>
                <a:cubicBezTo>
                  <a:pt x="520700" y="350837"/>
                  <a:pt x="536575" y="175418"/>
                  <a:pt x="552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igura a mano libera 40"/>
          <p:cNvSpPr/>
          <p:nvPr/>
        </p:nvSpPr>
        <p:spPr>
          <a:xfrm>
            <a:off x="3595455" y="4228360"/>
            <a:ext cx="828679" cy="258175"/>
          </a:xfrm>
          <a:custGeom>
            <a:avLst/>
            <a:gdLst>
              <a:gd name="connsiteX0" fmla="*/ 0 w 1247775"/>
              <a:gd name="connsiteY0" fmla="*/ 200025 h 313446"/>
              <a:gd name="connsiteX1" fmla="*/ 809625 w 1247775"/>
              <a:gd name="connsiteY1" fmla="*/ 304800 h 313446"/>
              <a:gd name="connsiteX2" fmla="*/ 1247775 w 1247775"/>
              <a:gd name="connsiteY2" fmla="*/ 0 h 313446"/>
              <a:gd name="connsiteX0" fmla="*/ 0 w 1855665"/>
              <a:gd name="connsiteY0" fmla="*/ 409575 h 536636"/>
              <a:gd name="connsiteX1" fmla="*/ 809625 w 1855665"/>
              <a:gd name="connsiteY1" fmla="*/ 514350 h 536636"/>
              <a:gd name="connsiteX2" fmla="*/ 1855665 w 1855665"/>
              <a:gd name="connsiteY2" fmla="*/ 0 h 536636"/>
              <a:gd name="connsiteX0" fmla="*/ 0 w 1855665"/>
              <a:gd name="connsiteY0" fmla="*/ 409575 h 561909"/>
              <a:gd name="connsiteX1" fmla="*/ 889611 w 1855665"/>
              <a:gd name="connsiteY1" fmla="*/ 542925 h 561909"/>
              <a:gd name="connsiteX2" fmla="*/ 1855665 w 1855665"/>
              <a:gd name="connsiteY2" fmla="*/ 0 h 56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665" h="561909">
                <a:moveTo>
                  <a:pt x="0" y="409575"/>
                </a:moveTo>
                <a:cubicBezTo>
                  <a:pt x="300831" y="478631"/>
                  <a:pt x="580334" y="611187"/>
                  <a:pt x="889611" y="542925"/>
                </a:cubicBezTo>
                <a:cubicBezTo>
                  <a:pt x="1198888" y="474663"/>
                  <a:pt x="1758828" y="57150"/>
                  <a:pt x="185566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 42"/>
          <p:cNvSpPr/>
          <p:nvPr/>
        </p:nvSpPr>
        <p:spPr>
          <a:xfrm>
            <a:off x="3576404" y="4381826"/>
            <a:ext cx="152506" cy="1219200"/>
          </a:xfrm>
          <a:custGeom>
            <a:avLst/>
            <a:gdLst>
              <a:gd name="connsiteX0" fmla="*/ 0 w 152506"/>
              <a:gd name="connsiteY0" fmla="*/ 0 h 1219200"/>
              <a:gd name="connsiteX1" fmla="*/ 152400 w 152506"/>
              <a:gd name="connsiteY1" fmla="*/ 447675 h 1219200"/>
              <a:gd name="connsiteX2" fmla="*/ 19050 w 152506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06" h="1219200">
                <a:moveTo>
                  <a:pt x="0" y="0"/>
                </a:moveTo>
                <a:cubicBezTo>
                  <a:pt x="74612" y="122237"/>
                  <a:pt x="149225" y="244475"/>
                  <a:pt x="152400" y="447675"/>
                </a:cubicBezTo>
                <a:cubicBezTo>
                  <a:pt x="155575" y="650875"/>
                  <a:pt x="87312" y="935037"/>
                  <a:pt x="19050" y="1219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igura a mano libera 43"/>
          <p:cNvSpPr/>
          <p:nvPr/>
        </p:nvSpPr>
        <p:spPr>
          <a:xfrm>
            <a:off x="3566879" y="4362776"/>
            <a:ext cx="727027" cy="529541"/>
          </a:xfrm>
          <a:custGeom>
            <a:avLst/>
            <a:gdLst>
              <a:gd name="connsiteX0" fmla="*/ 0 w 1504950"/>
              <a:gd name="connsiteY0" fmla="*/ 0 h 666750"/>
              <a:gd name="connsiteX1" fmla="*/ 390525 w 1504950"/>
              <a:gd name="connsiteY1" fmla="*/ 314325 h 666750"/>
              <a:gd name="connsiteX2" fmla="*/ 762000 w 1504950"/>
              <a:gd name="connsiteY2" fmla="*/ 542925 h 666750"/>
              <a:gd name="connsiteX3" fmla="*/ 1504950 w 1504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666750">
                <a:moveTo>
                  <a:pt x="0" y="0"/>
                </a:moveTo>
                <a:cubicBezTo>
                  <a:pt x="131762" y="111919"/>
                  <a:pt x="263525" y="223838"/>
                  <a:pt x="390525" y="314325"/>
                </a:cubicBezTo>
                <a:cubicBezTo>
                  <a:pt x="517525" y="404812"/>
                  <a:pt x="576263" y="484188"/>
                  <a:pt x="762000" y="542925"/>
                </a:cubicBezTo>
                <a:cubicBezTo>
                  <a:pt x="947737" y="601662"/>
                  <a:pt x="1226343" y="634206"/>
                  <a:pt x="1504950" y="666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/>
          <p:cNvSpPr/>
          <p:nvPr/>
        </p:nvSpPr>
        <p:spPr>
          <a:xfrm>
            <a:off x="3475523" y="4252908"/>
            <a:ext cx="165053" cy="1693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/>
          <p:cNvSpPr/>
          <p:nvPr/>
        </p:nvSpPr>
        <p:spPr>
          <a:xfrm>
            <a:off x="5475773" y="4340933"/>
            <a:ext cx="165053" cy="1693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/>
          <p:cNvSpPr/>
          <p:nvPr/>
        </p:nvSpPr>
        <p:spPr>
          <a:xfrm>
            <a:off x="4017752" y="3864845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/>
          <p:cNvSpPr/>
          <p:nvPr/>
        </p:nvSpPr>
        <p:spPr>
          <a:xfrm>
            <a:off x="4211380" y="4807658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/>
          <p:cNvSpPr/>
          <p:nvPr/>
        </p:nvSpPr>
        <p:spPr>
          <a:xfrm>
            <a:off x="3612001" y="4760033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/>
          <p:cNvSpPr/>
          <p:nvPr/>
        </p:nvSpPr>
        <p:spPr>
          <a:xfrm>
            <a:off x="4341607" y="4143701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/>
          <p:cNvSpPr/>
          <p:nvPr/>
        </p:nvSpPr>
        <p:spPr>
          <a:xfrm>
            <a:off x="3512928" y="5491158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igura a mano libera 57"/>
          <p:cNvSpPr/>
          <p:nvPr/>
        </p:nvSpPr>
        <p:spPr>
          <a:xfrm>
            <a:off x="4293906" y="3364179"/>
            <a:ext cx="1326471" cy="1112831"/>
          </a:xfrm>
          <a:custGeom>
            <a:avLst/>
            <a:gdLst>
              <a:gd name="connsiteX0" fmla="*/ 268141 w 1326471"/>
              <a:gd name="connsiteY0" fmla="*/ 565 h 1112831"/>
              <a:gd name="connsiteX1" fmla="*/ 1441 w 1326471"/>
              <a:gd name="connsiteY1" fmla="*/ 210115 h 1112831"/>
              <a:gd name="connsiteX2" fmla="*/ 172891 w 1326471"/>
              <a:gd name="connsiteY2" fmla="*/ 391090 h 1112831"/>
              <a:gd name="connsiteX3" fmla="*/ 411016 w 1326471"/>
              <a:gd name="connsiteY3" fmla="*/ 505390 h 1112831"/>
              <a:gd name="connsiteX4" fmla="*/ 287191 w 1326471"/>
              <a:gd name="connsiteY4" fmla="*/ 753040 h 1112831"/>
              <a:gd name="connsiteX5" fmla="*/ 620566 w 1326471"/>
              <a:gd name="connsiteY5" fmla="*/ 1105465 h 1112831"/>
              <a:gd name="connsiteX6" fmla="*/ 1144441 w 1326471"/>
              <a:gd name="connsiteY6" fmla="*/ 934015 h 1112831"/>
              <a:gd name="connsiteX7" fmla="*/ 1268266 w 1326471"/>
              <a:gd name="connsiteY7" fmla="*/ 276790 h 1112831"/>
              <a:gd name="connsiteX8" fmla="*/ 268141 w 1326471"/>
              <a:gd name="connsiteY8" fmla="*/ 565 h 111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71" h="1112831">
                <a:moveTo>
                  <a:pt x="268141" y="565"/>
                </a:moveTo>
                <a:cubicBezTo>
                  <a:pt x="57003" y="-10548"/>
                  <a:pt x="17316" y="145028"/>
                  <a:pt x="1441" y="210115"/>
                </a:cubicBezTo>
                <a:cubicBezTo>
                  <a:pt x="-14434" y="275202"/>
                  <a:pt x="104628" y="341878"/>
                  <a:pt x="172891" y="391090"/>
                </a:cubicBezTo>
                <a:cubicBezTo>
                  <a:pt x="241153" y="440303"/>
                  <a:pt x="391966" y="445065"/>
                  <a:pt x="411016" y="505390"/>
                </a:cubicBezTo>
                <a:cubicBezTo>
                  <a:pt x="430066" y="565715"/>
                  <a:pt x="252266" y="653028"/>
                  <a:pt x="287191" y="753040"/>
                </a:cubicBezTo>
                <a:cubicBezTo>
                  <a:pt x="322116" y="853052"/>
                  <a:pt x="477691" y="1075303"/>
                  <a:pt x="620566" y="1105465"/>
                </a:cubicBezTo>
                <a:cubicBezTo>
                  <a:pt x="763441" y="1135627"/>
                  <a:pt x="1036491" y="1072127"/>
                  <a:pt x="1144441" y="934015"/>
                </a:cubicBezTo>
                <a:cubicBezTo>
                  <a:pt x="1252391" y="795903"/>
                  <a:pt x="1414316" y="427602"/>
                  <a:pt x="1268266" y="276790"/>
                </a:cubicBezTo>
                <a:cubicBezTo>
                  <a:pt x="1122216" y="125978"/>
                  <a:pt x="479279" y="11678"/>
                  <a:pt x="268141" y="565"/>
                </a:cubicBez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igura a mano libera 60"/>
          <p:cNvSpPr/>
          <p:nvPr/>
        </p:nvSpPr>
        <p:spPr>
          <a:xfrm>
            <a:off x="4381095" y="4659017"/>
            <a:ext cx="1595879" cy="1014723"/>
          </a:xfrm>
          <a:custGeom>
            <a:avLst/>
            <a:gdLst>
              <a:gd name="connsiteX0" fmla="*/ 3276 w 1432295"/>
              <a:gd name="connsiteY0" fmla="*/ 14659 h 896999"/>
              <a:gd name="connsiteX1" fmla="*/ 117576 w 1432295"/>
              <a:gd name="connsiteY1" fmla="*/ 290884 h 896999"/>
              <a:gd name="connsiteX2" fmla="*/ 536676 w 1432295"/>
              <a:gd name="connsiteY2" fmla="*/ 776659 h 896999"/>
              <a:gd name="connsiteX3" fmla="*/ 1232001 w 1432295"/>
              <a:gd name="connsiteY3" fmla="*/ 852859 h 896999"/>
              <a:gd name="connsiteX4" fmla="*/ 1393926 w 1432295"/>
              <a:gd name="connsiteY4" fmla="*/ 195634 h 896999"/>
              <a:gd name="connsiteX5" fmla="*/ 612876 w 1432295"/>
              <a:gd name="connsiteY5" fmla="*/ 214684 h 896999"/>
              <a:gd name="connsiteX6" fmla="*/ 269976 w 1432295"/>
              <a:gd name="connsiteY6" fmla="*/ 33709 h 896999"/>
              <a:gd name="connsiteX7" fmla="*/ 50901 w 1432295"/>
              <a:gd name="connsiteY7" fmla="*/ 33709 h 896999"/>
              <a:gd name="connsiteX8" fmla="*/ 3276 w 1432295"/>
              <a:gd name="connsiteY8" fmla="*/ 14659 h 896999"/>
              <a:gd name="connsiteX0" fmla="*/ 573 w 1596279"/>
              <a:gd name="connsiteY0" fmla="*/ 11459 h 931899"/>
              <a:gd name="connsiteX1" fmla="*/ 281560 w 1596279"/>
              <a:gd name="connsiteY1" fmla="*/ 325784 h 931899"/>
              <a:gd name="connsiteX2" fmla="*/ 700660 w 1596279"/>
              <a:gd name="connsiteY2" fmla="*/ 811559 h 931899"/>
              <a:gd name="connsiteX3" fmla="*/ 1395985 w 1596279"/>
              <a:gd name="connsiteY3" fmla="*/ 887759 h 931899"/>
              <a:gd name="connsiteX4" fmla="*/ 1557910 w 1596279"/>
              <a:gd name="connsiteY4" fmla="*/ 230534 h 931899"/>
              <a:gd name="connsiteX5" fmla="*/ 776860 w 1596279"/>
              <a:gd name="connsiteY5" fmla="*/ 249584 h 931899"/>
              <a:gd name="connsiteX6" fmla="*/ 433960 w 1596279"/>
              <a:gd name="connsiteY6" fmla="*/ 68609 h 931899"/>
              <a:gd name="connsiteX7" fmla="*/ 214885 w 1596279"/>
              <a:gd name="connsiteY7" fmla="*/ 68609 h 931899"/>
              <a:gd name="connsiteX8" fmla="*/ 573 w 1596279"/>
              <a:gd name="connsiteY8" fmla="*/ 11459 h 931899"/>
              <a:gd name="connsiteX0" fmla="*/ 1033 w 1596739"/>
              <a:gd name="connsiteY0" fmla="*/ 82937 h 1003377"/>
              <a:gd name="connsiteX1" fmla="*/ 282020 w 1596739"/>
              <a:gd name="connsiteY1" fmla="*/ 397262 h 1003377"/>
              <a:gd name="connsiteX2" fmla="*/ 701120 w 1596739"/>
              <a:gd name="connsiteY2" fmla="*/ 883037 h 1003377"/>
              <a:gd name="connsiteX3" fmla="*/ 1396445 w 1596739"/>
              <a:gd name="connsiteY3" fmla="*/ 959237 h 1003377"/>
              <a:gd name="connsiteX4" fmla="*/ 1558370 w 1596739"/>
              <a:gd name="connsiteY4" fmla="*/ 302012 h 1003377"/>
              <a:gd name="connsiteX5" fmla="*/ 777320 w 1596739"/>
              <a:gd name="connsiteY5" fmla="*/ 321062 h 1003377"/>
              <a:gd name="connsiteX6" fmla="*/ 434420 w 1596739"/>
              <a:gd name="connsiteY6" fmla="*/ 140087 h 1003377"/>
              <a:gd name="connsiteX7" fmla="*/ 196295 w 1596739"/>
              <a:gd name="connsiteY7" fmla="*/ 1974 h 1003377"/>
              <a:gd name="connsiteX8" fmla="*/ 1033 w 1596739"/>
              <a:gd name="connsiteY8" fmla="*/ 82937 h 1003377"/>
              <a:gd name="connsiteX0" fmla="*/ 988 w 1596694"/>
              <a:gd name="connsiteY0" fmla="*/ 85342 h 1005782"/>
              <a:gd name="connsiteX1" fmla="*/ 281975 w 1596694"/>
              <a:gd name="connsiteY1" fmla="*/ 399667 h 1005782"/>
              <a:gd name="connsiteX2" fmla="*/ 701075 w 1596694"/>
              <a:gd name="connsiteY2" fmla="*/ 885442 h 1005782"/>
              <a:gd name="connsiteX3" fmla="*/ 1396400 w 1596694"/>
              <a:gd name="connsiteY3" fmla="*/ 961642 h 1005782"/>
              <a:gd name="connsiteX4" fmla="*/ 1558325 w 1596694"/>
              <a:gd name="connsiteY4" fmla="*/ 304417 h 1005782"/>
              <a:gd name="connsiteX5" fmla="*/ 777275 w 1596694"/>
              <a:gd name="connsiteY5" fmla="*/ 323467 h 1005782"/>
              <a:gd name="connsiteX6" fmla="*/ 391512 w 1596694"/>
              <a:gd name="connsiteY6" fmla="*/ 185355 h 1005782"/>
              <a:gd name="connsiteX7" fmla="*/ 196250 w 1596694"/>
              <a:gd name="connsiteY7" fmla="*/ 4379 h 1005782"/>
              <a:gd name="connsiteX8" fmla="*/ 988 w 1596694"/>
              <a:gd name="connsiteY8" fmla="*/ 85342 h 1005782"/>
              <a:gd name="connsiteX0" fmla="*/ 173 w 1595879"/>
              <a:gd name="connsiteY0" fmla="*/ 94283 h 1014723"/>
              <a:gd name="connsiteX1" fmla="*/ 281160 w 1595879"/>
              <a:gd name="connsiteY1" fmla="*/ 408608 h 1014723"/>
              <a:gd name="connsiteX2" fmla="*/ 700260 w 1595879"/>
              <a:gd name="connsiteY2" fmla="*/ 894383 h 1014723"/>
              <a:gd name="connsiteX3" fmla="*/ 1395585 w 1595879"/>
              <a:gd name="connsiteY3" fmla="*/ 970583 h 1014723"/>
              <a:gd name="connsiteX4" fmla="*/ 1557510 w 1595879"/>
              <a:gd name="connsiteY4" fmla="*/ 313358 h 1014723"/>
              <a:gd name="connsiteX5" fmla="*/ 776460 w 1595879"/>
              <a:gd name="connsiteY5" fmla="*/ 332408 h 1014723"/>
              <a:gd name="connsiteX6" fmla="*/ 390697 w 1595879"/>
              <a:gd name="connsiteY6" fmla="*/ 194296 h 1014723"/>
              <a:gd name="connsiteX7" fmla="*/ 319260 w 1595879"/>
              <a:gd name="connsiteY7" fmla="*/ 3795 h 1014723"/>
              <a:gd name="connsiteX8" fmla="*/ 173 w 1595879"/>
              <a:gd name="connsiteY8" fmla="*/ 94283 h 10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5879" h="1014723">
                <a:moveTo>
                  <a:pt x="173" y="94283"/>
                </a:moveTo>
                <a:cubicBezTo>
                  <a:pt x="-6177" y="161752"/>
                  <a:pt x="164479" y="275258"/>
                  <a:pt x="281160" y="408608"/>
                </a:cubicBezTo>
                <a:cubicBezTo>
                  <a:pt x="397841" y="541958"/>
                  <a:pt x="514523" y="800721"/>
                  <a:pt x="700260" y="894383"/>
                </a:cubicBezTo>
                <a:cubicBezTo>
                  <a:pt x="885997" y="988045"/>
                  <a:pt x="1252710" y="1067421"/>
                  <a:pt x="1395585" y="970583"/>
                </a:cubicBezTo>
                <a:cubicBezTo>
                  <a:pt x="1538460" y="873746"/>
                  <a:pt x="1660697" y="419720"/>
                  <a:pt x="1557510" y="313358"/>
                </a:cubicBezTo>
                <a:cubicBezTo>
                  <a:pt x="1454323" y="206996"/>
                  <a:pt x="970929" y="352252"/>
                  <a:pt x="776460" y="332408"/>
                </a:cubicBezTo>
                <a:cubicBezTo>
                  <a:pt x="581991" y="312564"/>
                  <a:pt x="484359" y="224458"/>
                  <a:pt x="390697" y="194296"/>
                </a:cubicBezTo>
                <a:cubicBezTo>
                  <a:pt x="297035" y="164134"/>
                  <a:pt x="384347" y="20464"/>
                  <a:pt x="319260" y="3795"/>
                </a:cubicBezTo>
                <a:cubicBezTo>
                  <a:pt x="254173" y="-12874"/>
                  <a:pt x="6523" y="26814"/>
                  <a:pt x="173" y="94283"/>
                </a:cubicBez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igura a mano libera 62"/>
          <p:cNvSpPr/>
          <p:nvPr/>
        </p:nvSpPr>
        <p:spPr>
          <a:xfrm>
            <a:off x="536662" y="3946806"/>
            <a:ext cx="523874" cy="361950"/>
          </a:xfrm>
          <a:custGeom>
            <a:avLst/>
            <a:gdLst>
              <a:gd name="connsiteX0" fmla="*/ 0 w 552450"/>
              <a:gd name="connsiteY0" fmla="*/ 581025 h 581025"/>
              <a:gd name="connsiteX1" fmla="*/ 428625 w 552450"/>
              <a:gd name="connsiteY1" fmla="*/ 447675 h 581025"/>
              <a:gd name="connsiteX2" fmla="*/ 552450 w 552450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81025">
                <a:moveTo>
                  <a:pt x="0" y="581025"/>
                </a:moveTo>
                <a:cubicBezTo>
                  <a:pt x="168275" y="562768"/>
                  <a:pt x="336550" y="544512"/>
                  <a:pt x="428625" y="447675"/>
                </a:cubicBezTo>
                <a:cubicBezTo>
                  <a:pt x="520700" y="350837"/>
                  <a:pt x="536575" y="175418"/>
                  <a:pt x="552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igura a mano libera 63"/>
          <p:cNvSpPr/>
          <p:nvPr/>
        </p:nvSpPr>
        <p:spPr>
          <a:xfrm>
            <a:off x="555713" y="4212440"/>
            <a:ext cx="828679" cy="258175"/>
          </a:xfrm>
          <a:custGeom>
            <a:avLst/>
            <a:gdLst>
              <a:gd name="connsiteX0" fmla="*/ 0 w 1247775"/>
              <a:gd name="connsiteY0" fmla="*/ 200025 h 313446"/>
              <a:gd name="connsiteX1" fmla="*/ 809625 w 1247775"/>
              <a:gd name="connsiteY1" fmla="*/ 304800 h 313446"/>
              <a:gd name="connsiteX2" fmla="*/ 1247775 w 1247775"/>
              <a:gd name="connsiteY2" fmla="*/ 0 h 313446"/>
              <a:gd name="connsiteX0" fmla="*/ 0 w 1855665"/>
              <a:gd name="connsiteY0" fmla="*/ 409575 h 536636"/>
              <a:gd name="connsiteX1" fmla="*/ 809625 w 1855665"/>
              <a:gd name="connsiteY1" fmla="*/ 514350 h 536636"/>
              <a:gd name="connsiteX2" fmla="*/ 1855665 w 1855665"/>
              <a:gd name="connsiteY2" fmla="*/ 0 h 536636"/>
              <a:gd name="connsiteX0" fmla="*/ 0 w 1855665"/>
              <a:gd name="connsiteY0" fmla="*/ 409575 h 561909"/>
              <a:gd name="connsiteX1" fmla="*/ 889611 w 1855665"/>
              <a:gd name="connsiteY1" fmla="*/ 542925 h 561909"/>
              <a:gd name="connsiteX2" fmla="*/ 1855665 w 1855665"/>
              <a:gd name="connsiteY2" fmla="*/ 0 h 56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665" h="561909">
                <a:moveTo>
                  <a:pt x="0" y="409575"/>
                </a:moveTo>
                <a:cubicBezTo>
                  <a:pt x="300831" y="478631"/>
                  <a:pt x="580334" y="611187"/>
                  <a:pt x="889611" y="542925"/>
                </a:cubicBezTo>
                <a:cubicBezTo>
                  <a:pt x="1198888" y="474663"/>
                  <a:pt x="1758828" y="57150"/>
                  <a:pt x="185566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Figura a mano libera 66"/>
          <p:cNvSpPr/>
          <p:nvPr/>
        </p:nvSpPr>
        <p:spPr>
          <a:xfrm>
            <a:off x="527137" y="4346856"/>
            <a:ext cx="727027" cy="529541"/>
          </a:xfrm>
          <a:custGeom>
            <a:avLst/>
            <a:gdLst>
              <a:gd name="connsiteX0" fmla="*/ 0 w 1504950"/>
              <a:gd name="connsiteY0" fmla="*/ 0 h 666750"/>
              <a:gd name="connsiteX1" fmla="*/ 390525 w 1504950"/>
              <a:gd name="connsiteY1" fmla="*/ 314325 h 666750"/>
              <a:gd name="connsiteX2" fmla="*/ 762000 w 1504950"/>
              <a:gd name="connsiteY2" fmla="*/ 542925 h 666750"/>
              <a:gd name="connsiteX3" fmla="*/ 1504950 w 1504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666750">
                <a:moveTo>
                  <a:pt x="0" y="0"/>
                </a:moveTo>
                <a:cubicBezTo>
                  <a:pt x="131762" y="111919"/>
                  <a:pt x="263525" y="223838"/>
                  <a:pt x="390525" y="314325"/>
                </a:cubicBezTo>
                <a:cubicBezTo>
                  <a:pt x="517525" y="404812"/>
                  <a:pt x="576263" y="484188"/>
                  <a:pt x="762000" y="542925"/>
                </a:cubicBezTo>
                <a:cubicBezTo>
                  <a:pt x="947737" y="601662"/>
                  <a:pt x="1226343" y="634206"/>
                  <a:pt x="1504950" y="666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/>
          <p:cNvSpPr/>
          <p:nvPr/>
        </p:nvSpPr>
        <p:spPr>
          <a:xfrm>
            <a:off x="978010" y="3848925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/>
          <p:cNvSpPr/>
          <p:nvPr/>
        </p:nvSpPr>
        <p:spPr>
          <a:xfrm>
            <a:off x="1171638" y="4791738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/>
          <p:cNvSpPr/>
          <p:nvPr/>
        </p:nvSpPr>
        <p:spPr>
          <a:xfrm>
            <a:off x="1006585" y="4347043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/>
          <p:cNvSpPr/>
          <p:nvPr/>
        </p:nvSpPr>
        <p:spPr>
          <a:xfrm>
            <a:off x="1301865" y="4127781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Figura a mano libera 80"/>
          <p:cNvSpPr/>
          <p:nvPr/>
        </p:nvSpPr>
        <p:spPr>
          <a:xfrm>
            <a:off x="1254164" y="3348259"/>
            <a:ext cx="1326471" cy="1112831"/>
          </a:xfrm>
          <a:custGeom>
            <a:avLst/>
            <a:gdLst>
              <a:gd name="connsiteX0" fmla="*/ 268141 w 1326471"/>
              <a:gd name="connsiteY0" fmla="*/ 565 h 1112831"/>
              <a:gd name="connsiteX1" fmla="*/ 1441 w 1326471"/>
              <a:gd name="connsiteY1" fmla="*/ 210115 h 1112831"/>
              <a:gd name="connsiteX2" fmla="*/ 172891 w 1326471"/>
              <a:gd name="connsiteY2" fmla="*/ 391090 h 1112831"/>
              <a:gd name="connsiteX3" fmla="*/ 411016 w 1326471"/>
              <a:gd name="connsiteY3" fmla="*/ 505390 h 1112831"/>
              <a:gd name="connsiteX4" fmla="*/ 287191 w 1326471"/>
              <a:gd name="connsiteY4" fmla="*/ 753040 h 1112831"/>
              <a:gd name="connsiteX5" fmla="*/ 620566 w 1326471"/>
              <a:gd name="connsiteY5" fmla="*/ 1105465 h 1112831"/>
              <a:gd name="connsiteX6" fmla="*/ 1144441 w 1326471"/>
              <a:gd name="connsiteY6" fmla="*/ 934015 h 1112831"/>
              <a:gd name="connsiteX7" fmla="*/ 1268266 w 1326471"/>
              <a:gd name="connsiteY7" fmla="*/ 276790 h 1112831"/>
              <a:gd name="connsiteX8" fmla="*/ 268141 w 1326471"/>
              <a:gd name="connsiteY8" fmla="*/ 565 h 111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71" h="1112831">
                <a:moveTo>
                  <a:pt x="268141" y="565"/>
                </a:moveTo>
                <a:cubicBezTo>
                  <a:pt x="57003" y="-10548"/>
                  <a:pt x="17316" y="145028"/>
                  <a:pt x="1441" y="210115"/>
                </a:cubicBezTo>
                <a:cubicBezTo>
                  <a:pt x="-14434" y="275202"/>
                  <a:pt x="104628" y="341878"/>
                  <a:pt x="172891" y="391090"/>
                </a:cubicBezTo>
                <a:cubicBezTo>
                  <a:pt x="241153" y="440303"/>
                  <a:pt x="391966" y="445065"/>
                  <a:pt x="411016" y="505390"/>
                </a:cubicBezTo>
                <a:cubicBezTo>
                  <a:pt x="430066" y="565715"/>
                  <a:pt x="252266" y="653028"/>
                  <a:pt x="287191" y="753040"/>
                </a:cubicBezTo>
                <a:cubicBezTo>
                  <a:pt x="322116" y="853052"/>
                  <a:pt x="477691" y="1075303"/>
                  <a:pt x="620566" y="1105465"/>
                </a:cubicBezTo>
                <a:cubicBezTo>
                  <a:pt x="763441" y="1135627"/>
                  <a:pt x="1036491" y="1072127"/>
                  <a:pt x="1144441" y="934015"/>
                </a:cubicBezTo>
                <a:cubicBezTo>
                  <a:pt x="1252391" y="795903"/>
                  <a:pt x="1414316" y="427602"/>
                  <a:pt x="1268266" y="276790"/>
                </a:cubicBezTo>
                <a:cubicBezTo>
                  <a:pt x="1122216" y="125978"/>
                  <a:pt x="479279" y="11678"/>
                  <a:pt x="268141" y="565"/>
                </a:cubicBez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Figura a mano libera 83"/>
          <p:cNvSpPr/>
          <p:nvPr/>
        </p:nvSpPr>
        <p:spPr>
          <a:xfrm>
            <a:off x="1341353" y="4643097"/>
            <a:ext cx="1595879" cy="1014723"/>
          </a:xfrm>
          <a:custGeom>
            <a:avLst/>
            <a:gdLst>
              <a:gd name="connsiteX0" fmla="*/ 3276 w 1432295"/>
              <a:gd name="connsiteY0" fmla="*/ 14659 h 896999"/>
              <a:gd name="connsiteX1" fmla="*/ 117576 w 1432295"/>
              <a:gd name="connsiteY1" fmla="*/ 290884 h 896999"/>
              <a:gd name="connsiteX2" fmla="*/ 536676 w 1432295"/>
              <a:gd name="connsiteY2" fmla="*/ 776659 h 896999"/>
              <a:gd name="connsiteX3" fmla="*/ 1232001 w 1432295"/>
              <a:gd name="connsiteY3" fmla="*/ 852859 h 896999"/>
              <a:gd name="connsiteX4" fmla="*/ 1393926 w 1432295"/>
              <a:gd name="connsiteY4" fmla="*/ 195634 h 896999"/>
              <a:gd name="connsiteX5" fmla="*/ 612876 w 1432295"/>
              <a:gd name="connsiteY5" fmla="*/ 214684 h 896999"/>
              <a:gd name="connsiteX6" fmla="*/ 269976 w 1432295"/>
              <a:gd name="connsiteY6" fmla="*/ 33709 h 896999"/>
              <a:gd name="connsiteX7" fmla="*/ 50901 w 1432295"/>
              <a:gd name="connsiteY7" fmla="*/ 33709 h 896999"/>
              <a:gd name="connsiteX8" fmla="*/ 3276 w 1432295"/>
              <a:gd name="connsiteY8" fmla="*/ 14659 h 896999"/>
              <a:gd name="connsiteX0" fmla="*/ 573 w 1596279"/>
              <a:gd name="connsiteY0" fmla="*/ 11459 h 931899"/>
              <a:gd name="connsiteX1" fmla="*/ 281560 w 1596279"/>
              <a:gd name="connsiteY1" fmla="*/ 325784 h 931899"/>
              <a:gd name="connsiteX2" fmla="*/ 700660 w 1596279"/>
              <a:gd name="connsiteY2" fmla="*/ 811559 h 931899"/>
              <a:gd name="connsiteX3" fmla="*/ 1395985 w 1596279"/>
              <a:gd name="connsiteY3" fmla="*/ 887759 h 931899"/>
              <a:gd name="connsiteX4" fmla="*/ 1557910 w 1596279"/>
              <a:gd name="connsiteY4" fmla="*/ 230534 h 931899"/>
              <a:gd name="connsiteX5" fmla="*/ 776860 w 1596279"/>
              <a:gd name="connsiteY5" fmla="*/ 249584 h 931899"/>
              <a:gd name="connsiteX6" fmla="*/ 433960 w 1596279"/>
              <a:gd name="connsiteY6" fmla="*/ 68609 h 931899"/>
              <a:gd name="connsiteX7" fmla="*/ 214885 w 1596279"/>
              <a:gd name="connsiteY7" fmla="*/ 68609 h 931899"/>
              <a:gd name="connsiteX8" fmla="*/ 573 w 1596279"/>
              <a:gd name="connsiteY8" fmla="*/ 11459 h 931899"/>
              <a:gd name="connsiteX0" fmla="*/ 1033 w 1596739"/>
              <a:gd name="connsiteY0" fmla="*/ 82937 h 1003377"/>
              <a:gd name="connsiteX1" fmla="*/ 282020 w 1596739"/>
              <a:gd name="connsiteY1" fmla="*/ 397262 h 1003377"/>
              <a:gd name="connsiteX2" fmla="*/ 701120 w 1596739"/>
              <a:gd name="connsiteY2" fmla="*/ 883037 h 1003377"/>
              <a:gd name="connsiteX3" fmla="*/ 1396445 w 1596739"/>
              <a:gd name="connsiteY3" fmla="*/ 959237 h 1003377"/>
              <a:gd name="connsiteX4" fmla="*/ 1558370 w 1596739"/>
              <a:gd name="connsiteY4" fmla="*/ 302012 h 1003377"/>
              <a:gd name="connsiteX5" fmla="*/ 777320 w 1596739"/>
              <a:gd name="connsiteY5" fmla="*/ 321062 h 1003377"/>
              <a:gd name="connsiteX6" fmla="*/ 434420 w 1596739"/>
              <a:gd name="connsiteY6" fmla="*/ 140087 h 1003377"/>
              <a:gd name="connsiteX7" fmla="*/ 196295 w 1596739"/>
              <a:gd name="connsiteY7" fmla="*/ 1974 h 1003377"/>
              <a:gd name="connsiteX8" fmla="*/ 1033 w 1596739"/>
              <a:gd name="connsiteY8" fmla="*/ 82937 h 1003377"/>
              <a:gd name="connsiteX0" fmla="*/ 988 w 1596694"/>
              <a:gd name="connsiteY0" fmla="*/ 85342 h 1005782"/>
              <a:gd name="connsiteX1" fmla="*/ 281975 w 1596694"/>
              <a:gd name="connsiteY1" fmla="*/ 399667 h 1005782"/>
              <a:gd name="connsiteX2" fmla="*/ 701075 w 1596694"/>
              <a:gd name="connsiteY2" fmla="*/ 885442 h 1005782"/>
              <a:gd name="connsiteX3" fmla="*/ 1396400 w 1596694"/>
              <a:gd name="connsiteY3" fmla="*/ 961642 h 1005782"/>
              <a:gd name="connsiteX4" fmla="*/ 1558325 w 1596694"/>
              <a:gd name="connsiteY4" fmla="*/ 304417 h 1005782"/>
              <a:gd name="connsiteX5" fmla="*/ 777275 w 1596694"/>
              <a:gd name="connsiteY5" fmla="*/ 323467 h 1005782"/>
              <a:gd name="connsiteX6" fmla="*/ 391512 w 1596694"/>
              <a:gd name="connsiteY6" fmla="*/ 185355 h 1005782"/>
              <a:gd name="connsiteX7" fmla="*/ 196250 w 1596694"/>
              <a:gd name="connsiteY7" fmla="*/ 4379 h 1005782"/>
              <a:gd name="connsiteX8" fmla="*/ 988 w 1596694"/>
              <a:gd name="connsiteY8" fmla="*/ 85342 h 1005782"/>
              <a:gd name="connsiteX0" fmla="*/ 173 w 1595879"/>
              <a:gd name="connsiteY0" fmla="*/ 94283 h 1014723"/>
              <a:gd name="connsiteX1" fmla="*/ 281160 w 1595879"/>
              <a:gd name="connsiteY1" fmla="*/ 408608 h 1014723"/>
              <a:gd name="connsiteX2" fmla="*/ 700260 w 1595879"/>
              <a:gd name="connsiteY2" fmla="*/ 894383 h 1014723"/>
              <a:gd name="connsiteX3" fmla="*/ 1395585 w 1595879"/>
              <a:gd name="connsiteY3" fmla="*/ 970583 h 1014723"/>
              <a:gd name="connsiteX4" fmla="*/ 1557510 w 1595879"/>
              <a:gd name="connsiteY4" fmla="*/ 313358 h 1014723"/>
              <a:gd name="connsiteX5" fmla="*/ 776460 w 1595879"/>
              <a:gd name="connsiteY5" fmla="*/ 332408 h 1014723"/>
              <a:gd name="connsiteX6" fmla="*/ 390697 w 1595879"/>
              <a:gd name="connsiteY6" fmla="*/ 194296 h 1014723"/>
              <a:gd name="connsiteX7" fmla="*/ 319260 w 1595879"/>
              <a:gd name="connsiteY7" fmla="*/ 3795 h 1014723"/>
              <a:gd name="connsiteX8" fmla="*/ 173 w 1595879"/>
              <a:gd name="connsiteY8" fmla="*/ 94283 h 10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5879" h="1014723">
                <a:moveTo>
                  <a:pt x="173" y="94283"/>
                </a:moveTo>
                <a:cubicBezTo>
                  <a:pt x="-6177" y="161752"/>
                  <a:pt x="164479" y="275258"/>
                  <a:pt x="281160" y="408608"/>
                </a:cubicBezTo>
                <a:cubicBezTo>
                  <a:pt x="397841" y="541958"/>
                  <a:pt x="514523" y="800721"/>
                  <a:pt x="700260" y="894383"/>
                </a:cubicBezTo>
                <a:cubicBezTo>
                  <a:pt x="885997" y="988045"/>
                  <a:pt x="1252710" y="1067421"/>
                  <a:pt x="1395585" y="970583"/>
                </a:cubicBezTo>
                <a:cubicBezTo>
                  <a:pt x="1538460" y="873746"/>
                  <a:pt x="1660697" y="419720"/>
                  <a:pt x="1557510" y="313358"/>
                </a:cubicBezTo>
                <a:cubicBezTo>
                  <a:pt x="1454323" y="206996"/>
                  <a:pt x="970929" y="352252"/>
                  <a:pt x="776460" y="332408"/>
                </a:cubicBezTo>
                <a:cubicBezTo>
                  <a:pt x="581991" y="312564"/>
                  <a:pt x="484359" y="224458"/>
                  <a:pt x="390697" y="194296"/>
                </a:cubicBezTo>
                <a:cubicBezTo>
                  <a:pt x="297035" y="164134"/>
                  <a:pt x="384347" y="20464"/>
                  <a:pt x="319260" y="3795"/>
                </a:cubicBezTo>
                <a:cubicBezTo>
                  <a:pt x="254173" y="-12874"/>
                  <a:pt x="6523" y="26814"/>
                  <a:pt x="173" y="94283"/>
                </a:cubicBez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Figura a mano libera 85"/>
          <p:cNvSpPr/>
          <p:nvPr/>
        </p:nvSpPr>
        <p:spPr>
          <a:xfrm>
            <a:off x="4136727" y="4435031"/>
            <a:ext cx="466725" cy="70620"/>
          </a:xfrm>
          <a:custGeom>
            <a:avLst/>
            <a:gdLst>
              <a:gd name="connsiteX0" fmla="*/ 0 w 466725"/>
              <a:gd name="connsiteY0" fmla="*/ 13470 h 70620"/>
              <a:gd name="connsiteX1" fmla="*/ 228600 w 466725"/>
              <a:gd name="connsiteY1" fmla="*/ 3945 h 70620"/>
              <a:gd name="connsiteX2" fmla="*/ 466725 w 466725"/>
              <a:gd name="connsiteY2" fmla="*/ 70620 h 7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70620">
                <a:moveTo>
                  <a:pt x="0" y="13470"/>
                </a:moveTo>
                <a:cubicBezTo>
                  <a:pt x="75406" y="3945"/>
                  <a:pt x="150813" y="-5580"/>
                  <a:pt x="228600" y="3945"/>
                </a:cubicBezTo>
                <a:cubicBezTo>
                  <a:pt x="306387" y="13470"/>
                  <a:pt x="386556" y="42045"/>
                  <a:pt x="466725" y="706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/>
          <p:cNvSpPr/>
          <p:nvPr/>
        </p:nvSpPr>
        <p:spPr>
          <a:xfrm>
            <a:off x="4046327" y="4362963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/>
          <p:cNvSpPr/>
          <p:nvPr/>
        </p:nvSpPr>
        <p:spPr>
          <a:xfrm>
            <a:off x="4522159" y="4437386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igura a mano libera 86"/>
          <p:cNvSpPr/>
          <p:nvPr/>
        </p:nvSpPr>
        <p:spPr>
          <a:xfrm>
            <a:off x="510363" y="4323801"/>
            <a:ext cx="191386" cy="499730"/>
          </a:xfrm>
          <a:custGeom>
            <a:avLst/>
            <a:gdLst>
              <a:gd name="connsiteX0" fmla="*/ 0 w 191386"/>
              <a:gd name="connsiteY0" fmla="*/ 0 h 499730"/>
              <a:gd name="connsiteX1" fmla="*/ 127590 w 191386"/>
              <a:gd name="connsiteY1" fmla="*/ 255181 h 499730"/>
              <a:gd name="connsiteX2" fmla="*/ 191386 w 191386"/>
              <a:gd name="connsiteY2" fmla="*/ 499730 h 49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386" h="499730">
                <a:moveTo>
                  <a:pt x="0" y="0"/>
                </a:moveTo>
                <a:cubicBezTo>
                  <a:pt x="47846" y="85946"/>
                  <a:pt x="95692" y="171893"/>
                  <a:pt x="127590" y="255181"/>
                </a:cubicBezTo>
                <a:cubicBezTo>
                  <a:pt x="159488" y="338469"/>
                  <a:pt x="175437" y="419099"/>
                  <a:pt x="191386" y="4997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/>
          <p:cNvSpPr/>
          <p:nvPr/>
        </p:nvSpPr>
        <p:spPr>
          <a:xfrm>
            <a:off x="572259" y="4744113"/>
            <a:ext cx="165053" cy="1693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9" name="Connettore 1 88"/>
          <p:cNvCxnSpPr/>
          <p:nvPr/>
        </p:nvCxnSpPr>
        <p:spPr>
          <a:xfrm>
            <a:off x="2518557" y="3765248"/>
            <a:ext cx="803763" cy="20403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>
            <a:off x="2518557" y="5419721"/>
            <a:ext cx="478483" cy="4274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2947586" y="5750340"/>
            <a:ext cx="378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Regions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allowed</a:t>
            </a:r>
            <a:r>
              <a:rPr lang="it-IT" dirty="0" smtClean="0"/>
              <a:t> by </a:t>
            </a:r>
            <a:r>
              <a:rPr lang="it-IT" dirty="0" err="1" smtClean="0"/>
              <a:t>constraints</a:t>
            </a:r>
            <a:endParaRPr lang="it-IT" dirty="0"/>
          </a:p>
        </p:txBody>
      </p:sp>
      <p:cxnSp>
        <p:nvCxnSpPr>
          <p:cNvPr id="96" name="Connettore 1 95"/>
          <p:cNvCxnSpPr/>
          <p:nvPr/>
        </p:nvCxnSpPr>
        <p:spPr>
          <a:xfrm flipH="1">
            <a:off x="398475" y="4477010"/>
            <a:ext cx="82526" cy="1023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 flipH="1">
            <a:off x="1524001" y="4573666"/>
            <a:ext cx="912030" cy="14165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e 70"/>
          <p:cNvSpPr/>
          <p:nvPr/>
        </p:nvSpPr>
        <p:spPr>
          <a:xfrm>
            <a:off x="2436031" y="4325013"/>
            <a:ext cx="165053" cy="1693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/>
          <p:cNvSpPr/>
          <p:nvPr/>
        </p:nvSpPr>
        <p:spPr>
          <a:xfrm>
            <a:off x="435781" y="4236988"/>
            <a:ext cx="165053" cy="1693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CasellaDiTesto 104"/>
          <p:cNvSpPr txBox="1"/>
          <p:nvPr/>
        </p:nvSpPr>
        <p:spPr>
          <a:xfrm>
            <a:off x="219060" y="5805591"/>
            <a:ext cx="378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Ending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106" name="CasellaDiTesto 105"/>
          <p:cNvSpPr txBox="1"/>
          <p:nvPr/>
        </p:nvSpPr>
        <p:spPr>
          <a:xfrm>
            <a:off x="113881" y="5477850"/>
            <a:ext cx="15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Starting</a:t>
            </a:r>
            <a:r>
              <a:rPr lang="it-IT" dirty="0" smtClean="0"/>
              <a:t> state</a:t>
            </a:r>
            <a:endParaRPr lang="it-IT" dirty="0"/>
          </a:p>
        </p:txBody>
      </p:sp>
      <p:grpSp>
        <p:nvGrpSpPr>
          <p:cNvPr id="117" name="Gruppo 116"/>
          <p:cNvGrpSpPr/>
          <p:nvPr/>
        </p:nvGrpSpPr>
        <p:grpSpPr>
          <a:xfrm>
            <a:off x="1660616" y="2339340"/>
            <a:ext cx="726680" cy="411480"/>
            <a:chOff x="1022441" y="2339340"/>
            <a:chExt cx="726680" cy="411480"/>
          </a:xfrm>
        </p:grpSpPr>
        <p:sp>
          <p:nvSpPr>
            <p:cNvPr id="116" name="Ovale 115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Rettangolo 11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6" name="Gruppo 125"/>
          <p:cNvGrpSpPr/>
          <p:nvPr/>
        </p:nvGrpSpPr>
        <p:grpSpPr>
          <a:xfrm>
            <a:off x="4755888" y="2518565"/>
            <a:ext cx="726680" cy="411480"/>
            <a:chOff x="1022441" y="2339340"/>
            <a:chExt cx="726680" cy="411480"/>
          </a:xfrm>
        </p:grpSpPr>
        <p:sp>
          <p:nvSpPr>
            <p:cNvPr id="127" name="Ovale 126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8" name="Rettangolo 127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9" name="Ovale 128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2" name="Gruppo 121"/>
          <p:cNvGrpSpPr/>
          <p:nvPr/>
        </p:nvGrpSpPr>
        <p:grpSpPr>
          <a:xfrm>
            <a:off x="4760632" y="2339340"/>
            <a:ext cx="726680" cy="411480"/>
            <a:chOff x="1022441" y="2339340"/>
            <a:chExt cx="726680" cy="411480"/>
          </a:xfrm>
        </p:grpSpPr>
        <p:sp>
          <p:nvSpPr>
            <p:cNvPr id="123" name="Ovale 122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Rettangolo 123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5" name="Ovale 124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8" name="Gruppo 137"/>
          <p:cNvGrpSpPr/>
          <p:nvPr/>
        </p:nvGrpSpPr>
        <p:grpSpPr>
          <a:xfrm>
            <a:off x="7754197" y="2724613"/>
            <a:ext cx="726680" cy="411480"/>
            <a:chOff x="1022441" y="2339340"/>
            <a:chExt cx="726680" cy="411480"/>
          </a:xfrm>
        </p:grpSpPr>
        <p:sp>
          <p:nvSpPr>
            <p:cNvPr id="139" name="Ovale 138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Rettangolo 139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Ovale 140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0" name="Gruppo 129"/>
          <p:cNvGrpSpPr/>
          <p:nvPr/>
        </p:nvGrpSpPr>
        <p:grpSpPr>
          <a:xfrm>
            <a:off x="7755587" y="2545080"/>
            <a:ext cx="726680" cy="411480"/>
            <a:chOff x="1022441" y="2339340"/>
            <a:chExt cx="726680" cy="411480"/>
          </a:xfrm>
        </p:grpSpPr>
        <p:sp>
          <p:nvSpPr>
            <p:cNvPr id="131" name="Ovale 130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Rettangolo 131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Ovale 132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4" name="Gruppo 133"/>
          <p:cNvGrpSpPr/>
          <p:nvPr/>
        </p:nvGrpSpPr>
        <p:grpSpPr>
          <a:xfrm>
            <a:off x="7760331" y="2365855"/>
            <a:ext cx="726680" cy="411480"/>
            <a:chOff x="1022441" y="2339340"/>
            <a:chExt cx="726680" cy="411480"/>
          </a:xfrm>
        </p:grpSpPr>
        <p:sp>
          <p:nvSpPr>
            <p:cNvPr id="135" name="Ovale 134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Rettangolo 135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Ovale 136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2" name="CasellaDiTesto 141"/>
          <p:cNvSpPr txBox="1"/>
          <p:nvPr/>
        </p:nvSpPr>
        <p:spPr>
          <a:xfrm>
            <a:off x="45534" y="2306955"/>
            <a:ext cx="152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Database of </a:t>
            </a:r>
            <a:r>
              <a:rPr lang="it-IT" dirty="0" err="1" smtClean="0"/>
              <a:t>connections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47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24" grpId="0" animBg="1"/>
      <p:bldP spid="25" grpId="0" animBg="1"/>
      <p:bldP spid="27" grpId="0" animBg="1"/>
      <p:bldP spid="3" grpId="0" animBg="1"/>
      <p:bldP spid="7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2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1" grpId="0" animBg="1"/>
      <p:bldP spid="86" grpId="0" animBg="1"/>
      <p:bldP spid="51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2547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Why</a:t>
            </a:r>
            <a:r>
              <a:rPr lang="it-IT" sz="1800" dirty="0" smtClean="0"/>
              <a:t> </a:t>
            </a:r>
            <a:r>
              <a:rPr lang="it-IT" sz="1800" dirty="0" err="1" smtClean="0"/>
              <a:t>don’t</a:t>
            </a:r>
            <a:r>
              <a:rPr lang="it-IT" sz="1800" dirty="0" smtClean="0"/>
              <a:t> </a:t>
            </a:r>
            <a:r>
              <a:rPr lang="it-IT" sz="1800" dirty="0" err="1" smtClean="0"/>
              <a:t>explore</a:t>
            </a:r>
            <a:r>
              <a:rPr lang="it-IT" sz="1800" dirty="0" smtClean="0"/>
              <a:t> the </a:t>
            </a:r>
            <a:r>
              <a:rPr lang="it-IT" sz="1800" dirty="0" err="1" smtClean="0"/>
              <a:t>configurational</a:t>
            </a:r>
            <a:r>
              <a:rPr lang="it-IT" sz="1800" dirty="0" smtClean="0"/>
              <a:t> </a:t>
            </a:r>
            <a:r>
              <a:rPr lang="it-IT" sz="1800" dirty="0" err="1" smtClean="0"/>
              <a:t>space</a:t>
            </a:r>
            <a:r>
              <a:rPr lang="it-IT" sz="1800" dirty="0" smtClean="0"/>
              <a:t> in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</a:t>
            </a:r>
            <a:r>
              <a:rPr lang="it-IT" sz="1800" dirty="0" err="1" smtClean="0"/>
              <a:t>threads</a:t>
            </a:r>
            <a:r>
              <a:rPr lang="it-IT" sz="1800" dirty="0" smtClean="0"/>
              <a:t> in </a:t>
            </a:r>
            <a:r>
              <a:rPr lang="it-IT" sz="1800" dirty="0" err="1" smtClean="0"/>
              <a:t>order</a:t>
            </a:r>
            <a:r>
              <a:rPr lang="it-IT" sz="1800" dirty="0" smtClean="0"/>
              <a:t> to </a:t>
            </a:r>
            <a:r>
              <a:rPr lang="it-IT" sz="1800" dirty="0" err="1" smtClean="0"/>
              <a:t>grow</a:t>
            </a:r>
            <a:r>
              <a:rPr lang="it-IT" sz="1800" dirty="0" smtClean="0"/>
              <a:t> </a:t>
            </a:r>
            <a:r>
              <a:rPr lang="it-IT" sz="1800" dirty="0" err="1" smtClean="0"/>
              <a:t>faster</a:t>
            </a:r>
            <a:r>
              <a:rPr lang="it-IT" sz="1800" dirty="0" smtClean="0"/>
              <a:t> the </a:t>
            </a:r>
            <a:r>
              <a:rPr lang="it-IT" sz="1800" dirty="0" err="1" smtClean="0"/>
              <a:t>search</a:t>
            </a:r>
            <a:r>
              <a:rPr lang="it-IT" sz="1800" dirty="0" smtClean="0"/>
              <a:t> </a:t>
            </a:r>
            <a:r>
              <a:rPr lang="it-IT" sz="1800" dirty="0" err="1" smtClean="0"/>
              <a:t>tree</a:t>
            </a:r>
            <a:r>
              <a:rPr lang="it-IT" sz="1800" dirty="0" smtClean="0"/>
              <a:t>?</a:t>
            </a:r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Accelerating</a:t>
            </a:r>
            <a:r>
              <a:rPr lang="it-IT" dirty="0" smtClean="0"/>
              <a:t> RRT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52771" y="5745719"/>
            <a:ext cx="5989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parallelism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RRTs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2078093" y="5102651"/>
            <a:ext cx="726680" cy="411480"/>
            <a:chOff x="1022441" y="2339340"/>
            <a:chExt cx="726680" cy="411480"/>
          </a:xfrm>
        </p:grpSpPr>
        <p:sp>
          <p:nvSpPr>
            <p:cNvPr id="14" name="Ovale 13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Figura a mano libera 3"/>
          <p:cNvSpPr/>
          <p:nvPr/>
        </p:nvSpPr>
        <p:spPr>
          <a:xfrm>
            <a:off x="2159498" y="2615635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052693" y="2413000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/>
          <p:cNvCxnSpPr/>
          <p:nvPr/>
        </p:nvCxnSpPr>
        <p:spPr>
          <a:xfrm>
            <a:off x="2467796" y="3860800"/>
            <a:ext cx="0" cy="124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53347" y="198016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single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po 27"/>
          <p:cNvGrpSpPr/>
          <p:nvPr/>
        </p:nvGrpSpPr>
        <p:grpSpPr>
          <a:xfrm>
            <a:off x="4884776" y="5133131"/>
            <a:ext cx="726680" cy="411480"/>
            <a:chOff x="1022441" y="2339340"/>
            <a:chExt cx="726680" cy="411480"/>
          </a:xfrm>
        </p:grpSpPr>
        <p:sp>
          <p:nvSpPr>
            <p:cNvPr id="29" name="Ovale 28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Figura a mano libera 31"/>
          <p:cNvSpPr/>
          <p:nvPr/>
        </p:nvSpPr>
        <p:spPr>
          <a:xfrm>
            <a:off x="4966181" y="2646115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4859376" y="2443480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/>
          <p:cNvCxnSpPr/>
          <p:nvPr/>
        </p:nvCxnSpPr>
        <p:spPr>
          <a:xfrm>
            <a:off x="5274479" y="3891280"/>
            <a:ext cx="0" cy="124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4858530" y="201064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Ideal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ulti-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uppo 35"/>
          <p:cNvGrpSpPr/>
          <p:nvPr/>
        </p:nvGrpSpPr>
        <p:grpSpPr>
          <a:xfrm>
            <a:off x="5714983" y="5120431"/>
            <a:ext cx="726680" cy="411480"/>
            <a:chOff x="1022441" y="2339340"/>
            <a:chExt cx="726680" cy="411480"/>
          </a:xfrm>
        </p:grpSpPr>
        <p:sp>
          <p:nvSpPr>
            <p:cNvPr id="37" name="Ovale 36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Figura a mano libera 39"/>
          <p:cNvSpPr/>
          <p:nvPr/>
        </p:nvSpPr>
        <p:spPr>
          <a:xfrm>
            <a:off x="5796388" y="2633415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5689583" y="2430780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2 41"/>
          <p:cNvCxnSpPr/>
          <p:nvPr/>
        </p:nvCxnSpPr>
        <p:spPr>
          <a:xfrm>
            <a:off x="6104686" y="3878580"/>
            <a:ext cx="0" cy="124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uppo 49"/>
          <p:cNvGrpSpPr/>
          <p:nvPr/>
        </p:nvGrpSpPr>
        <p:grpSpPr>
          <a:xfrm>
            <a:off x="6557873" y="5133131"/>
            <a:ext cx="726680" cy="411480"/>
            <a:chOff x="1022441" y="2339340"/>
            <a:chExt cx="726680" cy="411480"/>
          </a:xfrm>
        </p:grpSpPr>
        <p:sp>
          <p:nvSpPr>
            <p:cNvPr id="51" name="Ovale 50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Ovale 52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4" name="Figura a mano libera 53"/>
          <p:cNvSpPr/>
          <p:nvPr/>
        </p:nvSpPr>
        <p:spPr>
          <a:xfrm>
            <a:off x="6639278" y="2646115"/>
            <a:ext cx="548356" cy="941695"/>
          </a:xfrm>
          <a:custGeom>
            <a:avLst/>
            <a:gdLst>
              <a:gd name="connsiteX0" fmla="*/ 136705 w 507004"/>
              <a:gd name="connsiteY0" fmla="*/ 0 h 941695"/>
              <a:gd name="connsiteX1" fmla="*/ 505195 w 507004"/>
              <a:gd name="connsiteY1" fmla="*/ 259307 h 941695"/>
              <a:gd name="connsiteX2" fmla="*/ 227 w 507004"/>
              <a:gd name="connsiteY2" fmla="*/ 491319 h 941695"/>
              <a:gd name="connsiteX3" fmla="*/ 436956 w 507004"/>
              <a:gd name="connsiteY3" fmla="*/ 764274 h 941695"/>
              <a:gd name="connsiteX4" fmla="*/ 177648 w 507004"/>
              <a:gd name="connsiteY4" fmla="*/ 941695 h 941695"/>
              <a:gd name="connsiteX0" fmla="*/ 136549 w 548356"/>
              <a:gd name="connsiteY0" fmla="*/ 0 h 941695"/>
              <a:gd name="connsiteX1" fmla="*/ 505039 w 548356"/>
              <a:gd name="connsiteY1" fmla="*/ 259307 h 941695"/>
              <a:gd name="connsiteX2" fmla="*/ 71 w 548356"/>
              <a:gd name="connsiteY2" fmla="*/ 491319 h 941695"/>
              <a:gd name="connsiteX3" fmla="*/ 545982 w 548356"/>
              <a:gd name="connsiteY3" fmla="*/ 764274 h 941695"/>
              <a:gd name="connsiteX4" fmla="*/ 177492 w 548356"/>
              <a:gd name="connsiteY4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56" h="941695">
                <a:moveTo>
                  <a:pt x="136549" y="0"/>
                </a:moveTo>
                <a:cubicBezTo>
                  <a:pt x="332167" y="88710"/>
                  <a:pt x="527785" y="177421"/>
                  <a:pt x="505039" y="259307"/>
                </a:cubicBezTo>
                <a:cubicBezTo>
                  <a:pt x="482293" y="341193"/>
                  <a:pt x="-6753" y="407158"/>
                  <a:pt x="71" y="491319"/>
                </a:cubicBezTo>
                <a:cubicBezTo>
                  <a:pt x="6895" y="575480"/>
                  <a:pt x="516412" y="689211"/>
                  <a:pt x="545982" y="764274"/>
                </a:cubicBezTo>
                <a:cubicBezTo>
                  <a:pt x="575552" y="839337"/>
                  <a:pt x="321931" y="890516"/>
                  <a:pt x="177492" y="94169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6532473" y="2443480"/>
            <a:ext cx="830207" cy="1447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2 55"/>
          <p:cNvCxnSpPr/>
          <p:nvPr/>
        </p:nvCxnSpPr>
        <p:spPr>
          <a:xfrm>
            <a:off x="6947576" y="3891280"/>
            <a:ext cx="0" cy="124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2606254" y="43275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7063954" y="43275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8015496" y="5422691"/>
            <a:ext cx="726680" cy="411480"/>
            <a:chOff x="1022441" y="2339340"/>
            <a:chExt cx="726680" cy="411480"/>
          </a:xfrm>
        </p:grpSpPr>
        <p:sp>
          <p:nvSpPr>
            <p:cNvPr id="61" name="Ovale 60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Ovale 62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4" name="Gruppo 63"/>
          <p:cNvGrpSpPr/>
          <p:nvPr/>
        </p:nvGrpSpPr>
        <p:grpSpPr>
          <a:xfrm>
            <a:off x="8016886" y="5243158"/>
            <a:ext cx="726680" cy="411480"/>
            <a:chOff x="1022441" y="2339340"/>
            <a:chExt cx="726680" cy="411480"/>
          </a:xfrm>
        </p:grpSpPr>
        <p:sp>
          <p:nvSpPr>
            <p:cNvPr id="65" name="Ovale 64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8021630" y="5063933"/>
            <a:ext cx="726680" cy="411480"/>
            <a:chOff x="1022441" y="2339340"/>
            <a:chExt cx="726680" cy="411480"/>
          </a:xfrm>
        </p:grpSpPr>
        <p:sp>
          <p:nvSpPr>
            <p:cNvPr id="69" name="Ovale 68"/>
            <p:cNvSpPr/>
            <p:nvPr/>
          </p:nvSpPr>
          <p:spPr>
            <a:xfrm>
              <a:off x="1025221" y="250698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1022441" y="2461260"/>
              <a:ext cx="723900" cy="167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Ovale 70"/>
            <p:cNvSpPr/>
            <p:nvPr/>
          </p:nvSpPr>
          <p:spPr>
            <a:xfrm>
              <a:off x="1022441" y="2339340"/>
              <a:ext cx="723900" cy="2438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7453286" y="51661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225470" y="5004927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of 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27" grpId="0"/>
      <p:bldP spid="32" grpId="0" animBg="1"/>
      <p:bldP spid="33" grpId="0" animBg="1"/>
      <p:bldP spid="35" grpId="0"/>
      <p:bldP spid="40" grpId="0" animBg="1"/>
      <p:bldP spid="41" grpId="0" animBg="1"/>
      <p:bldP spid="54" grpId="0" animBg="1"/>
      <p:bldP spid="55" grpId="0" animBg="1"/>
      <p:bldP spid="58" grpId="0"/>
      <p:bldP spid="59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smtClean="0"/>
              <a:t>The </a:t>
            </a:r>
            <a:r>
              <a:rPr lang="it-IT" sz="1800" dirty="0" err="1" smtClean="0"/>
              <a:t>computational</a:t>
            </a:r>
            <a:r>
              <a:rPr lang="it-IT" sz="1800" dirty="0" smtClean="0"/>
              <a:t> </a:t>
            </a:r>
            <a:r>
              <a:rPr lang="it-IT" sz="1800" dirty="0" err="1" smtClean="0"/>
              <a:t>times</a:t>
            </a:r>
            <a:r>
              <a:rPr lang="it-IT" sz="1800" dirty="0" smtClean="0"/>
              <a:t> are </a:t>
            </a:r>
            <a:r>
              <a:rPr lang="it-IT" sz="1800" dirty="0" err="1" smtClean="0"/>
              <a:t>shared</a:t>
            </a:r>
            <a:r>
              <a:rPr lang="it-IT" sz="1800" dirty="0" smtClean="0"/>
              <a:t> by the </a:t>
            </a:r>
            <a:r>
              <a:rPr lang="it-IT" sz="1800" dirty="0" err="1" smtClean="0"/>
              <a:t>following</a:t>
            </a:r>
            <a:r>
              <a:rPr lang="it-IT" sz="1800" dirty="0" smtClean="0"/>
              <a:t> </a:t>
            </a:r>
            <a:r>
              <a:rPr lang="it-IT" sz="1800" dirty="0" err="1" smtClean="0"/>
              <a:t>main</a:t>
            </a:r>
            <a:r>
              <a:rPr lang="it-IT" sz="1800" dirty="0" smtClean="0"/>
              <a:t> </a:t>
            </a:r>
            <a:r>
              <a:rPr lang="it-IT" sz="1800" dirty="0" err="1" smtClean="0"/>
              <a:t>operations</a:t>
            </a:r>
            <a:r>
              <a:rPr lang="it-IT" sz="1800" dirty="0" smtClean="0"/>
              <a:t>:</a:t>
            </a:r>
          </a:p>
          <a:p>
            <a:endParaRPr lang="it-IT" sz="1800" dirty="0" smtClean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RRT </a:t>
            </a:r>
            <a:r>
              <a:rPr lang="it-IT" dirty="0" err="1" smtClean="0"/>
              <a:t>profiling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99621" y="5374748"/>
            <a:ext cx="795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ripartition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significantly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428682" y="2948672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1469620" y="164623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1469620" y="205525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1 10"/>
          <p:cNvCxnSpPr/>
          <p:nvPr/>
        </p:nvCxnSpPr>
        <p:spPr>
          <a:xfrm flipV="1">
            <a:off x="540933" y="182721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V="1">
            <a:off x="553633" y="223361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144713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745179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sellaDiTesto 39"/>
          <p:cNvSpPr txBox="1"/>
          <p:nvPr/>
        </p:nvSpPr>
        <p:spPr>
          <a:xfrm>
            <a:off x="3937778" y="29486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uppo 43"/>
          <p:cNvGrpSpPr/>
          <p:nvPr/>
        </p:nvGrpSpPr>
        <p:grpSpPr>
          <a:xfrm>
            <a:off x="3770680" y="3621772"/>
            <a:ext cx="1391010" cy="1257300"/>
            <a:chOff x="4053734" y="3058006"/>
            <a:chExt cx="2374900" cy="2222500"/>
          </a:xfrm>
        </p:grpSpPr>
        <p:sp>
          <p:nvSpPr>
            <p:cNvPr id="45" name="Ovale 44"/>
            <p:cNvSpPr/>
            <p:nvPr/>
          </p:nvSpPr>
          <p:spPr>
            <a:xfrm>
              <a:off x="4053734" y="3058006"/>
              <a:ext cx="2374900" cy="2222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Torta 45"/>
            <p:cNvSpPr/>
            <p:nvPr/>
          </p:nvSpPr>
          <p:spPr>
            <a:xfrm>
              <a:off x="4053734" y="3058006"/>
              <a:ext cx="2374900" cy="2222500"/>
            </a:xfrm>
            <a:prstGeom prst="pie">
              <a:avLst>
                <a:gd name="adj1" fmla="val 6663553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38" y="3605342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65" y="3596372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uppo 58"/>
          <p:cNvGrpSpPr/>
          <p:nvPr/>
        </p:nvGrpSpPr>
        <p:grpSpPr>
          <a:xfrm>
            <a:off x="1298473" y="3655587"/>
            <a:ext cx="1391010" cy="1257300"/>
            <a:chOff x="4053734" y="3058006"/>
            <a:chExt cx="2374900" cy="2222500"/>
          </a:xfrm>
        </p:grpSpPr>
        <p:sp>
          <p:nvSpPr>
            <p:cNvPr id="60" name="Ovale 59"/>
            <p:cNvSpPr/>
            <p:nvPr/>
          </p:nvSpPr>
          <p:spPr>
            <a:xfrm>
              <a:off x="4053734" y="3058006"/>
              <a:ext cx="2374900" cy="2222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Torta 60"/>
            <p:cNvSpPr/>
            <p:nvPr/>
          </p:nvSpPr>
          <p:spPr>
            <a:xfrm>
              <a:off x="4053734" y="3058006"/>
              <a:ext cx="2374900" cy="2222500"/>
            </a:xfrm>
            <a:prstGeom prst="pie">
              <a:avLst>
                <a:gd name="adj1" fmla="val 2639290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62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31" y="3639157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58" y="3630187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sellaDiTesto 63"/>
          <p:cNvSpPr txBox="1"/>
          <p:nvPr/>
        </p:nvSpPr>
        <p:spPr>
          <a:xfrm>
            <a:off x="6285192" y="29486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uppo 64"/>
          <p:cNvGrpSpPr/>
          <p:nvPr/>
        </p:nvGrpSpPr>
        <p:grpSpPr>
          <a:xfrm>
            <a:off x="6159038" y="3621772"/>
            <a:ext cx="1391010" cy="1257300"/>
            <a:chOff x="4053734" y="3058006"/>
            <a:chExt cx="2374900" cy="2222500"/>
          </a:xfrm>
        </p:grpSpPr>
        <p:sp>
          <p:nvSpPr>
            <p:cNvPr id="66" name="Ovale 65"/>
            <p:cNvSpPr/>
            <p:nvPr/>
          </p:nvSpPr>
          <p:spPr>
            <a:xfrm>
              <a:off x="4053734" y="3058006"/>
              <a:ext cx="2374900" cy="2222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Torta 66"/>
            <p:cNvSpPr/>
            <p:nvPr/>
          </p:nvSpPr>
          <p:spPr>
            <a:xfrm>
              <a:off x="4053734" y="3058006"/>
              <a:ext cx="2374900" cy="2222500"/>
            </a:xfrm>
            <a:prstGeom prst="pie">
              <a:avLst>
                <a:gd name="adj1" fmla="val 9741542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68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96" y="3605342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523" y="3596372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3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3" grpId="0"/>
      <p:bldP spid="25" grpId="0"/>
      <p:bldP spid="40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Path</a:t>
            </a:r>
            <a:r>
              <a:rPr lang="it-IT" sz="1800" dirty="0" smtClean="0"/>
              <a:t> planning of a planar 3 </a:t>
            </a:r>
            <a:r>
              <a:rPr lang="it-IT" sz="1800" dirty="0" err="1" smtClean="0"/>
              <a:t>d.o.f</a:t>
            </a:r>
            <a:r>
              <a:rPr lang="it-IT" sz="1800" dirty="0" smtClean="0"/>
              <a:t>. robot: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Benchmark A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74" name="Picture 2" descr="C:\Users\andre\Desktop\Imma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" y="1750221"/>
            <a:ext cx="3782341" cy="30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o 8"/>
          <p:cNvGrpSpPr/>
          <p:nvPr/>
        </p:nvGrpSpPr>
        <p:grpSpPr>
          <a:xfrm>
            <a:off x="5542925" y="3911936"/>
            <a:ext cx="1391010" cy="1257300"/>
            <a:chOff x="4053734" y="3058006"/>
            <a:chExt cx="2374900" cy="2222500"/>
          </a:xfrm>
        </p:grpSpPr>
        <p:sp>
          <p:nvSpPr>
            <p:cNvPr id="10" name="Ovale 9"/>
            <p:cNvSpPr/>
            <p:nvPr/>
          </p:nvSpPr>
          <p:spPr>
            <a:xfrm>
              <a:off x="4053734" y="3058006"/>
              <a:ext cx="2374900" cy="2222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Torta 10"/>
            <p:cNvSpPr/>
            <p:nvPr/>
          </p:nvSpPr>
          <p:spPr>
            <a:xfrm>
              <a:off x="4053734" y="3058006"/>
              <a:ext cx="2374900" cy="2222500"/>
            </a:xfrm>
            <a:prstGeom prst="pie">
              <a:avLst>
                <a:gd name="adj1" fmla="val 8321013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83" y="3895506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10" y="3886536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/>
          <p:cNvSpPr txBox="1"/>
          <p:nvPr/>
        </p:nvSpPr>
        <p:spPr>
          <a:xfrm>
            <a:off x="1662911" y="528930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662911" y="569832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734224" y="54702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746924" y="58766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4" y="5787783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53" y="5388249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e 27"/>
          <p:cNvSpPr/>
          <p:nvPr/>
        </p:nvSpPr>
        <p:spPr>
          <a:xfrm>
            <a:off x="8869399" y="2066700"/>
            <a:ext cx="152934" cy="14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7518438" y="164621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7818513" y="1892502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6939556" y="146440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8557707" y="235367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3984544" y="2169427"/>
            <a:ext cx="3003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trajectories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assumed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 the joint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5835848" y="1646213"/>
            <a:ext cx="932562" cy="49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endCxn id="29" idx="3"/>
          </p:cNvCxnSpPr>
          <p:nvPr/>
        </p:nvCxnSpPr>
        <p:spPr>
          <a:xfrm flipV="1">
            <a:off x="7109497" y="1773857"/>
            <a:ext cx="431338" cy="29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35" idx="6"/>
            <a:endCxn id="29" idx="0"/>
          </p:cNvCxnSpPr>
          <p:nvPr/>
        </p:nvCxnSpPr>
        <p:spPr>
          <a:xfrm>
            <a:off x="7092490" y="1539173"/>
            <a:ext cx="502415" cy="107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27" idx="6"/>
            <a:endCxn id="31" idx="2"/>
          </p:cNvCxnSpPr>
          <p:nvPr/>
        </p:nvCxnSpPr>
        <p:spPr>
          <a:xfrm>
            <a:off x="7168957" y="2063728"/>
            <a:ext cx="375957" cy="972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>
            <a:endCxn id="34" idx="2"/>
          </p:cNvCxnSpPr>
          <p:nvPr/>
        </p:nvCxnSpPr>
        <p:spPr>
          <a:xfrm flipV="1">
            <a:off x="7599618" y="1967274"/>
            <a:ext cx="218895" cy="1917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>
            <a:endCxn id="33" idx="2"/>
          </p:cNvCxnSpPr>
          <p:nvPr/>
        </p:nvCxnSpPr>
        <p:spPr>
          <a:xfrm>
            <a:off x="7625017" y="2192485"/>
            <a:ext cx="360790" cy="341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endCxn id="39" idx="2"/>
          </p:cNvCxnSpPr>
          <p:nvPr/>
        </p:nvCxnSpPr>
        <p:spPr>
          <a:xfrm>
            <a:off x="8052313" y="2226661"/>
            <a:ext cx="505394" cy="201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>
            <a:stCxn id="39" idx="6"/>
            <a:endCxn id="28" idx="3"/>
          </p:cNvCxnSpPr>
          <p:nvPr/>
        </p:nvCxnSpPr>
        <p:spPr>
          <a:xfrm flipV="1">
            <a:off x="8710641" y="2194344"/>
            <a:ext cx="181155" cy="2340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>
            <a:stCxn id="27" idx="1"/>
            <a:endCxn id="32" idx="0"/>
          </p:cNvCxnSpPr>
          <p:nvPr/>
        </p:nvCxnSpPr>
        <p:spPr>
          <a:xfrm>
            <a:off x="7038420" y="2010856"/>
            <a:ext cx="180527" cy="4259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36" idx="7"/>
            <a:endCxn id="32" idx="4"/>
          </p:cNvCxnSpPr>
          <p:nvPr/>
        </p:nvCxnSpPr>
        <p:spPr>
          <a:xfrm flipV="1">
            <a:off x="7181219" y="2586399"/>
            <a:ext cx="37728" cy="518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27" idx="5"/>
            <a:endCxn id="30" idx="1"/>
          </p:cNvCxnSpPr>
          <p:nvPr/>
        </p:nvCxnSpPr>
        <p:spPr>
          <a:xfrm>
            <a:off x="7146560" y="2116600"/>
            <a:ext cx="573685" cy="384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30" idx="5"/>
            <a:endCxn id="40" idx="0"/>
          </p:cNvCxnSpPr>
          <p:nvPr/>
        </p:nvCxnSpPr>
        <p:spPr>
          <a:xfrm>
            <a:off x="7828385" y="2606562"/>
            <a:ext cx="242327" cy="2493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>
            <a:stCxn id="40" idx="4"/>
            <a:endCxn id="37" idx="6"/>
          </p:cNvCxnSpPr>
          <p:nvPr/>
        </p:nvCxnSpPr>
        <p:spPr>
          <a:xfrm flipH="1">
            <a:off x="7774316" y="3005477"/>
            <a:ext cx="296396" cy="2232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7016023" y="1988956"/>
            <a:ext cx="152934" cy="1495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7697848" y="247891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7544914" y="20861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7142480" y="2436855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/>
          <p:cNvSpPr/>
          <p:nvPr/>
        </p:nvSpPr>
        <p:spPr>
          <a:xfrm>
            <a:off x="7985807" y="2151889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7050682" y="3082594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621382" y="31539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994245" y="285593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5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3715" y="1256623"/>
            <a:ext cx="8581043" cy="4816631"/>
          </a:xfrm>
        </p:spPr>
        <p:txBody>
          <a:bodyPr>
            <a:noAutofit/>
          </a:bodyPr>
          <a:lstStyle/>
          <a:p>
            <a:r>
              <a:rPr lang="it-IT" sz="1800" dirty="0" err="1" smtClean="0"/>
              <a:t>Path</a:t>
            </a:r>
            <a:r>
              <a:rPr lang="it-IT" sz="1800" dirty="0" smtClean="0"/>
              <a:t> planning of a planar 7 </a:t>
            </a:r>
            <a:r>
              <a:rPr lang="it-IT" sz="1800" dirty="0" err="1" smtClean="0"/>
              <a:t>d.o.f</a:t>
            </a:r>
            <a:r>
              <a:rPr lang="it-IT" sz="1800" dirty="0" smtClean="0"/>
              <a:t>. robot: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Benchmark B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9245" y="6331527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Andrea Casalino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939633" y="6360855"/>
            <a:ext cx="1911953" cy="40178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5542925" y="3911936"/>
            <a:ext cx="1391010" cy="1257300"/>
            <a:chOff x="4053734" y="3058006"/>
            <a:chExt cx="2374900" cy="2222500"/>
          </a:xfrm>
        </p:grpSpPr>
        <p:sp>
          <p:nvSpPr>
            <p:cNvPr id="10" name="Ovale 9"/>
            <p:cNvSpPr/>
            <p:nvPr/>
          </p:nvSpPr>
          <p:spPr>
            <a:xfrm>
              <a:off x="4053734" y="3058006"/>
              <a:ext cx="2374900" cy="2222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Torta 10"/>
            <p:cNvSpPr/>
            <p:nvPr/>
          </p:nvSpPr>
          <p:spPr>
            <a:xfrm>
              <a:off x="4053734" y="3058006"/>
              <a:ext cx="2374900" cy="2222500"/>
            </a:xfrm>
            <a:prstGeom prst="pie">
              <a:avLst>
                <a:gd name="adj1" fmla="val 11973040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83" y="3895506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10" y="3886536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/>
          <p:cNvSpPr txBox="1"/>
          <p:nvPr/>
        </p:nvSpPr>
        <p:spPr>
          <a:xfrm>
            <a:off x="1662911" y="528930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662911" y="569832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734224" y="54702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746924" y="5876683"/>
            <a:ext cx="928687" cy="3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7" descr="C:\Users\andre\Downloads\CodeCogsEqn (5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4" y="5787783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ndre\Downloads\CodeCogsEqn (6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53" y="5388249"/>
            <a:ext cx="2190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e 27"/>
          <p:cNvSpPr/>
          <p:nvPr/>
        </p:nvSpPr>
        <p:spPr>
          <a:xfrm>
            <a:off x="8869399" y="2066700"/>
            <a:ext cx="152934" cy="14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7518438" y="164621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7818513" y="1892502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6939556" y="146440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8557707" y="2353671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3984544" y="2169427"/>
            <a:ext cx="3003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trajectories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assumed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 the joint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5835848" y="1646213"/>
            <a:ext cx="932562" cy="49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endCxn id="29" idx="3"/>
          </p:cNvCxnSpPr>
          <p:nvPr/>
        </p:nvCxnSpPr>
        <p:spPr>
          <a:xfrm flipV="1">
            <a:off x="7109497" y="1773857"/>
            <a:ext cx="431338" cy="29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35" idx="6"/>
            <a:endCxn id="29" idx="0"/>
          </p:cNvCxnSpPr>
          <p:nvPr/>
        </p:nvCxnSpPr>
        <p:spPr>
          <a:xfrm>
            <a:off x="7092490" y="1539173"/>
            <a:ext cx="502415" cy="107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27" idx="6"/>
            <a:endCxn id="31" idx="2"/>
          </p:cNvCxnSpPr>
          <p:nvPr/>
        </p:nvCxnSpPr>
        <p:spPr>
          <a:xfrm>
            <a:off x="7168957" y="2063728"/>
            <a:ext cx="375957" cy="972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>
            <a:endCxn id="34" idx="2"/>
          </p:cNvCxnSpPr>
          <p:nvPr/>
        </p:nvCxnSpPr>
        <p:spPr>
          <a:xfrm flipV="1">
            <a:off x="7599618" y="1967274"/>
            <a:ext cx="218895" cy="1917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>
            <a:endCxn id="33" idx="2"/>
          </p:cNvCxnSpPr>
          <p:nvPr/>
        </p:nvCxnSpPr>
        <p:spPr>
          <a:xfrm>
            <a:off x="7625017" y="2192485"/>
            <a:ext cx="360790" cy="341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endCxn id="39" idx="2"/>
          </p:cNvCxnSpPr>
          <p:nvPr/>
        </p:nvCxnSpPr>
        <p:spPr>
          <a:xfrm>
            <a:off x="8052313" y="2226661"/>
            <a:ext cx="505394" cy="201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>
            <a:stCxn id="39" idx="6"/>
            <a:endCxn id="28" idx="3"/>
          </p:cNvCxnSpPr>
          <p:nvPr/>
        </p:nvCxnSpPr>
        <p:spPr>
          <a:xfrm flipV="1">
            <a:off x="8710641" y="2194344"/>
            <a:ext cx="181155" cy="2340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>
            <a:stCxn id="27" idx="1"/>
            <a:endCxn id="32" idx="0"/>
          </p:cNvCxnSpPr>
          <p:nvPr/>
        </p:nvCxnSpPr>
        <p:spPr>
          <a:xfrm>
            <a:off x="7038420" y="2010856"/>
            <a:ext cx="180527" cy="4259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36" idx="7"/>
            <a:endCxn id="32" idx="4"/>
          </p:cNvCxnSpPr>
          <p:nvPr/>
        </p:nvCxnSpPr>
        <p:spPr>
          <a:xfrm flipV="1">
            <a:off x="7181219" y="2586399"/>
            <a:ext cx="37728" cy="518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27" idx="5"/>
            <a:endCxn id="30" idx="1"/>
          </p:cNvCxnSpPr>
          <p:nvPr/>
        </p:nvCxnSpPr>
        <p:spPr>
          <a:xfrm>
            <a:off x="7146560" y="2116600"/>
            <a:ext cx="573685" cy="384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30" idx="5"/>
            <a:endCxn id="40" idx="0"/>
          </p:cNvCxnSpPr>
          <p:nvPr/>
        </p:nvCxnSpPr>
        <p:spPr>
          <a:xfrm>
            <a:off x="7828385" y="2606562"/>
            <a:ext cx="242327" cy="2493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>
            <a:stCxn id="40" idx="4"/>
            <a:endCxn id="37" idx="6"/>
          </p:cNvCxnSpPr>
          <p:nvPr/>
        </p:nvCxnSpPr>
        <p:spPr>
          <a:xfrm flipH="1">
            <a:off x="7774316" y="3005477"/>
            <a:ext cx="296396" cy="2232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7016023" y="1988956"/>
            <a:ext cx="152934" cy="1495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7697848" y="247891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7544914" y="20861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7142480" y="2436855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/>
          <p:cNvSpPr/>
          <p:nvPr/>
        </p:nvSpPr>
        <p:spPr>
          <a:xfrm>
            <a:off x="7985807" y="2151889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7050682" y="3082594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621382" y="3153958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994245" y="2855933"/>
            <a:ext cx="152934" cy="1495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C:\Users\andre\Desktop\Immag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2" y="1768882"/>
            <a:ext cx="3680134" cy="32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3110</TotalTime>
  <Words>929</Words>
  <Application>Microsoft Office PowerPoint</Application>
  <PresentationFormat>Presentazione su schermo (4:3)</PresentationFormat>
  <Paragraphs>207</Paragraphs>
  <Slides>21</Slides>
  <Notes>18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POLI</vt:lpstr>
      <vt:lpstr>MT-RRT: a general purpose multithreading library for path planning</vt:lpstr>
      <vt:lpstr>Motivations</vt:lpstr>
      <vt:lpstr>Possible approaches</vt:lpstr>
      <vt:lpstr>RRT computational issue</vt:lpstr>
      <vt:lpstr>RRT mechanism</vt:lpstr>
      <vt:lpstr>Accelerating RRT algorithms</vt:lpstr>
      <vt:lpstr>RRT profiling</vt:lpstr>
      <vt:lpstr>Benchmark A</vt:lpstr>
      <vt:lpstr>Benchmark B</vt:lpstr>
      <vt:lpstr>Benchmark C</vt:lpstr>
      <vt:lpstr>Benchmark D</vt:lpstr>
      <vt:lpstr>Strategy 1</vt:lpstr>
      <vt:lpstr>Strategy 1: results</vt:lpstr>
      <vt:lpstr>Shared tree exploration</vt:lpstr>
      <vt:lpstr>Shared tree exploration: results</vt:lpstr>
      <vt:lpstr>Local tree copies</vt:lpstr>
      <vt:lpstr>Local tree copies: results</vt:lpstr>
      <vt:lpstr>Multi agents approach</vt:lpstr>
      <vt:lpstr>Multi agents approach: results</vt:lpstr>
      <vt:lpstr>Multi agents approach</vt:lpstr>
      <vt:lpstr>MT-RRT C++ library</vt:lpstr>
    </vt:vector>
  </TitlesOfParts>
  <Company>Area Servizi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Andrea Casalino</cp:lastModifiedBy>
  <cp:revision>346</cp:revision>
  <dcterms:created xsi:type="dcterms:W3CDTF">2015-05-26T12:27:57Z</dcterms:created>
  <dcterms:modified xsi:type="dcterms:W3CDTF">2019-11-05T05:00:51Z</dcterms:modified>
</cp:coreProperties>
</file>