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7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09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4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65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73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49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5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48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74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25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2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9549-4DFB-4AD8-BB25-236F2C220B3D}" type="datetimeFigureOut">
              <a:rPr lang="it-IT" smtClean="0"/>
              <a:t>12/02/2019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C818-DA51-4374-B483-F3A09BC95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61"/>
              <p:cNvSpPr/>
              <p:nvPr/>
            </p:nvSpPr>
            <p:spPr>
              <a:xfrm>
                <a:off x="2339752" y="2060848"/>
                <a:ext cx="1033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𝑁𝑒𝑎𝑟𝑒𝑠𝑡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Rettango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060848"/>
                <a:ext cx="103323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179690" y="1268760"/>
            <a:ext cx="4392488" cy="3600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863766" y="1484784"/>
            <a:ext cx="3024336" cy="504056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Neighbour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863766" y="2492896"/>
            <a:ext cx="30243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Steer</a:t>
            </a:r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3923928" y="404664"/>
            <a:ext cx="1728192" cy="792088"/>
            <a:chOff x="6557367" y="1592796"/>
            <a:chExt cx="1728192" cy="792088"/>
          </a:xfrm>
        </p:grpSpPr>
        <p:sp>
          <p:nvSpPr>
            <p:cNvPr id="7" name="Cilindro 6"/>
            <p:cNvSpPr/>
            <p:nvPr/>
          </p:nvSpPr>
          <p:spPr>
            <a:xfrm>
              <a:off x="6629375" y="1592796"/>
              <a:ext cx="1182985" cy="79208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6557367" y="1880828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Constraints</a:t>
              </a:r>
              <a:endParaRPr lang="it-IT" dirty="0"/>
            </a:p>
          </p:txBody>
        </p:sp>
      </p:grpSp>
      <p:cxnSp>
        <p:nvCxnSpPr>
          <p:cNvPr id="13" name="Connettore 2 12"/>
          <p:cNvCxnSpPr/>
          <p:nvPr/>
        </p:nvCxnSpPr>
        <p:spPr>
          <a:xfrm>
            <a:off x="1115616" y="2996952"/>
            <a:ext cx="0" cy="2232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2"/>
            <a:endCxn id="6" idx="0"/>
          </p:cNvCxnSpPr>
          <p:nvPr/>
        </p:nvCxnSpPr>
        <p:spPr>
          <a:xfrm>
            <a:off x="2375934" y="198884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373162" y="2996952"/>
            <a:ext cx="0" cy="10202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1403826" y="4017195"/>
            <a:ext cx="30243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steered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179512" y="818710"/>
            <a:ext cx="2010619" cy="4500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Expand</a:t>
            </a:r>
            <a:r>
              <a:rPr lang="it-IT" dirty="0" smtClean="0"/>
              <a:t> procedure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115616" y="4725144"/>
            <a:ext cx="18003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9" idx="2"/>
          </p:cNvCxnSpPr>
          <p:nvPr/>
        </p:nvCxnSpPr>
        <p:spPr>
          <a:xfrm>
            <a:off x="2915994" y="4521251"/>
            <a:ext cx="0" cy="2038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endCxn id="5" idx="0"/>
          </p:cNvCxnSpPr>
          <p:nvPr/>
        </p:nvCxnSpPr>
        <p:spPr>
          <a:xfrm>
            <a:off x="2375934" y="620688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5142238" y="1550619"/>
            <a:ext cx="1085947" cy="0"/>
          </a:xfrm>
          <a:prstGeom prst="straightConnector1">
            <a:avLst/>
          </a:prstGeom>
          <a:ln w="38100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>
            <a:off x="4428162" y="4269223"/>
            <a:ext cx="714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5142237" y="1569567"/>
            <a:ext cx="1" cy="30742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5142240" y="4620344"/>
            <a:ext cx="418013" cy="0"/>
          </a:xfrm>
          <a:prstGeom prst="straightConnector1">
            <a:avLst/>
          </a:prstGeom>
          <a:ln w="38100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uppo 58"/>
          <p:cNvGrpSpPr/>
          <p:nvPr/>
        </p:nvGrpSpPr>
        <p:grpSpPr>
          <a:xfrm>
            <a:off x="3888102" y="1196752"/>
            <a:ext cx="377953" cy="1548172"/>
            <a:chOff x="3888102" y="1196752"/>
            <a:chExt cx="377953" cy="1548172"/>
          </a:xfrm>
        </p:grpSpPr>
        <p:cxnSp>
          <p:nvCxnSpPr>
            <p:cNvPr id="21" name="Connettore 2 20"/>
            <p:cNvCxnSpPr>
              <a:endCxn id="6" idx="3"/>
            </p:cNvCxnSpPr>
            <p:nvPr/>
          </p:nvCxnSpPr>
          <p:spPr>
            <a:xfrm flipH="1">
              <a:off x="3888102" y="2744924"/>
              <a:ext cx="37795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 flipV="1">
              <a:off x="4266055" y="1196752"/>
              <a:ext cx="0" cy="15481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/>
              <p:cNvSpPr/>
              <p:nvPr/>
            </p:nvSpPr>
            <p:spPr>
              <a:xfrm>
                <a:off x="2339752" y="755412"/>
                <a:ext cx="483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Rettango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755412"/>
                <a:ext cx="4839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tangolo 62"/>
              <p:cNvSpPr/>
              <p:nvPr/>
            </p:nvSpPr>
            <p:spPr>
              <a:xfrm>
                <a:off x="3347864" y="3275692"/>
                <a:ext cx="453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Rettango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75692"/>
                <a:ext cx="45352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/>
              <p:cNvSpPr/>
              <p:nvPr/>
            </p:nvSpPr>
            <p:spPr>
              <a:xfrm>
                <a:off x="1152296" y="3429000"/>
                <a:ext cx="16195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/>
                  <a:t>Invalid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Rettango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96" y="3429000"/>
                <a:ext cx="1619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008" t="-8333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tangolo 66"/>
          <p:cNvSpPr/>
          <p:nvPr/>
        </p:nvSpPr>
        <p:spPr>
          <a:xfrm>
            <a:off x="6162005" y="2784140"/>
            <a:ext cx="2376264" cy="504056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Near</a:t>
            </a:r>
            <a:r>
              <a:rPr lang="it-IT" dirty="0" smtClean="0"/>
              <a:t> set </a:t>
            </a:r>
            <a:r>
              <a:rPr lang="it-IT" dirty="0" err="1" smtClean="0"/>
              <a:t>computation</a:t>
            </a:r>
            <a:endParaRPr lang="it-IT" dirty="0"/>
          </a:p>
        </p:txBody>
      </p:sp>
      <p:sp>
        <p:nvSpPr>
          <p:cNvPr id="68" name="Rettangolo 67"/>
          <p:cNvSpPr/>
          <p:nvPr/>
        </p:nvSpPr>
        <p:spPr>
          <a:xfrm>
            <a:off x="5837969" y="3573016"/>
            <a:ext cx="30243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Rewird</a:t>
            </a:r>
            <a:r>
              <a:rPr lang="it-IT" dirty="0" smtClean="0"/>
              <a:t> procedure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tangolo 68"/>
              <p:cNvSpPr/>
              <p:nvPr/>
            </p:nvSpPr>
            <p:spPr>
              <a:xfrm>
                <a:off x="6252848" y="4365104"/>
                <a:ext cx="2194578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Insert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 in the </a:t>
                </a:r>
                <a:r>
                  <a:rPr lang="it-IT" dirty="0" err="1" smtClean="0"/>
                  <a:t>Tree</a:t>
                </a:r>
                <a:endParaRPr lang="it-IT" dirty="0"/>
              </a:p>
            </p:txBody>
          </p:sp>
        </mc:Choice>
        <mc:Fallback>
          <p:sp>
            <p:nvSpPr>
              <p:cNvPr id="69" name="Rettango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48" y="4365104"/>
                <a:ext cx="2194578" cy="504056"/>
              </a:xfrm>
              <a:prstGeom prst="rect">
                <a:avLst/>
              </a:prstGeom>
              <a:blipFill rotWithShape="1">
                <a:blip r:embed="rId6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ttangolo 70"/>
              <p:cNvSpPr/>
              <p:nvPr/>
            </p:nvSpPr>
            <p:spPr>
              <a:xfrm>
                <a:off x="6409872" y="1268760"/>
                <a:ext cx="2194578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Insert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 in the </a:t>
                </a:r>
                <a:r>
                  <a:rPr lang="it-IT" dirty="0" err="1" smtClean="0"/>
                  <a:t>Tree</a:t>
                </a:r>
                <a:endParaRPr lang="it-IT" dirty="0"/>
              </a:p>
            </p:txBody>
          </p:sp>
        </mc:Choice>
        <mc:Fallback>
          <p:sp>
            <p:nvSpPr>
              <p:cNvPr id="71" name="Rettango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872" y="1268760"/>
                <a:ext cx="2194578" cy="504056"/>
              </a:xfrm>
              <a:prstGeom prst="rect">
                <a:avLst/>
              </a:prstGeom>
              <a:blipFill rotWithShape="1">
                <a:blip r:embed="rId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ttore 2 73"/>
          <p:cNvCxnSpPr>
            <a:stCxn id="67" idx="2"/>
            <a:endCxn id="68" idx="0"/>
          </p:cNvCxnSpPr>
          <p:nvPr/>
        </p:nvCxnSpPr>
        <p:spPr>
          <a:xfrm>
            <a:off x="7350137" y="3288196"/>
            <a:ext cx="0" cy="284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68" idx="2"/>
            <a:endCxn id="69" idx="0"/>
          </p:cNvCxnSpPr>
          <p:nvPr/>
        </p:nvCxnSpPr>
        <p:spPr>
          <a:xfrm>
            <a:off x="7350137" y="4077072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7328985" y="486916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/>
          <p:cNvCxnSpPr/>
          <p:nvPr/>
        </p:nvCxnSpPr>
        <p:spPr>
          <a:xfrm>
            <a:off x="7354449" y="2492896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>
            <a:off x="7236298" y="1772816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7236298" y="963267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/>
          <p:cNvSpPr/>
          <p:nvPr/>
        </p:nvSpPr>
        <p:spPr>
          <a:xfrm>
            <a:off x="6352116" y="1107283"/>
            <a:ext cx="2396349" cy="8095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/>
          <p:cNvSpPr/>
          <p:nvPr/>
        </p:nvSpPr>
        <p:spPr>
          <a:xfrm>
            <a:off x="5685211" y="2652250"/>
            <a:ext cx="3279277" cy="23609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asellaDiTesto 93"/>
          <p:cNvSpPr txBox="1"/>
          <p:nvPr/>
        </p:nvSpPr>
        <p:spPr>
          <a:xfrm>
            <a:off x="5364089" y="1547500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RRT</a:t>
            </a:r>
            <a:endParaRPr lang="it-IT" dirty="0"/>
          </a:p>
        </p:txBody>
      </p:sp>
      <p:sp>
        <p:nvSpPr>
          <p:cNvPr id="95" name="CasellaDiTesto 94"/>
          <p:cNvSpPr txBox="1"/>
          <p:nvPr/>
        </p:nvSpPr>
        <p:spPr>
          <a:xfrm>
            <a:off x="4932041" y="4643844"/>
            <a:ext cx="66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RRT*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3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2 6"/>
          <p:cNvCxnSpPr/>
          <p:nvPr/>
        </p:nvCxnSpPr>
        <p:spPr>
          <a:xfrm flipH="1">
            <a:off x="2411759" y="341948"/>
            <a:ext cx="2" cy="6183396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6791301" y="341948"/>
            <a:ext cx="12949" cy="6346004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475656" y="-2738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Tree 1 (</a:t>
                </a:r>
                <a:r>
                  <a:rPr lang="it-IT" dirty="0" err="1" smtClean="0"/>
                  <a:t>root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-27384"/>
                <a:ext cx="20162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417" t="-8333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084168" y="-27384"/>
                <a:ext cx="20162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Tree 2 (</a:t>
                </a:r>
                <a:r>
                  <a:rPr lang="it-IT" dirty="0" err="1" smtClean="0"/>
                  <a:t>root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-27384"/>
                <a:ext cx="2016224" cy="391582"/>
              </a:xfrm>
              <a:prstGeom prst="rect">
                <a:avLst/>
              </a:prstGeom>
              <a:blipFill rotWithShape="1">
                <a:blip r:embed="rId3"/>
                <a:stretch>
                  <a:fillRect l="-2417" t="-6250" b="-203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1403648" y="692696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Get</a:t>
            </a:r>
            <a:r>
              <a:rPr lang="it-IT" dirty="0" smtClean="0"/>
              <a:t> random state 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403647" y="1610798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Expand</a:t>
            </a:r>
            <a:r>
              <a:rPr lang="it-IT" dirty="0" smtClean="0"/>
              <a:t> procedure</a:t>
            </a:r>
            <a:endParaRPr lang="it-IT" dirty="0"/>
          </a:p>
        </p:txBody>
      </p:sp>
      <p:grpSp>
        <p:nvGrpSpPr>
          <p:cNvPr id="38" name="Gruppo 37"/>
          <p:cNvGrpSpPr/>
          <p:nvPr/>
        </p:nvGrpSpPr>
        <p:grpSpPr>
          <a:xfrm>
            <a:off x="35496" y="467380"/>
            <a:ext cx="8568952" cy="369332"/>
            <a:chOff x="35496" y="683404"/>
            <a:chExt cx="8568952" cy="369332"/>
          </a:xfrm>
        </p:grpSpPr>
        <p:cxnSp>
          <p:nvCxnSpPr>
            <p:cNvPr id="11" name="Connettore 2 10"/>
            <p:cNvCxnSpPr/>
            <p:nvPr/>
          </p:nvCxnSpPr>
          <p:spPr>
            <a:xfrm>
              <a:off x="1187624" y="836712"/>
              <a:ext cx="7416824" cy="0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sellaDiTesto 15"/>
            <p:cNvSpPr txBox="1"/>
            <p:nvPr/>
          </p:nvSpPr>
          <p:spPr>
            <a:xfrm>
              <a:off x="35496" y="683404"/>
              <a:ext cx="1298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Iteration</a:t>
              </a:r>
              <a:r>
                <a:rPr lang="it-IT" dirty="0" smtClean="0"/>
                <a:t> k</a:t>
              </a:r>
              <a:endParaRPr lang="it-IT" dirty="0"/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396011" y="1124744"/>
            <a:ext cx="571736" cy="438559"/>
            <a:chOff x="4446573" y="2771636"/>
            <a:chExt cx="571736" cy="438559"/>
          </a:xfrm>
        </p:grpSpPr>
        <p:cxnSp>
          <p:nvCxnSpPr>
            <p:cNvPr id="17" name="Connettore 2 16"/>
            <p:cNvCxnSpPr/>
            <p:nvPr/>
          </p:nvCxnSpPr>
          <p:spPr>
            <a:xfrm>
              <a:off x="4446573" y="2778147"/>
              <a:ext cx="0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tangolo 17"/>
                <p:cNvSpPr/>
                <p:nvPr/>
              </p:nvSpPr>
              <p:spPr>
                <a:xfrm>
                  <a:off x="4534330" y="2771636"/>
                  <a:ext cx="483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" name="Rettango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330" y="2771636"/>
                  <a:ext cx="4839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Connettore 2 25"/>
          <p:cNvCxnSpPr>
            <a:stCxn id="10" idx="2"/>
          </p:cNvCxnSpPr>
          <p:nvPr/>
        </p:nvCxnSpPr>
        <p:spPr>
          <a:xfrm flipH="1">
            <a:off x="2396011" y="2060848"/>
            <a:ext cx="12946" cy="3439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endCxn id="31" idx="1"/>
          </p:cNvCxnSpPr>
          <p:nvPr/>
        </p:nvCxnSpPr>
        <p:spPr>
          <a:xfrm>
            <a:off x="2807804" y="2766309"/>
            <a:ext cx="299113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5798938" y="2541284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Expand</a:t>
            </a:r>
            <a:r>
              <a:rPr lang="it-IT" dirty="0" smtClean="0"/>
              <a:t> procedure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/>
              <p:nvPr/>
            </p:nvSpPr>
            <p:spPr>
              <a:xfrm>
                <a:off x="4105260" y="2327750"/>
                <a:ext cx="453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60" y="2327750"/>
                <a:ext cx="45352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uppo 51"/>
          <p:cNvGrpSpPr/>
          <p:nvPr/>
        </p:nvGrpSpPr>
        <p:grpSpPr>
          <a:xfrm>
            <a:off x="755576" y="2404847"/>
            <a:ext cx="2345779" cy="889429"/>
            <a:chOff x="755576" y="2620871"/>
            <a:chExt cx="2345779" cy="889429"/>
          </a:xfrm>
        </p:grpSpPr>
        <p:sp>
          <p:nvSpPr>
            <p:cNvPr id="23" name="Decisione 22"/>
            <p:cNvSpPr/>
            <p:nvPr/>
          </p:nvSpPr>
          <p:spPr>
            <a:xfrm>
              <a:off x="2015716" y="2620871"/>
              <a:ext cx="792088" cy="72008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755576" y="2638653"/>
              <a:ext cx="142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Steering</a:t>
              </a:r>
              <a:r>
                <a:rPr lang="it-IT" dirty="0" smtClean="0"/>
                <a:t> </a:t>
              </a:r>
              <a:r>
                <a:rPr lang="it-IT" dirty="0" err="1" smtClean="0"/>
                <a:t>was</a:t>
              </a:r>
              <a:r>
                <a:rPr lang="it-IT" dirty="0" smtClean="0"/>
                <a:t> </a:t>
              </a:r>
              <a:r>
                <a:rPr lang="it-IT" dirty="0" err="1" smtClean="0"/>
                <a:t>possible</a:t>
              </a:r>
              <a:r>
                <a:rPr lang="it-IT" dirty="0" smtClean="0"/>
                <a:t>?</a:t>
              </a:r>
              <a:endParaRPr lang="it-IT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2804479" y="263865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2510062" y="314096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-36512" y="2051556"/>
            <a:ext cx="8424936" cy="369332"/>
            <a:chOff x="-36512" y="683404"/>
            <a:chExt cx="8424936" cy="369332"/>
          </a:xfrm>
        </p:grpSpPr>
        <p:cxnSp>
          <p:nvCxnSpPr>
            <p:cNvPr id="40" name="Connettore 2 39"/>
            <p:cNvCxnSpPr/>
            <p:nvPr/>
          </p:nvCxnSpPr>
          <p:spPr>
            <a:xfrm>
              <a:off x="1334443" y="864696"/>
              <a:ext cx="7053981" cy="3374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sellaDiTesto 40"/>
            <p:cNvSpPr txBox="1"/>
            <p:nvPr/>
          </p:nvSpPr>
          <p:spPr>
            <a:xfrm>
              <a:off x="-36512" y="6834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Iteration</a:t>
              </a:r>
              <a:r>
                <a:rPr lang="it-IT" dirty="0" smtClean="0"/>
                <a:t> k+1</a:t>
              </a:r>
              <a:endParaRPr lang="it-IT" dirty="0"/>
            </a:p>
          </p:txBody>
        </p:sp>
      </p:grpSp>
      <p:sp>
        <p:nvSpPr>
          <p:cNvPr id="46" name="Rettangolo 45"/>
          <p:cNvSpPr/>
          <p:nvPr/>
        </p:nvSpPr>
        <p:spPr>
          <a:xfrm>
            <a:off x="5798938" y="3341137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Get</a:t>
            </a:r>
            <a:r>
              <a:rPr lang="it-IT" dirty="0" smtClean="0"/>
              <a:t> random state </a:t>
            </a:r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6791301" y="3773185"/>
            <a:ext cx="571736" cy="438559"/>
            <a:chOff x="4446573" y="2771636"/>
            <a:chExt cx="571736" cy="438559"/>
          </a:xfrm>
        </p:grpSpPr>
        <p:cxnSp>
          <p:nvCxnSpPr>
            <p:cNvPr id="48" name="Connettore 2 47"/>
            <p:cNvCxnSpPr/>
            <p:nvPr/>
          </p:nvCxnSpPr>
          <p:spPr>
            <a:xfrm>
              <a:off x="4446573" y="2778147"/>
              <a:ext cx="0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ttangolo 48"/>
                <p:cNvSpPr/>
                <p:nvPr/>
              </p:nvSpPr>
              <p:spPr>
                <a:xfrm>
                  <a:off x="4534330" y="2771636"/>
                  <a:ext cx="483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Rettangolo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330" y="2771636"/>
                  <a:ext cx="4839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Connettore 2 49"/>
          <p:cNvCxnSpPr>
            <a:stCxn id="31" idx="2"/>
          </p:cNvCxnSpPr>
          <p:nvPr/>
        </p:nvCxnSpPr>
        <p:spPr>
          <a:xfrm>
            <a:off x="6804248" y="2991334"/>
            <a:ext cx="0" cy="3252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o 52"/>
          <p:cNvGrpSpPr/>
          <p:nvPr/>
        </p:nvGrpSpPr>
        <p:grpSpPr>
          <a:xfrm>
            <a:off x="6012160" y="4941168"/>
            <a:ext cx="2650404" cy="1099849"/>
            <a:chOff x="1619672" y="2617392"/>
            <a:chExt cx="2650404" cy="1099849"/>
          </a:xfrm>
        </p:grpSpPr>
        <p:sp>
          <p:nvSpPr>
            <p:cNvPr id="54" name="Decisione 53"/>
            <p:cNvSpPr/>
            <p:nvPr/>
          </p:nvSpPr>
          <p:spPr>
            <a:xfrm>
              <a:off x="2015716" y="2620871"/>
              <a:ext cx="792088" cy="72008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/>
            <p:cNvSpPr txBox="1"/>
            <p:nvPr/>
          </p:nvSpPr>
          <p:spPr>
            <a:xfrm>
              <a:off x="2843808" y="2691141"/>
              <a:ext cx="142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Steering</a:t>
              </a:r>
              <a:r>
                <a:rPr lang="it-IT" dirty="0" smtClean="0"/>
                <a:t> </a:t>
              </a:r>
              <a:r>
                <a:rPr lang="it-IT" dirty="0" err="1" smtClean="0"/>
                <a:t>was</a:t>
              </a:r>
              <a:r>
                <a:rPr lang="it-IT" dirty="0" smtClean="0"/>
                <a:t> </a:t>
              </a:r>
              <a:r>
                <a:rPr lang="it-IT" dirty="0" err="1" smtClean="0"/>
                <a:t>possible</a:t>
              </a:r>
              <a:r>
                <a:rPr lang="it-IT" dirty="0" smtClean="0"/>
                <a:t>?</a:t>
              </a:r>
              <a:endParaRPr lang="it-IT" dirty="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1619672" y="26173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2481793" y="334790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798937" y="4211744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Expand</a:t>
            </a:r>
            <a:r>
              <a:rPr lang="it-IT" dirty="0" smtClean="0"/>
              <a:t> procedure</a:t>
            </a:r>
            <a:endParaRPr lang="it-IT" dirty="0"/>
          </a:p>
        </p:txBody>
      </p:sp>
      <p:cxnSp>
        <p:nvCxnSpPr>
          <p:cNvPr id="59" name="Connettore 2 58"/>
          <p:cNvCxnSpPr>
            <a:stCxn id="58" idx="2"/>
          </p:cNvCxnSpPr>
          <p:nvPr/>
        </p:nvCxnSpPr>
        <p:spPr>
          <a:xfrm flipH="1">
            <a:off x="6804246" y="4661794"/>
            <a:ext cx="1" cy="2635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54" idx="1"/>
            <a:endCxn id="65" idx="3"/>
          </p:cNvCxnSpPr>
          <p:nvPr/>
        </p:nvCxnSpPr>
        <p:spPr>
          <a:xfrm flipH="1">
            <a:off x="3417069" y="5304687"/>
            <a:ext cx="299113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tangolo 64"/>
          <p:cNvSpPr/>
          <p:nvPr/>
        </p:nvSpPr>
        <p:spPr>
          <a:xfrm>
            <a:off x="1406450" y="5079662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Expand</a:t>
            </a:r>
            <a:r>
              <a:rPr lang="it-IT" dirty="0" smtClean="0"/>
              <a:t> procedure</a:t>
            </a:r>
            <a:endParaRPr lang="it-IT" dirty="0"/>
          </a:p>
        </p:txBody>
      </p:sp>
      <p:cxnSp>
        <p:nvCxnSpPr>
          <p:cNvPr id="66" name="Connettore 2 65"/>
          <p:cNvCxnSpPr>
            <a:stCxn id="65" idx="2"/>
          </p:cNvCxnSpPr>
          <p:nvPr/>
        </p:nvCxnSpPr>
        <p:spPr>
          <a:xfrm>
            <a:off x="2411760" y="5529712"/>
            <a:ext cx="0" cy="3252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tangolo 69"/>
              <p:cNvSpPr/>
              <p:nvPr/>
            </p:nvSpPr>
            <p:spPr>
              <a:xfrm>
                <a:off x="4257660" y="4931876"/>
                <a:ext cx="453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0" name="Rettango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60" y="4931876"/>
                <a:ext cx="45352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o 70"/>
          <p:cNvGrpSpPr/>
          <p:nvPr/>
        </p:nvGrpSpPr>
        <p:grpSpPr>
          <a:xfrm>
            <a:off x="-36512" y="3059668"/>
            <a:ext cx="8424936" cy="369332"/>
            <a:chOff x="-36512" y="683404"/>
            <a:chExt cx="8424936" cy="369332"/>
          </a:xfrm>
        </p:grpSpPr>
        <p:cxnSp>
          <p:nvCxnSpPr>
            <p:cNvPr id="72" name="Connettore 2 71"/>
            <p:cNvCxnSpPr/>
            <p:nvPr/>
          </p:nvCxnSpPr>
          <p:spPr>
            <a:xfrm>
              <a:off x="1334443" y="864696"/>
              <a:ext cx="7053981" cy="3374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asellaDiTesto 72"/>
            <p:cNvSpPr txBox="1"/>
            <p:nvPr/>
          </p:nvSpPr>
          <p:spPr>
            <a:xfrm>
              <a:off x="-36512" y="6834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Iteration</a:t>
              </a:r>
              <a:r>
                <a:rPr lang="it-IT" dirty="0" smtClean="0"/>
                <a:t> k+2</a:t>
              </a:r>
              <a:endParaRPr lang="it-IT" dirty="0"/>
            </a:p>
          </p:txBody>
        </p:sp>
      </p:grpSp>
      <p:cxnSp>
        <p:nvCxnSpPr>
          <p:cNvPr id="74" name="Connettore 2 73"/>
          <p:cNvCxnSpPr>
            <a:endCxn id="46" idx="1"/>
          </p:cNvCxnSpPr>
          <p:nvPr/>
        </p:nvCxnSpPr>
        <p:spPr>
          <a:xfrm>
            <a:off x="2411759" y="3566162"/>
            <a:ext cx="33871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flipV="1">
            <a:off x="2402484" y="3124927"/>
            <a:ext cx="6473" cy="4295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endCxn id="86" idx="3"/>
          </p:cNvCxnSpPr>
          <p:nvPr/>
        </p:nvCxnSpPr>
        <p:spPr>
          <a:xfrm flipH="1">
            <a:off x="3417070" y="6106809"/>
            <a:ext cx="337423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/>
          <p:cNvSpPr/>
          <p:nvPr/>
        </p:nvSpPr>
        <p:spPr>
          <a:xfrm>
            <a:off x="1406451" y="5881784"/>
            <a:ext cx="2010619" cy="4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Get</a:t>
            </a:r>
            <a:r>
              <a:rPr lang="it-IT" dirty="0" smtClean="0"/>
              <a:t> random state </a:t>
            </a:r>
            <a:endParaRPr lang="it-IT" dirty="0"/>
          </a:p>
        </p:txBody>
      </p:sp>
      <p:cxnSp>
        <p:nvCxnSpPr>
          <p:cNvPr id="89" name="Connettore 1 88"/>
          <p:cNvCxnSpPr/>
          <p:nvPr/>
        </p:nvCxnSpPr>
        <p:spPr>
          <a:xfrm flipV="1">
            <a:off x="6804249" y="5672363"/>
            <a:ext cx="6473" cy="4295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>
            <a:off x="2396011" y="6362735"/>
            <a:ext cx="0" cy="3252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uppo 92"/>
          <p:cNvGrpSpPr/>
          <p:nvPr/>
        </p:nvGrpSpPr>
        <p:grpSpPr>
          <a:xfrm>
            <a:off x="-36512" y="4643844"/>
            <a:ext cx="8424936" cy="369332"/>
            <a:chOff x="-36512" y="683404"/>
            <a:chExt cx="8424936" cy="369332"/>
          </a:xfrm>
        </p:grpSpPr>
        <p:cxnSp>
          <p:nvCxnSpPr>
            <p:cNvPr id="94" name="Connettore 2 93"/>
            <p:cNvCxnSpPr/>
            <p:nvPr/>
          </p:nvCxnSpPr>
          <p:spPr>
            <a:xfrm>
              <a:off x="1334443" y="864696"/>
              <a:ext cx="7053981" cy="3374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CasellaDiTesto 94"/>
            <p:cNvSpPr txBox="1"/>
            <p:nvPr/>
          </p:nvSpPr>
          <p:spPr>
            <a:xfrm>
              <a:off x="-36512" y="6834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Iteration</a:t>
              </a:r>
              <a:r>
                <a:rPr lang="it-IT" dirty="0" smtClean="0"/>
                <a:t> k+3</a:t>
              </a:r>
              <a:endParaRPr lang="it-IT" dirty="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-36512" y="5589240"/>
            <a:ext cx="8424936" cy="369332"/>
            <a:chOff x="-36512" y="683404"/>
            <a:chExt cx="8424936" cy="369332"/>
          </a:xfrm>
        </p:grpSpPr>
        <p:cxnSp>
          <p:nvCxnSpPr>
            <p:cNvPr id="97" name="Connettore 2 96"/>
            <p:cNvCxnSpPr/>
            <p:nvPr/>
          </p:nvCxnSpPr>
          <p:spPr>
            <a:xfrm>
              <a:off x="1334443" y="864696"/>
              <a:ext cx="7053981" cy="3374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sellaDiTesto 97"/>
            <p:cNvSpPr txBox="1"/>
            <p:nvPr/>
          </p:nvSpPr>
          <p:spPr>
            <a:xfrm>
              <a:off x="-36512" y="6834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 smtClean="0"/>
                <a:t>Iteration</a:t>
              </a:r>
              <a:r>
                <a:rPr lang="it-IT" dirty="0" smtClean="0"/>
                <a:t> k+4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6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/>
          <p:cNvGrpSpPr/>
          <p:nvPr/>
        </p:nvGrpSpPr>
        <p:grpSpPr>
          <a:xfrm>
            <a:off x="3426052" y="2924944"/>
            <a:ext cx="2802132" cy="2308675"/>
            <a:chOff x="3426052" y="2924944"/>
            <a:chExt cx="2802132" cy="2308675"/>
          </a:xfrm>
        </p:grpSpPr>
        <p:sp>
          <p:nvSpPr>
            <p:cNvPr id="27" name="Rettangolo 26"/>
            <p:cNvSpPr/>
            <p:nvPr/>
          </p:nvSpPr>
          <p:spPr>
            <a:xfrm>
              <a:off x="3426052" y="2924944"/>
              <a:ext cx="2802132" cy="23086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3638986" y="2994515"/>
              <a:ext cx="2376264" cy="2169532"/>
              <a:chOff x="2912726" y="245609"/>
              <a:chExt cx="2376264" cy="2169532"/>
            </a:xfrm>
          </p:grpSpPr>
          <p:sp>
            <p:nvSpPr>
              <p:cNvPr id="16" name="Goccia 15"/>
              <p:cNvSpPr/>
              <p:nvPr/>
            </p:nvSpPr>
            <p:spPr>
              <a:xfrm>
                <a:off x="3671900" y="1465915"/>
                <a:ext cx="1217956" cy="846094"/>
              </a:xfrm>
              <a:prstGeom prst="teardrop">
                <a:avLst/>
              </a:prstGeom>
              <a:blipFill dpi="0" rotWithShape="1">
                <a:blip r:embed="rId2">
                  <a:alphaModFix amt="76000"/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3464948" y="608772"/>
                <a:ext cx="1211775" cy="1468582"/>
              </a:xfrm>
              <a:custGeom>
                <a:avLst/>
                <a:gdLst>
                  <a:gd name="connsiteX0" fmla="*/ 0 w 1211775"/>
                  <a:gd name="connsiteY0" fmla="*/ 1468582 h 1468582"/>
                  <a:gd name="connsiteX1" fmla="*/ 665018 w 1211775"/>
                  <a:gd name="connsiteY1" fmla="*/ 1302327 h 1468582"/>
                  <a:gd name="connsiteX2" fmla="*/ 1163782 w 1211775"/>
                  <a:gd name="connsiteY2" fmla="*/ 845127 h 1468582"/>
                  <a:gd name="connsiteX3" fmla="*/ 1163782 w 1211775"/>
                  <a:gd name="connsiteY3" fmla="*/ 0 h 146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775" h="1468582">
                    <a:moveTo>
                      <a:pt x="0" y="1468582"/>
                    </a:moveTo>
                    <a:cubicBezTo>
                      <a:pt x="235527" y="1437409"/>
                      <a:pt x="471054" y="1406236"/>
                      <a:pt x="665018" y="1302327"/>
                    </a:cubicBezTo>
                    <a:cubicBezTo>
                      <a:pt x="858982" y="1198418"/>
                      <a:pt x="1080655" y="1062181"/>
                      <a:pt x="1163782" y="845127"/>
                    </a:cubicBezTo>
                    <a:cubicBezTo>
                      <a:pt x="1246909" y="628072"/>
                      <a:pt x="1205345" y="314036"/>
                      <a:pt x="1163782" y="0"/>
                    </a:cubicBezTo>
                  </a:path>
                </a:pathLst>
              </a:custGeom>
              <a:ln w="28575">
                <a:prstDash val="dash"/>
                <a:headEnd type="none" w="med" len="med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e 17"/>
              <p:cNvSpPr/>
              <p:nvPr/>
            </p:nvSpPr>
            <p:spPr>
              <a:xfrm>
                <a:off x="3277194" y="1950640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/>
              <p:cNvSpPr/>
              <p:nvPr/>
            </p:nvSpPr>
            <p:spPr>
              <a:xfrm>
                <a:off x="4460699" y="389416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Ovale 19"/>
              <p:cNvSpPr/>
              <p:nvPr/>
            </p:nvSpPr>
            <p:spPr>
              <a:xfrm>
                <a:off x="3776822" y="1950640"/>
                <a:ext cx="108012" cy="1080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ttangolo 22"/>
                  <p:cNvSpPr/>
                  <p:nvPr/>
                </p:nvSpPr>
                <p:spPr>
                  <a:xfrm>
                    <a:off x="2912726" y="2045809"/>
                    <a:ext cx="1033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𝑁𝑒𝑎𝑟𝑒𝑠𝑡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3" name="Rettangolo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2726" y="2045809"/>
                    <a:ext cx="1033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ttangolo 23"/>
                  <p:cNvSpPr/>
                  <p:nvPr/>
                </p:nvSpPr>
                <p:spPr>
                  <a:xfrm>
                    <a:off x="3632806" y="245609"/>
                    <a:ext cx="917815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𝑡𝑎𝑟𝑔𝑒𝑡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4" name="Rettangolo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806" y="245609"/>
                    <a:ext cx="917815" cy="39190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/>
                  <p:cNvSpPr txBox="1"/>
                  <p:nvPr/>
                </p:nvSpPr>
                <p:spPr>
                  <a:xfrm>
                    <a:off x="4628168" y="1118038"/>
                    <a:ext cx="6608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\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6" name="CasellaDiTes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8168" y="1118038"/>
                    <a:ext cx="66082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33028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uppo 24"/>
          <p:cNvGrpSpPr/>
          <p:nvPr/>
        </p:nvGrpSpPr>
        <p:grpSpPr>
          <a:xfrm>
            <a:off x="173099" y="2924944"/>
            <a:ext cx="2883643" cy="2308675"/>
            <a:chOff x="173099" y="2924944"/>
            <a:chExt cx="2883643" cy="2308675"/>
          </a:xfrm>
        </p:grpSpPr>
        <p:sp>
          <p:nvSpPr>
            <p:cNvPr id="21" name="Rettangolo 20"/>
            <p:cNvSpPr/>
            <p:nvPr/>
          </p:nvSpPr>
          <p:spPr>
            <a:xfrm>
              <a:off x="254610" y="2924944"/>
              <a:ext cx="2802132" cy="23086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173099" y="2924944"/>
              <a:ext cx="2883643" cy="2169532"/>
              <a:chOff x="173099" y="245609"/>
              <a:chExt cx="2883643" cy="2169532"/>
            </a:xfrm>
          </p:grpSpPr>
          <p:sp>
            <p:nvSpPr>
              <p:cNvPr id="14" name="Goccia 13"/>
              <p:cNvSpPr/>
              <p:nvPr/>
            </p:nvSpPr>
            <p:spPr>
              <a:xfrm>
                <a:off x="1622762" y="893681"/>
                <a:ext cx="1217956" cy="846094"/>
              </a:xfrm>
              <a:prstGeom prst="teardrop">
                <a:avLst/>
              </a:prstGeom>
              <a:blipFill dpi="0" rotWithShape="1">
                <a:blip r:embed="rId2">
                  <a:alphaModFix amt="76000"/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Figura a mano libera 6"/>
              <p:cNvSpPr/>
              <p:nvPr/>
            </p:nvSpPr>
            <p:spPr>
              <a:xfrm>
                <a:off x="806832" y="608772"/>
                <a:ext cx="1211775" cy="1468582"/>
              </a:xfrm>
              <a:custGeom>
                <a:avLst/>
                <a:gdLst>
                  <a:gd name="connsiteX0" fmla="*/ 0 w 1211775"/>
                  <a:gd name="connsiteY0" fmla="*/ 1468582 h 1468582"/>
                  <a:gd name="connsiteX1" fmla="*/ 665018 w 1211775"/>
                  <a:gd name="connsiteY1" fmla="*/ 1302327 h 1468582"/>
                  <a:gd name="connsiteX2" fmla="*/ 1163782 w 1211775"/>
                  <a:gd name="connsiteY2" fmla="*/ 845127 h 1468582"/>
                  <a:gd name="connsiteX3" fmla="*/ 1163782 w 1211775"/>
                  <a:gd name="connsiteY3" fmla="*/ 0 h 146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775" h="1468582">
                    <a:moveTo>
                      <a:pt x="0" y="1468582"/>
                    </a:moveTo>
                    <a:cubicBezTo>
                      <a:pt x="235527" y="1437409"/>
                      <a:pt x="471054" y="1406236"/>
                      <a:pt x="665018" y="1302327"/>
                    </a:cubicBezTo>
                    <a:cubicBezTo>
                      <a:pt x="858982" y="1198418"/>
                      <a:pt x="1080655" y="1062181"/>
                      <a:pt x="1163782" y="845127"/>
                    </a:cubicBezTo>
                    <a:cubicBezTo>
                      <a:pt x="1246909" y="628072"/>
                      <a:pt x="1205345" y="314036"/>
                      <a:pt x="1163782" y="0"/>
                    </a:cubicBezTo>
                  </a:path>
                </a:pathLst>
              </a:custGeom>
              <a:ln w="28575">
                <a:prstDash val="dash"/>
                <a:headEnd type="none" w="med" len="med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" name="Ovale 3"/>
              <p:cNvSpPr/>
              <p:nvPr/>
            </p:nvSpPr>
            <p:spPr>
              <a:xfrm>
                <a:off x="619078" y="1950640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Ovale 4"/>
              <p:cNvSpPr/>
              <p:nvPr/>
            </p:nvSpPr>
            <p:spPr>
              <a:xfrm>
                <a:off x="1802583" y="389416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1118706" y="1950640"/>
                <a:ext cx="108012" cy="1080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Ovale 8"/>
              <p:cNvSpPr/>
              <p:nvPr/>
            </p:nvSpPr>
            <p:spPr>
              <a:xfrm>
                <a:off x="1412719" y="1834956"/>
                <a:ext cx="108012" cy="1080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1694571" y="1685769"/>
                <a:ext cx="108012" cy="1080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ttangolo 10"/>
                  <p:cNvSpPr/>
                  <p:nvPr/>
                </p:nvSpPr>
                <p:spPr>
                  <a:xfrm>
                    <a:off x="254610" y="2045809"/>
                    <a:ext cx="1033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𝑁𝑒𝑎𝑟𝑒𝑠𝑡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Rettango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10" y="2045809"/>
                    <a:ext cx="103323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ttangolo 11"/>
                  <p:cNvSpPr/>
                  <p:nvPr/>
                </p:nvSpPr>
                <p:spPr>
                  <a:xfrm>
                    <a:off x="968510" y="245609"/>
                    <a:ext cx="917815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𝑡𝑎𝑟𝑔𝑒𝑡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2" name="Rettangol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8510" y="245609"/>
                    <a:ext cx="917815" cy="39190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12"/>
                  <p:cNvSpPr/>
                  <p:nvPr/>
                </p:nvSpPr>
                <p:spPr>
                  <a:xfrm>
                    <a:off x="1694770" y="1613761"/>
                    <a:ext cx="45352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Rettangol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4770" y="1613761"/>
                    <a:ext cx="45352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/>
                  <p:cNvSpPr txBox="1"/>
                  <p:nvPr/>
                </p:nvSpPr>
                <p:spPr>
                  <a:xfrm>
                    <a:off x="2395920" y="545804"/>
                    <a:ext cx="6608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\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920" y="545804"/>
                    <a:ext cx="660822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34259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Connettore 1 27"/>
              <p:cNvCxnSpPr>
                <a:endCxn id="31" idx="2"/>
              </p:cNvCxnSpPr>
              <p:nvPr/>
            </p:nvCxnSpPr>
            <p:spPr>
              <a:xfrm flipH="1" flipV="1">
                <a:off x="1029712" y="1102528"/>
                <a:ext cx="593050" cy="7324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ttangolo 30"/>
                  <p:cNvSpPr/>
                  <p:nvPr/>
                </p:nvSpPr>
                <p:spPr>
                  <a:xfrm>
                    <a:off x="173099" y="710626"/>
                    <a:ext cx="1713226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𝑁𝑒𝑎𝑟𝑒𝑠𝑡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𝑡𝑎𝑟𝑔𝑒𝑡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1" name="Rettangolo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99" y="710626"/>
                    <a:ext cx="1713226" cy="39190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79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177</Words>
  <Application>Microsoft Office PowerPoint</Application>
  <PresentationFormat>Presentazione su schermo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24</cp:revision>
  <dcterms:created xsi:type="dcterms:W3CDTF">2019-01-13T10:23:18Z</dcterms:created>
  <dcterms:modified xsi:type="dcterms:W3CDTF">2019-02-12T11:41:56Z</dcterms:modified>
</cp:coreProperties>
</file>