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303" r:id="rId2"/>
    <p:sldId id="360" r:id="rId3"/>
    <p:sldId id="363" r:id="rId4"/>
    <p:sldId id="256" r:id="rId5"/>
    <p:sldId id="257" r:id="rId6"/>
    <p:sldId id="258" r:id="rId7"/>
    <p:sldId id="259" r:id="rId8"/>
    <p:sldId id="260" r:id="rId9"/>
    <p:sldId id="364"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324" r:id="rId26"/>
    <p:sldId id="325" r:id="rId27"/>
    <p:sldId id="326" r:id="rId28"/>
    <p:sldId id="327" r:id="rId29"/>
    <p:sldId id="328" r:id="rId30"/>
    <p:sldId id="329" r:id="rId31"/>
    <p:sldId id="330" r:id="rId32"/>
    <p:sldId id="281" r:id="rId33"/>
    <p:sldId id="322" r:id="rId34"/>
    <p:sldId id="282" r:id="rId35"/>
    <p:sldId id="283" r:id="rId36"/>
    <p:sldId id="284" r:id="rId37"/>
    <p:sldId id="285" r:id="rId38"/>
    <p:sldId id="286" r:id="rId39"/>
    <p:sldId id="287" r:id="rId40"/>
    <p:sldId id="365" r:id="rId41"/>
    <p:sldId id="317" r:id="rId42"/>
    <p:sldId id="344" r:id="rId43"/>
    <p:sldId id="345" r:id="rId44"/>
    <p:sldId id="319" r:id="rId45"/>
    <p:sldId id="288" r:id="rId46"/>
    <p:sldId id="302" r:id="rId47"/>
    <p:sldId id="359" r:id="rId48"/>
    <p:sldId id="366" r:id="rId49"/>
    <p:sldId id="358" r:id="rId50"/>
    <p:sldId id="289" r:id="rId51"/>
    <p:sldId id="334" r:id="rId52"/>
    <p:sldId id="335" r:id="rId53"/>
    <p:sldId id="291" r:id="rId54"/>
    <p:sldId id="367" r:id="rId55"/>
    <p:sldId id="320" r:id="rId56"/>
    <p:sldId id="292" r:id="rId57"/>
    <p:sldId id="323" r:id="rId58"/>
    <p:sldId id="321" r:id="rId59"/>
    <p:sldId id="338" r:id="rId60"/>
    <p:sldId id="339" r:id="rId61"/>
    <p:sldId id="340" r:id="rId62"/>
    <p:sldId id="341" r:id="rId63"/>
    <p:sldId id="342" r:id="rId64"/>
    <p:sldId id="343" r:id="rId65"/>
    <p:sldId id="368" r:id="rId66"/>
    <p:sldId id="296" r:id="rId67"/>
    <p:sldId id="306" r:id="rId68"/>
    <p:sldId id="332" r:id="rId69"/>
    <p:sldId id="331" r:id="rId70"/>
    <p:sldId id="349" r:id="rId71"/>
    <p:sldId id="350" r:id="rId72"/>
    <p:sldId id="351" r:id="rId73"/>
    <p:sldId id="352" r:id="rId74"/>
    <p:sldId id="361" r:id="rId75"/>
    <p:sldId id="371" r:id="rId76"/>
    <p:sldId id="369" r:id="rId77"/>
    <p:sldId id="307" r:id="rId78"/>
    <p:sldId id="308" r:id="rId79"/>
    <p:sldId id="299" r:id="rId80"/>
    <p:sldId id="347" r:id="rId81"/>
    <p:sldId id="348" r:id="rId82"/>
    <p:sldId id="353" r:id="rId83"/>
    <p:sldId id="354" r:id="rId84"/>
    <p:sldId id="356" r:id="rId85"/>
    <p:sldId id="357" r:id="rId86"/>
    <p:sldId id="370" r:id="rId87"/>
    <p:sldId id="362" r:id="rId88"/>
    <p:sldId id="372" r:id="rId89"/>
    <p:sldId id="373" r:id="rId90"/>
    <p:sldId id="376" r:id="rId91"/>
    <p:sldId id="375" r:id="rId92"/>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42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12" autoAdjust="0"/>
    <p:restoredTop sz="94660"/>
  </p:normalViewPr>
  <p:slideViewPr>
    <p:cSldViewPr>
      <p:cViewPr varScale="1">
        <p:scale>
          <a:sx n="69" d="100"/>
          <a:sy n="69" d="100"/>
        </p:scale>
        <p:origin x="-118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Foglio1!$B$1</c:f>
              <c:strCache>
                <c:ptCount val="1"/>
                <c:pt idx="0">
                  <c:v>Vendite</c:v>
                </c:pt>
              </c:strCache>
            </c:strRef>
          </c:tx>
          <c:cat>
            <c:strRef>
              <c:f>Foglio1!$A$2:$A$5</c:f>
              <c:strCache>
                <c:ptCount val="4"/>
                <c:pt idx="0">
                  <c:v>Generazione q_rand</c:v>
                </c:pt>
                <c:pt idx="1">
                  <c:v>Ricerca vicino</c:v>
                </c:pt>
                <c:pt idx="2">
                  <c:v>Calcolo q_extend</c:v>
                </c:pt>
                <c:pt idx="3">
                  <c:v>verifica collisioni</c:v>
                </c:pt>
              </c:strCache>
            </c:strRef>
          </c:cat>
          <c:val>
            <c:numRef>
              <c:f>Foglio1!$B$2:$B$5</c:f>
              <c:numCache>
                <c:formatCode>General</c:formatCode>
                <c:ptCount val="4"/>
                <c:pt idx="0">
                  <c:v>4.5</c:v>
                </c:pt>
                <c:pt idx="1">
                  <c:v>77.16</c:v>
                </c:pt>
                <c:pt idx="2">
                  <c:v>13.73</c:v>
                </c:pt>
                <c:pt idx="3">
                  <c:v>4.55</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it-IT"/>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Foglio1!$B$1</c:f>
              <c:strCache>
                <c:ptCount val="1"/>
                <c:pt idx="0">
                  <c:v>Vendite</c:v>
                </c:pt>
              </c:strCache>
            </c:strRef>
          </c:tx>
          <c:cat>
            <c:strRef>
              <c:f>Foglio1!$A$2:$A$6</c:f>
              <c:strCache>
                <c:ptCount val="5"/>
                <c:pt idx="0">
                  <c:v>Generazione q_rand</c:v>
                </c:pt>
                <c:pt idx="1">
                  <c:v>Ricerca vicino</c:v>
                </c:pt>
                <c:pt idx="2">
                  <c:v>Calcolo q_extend</c:v>
                </c:pt>
                <c:pt idx="3">
                  <c:v>verifica collisioni</c:v>
                </c:pt>
                <c:pt idx="4">
                  <c:v>Near set</c:v>
                </c:pt>
              </c:strCache>
            </c:strRef>
          </c:cat>
          <c:val>
            <c:numRef>
              <c:f>Foglio1!$B$2:$B$6</c:f>
              <c:numCache>
                <c:formatCode>General</c:formatCode>
                <c:ptCount val="5"/>
                <c:pt idx="0">
                  <c:v>0.88</c:v>
                </c:pt>
                <c:pt idx="1">
                  <c:v>45.1</c:v>
                </c:pt>
                <c:pt idx="2">
                  <c:v>0.6</c:v>
                </c:pt>
                <c:pt idx="3">
                  <c:v>11.3</c:v>
                </c:pt>
                <c:pt idx="4">
                  <c:v>42.92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it-IT"/>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2A491E-61A2-4BB3-A0E1-5427D47A13AA}" type="datetimeFigureOut">
              <a:rPr lang="it-IT" smtClean="0"/>
              <a:t>11/12/2018</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0A3264-9339-4C54-AA7F-B268A016893C}" type="slidenum">
              <a:rPr lang="it-IT" smtClean="0"/>
              <a:t>‹N›</a:t>
            </a:fld>
            <a:endParaRPr lang="it-IT"/>
          </a:p>
        </p:txBody>
      </p:sp>
    </p:spTree>
    <p:extLst>
      <p:ext uri="{BB962C8B-B14F-4D97-AF65-F5344CB8AC3E}">
        <p14:creationId xmlns:p14="http://schemas.microsoft.com/office/powerpoint/2010/main" val="1631394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580A3264-9339-4C54-AA7F-B268A016893C}" type="slidenum">
              <a:rPr lang="it-IT" smtClean="0"/>
              <a:t>75</a:t>
            </a:fld>
            <a:endParaRPr lang="it-IT"/>
          </a:p>
        </p:txBody>
      </p:sp>
    </p:spTree>
    <p:extLst>
      <p:ext uri="{BB962C8B-B14F-4D97-AF65-F5344CB8AC3E}">
        <p14:creationId xmlns:p14="http://schemas.microsoft.com/office/powerpoint/2010/main" val="1318622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580A3264-9339-4C54-AA7F-B268A016893C}" type="slidenum">
              <a:rPr lang="it-IT" smtClean="0"/>
              <a:t>81</a:t>
            </a:fld>
            <a:endParaRPr lang="it-IT"/>
          </a:p>
        </p:txBody>
      </p:sp>
    </p:spTree>
    <p:extLst>
      <p:ext uri="{BB962C8B-B14F-4D97-AF65-F5344CB8AC3E}">
        <p14:creationId xmlns:p14="http://schemas.microsoft.com/office/powerpoint/2010/main" val="4204833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0863B55F-85A5-4F0B-894B-4550032075B0}" type="datetimeFigureOut">
              <a:rPr lang="it-IT" smtClean="0"/>
              <a:t>11/12/2018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DB4C6F4-4714-4560-BDC1-7994B3F9885E}" type="slidenum">
              <a:rPr lang="it-IT" smtClean="0"/>
              <a:t>‹N›</a:t>
            </a:fld>
            <a:endParaRPr lang="it-IT"/>
          </a:p>
        </p:txBody>
      </p:sp>
    </p:spTree>
    <p:extLst>
      <p:ext uri="{BB962C8B-B14F-4D97-AF65-F5344CB8AC3E}">
        <p14:creationId xmlns:p14="http://schemas.microsoft.com/office/powerpoint/2010/main" val="123307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0863B55F-85A5-4F0B-894B-4550032075B0}" type="datetimeFigureOut">
              <a:rPr lang="it-IT" smtClean="0"/>
              <a:t>11/12/2018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DB4C6F4-4714-4560-BDC1-7994B3F9885E}" type="slidenum">
              <a:rPr lang="it-IT" smtClean="0"/>
              <a:t>‹N›</a:t>
            </a:fld>
            <a:endParaRPr lang="it-IT"/>
          </a:p>
        </p:txBody>
      </p:sp>
    </p:spTree>
    <p:extLst>
      <p:ext uri="{BB962C8B-B14F-4D97-AF65-F5344CB8AC3E}">
        <p14:creationId xmlns:p14="http://schemas.microsoft.com/office/powerpoint/2010/main" val="70130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0863B55F-85A5-4F0B-894B-4550032075B0}" type="datetimeFigureOut">
              <a:rPr lang="it-IT" smtClean="0"/>
              <a:t>11/12/2018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DB4C6F4-4714-4560-BDC1-7994B3F9885E}" type="slidenum">
              <a:rPr lang="it-IT" smtClean="0"/>
              <a:t>‹N›</a:t>
            </a:fld>
            <a:endParaRPr lang="it-IT"/>
          </a:p>
        </p:txBody>
      </p:sp>
    </p:spTree>
    <p:extLst>
      <p:ext uri="{BB962C8B-B14F-4D97-AF65-F5344CB8AC3E}">
        <p14:creationId xmlns:p14="http://schemas.microsoft.com/office/powerpoint/2010/main" val="56975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0863B55F-85A5-4F0B-894B-4550032075B0}" type="datetimeFigureOut">
              <a:rPr lang="it-IT" smtClean="0"/>
              <a:t>11/12/2018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DB4C6F4-4714-4560-BDC1-7994B3F9885E}" type="slidenum">
              <a:rPr lang="it-IT" smtClean="0"/>
              <a:t>‹N›</a:t>
            </a:fld>
            <a:endParaRPr lang="it-IT"/>
          </a:p>
        </p:txBody>
      </p:sp>
    </p:spTree>
    <p:extLst>
      <p:ext uri="{BB962C8B-B14F-4D97-AF65-F5344CB8AC3E}">
        <p14:creationId xmlns:p14="http://schemas.microsoft.com/office/powerpoint/2010/main" val="6327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0863B55F-85A5-4F0B-894B-4550032075B0}" type="datetimeFigureOut">
              <a:rPr lang="it-IT" smtClean="0"/>
              <a:t>11/12/2018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DB4C6F4-4714-4560-BDC1-7994B3F9885E}" type="slidenum">
              <a:rPr lang="it-IT" smtClean="0"/>
              <a:t>‹N›</a:t>
            </a:fld>
            <a:endParaRPr lang="it-IT"/>
          </a:p>
        </p:txBody>
      </p:sp>
    </p:spTree>
    <p:extLst>
      <p:ext uri="{BB962C8B-B14F-4D97-AF65-F5344CB8AC3E}">
        <p14:creationId xmlns:p14="http://schemas.microsoft.com/office/powerpoint/2010/main" val="76247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0863B55F-85A5-4F0B-894B-4550032075B0}" type="datetimeFigureOut">
              <a:rPr lang="it-IT" smtClean="0"/>
              <a:t>11/12/2018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DB4C6F4-4714-4560-BDC1-7994B3F9885E}" type="slidenum">
              <a:rPr lang="it-IT" smtClean="0"/>
              <a:t>‹N›</a:t>
            </a:fld>
            <a:endParaRPr lang="it-IT"/>
          </a:p>
        </p:txBody>
      </p:sp>
    </p:spTree>
    <p:extLst>
      <p:ext uri="{BB962C8B-B14F-4D97-AF65-F5344CB8AC3E}">
        <p14:creationId xmlns:p14="http://schemas.microsoft.com/office/powerpoint/2010/main" val="182992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0863B55F-85A5-4F0B-894B-4550032075B0}" type="datetimeFigureOut">
              <a:rPr lang="it-IT" smtClean="0"/>
              <a:t>11/12/2018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DB4C6F4-4714-4560-BDC1-7994B3F9885E}" type="slidenum">
              <a:rPr lang="it-IT" smtClean="0"/>
              <a:t>‹N›</a:t>
            </a:fld>
            <a:endParaRPr lang="it-IT"/>
          </a:p>
        </p:txBody>
      </p:sp>
    </p:spTree>
    <p:extLst>
      <p:ext uri="{BB962C8B-B14F-4D97-AF65-F5344CB8AC3E}">
        <p14:creationId xmlns:p14="http://schemas.microsoft.com/office/powerpoint/2010/main" val="293341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0863B55F-85A5-4F0B-894B-4550032075B0}" type="datetimeFigureOut">
              <a:rPr lang="it-IT" smtClean="0"/>
              <a:t>11/12/2018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DB4C6F4-4714-4560-BDC1-7994B3F9885E}" type="slidenum">
              <a:rPr lang="it-IT" smtClean="0"/>
              <a:t>‹N›</a:t>
            </a:fld>
            <a:endParaRPr lang="it-IT"/>
          </a:p>
        </p:txBody>
      </p:sp>
    </p:spTree>
    <p:extLst>
      <p:ext uri="{BB962C8B-B14F-4D97-AF65-F5344CB8AC3E}">
        <p14:creationId xmlns:p14="http://schemas.microsoft.com/office/powerpoint/2010/main" val="266095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0863B55F-85A5-4F0B-894B-4550032075B0}" type="datetimeFigureOut">
              <a:rPr lang="it-IT" smtClean="0"/>
              <a:t>11/12/2018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DB4C6F4-4714-4560-BDC1-7994B3F9885E}" type="slidenum">
              <a:rPr lang="it-IT" smtClean="0"/>
              <a:t>‹N›</a:t>
            </a:fld>
            <a:endParaRPr lang="it-IT"/>
          </a:p>
        </p:txBody>
      </p:sp>
    </p:spTree>
    <p:extLst>
      <p:ext uri="{BB962C8B-B14F-4D97-AF65-F5344CB8AC3E}">
        <p14:creationId xmlns:p14="http://schemas.microsoft.com/office/powerpoint/2010/main" val="87250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0863B55F-85A5-4F0B-894B-4550032075B0}" type="datetimeFigureOut">
              <a:rPr lang="it-IT" smtClean="0"/>
              <a:t>11/12/2018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DB4C6F4-4714-4560-BDC1-7994B3F9885E}" type="slidenum">
              <a:rPr lang="it-IT" smtClean="0"/>
              <a:t>‹N›</a:t>
            </a:fld>
            <a:endParaRPr lang="it-IT"/>
          </a:p>
        </p:txBody>
      </p:sp>
    </p:spTree>
    <p:extLst>
      <p:ext uri="{BB962C8B-B14F-4D97-AF65-F5344CB8AC3E}">
        <p14:creationId xmlns:p14="http://schemas.microsoft.com/office/powerpoint/2010/main" val="32358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0863B55F-85A5-4F0B-894B-4550032075B0}" type="datetimeFigureOut">
              <a:rPr lang="it-IT" smtClean="0"/>
              <a:t>11/12/2018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DB4C6F4-4714-4560-BDC1-7994B3F9885E}" type="slidenum">
              <a:rPr lang="it-IT" smtClean="0"/>
              <a:t>‹N›</a:t>
            </a:fld>
            <a:endParaRPr lang="it-IT"/>
          </a:p>
        </p:txBody>
      </p:sp>
    </p:spTree>
    <p:extLst>
      <p:ext uri="{BB962C8B-B14F-4D97-AF65-F5344CB8AC3E}">
        <p14:creationId xmlns:p14="http://schemas.microsoft.com/office/powerpoint/2010/main" val="71774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3B55F-85A5-4F0B-894B-4550032075B0}" type="datetimeFigureOut">
              <a:rPr lang="it-IT" smtClean="0"/>
              <a:t>11/12/2018</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4C6F4-4714-4560-BDC1-7994B3F9885E}" type="slidenum">
              <a:rPr lang="it-IT" smtClean="0"/>
              <a:t>‹N›</a:t>
            </a:fld>
            <a:endParaRPr lang="it-IT"/>
          </a:p>
        </p:txBody>
      </p:sp>
    </p:spTree>
    <p:extLst>
      <p:ext uri="{BB962C8B-B14F-4D97-AF65-F5344CB8AC3E}">
        <p14:creationId xmlns:p14="http://schemas.microsoft.com/office/powerpoint/2010/main" val="805400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0.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1.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10.png"/><Relationship Id="rId7" Type="http://schemas.openxmlformats.org/officeDocument/2006/relationships/image" Target="../media/image450.png"/><Relationship Id="rId2" Type="http://schemas.openxmlformats.org/officeDocument/2006/relationships/image" Target="../media/image471.png"/><Relationship Id="rId1" Type="http://schemas.openxmlformats.org/officeDocument/2006/relationships/slideLayout" Target="../slideLayouts/slideLayout1.xml"/><Relationship Id="rId6" Type="http://schemas.openxmlformats.org/officeDocument/2006/relationships/image" Target="../media/image440.png"/><Relationship Id="rId5" Type="http://schemas.openxmlformats.org/officeDocument/2006/relationships/image" Target="../media/image481.png"/><Relationship Id="rId4" Type="http://schemas.openxmlformats.org/officeDocument/2006/relationships/image" Target="../media/image420.png"/></Relationships>
</file>

<file path=ppt/slides/_rels/slide33.xml.rels><?xml version="1.0" encoding="UTF-8" standalone="yes"?>
<Relationships xmlns="http://schemas.openxmlformats.org/package/2006/relationships"><Relationship Id="rId8" Type="http://schemas.openxmlformats.org/officeDocument/2006/relationships/image" Target="../media/image550.png"/><Relationship Id="rId3" Type="http://schemas.openxmlformats.org/officeDocument/2006/relationships/image" Target="../media/image501.png"/><Relationship Id="rId7" Type="http://schemas.openxmlformats.org/officeDocument/2006/relationships/image" Target="../media/image541.png"/><Relationship Id="rId2" Type="http://schemas.openxmlformats.org/officeDocument/2006/relationships/image" Target="../media/image491.png"/><Relationship Id="rId1" Type="http://schemas.openxmlformats.org/officeDocument/2006/relationships/slideLayout" Target="../slideLayouts/slideLayout1.xml"/><Relationship Id="rId6" Type="http://schemas.openxmlformats.org/officeDocument/2006/relationships/image" Target="../media/image531.png"/><Relationship Id="rId5" Type="http://schemas.openxmlformats.org/officeDocument/2006/relationships/image" Target="../media/image521.png"/><Relationship Id="rId4" Type="http://schemas.openxmlformats.org/officeDocument/2006/relationships/image" Target="../media/image511.png"/></Relationships>
</file>

<file path=ppt/slides/_rels/slide34.xml.rels><?xml version="1.0" encoding="UTF-8" standalone="yes"?>
<Relationships xmlns="http://schemas.openxmlformats.org/package/2006/relationships"><Relationship Id="rId2" Type="http://schemas.openxmlformats.org/officeDocument/2006/relationships/image" Target="../media/image56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1.xml"/><Relationship Id="rId4" Type="http://schemas.openxmlformats.org/officeDocument/2006/relationships/image" Target="../media/image490.png"/></Relationships>
</file>

<file path=ppt/slides/_rels/slide36.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1.xml"/><Relationship Id="rId5" Type="http://schemas.openxmlformats.org/officeDocument/2006/relationships/image" Target="../media/image500.png"/><Relationship Id="rId4" Type="http://schemas.openxmlformats.org/officeDocument/2006/relationships/image" Target="../media/image490.png"/></Relationships>
</file>

<file path=ppt/slides/_rels/slide37.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1.xml"/><Relationship Id="rId4" Type="http://schemas.openxmlformats.org/officeDocument/2006/relationships/image" Target="../media/image490.png"/></Relationships>
</file>

<file path=ppt/slides/_rels/slide38.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1.xml"/><Relationship Id="rId5" Type="http://schemas.openxmlformats.org/officeDocument/2006/relationships/image" Target="../media/image510.png"/><Relationship Id="rId4" Type="http://schemas.openxmlformats.org/officeDocument/2006/relationships/image" Target="../media/image490.png"/></Relationships>
</file>

<file path=ppt/slides/_rels/slide39.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2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53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image" Target="../media/image600.png"/><Relationship Id="rId7" Type="http://schemas.openxmlformats.org/officeDocument/2006/relationships/image" Target="../media/image590.png"/><Relationship Id="rId1" Type="http://schemas.openxmlformats.org/officeDocument/2006/relationships/slideLayout" Target="../slideLayouts/slideLayout1.xml"/><Relationship Id="rId6" Type="http://schemas.openxmlformats.org/officeDocument/2006/relationships/image" Target="../media/image580.png"/><Relationship Id="rId11" Type="http://schemas.openxmlformats.org/officeDocument/2006/relationships/image" Target="../media/image64.png"/><Relationship Id="rId5" Type="http://schemas.openxmlformats.org/officeDocument/2006/relationships/image" Target="../media/image570.png"/><Relationship Id="rId10" Type="http://schemas.openxmlformats.org/officeDocument/2006/relationships/image" Target="../media/image63.png"/><Relationship Id="rId4" Type="http://schemas.openxmlformats.org/officeDocument/2006/relationships/image" Target="../media/image560.png"/><Relationship Id="rId9" Type="http://schemas.openxmlformats.org/officeDocument/2006/relationships/image" Target="../media/image610.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10.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8" Type="http://schemas.openxmlformats.org/officeDocument/2006/relationships/image" Target="../media/image600.png"/><Relationship Id="rId13" Type="http://schemas.openxmlformats.org/officeDocument/2006/relationships/image" Target="../media/image65.png"/><Relationship Id="rId7" Type="http://schemas.openxmlformats.org/officeDocument/2006/relationships/image" Target="../media/image590.png"/><Relationship Id="rId12" Type="http://schemas.openxmlformats.org/officeDocument/2006/relationships/image" Target="../media/image640.png"/><Relationship Id="rId1" Type="http://schemas.openxmlformats.org/officeDocument/2006/relationships/slideLayout" Target="../slideLayouts/slideLayout1.xml"/><Relationship Id="rId6" Type="http://schemas.openxmlformats.org/officeDocument/2006/relationships/image" Target="../media/image580.png"/><Relationship Id="rId11" Type="http://schemas.openxmlformats.org/officeDocument/2006/relationships/image" Target="../media/image630.png"/><Relationship Id="rId5" Type="http://schemas.openxmlformats.org/officeDocument/2006/relationships/image" Target="../media/image570.png"/><Relationship Id="rId10" Type="http://schemas.openxmlformats.org/officeDocument/2006/relationships/image" Target="../media/image620.png"/><Relationship Id="rId4" Type="http://schemas.openxmlformats.org/officeDocument/2006/relationships/image" Target="../media/image560.png"/><Relationship Id="rId9" Type="http://schemas.openxmlformats.org/officeDocument/2006/relationships/image" Target="../media/image610.png"/><Relationship Id="rId14" Type="http://schemas.openxmlformats.org/officeDocument/2006/relationships/image" Target="../media/image66.png"/></Relationships>
</file>

<file path=ppt/slides/_rels/slide5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680.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0.png"/><Relationship Id="rId1" Type="http://schemas.openxmlformats.org/officeDocument/2006/relationships/slideLayout" Target="../slideLayouts/slideLayout1.xml"/><Relationship Id="rId4" Type="http://schemas.openxmlformats.org/officeDocument/2006/relationships/image" Target="../media/image7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750.png"/><Relationship Id="rId2" Type="http://schemas.openxmlformats.org/officeDocument/2006/relationships/image" Target="../media/image740.png"/><Relationship Id="rId1" Type="http://schemas.openxmlformats.org/officeDocument/2006/relationships/slideLayout" Target="../slideLayouts/slideLayout1.xml"/><Relationship Id="rId4" Type="http://schemas.openxmlformats.org/officeDocument/2006/relationships/image" Target="../media/image76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780.png"/><Relationship Id="rId2" Type="http://schemas.openxmlformats.org/officeDocument/2006/relationships/image" Target="../media/image770.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80.png"/><Relationship Id="rId4" Type="http://schemas.openxmlformats.org/officeDocument/2006/relationships/image" Target="../media/image79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7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750.png"/><Relationship Id="rId2" Type="http://schemas.openxmlformats.org/officeDocument/2006/relationships/image" Target="../media/image740.png"/><Relationship Id="rId1" Type="http://schemas.openxmlformats.org/officeDocument/2006/relationships/slideLayout" Target="../slideLayouts/slideLayout1.xml"/><Relationship Id="rId4" Type="http://schemas.openxmlformats.org/officeDocument/2006/relationships/image" Target="../media/image761.png"/></Relationships>
</file>

<file path=ppt/slides/_rels/slide75.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image" Target="../media/image760.png"/><Relationship Id="rId1" Type="http://schemas.openxmlformats.org/officeDocument/2006/relationships/slideLayout" Target="../slideLayouts/slideLayout1.xml"/><Relationship Id="rId4" Type="http://schemas.openxmlformats.org/officeDocument/2006/relationships/image" Target="../media/image83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850.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87.png"/><Relationship Id="rId4" Type="http://schemas.openxmlformats.org/officeDocument/2006/relationships/image" Target="../media/image86.png"/></Relationships>
</file>

<file path=ppt/slides/_rels/slide8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5186" y="2289939"/>
            <a:ext cx="8856984" cy="1754326"/>
          </a:xfrm>
          <a:prstGeom prst="rect">
            <a:avLst/>
          </a:prstGeom>
          <a:noFill/>
        </p:spPr>
        <p:txBody>
          <a:bodyPr wrap="square" rtlCol="0">
            <a:spAutoFit/>
          </a:bodyPr>
          <a:lstStyle/>
          <a:p>
            <a:pPr algn="ctr"/>
            <a:r>
              <a:rPr lang="it-IT" sz="3600" dirty="0" err="1" smtClean="0"/>
              <a:t>Rapidly</a:t>
            </a:r>
            <a:r>
              <a:rPr lang="it-IT" sz="3600" dirty="0" smtClean="0"/>
              <a:t> Random </a:t>
            </a:r>
            <a:r>
              <a:rPr lang="it-IT" sz="3600" dirty="0" err="1" smtClean="0"/>
              <a:t>Tree</a:t>
            </a:r>
            <a:r>
              <a:rPr lang="it-IT" sz="3600" dirty="0" smtClean="0"/>
              <a:t> (RRT) </a:t>
            </a:r>
          </a:p>
          <a:p>
            <a:pPr algn="ctr"/>
            <a:r>
              <a:rPr lang="it-IT" sz="3600" dirty="0" smtClean="0"/>
              <a:t>per  </a:t>
            </a:r>
            <a:r>
              <a:rPr lang="it-IT" sz="3600" dirty="0" err="1" smtClean="0"/>
              <a:t>Path</a:t>
            </a:r>
            <a:r>
              <a:rPr lang="it-IT" sz="3600" dirty="0" smtClean="0"/>
              <a:t> Planning di manipolatori robotici, implementazioni parallele</a:t>
            </a:r>
            <a:endParaRPr lang="it-IT" sz="3600" dirty="0"/>
          </a:p>
        </p:txBody>
      </p:sp>
      <p:sp>
        <p:nvSpPr>
          <p:cNvPr id="2" name="CasellaDiTesto 1"/>
          <p:cNvSpPr txBox="1"/>
          <p:nvPr/>
        </p:nvSpPr>
        <p:spPr>
          <a:xfrm>
            <a:off x="95186" y="404664"/>
            <a:ext cx="1812518" cy="369332"/>
          </a:xfrm>
          <a:prstGeom prst="rect">
            <a:avLst/>
          </a:prstGeom>
          <a:noFill/>
        </p:spPr>
        <p:txBody>
          <a:bodyPr wrap="square" rtlCol="0">
            <a:spAutoFit/>
          </a:bodyPr>
          <a:lstStyle/>
          <a:p>
            <a:r>
              <a:rPr lang="it-IT" dirty="0" smtClean="0"/>
              <a:t>Andrea Casalino</a:t>
            </a:r>
            <a:endParaRPr lang="it-IT" dirty="0"/>
          </a:p>
        </p:txBody>
      </p:sp>
    </p:spTree>
    <p:extLst>
      <p:ext uri="{BB962C8B-B14F-4D97-AF65-F5344CB8AC3E}">
        <p14:creationId xmlns:p14="http://schemas.microsoft.com/office/powerpoint/2010/main" val="924644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1200329"/>
          </a:xfrm>
          <a:prstGeom prst="rect">
            <a:avLst/>
          </a:prstGeom>
          <a:noFill/>
        </p:spPr>
        <p:txBody>
          <a:bodyPr wrap="square" rtlCol="0">
            <a:spAutoFit/>
          </a:bodyPr>
          <a:lstStyle/>
          <a:p>
            <a:pPr algn="ctr"/>
            <a:r>
              <a:rPr lang="it-IT" sz="3600" dirty="0" err="1" smtClean="0"/>
              <a:t>Rapidly</a:t>
            </a:r>
            <a:r>
              <a:rPr lang="it-IT" sz="3600" dirty="0" smtClean="0"/>
              <a:t> Random </a:t>
            </a:r>
            <a:r>
              <a:rPr lang="it-IT" sz="3600" dirty="0" err="1" smtClean="0"/>
              <a:t>Tree</a:t>
            </a:r>
            <a:r>
              <a:rPr lang="it-IT" sz="3600" dirty="0" smtClean="0"/>
              <a:t> (RRT) </a:t>
            </a:r>
          </a:p>
          <a:p>
            <a:pPr algn="ctr"/>
            <a:r>
              <a:rPr lang="it-IT" sz="3600" dirty="0" smtClean="0"/>
              <a:t>per  </a:t>
            </a:r>
            <a:r>
              <a:rPr lang="it-IT" sz="3600" dirty="0" err="1" smtClean="0"/>
              <a:t>Path</a:t>
            </a:r>
            <a:r>
              <a:rPr lang="it-IT" sz="3600" dirty="0" smtClean="0"/>
              <a:t> Planning di manipolatori robotici</a:t>
            </a:r>
            <a:endParaRPr lang="it-IT" sz="3600" dirty="0"/>
          </a:p>
        </p:txBody>
      </p:sp>
      <mc:AlternateContent xmlns:mc="http://schemas.openxmlformats.org/markup-compatibility/2006" xmlns:a14="http://schemas.microsoft.com/office/drawing/2010/main">
        <mc:Choice Requires="a14">
          <p:sp>
            <p:nvSpPr>
              <p:cNvPr id="30" name="CasellaDiTesto 29"/>
              <p:cNvSpPr txBox="1"/>
              <p:nvPr/>
            </p:nvSpPr>
            <p:spPr>
              <a:xfrm>
                <a:off x="35496" y="1196752"/>
                <a:ext cx="8928992" cy="2172967"/>
              </a:xfrm>
              <a:prstGeom prst="rect">
                <a:avLst/>
              </a:prstGeom>
              <a:noFill/>
            </p:spPr>
            <p:txBody>
              <a:bodyPr wrap="square" rtlCol="0">
                <a:spAutoFit/>
              </a:bodyPr>
              <a:lstStyle/>
              <a:p>
                <a:r>
                  <a:rPr lang="it-IT" dirty="0" smtClean="0"/>
                  <a:t>Lo scopo del </a:t>
                </a:r>
                <a:r>
                  <a:rPr lang="it-IT" dirty="0" err="1" smtClean="0"/>
                  <a:t>path</a:t>
                </a:r>
                <a:r>
                  <a:rPr lang="it-IT" dirty="0" smtClean="0"/>
                  <a:t> planning, è quello di determinare un percorso interamente contenuto nell’insieme </a:t>
                </a:r>
                <a14:m>
                  <m:oMath xmlns:m="http://schemas.openxmlformats.org/officeDocument/2006/math">
                    <m:sSub>
                      <m:sSubPr>
                        <m:ctrlPr>
                          <a:rPr lang="it-IT" i="1" smtClean="0">
                            <a:latin typeface="Cambria Math"/>
                          </a:rPr>
                        </m:ctrlPr>
                      </m:sSubPr>
                      <m:e>
                        <m:r>
                          <a:rPr lang="it-IT" b="0" i="1" smtClean="0">
                            <a:latin typeface="Cambria Math"/>
                          </a:rPr>
                          <m:t>𝑄</m:t>
                        </m:r>
                      </m:e>
                      <m:sub>
                        <m:r>
                          <a:rPr lang="it-IT" b="0" i="1" smtClean="0">
                            <a:latin typeface="Cambria Math"/>
                          </a:rPr>
                          <m:t>𝑓𝑟𝑒𝑒</m:t>
                        </m:r>
                      </m:sub>
                    </m:sSub>
                  </m:oMath>
                </a14:m>
                <a:r>
                  <a:rPr lang="it-IT" dirty="0" smtClean="0"/>
                  <a:t>, che porti il robot da una posa di partenza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a14:m>
                <a:r>
                  <a:rPr lang="it-IT" dirty="0" smtClean="0"/>
                  <a:t>ad una di arrivo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r>
                      <a:rPr lang="it-IT" b="0" i="1" smtClean="0">
                        <a:latin typeface="Cambria Math"/>
                      </a:rPr>
                      <m:t>.</m:t>
                    </m:r>
                  </m:oMath>
                </a14:m>
                <a:endParaRPr lang="it-IT" dirty="0"/>
              </a:p>
              <a:p>
                <a:r>
                  <a:rPr lang="it-IT" dirty="0" smtClean="0"/>
                  <a:t>Gli algoritmi di ricerca </a:t>
                </a:r>
                <a:r>
                  <a:rPr lang="it-IT" dirty="0" err="1" smtClean="0"/>
                  <a:t>randomica</a:t>
                </a:r>
                <a:r>
                  <a:rPr lang="it-IT" dirty="0" smtClean="0"/>
                  <a:t> (RRT) del percorso, risolvono questo problema esplorando </a:t>
                </a:r>
                <a14:m>
                  <m:oMath xmlns:m="http://schemas.openxmlformats.org/officeDocument/2006/math">
                    <m:sSub>
                      <m:sSubPr>
                        <m:ctrlPr>
                          <a:rPr lang="it-IT" i="1" smtClean="0">
                            <a:latin typeface="Cambria Math"/>
                          </a:rPr>
                        </m:ctrlPr>
                      </m:sSubPr>
                      <m:e>
                        <m:r>
                          <a:rPr lang="it-IT" b="0" i="1" smtClean="0">
                            <a:latin typeface="Cambria Math"/>
                          </a:rPr>
                          <m:t>𝑄</m:t>
                        </m:r>
                      </m:e>
                      <m:sub>
                        <m:r>
                          <a:rPr lang="it-IT" b="0" i="1" smtClean="0">
                            <a:latin typeface="Cambria Math"/>
                          </a:rPr>
                          <m:t>𝑓𝑟𝑒𝑒</m:t>
                        </m:r>
                      </m:sub>
                    </m:sSub>
                  </m:oMath>
                </a14:m>
                <a:r>
                  <a:rPr lang="it-IT" dirty="0" smtClean="0"/>
                  <a:t> , costruendo in maniera iterativa un albero di ricerca. I nodi dell’albero sono degli </a:t>
                </a:r>
                <a:r>
                  <a:rPr lang="it-IT" u="sng" dirty="0" smtClean="0"/>
                  <a:t>stati </a:t>
                </a:r>
                <a:r>
                  <a:rPr lang="it-IT" dirty="0" smtClean="0"/>
                  <a:t>raggiunti dal sistema (la sola posizione dei giunti, la posizione e la velocità, ecc..) a cui ci si riferirà con il termine generico </a:t>
                </a:r>
                <a14:m>
                  <m:oMath xmlns:m="http://schemas.openxmlformats.org/officeDocument/2006/math">
                    <m:bar>
                      <m:barPr>
                        <m:ctrlPr>
                          <a:rPr lang="it-IT" i="1" smtClean="0">
                            <a:latin typeface="Cambria Math"/>
                          </a:rPr>
                        </m:ctrlPr>
                      </m:barPr>
                      <m:e>
                        <m:r>
                          <a:rPr lang="it-IT" b="0" i="1" smtClean="0">
                            <a:latin typeface="Cambria Math"/>
                          </a:rPr>
                          <m:t>𝑞</m:t>
                        </m:r>
                      </m:e>
                    </m:bar>
                  </m:oMath>
                </a14:m>
                <a:r>
                  <a:rPr lang="it-IT" dirty="0" smtClean="0"/>
                  <a:t>; mentre i rami sono delle </a:t>
                </a:r>
                <a:r>
                  <a:rPr lang="it-IT" u="sng" dirty="0" smtClean="0"/>
                  <a:t>traiettorie</a:t>
                </a:r>
                <a:r>
                  <a:rPr lang="it-IT" dirty="0" smtClean="0"/>
                  <a:t> che li collegano (successioni di pose o sequenze di accelerazioni o coppie da imprimere ai giunti).</a:t>
                </a:r>
                <a:endParaRPr lang="it-IT" dirty="0"/>
              </a:p>
            </p:txBody>
          </p:sp>
        </mc:Choice>
        <mc:Fallback xmlns="">
          <p:sp>
            <p:nvSpPr>
              <p:cNvPr id="30" name="CasellaDiTesto 29"/>
              <p:cNvSpPr txBox="1">
                <a:spLocks noRot="1" noChangeAspect="1" noMove="1" noResize="1" noEditPoints="1" noAdjustHandles="1" noChangeArrowheads="1" noChangeShapeType="1" noTextEdit="1"/>
              </p:cNvSpPr>
              <p:nvPr/>
            </p:nvSpPr>
            <p:spPr>
              <a:xfrm>
                <a:off x="35496" y="1196752"/>
                <a:ext cx="8928992" cy="2172967"/>
              </a:xfrm>
              <a:prstGeom prst="rect">
                <a:avLst/>
              </a:prstGeom>
              <a:blipFill rotWithShape="1">
                <a:blip r:embed="rId2"/>
                <a:stretch>
                  <a:fillRect l="-614" t="-1401" b="-3361"/>
                </a:stretch>
              </a:blipFill>
            </p:spPr>
            <p:txBody>
              <a:bodyPr/>
              <a:lstStyle/>
              <a:p>
                <a:r>
                  <a:rPr lang="it-IT">
                    <a:noFill/>
                  </a:rPr>
                  <a:t> </a:t>
                </a:r>
              </a:p>
            </p:txBody>
          </p:sp>
        </mc:Fallback>
      </mc:AlternateContent>
      <p:sp>
        <p:nvSpPr>
          <p:cNvPr id="24" name="Ovale 23"/>
          <p:cNvSpPr/>
          <p:nvPr/>
        </p:nvSpPr>
        <p:spPr>
          <a:xfrm>
            <a:off x="2376107" y="63520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3" name="Connettore 1 22"/>
          <p:cNvCxnSpPr>
            <a:stCxn id="24" idx="0"/>
          </p:cNvCxnSpPr>
          <p:nvPr/>
        </p:nvCxnSpPr>
        <p:spPr>
          <a:xfrm flipV="1">
            <a:off x="2448115" y="5916535"/>
            <a:ext cx="187836" cy="43555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Ovale 41"/>
          <p:cNvSpPr/>
          <p:nvPr/>
        </p:nvSpPr>
        <p:spPr>
          <a:xfrm>
            <a:off x="2592131" y="577251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47" name="Connettore 1 46"/>
          <p:cNvCxnSpPr/>
          <p:nvPr/>
        </p:nvCxnSpPr>
        <p:spPr>
          <a:xfrm flipV="1">
            <a:off x="2694433" y="5484487"/>
            <a:ext cx="401754" cy="2880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Ovale 49"/>
          <p:cNvSpPr/>
          <p:nvPr/>
        </p:nvSpPr>
        <p:spPr>
          <a:xfrm>
            <a:off x="3105640" y="541247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52" name="Connettore 1 51"/>
          <p:cNvCxnSpPr/>
          <p:nvPr/>
        </p:nvCxnSpPr>
        <p:spPr>
          <a:xfrm flipH="1" flipV="1">
            <a:off x="2542033" y="5412479"/>
            <a:ext cx="105956" cy="40374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Ovale 52"/>
          <p:cNvSpPr/>
          <p:nvPr/>
        </p:nvSpPr>
        <p:spPr>
          <a:xfrm>
            <a:off x="2450995" y="526846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60" name="Connettore 1 59"/>
          <p:cNvCxnSpPr/>
          <p:nvPr/>
        </p:nvCxnSpPr>
        <p:spPr>
          <a:xfrm flipV="1">
            <a:off x="2519421" y="4980431"/>
            <a:ext cx="401754" cy="2880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Ovale 60"/>
          <p:cNvSpPr/>
          <p:nvPr/>
        </p:nvSpPr>
        <p:spPr>
          <a:xfrm>
            <a:off x="2952171" y="490842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62" name="Connettore 1 61"/>
          <p:cNvCxnSpPr>
            <a:stCxn id="53" idx="1"/>
          </p:cNvCxnSpPr>
          <p:nvPr/>
        </p:nvCxnSpPr>
        <p:spPr>
          <a:xfrm flipH="1" flipV="1">
            <a:off x="2376107" y="4817834"/>
            <a:ext cx="95979" cy="47172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Ovale 62"/>
          <p:cNvSpPr/>
          <p:nvPr/>
        </p:nvSpPr>
        <p:spPr>
          <a:xfrm>
            <a:off x="2313608" y="467381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64" name="Connettore 1 63"/>
          <p:cNvCxnSpPr>
            <a:stCxn id="53" idx="2"/>
            <a:endCxn id="65" idx="5"/>
          </p:cNvCxnSpPr>
          <p:nvPr/>
        </p:nvCxnSpPr>
        <p:spPr>
          <a:xfrm flipH="1" flipV="1">
            <a:off x="1923670" y="5022917"/>
            <a:ext cx="527325" cy="31755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Ovale 64"/>
          <p:cNvSpPr/>
          <p:nvPr/>
        </p:nvSpPr>
        <p:spPr>
          <a:xfrm>
            <a:off x="1800745" y="489999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66" name="Connettore 1 65"/>
          <p:cNvCxnSpPr/>
          <p:nvPr/>
        </p:nvCxnSpPr>
        <p:spPr>
          <a:xfrm flipV="1">
            <a:off x="3249656" y="5340471"/>
            <a:ext cx="504758" cy="10337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Ovale 66"/>
          <p:cNvSpPr/>
          <p:nvPr/>
        </p:nvSpPr>
        <p:spPr>
          <a:xfrm>
            <a:off x="3754414" y="5283240"/>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68" name="Connettore 1 67"/>
          <p:cNvCxnSpPr/>
          <p:nvPr/>
        </p:nvCxnSpPr>
        <p:spPr>
          <a:xfrm flipV="1">
            <a:off x="2519421" y="6278328"/>
            <a:ext cx="401754" cy="14401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Ovale 68"/>
          <p:cNvSpPr/>
          <p:nvPr/>
        </p:nvSpPr>
        <p:spPr>
          <a:xfrm>
            <a:off x="2914122" y="619187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7" name="Goccia 16"/>
          <p:cNvSpPr/>
          <p:nvPr/>
        </p:nvSpPr>
        <p:spPr>
          <a:xfrm>
            <a:off x="3177648" y="42751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orda 17"/>
          <p:cNvSpPr/>
          <p:nvPr/>
        </p:nvSpPr>
        <p:spPr>
          <a:xfrm>
            <a:off x="1199005" y="52684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Ovale 69"/>
          <p:cNvSpPr/>
          <p:nvPr/>
        </p:nvSpPr>
        <p:spPr>
          <a:xfrm>
            <a:off x="3995936" y="39758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71" name="Corda 70"/>
          <p:cNvSpPr/>
          <p:nvPr/>
        </p:nvSpPr>
        <p:spPr>
          <a:xfrm rot="-3600000">
            <a:off x="3192009" y="53831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2" name="Connettore 1 71"/>
          <p:cNvCxnSpPr/>
          <p:nvPr/>
        </p:nvCxnSpPr>
        <p:spPr>
          <a:xfrm flipV="1">
            <a:off x="2385617" y="4275112"/>
            <a:ext cx="308816" cy="41477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2707178" y="413109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6" name="Connettore 1 75"/>
          <p:cNvCxnSpPr>
            <a:stCxn id="67" idx="6"/>
          </p:cNvCxnSpPr>
          <p:nvPr/>
        </p:nvCxnSpPr>
        <p:spPr>
          <a:xfrm>
            <a:off x="3898430" y="5355248"/>
            <a:ext cx="457546" cy="129239"/>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Ovale 76"/>
          <p:cNvSpPr/>
          <p:nvPr/>
        </p:nvSpPr>
        <p:spPr>
          <a:xfrm>
            <a:off x="4355976" y="544384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8" name="Connettore 1 77"/>
          <p:cNvCxnSpPr>
            <a:stCxn id="67" idx="6"/>
          </p:cNvCxnSpPr>
          <p:nvPr/>
        </p:nvCxnSpPr>
        <p:spPr>
          <a:xfrm flipV="1">
            <a:off x="3898430" y="5052439"/>
            <a:ext cx="529554" cy="302809"/>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Ovale 78"/>
          <p:cNvSpPr/>
          <p:nvPr/>
        </p:nvSpPr>
        <p:spPr>
          <a:xfrm>
            <a:off x="4427984" y="495090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80" name="Connettore 1 79"/>
          <p:cNvCxnSpPr/>
          <p:nvPr/>
        </p:nvCxnSpPr>
        <p:spPr>
          <a:xfrm flipV="1">
            <a:off x="2824709" y="3831809"/>
            <a:ext cx="424947" cy="300093"/>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Ovale 80"/>
          <p:cNvSpPr/>
          <p:nvPr/>
        </p:nvSpPr>
        <p:spPr>
          <a:xfrm>
            <a:off x="3249656" y="374444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82" name="Connettore 1 81"/>
          <p:cNvCxnSpPr>
            <a:stCxn id="73" idx="0"/>
          </p:cNvCxnSpPr>
          <p:nvPr/>
        </p:nvCxnSpPr>
        <p:spPr>
          <a:xfrm flipH="1" flipV="1">
            <a:off x="2694433" y="3645024"/>
            <a:ext cx="84753" cy="48607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Ovale 82"/>
          <p:cNvSpPr/>
          <p:nvPr/>
        </p:nvSpPr>
        <p:spPr>
          <a:xfrm>
            <a:off x="2610375" y="350100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86" name="Connettore 1 85"/>
          <p:cNvCxnSpPr>
            <a:stCxn id="73" idx="1"/>
          </p:cNvCxnSpPr>
          <p:nvPr/>
        </p:nvCxnSpPr>
        <p:spPr>
          <a:xfrm flipH="1" flipV="1">
            <a:off x="2187332" y="3981855"/>
            <a:ext cx="540937" cy="1703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Ovale 86"/>
          <p:cNvSpPr/>
          <p:nvPr/>
        </p:nvSpPr>
        <p:spPr>
          <a:xfrm>
            <a:off x="2043316" y="3899310"/>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91" name="Connettore 1 90"/>
          <p:cNvCxnSpPr>
            <a:stCxn id="17" idx="0"/>
          </p:cNvCxnSpPr>
          <p:nvPr/>
        </p:nvCxnSpPr>
        <p:spPr>
          <a:xfrm flipV="1">
            <a:off x="4283968" y="4203104"/>
            <a:ext cx="1296144" cy="49667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CasellaDiTesto 91"/>
              <p:cNvSpPr txBox="1"/>
              <p:nvPr/>
            </p:nvSpPr>
            <p:spPr>
              <a:xfrm>
                <a:off x="5148064" y="3872275"/>
                <a:ext cx="3744416" cy="391582"/>
              </a:xfrm>
              <a:prstGeom prst="rect">
                <a:avLst/>
              </a:prstGeom>
              <a:noFill/>
            </p:spPr>
            <p:txBody>
              <a:bodyPr wrap="square" rtlCol="0">
                <a:spAutoFit/>
              </a:bodyPr>
              <a:lstStyle/>
              <a:p>
                <a:r>
                  <a:rPr lang="it-IT" dirty="0" smtClean="0"/>
                  <a:t>Regione non appartenente a </a:t>
                </a:r>
                <a14:m>
                  <m:oMath xmlns:m="http://schemas.openxmlformats.org/officeDocument/2006/math">
                    <m:sSub>
                      <m:sSubPr>
                        <m:ctrlPr>
                          <a:rPr lang="it-IT" i="1" smtClean="0">
                            <a:latin typeface="Cambria Math"/>
                          </a:rPr>
                        </m:ctrlPr>
                      </m:sSubPr>
                      <m:e>
                        <m:r>
                          <a:rPr lang="it-IT" b="0" i="1" smtClean="0">
                            <a:latin typeface="Cambria Math"/>
                          </a:rPr>
                          <m:t>𝑄</m:t>
                        </m:r>
                      </m:e>
                      <m:sub>
                        <m:r>
                          <a:rPr lang="it-IT" b="0" i="1" smtClean="0">
                            <a:latin typeface="Cambria Math"/>
                          </a:rPr>
                          <m:t>𝑓𝑟𝑒𝑒</m:t>
                        </m:r>
                      </m:sub>
                    </m:sSub>
                  </m:oMath>
                </a14:m>
                <a:endParaRPr lang="it-IT" dirty="0"/>
              </a:p>
            </p:txBody>
          </p:sp>
        </mc:Choice>
        <mc:Fallback xmlns="">
          <p:sp>
            <p:nvSpPr>
              <p:cNvPr id="92" name="CasellaDiTesto 91"/>
              <p:cNvSpPr txBox="1">
                <a:spLocks noRot="1" noChangeAspect="1" noMove="1" noResize="1" noEditPoints="1" noAdjustHandles="1" noChangeArrowheads="1" noChangeShapeType="1" noTextEdit="1"/>
              </p:cNvSpPr>
              <p:nvPr/>
            </p:nvSpPr>
            <p:spPr>
              <a:xfrm>
                <a:off x="5148064" y="3872275"/>
                <a:ext cx="3744416" cy="391582"/>
              </a:xfrm>
              <a:prstGeom prst="rect">
                <a:avLst/>
              </a:prstGeom>
              <a:blipFill rotWithShape="1">
                <a:blip r:embed="rId3"/>
                <a:stretch>
                  <a:fillRect l="-1301" t="-6250" b="-2031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CasellaDiTesto 92"/>
              <p:cNvSpPr txBox="1"/>
              <p:nvPr/>
            </p:nvSpPr>
            <p:spPr>
              <a:xfrm>
                <a:off x="4067944" y="36188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93" name="CasellaDiTesto 92"/>
              <p:cNvSpPr txBox="1">
                <a:spLocks noRot="1" noChangeAspect="1" noMove="1" noResize="1" noEditPoints="1" noAdjustHandles="1" noChangeArrowheads="1" noChangeShapeType="1" noTextEdit="1"/>
              </p:cNvSpPr>
              <p:nvPr/>
            </p:nvSpPr>
            <p:spPr>
              <a:xfrm>
                <a:off x="4067944" y="3618805"/>
                <a:ext cx="504056" cy="429028"/>
              </a:xfrm>
              <a:prstGeom prst="rect">
                <a:avLst/>
              </a:prstGeom>
              <a:blipFill rotWithShape="1">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4" name="CasellaDiTesto 93"/>
              <p:cNvSpPr txBox="1"/>
              <p:nvPr/>
            </p:nvSpPr>
            <p:spPr>
              <a:xfrm>
                <a:off x="2051720" y="6355109"/>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94" name="CasellaDiTesto 93"/>
              <p:cNvSpPr txBox="1">
                <a:spLocks noRot="1" noChangeAspect="1" noMove="1" noResize="1" noEditPoints="1" noAdjustHandles="1" noChangeArrowheads="1" noChangeShapeType="1" noTextEdit="1"/>
              </p:cNvSpPr>
              <p:nvPr/>
            </p:nvSpPr>
            <p:spPr>
              <a:xfrm>
                <a:off x="2051720" y="6355109"/>
                <a:ext cx="504056" cy="429028"/>
              </a:xfrm>
              <a:prstGeom prst="rect">
                <a:avLst/>
              </a:prstGeom>
              <a:blipFill rotWithShape="1">
                <a:blip r:embed="rId5"/>
                <a:stretch>
                  <a:fillRect/>
                </a:stretch>
              </a:blipFill>
            </p:spPr>
            <p:txBody>
              <a:bodyPr/>
              <a:lstStyle/>
              <a:p>
                <a:r>
                  <a:rPr lang="it-IT">
                    <a:noFill/>
                  </a:rPr>
                  <a:t> </a:t>
                </a:r>
              </a:p>
            </p:txBody>
          </p:sp>
        </mc:Fallback>
      </mc:AlternateContent>
      <p:cxnSp>
        <p:nvCxnSpPr>
          <p:cNvPr id="95" name="Connettore 1 94"/>
          <p:cNvCxnSpPr>
            <a:stCxn id="81" idx="6"/>
            <a:endCxn id="70" idx="1"/>
          </p:cNvCxnSpPr>
          <p:nvPr/>
        </p:nvCxnSpPr>
        <p:spPr>
          <a:xfrm>
            <a:off x="3393672" y="3816455"/>
            <a:ext cx="623355" cy="180461"/>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778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versione base (seriale)</a:t>
            </a:r>
            <a:endParaRPr lang="it-IT" sz="3600" dirty="0"/>
          </a:p>
        </p:txBody>
      </p:sp>
      <mc:AlternateContent xmlns:mc="http://schemas.openxmlformats.org/markup-compatibility/2006" xmlns:a14="http://schemas.microsoft.com/office/drawing/2010/main">
        <mc:Choice Requires="a14">
          <p:sp>
            <p:nvSpPr>
              <p:cNvPr id="30" name="CasellaDiTesto 29"/>
              <p:cNvSpPr txBox="1"/>
              <p:nvPr/>
            </p:nvSpPr>
            <p:spPr>
              <a:xfrm>
                <a:off x="611560" y="1700808"/>
                <a:ext cx="8496944" cy="4507581"/>
              </a:xfrm>
              <a:prstGeom prst="rect">
                <a:avLst/>
              </a:prstGeom>
              <a:noFill/>
            </p:spPr>
            <p:txBody>
              <a:bodyPr wrap="square" rtlCol="0">
                <a:spAutoFit/>
              </a:bodyPr>
              <a:lstStyle/>
              <a:p>
                <a:pPr marL="285750" indent="-285750">
                  <a:buFont typeface="Wingdings" panose="05000000000000000000" pitchFamily="2" charset="2"/>
                  <a:buChar char="q"/>
                </a:pPr>
                <a:r>
                  <a:rPr lang="it-IT" dirty="0" smtClean="0"/>
                  <a:t>La ricerca parte inizializzando l’albero con un nodo radice, il cui stato associato è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a14:m>
                <a:endParaRPr lang="it-IT" dirty="0" smtClean="0"/>
              </a:p>
              <a:p>
                <a:pPr marL="285750" indent="-285750">
                  <a:buFont typeface="Wingdings" panose="05000000000000000000" pitchFamily="2" charset="2"/>
                  <a:buChar char="q"/>
                </a:pPr>
                <a:endParaRPr lang="it-IT" dirty="0" smtClean="0"/>
              </a:p>
              <a:p>
                <a:pPr marL="285750" indent="-285750">
                  <a:buFont typeface="Wingdings" panose="05000000000000000000" pitchFamily="2" charset="2"/>
                  <a:buChar char="q"/>
                </a:pPr>
                <a:r>
                  <a:rPr lang="it-IT" dirty="0" smtClean="0"/>
                  <a:t>Viene campionato in maniera </a:t>
                </a:r>
                <a:r>
                  <a:rPr lang="it-IT" dirty="0" err="1" smtClean="0"/>
                  <a:t>randomica</a:t>
                </a:r>
                <a:r>
                  <a:rPr lang="it-IT" dirty="0" smtClean="0"/>
                  <a:t> un nuovo stato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𝑟𝑎𝑛𝑑</m:t>
                        </m:r>
                      </m:sub>
                    </m:sSub>
                  </m:oMath>
                </a14:m>
                <a:r>
                  <a:rPr lang="it-IT" dirty="0" smtClean="0"/>
                  <a:t> </a:t>
                </a:r>
                <a:endParaRPr lang="it-IT" dirty="0"/>
              </a:p>
              <a:p>
                <a:pPr marL="285750" indent="-285750">
                  <a:buFont typeface="Wingdings" panose="05000000000000000000" pitchFamily="2" charset="2"/>
                  <a:buChar char="q"/>
                </a:pPr>
                <a:r>
                  <a:rPr lang="it-IT" dirty="0" smtClean="0"/>
                  <a:t>Viene trovato all’interno dell’albero esistente lo stato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𝑛𝑒𝑎𝑟</m:t>
                        </m:r>
                      </m:sub>
                    </m:sSub>
                  </m:oMath>
                </a14:m>
                <a:r>
                  <a:rPr lang="it-IT" dirty="0" smtClean="0"/>
                  <a:t> che più è ‘vicino’ a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𝑟𝑎𝑛𝑑</m:t>
                        </m:r>
                      </m:sub>
                    </m:sSub>
                  </m:oMath>
                </a14:m>
                <a:r>
                  <a:rPr lang="it-IT" dirty="0" smtClean="0"/>
                  <a:t> secondo una qualche metrica (es. la distanza euclidea nello spazio delle configurazioni, il tempo speso per andare da uno stato all’altro seguendo una certa traiettoria ottimale che ignora la presenza di ostacoli, ecc..)</a:t>
                </a:r>
              </a:p>
              <a:p>
                <a:pPr marL="285750" indent="-285750">
                  <a:buFont typeface="Wingdings" panose="05000000000000000000" pitchFamily="2" charset="2"/>
                  <a:buChar char="q"/>
                </a:pPr>
                <a:r>
                  <a:rPr lang="it-IT" dirty="0" smtClean="0"/>
                  <a:t>Si calcola una posa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𝑒𝑥𝑡𝑒𝑛𝑑</m:t>
                        </m:r>
                      </m:sub>
                    </m:sSub>
                  </m:oMath>
                </a14:m>
                <a:r>
                  <a:rPr lang="it-IT" dirty="0" smtClean="0"/>
                  <a:t>, raggiungibile seguendo traiettoria che porterebbe a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𝑟𝑎𝑛𝑑</m:t>
                        </m:r>
                      </m:sub>
                    </m:sSub>
                  </m:oMath>
                </a14:m>
                <a:r>
                  <a:rPr lang="it-IT" dirty="0"/>
                  <a:t> </a:t>
                </a:r>
                <a:r>
                  <a:rPr lang="it-IT" dirty="0" smtClean="0"/>
                  <a:t>,  ma ‘distante’ da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𝑛𝑒𝑎𝑟</m:t>
                        </m:r>
                      </m:sub>
                    </m:sSub>
                  </m:oMath>
                </a14:m>
                <a:r>
                  <a:rPr lang="it-IT" dirty="0" smtClean="0"/>
                  <a:t> non più di un certo valore fissato (</a:t>
                </a:r>
                <a:r>
                  <a:rPr lang="it-IT" dirty="0" err="1" smtClean="0"/>
                  <a:t>exploration</a:t>
                </a:r>
                <a:r>
                  <a:rPr lang="it-IT" dirty="0" smtClean="0"/>
                  <a:t> </a:t>
                </a:r>
                <a:r>
                  <a:rPr lang="it-IT" dirty="0" err="1" smtClean="0"/>
                  <a:t>degree</a:t>
                </a:r>
                <a:r>
                  <a:rPr lang="it-IT" dirty="0" smtClean="0"/>
                  <a:t>).</a:t>
                </a:r>
              </a:p>
              <a:p>
                <a:pPr marL="285750" indent="-285750">
                  <a:buFont typeface="Wingdings" panose="05000000000000000000" pitchFamily="2" charset="2"/>
                  <a:buChar char="q"/>
                </a:pPr>
                <a:r>
                  <a:rPr lang="it-IT" dirty="0" smtClean="0"/>
                  <a:t>Si verifica se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𝑒𝑥𝑡𝑒𝑛𝑑</m:t>
                        </m:r>
                      </m:sub>
                    </m:sSub>
                  </m:oMath>
                </a14:m>
                <a:r>
                  <a:rPr lang="it-IT" dirty="0" smtClean="0"/>
                  <a:t> appartiene a </a:t>
                </a:r>
                <a14:m>
                  <m:oMath xmlns:m="http://schemas.openxmlformats.org/officeDocument/2006/math">
                    <m:sSub>
                      <m:sSubPr>
                        <m:ctrlPr>
                          <a:rPr lang="it-IT" i="1">
                            <a:latin typeface="Cambria Math"/>
                          </a:rPr>
                        </m:ctrlPr>
                      </m:sSubPr>
                      <m:e>
                        <m:r>
                          <a:rPr lang="it-IT" b="0" i="1" smtClean="0">
                            <a:latin typeface="Cambria Math"/>
                          </a:rPr>
                          <m:t>𝑄</m:t>
                        </m:r>
                      </m:e>
                      <m:sub>
                        <m:r>
                          <a:rPr lang="it-IT" b="0" i="1" smtClean="0">
                            <a:latin typeface="Cambria Math"/>
                          </a:rPr>
                          <m:t>𝑓𝑟𝑒𝑒</m:t>
                        </m:r>
                      </m:sub>
                    </m:sSub>
                    <m:r>
                      <a:rPr lang="it-IT" b="0" i="0" smtClean="0">
                        <a:latin typeface="Cambria Math"/>
                      </a:rPr>
                      <m:t>:</m:t>
                    </m:r>
                  </m:oMath>
                </a14:m>
                <a:endParaRPr lang="it-IT" b="0" dirty="0" smtClean="0"/>
              </a:p>
              <a:p>
                <a:pPr marL="742950" lvl="1" indent="-285750">
                  <a:buFont typeface="Wingdings" panose="05000000000000000000" pitchFamily="2" charset="2"/>
                  <a:buChar char="q"/>
                </a:pPr>
                <a:r>
                  <a:rPr lang="it-IT" dirty="0" smtClean="0"/>
                  <a:t>Si: si aggiunge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𝑒𝑥𝑡𝑒𝑛𝑑</m:t>
                        </m:r>
                      </m:sub>
                    </m:sSub>
                  </m:oMath>
                </a14:m>
                <a:r>
                  <a:rPr lang="it-IT" dirty="0" smtClean="0"/>
                  <a:t> all’albero</a:t>
                </a:r>
              </a:p>
              <a:p>
                <a:pPr marL="742950" lvl="1" indent="-285750">
                  <a:buFont typeface="Wingdings" panose="05000000000000000000" pitchFamily="2" charset="2"/>
                  <a:buChar char="q"/>
                </a:pPr>
                <a:r>
                  <a:rPr lang="it-IT" dirty="0" smtClean="0"/>
                  <a:t>No: </a:t>
                </a:r>
                <a14:m>
                  <m:oMath xmlns:m="http://schemas.openxmlformats.org/officeDocument/2006/math">
                    <m:sSub>
                      <m:sSubPr>
                        <m:ctrlPr>
                          <a:rPr lang="it-IT" i="1" smtClean="0">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𝑒𝑥𝑡𝑒𝑛𝑑</m:t>
                        </m:r>
                      </m:sub>
                    </m:sSub>
                  </m:oMath>
                </a14:m>
                <a:r>
                  <a:rPr lang="it-IT" dirty="0" smtClean="0"/>
                  <a:t> viene scartato</a:t>
                </a:r>
              </a:p>
              <a:p>
                <a:pPr marL="742950" lvl="1" indent="-285750">
                  <a:buFont typeface="Wingdings" panose="05000000000000000000" pitchFamily="2" charset="2"/>
                  <a:buChar char="q"/>
                </a:pPr>
                <a:endParaRPr lang="it-IT" dirty="0" smtClean="0"/>
              </a:p>
              <a:p>
                <a:pPr marL="285750" indent="-285750">
                  <a:buFont typeface="Wingdings" panose="05000000000000000000" pitchFamily="2" charset="2"/>
                  <a:buChar char="q"/>
                </a:pPr>
                <a:r>
                  <a:rPr lang="it-IT" dirty="0" smtClean="0"/>
                  <a:t>Si itera fino a che non si è trovato uno stato sufficientemente vicino a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𝑓</m:t>
                        </m:r>
                      </m:sub>
                    </m:sSub>
                  </m:oMath>
                </a14:m>
                <a:endParaRPr lang="it-IT" dirty="0"/>
              </a:p>
            </p:txBody>
          </p:sp>
        </mc:Choice>
        <mc:Fallback xmlns="">
          <p:sp>
            <p:nvSpPr>
              <p:cNvPr id="30" name="CasellaDiTesto 29"/>
              <p:cNvSpPr txBox="1">
                <a:spLocks noRot="1" noChangeAspect="1" noMove="1" noResize="1" noEditPoints="1" noAdjustHandles="1" noChangeArrowheads="1" noChangeShapeType="1" noTextEdit="1"/>
              </p:cNvSpPr>
              <p:nvPr/>
            </p:nvSpPr>
            <p:spPr>
              <a:xfrm>
                <a:off x="611560" y="1700808"/>
                <a:ext cx="8496944" cy="4507581"/>
              </a:xfrm>
              <a:prstGeom prst="rect">
                <a:avLst/>
              </a:prstGeom>
              <a:blipFill rotWithShape="1">
                <a:blip r:embed="rId2"/>
                <a:stretch>
                  <a:fillRect l="-430" t="-541"/>
                </a:stretch>
              </a:blipFill>
            </p:spPr>
            <p:txBody>
              <a:bodyPr/>
              <a:lstStyle/>
              <a:p>
                <a:r>
                  <a:rPr lang="it-IT">
                    <a:noFill/>
                  </a:rPr>
                  <a:t> </a:t>
                </a:r>
              </a:p>
            </p:txBody>
          </p:sp>
        </mc:Fallback>
      </mc:AlternateContent>
      <p:grpSp>
        <p:nvGrpSpPr>
          <p:cNvPr id="2" name="Gruppo 1"/>
          <p:cNvGrpSpPr/>
          <p:nvPr/>
        </p:nvGrpSpPr>
        <p:grpSpPr>
          <a:xfrm>
            <a:off x="431540" y="2492896"/>
            <a:ext cx="269255" cy="2664296"/>
            <a:chOff x="431540" y="2492896"/>
            <a:chExt cx="269255" cy="2664296"/>
          </a:xfrm>
        </p:grpSpPr>
        <p:cxnSp>
          <p:nvCxnSpPr>
            <p:cNvPr id="3" name="Connettore 1 2"/>
            <p:cNvCxnSpPr/>
            <p:nvPr/>
          </p:nvCxnSpPr>
          <p:spPr>
            <a:xfrm flipH="1">
              <a:off x="448767" y="5157192"/>
              <a:ext cx="252028" cy="0"/>
            </a:xfrm>
            <a:prstGeom prst="line">
              <a:avLst/>
            </a:prstGeom>
          </p:spPr>
          <p:style>
            <a:lnRef idx="1">
              <a:schemeClr val="dk1"/>
            </a:lnRef>
            <a:fillRef idx="0">
              <a:schemeClr val="dk1"/>
            </a:fillRef>
            <a:effectRef idx="0">
              <a:schemeClr val="dk1"/>
            </a:effectRef>
            <a:fontRef idx="minor">
              <a:schemeClr val="tx1"/>
            </a:fontRef>
          </p:style>
        </p:cxnSp>
        <p:cxnSp>
          <p:nvCxnSpPr>
            <p:cNvPr id="7" name="Connettore 1 6"/>
            <p:cNvCxnSpPr/>
            <p:nvPr/>
          </p:nvCxnSpPr>
          <p:spPr>
            <a:xfrm flipH="1" flipV="1">
              <a:off x="431540" y="2492896"/>
              <a:ext cx="17227" cy="2664296"/>
            </a:xfrm>
            <a:prstGeom prst="line">
              <a:avLst/>
            </a:prstGeom>
          </p:spPr>
          <p:style>
            <a:lnRef idx="1">
              <a:schemeClr val="dk1"/>
            </a:lnRef>
            <a:fillRef idx="0">
              <a:schemeClr val="dk1"/>
            </a:fillRef>
            <a:effectRef idx="0">
              <a:schemeClr val="dk1"/>
            </a:effectRef>
            <a:fontRef idx="minor">
              <a:schemeClr val="tx1"/>
            </a:fontRef>
          </p:style>
        </p:cxnSp>
        <p:cxnSp>
          <p:nvCxnSpPr>
            <p:cNvPr id="10" name="Connettore 1 9"/>
            <p:cNvCxnSpPr/>
            <p:nvPr/>
          </p:nvCxnSpPr>
          <p:spPr>
            <a:xfrm flipH="1">
              <a:off x="431540" y="2492896"/>
              <a:ext cx="252028" cy="0"/>
            </a:xfrm>
            <a:prstGeom prst="line">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97410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versione base (seriale)</a:t>
            </a:r>
            <a:endParaRPr lang="it-IT" sz="3600" dirty="0"/>
          </a:p>
        </p:txBody>
      </p:sp>
      <p:sp>
        <p:nvSpPr>
          <p:cNvPr id="8" name="Ovale 7"/>
          <p:cNvSpPr/>
          <p:nvPr/>
        </p:nvSpPr>
        <p:spPr>
          <a:xfrm>
            <a:off x="2257454" y="45518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6" name="Goccia 25"/>
          <p:cNvSpPr/>
          <p:nvPr/>
        </p:nvSpPr>
        <p:spPr>
          <a:xfrm>
            <a:off x="3058995" y="24749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rda 26"/>
          <p:cNvSpPr/>
          <p:nvPr/>
        </p:nvSpPr>
        <p:spPr>
          <a:xfrm>
            <a:off x="1080352" y="34682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3877283" y="21756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9" name="Corda 28"/>
          <p:cNvSpPr/>
          <p:nvPr/>
        </p:nvSpPr>
        <p:spPr>
          <a:xfrm rot="-3600000">
            <a:off x="3073356" y="35829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p:cNvSpPr txBox="1"/>
              <p:nvPr/>
            </p:nvSpPr>
            <p:spPr>
              <a:xfrm>
                <a:off x="3949291" y="18186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949291" y="1818605"/>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1933067" y="4554909"/>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1933067" y="4554909"/>
                <a:ext cx="504056" cy="429028"/>
              </a:xfrm>
              <a:prstGeom prst="rect">
                <a:avLst/>
              </a:prstGeom>
              <a:blipFill rotWithShape="1">
                <a:blip r:embed="rId3"/>
                <a:stretch>
                  <a:fillRect/>
                </a:stretch>
              </a:blipFill>
            </p:spPr>
            <p:txBody>
              <a:bodyPr/>
              <a:lstStyle/>
              <a:p>
                <a:r>
                  <a:rPr lang="it-IT">
                    <a:noFill/>
                  </a:rPr>
                  <a:t> </a:t>
                </a:r>
              </a:p>
            </p:txBody>
          </p:sp>
        </mc:Fallback>
      </mc:AlternateContent>
      <p:sp>
        <p:nvSpPr>
          <p:cNvPr id="46" name="Ovale 45"/>
          <p:cNvSpPr/>
          <p:nvPr/>
        </p:nvSpPr>
        <p:spPr>
          <a:xfrm>
            <a:off x="3392876" y="191683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5" name="CasellaDiTesto 4"/>
          <p:cNvSpPr txBox="1"/>
          <p:nvPr/>
        </p:nvSpPr>
        <p:spPr>
          <a:xfrm>
            <a:off x="5292080" y="1196752"/>
            <a:ext cx="3384376" cy="646331"/>
          </a:xfrm>
          <a:prstGeom prst="rect">
            <a:avLst/>
          </a:prstGeom>
          <a:noFill/>
        </p:spPr>
        <p:txBody>
          <a:bodyPr wrap="square" rtlCol="0">
            <a:spAutoFit/>
          </a:bodyPr>
          <a:lstStyle/>
          <a:p>
            <a:r>
              <a:rPr lang="it-IT" dirty="0" smtClean="0"/>
              <a:t>Campionamento di un nuovo stato </a:t>
            </a:r>
            <a:r>
              <a:rPr lang="it-IT" dirty="0" err="1" smtClean="0"/>
              <a:t>randomico</a:t>
            </a:r>
            <a:endParaRPr lang="it-IT" dirty="0"/>
          </a:p>
        </p:txBody>
      </p:sp>
    </p:spTree>
    <p:extLst>
      <p:ext uri="{BB962C8B-B14F-4D97-AF65-F5344CB8AC3E}">
        <p14:creationId xmlns:p14="http://schemas.microsoft.com/office/powerpoint/2010/main" val="2179102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versione base (seriale)</a:t>
            </a:r>
            <a:endParaRPr lang="it-IT" sz="3600" dirty="0"/>
          </a:p>
        </p:txBody>
      </p:sp>
      <p:sp>
        <p:nvSpPr>
          <p:cNvPr id="8" name="Ovale 7"/>
          <p:cNvSpPr/>
          <p:nvPr/>
        </p:nvSpPr>
        <p:spPr>
          <a:xfrm>
            <a:off x="2257454" y="45518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6" name="Goccia 25"/>
          <p:cNvSpPr/>
          <p:nvPr/>
        </p:nvSpPr>
        <p:spPr>
          <a:xfrm>
            <a:off x="3058995" y="24749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rda 26"/>
          <p:cNvSpPr/>
          <p:nvPr/>
        </p:nvSpPr>
        <p:spPr>
          <a:xfrm>
            <a:off x="1080352" y="34682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3877283" y="21756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9" name="Corda 28"/>
          <p:cNvSpPr/>
          <p:nvPr/>
        </p:nvSpPr>
        <p:spPr>
          <a:xfrm rot="-3600000">
            <a:off x="3073356" y="35829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p:cNvSpPr txBox="1"/>
              <p:nvPr/>
            </p:nvSpPr>
            <p:spPr>
              <a:xfrm>
                <a:off x="3949291" y="18186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949291" y="1818605"/>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1475656" y="4872180"/>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1475656" y="4872180"/>
                <a:ext cx="504056" cy="429028"/>
              </a:xfrm>
              <a:prstGeom prst="rect">
                <a:avLst/>
              </a:prstGeom>
              <a:blipFill rotWithShape="1">
                <a:blip r:embed="rId3"/>
                <a:stretch>
                  <a:fillRect/>
                </a:stretch>
              </a:blipFill>
            </p:spPr>
            <p:txBody>
              <a:bodyPr/>
              <a:lstStyle/>
              <a:p>
                <a:r>
                  <a:rPr lang="it-IT">
                    <a:noFill/>
                  </a:rPr>
                  <a:t> </a:t>
                </a:r>
              </a:p>
            </p:txBody>
          </p:sp>
        </mc:Fallback>
      </mc:AlternateContent>
      <p:sp>
        <p:nvSpPr>
          <p:cNvPr id="46" name="Ovale 45"/>
          <p:cNvSpPr/>
          <p:nvPr/>
        </p:nvSpPr>
        <p:spPr>
          <a:xfrm>
            <a:off x="3392876" y="191683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5" name="CasellaDiTesto 4"/>
              <p:cNvSpPr txBox="1"/>
              <p:nvPr/>
            </p:nvSpPr>
            <p:spPr>
              <a:xfrm>
                <a:off x="5220072" y="1196752"/>
                <a:ext cx="3672408" cy="369332"/>
              </a:xfrm>
              <a:prstGeom prst="rect">
                <a:avLst/>
              </a:prstGeom>
              <a:noFill/>
            </p:spPr>
            <p:txBody>
              <a:bodyPr wrap="square" rtlCol="0">
                <a:spAutoFit/>
              </a:bodyPr>
              <a:lstStyle/>
              <a:p>
                <a:r>
                  <a:rPr lang="it-IT" dirty="0" smtClean="0"/>
                  <a:t>Ricerca del </a:t>
                </a:r>
                <a:r>
                  <a:rPr lang="it-IT" dirty="0" err="1" smtClean="0"/>
                  <a:t>nearest</a:t>
                </a:r>
                <a:r>
                  <a:rPr lang="it-IT" dirty="0" smtClean="0"/>
                  <a:t> </a:t>
                </a:r>
                <a:r>
                  <a:rPr lang="it-IT" dirty="0" err="1" smtClean="0"/>
                  <a:t>neighbour</a:t>
                </a:r>
                <a:r>
                  <a:rPr lang="it-IT" dirty="0" smtClean="0"/>
                  <a:t> </a:t>
                </a:r>
                <a14:m>
                  <m:oMath xmlns:m="http://schemas.openxmlformats.org/officeDocument/2006/math">
                    <m:sSub>
                      <m:sSubPr>
                        <m:ctrlPr>
                          <a:rPr lang="it-IT" i="1">
                            <a:latin typeface="Cambria Math"/>
                          </a:rPr>
                        </m:ctrlPr>
                      </m:sSubPr>
                      <m:e>
                        <m:r>
                          <a:rPr lang="it-IT" b="0" i="1" smtClean="0">
                            <a:latin typeface="Cambria Math"/>
                          </a:rPr>
                          <m:t>𝑞</m:t>
                        </m:r>
                      </m:e>
                      <m:sub>
                        <m:r>
                          <a:rPr lang="it-IT" b="0" i="1" smtClean="0">
                            <a:latin typeface="Cambria Math"/>
                          </a:rPr>
                          <m:t>𝑛𝑒𝑎𝑟</m:t>
                        </m:r>
                      </m:sub>
                    </m:sSub>
                  </m:oMath>
                </a14:m>
                <a:r>
                  <a:rPr lang="it-IT" dirty="0" smtClean="0"/>
                  <a:t>  </a:t>
                </a:r>
                <a:endParaRPr lang="it-IT" dirty="0"/>
              </a:p>
            </p:txBody>
          </p:sp>
        </mc:Choice>
        <mc:Fallback xmlns="">
          <p:sp>
            <p:nvSpPr>
              <p:cNvPr id="5" name="CasellaDiTesto 4"/>
              <p:cNvSpPr txBox="1">
                <a:spLocks noRot="1" noChangeAspect="1" noMove="1" noResize="1" noEditPoints="1" noAdjustHandles="1" noChangeArrowheads="1" noChangeShapeType="1" noTextEdit="1"/>
              </p:cNvSpPr>
              <p:nvPr/>
            </p:nvSpPr>
            <p:spPr>
              <a:xfrm>
                <a:off x="5220072" y="1196752"/>
                <a:ext cx="3672408" cy="369332"/>
              </a:xfrm>
              <a:prstGeom prst="rect">
                <a:avLst/>
              </a:prstGeom>
              <a:blipFill rotWithShape="1">
                <a:blip r:embed="rId4"/>
                <a:stretch>
                  <a:fillRect l="-1327" t="-8197" b="-24590"/>
                </a:stretch>
              </a:blipFill>
            </p:spPr>
            <p:txBody>
              <a:bodyPr/>
              <a:lstStyle/>
              <a:p>
                <a:r>
                  <a:rPr lang="it-IT">
                    <a:noFill/>
                  </a:rPr>
                  <a:t> </a:t>
                </a:r>
              </a:p>
            </p:txBody>
          </p:sp>
        </mc:Fallback>
      </mc:AlternateContent>
      <p:sp>
        <p:nvSpPr>
          <p:cNvPr id="2" name="Ovale 1"/>
          <p:cNvSpPr/>
          <p:nvPr/>
        </p:nvSpPr>
        <p:spPr>
          <a:xfrm>
            <a:off x="2167814" y="4470889"/>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4032197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ttore 1 5"/>
          <p:cNvCxnSpPr>
            <a:endCxn id="46" idx="3"/>
          </p:cNvCxnSpPr>
          <p:nvPr/>
        </p:nvCxnSpPr>
        <p:spPr>
          <a:xfrm flipV="1">
            <a:off x="2329462" y="2039757"/>
            <a:ext cx="1084505" cy="2584140"/>
          </a:xfrm>
          <a:prstGeom prst="line">
            <a:avLst/>
          </a:prstGeom>
          <a:ln>
            <a:solidFill>
              <a:srgbClr val="FF0000"/>
            </a:solidFill>
            <a:prstDash val="dash"/>
          </a:ln>
        </p:spPr>
        <p:style>
          <a:lnRef idx="1">
            <a:schemeClr val="accent2"/>
          </a:lnRef>
          <a:fillRef idx="0">
            <a:schemeClr val="accent2"/>
          </a:fillRef>
          <a:effectRef idx="0">
            <a:schemeClr val="accent2"/>
          </a:effectRef>
          <a:fontRef idx="minor">
            <a:schemeClr val="tx1"/>
          </a:fontRef>
        </p:style>
      </p:cxnSp>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versione base (seriale)</a:t>
            </a:r>
            <a:endParaRPr lang="it-IT" sz="3600" dirty="0"/>
          </a:p>
        </p:txBody>
      </p:sp>
      <p:sp>
        <p:nvSpPr>
          <p:cNvPr id="8" name="Ovale 7"/>
          <p:cNvSpPr/>
          <p:nvPr/>
        </p:nvSpPr>
        <p:spPr>
          <a:xfrm>
            <a:off x="2257454" y="45518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6" name="Goccia 25"/>
          <p:cNvSpPr/>
          <p:nvPr/>
        </p:nvSpPr>
        <p:spPr>
          <a:xfrm>
            <a:off x="3058995" y="24749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rda 26"/>
          <p:cNvSpPr/>
          <p:nvPr/>
        </p:nvSpPr>
        <p:spPr>
          <a:xfrm>
            <a:off x="1080352" y="34682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3877283" y="21756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9" name="Corda 28"/>
          <p:cNvSpPr/>
          <p:nvPr/>
        </p:nvSpPr>
        <p:spPr>
          <a:xfrm rot="-3600000">
            <a:off x="3073356" y="35829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p:cNvSpPr txBox="1"/>
              <p:nvPr/>
            </p:nvSpPr>
            <p:spPr>
              <a:xfrm>
                <a:off x="3949291" y="18186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949291" y="1818605"/>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1475656" y="4872180"/>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1475656" y="4872180"/>
                <a:ext cx="504056" cy="429028"/>
              </a:xfrm>
              <a:prstGeom prst="rect">
                <a:avLst/>
              </a:prstGeom>
              <a:blipFill rotWithShape="1">
                <a:blip r:embed="rId3"/>
                <a:stretch>
                  <a:fillRect/>
                </a:stretch>
              </a:blipFill>
            </p:spPr>
            <p:txBody>
              <a:bodyPr/>
              <a:lstStyle/>
              <a:p>
                <a:r>
                  <a:rPr lang="it-IT">
                    <a:noFill/>
                  </a:rPr>
                  <a:t> </a:t>
                </a:r>
              </a:p>
            </p:txBody>
          </p:sp>
        </mc:Fallback>
      </mc:AlternateContent>
      <p:sp>
        <p:nvSpPr>
          <p:cNvPr id="46" name="Ovale 45"/>
          <p:cNvSpPr/>
          <p:nvPr/>
        </p:nvSpPr>
        <p:spPr>
          <a:xfrm>
            <a:off x="3392876" y="191683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5" name="CasellaDiTesto 4"/>
              <p:cNvSpPr txBox="1"/>
              <p:nvPr/>
            </p:nvSpPr>
            <p:spPr>
              <a:xfrm>
                <a:off x="5220072" y="1196752"/>
                <a:ext cx="3672408" cy="945580"/>
              </a:xfrm>
              <a:prstGeom prst="rect">
                <a:avLst/>
              </a:prstGeom>
              <a:noFill/>
            </p:spPr>
            <p:txBody>
              <a:bodyPr wrap="square" rtlCol="0">
                <a:spAutoFit/>
              </a:bodyPr>
              <a:lstStyle/>
              <a:p>
                <a:r>
                  <a:rPr lang="it-IT" dirty="0" smtClean="0"/>
                  <a:t>Calcolo di </a:t>
                </a:r>
                <a14:m>
                  <m:oMath xmlns:m="http://schemas.openxmlformats.org/officeDocument/2006/math">
                    <m:sSub>
                      <m:sSubPr>
                        <m:ctrlPr>
                          <a:rPr lang="it-IT" i="1">
                            <a:latin typeface="Cambria Math"/>
                          </a:rPr>
                        </m:ctrlPr>
                      </m:sSubPr>
                      <m:e>
                        <m:r>
                          <a:rPr lang="it-IT" b="0" i="1" smtClean="0">
                            <a:latin typeface="Cambria Math"/>
                          </a:rPr>
                          <m:t>𝑞</m:t>
                        </m:r>
                      </m:e>
                      <m:sub>
                        <m:r>
                          <a:rPr lang="it-IT" b="0" i="1" smtClean="0">
                            <a:latin typeface="Cambria Math"/>
                          </a:rPr>
                          <m:t>𝑒𝑥𝑡𝑒𝑛𝑑</m:t>
                        </m:r>
                      </m:sub>
                    </m:sSub>
                  </m:oMath>
                </a14:m>
                <a:r>
                  <a:rPr lang="it-IT" dirty="0" smtClean="0"/>
                  <a:t> e</a:t>
                </a:r>
              </a:p>
              <a:p>
                <a:r>
                  <a:rPr lang="it-IT" dirty="0" smtClean="0"/>
                  <a:t>Controllo sul fatto che </a:t>
                </a:r>
                <a14:m>
                  <m:oMath xmlns:m="http://schemas.openxmlformats.org/officeDocument/2006/math">
                    <m:sSub>
                      <m:sSubPr>
                        <m:ctrlPr>
                          <a:rPr lang="it-IT" i="1">
                            <a:latin typeface="Cambria Math"/>
                          </a:rPr>
                        </m:ctrlPr>
                      </m:sSubPr>
                      <m:e>
                        <m:r>
                          <a:rPr lang="it-IT" i="1">
                            <a:latin typeface="Cambria Math"/>
                          </a:rPr>
                          <m:t>𝑞</m:t>
                        </m:r>
                      </m:e>
                      <m:sub>
                        <m:r>
                          <a:rPr lang="it-IT" i="1">
                            <a:latin typeface="Cambria Math"/>
                          </a:rPr>
                          <m:t>𝑒𝑥𝑡𝑒𝑛𝑑</m:t>
                        </m:r>
                      </m:sub>
                    </m:sSub>
                  </m:oMath>
                </a14:m>
                <a:r>
                  <a:rPr lang="it-IT" dirty="0" smtClean="0"/>
                  <a:t> appartenga a </a:t>
                </a:r>
                <a14:m>
                  <m:oMath xmlns:m="http://schemas.openxmlformats.org/officeDocument/2006/math">
                    <m:sSub>
                      <m:sSubPr>
                        <m:ctrlPr>
                          <a:rPr lang="it-IT" i="1">
                            <a:latin typeface="Cambria Math"/>
                          </a:rPr>
                        </m:ctrlPr>
                      </m:sSubPr>
                      <m:e>
                        <m:r>
                          <a:rPr lang="it-IT" b="0" i="1" smtClean="0">
                            <a:latin typeface="Cambria Math"/>
                          </a:rPr>
                          <m:t>𝑄</m:t>
                        </m:r>
                      </m:e>
                      <m:sub>
                        <m:r>
                          <a:rPr lang="it-IT" b="0" i="1" smtClean="0">
                            <a:latin typeface="Cambria Math"/>
                          </a:rPr>
                          <m:t>𝑓𝑟𝑒𝑒</m:t>
                        </m:r>
                      </m:sub>
                    </m:sSub>
                  </m:oMath>
                </a14:m>
                <a:r>
                  <a:rPr lang="it-IT" dirty="0" smtClean="0"/>
                  <a:t>  </a:t>
                </a:r>
                <a:endParaRPr lang="it-IT" dirty="0"/>
              </a:p>
            </p:txBody>
          </p:sp>
        </mc:Choice>
        <mc:Fallback xmlns="">
          <p:sp>
            <p:nvSpPr>
              <p:cNvPr id="5" name="CasellaDiTesto 4"/>
              <p:cNvSpPr txBox="1">
                <a:spLocks noRot="1" noChangeAspect="1" noMove="1" noResize="1" noEditPoints="1" noAdjustHandles="1" noChangeArrowheads="1" noChangeShapeType="1" noTextEdit="1"/>
              </p:cNvSpPr>
              <p:nvPr/>
            </p:nvSpPr>
            <p:spPr>
              <a:xfrm>
                <a:off x="5220072" y="1196752"/>
                <a:ext cx="3672408" cy="945580"/>
              </a:xfrm>
              <a:prstGeom prst="rect">
                <a:avLst/>
              </a:prstGeom>
              <a:blipFill rotWithShape="1">
                <a:blip r:embed="rId4"/>
                <a:stretch>
                  <a:fillRect l="-1327" t="-3226" b="-7742"/>
                </a:stretch>
              </a:blipFill>
            </p:spPr>
            <p:txBody>
              <a:bodyPr/>
              <a:lstStyle/>
              <a:p>
                <a:r>
                  <a:rPr lang="it-IT">
                    <a:noFill/>
                  </a:rPr>
                  <a:t> </a:t>
                </a:r>
              </a:p>
            </p:txBody>
          </p:sp>
        </mc:Fallback>
      </mc:AlternateContent>
      <p:sp>
        <p:nvSpPr>
          <p:cNvPr id="2" name="Ovale 1"/>
          <p:cNvSpPr/>
          <p:nvPr/>
        </p:nvSpPr>
        <p:spPr>
          <a:xfrm>
            <a:off x="2167814" y="4470889"/>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5" name="Ovale 14"/>
          <p:cNvSpPr/>
          <p:nvPr/>
        </p:nvSpPr>
        <p:spPr>
          <a:xfrm>
            <a:off x="2448504" y="408704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41356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versione base (seriale)</a:t>
            </a:r>
            <a:endParaRPr lang="it-IT" sz="3600" dirty="0"/>
          </a:p>
        </p:txBody>
      </p:sp>
      <p:sp>
        <p:nvSpPr>
          <p:cNvPr id="8" name="Ovale 7"/>
          <p:cNvSpPr/>
          <p:nvPr/>
        </p:nvSpPr>
        <p:spPr>
          <a:xfrm>
            <a:off x="2257454" y="45518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6" name="Goccia 25"/>
          <p:cNvSpPr/>
          <p:nvPr/>
        </p:nvSpPr>
        <p:spPr>
          <a:xfrm>
            <a:off x="3058995" y="24749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rda 26"/>
          <p:cNvSpPr/>
          <p:nvPr/>
        </p:nvSpPr>
        <p:spPr>
          <a:xfrm>
            <a:off x="1080352" y="34682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3877283" y="21756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9" name="Corda 28"/>
          <p:cNvSpPr/>
          <p:nvPr/>
        </p:nvSpPr>
        <p:spPr>
          <a:xfrm rot="-3600000">
            <a:off x="3073356" y="35829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p:cNvSpPr txBox="1"/>
              <p:nvPr/>
            </p:nvSpPr>
            <p:spPr>
              <a:xfrm>
                <a:off x="3949291" y="18186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949291" y="1818605"/>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1475656" y="4872180"/>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1475656" y="4872180"/>
                <a:ext cx="504056" cy="429028"/>
              </a:xfrm>
              <a:prstGeom prst="rect">
                <a:avLst/>
              </a:prstGeom>
              <a:blipFill rotWithShape="1">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p:cNvSpPr txBox="1"/>
              <p:nvPr/>
            </p:nvSpPr>
            <p:spPr>
              <a:xfrm>
                <a:off x="5220072" y="1196752"/>
                <a:ext cx="3672408" cy="646331"/>
              </a:xfrm>
              <a:prstGeom prst="rect">
                <a:avLst/>
              </a:prstGeom>
              <a:noFill/>
            </p:spPr>
            <p:txBody>
              <a:bodyPr wrap="square" rtlCol="0">
                <a:spAutoFit/>
              </a:bodyPr>
              <a:lstStyle/>
              <a:p>
                <a:r>
                  <a:rPr lang="it-IT" dirty="0" smtClean="0"/>
                  <a:t>Aggiunta di </a:t>
                </a:r>
                <a14:m>
                  <m:oMath xmlns:m="http://schemas.openxmlformats.org/officeDocument/2006/math">
                    <m:sSub>
                      <m:sSubPr>
                        <m:ctrlPr>
                          <a:rPr lang="it-IT" i="1">
                            <a:latin typeface="Cambria Math"/>
                          </a:rPr>
                        </m:ctrlPr>
                      </m:sSubPr>
                      <m:e>
                        <m:r>
                          <a:rPr lang="it-IT" b="0" i="1" smtClean="0">
                            <a:latin typeface="Cambria Math"/>
                          </a:rPr>
                          <m:t>𝑞</m:t>
                        </m:r>
                      </m:e>
                      <m:sub>
                        <m:r>
                          <a:rPr lang="it-IT" b="0" i="1" smtClean="0">
                            <a:latin typeface="Cambria Math"/>
                          </a:rPr>
                          <m:t>𝑒𝑥𝑡𝑒𝑛𝑑</m:t>
                        </m:r>
                      </m:sub>
                    </m:sSub>
                  </m:oMath>
                </a14:m>
                <a:r>
                  <a:rPr lang="it-IT" dirty="0" smtClean="0"/>
                  <a:t>all’albero di ricerca</a:t>
                </a:r>
                <a:endParaRPr lang="it-IT" dirty="0"/>
              </a:p>
            </p:txBody>
          </p:sp>
        </mc:Choice>
        <mc:Fallback xmlns="">
          <p:sp>
            <p:nvSpPr>
              <p:cNvPr id="5" name="CasellaDiTesto 4"/>
              <p:cNvSpPr txBox="1">
                <a:spLocks noRot="1" noChangeAspect="1" noMove="1" noResize="1" noEditPoints="1" noAdjustHandles="1" noChangeArrowheads="1" noChangeShapeType="1" noTextEdit="1"/>
              </p:cNvSpPr>
              <p:nvPr/>
            </p:nvSpPr>
            <p:spPr>
              <a:xfrm>
                <a:off x="5220072" y="1196752"/>
                <a:ext cx="3672408" cy="646331"/>
              </a:xfrm>
              <a:prstGeom prst="rect">
                <a:avLst/>
              </a:prstGeom>
              <a:blipFill rotWithShape="1">
                <a:blip r:embed="rId4"/>
                <a:stretch>
                  <a:fillRect l="-1327" t="-4717" b="-14151"/>
                </a:stretch>
              </a:blipFill>
            </p:spPr>
            <p:txBody>
              <a:bodyPr/>
              <a:lstStyle/>
              <a:p>
                <a:r>
                  <a:rPr lang="it-IT">
                    <a:noFill/>
                  </a:rPr>
                  <a:t> </a:t>
                </a:r>
              </a:p>
            </p:txBody>
          </p:sp>
        </mc:Fallback>
      </mc:AlternateContent>
      <p:sp>
        <p:nvSpPr>
          <p:cNvPr id="2" name="Ovale 1"/>
          <p:cNvSpPr/>
          <p:nvPr/>
        </p:nvSpPr>
        <p:spPr>
          <a:xfrm>
            <a:off x="2167814" y="4470889"/>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5" name="Ovale 14"/>
          <p:cNvSpPr/>
          <p:nvPr/>
        </p:nvSpPr>
        <p:spPr>
          <a:xfrm>
            <a:off x="2448504" y="408704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 name="Connettore 2 6"/>
          <p:cNvCxnSpPr>
            <a:endCxn id="15" idx="3"/>
          </p:cNvCxnSpPr>
          <p:nvPr/>
        </p:nvCxnSpPr>
        <p:spPr>
          <a:xfrm flipV="1">
            <a:off x="2366411" y="4209972"/>
            <a:ext cx="103184" cy="3419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6114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versione base (seriale)</a:t>
            </a:r>
            <a:endParaRPr lang="it-IT" sz="3600" dirty="0"/>
          </a:p>
        </p:txBody>
      </p:sp>
      <p:sp>
        <p:nvSpPr>
          <p:cNvPr id="8" name="Ovale 7"/>
          <p:cNvSpPr/>
          <p:nvPr/>
        </p:nvSpPr>
        <p:spPr>
          <a:xfrm>
            <a:off x="2257454" y="45518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6" name="Goccia 25"/>
          <p:cNvSpPr/>
          <p:nvPr/>
        </p:nvSpPr>
        <p:spPr>
          <a:xfrm>
            <a:off x="3058995" y="24749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rda 26"/>
          <p:cNvSpPr/>
          <p:nvPr/>
        </p:nvSpPr>
        <p:spPr>
          <a:xfrm>
            <a:off x="1080352" y="34682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3877283" y="21756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9" name="Corda 28"/>
          <p:cNvSpPr/>
          <p:nvPr/>
        </p:nvSpPr>
        <p:spPr>
          <a:xfrm rot="-3600000">
            <a:off x="3073356" y="35829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p:cNvSpPr txBox="1"/>
              <p:nvPr/>
            </p:nvSpPr>
            <p:spPr>
              <a:xfrm>
                <a:off x="3949291" y="18186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949291" y="1818605"/>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1862355" y="469128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1862355" y="4691285"/>
                <a:ext cx="504056" cy="429028"/>
              </a:xfrm>
              <a:prstGeom prst="rect">
                <a:avLst/>
              </a:prstGeom>
              <a:blipFill rotWithShape="1">
                <a:blip r:embed="rId3"/>
                <a:stretch>
                  <a:fillRect/>
                </a:stretch>
              </a:blipFill>
            </p:spPr>
            <p:txBody>
              <a:bodyPr/>
              <a:lstStyle/>
              <a:p>
                <a:r>
                  <a:rPr lang="it-IT">
                    <a:noFill/>
                  </a:rPr>
                  <a:t> </a:t>
                </a:r>
              </a:p>
            </p:txBody>
          </p:sp>
        </mc:Fallback>
      </mc:AlternateContent>
      <p:sp>
        <p:nvSpPr>
          <p:cNvPr id="15" name="Ovale 14"/>
          <p:cNvSpPr/>
          <p:nvPr/>
        </p:nvSpPr>
        <p:spPr>
          <a:xfrm>
            <a:off x="2448504" y="408704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 name="Connettore 2 6"/>
          <p:cNvCxnSpPr>
            <a:endCxn id="15" idx="3"/>
          </p:cNvCxnSpPr>
          <p:nvPr/>
        </p:nvCxnSpPr>
        <p:spPr>
          <a:xfrm flipV="1">
            <a:off x="2366411" y="4209972"/>
            <a:ext cx="103184" cy="3419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5292080" y="1196752"/>
            <a:ext cx="3384376" cy="369332"/>
          </a:xfrm>
          <a:prstGeom prst="rect">
            <a:avLst/>
          </a:prstGeom>
          <a:noFill/>
        </p:spPr>
        <p:txBody>
          <a:bodyPr wrap="square" rtlCol="0">
            <a:spAutoFit/>
          </a:bodyPr>
          <a:lstStyle/>
          <a:p>
            <a:r>
              <a:rPr lang="it-IT" dirty="0" smtClean="0"/>
              <a:t>Campionamento stato </a:t>
            </a:r>
            <a:r>
              <a:rPr lang="it-IT" dirty="0" err="1" smtClean="0"/>
              <a:t>randomico</a:t>
            </a:r>
            <a:endParaRPr lang="it-IT" dirty="0"/>
          </a:p>
        </p:txBody>
      </p:sp>
      <p:sp>
        <p:nvSpPr>
          <p:cNvPr id="16" name="Ovale 15"/>
          <p:cNvSpPr/>
          <p:nvPr/>
        </p:nvSpPr>
        <p:spPr>
          <a:xfrm>
            <a:off x="755576" y="371703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02100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versione base (seriale)</a:t>
            </a:r>
            <a:endParaRPr lang="it-IT" sz="3600" dirty="0"/>
          </a:p>
        </p:txBody>
      </p:sp>
      <p:sp>
        <p:nvSpPr>
          <p:cNvPr id="8" name="Ovale 7"/>
          <p:cNvSpPr/>
          <p:nvPr/>
        </p:nvSpPr>
        <p:spPr>
          <a:xfrm>
            <a:off x="2257454" y="45518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6" name="Goccia 25"/>
          <p:cNvSpPr/>
          <p:nvPr/>
        </p:nvSpPr>
        <p:spPr>
          <a:xfrm>
            <a:off x="3058995" y="24749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rda 26"/>
          <p:cNvSpPr/>
          <p:nvPr/>
        </p:nvSpPr>
        <p:spPr>
          <a:xfrm>
            <a:off x="1080352" y="34682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3877283" y="21756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9" name="Corda 28"/>
          <p:cNvSpPr/>
          <p:nvPr/>
        </p:nvSpPr>
        <p:spPr>
          <a:xfrm rot="-3600000">
            <a:off x="3073356" y="35829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p:cNvSpPr txBox="1"/>
              <p:nvPr/>
            </p:nvSpPr>
            <p:spPr>
              <a:xfrm>
                <a:off x="3949291" y="18186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949291" y="1818605"/>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1933785" y="469128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1933785" y="4691285"/>
                <a:ext cx="504056" cy="429028"/>
              </a:xfrm>
              <a:prstGeom prst="rect">
                <a:avLst/>
              </a:prstGeom>
              <a:blipFill rotWithShape="1">
                <a:blip r:embed="rId3"/>
                <a:stretch>
                  <a:fillRect/>
                </a:stretch>
              </a:blipFill>
            </p:spPr>
            <p:txBody>
              <a:bodyPr/>
              <a:lstStyle/>
              <a:p>
                <a:r>
                  <a:rPr lang="it-IT">
                    <a:noFill/>
                  </a:rPr>
                  <a:t> </a:t>
                </a:r>
              </a:p>
            </p:txBody>
          </p:sp>
        </mc:Fallback>
      </mc:AlternateContent>
      <p:sp>
        <p:nvSpPr>
          <p:cNvPr id="15" name="Ovale 14"/>
          <p:cNvSpPr/>
          <p:nvPr/>
        </p:nvSpPr>
        <p:spPr>
          <a:xfrm>
            <a:off x="2448504" y="408704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 name="Connettore 2 6"/>
          <p:cNvCxnSpPr>
            <a:endCxn id="15" idx="3"/>
          </p:cNvCxnSpPr>
          <p:nvPr/>
        </p:nvCxnSpPr>
        <p:spPr>
          <a:xfrm flipV="1">
            <a:off x="2366411" y="4209972"/>
            <a:ext cx="103184" cy="3419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Ovale 15"/>
          <p:cNvSpPr/>
          <p:nvPr/>
        </p:nvSpPr>
        <p:spPr>
          <a:xfrm>
            <a:off x="755576" y="371703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7" name="Ovale 16"/>
          <p:cNvSpPr/>
          <p:nvPr/>
        </p:nvSpPr>
        <p:spPr>
          <a:xfrm>
            <a:off x="2358864" y="4006047"/>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8" name="CasellaDiTesto 17"/>
              <p:cNvSpPr txBox="1"/>
              <p:nvPr/>
            </p:nvSpPr>
            <p:spPr>
              <a:xfrm>
                <a:off x="5220072" y="1196752"/>
                <a:ext cx="3672408" cy="369332"/>
              </a:xfrm>
              <a:prstGeom prst="rect">
                <a:avLst/>
              </a:prstGeom>
              <a:noFill/>
            </p:spPr>
            <p:txBody>
              <a:bodyPr wrap="square" rtlCol="0">
                <a:spAutoFit/>
              </a:bodyPr>
              <a:lstStyle/>
              <a:p>
                <a:r>
                  <a:rPr lang="it-IT" dirty="0" smtClean="0"/>
                  <a:t>Ricerca del </a:t>
                </a:r>
                <a:r>
                  <a:rPr lang="it-IT" dirty="0" err="1" smtClean="0"/>
                  <a:t>nearest</a:t>
                </a:r>
                <a:r>
                  <a:rPr lang="it-IT" dirty="0" smtClean="0"/>
                  <a:t> </a:t>
                </a:r>
                <a:r>
                  <a:rPr lang="it-IT" dirty="0" err="1" smtClean="0"/>
                  <a:t>neighbour</a:t>
                </a:r>
                <a:r>
                  <a:rPr lang="it-IT" dirty="0" smtClean="0"/>
                  <a:t> </a:t>
                </a:r>
                <a14:m>
                  <m:oMath xmlns:m="http://schemas.openxmlformats.org/officeDocument/2006/math">
                    <m:sSub>
                      <m:sSubPr>
                        <m:ctrlPr>
                          <a:rPr lang="it-IT" i="1">
                            <a:latin typeface="Cambria Math"/>
                          </a:rPr>
                        </m:ctrlPr>
                      </m:sSubPr>
                      <m:e>
                        <m:r>
                          <a:rPr lang="it-IT" b="0" i="1" smtClean="0">
                            <a:latin typeface="Cambria Math"/>
                          </a:rPr>
                          <m:t>𝑞</m:t>
                        </m:r>
                      </m:e>
                      <m:sub>
                        <m:r>
                          <a:rPr lang="it-IT" b="0" i="1" smtClean="0">
                            <a:latin typeface="Cambria Math"/>
                          </a:rPr>
                          <m:t>𝑛𝑒𝑎𝑟</m:t>
                        </m:r>
                      </m:sub>
                    </m:sSub>
                  </m:oMath>
                </a14:m>
                <a:r>
                  <a:rPr lang="it-IT" dirty="0" smtClean="0"/>
                  <a:t>  </a:t>
                </a:r>
                <a:endParaRPr lang="it-IT" dirty="0"/>
              </a:p>
            </p:txBody>
          </p:sp>
        </mc:Choice>
        <mc:Fallback xmlns="">
          <p:sp>
            <p:nvSpPr>
              <p:cNvPr id="18" name="CasellaDiTesto 17"/>
              <p:cNvSpPr txBox="1">
                <a:spLocks noRot="1" noChangeAspect="1" noMove="1" noResize="1" noEditPoints="1" noAdjustHandles="1" noChangeArrowheads="1" noChangeShapeType="1" noTextEdit="1"/>
              </p:cNvSpPr>
              <p:nvPr/>
            </p:nvSpPr>
            <p:spPr>
              <a:xfrm>
                <a:off x="5220072" y="1196752"/>
                <a:ext cx="3672408" cy="369332"/>
              </a:xfrm>
              <a:prstGeom prst="rect">
                <a:avLst/>
              </a:prstGeom>
              <a:blipFill rotWithShape="1">
                <a:blip r:embed="rId4"/>
                <a:stretch>
                  <a:fillRect l="-1327" t="-8197" b="-24590"/>
                </a:stretch>
              </a:blipFill>
            </p:spPr>
            <p:txBody>
              <a:bodyPr/>
              <a:lstStyle/>
              <a:p>
                <a:r>
                  <a:rPr lang="it-IT">
                    <a:noFill/>
                  </a:rPr>
                  <a:t> </a:t>
                </a:r>
              </a:p>
            </p:txBody>
          </p:sp>
        </mc:Fallback>
      </mc:AlternateContent>
    </p:spTree>
    <p:extLst>
      <p:ext uri="{BB962C8B-B14F-4D97-AF65-F5344CB8AC3E}">
        <p14:creationId xmlns:p14="http://schemas.microsoft.com/office/powerpoint/2010/main" val="2339033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versione base (seriale)</a:t>
            </a:r>
            <a:endParaRPr lang="it-IT" sz="3600" dirty="0"/>
          </a:p>
        </p:txBody>
      </p:sp>
      <p:sp>
        <p:nvSpPr>
          <p:cNvPr id="8" name="Ovale 7"/>
          <p:cNvSpPr/>
          <p:nvPr/>
        </p:nvSpPr>
        <p:spPr>
          <a:xfrm>
            <a:off x="2257454" y="45518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6" name="Goccia 25"/>
          <p:cNvSpPr/>
          <p:nvPr/>
        </p:nvSpPr>
        <p:spPr>
          <a:xfrm>
            <a:off x="3058995" y="24749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rda 26"/>
          <p:cNvSpPr/>
          <p:nvPr/>
        </p:nvSpPr>
        <p:spPr>
          <a:xfrm>
            <a:off x="1080352" y="34682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3877283" y="21756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9" name="Corda 28"/>
          <p:cNvSpPr/>
          <p:nvPr/>
        </p:nvSpPr>
        <p:spPr>
          <a:xfrm rot="-3600000">
            <a:off x="3073356" y="35829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p:cNvSpPr txBox="1"/>
              <p:nvPr/>
            </p:nvSpPr>
            <p:spPr>
              <a:xfrm>
                <a:off x="3949291" y="18186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949291" y="1818605"/>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1933785" y="469128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1933785" y="4691285"/>
                <a:ext cx="504056" cy="429028"/>
              </a:xfrm>
              <a:prstGeom prst="rect">
                <a:avLst/>
              </a:prstGeom>
              <a:blipFill rotWithShape="1">
                <a:blip r:embed="rId3"/>
                <a:stretch>
                  <a:fillRect/>
                </a:stretch>
              </a:blipFill>
            </p:spPr>
            <p:txBody>
              <a:bodyPr/>
              <a:lstStyle/>
              <a:p>
                <a:r>
                  <a:rPr lang="it-IT">
                    <a:noFill/>
                  </a:rPr>
                  <a:t> </a:t>
                </a:r>
              </a:p>
            </p:txBody>
          </p:sp>
        </mc:Fallback>
      </mc:AlternateContent>
      <p:sp>
        <p:nvSpPr>
          <p:cNvPr id="15" name="Ovale 14"/>
          <p:cNvSpPr/>
          <p:nvPr/>
        </p:nvSpPr>
        <p:spPr>
          <a:xfrm>
            <a:off x="2448504" y="408704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 name="Connettore 2 6"/>
          <p:cNvCxnSpPr>
            <a:endCxn id="15" idx="3"/>
          </p:cNvCxnSpPr>
          <p:nvPr/>
        </p:nvCxnSpPr>
        <p:spPr>
          <a:xfrm flipV="1">
            <a:off x="2366411" y="4209972"/>
            <a:ext cx="103184" cy="3419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Ovale 15"/>
          <p:cNvSpPr/>
          <p:nvPr/>
        </p:nvSpPr>
        <p:spPr>
          <a:xfrm>
            <a:off x="755576" y="371703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9" name="Ovale 18"/>
          <p:cNvSpPr/>
          <p:nvPr/>
        </p:nvSpPr>
        <p:spPr>
          <a:xfrm>
            <a:off x="2358864" y="4006047"/>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0" name="CasellaDiTesto 19"/>
              <p:cNvSpPr txBox="1"/>
              <p:nvPr/>
            </p:nvSpPr>
            <p:spPr>
              <a:xfrm>
                <a:off x="5220072" y="1196752"/>
                <a:ext cx="3672408" cy="945580"/>
              </a:xfrm>
              <a:prstGeom prst="rect">
                <a:avLst/>
              </a:prstGeom>
              <a:noFill/>
            </p:spPr>
            <p:txBody>
              <a:bodyPr wrap="square" rtlCol="0">
                <a:spAutoFit/>
              </a:bodyPr>
              <a:lstStyle/>
              <a:p>
                <a:r>
                  <a:rPr lang="it-IT" dirty="0" smtClean="0"/>
                  <a:t>Calcolo di </a:t>
                </a:r>
                <a14:m>
                  <m:oMath xmlns:m="http://schemas.openxmlformats.org/officeDocument/2006/math">
                    <m:sSub>
                      <m:sSubPr>
                        <m:ctrlPr>
                          <a:rPr lang="it-IT" i="1">
                            <a:latin typeface="Cambria Math"/>
                          </a:rPr>
                        </m:ctrlPr>
                      </m:sSubPr>
                      <m:e>
                        <m:r>
                          <a:rPr lang="it-IT" b="0" i="1" smtClean="0">
                            <a:latin typeface="Cambria Math"/>
                          </a:rPr>
                          <m:t>𝑞</m:t>
                        </m:r>
                      </m:e>
                      <m:sub>
                        <m:r>
                          <a:rPr lang="it-IT" b="0" i="1" smtClean="0">
                            <a:latin typeface="Cambria Math"/>
                          </a:rPr>
                          <m:t>𝑒𝑥𝑡𝑒𝑛𝑑</m:t>
                        </m:r>
                      </m:sub>
                    </m:sSub>
                  </m:oMath>
                </a14:m>
                <a:r>
                  <a:rPr lang="it-IT" dirty="0" smtClean="0"/>
                  <a:t> e</a:t>
                </a:r>
              </a:p>
              <a:p>
                <a:r>
                  <a:rPr lang="it-IT" dirty="0" smtClean="0"/>
                  <a:t>Controllo sul fatto che </a:t>
                </a:r>
                <a14:m>
                  <m:oMath xmlns:m="http://schemas.openxmlformats.org/officeDocument/2006/math">
                    <m:sSub>
                      <m:sSubPr>
                        <m:ctrlPr>
                          <a:rPr lang="it-IT" i="1">
                            <a:latin typeface="Cambria Math"/>
                          </a:rPr>
                        </m:ctrlPr>
                      </m:sSubPr>
                      <m:e>
                        <m:r>
                          <a:rPr lang="it-IT" i="1">
                            <a:latin typeface="Cambria Math"/>
                          </a:rPr>
                          <m:t>𝑞</m:t>
                        </m:r>
                      </m:e>
                      <m:sub>
                        <m:r>
                          <a:rPr lang="it-IT" i="1">
                            <a:latin typeface="Cambria Math"/>
                          </a:rPr>
                          <m:t>𝑒𝑥𝑡𝑒𝑛𝑑</m:t>
                        </m:r>
                      </m:sub>
                    </m:sSub>
                  </m:oMath>
                </a14:m>
                <a:r>
                  <a:rPr lang="it-IT" dirty="0" smtClean="0"/>
                  <a:t> appartenga a </a:t>
                </a:r>
                <a14:m>
                  <m:oMath xmlns:m="http://schemas.openxmlformats.org/officeDocument/2006/math">
                    <m:sSub>
                      <m:sSubPr>
                        <m:ctrlPr>
                          <a:rPr lang="it-IT" i="1">
                            <a:latin typeface="Cambria Math"/>
                          </a:rPr>
                        </m:ctrlPr>
                      </m:sSubPr>
                      <m:e>
                        <m:r>
                          <a:rPr lang="it-IT" b="0" i="1" smtClean="0">
                            <a:latin typeface="Cambria Math"/>
                          </a:rPr>
                          <m:t>𝑄</m:t>
                        </m:r>
                      </m:e>
                      <m:sub>
                        <m:r>
                          <a:rPr lang="it-IT" b="0" i="1" smtClean="0">
                            <a:latin typeface="Cambria Math"/>
                          </a:rPr>
                          <m:t>𝑓𝑟𝑒𝑒</m:t>
                        </m:r>
                      </m:sub>
                    </m:sSub>
                  </m:oMath>
                </a14:m>
                <a:r>
                  <a:rPr lang="it-IT" dirty="0" smtClean="0"/>
                  <a:t>  </a:t>
                </a:r>
                <a:endParaRPr lang="it-IT" dirty="0"/>
              </a:p>
            </p:txBody>
          </p:sp>
        </mc:Choice>
        <mc:Fallback xmlns="">
          <p:sp>
            <p:nvSpPr>
              <p:cNvPr id="20" name="CasellaDiTesto 19"/>
              <p:cNvSpPr txBox="1">
                <a:spLocks noRot="1" noChangeAspect="1" noMove="1" noResize="1" noEditPoints="1" noAdjustHandles="1" noChangeArrowheads="1" noChangeShapeType="1" noTextEdit="1"/>
              </p:cNvSpPr>
              <p:nvPr/>
            </p:nvSpPr>
            <p:spPr>
              <a:xfrm>
                <a:off x="5220072" y="1196752"/>
                <a:ext cx="3672408" cy="945580"/>
              </a:xfrm>
              <a:prstGeom prst="rect">
                <a:avLst/>
              </a:prstGeom>
              <a:blipFill rotWithShape="1">
                <a:blip r:embed="rId4"/>
                <a:stretch>
                  <a:fillRect l="-1327" t="-3226" b="-7742"/>
                </a:stretch>
              </a:blipFill>
            </p:spPr>
            <p:txBody>
              <a:bodyPr/>
              <a:lstStyle/>
              <a:p>
                <a:r>
                  <a:rPr lang="it-IT">
                    <a:noFill/>
                  </a:rPr>
                  <a:t> </a:t>
                </a:r>
              </a:p>
            </p:txBody>
          </p:sp>
        </mc:Fallback>
      </mc:AlternateContent>
      <p:cxnSp>
        <p:nvCxnSpPr>
          <p:cNvPr id="3" name="Connettore 1 2"/>
          <p:cNvCxnSpPr>
            <a:stCxn id="16" idx="6"/>
          </p:cNvCxnSpPr>
          <p:nvPr/>
        </p:nvCxnSpPr>
        <p:spPr>
          <a:xfrm>
            <a:off x="899592" y="3789040"/>
            <a:ext cx="1570003" cy="37001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1" name="Ovale 20"/>
          <p:cNvSpPr/>
          <p:nvPr/>
        </p:nvSpPr>
        <p:spPr>
          <a:xfrm>
            <a:off x="1835696" y="393305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26606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versione base (seriale)</a:t>
            </a:r>
            <a:endParaRPr lang="it-IT" sz="3600" dirty="0"/>
          </a:p>
        </p:txBody>
      </p:sp>
      <p:sp>
        <p:nvSpPr>
          <p:cNvPr id="8" name="Ovale 7"/>
          <p:cNvSpPr/>
          <p:nvPr/>
        </p:nvSpPr>
        <p:spPr>
          <a:xfrm>
            <a:off x="2257454" y="45518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6" name="Goccia 25"/>
          <p:cNvSpPr/>
          <p:nvPr/>
        </p:nvSpPr>
        <p:spPr>
          <a:xfrm>
            <a:off x="3058995" y="24749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rda 26"/>
          <p:cNvSpPr/>
          <p:nvPr/>
        </p:nvSpPr>
        <p:spPr>
          <a:xfrm>
            <a:off x="1080352" y="34682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3877283" y="21756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9" name="Corda 28"/>
          <p:cNvSpPr/>
          <p:nvPr/>
        </p:nvSpPr>
        <p:spPr>
          <a:xfrm rot="-3600000">
            <a:off x="3073356" y="35829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p:cNvSpPr txBox="1"/>
              <p:nvPr/>
            </p:nvSpPr>
            <p:spPr>
              <a:xfrm>
                <a:off x="3949291" y="18186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949291" y="1818605"/>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1933785" y="469128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1933785" y="4691285"/>
                <a:ext cx="504056" cy="429028"/>
              </a:xfrm>
              <a:prstGeom prst="rect">
                <a:avLst/>
              </a:prstGeom>
              <a:blipFill rotWithShape="1">
                <a:blip r:embed="rId3"/>
                <a:stretch>
                  <a:fillRect/>
                </a:stretch>
              </a:blipFill>
            </p:spPr>
            <p:txBody>
              <a:bodyPr/>
              <a:lstStyle/>
              <a:p>
                <a:r>
                  <a:rPr lang="it-IT">
                    <a:noFill/>
                  </a:rPr>
                  <a:t> </a:t>
                </a:r>
              </a:p>
            </p:txBody>
          </p:sp>
        </mc:Fallback>
      </mc:AlternateContent>
      <p:sp>
        <p:nvSpPr>
          <p:cNvPr id="15" name="Ovale 14"/>
          <p:cNvSpPr/>
          <p:nvPr/>
        </p:nvSpPr>
        <p:spPr>
          <a:xfrm>
            <a:off x="2448504" y="408704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 name="Connettore 2 6"/>
          <p:cNvCxnSpPr>
            <a:endCxn id="15" idx="3"/>
          </p:cNvCxnSpPr>
          <p:nvPr/>
        </p:nvCxnSpPr>
        <p:spPr>
          <a:xfrm flipV="1">
            <a:off x="2366411" y="4209972"/>
            <a:ext cx="103184" cy="3419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Ovale 18"/>
          <p:cNvSpPr/>
          <p:nvPr/>
        </p:nvSpPr>
        <p:spPr>
          <a:xfrm>
            <a:off x="2358864" y="4006047"/>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0" name="CasellaDiTesto 19"/>
              <p:cNvSpPr txBox="1"/>
              <p:nvPr/>
            </p:nvSpPr>
            <p:spPr>
              <a:xfrm>
                <a:off x="5220072" y="1196752"/>
                <a:ext cx="3672408" cy="369332"/>
              </a:xfrm>
              <a:prstGeom prst="rect">
                <a:avLst/>
              </a:prstGeom>
              <a:noFill/>
            </p:spPr>
            <p:txBody>
              <a:bodyPr wrap="square" rtlCol="0">
                <a:spAutoFit/>
              </a:bodyPr>
              <a:lstStyle/>
              <a:p>
                <a:r>
                  <a:rPr lang="it-IT" dirty="0" smtClean="0"/>
                  <a:t>Scarto </a:t>
                </a:r>
                <a14:m>
                  <m:oMath xmlns:m="http://schemas.openxmlformats.org/officeDocument/2006/math">
                    <m:sSub>
                      <m:sSubPr>
                        <m:ctrlPr>
                          <a:rPr lang="it-IT" i="1">
                            <a:latin typeface="Cambria Math"/>
                          </a:rPr>
                        </m:ctrlPr>
                      </m:sSubPr>
                      <m:e>
                        <m:r>
                          <a:rPr lang="it-IT" b="0" i="1" smtClean="0">
                            <a:latin typeface="Cambria Math"/>
                          </a:rPr>
                          <m:t>𝑞</m:t>
                        </m:r>
                      </m:e>
                      <m:sub>
                        <m:r>
                          <a:rPr lang="it-IT" b="0" i="1" smtClean="0">
                            <a:latin typeface="Cambria Math"/>
                          </a:rPr>
                          <m:t>𝑒𝑥𝑡𝑒𝑛𝑑</m:t>
                        </m:r>
                      </m:sub>
                    </m:sSub>
                  </m:oMath>
                </a14:m>
                <a:r>
                  <a:rPr lang="it-IT" dirty="0" smtClean="0"/>
                  <a:t> </a:t>
                </a:r>
                <a:endParaRPr lang="it-IT" dirty="0"/>
              </a:p>
            </p:txBody>
          </p:sp>
        </mc:Choice>
        <mc:Fallback xmlns="">
          <p:sp>
            <p:nvSpPr>
              <p:cNvPr id="20" name="CasellaDiTesto 19"/>
              <p:cNvSpPr txBox="1">
                <a:spLocks noRot="1" noChangeAspect="1" noMove="1" noResize="1" noEditPoints="1" noAdjustHandles="1" noChangeArrowheads="1" noChangeShapeType="1" noTextEdit="1"/>
              </p:cNvSpPr>
              <p:nvPr/>
            </p:nvSpPr>
            <p:spPr>
              <a:xfrm>
                <a:off x="5220072" y="1196752"/>
                <a:ext cx="3672408" cy="369332"/>
              </a:xfrm>
              <a:prstGeom prst="rect">
                <a:avLst/>
              </a:prstGeom>
              <a:blipFill rotWithShape="1">
                <a:blip r:embed="rId4"/>
                <a:stretch>
                  <a:fillRect l="-1327" t="-8197" b="-24590"/>
                </a:stretch>
              </a:blipFill>
            </p:spPr>
            <p:txBody>
              <a:bodyPr/>
              <a:lstStyle/>
              <a:p>
                <a:r>
                  <a:rPr lang="it-IT">
                    <a:noFill/>
                  </a:rPr>
                  <a:t> </a:t>
                </a:r>
              </a:p>
            </p:txBody>
          </p:sp>
        </mc:Fallback>
      </mc:AlternateContent>
    </p:spTree>
    <p:extLst>
      <p:ext uri="{BB962C8B-B14F-4D97-AF65-F5344CB8AC3E}">
        <p14:creationId xmlns:p14="http://schemas.microsoft.com/office/powerpoint/2010/main" val="422399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68368" y="188640"/>
            <a:ext cx="8856984" cy="646331"/>
          </a:xfrm>
          <a:prstGeom prst="rect">
            <a:avLst/>
          </a:prstGeom>
          <a:noFill/>
        </p:spPr>
        <p:txBody>
          <a:bodyPr wrap="square" rtlCol="0">
            <a:spAutoFit/>
          </a:bodyPr>
          <a:lstStyle/>
          <a:p>
            <a:pPr algn="ctr"/>
            <a:r>
              <a:rPr lang="it-IT" sz="3600" dirty="0" smtClean="0"/>
              <a:t>Sommario</a:t>
            </a:r>
            <a:endParaRPr lang="it-IT" sz="3600" dirty="0"/>
          </a:p>
        </p:txBody>
      </p:sp>
      <p:grpSp>
        <p:nvGrpSpPr>
          <p:cNvPr id="46" name="Gruppo 45"/>
          <p:cNvGrpSpPr/>
          <p:nvPr/>
        </p:nvGrpSpPr>
        <p:grpSpPr>
          <a:xfrm>
            <a:off x="431540" y="1331476"/>
            <a:ext cx="7884876" cy="4329772"/>
            <a:chOff x="431540" y="1043444"/>
            <a:chExt cx="7884876" cy="4329772"/>
          </a:xfrm>
        </p:grpSpPr>
        <p:cxnSp>
          <p:nvCxnSpPr>
            <p:cNvPr id="6" name="Connettore 1 5"/>
            <p:cNvCxnSpPr/>
            <p:nvPr/>
          </p:nvCxnSpPr>
          <p:spPr>
            <a:xfrm>
              <a:off x="539552" y="1196752"/>
              <a:ext cx="0" cy="1728192"/>
            </a:xfrm>
            <a:prstGeom prst="line">
              <a:avLst/>
            </a:prstGeom>
          </p:spPr>
          <p:style>
            <a:lnRef idx="1">
              <a:schemeClr val="dk1"/>
            </a:lnRef>
            <a:fillRef idx="0">
              <a:schemeClr val="dk1"/>
            </a:fillRef>
            <a:effectRef idx="0">
              <a:schemeClr val="dk1"/>
            </a:effectRef>
            <a:fontRef idx="minor">
              <a:schemeClr val="tx1"/>
            </a:fontRef>
          </p:style>
        </p:cxnSp>
        <p:grpSp>
          <p:nvGrpSpPr>
            <p:cNvPr id="9" name="Gruppo 8"/>
            <p:cNvGrpSpPr/>
            <p:nvPr/>
          </p:nvGrpSpPr>
          <p:grpSpPr>
            <a:xfrm>
              <a:off x="431540" y="1043444"/>
              <a:ext cx="7092788" cy="369332"/>
              <a:chOff x="431540" y="1043444"/>
              <a:chExt cx="7092788" cy="369332"/>
            </a:xfrm>
          </p:grpSpPr>
          <p:sp>
            <p:nvSpPr>
              <p:cNvPr id="7" name="Rettangolo 6"/>
              <p:cNvSpPr/>
              <p:nvPr/>
            </p:nvSpPr>
            <p:spPr>
              <a:xfrm>
                <a:off x="431540" y="1088740"/>
                <a:ext cx="216024" cy="216024"/>
              </a:xfrm>
              <a:prstGeom prst="rect">
                <a:avLst/>
              </a:prstGeom>
              <a:solidFill>
                <a:srgbClr val="7042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755576" y="1043444"/>
                <a:ext cx="6768752" cy="369332"/>
              </a:xfrm>
              <a:prstGeom prst="rect">
                <a:avLst/>
              </a:prstGeom>
              <a:noFill/>
            </p:spPr>
            <p:txBody>
              <a:bodyPr wrap="square" rtlCol="0">
                <a:spAutoFit/>
              </a:bodyPr>
              <a:lstStyle/>
              <a:p>
                <a:r>
                  <a:rPr lang="it-IT" dirty="0" smtClean="0"/>
                  <a:t>Introduzione</a:t>
                </a:r>
                <a:endParaRPr lang="it-IT" dirty="0"/>
              </a:p>
            </p:txBody>
          </p:sp>
        </p:grpSp>
        <p:grpSp>
          <p:nvGrpSpPr>
            <p:cNvPr id="10" name="Gruppo 9"/>
            <p:cNvGrpSpPr/>
            <p:nvPr/>
          </p:nvGrpSpPr>
          <p:grpSpPr>
            <a:xfrm>
              <a:off x="431540" y="1763524"/>
              <a:ext cx="7092788" cy="369332"/>
              <a:chOff x="431540" y="1043444"/>
              <a:chExt cx="7092788" cy="369332"/>
            </a:xfrm>
          </p:grpSpPr>
          <p:sp>
            <p:nvSpPr>
              <p:cNvPr id="11" name="Rettangolo 10"/>
              <p:cNvSpPr/>
              <p:nvPr/>
            </p:nvSpPr>
            <p:spPr>
              <a:xfrm>
                <a:off x="431540" y="1088740"/>
                <a:ext cx="216024" cy="216024"/>
              </a:xfrm>
              <a:prstGeom prst="rect">
                <a:avLst/>
              </a:prstGeom>
              <a:solidFill>
                <a:srgbClr val="7042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p:cNvSpPr txBox="1"/>
              <p:nvPr/>
            </p:nvSpPr>
            <p:spPr>
              <a:xfrm>
                <a:off x="755576" y="1043444"/>
                <a:ext cx="6768752" cy="369332"/>
              </a:xfrm>
              <a:prstGeom prst="rect">
                <a:avLst/>
              </a:prstGeom>
              <a:noFill/>
            </p:spPr>
            <p:txBody>
              <a:bodyPr wrap="square" rtlCol="0">
                <a:spAutoFit/>
              </a:bodyPr>
              <a:lstStyle/>
              <a:p>
                <a:r>
                  <a:rPr lang="it-IT" dirty="0" smtClean="0"/>
                  <a:t>Algoritmi RRT</a:t>
                </a:r>
                <a:endParaRPr lang="it-IT" dirty="0"/>
              </a:p>
            </p:txBody>
          </p:sp>
        </p:grpSp>
        <p:grpSp>
          <p:nvGrpSpPr>
            <p:cNvPr id="13" name="Gruppo 12"/>
            <p:cNvGrpSpPr/>
            <p:nvPr/>
          </p:nvGrpSpPr>
          <p:grpSpPr>
            <a:xfrm>
              <a:off x="431540" y="2492896"/>
              <a:ext cx="7092788" cy="369332"/>
              <a:chOff x="431540" y="1043444"/>
              <a:chExt cx="7092788" cy="369332"/>
            </a:xfrm>
          </p:grpSpPr>
          <p:sp>
            <p:nvSpPr>
              <p:cNvPr id="14" name="Rettangolo 13"/>
              <p:cNvSpPr/>
              <p:nvPr/>
            </p:nvSpPr>
            <p:spPr>
              <a:xfrm>
                <a:off x="431540" y="1088740"/>
                <a:ext cx="216024" cy="216024"/>
              </a:xfrm>
              <a:prstGeom prst="rect">
                <a:avLst/>
              </a:prstGeom>
              <a:solidFill>
                <a:srgbClr val="7042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p:cNvSpPr txBox="1"/>
              <p:nvPr/>
            </p:nvSpPr>
            <p:spPr>
              <a:xfrm>
                <a:off x="755576" y="1043444"/>
                <a:ext cx="6768752" cy="369332"/>
              </a:xfrm>
              <a:prstGeom prst="rect">
                <a:avLst/>
              </a:prstGeom>
              <a:noFill/>
            </p:spPr>
            <p:txBody>
              <a:bodyPr wrap="square" rtlCol="0">
                <a:spAutoFit/>
              </a:bodyPr>
              <a:lstStyle/>
              <a:p>
                <a:r>
                  <a:rPr lang="it-IT" dirty="0" smtClean="0"/>
                  <a:t>Implementazioni parallele di algoritmi RRT</a:t>
                </a:r>
                <a:endParaRPr lang="it-IT" dirty="0"/>
              </a:p>
            </p:txBody>
          </p:sp>
        </p:grpSp>
        <p:cxnSp>
          <p:nvCxnSpPr>
            <p:cNvPr id="16" name="Connettore 1 15"/>
            <p:cNvCxnSpPr/>
            <p:nvPr/>
          </p:nvCxnSpPr>
          <p:spPr>
            <a:xfrm>
              <a:off x="1331640" y="2924944"/>
              <a:ext cx="0" cy="1944216"/>
            </a:xfrm>
            <a:prstGeom prst="line">
              <a:avLst/>
            </a:prstGeom>
          </p:spPr>
          <p:style>
            <a:lnRef idx="1">
              <a:schemeClr val="dk1"/>
            </a:lnRef>
            <a:fillRef idx="0">
              <a:schemeClr val="dk1"/>
            </a:fillRef>
            <a:effectRef idx="0">
              <a:schemeClr val="dk1"/>
            </a:effectRef>
            <a:fontRef idx="minor">
              <a:schemeClr val="tx1"/>
            </a:fontRef>
          </p:style>
        </p:cxnSp>
        <p:grpSp>
          <p:nvGrpSpPr>
            <p:cNvPr id="19" name="Gruppo 18"/>
            <p:cNvGrpSpPr/>
            <p:nvPr/>
          </p:nvGrpSpPr>
          <p:grpSpPr>
            <a:xfrm>
              <a:off x="1223628" y="3059668"/>
              <a:ext cx="7092788" cy="369332"/>
              <a:chOff x="431540" y="1043444"/>
              <a:chExt cx="7092788" cy="369332"/>
            </a:xfrm>
          </p:grpSpPr>
          <p:sp>
            <p:nvSpPr>
              <p:cNvPr id="20" name="Rettangolo 19"/>
              <p:cNvSpPr/>
              <p:nvPr/>
            </p:nvSpPr>
            <p:spPr>
              <a:xfrm>
                <a:off x="431540" y="1088740"/>
                <a:ext cx="216024" cy="216024"/>
              </a:xfrm>
              <a:prstGeom prst="rect">
                <a:avLst/>
              </a:prstGeom>
              <a:solidFill>
                <a:srgbClr val="7042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1  (OMP)</a:t>
                </a:r>
                <a:endParaRPr lang="it-IT" dirty="0"/>
              </a:p>
            </p:txBody>
          </p:sp>
        </p:grpSp>
        <p:grpSp>
          <p:nvGrpSpPr>
            <p:cNvPr id="22" name="Gruppo 21"/>
            <p:cNvGrpSpPr/>
            <p:nvPr/>
          </p:nvGrpSpPr>
          <p:grpSpPr>
            <a:xfrm>
              <a:off x="1223628" y="3491716"/>
              <a:ext cx="7092788" cy="369332"/>
              <a:chOff x="431540" y="1043444"/>
              <a:chExt cx="7092788" cy="369332"/>
            </a:xfrm>
          </p:grpSpPr>
          <p:sp>
            <p:nvSpPr>
              <p:cNvPr id="23" name="Rettangolo 22"/>
              <p:cNvSpPr/>
              <p:nvPr/>
            </p:nvSpPr>
            <p:spPr>
              <a:xfrm>
                <a:off x="431540" y="1088740"/>
                <a:ext cx="216024" cy="216024"/>
              </a:xfrm>
              <a:prstGeom prst="rect">
                <a:avLst/>
              </a:prstGeom>
              <a:solidFill>
                <a:srgbClr val="7042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CasellaDiTesto 23"/>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2  (OMP)</a:t>
                </a:r>
                <a:endParaRPr lang="it-IT" dirty="0"/>
              </a:p>
            </p:txBody>
          </p:sp>
        </p:grpSp>
        <p:grpSp>
          <p:nvGrpSpPr>
            <p:cNvPr id="25" name="Gruppo 24"/>
            <p:cNvGrpSpPr/>
            <p:nvPr/>
          </p:nvGrpSpPr>
          <p:grpSpPr>
            <a:xfrm>
              <a:off x="1223628" y="3933056"/>
              <a:ext cx="7092788" cy="369332"/>
              <a:chOff x="431540" y="1043444"/>
              <a:chExt cx="7092788" cy="369332"/>
            </a:xfrm>
          </p:grpSpPr>
          <p:sp>
            <p:nvSpPr>
              <p:cNvPr id="26" name="Rettangolo 25"/>
              <p:cNvSpPr/>
              <p:nvPr/>
            </p:nvSpPr>
            <p:spPr>
              <a:xfrm>
                <a:off x="431540" y="1088740"/>
                <a:ext cx="216024" cy="216024"/>
              </a:xfrm>
              <a:prstGeom prst="rect">
                <a:avLst/>
              </a:prstGeom>
              <a:solidFill>
                <a:srgbClr val="7042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3  (MPI)</a:t>
                </a:r>
                <a:endParaRPr lang="it-IT" dirty="0"/>
              </a:p>
            </p:txBody>
          </p:sp>
        </p:grpSp>
        <p:grpSp>
          <p:nvGrpSpPr>
            <p:cNvPr id="28" name="Gruppo 27"/>
            <p:cNvGrpSpPr/>
            <p:nvPr/>
          </p:nvGrpSpPr>
          <p:grpSpPr>
            <a:xfrm>
              <a:off x="1223628" y="4365104"/>
              <a:ext cx="7092788" cy="369332"/>
              <a:chOff x="431540" y="1043444"/>
              <a:chExt cx="7092788" cy="369332"/>
            </a:xfrm>
          </p:grpSpPr>
          <p:sp>
            <p:nvSpPr>
              <p:cNvPr id="29" name="Rettangolo 28"/>
              <p:cNvSpPr/>
              <p:nvPr/>
            </p:nvSpPr>
            <p:spPr>
              <a:xfrm>
                <a:off x="431540" y="1088740"/>
                <a:ext cx="216024" cy="216024"/>
              </a:xfrm>
              <a:prstGeom prst="rect">
                <a:avLst/>
              </a:prstGeom>
              <a:solidFill>
                <a:srgbClr val="7042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4  (MPI)</a:t>
                </a:r>
                <a:endParaRPr lang="it-IT" dirty="0"/>
              </a:p>
            </p:txBody>
          </p:sp>
        </p:grpSp>
        <p:cxnSp>
          <p:nvCxnSpPr>
            <p:cNvPr id="32" name="Connettore 1 31"/>
            <p:cNvCxnSpPr>
              <a:endCxn id="43" idx="2"/>
            </p:cNvCxnSpPr>
            <p:nvPr/>
          </p:nvCxnSpPr>
          <p:spPr>
            <a:xfrm>
              <a:off x="539552" y="4869160"/>
              <a:ext cx="6503" cy="396044"/>
            </a:xfrm>
            <a:prstGeom prst="line">
              <a:avLst/>
            </a:prstGeom>
          </p:spPr>
          <p:style>
            <a:lnRef idx="1">
              <a:schemeClr val="dk1"/>
            </a:lnRef>
            <a:fillRef idx="0">
              <a:schemeClr val="dk1"/>
            </a:fillRef>
            <a:effectRef idx="0">
              <a:schemeClr val="dk1"/>
            </a:effectRef>
            <a:fontRef idx="minor">
              <a:schemeClr val="tx1"/>
            </a:fontRef>
          </p:style>
        </p:cxnSp>
        <p:cxnSp>
          <p:nvCxnSpPr>
            <p:cNvPr id="35" name="Connettore 1 34"/>
            <p:cNvCxnSpPr/>
            <p:nvPr/>
          </p:nvCxnSpPr>
          <p:spPr>
            <a:xfrm flipH="1">
              <a:off x="539552" y="2924944"/>
              <a:ext cx="792088" cy="0"/>
            </a:xfrm>
            <a:prstGeom prst="line">
              <a:avLst/>
            </a:prstGeom>
          </p:spPr>
          <p:style>
            <a:lnRef idx="1">
              <a:schemeClr val="dk1"/>
            </a:lnRef>
            <a:fillRef idx="0">
              <a:schemeClr val="dk1"/>
            </a:fillRef>
            <a:effectRef idx="0">
              <a:schemeClr val="dk1"/>
            </a:effectRef>
            <a:fontRef idx="minor">
              <a:schemeClr val="tx1"/>
            </a:fontRef>
          </p:style>
        </p:cxnSp>
        <p:cxnSp>
          <p:nvCxnSpPr>
            <p:cNvPr id="40" name="Connettore 1 39"/>
            <p:cNvCxnSpPr/>
            <p:nvPr/>
          </p:nvCxnSpPr>
          <p:spPr>
            <a:xfrm flipH="1">
              <a:off x="539552" y="4869160"/>
              <a:ext cx="792088" cy="0"/>
            </a:xfrm>
            <a:prstGeom prst="line">
              <a:avLst/>
            </a:prstGeom>
          </p:spPr>
          <p:style>
            <a:lnRef idx="1">
              <a:schemeClr val="dk1"/>
            </a:lnRef>
            <a:fillRef idx="0">
              <a:schemeClr val="dk1"/>
            </a:fillRef>
            <a:effectRef idx="0">
              <a:schemeClr val="dk1"/>
            </a:effectRef>
            <a:fontRef idx="minor">
              <a:schemeClr val="tx1"/>
            </a:fontRef>
          </p:style>
        </p:cxnSp>
        <p:grpSp>
          <p:nvGrpSpPr>
            <p:cNvPr id="42" name="Gruppo 41"/>
            <p:cNvGrpSpPr/>
            <p:nvPr/>
          </p:nvGrpSpPr>
          <p:grpSpPr>
            <a:xfrm>
              <a:off x="438043" y="5003884"/>
              <a:ext cx="7092788" cy="369332"/>
              <a:chOff x="431540" y="1043444"/>
              <a:chExt cx="7092788" cy="369332"/>
            </a:xfrm>
          </p:grpSpPr>
          <p:sp>
            <p:nvSpPr>
              <p:cNvPr id="43" name="Rettangolo 42"/>
              <p:cNvSpPr/>
              <p:nvPr/>
            </p:nvSpPr>
            <p:spPr>
              <a:xfrm>
                <a:off x="431540" y="1088740"/>
                <a:ext cx="216024" cy="216024"/>
              </a:xfrm>
              <a:prstGeom prst="rect">
                <a:avLst/>
              </a:prstGeom>
              <a:solidFill>
                <a:srgbClr val="7042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CasellaDiTesto 43"/>
              <p:cNvSpPr txBox="1"/>
              <p:nvPr/>
            </p:nvSpPr>
            <p:spPr>
              <a:xfrm>
                <a:off x="755576" y="1043444"/>
                <a:ext cx="6768752" cy="369332"/>
              </a:xfrm>
              <a:prstGeom prst="rect">
                <a:avLst/>
              </a:prstGeom>
              <a:noFill/>
            </p:spPr>
            <p:txBody>
              <a:bodyPr wrap="square" rtlCol="0">
                <a:spAutoFit/>
              </a:bodyPr>
              <a:lstStyle/>
              <a:p>
                <a:r>
                  <a:rPr lang="it-IT" dirty="0" smtClean="0"/>
                  <a:t>Design pattern utilizzati</a:t>
                </a:r>
                <a:endParaRPr lang="it-IT" dirty="0"/>
              </a:p>
            </p:txBody>
          </p:sp>
        </p:grpSp>
      </p:grpSp>
    </p:spTree>
    <p:extLst>
      <p:ext uri="{BB962C8B-B14F-4D97-AF65-F5344CB8AC3E}">
        <p14:creationId xmlns:p14="http://schemas.microsoft.com/office/powerpoint/2010/main" val="3028747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versione base (seriale)</a:t>
            </a:r>
            <a:endParaRPr lang="it-IT" sz="3600" dirty="0"/>
          </a:p>
        </p:txBody>
      </p:sp>
      <p:sp>
        <p:nvSpPr>
          <p:cNvPr id="8" name="Ovale 7"/>
          <p:cNvSpPr/>
          <p:nvPr/>
        </p:nvSpPr>
        <p:spPr>
          <a:xfrm>
            <a:off x="2257454" y="45518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6" name="Goccia 25"/>
          <p:cNvSpPr/>
          <p:nvPr/>
        </p:nvSpPr>
        <p:spPr>
          <a:xfrm>
            <a:off x="3058995" y="24749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rda 26"/>
          <p:cNvSpPr/>
          <p:nvPr/>
        </p:nvSpPr>
        <p:spPr>
          <a:xfrm>
            <a:off x="1080352" y="34682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3877283" y="21756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9" name="Corda 28"/>
          <p:cNvSpPr/>
          <p:nvPr/>
        </p:nvSpPr>
        <p:spPr>
          <a:xfrm rot="-3600000">
            <a:off x="3073356" y="35829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p:cNvSpPr txBox="1"/>
              <p:nvPr/>
            </p:nvSpPr>
            <p:spPr>
              <a:xfrm>
                <a:off x="3949291" y="18186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949291" y="1818605"/>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1862355" y="469128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1862355" y="4691285"/>
                <a:ext cx="504056" cy="429028"/>
              </a:xfrm>
              <a:prstGeom prst="rect">
                <a:avLst/>
              </a:prstGeom>
              <a:blipFill rotWithShape="1">
                <a:blip r:embed="rId3"/>
                <a:stretch>
                  <a:fillRect/>
                </a:stretch>
              </a:blipFill>
            </p:spPr>
            <p:txBody>
              <a:bodyPr/>
              <a:lstStyle/>
              <a:p>
                <a:r>
                  <a:rPr lang="it-IT">
                    <a:noFill/>
                  </a:rPr>
                  <a:t> </a:t>
                </a:r>
              </a:p>
            </p:txBody>
          </p:sp>
        </mc:Fallback>
      </mc:AlternateContent>
      <p:sp>
        <p:nvSpPr>
          <p:cNvPr id="15" name="Ovale 14"/>
          <p:cNvSpPr/>
          <p:nvPr/>
        </p:nvSpPr>
        <p:spPr>
          <a:xfrm>
            <a:off x="2448504" y="408704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 name="Connettore 2 6"/>
          <p:cNvCxnSpPr>
            <a:endCxn id="15" idx="3"/>
          </p:cNvCxnSpPr>
          <p:nvPr/>
        </p:nvCxnSpPr>
        <p:spPr>
          <a:xfrm flipV="1">
            <a:off x="2366411" y="4209972"/>
            <a:ext cx="103184" cy="3419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5292080" y="1196752"/>
            <a:ext cx="3384376" cy="369332"/>
          </a:xfrm>
          <a:prstGeom prst="rect">
            <a:avLst/>
          </a:prstGeom>
          <a:noFill/>
        </p:spPr>
        <p:txBody>
          <a:bodyPr wrap="square" rtlCol="0">
            <a:spAutoFit/>
          </a:bodyPr>
          <a:lstStyle/>
          <a:p>
            <a:r>
              <a:rPr lang="it-IT" dirty="0" smtClean="0"/>
              <a:t>Campionamento stato </a:t>
            </a:r>
            <a:r>
              <a:rPr lang="it-IT" dirty="0" err="1" smtClean="0"/>
              <a:t>randomico</a:t>
            </a:r>
            <a:endParaRPr lang="it-IT" dirty="0"/>
          </a:p>
        </p:txBody>
      </p:sp>
      <p:sp>
        <p:nvSpPr>
          <p:cNvPr id="16" name="Ovale 15"/>
          <p:cNvSpPr/>
          <p:nvPr/>
        </p:nvSpPr>
        <p:spPr>
          <a:xfrm>
            <a:off x="1547664" y="203986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044257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versione base (seriale)</a:t>
            </a:r>
            <a:endParaRPr lang="it-IT" sz="3600" dirty="0"/>
          </a:p>
        </p:txBody>
      </p:sp>
      <p:sp>
        <p:nvSpPr>
          <p:cNvPr id="8" name="Ovale 7"/>
          <p:cNvSpPr/>
          <p:nvPr/>
        </p:nvSpPr>
        <p:spPr>
          <a:xfrm>
            <a:off x="2257454" y="45518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6" name="Goccia 25"/>
          <p:cNvSpPr/>
          <p:nvPr/>
        </p:nvSpPr>
        <p:spPr>
          <a:xfrm>
            <a:off x="3058995" y="24749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rda 26"/>
          <p:cNvSpPr/>
          <p:nvPr/>
        </p:nvSpPr>
        <p:spPr>
          <a:xfrm>
            <a:off x="1080352" y="34682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3877283" y="21756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9" name="Corda 28"/>
          <p:cNvSpPr/>
          <p:nvPr/>
        </p:nvSpPr>
        <p:spPr>
          <a:xfrm rot="-3600000">
            <a:off x="3073356" y="35829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p:cNvSpPr txBox="1"/>
              <p:nvPr/>
            </p:nvSpPr>
            <p:spPr>
              <a:xfrm>
                <a:off x="3949291" y="18186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949291" y="1818605"/>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1933785" y="469128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1933785" y="4691285"/>
                <a:ext cx="504056" cy="429028"/>
              </a:xfrm>
              <a:prstGeom prst="rect">
                <a:avLst/>
              </a:prstGeom>
              <a:blipFill rotWithShape="1">
                <a:blip r:embed="rId3"/>
                <a:stretch>
                  <a:fillRect/>
                </a:stretch>
              </a:blipFill>
            </p:spPr>
            <p:txBody>
              <a:bodyPr/>
              <a:lstStyle/>
              <a:p>
                <a:r>
                  <a:rPr lang="it-IT">
                    <a:noFill/>
                  </a:rPr>
                  <a:t> </a:t>
                </a:r>
              </a:p>
            </p:txBody>
          </p:sp>
        </mc:Fallback>
      </mc:AlternateContent>
      <p:sp>
        <p:nvSpPr>
          <p:cNvPr id="15" name="Ovale 14"/>
          <p:cNvSpPr/>
          <p:nvPr/>
        </p:nvSpPr>
        <p:spPr>
          <a:xfrm>
            <a:off x="2448504" y="408704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 name="Connettore 2 6"/>
          <p:cNvCxnSpPr>
            <a:endCxn id="15" idx="3"/>
          </p:cNvCxnSpPr>
          <p:nvPr/>
        </p:nvCxnSpPr>
        <p:spPr>
          <a:xfrm flipV="1">
            <a:off x="2366411" y="4209972"/>
            <a:ext cx="103184" cy="3419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2358864" y="4006047"/>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8" name="CasellaDiTesto 17"/>
              <p:cNvSpPr txBox="1"/>
              <p:nvPr/>
            </p:nvSpPr>
            <p:spPr>
              <a:xfrm>
                <a:off x="5220072" y="1196752"/>
                <a:ext cx="3672408" cy="369332"/>
              </a:xfrm>
              <a:prstGeom prst="rect">
                <a:avLst/>
              </a:prstGeom>
              <a:noFill/>
            </p:spPr>
            <p:txBody>
              <a:bodyPr wrap="square" rtlCol="0">
                <a:spAutoFit/>
              </a:bodyPr>
              <a:lstStyle/>
              <a:p>
                <a:r>
                  <a:rPr lang="it-IT" dirty="0" smtClean="0"/>
                  <a:t>Ricerca del </a:t>
                </a:r>
                <a:r>
                  <a:rPr lang="it-IT" dirty="0" err="1" smtClean="0"/>
                  <a:t>nearest</a:t>
                </a:r>
                <a:r>
                  <a:rPr lang="it-IT" dirty="0" smtClean="0"/>
                  <a:t> </a:t>
                </a:r>
                <a:r>
                  <a:rPr lang="it-IT" dirty="0" err="1" smtClean="0"/>
                  <a:t>neighbour</a:t>
                </a:r>
                <a:r>
                  <a:rPr lang="it-IT" dirty="0" smtClean="0"/>
                  <a:t> </a:t>
                </a:r>
                <a14:m>
                  <m:oMath xmlns:m="http://schemas.openxmlformats.org/officeDocument/2006/math">
                    <m:sSub>
                      <m:sSubPr>
                        <m:ctrlPr>
                          <a:rPr lang="it-IT" i="1">
                            <a:latin typeface="Cambria Math"/>
                          </a:rPr>
                        </m:ctrlPr>
                      </m:sSubPr>
                      <m:e>
                        <m:r>
                          <a:rPr lang="it-IT" b="0" i="1" smtClean="0">
                            <a:latin typeface="Cambria Math"/>
                          </a:rPr>
                          <m:t>𝑞</m:t>
                        </m:r>
                      </m:e>
                      <m:sub>
                        <m:r>
                          <a:rPr lang="it-IT" b="0" i="1" smtClean="0">
                            <a:latin typeface="Cambria Math"/>
                          </a:rPr>
                          <m:t>𝑛𝑒𝑎𝑟</m:t>
                        </m:r>
                      </m:sub>
                    </m:sSub>
                  </m:oMath>
                </a14:m>
                <a:r>
                  <a:rPr lang="it-IT" dirty="0" smtClean="0"/>
                  <a:t>  </a:t>
                </a:r>
                <a:endParaRPr lang="it-IT" dirty="0"/>
              </a:p>
            </p:txBody>
          </p:sp>
        </mc:Choice>
        <mc:Fallback xmlns="">
          <p:sp>
            <p:nvSpPr>
              <p:cNvPr id="18" name="CasellaDiTesto 17"/>
              <p:cNvSpPr txBox="1">
                <a:spLocks noRot="1" noChangeAspect="1" noMove="1" noResize="1" noEditPoints="1" noAdjustHandles="1" noChangeArrowheads="1" noChangeShapeType="1" noTextEdit="1"/>
              </p:cNvSpPr>
              <p:nvPr/>
            </p:nvSpPr>
            <p:spPr>
              <a:xfrm>
                <a:off x="5220072" y="1196752"/>
                <a:ext cx="3672408" cy="369332"/>
              </a:xfrm>
              <a:prstGeom prst="rect">
                <a:avLst/>
              </a:prstGeom>
              <a:blipFill rotWithShape="1">
                <a:blip r:embed="rId4"/>
                <a:stretch>
                  <a:fillRect l="-1327" t="-8197" b="-24590"/>
                </a:stretch>
              </a:blipFill>
            </p:spPr>
            <p:txBody>
              <a:bodyPr/>
              <a:lstStyle/>
              <a:p>
                <a:r>
                  <a:rPr lang="it-IT">
                    <a:noFill/>
                  </a:rPr>
                  <a:t> </a:t>
                </a:r>
              </a:p>
            </p:txBody>
          </p:sp>
        </mc:Fallback>
      </mc:AlternateContent>
      <p:sp>
        <p:nvSpPr>
          <p:cNvPr id="19" name="Ovale 18"/>
          <p:cNvSpPr/>
          <p:nvPr/>
        </p:nvSpPr>
        <p:spPr>
          <a:xfrm>
            <a:off x="1547664" y="203986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62731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nettore 1 2"/>
          <p:cNvCxnSpPr>
            <a:stCxn id="17" idx="5"/>
          </p:cNvCxnSpPr>
          <p:nvPr/>
        </p:nvCxnSpPr>
        <p:spPr>
          <a:xfrm>
            <a:off x="1670589" y="2162793"/>
            <a:ext cx="799006" cy="199626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versione base (seriale)</a:t>
            </a:r>
            <a:endParaRPr lang="it-IT" sz="3600" dirty="0"/>
          </a:p>
        </p:txBody>
      </p:sp>
      <p:sp>
        <p:nvSpPr>
          <p:cNvPr id="8" name="Ovale 7"/>
          <p:cNvSpPr/>
          <p:nvPr/>
        </p:nvSpPr>
        <p:spPr>
          <a:xfrm>
            <a:off x="2257454" y="45518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6" name="Goccia 25"/>
          <p:cNvSpPr/>
          <p:nvPr/>
        </p:nvSpPr>
        <p:spPr>
          <a:xfrm>
            <a:off x="3058995" y="24749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rda 26"/>
          <p:cNvSpPr/>
          <p:nvPr/>
        </p:nvSpPr>
        <p:spPr>
          <a:xfrm>
            <a:off x="1080352" y="34682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3877283" y="21756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9" name="Corda 28"/>
          <p:cNvSpPr/>
          <p:nvPr/>
        </p:nvSpPr>
        <p:spPr>
          <a:xfrm rot="-3600000">
            <a:off x="3073356" y="35829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p:cNvSpPr txBox="1"/>
              <p:nvPr/>
            </p:nvSpPr>
            <p:spPr>
              <a:xfrm>
                <a:off x="3949291" y="18186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949291" y="1818605"/>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1933785" y="469128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1933785" y="4691285"/>
                <a:ext cx="504056" cy="429028"/>
              </a:xfrm>
              <a:prstGeom prst="rect">
                <a:avLst/>
              </a:prstGeom>
              <a:blipFill rotWithShape="1">
                <a:blip r:embed="rId3"/>
                <a:stretch>
                  <a:fillRect/>
                </a:stretch>
              </a:blipFill>
            </p:spPr>
            <p:txBody>
              <a:bodyPr/>
              <a:lstStyle/>
              <a:p>
                <a:r>
                  <a:rPr lang="it-IT">
                    <a:noFill/>
                  </a:rPr>
                  <a:t> </a:t>
                </a:r>
              </a:p>
            </p:txBody>
          </p:sp>
        </mc:Fallback>
      </mc:AlternateContent>
      <p:sp>
        <p:nvSpPr>
          <p:cNvPr id="15" name="Ovale 14"/>
          <p:cNvSpPr/>
          <p:nvPr/>
        </p:nvSpPr>
        <p:spPr>
          <a:xfrm>
            <a:off x="2448504" y="408704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 name="Connettore 2 6"/>
          <p:cNvCxnSpPr>
            <a:endCxn id="15" idx="3"/>
          </p:cNvCxnSpPr>
          <p:nvPr/>
        </p:nvCxnSpPr>
        <p:spPr>
          <a:xfrm flipV="1">
            <a:off x="2366411" y="4209972"/>
            <a:ext cx="103184" cy="3419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Ovale 15"/>
          <p:cNvSpPr/>
          <p:nvPr/>
        </p:nvSpPr>
        <p:spPr>
          <a:xfrm>
            <a:off x="2214848" y="357301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9" name="Ovale 18"/>
          <p:cNvSpPr/>
          <p:nvPr/>
        </p:nvSpPr>
        <p:spPr>
          <a:xfrm>
            <a:off x="2358864" y="4006047"/>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0" name="CasellaDiTesto 19"/>
              <p:cNvSpPr txBox="1"/>
              <p:nvPr/>
            </p:nvSpPr>
            <p:spPr>
              <a:xfrm>
                <a:off x="5220072" y="1196752"/>
                <a:ext cx="3672408" cy="945580"/>
              </a:xfrm>
              <a:prstGeom prst="rect">
                <a:avLst/>
              </a:prstGeom>
              <a:noFill/>
            </p:spPr>
            <p:txBody>
              <a:bodyPr wrap="square" rtlCol="0">
                <a:spAutoFit/>
              </a:bodyPr>
              <a:lstStyle/>
              <a:p>
                <a:r>
                  <a:rPr lang="it-IT" dirty="0" smtClean="0"/>
                  <a:t>Calcolo di </a:t>
                </a:r>
                <a14:m>
                  <m:oMath xmlns:m="http://schemas.openxmlformats.org/officeDocument/2006/math">
                    <m:sSub>
                      <m:sSubPr>
                        <m:ctrlPr>
                          <a:rPr lang="it-IT" i="1">
                            <a:latin typeface="Cambria Math"/>
                          </a:rPr>
                        </m:ctrlPr>
                      </m:sSubPr>
                      <m:e>
                        <m:r>
                          <a:rPr lang="it-IT" b="0" i="1" smtClean="0">
                            <a:latin typeface="Cambria Math"/>
                          </a:rPr>
                          <m:t>𝑞</m:t>
                        </m:r>
                      </m:e>
                      <m:sub>
                        <m:r>
                          <a:rPr lang="it-IT" b="0" i="1" smtClean="0">
                            <a:latin typeface="Cambria Math"/>
                          </a:rPr>
                          <m:t>𝑒𝑥𝑡𝑒𝑛𝑑</m:t>
                        </m:r>
                      </m:sub>
                    </m:sSub>
                  </m:oMath>
                </a14:m>
                <a:r>
                  <a:rPr lang="it-IT" dirty="0" smtClean="0"/>
                  <a:t> e</a:t>
                </a:r>
              </a:p>
              <a:p>
                <a:r>
                  <a:rPr lang="it-IT" dirty="0" smtClean="0"/>
                  <a:t>Controllo sul fatto che </a:t>
                </a:r>
                <a14:m>
                  <m:oMath xmlns:m="http://schemas.openxmlformats.org/officeDocument/2006/math">
                    <m:sSub>
                      <m:sSubPr>
                        <m:ctrlPr>
                          <a:rPr lang="it-IT" i="1">
                            <a:latin typeface="Cambria Math"/>
                          </a:rPr>
                        </m:ctrlPr>
                      </m:sSubPr>
                      <m:e>
                        <m:r>
                          <a:rPr lang="it-IT" i="1">
                            <a:latin typeface="Cambria Math"/>
                          </a:rPr>
                          <m:t>𝑞</m:t>
                        </m:r>
                      </m:e>
                      <m:sub>
                        <m:r>
                          <a:rPr lang="it-IT" i="1">
                            <a:latin typeface="Cambria Math"/>
                          </a:rPr>
                          <m:t>𝑒𝑥𝑡𝑒𝑛𝑑</m:t>
                        </m:r>
                      </m:sub>
                    </m:sSub>
                  </m:oMath>
                </a14:m>
                <a:r>
                  <a:rPr lang="it-IT" dirty="0" smtClean="0"/>
                  <a:t> appartenga a </a:t>
                </a:r>
                <a14:m>
                  <m:oMath xmlns:m="http://schemas.openxmlformats.org/officeDocument/2006/math">
                    <m:sSub>
                      <m:sSubPr>
                        <m:ctrlPr>
                          <a:rPr lang="it-IT" i="1">
                            <a:latin typeface="Cambria Math"/>
                          </a:rPr>
                        </m:ctrlPr>
                      </m:sSubPr>
                      <m:e>
                        <m:r>
                          <a:rPr lang="it-IT" b="0" i="1" smtClean="0">
                            <a:latin typeface="Cambria Math"/>
                          </a:rPr>
                          <m:t>𝑄</m:t>
                        </m:r>
                      </m:e>
                      <m:sub>
                        <m:r>
                          <a:rPr lang="it-IT" b="0" i="1" smtClean="0">
                            <a:latin typeface="Cambria Math"/>
                          </a:rPr>
                          <m:t>𝑓𝑟𝑒𝑒</m:t>
                        </m:r>
                      </m:sub>
                    </m:sSub>
                  </m:oMath>
                </a14:m>
                <a:r>
                  <a:rPr lang="it-IT" dirty="0" smtClean="0"/>
                  <a:t>  </a:t>
                </a:r>
                <a:endParaRPr lang="it-IT" dirty="0"/>
              </a:p>
            </p:txBody>
          </p:sp>
        </mc:Choice>
        <mc:Fallback xmlns="">
          <p:sp>
            <p:nvSpPr>
              <p:cNvPr id="20" name="CasellaDiTesto 19"/>
              <p:cNvSpPr txBox="1">
                <a:spLocks noRot="1" noChangeAspect="1" noMove="1" noResize="1" noEditPoints="1" noAdjustHandles="1" noChangeArrowheads="1" noChangeShapeType="1" noTextEdit="1"/>
              </p:cNvSpPr>
              <p:nvPr/>
            </p:nvSpPr>
            <p:spPr>
              <a:xfrm>
                <a:off x="5220072" y="1196752"/>
                <a:ext cx="3672408" cy="945580"/>
              </a:xfrm>
              <a:prstGeom prst="rect">
                <a:avLst/>
              </a:prstGeom>
              <a:blipFill rotWithShape="1">
                <a:blip r:embed="rId4"/>
                <a:stretch>
                  <a:fillRect l="-1327" t="-3226" b="-7742"/>
                </a:stretch>
              </a:blipFill>
            </p:spPr>
            <p:txBody>
              <a:bodyPr/>
              <a:lstStyle/>
              <a:p>
                <a:r>
                  <a:rPr lang="it-IT">
                    <a:noFill/>
                  </a:rPr>
                  <a:t> </a:t>
                </a:r>
              </a:p>
            </p:txBody>
          </p:sp>
        </mc:Fallback>
      </mc:AlternateContent>
      <p:sp>
        <p:nvSpPr>
          <p:cNvPr id="17" name="Ovale 16"/>
          <p:cNvSpPr/>
          <p:nvPr/>
        </p:nvSpPr>
        <p:spPr>
          <a:xfrm>
            <a:off x="1547664" y="203986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57067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versione base (seriale)</a:t>
            </a:r>
            <a:endParaRPr lang="it-IT" sz="3600" dirty="0"/>
          </a:p>
        </p:txBody>
      </p:sp>
      <p:sp>
        <p:nvSpPr>
          <p:cNvPr id="8" name="Ovale 7"/>
          <p:cNvSpPr/>
          <p:nvPr/>
        </p:nvSpPr>
        <p:spPr>
          <a:xfrm>
            <a:off x="2257454" y="45518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6" name="Goccia 25"/>
          <p:cNvSpPr/>
          <p:nvPr/>
        </p:nvSpPr>
        <p:spPr>
          <a:xfrm>
            <a:off x="3058995" y="24749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rda 26"/>
          <p:cNvSpPr/>
          <p:nvPr/>
        </p:nvSpPr>
        <p:spPr>
          <a:xfrm>
            <a:off x="1080352" y="34682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3877283" y="21756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9" name="Corda 28"/>
          <p:cNvSpPr/>
          <p:nvPr/>
        </p:nvSpPr>
        <p:spPr>
          <a:xfrm rot="-3600000">
            <a:off x="3073356" y="35829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p:cNvSpPr txBox="1"/>
              <p:nvPr/>
            </p:nvSpPr>
            <p:spPr>
              <a:xfrm>
                <a:off x="3949291" y="18186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949291" y="1818605"/>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1933785" y="469128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1933785" y="4691285"/>
                <a:ext cx="504056" cy="429028"/>
              </a:xfrm>
              <a:prstGeom prst="rect">
                <a:avLst/>
              </a:prstGeom>
              <a:blipFill rotWithShape="1">
                <a:blip r:embed="rId3"/>
                <a:stretch>
                  <a:fillRect/>
                </a:stretch>
              </a:blipFill>
            </p:spPr>
            <p:txBody>
              <a:bodyPr/>
              <a:lstStyle/>
              <a:p>
                <a:r>
                  <a:rPr lang="it-IT">
                    <a:noFill/>
                  </a:rPr>
                  <a:t> </a:t>
                </a:r>
              </a:p>
            </p:txBody>
          </p:sp>
        </mc:Fallback>
      </mc:AlternateContent>
      <p:sp>
        <p:nvSpPr>
          <p:cNvPr id="15" name="Ovale 14"/>
          <p:cNvSpPr/>
          <p:nvPr/>
        </p:nvSpPr>
        <p:spPr>
          <a:xfrm>
            <a:off x="2448504" y="408704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 name="Connettore 2 6"/>
          <p:cNvCxnSpPr>
            <a:endCxn id="15" idx="3"/>
          </p:cNvCxnSpPr>
          <p:nvPr/>
        </p:nvCxnSpPr>
        <p:spPr>
          <a:xfrm flipV="1">
            <a:off x="2366411" y="4209972"/>
            <a:ext cx="103184" cy="3419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Ovale 18"/>
          <p:cNvSpPr/>
          <p:nvPr/>
        </p:nvSpPr>
        <p:spPr>
          <a:xfrm>
            <a:off x="2358864" y="4006047"/>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4" name="CasellaDiTesto 13"/>
              <p:cNvSpPr txBox="1"/>
              <p:nvPr/>
            </p:nvSpPr>
            <p:spPr>
              <a:xfrm>
                <a:off x="5220072" y="1196752"/>
                <a:ext cx="3672408" cy="646331"/>
              </a:xfrm>
              <a:prstGeom prst="rect">
                <a:avLst/>
              </a:prstGeom>
              <a:noFill/>
            </p:spPr>
            <p:txBody>
              <a:bodyPr wrap="square" rtlCol="0">
                <a:spAutoFit/>
              </a:bodyPr>
              <a:lstStyle/>
              <a:p>
                <a:r>
                  <a:rPr lang="it-IT" dirty="0" smtClean="0"/>
                  <a:t>Aggiunta di </a:t>
                </a:r>
                <a14:m>
                  <m:oMath xmlns:m="http://schemas.openxmlformats.org/officeDocument/2006/math">
                    <m:sSub>
                      <m:sSubPr>
                        <m:ctrlPr>
                          <a:rPr lang="it-IT" i="1">
                            <a:latin typeface="Cambria Math"/>
                          </a:rPr>
                        </m:ctrlPr>
                      </m:sSubPr>
                      <m:e>
                        <m:r>
                          <a:rPr lang="it-IT" b="0" i="1" smtClean="0">
                            <a:latin typeface="Cambria Math"/>
                          </a:rPr>
                          <m:t>𝑞</m:t>
                        </m:r>
                      </m:e>
                      <m:sub>
                        <m:r>
                          <a:rPr lang="it-IT" b="0" i="1" smtClean="0">
                            <a:latin typeface="Cambria Math"/>
                          </a:rPr>
                          <m:t>𝑒𝑥𝑡𝑒𝑛𝑑</m:t>
                        </m:r>
                      </m:sub>
                    </m:sSub>
                  </m:oMath>
                </a14:m>
                <a:r>
                  <a:rPr lang="it-IT" dirty="0" smtClean="0"/>
                  <a:t>all’albero di ricerca</a:t>
                </a:r>
                <a:endParaRPr lang="it-IT"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5220072" y="1196752"/>
                <a:ext cx="3672408" cy="646331"/>
              </a:xfrm>
              <a:prstGeom prst="rect">
                <a:avLst/>
              </a:prstGeom>
              <a:blipFill rotWithShape="1">
                <a:blip r:embed="rId4"/>
                <a:stretch>
                  <a:fillRect l="-1327" t="-4717" b="-14151"/>
                </a:stretch>
              </a:blipFill>
            </p:spPr>
            <p:txBody>
              <a:bodyPr/>
              <a:lstStyle/>
              <a:p>
                <a:r>
                  <a:rPr lang="it-IT">
                    <a:noFill/>
                  </a:rPr>
                  <a:t> </a:t>
                </a:r>
              </a:p>
            </p:txBody>
          </p:sp>
        </mc:Fallback>
      </mc:AlternateContent>
      <p:sp>
        <p:nvSpPr>
          <p:cNvPr id="16" name="Ovale 15"/>
          <p:cNvSpPr/>
          <p:nvPr/>
        </p:nvSpPr>
        <p:spPr>
          <a:xfrm>
            <a:off x="2214848" y="357301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7" name="Connettore 2 16"/>
          <p:cNvCxnSpPr>
            <a:endCxn id="16" idx="5"/>
          </p:cNvCxnSpPr>
          <p:nvPr/>
        </p:nvCxnSpPr>
        <p:spPr>
          <a:xfrm flipH="1" flipV="1">
            <a:off x="2337773" y="3695941"/>
            <a:ext cx="182739" cy="4631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5076056" y="4797147"/>
            <a:ext cx="3672408" cy="369332"/>
          </a:xfrm>
          <a:prstGeom prst="rect">
            <a:avLst/>
          </a:prstGeom>
          <a:noFill/>
        </p:spPr>
        <p:txBody>
          <a:bodyPr wrap="square" rtlCol="0">
            <a:spAutoFit/>
          </a:bodyPr>
          <a:lstStyle/>
          <a:p>
            <a:r>
              <a:rPr lang="it-IT" dirty="0" smtClean="0"/>
              <a:t>E così via…</a:t>
            </a:r>
            <a:endParaRPr lang="it-IT" dirty="0"/>
          </a:p>
        </p:txBody>
      </p:sp>
    </p:spTree>
    <p:extLst>
      <p:ext uri="{BB962C8B-B14F-4D97-AF65-F5344CB8AC3E}">
        <p14:creationId xmlns:p14="http://schemas.microsoft.com/office/powerpoint/2010/main" val="2094484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versione base (seriale)</a:t>
            </a:r>
            <a:endParaRPr lang="it-IT" sz="3600" dirty="0"/>
          </a:p>
        </p:txBody>
      </p:sp>
      <mc:AlternateContent xmlns:mc="http://schemas.openxmlformats.org/markup-compatibility/2006" xmlns:a14="http://schemas.microsoft.com/office/drawing/2010/main">
        <mc:Choice Requires="a14">
          <p:sp>
            <p:nvSpPr>
              <p:cNvPr id="2" name="CasellaDiTesto 1"/>
              <p:cNvSpPr txBox="1"/>
              <p:nvPr/>
            </p:nvSpPr>
            <p:spPr>
              <a:xfrm>
                <a:off x="179512" y="692696"/>
                <a:ext cx="8784976" cy="2031325"/>
              </a:xfrm>
              <a:prstGeom prst="rect">
                <a:avLst/>
              </a:prstGeom>
              <a:noFill/>
            </p:spPr>
            <p:txBody>
              <a:bodyPr wrap="square" rtlCol="0">
                <a:spAutoFit/>
              </a:bodyPr>
              <a:lstStyle/>
              <a:p>
                <a:r>
                  <a:rPr lang="it-IT" dirty="0" smtClean="0"/>
                  <a:t>Dopo aver generato un nuovo stato </a:t>
                </a:r>
                <a14:m>
                  <m:oMath xmlns:m="http://schemas.openxmlformats.org/officeDocument/2006/math">
                    <m:sSub>
                      <m:sSubPr>
                        <m:ctrlPr>
                          <a:rPr lang="it-IT" i="1">
                            <a:latin typeface="Cambria Math"/>
                          </a:rPr>
                        </m:ctrlPr>
                      </m:sSubPr>
                      <m:e>
                        <m:r>
                          <a:rPr lang="it-IT" i="1">
                            <a:latin typeface="Cambria Math"/>
                          </a:rPr>
                          <m:t>𝑞</m:t>
                        </m:r>
                      </m:e>
                      <m:sub>
                        <m:r>
                          <a:rPr lang="it-IT" b="0" i="1" smtClean="0">
                            <a:latin typeface="Cambria Math"/>
                          </a:rPr>
                          <m:t>𝑟𝑎𝑛𝑑</m:t>
                        </m:r>
                      </m:sub>
                    </m:sSub>
                  </m:oMath>
                </a14:m>
                <a:r>
                  <a:rPr lang="it-IT" dirty="0" smtClean="0"/>
                  <a:t> ed aver trovato il vicino nell’albero </a:t>
                </a:r>
                <a14:m>
                  <m:oMath xmlns:m="http://schemas.openxmlformats.org/officeDocument/2006/math">
                    <m:sSub>
                      <m:sSubPr>
                        <m:ctrlPr>
                          <a:rPr lang="it-IT" i="1">
                            <a:latin typeface="Cambria Math"/>
                          </a:rPr>
                        </m:ctrlPr>
                      </m:sSubPr>
                      <m:e>
                        <m:r>
                          <a:rPr lang="it-IT" i="1">
                            <a:latin typeface="Cambria Math"/>
                          </a:rPr>
                          <m:t>𝑞</m:t>
                        </m:r>
                      </m:e>
                      <m:sub>
                        <m:r>
                          <a:rPr lang="it-IT" b="0" i="1" smtClean="0">
                            <a:latin typeface="Cambria Math"/>
                          </a:rPr>
                          <m:t>𝑛𝑒𝑎𝑟</m:t>
                        </m:r>
                      </m:sub>
                    </m:sSub>
                  </m:oMath>
                </a14:m>
                <a:r>
                  <a:rPr lang="it-IT" dirty="0" smtClean="0"/>
                  <a:t>,  si segue la traiettoria ottima che porterebbe a </a:t>
                </a:r>
                <a14:m>
                  <m:oMath xmlns:m="http://schemas.openxmlformats.org/officeDocument/2006/math">
                    <m:sSub>
                      <m:sSubPr>
                        <m:ctrlPr>
                          <a:rPr lang="it-IT" i="1">
                            <a:latin typeface="Cambria Math"/>
                          </a:rPr>
                        </m:ctrlPr>
                      </m:sSubPr>
                      <m:e>
                        <m:r>
                          <a:rPr lang="it-IT" i="1">
                            <a:latin typeface="Cambria Math"/>
                          </a:rPr>
                          <m:t>𝑞</m:t>
                        </m:r>
                      </m:e>
                      <m:sub>
                        <m:r>
                          <a:rPr lang="it-IT" i="1">
                            <a:latin typeface="Cambria Math"/>
                          </a:rPr>
                          <m:t>𝑟𝑎𝑛𝑑</m:t>
                        </m:r>
                      </m:sub>
                    </m:sSub>
                  </m:oMath>
                </a14:m>
                <a:r>
                  <a:rPr lang="it-IT" dirty="0" smtClean="0"/>
                  <a:t> fino ad un certo grado di esplorazione, ottenendo </a:t>
                </a:r>
                <a14:m>
                  <m:oMath xmlns:m="http://schemas.openxmlformats.org/officeDocument/2006/math">
                    <m:sSub>
                      <m:sSubPr>
                        <m:ctrlPr>
                          <a:rPr lang="it-IT" i="1">
                            <a:latin typeface="Cambria Math"/>
                          </a:rPr>
                        </m:ctrlPr>
                      </m:sSubPr>
                      <m:e>
                        <m:r>
                          <a:rPr lang="it-IT" i="1">
                            <a:latin typeface="Cambria Math"/>
                          </a:rPr>
                          <m:t>𝑞</m:t>
                        </m:r>
                      </m:e>
                      <m:sub>
                        <m:r>
                          <a:rPr lang="it-IT" i="1">
                            <a:latin typeface="Cambria Math"/>
                          </a:rPr>
                          <m:t>𝑒𝑥𝑡𝑒𝑛𝑑</m:t>
                        </m:r>
                      </m:sub>
                    </m:sSub>
                  </m:oMath>
                </a14:m>
                <a:r>
                  <a:rPr lang="it-IT" dirty="0" smtClean="0"/>
                  <a:t>.  Non solo </a:t>
                </a:r>
                <a14:m>
                  <m:oMath xmlns:m="http://schemas.openxmlformats.org/officeDocument/2006/math">
                    <m:sSub>
                      <m:sSubPr>
                        <m:ctrlPr>
                          <a:rPr lang="it-IT" i="1">
                            <a:latin typeface="Cambria Math"/>
                          </a:rPr>
                        </m:ctrlPr>
                      </m:sSubPr>
                      <m:e>
                        <m:r>
                          <a:rPr lang="it-IT" i="1">
                            <a:latin typeface="Cambria Math"/>
                          </a:rPr>
                          <m:t>𝑞</m:t>
                        </m:r>
                      </m:e>
                      <m:sub>
                        <m:r>
                          <a:rPr lang="it-IT" i="1">
                            <a:latin typeface="Cambria Math"/>
                          </a:rPr>
                          <m:t>𝑒𝑥𝑡𝑒𝑛𝑑</m:t>
                        </m:r>
                      </m:sub>
                    </m:sSub>
                  </m:oMath>
                </a14:m>
                <a:r>
                  <a:rPr lang="it-IT" dirty="0" smtClean="0"/>
                  <a:t> viene verificata per le collisioni, ma anche un certo numero di stati intermedi (aumentando il tempo di calcolo richiesto per ottenere un singolo nodo). Nel caso in cui non sia possibile raggiungere </a:t>
                </a:r>
                <a14:m>
                  <m:oMath xmlns:m="http://schemas.openxmlformats.org/officeDocument/2006/math">
                    <m:sSub>
                      <m:sSubPr>
                        <m:ctrlPr>
                          <a:rPr lang="it-IT" i="1">
                            <a:latin typeface="Cambria Math"/>
                          </a:rPr>
                        </m:ctrlPr>
                      </m:sSubPr>
                      <m:e>
                        <m:r>
                          <a:rPr lang="it-IT" i="1">
                            <a:latin typeface="Cambria Math"/>
                          </a:rPr>
                          <m:t>𝑞</m:t>
                        </m:r>
                      </m:e>
                      <m:sub>
                        <m:r>
                          <a:rPr lang="it-IT" i="1">
                            <a:latin typeface="Cambria Math"/>
                          </a:rPr>
                          <m:t>𝑒𝑥𝑡𝑒𝑛𝑑</m:t>
                        </m:r>
                      </m:sub>
                    </m:sSub>
                  </m:oMath>
                </a14:m>
                <a:r>
                  <a:rPr lang="it-IT" dirty="0" smtClean="0"/>
                  <a:t>, l’ultimo stato intermedio per cui non si sono trovate collisioni viene assunto come nuovo </a:t>
                </a:r>
                <a14:m>
                  <m:oMath xmlns:m="http://schemas.openxmlformats.org/officeDocument/2006/math">
                    <m:sSub>
                      <m:sSubPr>
                        <m:ctrlPr>
                          <a:rPr lang="it-IT" i="1">
                            <a:latin typeface="Cambria Math"/>
                          </a:rPr>
                        </m:ctrlPr>
                      </m:sSubPr>
                      <m:e>
                        <m:r>
                          <a:rPr lang="it-IT" i="1">
                            <a:latin typeface="Cambria Math"/>
                          </a:rPr>
                          <m:t>𝑞</m:t>
                        </m:r>
                      </m:e>
                      <m:sub>
                        <m:r>
                          <a:rPr lang="it-IT" i="1">
                            <a:latin typeface="Cambria Math"/>
                          </a:rPr>
                          <m:t>𝑒𝑥𝑡𝑒𝑛𝑑</m:t>
                        </m:r>
                      </m:sub>
                    </m:sSub>
                    <m:r>
                      <a:rPr lang="it-IT" b="0" i="1" smtClean="0">
                        <a:latin typeface="Cambria Math"/>
                      </a:rPr>
                      <m:t>. </m:t>
                    </m:r>
                  </m:oMath>
                </a14:m>
                <a:r>
                  <a:rPr lang="it-IT" dirty="0" smtClean="0"/>
                  <a:t> Nel caso in cui neanche il primo nodo intermedio calcolato risulti privo di collisioni, l’estensione viene annullata.</a:t>
                </a:r>
              </a:p>
            </p:txBody>
          </p:sp>
        </mc:Choice>
        <mc:Fallback xmlns="">
          <p:sp>
            <p:nvSpPr>
              <p:cNvPr id="2" name="CasellaDiTesto 1"/>
              <p:cNvSpPr txBox="1">
                <a:spLocks noRot="1" noChangeAspect="1" noMove="1" noResize="1" noEditPoints="1" noAdjustHandles="1" noChangeArrowheads="1" noChangeShapeType="1" noTextEdit="1"/>
              </p:cNvSpPr>
              <p:nvPr/>
            </p:nvSpPr>
            <p:spPr>
              <a:xfrm>
                <a:off x="179512" y="692696"/>
                <a:ext cx="8784976" cy="2031325"/>
              </a:xfrm>
              <a:prstGeom prst="rect">
                <a:avLst/>
              </a:prstGeom>
              <a:blipFill rotWithShape="1">
                <a:blip r:embed="rId2"/>
                <a:stretch>
                  <a:fillRect l="-555" t="-1502" r="-971" b="-3904"/>
                </a:stretch>
              </a:blipFill>
            </p:spPr>
            <p:txBody>
              <a:bodyPr/>
              <a:lstStyle/>
              <a:p>
                <a:r>
                  <a:rPr lang="it-IT">
                    <a:noFill/>
                  </a:rPr>
                  <a:t> </a:t>
                </a:r>
              </a:p>
            </p:txBody>
          </p:sp>
        </mc:Fallback>
      </mc:AlternateContent>
      <p:cxnSp>
        <p:nvCxnSpPr>
          <p:cNvPr id="5" name="Connettore 1 4"/>
          <p:cNvCxnSpPr>
            <a:stCxn id="17" idx="5"/>
            <a:endCxn id="16" idx="4"/>
          </p:cNvCxnSpPr>
          <p:nvPr/>
        </p:nvCxnSpPr>
        <p:spPr>
          <a:xfrm>
            <a:off x="502343" y="3535607"/>
            <a:ext cx="1091020" cy="292742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Corda 9"/>
          <p:cNvSpPr/>
          <p:nvPr/>
        </p:nvSpPr>
        <p:spPr>
          <a:xfrm rot="-3600000">
            <a:off x="620431" y="4497758"/>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2" name="CasellaDiTesto 11"/>
              <p:cNvSpPr txBox="1"/>
              <p:nvPr/>
            </p:nvSpPr>
            <p:spPr>
              <a:xfrm>
                <a:off x="1412603" y="6365781"/>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r>
                            <a:rPr lang="it-IT" b="0" i="1" smtClean="0">
                              <a:latin typeface="Cambria Math"/>
                            </a:rPr>
                            <m:t>𝑞</m:t>
                          </m:r>
                        </m:e>
                        <m:sub>
                          <m:r>
                            <a:rPr lang="it-IT" b="0" i="1" smtClean="0">
                              <a:latin typeface="Cambria Math"/>
                            </a:rPr>
                            <m:t>𝑛𝑒𝑎𝑟</m:t>
                          </m:r>
                        </m:sub>
                      </m:sSub>
                    </m:oMath>
                  </m:oMathPara>
                </a14:m>
                <a:endParaRPr lang="it-IT" dirty="0"/>
              </a:p>
            </p:txBody>
          </p:sp>
        </mc:Choice>
        <mc:Fallback xmlns="">
          <p:sp>
            <p:nvSpPr>
              <p:cNvPr id="12" name="CasellaDiTesto 11"/>
              <p:cNvSpPr txBox="1">
                <a:spLocks noRot="1" noChangeAspect="1" noMove="1" noResize="1" noEditPoints="1" noAdjustHandles="1" noChangeArrowheads="1" noChangeShapeType="1" noTextEdit="1"/>
              </p:cNvSpPr>
              <p:nvPr/>
            </p:nvSpPr>
            <p:spPr>
              <a:xfrm>
                <a:off x="1412603" y="6365781"/>
                <a:ext cx="504056" cy="369332"/>
              </a:xfrm>
              <a:prstGeom prst="rect">
                <a:avLst/>
              </a:prstGeom>
              <a:blipFill rotWithShape="1">
                <a:blip r:embed="rId3"/>
                <a:stretch>
                  <a:fillRect r="-29268" b="-4918"/>
                </a:stretch>
              </a:blipFill>
            </p:spPr>
            <p:txBody>
              <a:bodyPr/>
              <a:lstStyle/>
              <a:p>
                <a:r>
                  <a:rPr lang="it-IT">
                    <a:noFill/>
                  </a:rPr>
                  <a:t> </a:t>
                </a:r>
              </a:p>
            </p:txBody>
          </p:sp>
        </mc:Fallback>
      </mc:AlternateContent>
      <p:sp>
        <p:nvSpPr>
          <p:cNvPr id="13" name="Ovale 12"/>
          <p:cNvSpPr/>
          <p:nvPr/>
        </p:nvSpPr>
        <p:spPr>
          <a:xfrm>
            <a:off x="1521355" y="623801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5" name="Ovale 14"/>
          <p:cNvSpPr/>
          <p:nvPr/>
        </p:nvSpPr>
        <p:spPr>
          <a:xfrm>
            <a:off x="1287699" y="572398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6" name="Ovale 15"/>
          <p:cNvSpPr/>
          <p:nvPr/>
        </p:nvSpPr>
        <p:spPr>
          <a:xfrm>
            <a:off x="1431715" y="6157012"/>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7" name="Ovale 16"/>
          <p:cNvSpPr/>
          <p:nvPr/>
        </p:nvSpPr>
        <p:spPr>
          <a:xfrm>
            <a:off x="379418" y="341268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9" name="Connettore 2 18"/>
          <p:cNvCxnSpPr/>
          <p:nvPr/>
        </p:nvCxnSpPr>
        <p:spPr>
          <a:xfrm flipH="1" flipV="1">
            <a:off x="1359707" y="5849060"/>
            <a:ext cx="182602" cy="4423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1 43"/>
          <p:cNvCxnSpPr>
            <a:stCxn id="50" idx="5"/>
            <a:endCxn id="49" idx="4"/>
          </p:cNvCxnSpPr>
          <p:nvPr/>
        </p:nvCxnSpPr>
        <p:spPr>
          <a:xfrm>
            <a:off x="3829577" y="3503211"/>
            <a:ext cx="1091020" cy="292742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5" name="Corda 44"/>
          <p:cNvSpPr/>
          <p:nvPr/>
        </p:nvSpPr>
        <p:spPr>
          <a:xfrm rot="-3600000">
            <a:off x="3693640" y="3833324"/>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6" name="CasellaDiTesto 45"/>
              <p:cNvSpPr txBox="1"/>
              <p:nvPr/>
            </p:nvSpPr>
            <p:spPr>
              <a:xfrm>
                <a:off x="4739837" y="6333385"/>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r>
                            <a:rPr lang="it-IT" b="0" i="1" smtClean="0">
                              <a:latin typeface="Cambria Math"/>
                            </a:rPr>
                            <m:t>𝑞</m:t>
                          </m:r>
                        </m:e>
                        <m:sub>
                          <m:r>
                            <a:rPr lang="it-IT" b="0" i="1" smtClean="0">
                              <a:latin typeface="Cambria Math"/>
                            </a:rPr>
                            <m:t>𝑛𝑒𝑎𝑟</m:t>
                          </m:r>
                        </m:sub>
                      </m:sSub>
                    </m:oMath>
                  </m:oMathPara>
                </a14:m>
                <a:endParaRPr lang="it-IT" dirty="0"/>
              </a:p>
            </p:txBody>
          </p:sp>
        </mc:Choice>
        <mc:Fallback xmlns="">
          <p:sp>
            <p:nvSpPr>
              <p:cNvPr id="46" name="CasellaDiTesto 45"/>
              <p:cNvSpPr txBox="1">
                <a:spLocks noRot="1" noChangeAspect="1" noMove="1" noResize="1" noEditPoints="1" noAdjustHandles="1" noChangeArrowheads="1" noChangeShapeType="1" noTextEdit="1"/>
              </p:cNvSpPr>
              <p:nvPr/>
            </p:nvSpPr>
            <p:spPr>
              <a:xfrm>
                <a:off x="4739837" y="6333385"/>
                <a:ext cx="504056" cy="369332"/>
              </a:xfrm>
              <a:prstGeom prst="rect">
                <a:avLst/>
              </a:prstGeom>
              <a:blipFill rotWithShape="1">
                <a:blip r:embed="rId4"/>
                <a:stretch>
                  <a:fillRect r="-29268" b="-4918"/>
                </a:stretch>
              </a:blipFill>
            </p:spPr>
            <p:txBody>
              <a:bodyPr/>
              <a:lstStyle/>
              <a:p>
                <a:r>
                  <a:rPr lang="it-IT">
                    <a:noFill/>
                  </a:rPr>
                  <a:t> </a:t>
                </a:r>
              </a:p>
            </p:txBody>
          </p:sp>
        </mc:Fallback>
      </mc:AlternateContent>
      <p:sp>
        <p:nvSpPr>
          <p:cNvPr id="47" name="Ovale 46"/>
          <p:cNvSpPr/>
          <p:nvPr/>
        </p:nvSpPr>
        <p:spPr>
          <a:xfrm>
            <a:off x="4848589" y="620561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48" name="Ovale 47"/>
          <p:cNvSpPr/>
          <p:nvPr/>
        </p:nvSpPr>
        <p:spPr>
          <a:xfrm>
            <a:off x="4614933" y="5691585"/>
            <a:ext cx="144016" cy="144016"/>
          </a:xfrm>
          <a:prstGeom prst="ellipse">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49" name="Ovale 48"/>
          <p:cNvSpPr/>
          <p:nvPr/>
        </p:nvSpPr>
        <p:spPr>
          <a:xfrm>
            <a:off x="4758949" y="6124616"/>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50" name="Ovale 49"/>
          <p:cNvSpPr/>
          <p:nvPr/>
        </p:nvSpPr>
        <p:spPr>
          <a:xfrm>
            <a:off x="3706652" y="338028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52" name="CasellaDiTesto 51"/>
              <p:cNvSpPr txBox="1"/>
              <p:nvPr/>
            </p:nvSpPr>
            <p:spPr>
              <a:xfrm>
                <a:off x="179512" y="2915652"/>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r>
                            <a:rPr lang="it-IT" b="0" i="1" smtClean="0">
                              <a:latin typeface="Cambria Math"/>
                            </a:rPr>
                            <m:t>𝑞</m:t>
                          </m:r>
                        </m:e>
                        <m:sub>
                          <m:r>
                            <a:rPr lang="it-IT" b="0" i="1" smtClean="0">
                              <a:latin typeface="Cambria Math"/>
                            </a:rPr>
                            <m:t>𝑟𝑎𝑛𝑑</m:t>
                          </m:r>
                        </m:sub>
                      </m:sSub>
                    </m:oMath>
                  </m:oMathPara>
                </a14:m>
                <a:endParaRPr lang="it-IT" dirty="0"/>
              </a:p>
            </p:txBody>
          </p:sp>
        </mc:Choice>
        <mc:Fallback xmlns="">
          <p:sp>
            <p:nvSpPr>
              <p:cNvPr id="52" name="CasellaDiTesto 51"/>
              <p:cNvSpPr txBox="1">
                <a:spLocks noRot="1" noChangeAspect="1" noMove="1" noResize="1" noEditPoints="1" noAdjustHandles="1" noChangeArrowheads="1" noChangeShapeType="1" noTextEdit="1"/>
              </p:cNvSpPr>
              <p:nvPr/>
            </p:nvSpPr>
            <p:spPr>
              <a:xfrm>
                <a:off x="179512" y="2915652"/>
                <a:ext cx="504056" cy="369332"/>
              </a:xfrm>
              <a:prstGeom prst="rect">
                <a:avLst/>
              </a:prstGeom>
              <a:blipFill rotWithShape="1">
                <a:blip r:embed="rId5"/>
                <a:stretch>
                  <a:fillRect r="-36145" b="-491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3" name="CasellaDiTesto 52"/>
              <p:cNvSpPr txBox="1"/>
              <p:nvPr/>
            </p:nvSpPr>
            <p:spPr>
              <a:xfrm>
                <a:off x="3499583" y="2938946"/>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r>
                            <a:rPr lang="it-IT" b="0" i="1" smtClean="0">
                              <a:latin typeface="Cambria Math"/>
                            </a:rPr>
                            <m:t>𝑞</m:t>
                          </m:r>
                        </m:e>
                        <m:sub>
                          <m:r>
                            <a:rPr lang="it-IT" b="0" i="1" smtClean="0">
                              <a:latin typeface="Cambria Math"/>
                            </a:rPr>
                            <m:t>𝑟𝑎𝑛𝑑</m:t>
                          </m:r>
                        </m:sub>
                      </m:sSub>
                    </m:oMath>
                  </m:oMathPara>
                </a14:m>
                <a:endParaRPr lang="it-IT" dirty="0"/>
              </a:p>
            </p:txBody>
          </p:sp>
        </mc:Choice>
        <mc:Fallback xmlns="">
          <p:sp>
            <p:nvSpPr>
              <p:cNvPr id="53" name="CasellaDiTesto 52"/>
              <p:cNvSpPr txBox="1">
                <a:spLocks noRot="1" noChangeAspect="1" noMove="1" noResize="1" noEditPoints="1" noAdjustHandles="1" noChangeArrowheads="1" noChangeShapeType="1" noTextEdit="1"/>
              </p:cNvSpPr>
              <p:nvPr/>
            </p:nvSpPr>
            <p:spPr>
              <a:xfrm>
                <a:off x="3499583" y="2938946"/>
                <a:ext cx="504056" cy="369332"/>
              </a:xfrm>
              <a:prstGeom prst="rect">
                <a:avLst/>
              </a:prstGeom>
              <a:blipFill rotWithShape="1">
                <a:blip r:embed="rId6"/>
                <a:stretch>
                  <a:fillRect r="-36145" b="-4918"/>
                </a:stretch>
              </a:blipFill>
            </p:spPr>
            <p:txBody>
              <a:bodyPr/>
              <a:lstStyle/>
              <a:p>
                <a:r>
                  <a:rPr lang="it-IT">
                    <a:noFill/>
                  </a:rPr>
                  <a:t> </a:t>
                </a:r>
              </a:p>
            </p:txBody>
          </p:sp>
        </mc:Fallback>
      </mc:AlternateContent>
      <p:sp>
        <p:nvSpPr>
          <p:cNvPr id="54" name="Ovale 53"/>
          <p:cNvSpPr/>
          <p:nvPr/>
        </p:nvSpPr>
        <p:spPr>
          <a:xfrm>
            <a:off x="4375087" y="504409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55" name="Connettore 2 54"/>
          <p:cNvCxnSpPr>
            <a:stCxn id="49" idx="1"/>
          </p:cNvCxnSpPr>
          <p:nvPr/>
        </p:nvCxnSpPr>
        <p:spPr>
          <a:xfrm flipH="1" flipV="1">
            <a:off x="4449724" y="5188111"/>
            <a:ext cx="356571" cy="9813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CasellaDiTesto 55"/>
              <p:cNvSpPr txBox="1"/>
              <p:nvPr/>
            </p:nvSpPr>
            <p:spPr>
              <a:xfrm>
                <a:off x="467544" y="5723964"/>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r>
                            <a:rPr lang="it-IT" b="0" i="1" smtClean="0">
                              <a:latin typeface="Cambria Math"/>
                            </a:rPr>
                            <m:t>𝑞</m:t>
                          </m:r>
                        </m:e>
                        <m:sub>
                          <m:r>
                            <a:rPr lang="it-IT" b="0" i="1" smtClean="0">
                              <a:latin typeface="Cambria Math"/>
                            </a:rPr>
                            <m:t>𝑒𝑥𝑡𝑒𝑛𝑑</m:t>
                          </m:r>
                        </m:sub>
                      </m:sSub>
                    </m:oMath>
                  </m:oMathPara>
                </a14:m>
                <a:endParaRPr lang="it-IT" dirty="0"/>
              </a:p>
            </p:txBody>
          </p:sp>
        </mc:Choice>
        <mc:Fallback xmlns="">
          <p:sp>
            <p:nvSpPr>
              <p:cNvPr id="56" name="CasellaDiTesto 55"/>
              <p:cNvSpPr txBox="1">
                <a:spLocks noRot="1" noChangeAspect="1" noMove="1" noResize="1" noEditPoints="1" noAdjustHandles="1" noChangeArrowheads="1" noChangeShapeType="1" noTextEdit="1"/>
              </p:cNvSpPr>
              <p:nvPr/>
            </p:nvSpPr>
            <p:spPr>
              <a:xfrm>
                <a:off x="467544" y="5723964"/>
                <a:ext cx="504056" cy="369332"/>
              </a:xfrm>
              <a:prstGeom prst="rect">
                <a:avLst/>
              </a:prstGeom>
              <a:blipFill rotWithShape="1">
                <a:blip r:embed="rId7"/>
                <a:stretch>
                  <a:fillRect r="-69512" b="-491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7" name="CasellaDiTesto 56"/>
              <p:cNvSpPr txBox="1"/>
              <p:nvPr/>
            </p:nvSpPr>
            <p:spPr>
              <a:xfrm>
                <a:off x="3634644" y="5099186"/>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r>
                            <a:rPr lang="it-IT" b="0" i="1" smtClean="0">
                              <a:latin typeface="Cambria Math"/>
                            </a:rPr>
                            <m:t>𝑞</m:t>
                          </m:r>
                        </m:e>
                        <m:sub>
                          <m:r>
                            <a:rPr lang="it-IT" b="0" i="1" smtClean="0">
                              <a:latin typeface="Cambria Math"/>
                            </a:rPr>
                            <m:t>𝑒𝑥𝑡𝑒𝑛𝑑</m:t>
                          </m:r>
                        </m:sub>
                      </m:sSub>
                    </m:oMath>
                  </m:oMathPara>
                </a14:m>
                <a:endParaRPr lang="it-IT" dirty="0"/>
              </a:p>
            </p:txBody>
          </p:sp>
        </mc:Choice>
        <mc:Fallback xmlns="">
          <p:sp>
            <p:nvSpPr>
              <p:cNvPr id="57" name="CasellaDiTesto 56"/>
              <p:cNvSpPr txBox="1">
                <a:spLocks noRot="1" noChangeAspect="1" noMove="1" noResize="1" noEditPoints="1" noAdjustHandles="1" noChangeArrowheads="1" noChangeShapeType="1" noTextEdit="1"/>
              </p:cNvSpPr>
              <p:nvPr/>
            </p:nvSpPr>
            <p:spPr>
              <a:xfrm>
                <a:off x="3634644" y="5099186"/>
                <a:ext cx="504056" cy="369332"/>
              </a:xfrm>
              <a:prstGeom prst="rect">
                <a:avLst/>
              </a:prstGeom>
              <a:blipFill rotWithShape="1">
                <a:blip r:embed="rId8"/>
                <a:stretch>
                  <a:fillRect r="-68675" b="-4918"/>
                </a:stretch>
              </a:blipFill>
            </p:spPr>
            <p:txBody>
              <a:bodyPr/>
              <a:lstStyle/>
              <a:p>
                <a:r>
                  <a:rPr lang="it-IT">
                    <a:noFill/>
                  </a:rPr>
                  <a:t> </a:t>
                </a:r>
              </a:p>
            </p:txBody>
          </p:sp>
        </mc:Fallback>
      </mc:AlternateContent>
      <p:cxnSp>
        <p:nvCxnSpPr>
          <p:cNvPr id="58" name="Connettore 1 57"/>
          <p:cNvCxnSpPr>
            <a:stCxn id="64" idx="5"/>
            <a:endCxn id="63" idx="4"/>
          </p:cNvCxnSpPr>
          <p:nvPr/>
        </p:nvCxnSpPr>
        <p:spPr>
          <a:xfrm>
            <a:off x="7001297" y="3515736"/>
            <a:ext cx="1091020" cy="292742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9" name="Corda 58"/>
          <p:cNvSpPr/>
          <p:nvPr/>
        </p:nvSpPr>
        <p:spPr>
          <a:xfrm rot="-3600000">
            <a:off x="6790723" y="3183038"/>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60" name="CasellaDiTesto 59"/>
              <p:cNvSpPr txBox="1"/>
              <p:nvPr/>
            </p:nvSpPr>
            <p:spPr>
              <a:xfrm>
                <a:off x="7911557" y="634591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r>
                            <a:rPr lang="it-IT" b="0" i="1" smtClean="0">
                              <a:latin typeface="Cambria Math"/>
                            </a:rPr>
                            <m:t>𝑞</m:t>
                          </m:r>
                        </m:e>
                        <m:sub>
                          <m:r>
                            <a:rPr lang="it-IT" b="0" i="1" smtClean="0">
                              <a:latin typeface="Cambria Math"/>
                            </a:rPr>
                            <m:t>𝑛𝑒𝑎𝑟</m:t>
                          </m:r>
                        </m:sub>
                      </m:sSub>
                    </m:oMath>
                  </m:oMathPara>
                </a14:m>
                <a:endParaRPr lang="it-IT" dirty="0"/>
              </a:p>
            </p:txBody>
          </p:sp>
        </mc:Choice>
        <mc:Fallback xmlns="">
          <p:sp>
            <p:nvSpPr>
              <p:cNvPr id="60" name="CasellaDiTesto 59"/>
              <p:cNvSpPr txBox="1">
                <a:spLocks noRot="1" noChangeAspect="1" noMove="1" noResize="1" noEditPoints="1" noAdjustHandles="1" noChangeArrowheads="1" noChangeShapeType="1" noTextEdit="1"/>
              </p:cNvSpPr>
              <p:nvPr/>
            </p:nvSpPr>
            <p:spPr>
              <a:xfrm>
                <a:off x="7911557" y="6345910"/>
                <a:ext cx="504056" cy="369332"/>
              </a:xfrm>
              <a:prstGeom prst="rect">
                <a:avLst/>
              </a:prstGeom>
              <a:blipFill rotWithShape="1">
                <a:blip r:embed="rId9"/>
                <a:stretch>
                  <a:fillRect r="-27711" b="-4918"/>
                </a:stretch>
              </a:blipFill>
            </p:spPr>
            <p:txBody>
              <a:bodyPr/>
              <a:lstStyle/>
              <a:p>
                <a:r>
                  <a:rPr lang="it-IT">
                    <a:noFill/>
                  </a:rPr>
                  <a:t> </a:t>
                </a:r>
              </a:p>
            </p:txBody>
          </p:sp>
        </mc:Fallback>
      </mc:AlternateContent>
      <p:sp>
        <p:nvSpPr>
          <p:cNvPr id="61" name="Ovale 60"/>
          <p:cNvSpPr/>
          <p:nvPr/>
        </p:nvSpPr>
        <p:spPr>
          <a:xfrm>
            <a:off x="8020309" y="621814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62" name="Ovale 61"/>
          <p:cNvSpPr/>
          <p:nvPr/>
        </p:nvSpPr>
        <p:spPr>
          <a:xfrm>
            <a:off x="7786653" y="5704110"/>
            <a:ext cx="144016" cy="144016"/>
          </a:xfrm>
          <a:prstGeom prst="ellipse">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63" name="Ovale 62"/>
          <p:cNvSpPr/>
          <p:nvPr/>
        </p:nvSpPr>
        <p:spPr>
          <a:xfrm>
            <a:off x="7930669" y="6137141"/>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64" name="Ovale 63"/>
          <p:cNvSpPr/>
          <p:nvPr/>
        </p:nvSpPr>
        <p:spPr>
          <a:xfrm>
            <a:off x="6878372" y="339281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66" name="CasellaDiTesto 65"/>
              <p:cNvSpPr txBox="1"/>
              <p:nvPr/>
            </p:nvSpPr>
            <p:spPr>
              <a:xfrm>
                <a:off x="6671303" y="2951471"/>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r>
                            <a:rPr lang="it-IT" b="0" i="1" smtClean="0">
                              <a:latin typeface="Cambria Math"/>
                            </a:rPr>
                            <m:t>𝑞</m:t>
                          </m:r>
                        </m:e>
                        <m:sub>
                          <m:r>
                            <a:rPr lang="it-IT" b="0" i="1" smtClean="0">
                              <a:latin typeface="Cambria Math"/>
                            </a:rPr>
                            <m:t>𝑟𝑎𝑛𝑑</m:t>
                          </m:r>
                        </m:sub>
                      </m:sSub>
                    </m:oMath>
                  </m:oMathPara>
                </a14:m>
                <a:endParaRPr lang="it-IT" dirty="0"/>
              </a:p>
            </p:txBody>
          </p:sp>
        </mc:Choice>
        <mc:Fallback xmlns="">
          <p:sp>
            <p:nvSpPr>
              <p:cNvPr id="66" name="CasellaDiTesto 65"/>
              <p:cNvSpPr txBox="1">
                <a:spLocks noRot="1" noChangeAspect="1" noMove="1" noResize="1" noEditPoints="1" noAdjustHandles="1" noChangeArrowheads="1" noChangeShapeType="1" noTextEdit="1"/>
              </p:cNvSpPr>
              <p:nvPr/>
            </p:nvSpPr>
            <p:spPr>
              <a:xfrm>
                <a:off x="6671303" y="2951471"/>
                <a:ext cx="504056" cy="369332"/>
              </a:xfrm>
              <a:prstGeom prst="rect">
                <a:avLst/>
              </a:prstGeom>
              <a:blipFill rotWithShape="1">
                <a:blip r:embed="rId10"/>
                <a:stretch>
                  <a:fillRect r="-36145" b="-491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9" name="CasellaDiTesto 68"/>
              <p:cNvSpPr txBox="1"/>
              <p:nvPr/>
            </p:nvSpPr>
            <p:spPr>
              <a:xfrm>
                <a:off x="6444208" y="4355812"/>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r>
                            <a:rPr lang="it-IT" b="0" i="1" smtClean="0">
                              <a:latin typeface="Cambria Math"/>
                            </a:rPr>
                            <m:t>𝑞</m:t>
                          </m:r>
                        </m:e>
                        <m:sub>
                          <m:r>
                            <a:rPr lang="it-IT" b="0" i="1" smtClean="0">
                              <a:latin typeface="Cambria Math"/>
                            </a:rPr>
                            <m:t>𝑒𝑥𝑡𝑒𝑛𝑑</m:t>
                          </m:r>
                        </m:sub>
                      </m:sSub>
                    </m:oMath>
                  </m:oMathPara>
                </a14:m>
                <a:endParaRPr lang="it-IT" dirty="0"/>
              </a:p>
            </p:txBody>
          </p:sp>
        </mc:Choice>
        <mc:Fallback xmlns="">
          <p:sp>
            <p:nvSpPr>
              <p:cNvPr id="69" name="CasellaDiTesto 68"/>
              <p:cNvSpPr txBox="1">
                <a:spLocks noRot="1" noChangeAspect="1" noMove="1" noResize="1" noEditPoints="1" noAdjustHandles="1" noChangeArrowheads="1" noChangeShapeType="1" noTextEdit="1"/>
              </p:cNvSpPr>
              <p:nvPr/>
            </p:nvSpPr>
            <p:spPr>
              <a:xfrm>
                <a:off x="6444208" y="4355812"/>
                <a:ext cx="504056" cy="369332"/>
              </a:xfrm>
              <a:prstGeom prst="rect">
                <a:avLst/>
              </a:prstGeom>
              <a:blipFill rotWithShape="1">
                <a:blip r:embed="rId11"/>
                <a:stretch>
                  <a:fillRect r="-68675" b="-6667"/>
                </a:stretch>
              </a:blipFill>
            </p:spPr>
            <p:txBody>
              <a:bodyPr/>
              <a:lstStyle/>
              <a:p>
                <a:r>
                  <a:rPr lang="it-IT">
                    <a:noFill/>
                  </a:rPr>
                  <a:t> </a:t>
                </a:r>
              </a:p>
            </p:txBody>
          </p:sp>
        </mc:Fallback>
      </mc:AlternateContent>
      <p:sp>
        <p:nvSpPr>
          <p:cNvPr id="70" name="Ovale 69"/>
          <p:cNvSpPr/>
          <p:nvPr/>
        </p:nvSpPr>
        <p:spPr>
          <a:xfrm>
            <a:off x="7320872" y="447022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1" name="Connettore 2 70"/>
          <p:cNvCxnSpPr>
            <a:stCxn id="63" idx="1"/>
          </p:cNvCxnSpPr>
          <p:nvPr/>
        </p:nvCxnSpPr>
        <p:spPr>
          <a:xfrm flipH="1" flipV="1">
            <a:off x="7395509" y="4614241"/>
            <a:ext cx="582506" cy="15677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Ovale 71"/>
          <p:cNvSpPr/>
          <p:nvPr/>
        </p:nvSpPr>
        <p:spPr>
          <a:xfrm>
            <a:off x="7546807" y="5061201"/>
            <a:ext cx="144016" cy="144016"/>
          </a:xfrm>
          <a:prstGeom prst="ellipse">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182496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p:cNvSpPr txBox="1"/>
              <p:nvPr/>
            </p:nvSpPr>
            <p:spPr>
              <a:xfrm>
                <a:off x="179512" y="692696"/>
                <a:ext cx="8784976" cy="2487412"/>
              </a:xfrm>
              <a:prstGeom prst="rect">
                <a:avLst/>
              </a:prstGeom>
              <a:noFill/>
            </p:spPr>
            <p:txBody>
              <a:bodyPr wrap="square" rtlCol="0">
                <a:spAutoFit/>
              </a:bodyPr>
              <a:lstStyle/>
              <a:p>
                <a:r>
                  <a:rPr lang="it-IT" dirty="0" smtClean="0"/>
                  <a:t>Vengono estesi in simultanea 2 alberi di ricerca: uno avente come nodo radice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a14:m>
                <a:r>
                  <a:rPr lang="it-IT" dirty="0" smtClean="0"/>
                  <a:t>, e uno avente come radice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𝑓</m:t>
                        </m:r>
                      </m:sub>
                    </m:sSub>
                  </m:oMath>
                </a14:m>
                <a:r>
                  <a:rPr lang="it-IT" dirty="0" smtClean="0"/>
                  <a:t>. Ad ogni iterazione si considera un albero ‘master’ ed uno ‘slave’: il master viene esteso verso uno stato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𝑟𝑎𝑛𝑑</m:t>
                        </m:r>
                      </m:sub>
                    </m:sSub>
                  </m:oMath>
                </a14:m>
                <a:r>
                  <a:rPr lang="it-IT" dirty="0"/>
                  <a:t> </a:t>
                </a:r>
                <a:r>
                  <a:rPr lang="it-IT" dirty="0" err="1" smtClean="0"/>
                  <a:t>randomicamente</a:t>
                </a:r>
                <a:r>
                  <a:rPr lang="it-IT" dirty="0" smtClean="0"/>
                  <a:t> generato e nel caso di estensione riuscita, si tenta di estendere lo slave verso il nodo </a:t>
                </a:r>
                <a14:m>
                  <m:oMath xmlns:m="http://schemas.openxmlformats.org/officeDocument/2006/math">
                    <m:sSub>
                      <m:sSubPr>
                        <m:ctrlPr>
                          <a:rPr lang="it-IT" i="1">
                            <a:latin typeface="Cambria Math"/>
                          </a:rPr>
                        </m:ctrlPr>
                      </m:sSubPr>
                      <m:e>
                        <m:r>
                          <a:rPr lang="it-IT" b="0" i="1" smtClean="0">
                            <a:latin typeface="Cambria Math"/>
                          </a:rPr>
                          <m:t>𝑞</m:t>
                        </m:r>
                      </m:e>
                      <m:sub>
                        <m:r>
                          <a:rPr lang="it-IT" b="0" i="1" smtClean="0">
                            <a:latin typeface="Cambria Math"/>
                          </a:rPr>
                          <m:t>𝑒𝑥𝑡𝑒𝑛𝑑</m:t>
                        </m:r>
                      </m:sub>
                    </m:sSub>
                  </m:oMath>
                </a14:m>
                <a:r>
                  <a:rPr lang="it-IT" dirty="0" smtClean="0"/>
                  <a:t> aggiunto all’albero master. Per l’iterazione successiva i ruoli tra gli alberi vengono invertiti. L’algoritmo ha termine quando si riesce a determinare un collegamento fra i due alberi </a:t>
                </a:r>
                <a:endParaRPr lang="it-IT" dirty="0"/>
              </a:p>
              <a:p>
                <a:endParaRPr lang="it-IT" dirty="0"/>
              </a:p>
              <a:p>
                <a:endParaRPr lang="it-IT" dirty="0" smtClean="0"/>
              </a:p>
            </p:txBody>
          </p:sp>
        </mc:Choice>
        <mc:Fallback xmlns="">
          <p:sp>
            <p:nvSpPr>
              <p:cNvPr id="2" name="CasellaDiTesto 1"/>
              <p:cNvSpPr txBox="1">
                <a:spLocks noRot="1" noChangeAspect="1" noMove="1" noResize="1" noEditPoints="1" noAdjustHandles="1" noChangeArrowheads="1" noChangeShapeType="1" noTextEdit="1"/>
              </p:cNvSpPr>
              <p:nvPr/>
            </p:nvSpPr>
            <p:spPr>
              <a:xfrm>
                <a:off x="179512" y="692696"/>
                <a:ext cx="8784976" cy="2487412"/>
              </a:xfrm>
              <a:prstGeom prst="rect">
                <a:avLst/>
              </a:prstGeom>
              <a:blipFill rotWithShape="1">
                <a:blip r:embed="rId2"/>
                <a:stretch>
                  <a:fillRect l="-555" t="-980"/>
                </a:stretch>
              </a:blipFill>
            </p:spPr>
            <p:txBody>
              <a:bodyPr/>
              <a:lstStyle/>
              <a:p>
                <a:r>
                  <a:rPr lang="it-IT">
                    <a:noFill/>
                  </a:rPr>
                  <a:t> </a:t>
                </a:r>
              </a:p>
            </p:txBody>
          </p:sp>
        </mc:Fallback>
      </mc:AlternateContent>
      <p:sp>
        <p:nvSpPr>
          <p:cNvPr id="38" name="CasellaDiTesto 37"/>
          <p:cNvSpPr txBox="1"/>
          <p:nvPr/>
        </p:nvSpPr>
        <p:spPr>
          <a:xfrm>
            <a:off x="107504" y="35332"/>
            <a:ext cx="8856984" cy="646331"/>
          </a:xfrm>
          <a:prstGeom prst="rect">
            <a:avLst/>
          </a:prstGeom>
          <a:noFill/>
        </p:spPr>
        <p:txBody>
          <a:bodyPr wrap="square" rtlCol="0">
            <a:spAutoFit/>
          </a:bodyPr>
          <a:lstStyle/>
          <a:p>
            <a:pPr algn="ctr"/>
            <a:r>
              <a:rPr lang="it-IT" sz="3600" dirty="0" smtClean="0"/>
              <a:t>Variante  dell’ RRT: RRT bidirezionale</a:t>
            </a:r>
            <a:endParaRPr lang="it-IT" sz="3600" dirty="0"/>
          </a:p>
        </p:txBody>
      </p:sp>
      <p:sp>
        <p:nvSpPr>
          <p:cNvPr id="39" name="Ovale 38"/>
          <p:cNvSpPr/>
          <p:nvPr/>
        </p:nvSpPr>
        <p:spPr>
          <a:xfrm>
            <a:off x="2772502" y="598366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40" name="Connettore 1 39"/>
          <p:cNvCxnSpPr>
            <a:stCxn id="39" idx="0"/>
          </p:cNvCxnSpPr>
          <p:nvPr/>
        </p:nvCxnSpPr>
        <p:spPr>
          <a:xfrm flipV="1">
            <a:off x="2844510" y="5548108"/>
            <a:ext cx="187836" cy="43555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Ovale 40"/>
          <p:cNvSpPr/>
          <p:nvPr/>
        </p:nvSpPr>
        <p:spPr>
          <a:xfrm>
            <a:off x="2988526" y="540409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42" name="Connettore 1 41"/>
          <p:cNvCxnSpPr/>
          <p:nvPr/>
        </p:nvCxnSpPr>
        <p:spPr>
          <a:xfrm flipV="1">
            <a:off x="3090828" y="5116060"/>
            <a:ext cx="401754" cy="2880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Ovale 42"/>
          <p:cNvSpPr/>
          <p:nvPr/>
        </p:nvSpPr>
        <p:spPr>
          <a:xfrm>
            <a:off x="3502035" y="504405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51" name="Connettore 1 50"/>
          <p:cNvCxnSpPr/>
          <p:nvPr/>
        </p:nvCxnSpPr>
        <p:spPr>
          <a:xfrm flipH="1" flipV="1">
            <a:off x="2938428" y="5044052"/>
            <a:ext cx="105956" cy="40374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Ovale 64"/>
          <p:cNvSpPr/>
          <p:nvPr/>
        </p:nvSpPr>
        <p:spPr>
          <a:xfrm>
            <a:off x="2847390" y="490003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67" name="Connettore 1 66"/>
          <p:cNvCxnSpPr/>
          <p:nvPr/>
        </p:nvCxnSpPr>
        <p:spPr>
          <a:xfrm flipV="1">
            <a:off x="2915816" y="4612004"/>
            <a:ext cx="401754" cy="2880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Ovale 67"/>
          <p:cNvSpPr/>
          <p:nvPr/>
        </p:nvSpPr>
        <p:spPr>
          <a:xfrm>
            <a:off x="3348566" y="453999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3" name="Connettore 1 72"/>
          <p:cNvCxnSpPr>
            <a:stCxn id="65" idx="1"/>
          </p:cNvCxnSpPr>
          <p:nvPr/>
        </p:nvCxnSpPr>
        <p:spPr>
          <a:xfrm flipH="1" flipV="1">
            <a:off x="2772502" y="4449407"/>
            <a:ext cx="95979" cy="47172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Ovale 73"/>
          <p:cNvSpPr/>
          <p:nvPr/>
        </p:nvSpPr>
        <p:spPr>
          <a:xfrm>
            <a:off x="2710003" y="430539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5" name="Connettore 1 74"/>
          <p:cNvCxnSpPr>
            <a:stCxn id="65" idx="2"/>
            <a:endCxn id="76" idx="5"/>
          </p:cNvCxnSpPr>
          <p:nvPr/>
        </p:nvCxnSpPr>
        <p:spPr>
          <a:xfrm flipH="1" flipV="1">
            <a:off x="2320065" y="4654490"/>
            <a:ext cx="527325" cy="31755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Ovale 75"/>
          <p:cNvSpPr/>
          <p:nvPr/>
        </p:nvSpPr>
        <p:spPr>
          <a:xfrm>
            <a:off x="2197140" y="4531565"/>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7" name="Connettore 1 76"/>
          <p:cNvCxnSpPr/>
          <p:nvPr/>
        </p:nvCxnSpPr>
        <p:spPr>
          <a:xfrm flipV="1">
            <a:off x="3646051" y="4972044"/>
            <a:ext cx="504758" cy="10337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Ovale 77"/>
          <p:cNvSpPr/>
          <p:nvPr/>
        </p:nvSpPr>
        <p:spPr>
          <a:xfrm>
            <a:off x="4150809" y="491481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9" name="Connettore 1 78"/>
          <p:cNvCxnSpPr/>
          <p:nvPr/>
        </p:nvCxnSpPr>
        <p:spPr>
          <a:xfrm flipV="1">
            <a:off x="2915816" y="5909901"/>
            <a:ext cx="401754" cy="14401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Ovale 79"/>
          <p:cNvSpPr/>
          <p:nvPr/>
        </p:nvSpPr>
        <p:spPr>
          <a:xfrm>
            <a:off x="3310517" y="582344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81" name="Goccia 80"/>
          <p:cNvSpPr/>
          <p:nvPr/>
        </p:nvSpPr>
        <p:spPr>
          <a:xfrm>
            <a:off x="4199211" y="3667963"/>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Corda 81"/>
          <p:cNvSpPr/>
          <p:nvPr/>
        </p:nvSpPr>
        <p:spPr>
          <a:xfrm>
            <a:off x="1595400" y="4900036"/>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Ovale 82"/>
          <p:cNvSpPr/>
          <p:nvPr/>
        </p:nvSpPr>
        <p:spPr>
          <a:xfrm>
            <a:off x="6516216" y="4438466"/>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84" name="Corda 83"/>
          <p:cNvSpPr/>
          <p:nvPr/>
        </p:nvSpPr>
        <p:spPr>
          <a:xfrm rot="-3600000">
            <a:off x="3588404" y="5014764"/>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5" name="Connettore 1 84"/>
          <p:cNvCxnSpPr/>
          <p:nvPr/>
        </p:nvCxnSpPr>
        <p:spPr>
          <a:xfrm flipV="1">
            <a:off x="2782012" y="3906685"/>
            <a:ext cx="308816" cy="41477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Ovale 85"/>
          <p:cNvSpPr/>
          <p:nvPr/>
        </p:nvSpPr>
        <p:spPr>
          <a:xfrm>
            <a:off x="3103573" y="376266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87" name="Connettore 1 86"/>
          <p:cNvCxnSpPr>
            <a:stCxn id="78" idx="6"/>
          </p:cNvCxnSpPr>
          <p:nvPr/>
        </p:nvCxnSpPr>
        <p:spPr>
          <a:xfrm>
            <a:off x="4294825" y="4986821"/>
            <a:ext cx="457546" cy="129239"/>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Ovale 87"/>
          <p:cNvSpPr/>
          <p:nvPr/>
        </p:nvSpPr>
        <p:spPr>
          <a:xfrm>
            <a:off x="4752371" y="507541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89" name="Connettore 1 88"/>
          <p:cNvCxnSpPr>
            <a:stCxn id="78" idx="6"/>
          </p:cNvCxnSpPr>
          <p:nvPr/>
        </p:nvCxnSpPr>
        <p:spPr>
          <a:xfrm flipV="1">
            <a:off x="4294825" y="4684012"/>
            <a:ext cx="529554" cy="302809"/>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Ovale 89"/>
          <p:cNvSpPr/>
          <p:nvPr/>
        </p:nvSpPr>
        <p:spPr>
          <a:xfrm>
            <a:off x="4824379" y="458248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91" name="Connettore 1 90"/>
          <p:cNvCxnSpPr/>
          <p:nvPr/>
        </p:nvCxnSpPr>
        <p:spPr>
          <a:xfrm flipV="1">
            <a:off x="3221104" y="3463382"/>
            <a:ext cx="424947" cy="300093"/>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3646051" y="3376020"/>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93" name="Connettore 1 92"/>
          <p:cNvCxnSpPr>
            <a:stCxn id="86" idx="0"/>
          </p:cNvCxnSpPr>
          <p:nvPr/>
        </p:nvCxnSpPr>
        <p:spPr>
          <a:xfrm flipH="1" flipV="1">
            <a:off x="3090828" y="3276597"/>
            <a:ext cx="84753" cy="48607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Ovale 93"/>
          <p:cNvSpPr/>
          <p:nvPr/>
        </p:nvSpPr>
        <p:spPr>
          <a:xfrm>
            <a:off x="3006770" y="313258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95" name="Connettore 1 94"/>
          <p:cNvCxnSpPr>
            <a:stCxn id="86" idx="1"/>
          </p:cNvCxnSpPr>
          <p:nvPr/>
        </p:nvCxnSpPr>
        <p:spPr>
          <a:xfrm flipH="1" flipV="1">
            <a:off x="2583727" y="3613428"/>
            <a:ext cx="540937" cy="1703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2439711" y="353088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7" name="CasellaDiTesto 96"/>
              <p:cNvSpPr txBox="1"/>
              <p:nvPr/>
            </p:nvSpPr>
            <p:spPr>
              <a:xfrm>
                <a:off x="6660232" y="4317051"/>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97" name="CasellaDiTesto 96"/>
              <p:cNvSpPr txBox="1">
                <a:spLocks noRot="1" noChangeAspect="1" noMove="1" noResize="1" noEditPoints="1" noAdjustHandles="1" noChangeArrowheads="1" noChangeShapeType="1" noTextEdit="1"/>
              </p:cNvSpPr>
              <p:nvPr/>
            </p:nvSpPr>
            <p:spPr>
              <a:xfrm>
                <a:off x="6660232" y="4317051"/>
                <a:ext cx="504056" cy="429028"/>
              </a:xfrm>
              <a:prstGeom prst="rect">
                <a:avLst/>
              </a:prstGeom>
              <a:blipFill rotWithShape="1">
                <a:blip r:embed="rId3"/>
                <a:stretch>
                  <a:fillRect/>
                </a:stretch>
              </a:blipFill>
            </p:spPr>
            <p:txBody>
              <a:bodyPr/>
              <a:lstStyle/>
              <a:p>
                <a:r>
                  <a:rPr lang="it-IT">
                    <a:noFill/>
                  </a:rPr>
                  <a:t> </a:t>
                </a:r>
              </a:p>
            </p:txBody>
          </p:sp>
        </mc:Fallback>
      </mc:AlternateContent>
      <p:cxnSp>
        <p:nvCxnSpPr>
          <p:cNvPr id="99" name="Connettore 1 98"/>
          <p:cNvCxnSpPr>
            <a:stCxn id="83" idx="1"/>
          </p:cNvCxnSpPr>
          <p:nvPr/>
        </p:nvCxnSpPr>
        <p:spPr>
          <a:xfrm flipH="1" flipV="1">
            <a:off x="6109666" y="4146599"/>
            <a:ext cx="427641" cy="312958"/>
          </a:xfrm>
          <a:prstGeom prst="line">
            <a:avLst/>
          </a:pr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Ovale 99"/>
          <p:cNvSpPr/>
          <p:nvPr/>
        </p:nvSpPr>
        <p:spPr>
          <a:xfrm>
            <a:off x="5954342" y="4045068"/>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101" name="Connettore 1 100"/>
          <p:cNvCxnSpPr>
            <a:stCxn id="83" idx="3"/>
          </p:cNvCxnSpPr>
          <p:nvPr/>
        </p:nvCxnSpPr>
        <p:spPr>
          <a:xfrm flipH="1">
            <a:off x="6080535" y="4561391"/>
            <a:ext cx="456772" cy="168248"/>
          </a:xfrm>
          <a:prstGeom prst="line">
            <a:avLst/>
          </a:pr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Ovale 101"/>
          <p:cNvSpPr/>
          <p:nvPr/>
        </p:nvSpPr>
        <p:spPr>
          <a:xfrm>
            <a:off x="5925210" y="4628108"/>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103" name="Connettore 1 102"/>
          <p:cNvCxnSpPr/>
          <p:nvPr/>
        </p:nvCxnSpPr>
        <p:spPr>
          <a:xfrm flipH="1" flipV="1">
            <a:off x="5749070" y="3602891"/>
            <a:ext cx="213822" cy="458151"/>
          </a:xfrm>
          <a:prstGeom prst="line">
            <a:avLst/>
          </a:pr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Ovale 103"/>
          <p:cNvSpPr/>
          <p:nvPr/>
        </p:nvSpPr>
        <p:spPr>
          <a:xfrm>
            <a:off x="5605054" y="3468842"/>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105" name="Connettore 1 104"/>
          <p:cNvCxnSpPr/>
          <p:nvPr/>
        </p:nvCxnSpPr>
        <p:spPr>
          <a:xfrm flipH="1" flipV="1">
            <a:off x="5159056" y="3276597"/>
            <a:ext cx="503774" cy="186786"/>
          </a:xfrm>
          <a:prstGeom prst="line">
            <a:avLst/>
          </a:pr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Ovale 105"/>
          <p:cNvSpPr/>
          <p:nvPr/>
        </p:nvSpPr>
        <p:spPr>
          <a:xfrm>
            <a:off x="4968395" y="3180108"/>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107" name="Connettore 1 106"/>
          <p:cNvCxnSpPr/>
          <p:nvPr/>
        </p:nvCxnSpPr>
        <p:spPr>
          <a:xfrm flipV="1">
            <a:off x="5711965" y="2976020"/>
            <a:ext cx="213245" cy="458152"/>
          </a:xfrm>
          <a:prstGeom prst="line">
            <a:avLst/>
          </a:pr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Ovale 107"/>
          <p:cNvSpPr/>
          <p:nvPr/>
        </p:nvSpPr>
        <p:spPr>
          <a:xfrm>
            <a:off x="5921406" y="2832004"/>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109" name="Connettore 1 108"/>
          <p:cNvCxnSpPr/>
          <p:nvPr/>
        </p:nvCxnSpPr>
        <p:spPr>
          <a:xfrm flipH="1" flipV="1">
            <a:off x="5410943" y="4675581"/>
            <a:ext cx="482110" cy="50918"/>
          </a:xfrm>
          <a:prstGeom prst="line">
            <a:avLst/>
          </a:pr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Ovale 109"/>
          <p:cNvSpPr/>
          <p:nvPr/>
        </p:nvSpPr>
        <p:spPr>
          <a:xfrm>
            <a:off x="5266927" y="4590634"/>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32315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 name="CasellaDiTesto 29"/>
              <p:cNvSpPr txBox="1"/>
              <p:nvPr/>
            </p:nvSpPr>
            <p:spPr>
              <a:xfrm>
                <a:off x="287524" y="664507"/>
                <a:ext cx="8496944" cy="6221960"/>
              </a:xfrm>
              <a:prstGeom prst="rect">
                <a:avLst/>
              </a:prstGeom>
              <a:noFill/>
            </p:spPr>
            <p:txBody>
              <a:bodyPr wrap="square" rtlCol="0">
                <a:spAutoFit/>
              </a:bodyPr>
              <a:lstStyle/>
              <a:p>
                <a:pPr marL="285750" indent="-285750">
                  <a:buFont typeface="Wingdings" panose="05000000000000000000" pitchFamily="2" charset="2"/>
                  <a:buChar char="q"/>
                </a:pPr>
                <a:r>
                  <a:rPr lang="it-IT" dirty="0" smtClean="0"/>
                  <a:t>La ricerca parte inizializzando due alberi : uno con  radice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a14:m>
                <a:r>
                  <a:rPr lang="it-IT" dirty="0"/>
                  <a:t>, l’altro </a:t>
                </a:r>
                <a:r>
                  <a:rPr lang="it-IT" dirty="0" smtClean="0"/>
                  <a:t>con  </a:t>
                </a:r>
                <a:r>
                  <a:rPr lang="it-IT" dirty="0"/>
                  <a:t>radice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𝑓</m:t>
                        </m:r>
                      </m:sub>
                    </m:sSub>
                  </m:oMath>
                </a14:m>
                <a:endParaRPr lang="it-IT" dirty="0" smtClean="0"/>
              </a:p>
              <a:p>
                <a:pPr marL="285750" indent="-285750">
                  <a:buFont typeface="Wingdings" panose="05000000000000000000" pitchFamily="2" charset="2"/>
                  <a:buChar char="q"/>
                </a:pPr>
                <a:r>
                  <a:rPr lang="it-IT" dirty="0" smtClean="0"/>
                  <a:t>Si assume il primo albero come master e il secondo come slave</a:t>
                </a:r>
              </a:p>
              <a:p>
                <a:endParaRPr lang="it-IT" dirty="0" smtClean="0"/>
              </a:p>
              <a:p>
                <a:endParaRPr lang="it-IT" dirty="0" smtClean="0"/>
              </a:p>
              <a:p>
                <a:pPr marL="285750" indent="-285750">
                  <a:buFont typeface="Wingdings" panose="05000000000000000000" pitchFamily="2" charset="2"/>
                  <a:buChar char="q"/>
                </a:pPr>
                <a:r>
                  <a:rPr lang="it-IT" dirty="0" smtClean="0"/>
                  <a:t>Viene campionato in maniera </a:t>
                </a:r>
                <a:r>
                  <a:rPr lang="it-IT" dirty="0" err="1" smtClean="0"/>
                  <a:t>randomica</a:t>
                </a:r>
                <a:r>
                  <a:rPr lang="it-IT" dirty="0" smtClean="0"/>
                  <a:t> un nuovo stato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𝑟𝑎𝑛𝑑</m:t>
                        </m:r>
                      </m:sub>
                    </m:sSub>
                  </m:oMath>
                </a14:m>
                <a:r>
                  <a:rPr lang="it-IT" dirty="0" smtClean="0"/>
                  <a:t> </a:t>
                </a:r>
                <a:endParaRPr lang="it-IT" dirty="0"/>
              </a:p>
              <a:p>
                <a:pPr marL="285750" indent="-285750">
                  <a:buFont typeface="Wingdings" panose="05000000000000000000" pitchFamily="2" charset="2"/>
                  <a:buChar char="q"/>
                </a:pPr>
                <a:r>
                  <a:rPr lang="it-IT" dirty="0" smtClean="0"/>
                  <a:t>Viene trovato all’interno dell’albero master lo stato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𝑛𝑒𝑎𝑟</m:t>
                        </m:r>
                      </m:sub>
                    </m:sSub>
                  </m:oMath>
                </a14:m>
                <a:r>
                  <a:rPr lang="it-IT" dirty="0" smtClean="0"/>
                  <a:t> che più è ‘vicino’ a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𝑟𝑎𝑛𝑑</m:t>
                        </m:r>
                      </m:sub>
                    </m:sSub>
                  </m:oMath>
                </a14:m>
                <a:endParaRPr lang="it-IT" dirty="0" smtClean="0"/>
              </a:p>
              <a:p>
                <a:pPr marL="285750" indent="-285750">
                  <a:buFont typeface="Wingdings" panose="05000000000000000000" pitchFamily="2" charset="2"/>
                  <a:buChar char="q"/>
                </a:pPr>
                <a:r>
                  <a:rPr lang="it-IT" dirty="0" smtClean="0"/>
                  <a:t>Si calcola una posa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𝑒𝑥𝑡𝑒𝑛𝑑</m:t>
                        </m:r>
                      </m:sub>
                    </m:sSub>
                  </m:oMath>
                </a14:m>
                <a:r>
                  <a:rPr lang="it-IT" dirty="0" smtClean="0"/>
                  <a:t>, raggiungibile seguendo traiettoria che porterebbe a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𝑟𝑎𝑛𝑑</m:t>
                        </m:r>
                      </m:sub>
                    </m:sSub>
                  </m:oMath>
                </a14:m>
                <a:r>
                  <a:rPr lang="it-IT" dirty="0"/>
                  <a:t> </a:t>
                </a:r>
                <a:r>
                  <a:rPr lang="it-IT" dirty="0" smtClean="0"/>
                  <a:t>,  ma ‘distante’ da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𝑛𝑒𝑎𝑟</m:t>
                        </m:r>
                      </m:sub>
                    </m:sSub>
                  </m:oMath>
                </a14:m>
                <a:r>
                  <a:rPr lang="it-IT" dirty="0" smtClean="0"/>
                  <a:t> non più di un certo valore fissato (</a:t>
                </a:r>
                <a:r>
                  <a:rPr lang="it-IT" dirty="0" err="1" smtClean="0"/>
                  <a:t>exploration</a:t>
                </a:r>
                <a:r>
                  <a:rPr lang="it-IT" dirty="0" smtClean="0"/>
                  <a:t> </a:t>
                </a:r>
                <a:r>
                  <a:rPr lang="it-IT" dirty="0" err="1" smtClean="0"/>
                  <a:t>degree</a:t>
                </a:r>
                <a:r>
                  <a:rPr lang="it-IT" dirty="0" smtClean="0"/>
                  <a:t>).</a:t>
                </a:r>
              </a:p>
              <a:p>
                <a:pPr marL="285750" indent="-285750">
                  <a:buFont typeface="Wingdings" panose="05000000000000000000" pitchFamily="2" charset="2"/>
                  <a:buChar char="q"/>
                </a:pPr>
                <a:r>
                  <a:rPr lang="it-IT" dirty="0" smtClean="0"/>
                  <a:t>Si verifica se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𝑒𝑥𝑡𝑒𝑛𝑑</m:t>
                        </m:r>
                      </m:sub>
                    </m:sSub>
                  </m:oMath>
                </a14:m>
                <a:r>
                  <a:rPr lang="it-IT" dirty="0" smtClean="0"/>
                  <a:t> appartiene a </a:t>
                </a:r>
                <a14:m>
                  <m:oMath xmlns:m="http://schemas.openxmlformats.org/officeDocument/2006/math">
                    <m:sSub>
                      <m:sSubPr>
                        <m:ctrlPr>
                          <a:rPr lang="it-IT" i="1">
                            <a:latin typeface="Cambria Math"/>
                          </a:rPr>
                        </m:ctrlPr>
                      </m:sSubPr>
                      <m:e>
                        <m:r>
                          <a:rPr lang="it-IT" b="0" i="1" smtClean="0">
                            <a:latin typeface="Cambria Math"/>
                          </a:rPr>
                          <m:t>𝑄</m:t>
                        </m:r>
                      </m:e>
                      <m:sub>
                        <m:r>
                          <a:rPr lang="it-IT" b="0" i="1" smtClean="0">
                            <a:latin typeface="Cambria Math"/>
                          </a:rPr>
                          <m:t>𝑓𝑟𝑒𝑒</m:t>
                        </m:r>
                      </m:sub>
                    </m:sSub>
                    <m:r>
                      <a:rPr lang="it-IT" b="0" i="0" smtClean="0">
                        <a:latin typeface="Cambria Math"/>
                      </a:rPr>
                      <m:t>:</m:t>
                    </m:r>
                  </m:oMath>
                </a14:m>
                <a:endParaRPr lang="it-IT" b="0" dirty="0" smtClean="0"/>
              </a:p>
              <a:p>
                <a:pPr marL="742950" lvl="1" indent="-285750">
                  <a:buFont typeface="Wingdings" panose="05000000000000000000" pitchFamily="2" charset="2"/>
                  <a:buChar char="q"/>
                </a:pPr>
                <a:r>
                  <a:rPr lang="it-IT" dirty="0" smtClean="0"/>
                  <a:t>Si: si aggiunge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𝑒𝑥𝑡𝑒𝑛𝑑</m:t>
                        </m:r>
                      </m:sub>
                    </m:sSub>
                  </m:oMath>
                </a14:m>
                <a:r>
                  <a:rPr lang="it-IT" dirty="0" smtClean="0"/>
                  <a:t> all’albero</a:t>
                </a:r>
              </a:p>
              <a:p>
                <a:pPr marL="742950" lvl="1" indent="-285750">
                  <a:buFont typeface="Wingdings" panose="05000000000000000000" pitchFamily="2" charset="2"/>
                  <a:buChar char="q"/>
                </a:pPr>
                <a:r>
                  <a:rPr lang="it-IT" dirty="0" smtClean="0"/>
                  <a:t>No: </a:t>
                </a:r>
                <a14:m>
                  <m:oMath xmlns:m="http://schemas.openxmlformats.org/officeDocument/2006/math">
                    <m:sSub>
                      <m:sSubPr>
                        <m:ctrlPr>
                          <a:rPr lang="it-IT" i="1" smtClean="0">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𝑒𝑥𝑡𝑒𝑛𝑑</m:t>
                        </m:r>
                      </m:sub>
                    </m:sSub>
                  </m:oMath>
                </a14:m>
                <a:r>
                  <a:rPr lang="it-IT" dirty="0" smtClean="0"/>
                  <a:t> viene scartato</a:t>
                </a:r>
              </a:p>
              <a:p>
                <a:pPr marL="285750" indent="-285750">
                  <a:buFont typeface="Wingdings" panose="05000000000000000000" pitchFamily="2" charset="2"/>
                  <a:buChar char="q"/>
                </a:pPr>
                <a:r>
                  <a:rPr lang="it-IT" dirty="0" smtClean="0"/>
                  <a:t>Viene trovato all’interno dell’albero slave lo stato </a:t>
                </a:r>
                <a14:m>
                  <m:oMath xmlns:m="http://schemas.openxmlformats.org/officeDocument/2006/math">
                    <m:sSub>
                      <m:sSubPr>
                        <m:ctrlPr>
                          <a:rPr lang="it-IT" i="1">
                            <a:latin typeface="Cambria Math"/>
                          </a:rPr>
                        </m:ctrlPr>
                      </m:sSubPr>
                      <m:e>
                        <m:bar>
                          <m:barPr>
                            <m:ctrlPr>
                              <a:rPr lang="it-IT" i="1">
                                <a:latin typeface="Cambria Math"/>
                              </a:rPr>
                            </m:ctrlPr>
                          </m:barPr>
                          <m:e>
                            <m:sSup>
                              <m:sSupPr>
                                <m:ctrlPr>
                                  <a:rPr lang="it-IT" i="1" smtClean="0">
                                    <a:latin typeface="Cambria Math"/>
                                  </a:rPr>
                                </m:ctrlPr>
                              </m:sSupPr>
                              <m:e>
                                <m:r>
                                  <a:rPr lang="it-IT" b="0" i="1" smtClean="0">
                                    <a:latin typeface="Cambria Math"/>
                                  </a:rPr>
                                  <m:t>𝑞</m:t>
                                </m:r>
                              </m:e>
                              <m:sup>
                                <m:r>
                                  <a:rPr lang="it-IT" b="0" i="1" smtClean="0">
                                    <a:latin typeface="Cambria Math"/>
                                  </a:rPr>
                                  <m:t>′</m:t>
                                </m:r>
                              </m:sup>
                            </m:sSup>
                          </m:e>
                        </m:bar>
                      </m:e>
                      <m:sub>
                        <m:r>
                          <a:rPr lang="it-IT" i="1">
                            <a:latin typeface="Cambria Math"/>
                          </a:rPr>
                          <m:t>𝑛𝑒𝑎𝑟</m:t>
                        </m:r>
                      </m:sub>
                    </m:sSub>
                  </m:oMath>
                </a14:m>
                <a:r>
                  <a:rPr lang="it-IT" dirty="0" smtClean="0"/>
                  <a:t>più vicino a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𝑒𝑥𝑡𝑒𝑛𝑑</m:t>
                        </m:r>
                      </m:sub>
                    </m:sSub>
                  </m:oMath>
                </a14:m>
                <a:endParaRPr lang="it-IT" dirty="0" smtClean="0"/>
              </a:p>
              <a:p>
                <a:pPr marL="285750" indent="-285750">
                  <a:buFont typeface="Wingdings" panose="05000000000000000000" pitchFamily="2" charset="2"/>
                  <a:buChar char="q"/>
                </a:pPr>
                <a:r>
                  <a:rPr lang="it-IT" dirty="0"/>
                  <a:t>Si calcola una posa </a:t>
                </a:r>
                <a14:m>
                  <m:oMath xmlns:m="http://schemas.openxmlformats.org/officeDocument/2006/math">
                    <m:sSub>
                      <m:sSubPr>
                        <m:ctrlPr>
                          <a:rPr lang="it-IT" i="1">
                            <a:latin typeface="Cambria Math"/>
                          </a:rPr>
                        </m:ctrlPr>
                      </m:sSubPr>
                      <m:e>
                        <m:bar>
                          <m:barPr>
                            <m:ctrlPr>
                              <a:rPr lang="it-IT" i="1">
                                <a:latin typeface="Cambria Math"/>
                              </a:rPr>
                            </m:ctrlPr>
                          </m:barPr>
                          <m:e>
                            <m:sSup>
                              <m:sSupPr>
                                <m:ctrlPr>
                                  <a:rPr lang="it-IT" i="1" smtClean="0">
                                    <a:latin typeface="Cambria Math"/>
                                  </a:rPr>
                                </m:ctrlPr>
                              </m:sSupPr>
                              <m:e>
                                <m:r>
                                  <a:rPr lang="it-IT" b="0" i="1" smtClean="0">
                                    <a:latin typeface="Cambria Math"/>
                                  </a:rPr>
                                  <m:t>𝑞</m:t>
                                </m:r>
                              </m:e>
                              <m:sup>
                                <m:r>
                                  <a:rPr lang="it-IT" b="0" i="1" smtClean="0">
                                    <a:latin typeface="Cambria Math"/>
                                  </a:rPr>
                                  <m:t>′</m:t>
                                </m:r>
                              </m:sup>
                            </m:sSup>
                          </m:e>
                        </m:bar>
                      </m:e>
                      <m:sub>
                        <m:r>
                          <a:rPr lang="it-IT" i="1">
                            <a:latin typeface="Cambria Math"/>
                          </a:rPr>
                          <m:t>𝑒𝑥𝑡𝑒𝑛𝑑</m:t>
                        </m:r>
                      </m:sub>
                    </m:sSub>
                  </m:oMath>
                </a14:m>
                <a:r>
                  <a:rPr lang="it-IT" dirty="0"/>
                  <a:t>, raggiungibile seguendo traiettoria che porterebbe a</a:t>
                </a:r>
                <a14:m>
                  <m:oMath xmlns:m="http://schemas.openxmlformats.org/officeDocument/2006/math">
                    <m:r>
                      <a:rPr lang="it-IT" b="0" i="0" smtClean="0">
                        <a:latin typeface="Cambria Math"/>
                      </a:rPr>
                      <m:t> </m:t>
                    </m:r>
                    <m:sSub>
                      <m:sSubPr>
                        <m:ctrlPr>
                          <a:rPr lang="it-IT" i="1">
                            <a:latin typeface="Cambria Math"/>
                          </a:rPr>
                        </m:ctrlPr>
                      </m:sSubPr>
                      <m:e>
                        <m:bar>
                          <m:barPr>
                            <m:ctrlPr>
                              <a:rPr lang="it-IT" i="1">
                                <a:latin typeface="Cambria Math"/>
                              </a:rPr>
                            </m:ctrlPr>
                          </m:barPr>
                          <m:e>
                            <m:sSup>
                              <m:sSupPr>
                                <m:ctrlPr>
                                  <a:rPr lang="it-IT" i="1">
                                    <a:latin typeface="Cambria Math"/>
                                  </a:rPr>
                                </m:ctrlPr>
                              </m:sSupPr>
                              <m:e>
                                <m:r>
                                  <a:rPr lang="it-IT" i="1">
                                    <a:latin typeface="Cambria Math"/>
                                  </a:rPr>
                                  <m:t>𝑞</m:t>
                                </m:r>
                              </m:e>
                              <m:sup>
                                <m:r>
                                  <a:rPr lang="it-IT" i="1">
                                    <a:latin typeface="Cambria Math"/>
                                  </a:rPr>
                                  <m:t>′</m:t>
                                </m:r>
                              </m:sup>
                            </m:sSup>
                          </m:e>
                        </m:bar>
                      </m:e>
                      <m:sub>
                        <m:r>
                          <a:rPr lang="it-IT" i="1">
                            <a:latin typeface="Cambria Math"/>
                          </a:rPr>
                          <m:t>𝑛𝑒𝑎𝑟</m:t>
                        </m:r>
                      </m:sub>
                    </m:sSub>
                  </m:oMath>
                </a14:m>
                <a:r>
                  <a:rPr lang="it-IT" dirty="0"/>
                  <a:t>,  ma ‘distante’ da</a:t>
                </a:r>
                <a:r>
                  <a:rPr lang="it-IT" dirty="0" smtClean="0"/>
                  <a:t> </a:t>
                </a:r>
                <a14:m>
                  <m:oMath xmlns:m="http://schemas.openxmlformats.org/officeDocument/2006/math">
                    <m:sSub>
                      <m:sSubPr>
                        <m:ctrlPr>
                          <a:rPr lang="it-IT" i="1">
                            <a:latin typeface="Cambria Math"/>
                          </a:rPr>
                        </m:ctrlPr>
                      </m:sSubPr>
                      <m:e>
                        <m:bar>
                          <m:barPr>
                            <m:ctrlPr>
                              <a:rPr lang="it-IT" i="1">
                                <a:latin typeface="Cambria Math"/>
                              </a:rPr>
                            </m:ctrlPr>
                          </m:barPr>
                          <m:e>
                            <m:sSup>
                              <m:sSupPr>
                                <m:ctrlPr>
                                  <a:rPr lang="it-IT" i="1">
                                    <a:latin typeface="Cambria Math"/>
                                  </a:rPr>
                                </m:ctrlPr>
                              </m:sSupPr>
                              <m:e>
                                <m:r>
                                  <a:rPr lang="it-IT" i="1">
                                    <a:latin typeface="Cambria Math"/>
                                  </a:rPr>
                                  <m:t>𝑞</m:t>
                                </m:r>
                              </m:e>
                              <m:sup>
                                <m:r>
                                  <a:rPr lang="it-IT" i="1">
                                    <a:latin typeface="Cambria Math"/>
                                  </a:rPr>
                                  <m:t>′</m:t>
                                </m:r>
                              </m:sup>
                            </m:sSup>
                          </m:e>
                        </m:bar>
                      </m:e>
                      <m:sub>
                        <m:r>
                          <a:rPr lang="it-IT" i="1">
                            <a:latin typeface="Cambria Math"/>
                          </a:rPr>
                          <m:t>𝑛𝑒𝑎𝑟</m:t>
                        </m:r>
                      </m:sub>
                    </m:sSub>
                  </m:oMath>
                </a14:m>
                <a:r>
                  <a:rPr lang="it-IT" dirty="0"/>
                  <a:t>non più di un certo valore fissato (</a:t>
                </a:r>
                <a:r>
                  <a:rPr lang="it-IT" dirty="0" err="1"/>
                  <a:t>exploration</a:t>
                </a:r>
                <a:r>
                  <a:rPr lang="it-IT" dirty="0"/>
                  <a:t> </a:t>
                </a:r>
                <a:r>
                  <a:rPr lang="it-IT" dirty="0" err="1"/>
                  <a:t>degree</a:t>
                </a:r>
                <a:r>
                  <a:rPr lang="it-IT" dirty="0" smtClean="0"/>
                  <a:t>).</a:t>
                </a:r>
              </a:p>
              <a:p>
                <a:pPr marL="285750" indent="-285750">
                  <a:buFont typeface="Wingdings" panose="05000000000000000000" pitchFamily="2" charset="2"/>
                  <a:buChar char="q"/>
                </a:pPr>
                <a:r>
                  <a:rPr lang="it-IT" dirty="0" smtClean="0"/>
                  <a:t>Si invertono master e slave</a:t>
                </a:r>
              </a:p>
              <a:p>
                <a:pPr lvl="1"/>
                <a:endParaRPr lang="it-IT" dirty="0" smtClean="0"/>
              </a:p>
              <a:p>
                <a:pPr marL="285750" indent="-285750">
                  <a:buFont typeface="Wingdings" panose="05000000000000000000" pitchFamily="2" charset="2"/>
                  <a:buChar char="q"/>
                </a:pPr>
                <a:r>
                  <a:rPr lang="it-IT" dirty="0" smtClean="0"/>
                  <a:t>Si itera fino a che non si è trovato un </a:t>
                </a:r>
                <a14:m>
                  <m:oMath xmlns:m="http://schemas.openxmlformats.org/officeDocument/2006/math">
                    <m:sSub>
                      <m:sSubPr>
                        <m:ctrlPr>
                          <a:rPr lang="it-IT" i="1">
                            <a:latin typeface="Cambria Math"/>
                          </a:rPr>
                        </m:ctrlPr>
                      </m:sSubPr>
                      <m:e>
                        <m:bar>
                          <m:barPr>
                            <m:ctrlPr>
                              <a:rPr lang="it-IT" i="1">
                                <a:latin typeface="Cambria Math"/>
                              </a:rPr>
                            </m:ctrlPr>
                          </m:barPr>
                          <m:e>
                            <m:sSup>
                              <m:sSupPr>
                                <m:ctrlPr>
                                  <a:rPr lang="it-IT" i="1">
                                    <a:latin typeface="Cambria Math"/>
                                  </a:rPr>
                                </m:ctrlPr>
                              </m:sSupPr>
                              <m:e>
                                <m:r>
                                  <a:rPr lang="it-IT" i="1">
                                    <a:latin typeface="Cambria Math"/>
                                  </a:rPr>
                                  <m:t>𝑞</m:t>
                                </m:r>
                              </m:e>
                              <m:sup>
                                <m:r>
                                  <a:rPr lang="it-IT" i="1">
                                    <a:latin typeface="Cambria Math"/>
                                  </a:rPr>
                                  <m:t>′</m:t>
                                </m:r>
                              </m:sup>
                            </m:sSup>
                          </m:e>
                        </m:bar>
                      </m:e>
                      <m:sub>
                        <m:r>
                          <a:rPr lang="it-IT" i="1">
                            <a:latin typeface="Cambria Math"/>
                          </a:rPr>
                          <m:t>𝑒𝑥𝑡𝑒𝑛𝑑</m:t>
                        </m:r>
                      </m:sub>
                    </m:sSub>
                  </m:oMath>
                </a14:m>
                <a:r>
                  <a:rPr lang="it-IT" dirty="0" smtClean="0"/>
                  <a:t> sufficientemente vicino a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𝑒𝑥𝑡𝑒𝑛𝑑</m:t>
                        </m:r>
                      </m:sub>
                    </m:sSub>
                  </m:oMath>
                </a14:m>
                <a:r>
                  <a:rPr lang="it-IT" dirty="0" smtClean="0"/>
                  <a:t>: in tal caso i due alberi si sono incontrati</a:t>
                </a:r>
                <a:endParaRPr lang="it-IT" dirty="0"/>
              </a:p>
            </p:txBody>
          </p:sp>
        </mc:Choice>
        <mc:Fallback xmlns="">
          <p:sp>
            <p:nvSpPr>
              <p:cNvPr id="30" name="CasellaDiTesto 29"/>
              <p:cNvSpPr txBox="1">
                <a:spLocks noRot="1" noChangeAspect="1" noMove="1" noResize="1" noEditPoints="1" noAdjustHandles="1" noChangeArrowheads="1" noChangeShapeType="1" noTextEdit="1"/>
              </p:cNvSpPr>
              <p:nvPr/>
            </p:nvSpPr>
            <p:spPr>
              <a:xfrm>
                <a:off x="287524" y="664507"/>
                <a:ext cx="8496944" cy="6221960"/>
              </a:xfrm>
              <a:prstGeom prst="rect">
                <a:avLst/>
              </a:prstGeom>
              <a:blipFill rotWithShape="1">
                <a:blip r:embed="rId2"/>
                <a:stretch>
                  <a:fillRect l="-430" t="-392" r="-215" b="-588"/>
                </a:stretch>
              </a:blipFill>
            </p:spPr>
            <p:txBody>
              <a:bodyPr/>
              <a:lstStyle/>
              <a:p>
                <a:r>
                  <a:rPr lang="it-IT">
                    <a:noFill/>
                  </a:rPr>
                  <a:t> </a:t>
                </a:r>
              </a:p>
            </p:txBody>
          </p:sp>
        </mc:Fallback>
      </mc:AlternateContent>
      <p:grpSp>
        <p:nvGrpSpPr>
          <p:cNvPr id="2" name="Gruppo 1"/>
          <p:cNvGrpSpPr/>
          <p:nvPr/>
        </p:nvGrpSpPr>
        <p:grpSpPr>
          <a:xfrm>
            <a:off x="124731" y="1772816"/>
            <a:ext cx="259089" cy="4083229"/>
            <a:chOff x="448767" y="1073963"/>
            <a:chExt cx="259089" cy="4083229"/>
          </a:xfrm>
        </p:grpSpPr>
        <p:cxnSp>
          <p:nvCxnSpPr>
            <p:cNvPr id="3" name="Connettore 1 2"/>
            <p:cNvCxnSpPr/>
            <p:nvPr/>
          </p:nvCxnSpPr>
          <p:spPr>
            <a:xfrm flipH="1">
              <a:off x="448767" y="5157192"/>
              <a:ext cx="252028" cy="0"/>
            </a:xfrm>
            <a:prstGeom prst="line">
              <a:avLst/>
            </a:prstGeom>
          </p:spPr>
          <p:style>
            <a:lnRef idx="1">
              <a:schemeClr val="dk1"/>
            </a:lnRef>
            <a:fillRef idx="0">
              <a:schemeClr val="dk1"/>
            </a:fillRef>
            <a:effectRef idx="0">
              <a:schemeClr val="dk1"/>
            </a:effectRef>
            <a:fontRef idx="minor">
              <a:schemeClr val="tx1"/>
            </a:fontRef>
          </p:style>
        </p:cxnSp>
        <p:cxnSp>
          <p:nvCxnSpPr>
            <p:cNvPr id="7" name="Connettore 1 6"/>
            <p:cNvCxnSpPr/>
            <p:nvPr/>
          </p:nvCxnSpPr>
          <p:spPr>
            <a:xfrm flipH="1" flipV="1">
              <a:off x="448767" y="1073963"/>
              <a:ext cx="1" cy="4083229"/>
            </a:xfrm>
            <a:prstGeom prst="line">
              <a:avLst/>
            </a:prstGeom>
          </p:spPr>
          <p:style>
            <a:lnRef idx="1">
              <a:schemeClr val="dk1"/>
            </a:lnRef>
            <a:fillRef idx="0">
              <a:schemeClr val="dk1"/>
            </a:fillRef>
            <a:effectRef idx="0">
              <a:schemeClr val="dk1"/>
            </a:effectRef>
            <a:fontRef idx="minor">
              <a:schemeClr val="tx1"/>
            </a:fontRef>
          </p:style>
        </p:cxnSp>
        <p:cxnSp>
          <p:nvCxnSpPr>
            <p:cNvPr id="10" name="Connettore 1 9"/>
            <p:cNvCxnSpPr/>
            <p:nvPr/>
          </p:nvCxnSpPr>
          <p:spPr>
            <a:xfrm flipH="1">
              <a:off x="455828" y="1079167"/>
              <a:ext cx="252028" cy="0"/>
            </a:xfrm>
            <a:prstGeom prst="line">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grpSp>
      <p:sp>
        <p:nvSpPr>
          <p:cNvPr id="9" name="CasellaDiTesto 8"/>
          <p:cNvSpPr txBox="1"/>
          <p:nvPr/>
        </p:nvSpPr>
        <p:spPr>
          <a:xfrm>
            <a:off x="107504" y="35332"/>
            <a:ext cx="8856984" cy="646331"/>
          </a:xfrm>
          <a:prstGeom prst="rect">
            <a:avLst/>
          </a:prstGeom>
          <a:noFill/>
        </p:spPr>
        <p:txBody>
          <a:bodyPr wrap="square" rtlCol="0">
            <a:spAutoFit/>
          </a:bodyPr>
          <a:lstStyle/>
          <a:p>
            <a:pPr algn="ctr"/>
            <a:r>
              <a:rPr lang="it-IT" sz="3600" dirty="0" smtClean="0"/>
              <a:t>Variante  dell’ RRT: RRT bidirezionale</a:t>
            </a:r>
            <a:endParaRPr lang="it-IT" sz="3600" dirty="0"/>
          </a:p>
        </p:txBody>
      </p:sp>
      <p:grpSp>
        <p:nvGrpSpPr>
          <p:cNvPr id="11" name="Gruppo 10"/>
          <p:cNvGrpSpPr/>
          <p:nvPr/>
        </p:nvGrpSpPr>
        <p:grpSpPr>
          <a:xfrm flipH="1" flipV="1">
            <a:off x="3275858" y="4055740"/>
            <a:ext cx="5508604" cy="1677516"/>
            <a:chOff x="448767" y="1073963"/>
            <a:chExt cx="276827" cy="4083229"/>
          </a:xfrm>
        </p:grpSpPr>
        <p:cxnSp>
          <p:nvCxnSpPr>
            <p:cNvPr id="12" name="Connettore 1 11"/>
            <p:cNvCxnSpPr/>
            <p:nvPr/>
          </p:nvCxnSpPr>
          <p:spPr>
            <a:xfrm flipH="1">
              <a:off x="448767" y="5157192"/>
              <a:ext cx="252028" cy="0"/>
            </a:xfrm>
            <a:prstGeom prst="line">
              <a:avLst/>
            </a:prstGeom>
          </p:spPr>
          <p:style>
            <a:lnRef idx="1">
              <a:schemeClr val="dk1"/>
            </a:lnRef>
            <a:fillRef idx="0">
              <a:schemeClr val="dk1"/>
            </a:fillRef>
            <a:effectRef idx="0">
              <a:schemeClr val="dk1"/>
            </a:effectRef>
            <a:fontRef idx="minor">
              <a:schemeClr val="tx1"/>
            </a:fontRef>
          </p:style>
        </p:cxnSp>
        <p:cxnSp>
          <p:nvCxnSpPr>
            <p:cNvPr id="13" name="Connettore 1 12"/>
            <p:cNvCxnSpPr/>
            <p:nvPr/>
          </p:nvCxnSpPr>
          <p:spPr>
            <a:xfrm flipH="1" flipV="1">
              <a:off x="448767" y="1073963"/>
              <a:ext cx="1" cy="4083229"/>
            </a:xfrm>
            <a:prstGeom prst="line">
              <a:avLst/>
            </a:prstGeom>
          </p:spPr>
          <p:style>
            <a:lnRef idx="1">
              <a:schemeClr val="dk1"/>
            </a:lnRef>
            <a:fillRef idx="0">
              <a:schemeClr val="dk1"/>
            </a:fillRef>
            <a:effectRef idx="0">
              <a:schemeClr val="dk1"/>
            </a:effectRef>
            <a:fontRef idx="minor">
              <a:schemeClr val="tx1"/>
            </a:fontRef>
          </p:style>
        </p:cxnSp>
        <p:cxnSp>
          <p:nvCxnSpPr>
            <p:cNvPr id="14" name="Connettore 1 13"/>
            <p:cNvCxnSpPr/>
            <p:nvPr/>
          </p:nvCxnSpPr>
          <p:spPr>
            <a:xfrm flipH="1">
              <a:off x="448858" y="1073963"/>
              <a:ext cx="276736" cy="9306"/>
            </a:xfrm>
            <a:prstGeom prst="line">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grpSp>
      <p:cxnSp>
        <p:nvCxnSpPr>
          <p:cNvPr id="20" name="Connettore 1 19"/>
          <p:cNvCxnSpPr/>
          <p:nvPr/>
        </p:nvCxnSpPr>
        <p:spPr>
          <a:xfrm flipV="1">
            <a:off x="4067944" y="3814430"/>
            <a:ext cx="0" cy="406658"/>
          </a:xfrm>
          <a:prstGeom prst="line">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9097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e 7"/>
          <p:cNvSpPr/>
          <p:nvPr/>
        </p:nvSpPr>
        <p:spPr>
          <a:xfrm>
            <a:off x="2257454" y="45518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6" name="Goccia 25"/>
          <p:cNvSpPr/>
          <p:nvPr/>
        </p:nvSpPr>
        <p:spPr>
          <a:xfrm>
            <a:off x="3058995" y="24749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rda 26"/>
          <p:cNvSpPr/>
          <p:nvPr/>
        </p:nvSpPr>
        <p:spPr>
          <a:xfrm>
            <a:off x="1080352" y="34682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3877283" y="21756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9" name="Corda 28"/>
          <p:cNvSpPr/>
          <p:nvPr/>
        </p:nvSpPr>
        <p:spPr>
          <a:xfrm rot="-3600000">
            <a:off x="3073356" y="35829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p:cNvSpPr txBox="1"/>
              <p:nvPr/>
            </p:nvSpPr>
            <p:spPr>
              <a:xfrm>
                <a:off x="3949291" y="18186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949291" y="1818605"/>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1933785" y="469128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1933785" y="4691285"/>
                <a:ext cx="504056" cy="429028"/>
              </a:xfrm>
              <a:prstGeom prst="rect">
                <a:avLst/>
              </a:prstGeom>
              <a:blipFill rotWithShape="1">
                <a:blip r:embed="rId3"/>
                <a:stretch>
                  <a:fillRect/>
                </a:stretch>
              </a:blipFill>
            </p:spPr>
            <p:txBody>
              <a:bodyPr/>
              <a:lstStyle/>
              <a:p>
                <a:r>
                  <a:rPr lang="it-IT">
                    <a:noFill/>
                  </a:rPr>
                  <a:t> </a:t>
                </a:r>
              </a:p>
            </p:txBody>
          </p:sp>
        </mc:Fallback>
      </mc:AlternateContent>
      <p:sp>
        <p:nvSpPr>
          <p:cNvPr id="15" name="Ovale 14"/>
          <p:cNvSpPr/>
          <p:nvPr/>
        </p:nvSpPr>
        <p:spPr>
          <a:xfrm>
            <a:off x="2448504" y="408704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 name="Connettore 2 6"/>
          <p:cNvCxnSpPr>
            <a:endCxn id="15" idx="3"/>
          </p:cNvCxnSpPr>
          <p:nvPr/>
        </p:nvCxnSpPr>
        <p:spPr>
          <a:xfrm flipV="1">
            <a:off x="2366411" y="4209972"/>
            <a:ext cx="103184" cy="3419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sellaDiTesto 13"/>
              <p:cNvSpPr txBox="1"/>
              <p:nvPr/>
            </p:nvSpPr>
            <p:spPr>
              <a:xfrm>
                <a:off x="5437521" y="1550385"/>
                <a:ext cx="3672408" cy="765722"/>
              </a:xfrm>
              <a:prstGeom prst="rect">
                <a:avLst/>
              </a:prstGeom>
              <a:noFill/>
            </p:spPr>
            <p:txBody>
              <a:bodyPr wrap="square" rtlCol="0">
                <a:spAutoFit/>
              </a:bodyPr>
              <a:lstStyle/>
              <a:p>
                <a:r>
                  <a:rPr lang="it-IT" dirty="0" smtClean="0"/>
                  <a:t>Generazione di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𝑟𝑎𝑛𝑑</m:t>
                        </m:r>
                      </m:sub>
                    </m:sSub>
                  </m:oMath>
                </a14:m>
                <a:r>
                  <a:rPr lang="it-IT" dirty="0" smtClean="0"/>
                  <a:t> e ricerca di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𝑛𝑒𝑎𝑟</m:t>
                        </m:r>
                      </m:sub>
                    </m:sSub>
                  </m:oMath>
                </a14:m>
                <a:r>
                  <a:rPr lang="it-IT" dirty="0" smtClean="0"/>
                  <a:t> </a:t>
                </a:r>
                <a:endParaRPr lang="it-IT"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5437521" y="1550385"/>
                <a:ext cx="3672408" cy="765722"/>
              </a:xfrm>
              <a:prstGeom prst="rect">
                <a:avLst/>
              </a:prstGeom>
              <a:blipFill rotWithShape="1">
                <a:blip r:embed="rId4"/>
                <a:stretch>
                  <a:fillRect l="-1495" t="-3175"/>
                </a:stretch>
              </a:blipFill>
            </p:spPr>
            <p:txBody>
              <a:bodyPr/>
              <a:lstStyle/>
              <a:p>
                <a:r>
                  <a:rPr lang="it-IT">
                    <a:noFill/>
                  </a:rPr>
                  <a:t> </a:t>
                </a:r>
              </a:p>
            </p:txBody>
          </p:sp>
        </mc:Fallback>
      </mc:AlternateContent>
      <p:sp>
        <p:nvSpPr>
          <p:cNvPr id="16" name="Ovale 15"/>
          <p:cNvSpPr/>
          <p:nvPr/>
        </p:nvSpPr>
        <p:spPr>
          <a:xfrm>
            <a:off x="2214848" y="347463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7" name="Connettore 2 16"/>
          <p:cNvCxnSpPr>
            <a:endCxn id="16" idx="5"/>
          </p:cNvCxnSpPr>
          <p:nvPr/>
        </p:nvCxnSpPr>
        <p:spPr>
          <a:xfrm flipH="1" flipV="1">
            <a:off x="2337773" y="3597557"/>
            <a:ext cx="182739" cy="4631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CasellaDiTesto 17"/>
          <p:cNvSpPr txBox="1"/>
          <p:nvPr/>
        </p:nvSpPr>
        <p:spPr>
          <a:xfrm>
            <a:off x="107504" y="35332"/>
            <a:ext cx="8856984" cy="646331"/>
          </a:xfrm>
          <a:prstGeom prst="rect">
            <a:avLst/>
          </a:prstGeom>
          <a:noFill/>
        </p:spPr>
        <p:txBody>
          <a:bodyPr wrap="square" rtlCol="0">
            <a:spAutoFit/>
          </a:bodyPr>
          <a:lstStyle/>
          <a:p>
            <a:pPr algn="ctr"/>
            <a:r>
              <a:rPr lang="it-IT" sz="3600" dirty="0" smtClean="0"/>
              <a:t>Variante  dell’ RRT: RRT bidirezionale</a:t>
            </a:r>
            <a:endParaRPr lang="it-IT" sz="3600" dirty="0"/>
          </a:p>
        </p:txBody>
      </p:sp>
      <p:sp>
        <p:nvSpPr>
          <p:cNvPr id="20" name="Ovale 19"/>
          <p:cNvSpPr/>
          <p:nvPr/>
        </p:nvSpPr>
        <p:spPr>
          <a:xfrm>
            <a:off x="3152233" y="1674589"/>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22" name="Connettore 2 21"/>
          <p:cNvCxnSpPr>
            <a:stCxn id="28" idx="1"/>
          </p:cNvCxnSpPr>
          <p:nvPr/>
        </p:nvCxnSpPr>
        <p:spPr>
          <a:xfrm flipH="1" flipV="1">
            <a:off x="3315725" y="1818605"/>
            <a:ext cx="582649" cy="378111"/>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 name="Ovale 22"/>
          <p:cNvSpPr/>
          <p:nvPr/>
        </p:nvSpPr>
        <p:spPr>
          <a:xfrm>
            <a:off x="2623655" y="2251293"/>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24" name="Connettore 2 23"/>
          <p:cNvCxnSpPr>
            <a:stCxn id="20" idx="3"/>
          </p:cNvCxnSpPr>
          <p:nvPr/>
        </p:nvCxnSpPr>
        <p:spPr>
          <a:xfrm flipH="1">
            <a:off x="2767671" y="1797514"/>
            <a:ext cx="405653" cy="450119"/>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1" name="Connettore 2 30"/>
          <p:cNvCxnSpPr>
            <a:stCxn id="15" idx="7"/>
          </p:cNvCxnSpPr>
          <p:nvPr/>
        </p:nvCxnSpPr>
        <p:spPr>
          <a:xfrm flipV="1">
            <a:off x="2571429" y="3668536"/>
            <a:ext cx="445239" cy="4396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Ovale 31"/>
          <p:cNvSpPr/>
          <p:nvPr/>
        </p:nvSpPr>
        <p:spPr>
          <a:xfrm>
            <a:off x="3029308" y="351995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33" name="Connettore 1 32"/>
          <p:cNvCxnSpPr>
            <a:stCxn id="35" idx="4"/>
          </p:cNvCxnSpPr>
          <p:nvPr/>
        </p:nvCxnSpPr>
        <p:spPr>
          <a:xfrm>
            <a:off x="2185813" y="2153060"/>
            <a:ext cx="101043" cy="139358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4" name="Ovale 33"/>
          <p:cNvSpPr/>
          <p:nvPr/>
        </p:nvSpPr>
        <p:spPr>
          <a:xfrm>
            <a:off x="2146299" y="3393632"/>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35" name="Ovale 34"/>
          <p:cNvSpPr/>
          <p:nvPr/>
        </p:nvSpPr>
        <p:spPr>
          <a:xfrm>
            <a:off x="2113805" y="200904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6" name="CasellaDiTesto 35"/>
              <p:cNvSpPr txBox="1"/>
              <p:nvPr/>
            </p:nvSpPr>
            <p:spPr>
              <a:xfrm>
                <a:off x="1547664" y="1631820"/>
                <a:ext cx="1080120" cy="429028"/>
              </a:xfrm>
              <a:prstGeom prst="rect">
                <a:avLst/>
              </a:prstGeom>
              <a:noFill/>
            </p:spPr>
            <p:txBody>
              <a:bodyPr wrap="square" rtlCol="0">
                <a:spAutoFit/>
              </a:bodyPr>
              <a:lstStyle/>
              <a:p>
                <a:r>
                  <a:rPr lang="it-IT" dirty="0" smtClean="0"/>
                  <a:t>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𝑟𝑎𝑛𝑑</m:t>
                        </m:r>
                      </m:sub>
                    </m:sSub>
                  </m:oMath>
                </a14:m>
                <a:endParaRPr lang="it-IT" dirty="0"/>
              </a:p>
            </p:txBody>
          </p:sp>
        </mc:Choice>
        <mc:Fallback xmlns="">
          <p:sp>
            <p:nvSpPr>
              <p:cNvPr id="36" name="CasellaDiTesto 35"/>
              <p:cNvSpPr txBox="1">
                <a:spLocks noRot="1" noChangeAspect="1" noMove="1" noResize="1" noEditPoints="1" noAdjustHandles="1" noChangeArrowheads="1" noChangeShapeType="1" noTextEdit="1"/>
              </p:cNvSpPr>
              <p:nvPr/>
            </p:nvSpPr>
            <p:spPr>
              <a:xfrm>
                <a:off x="1547664" y="1631820"/>
                <a:ext cx="1080120" cy="429028"/>
              </a:xfrm>
              <a:prstGeom prst="rect">
                <a:avLst/>
              </a:prstGeom>
              <a:blipFill rotWithShape="1">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9" name="CasellaDiTesto 38"/>
              <p:cNvSpPr txBox="1"/>
              <p:nvPr/>
            </p:nvSpPr>
            <p:spPr>
              <a:xfrm>
                <a:off x="1547664" y="3068960"/>
                <a:ext cx="1080120" cy="429028"/>
              </a:xfrm>
              <a:prstGeom prst="rect">
                <a:avLst/>
              </a:prstGeom>
              <a:noFill/>
            </p:spPr>
            <p:txBody>
              <a:bodyPr wrap="square" rtlCol="0">
                <a:spAutoFit/>
              </a:bodyPr>
              <a:lstStyle/>
              <a:p>
                <a:r>
                  <a:rPr lang="it-IT" dirty="0" smtClean="0"/>
                  <a:t>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𝑛𝑒𝑎𝑟</m:t>
                        </m:r>
                      </m:sub>
                    </m:sSub>
                  </m:oMath>
                </a14:m>
                <a:endParaRPr lang="it-IT" dirty="0"/>
              </a:p>
            </p:txBody>
          </p:sp>
        </mc:Choice>
        <mc:Fallback xmlns="">
          <p:sp>
            <p:nvSpPr>
              <p:cNvPr id="39" name="CasellaDiTesto 38"/>
              <p:cNvSpPr txBox="1">
                <a:spLocks noRot="1" noChangeAspect="1" noMove="1" noResize="1" noEditPoints="1" noAdjustHandles="1" noChangeArrowheads="1" noChangeShapeType="1" noTextEdit="1"/>
              </p:cNvSpPr>
              <p:nvPr/>
            </p:nvSpPr>
            <p:spPr>
              <a:xfrm>
                <a:off x="1547664" y="3068960"/>
                <a:ext cx="1080120" cy="429028"/>
              </a:xfrm>
              <a:prstGeom prst="rect">
                <a:avLst/>
              </a:prstGeom>
              <a:blipFill rotWithShape="1">
                <a:blip r:embed="rId6"/>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505872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e 7"/>
          <p:cNvSpPr/>
          <p:nvPr/>
        </p:nvSpPr>
        <p:spPr>
          <a:xfrm>
            <a:off x="2257454" y="45518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6" name="Goccia 25"/>
          <p:cNvSpPr/>
          <p:nvPr/>
        </p:nvSpPr>
        <p:spPr>
          <a:xfrm>
            <a:off x="3058995" y="24749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rda 26"/>
          <p:cNvSpPr/>
          <p:nvPr/>
        </p:nvSpPr>
        <p:spPr>
          <a:xfrm>
            <a:off x="1080352" y="34682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3877283" y="21756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9" name="Corda 28"/>
          <p:cNvSpPr/>
          <p:nvPr/>
        </p:nvSpPr>
        <p:spPr>
          <a:xfrm rot="-3600000">
            <a:off x="3073356" y="35829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p:cNvSpPr txBox="1"/>
              <p:nvPr/>
            </p:nvSpPr>
            <p:spPr>
              <a:xfrm>
                <a:off x="3949291" y="18186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949291" y="1818605"/>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1933785" y="469128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1933785" y="4691285"/>
                <a:ext cx="504056" cy="429028"/>
              </a:xfrm>
              <a:prstGeom prst="rect">
                <a:avLst/>
              </a:prstGeom>
              <a:blipFill rotWithShape="1">
                <a:blip r:embed="rId3"/>
                <a:stretch>
                  <a:fillRect/>
                </a:stretch>
              </a:blipFill>
            </p:spPr>
            <p:txBody>
              <a:bodyPr/>
              <a:lstStyle/>
              <a:p>
                <a:r>
                  <a:rPr lang="it-IT">
                    <a:noFill/>
                  </a:rPr>
                  <a:t> </a:t>
                </a:r>
              </a:p>
            </p:txBody>
          </p:sp>
        </mc:Fallback>
      </mc:AlternateContent>
      <p:sp>
        <p:nvSpPr>
          <p:cNvPr id="15" name="Ovale 14"/>
          <p:cNvSpPr/>
          <p:nvPr/>
        </p:nvSpPr>
        <p:spPr>
          <a:xfrm>
            <a:off x="2448504" y="408704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 name="Connettore 2 6"/>
          <p:cNvCxnSpPr>
            <a:endCxn id="15" idx="3"/>
          </p:cNvCxnSpPr>
          <p:nvPr/>
        </p:nvCxnSpPr>
        <p:spPr>
          <a:xfrm flipV="1">
            <a:off x="2366411" y="4209972"/>
            <a:ext cx="103184" cy="3419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sellaDiTesto 13"/>
              <p:cNvSpPr txBox="1"/>
              <p:nvPr/>
            </p:nvSpPr>
            <p:spPr>
              <a:xfrm>
                <a:off x="5437521" y="1550385"/>
                <a:ext cx="3672408" cy="429028"/>
              </a:xfrm>
              <a:prstGeom prst="rect">
                <a:avLst/>
              </a:prstGeom>
              <a:noFill/>
            </p:spPr>
            <p:txBody>
              <a:bodyPr wrap="square" rtlCol="0">
                <a:spAutoFit/>
              </a:bodyPr>
              <a:lstStyle/>
              <a:p>
                <a:r>
                  <a:rPr lang="it-IT" dirty="0" smtClean="0"/>
                  <a:t>Determinazione di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𝑒𝑥𝑡𝑒𝑛𝑑</m:t>
                        </m:r>
                      </m:sub>
                    </m:sSub>
                  </m:oMath>
                </a14:m>
                <a:r>
                  <a:rPr lang="it-IT" dirty="0" smtClean="0"/>
                  <a:t> </a:t>
                </a:r>
                <a:endParaRPr lang="it-IT"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5437521" y="1550385"/>
                <a:ext cx="3672408" cy="429028"/>
              </a:xfrm>
              <a:prstGeom prst="rect">
                <a:avLst/>
              </a:prstGeom>
              <a:blipFill rotWithShape="1">
                <a:blip r:embed="rId4"/>
                <a:stretch>
                  <a:fillRect l="-1495" t="-5634" b="-8451"/>
                </a:stretch>
              </a:blipFill>
            </p:spPr>
            <p:txBody>
              <a:bodyPr/>
              <a:lstStyle/>
              <a:p>
                <a:r>
                  <a:rPr lang="it-IT">
                    <a:noFill/>
                  </a:rPr>
                  <a:t> </a:t>
                </a:r>
              </a:p>
            </p:txBody>
          </p:sp>
        </mc:Fallback>
      </mc:AlternateContent>
      <p:sp>
        <p:nvSpPr>
          <p:cNvPr id="16" name="Ovale 15"/>
          <p:cNvSpPr/>
          <p:nvPr/>
        </p:nvSpPr>
        <p:spPr>
          <a:xfrm>
            <a:off x="2214848" y="347463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7" name="Connettore 2 16"/>
          <p:cNvCxnSpPr/>
          <p:nvPr/>
        </p:nvCxnSpPr>
        <p:spPr>
          <a:xfrm flipH="1" flipV="1">
            <a:off x="2257821" y="2982699"/>
            <a:ext cx="12643" cy="4631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CasellaDiTesto 17"/>
          <p:cNvSpPr txBox="1"/>
          <p:nvPr/>
        </p:nvSpPr>
        <p:spPr>
          <a:xfrm>
            <a:off x="107504" y="35332"/>
            <a:ext cx="8856984" cy="646331"/>
          </a:xfrm>
          <a:prstGeom prst="rect">
            <a:avLst/>
          </a:prstGeom>
          <a:noFill/>
        </p:spPr>
        <p:txBody>
          <a:bodyPr wrap="square" rtlCol="0">
            <a:spAutoFit/>
          </a:bodyPr>
          <a:lstStyle/>
          <a:p>
            <a:pPr algn="ctr"/>
            <a:r>
              <a:rPr lang="it-IT" sz="3600" dirty="0" smtClean="0"/>
              <a:t>Variante  dell’ RRT: RRT bidirezionale</a:t>
            </a:r>
            <a:endParaRPr lang="it-IT" sz="3600" dirty="0"/>
          </a:p>
        </p:txBody>
      </p:sp>
      <p:sp>
        <p:nvSpPr>
          <p:cNvPr id="20" name="Ovale 19"/>
          <p:cNvSpPr/>
          <p:nvPr/>
        </p:nvSpPr>
        <p:spPr>
          <a:xfrm>
            <a:off x="3152233" y="1674589"/>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22" name="Connettore 2 21"/>
          <p:cNvCxnSpPr>
            <a:stCxn id="28" idx="1"/>
          </p:cNvCxnSpPr>
          <p:nvPr/>
        </p:nvCxnSpPr>
        <p:spPr>
          <a:xfrm flipH="1" flipV="1">
            <a:off x="3315725" y="1818605"/>
            <a:ext cx="582649" cy="378111"/>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 name="Ovale 22"/>
          <p:cNvSpPr/>
          <p:nvPr/>
        </p:nvSpPr>
        <p:spPr>
          <a:xfrm>
            <a:off x="2623655" y="2251293"/>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24" name="Connettore 2 23"/>
          <p:cNvCxnSpPr>
            <a:stCxn id="20" idx="3"/>
          </p:cNvCxnSpPr>
          <p:nvPr/>
        </p:nvCxnSpPr>
        <p:spPr>
          <a:xfrm flipH="1">
            <a:off x="2767671" y="1797514"/>
            <a:ext cx="405653" cy="450119"/>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1" name="Connettore 2 30"/>
          <p:cNvCxnSpPr>
            <a:stCxn id="15" idx="7"/>
          </p:cNvCxnSpPr>
          <p:nvPr/>
        </p:nvCxnSpPr>
        <p:spPr>
          <a:xfrm flipV="1">
            <a:off x="2571429" y="3668536"/>
            <a:ext cx="445239" cy="4396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Ovale 31"/>
          <p:cNvSpPr/>
          <p:nvPr/>
        </p:nvSpPr>
        <p:spPr>
          <a:xfrm>
            <a:off x="3029308" y="351995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33" name="Connettore 1 32"/>
          <p:cNvCxnSpPr>
            <a:stCxn id="35" idx="4"/>
          </p:cNvCxnSpPr>
          <p:nvPr/>
        </p:nvCxnSpPr>
        <p:spPr>
          <a:xfrm>
            <a:off x="2185813" y="2153060"/>
            <a:ext cx="101043" cy="139358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4" name="Ovale 33"/>
          <p:cNvSpPr/>
          <p:nvPr/>
        </p:nvSpPr>
        <p:spPr>
          <a:xfrm>
            <a:off x="2146299" y="3393632"/>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35" name="Ovale 34"/>
          <p:cNvSpPr/>
          <p:nvPr/>
        </p:nvSpPr>
        <p:spPr>
          <a:xfrm>
            <a:off x="2113805" y="200904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6" name="CasellaDiTesto 35"/>
              <p:cNvSpPr txBox="1"/>
              <p:nvPr/>
            </p:nvSpPr>
            <p:spPr>
              <a:xfrm>
                <a:off x="1547664" y="1631820"/>
                <a:ext cx="1080120" cy="429028"/>
              </a:xfrm>
              <a:prstGeom prst="rect">
                <a:avLst/>
              </a:prstGeom>
              <a:noFill/>
            </p:spPr>
            <p:txBody>
              <a:bodyPr wrap="square" rtlCol="0">
                <a:spAutoFit/>
              </a:bodyPr>
              <a:lstStyle/>
              <a:p>
                <a:r>
                  <a:rPr lang="it-IT" dirty="0" smtClean="0"/>
                  <a:t>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𝑟𝑎𝑛𝑑</m:t>
                        </m:r>
                      </m:sub>
                    </m:sSub>
                  </m:oMath>
                </a14:m>
                <a:endParaRPr lang="it-IT" dirty="0"/>
              </a:p>
            </p:txBody>
          </p:sp>
        </mc:Choice>
        <mc:Fallback xmlns="">
          <p:sp>
            <p:nvSpPr>
              <p:cNvPr id="36" name="CasellaDiTesto 35"/>
              <p:cNvSpPr txBox="1">
                <a:spLocks noRot="1" noChangeAspect="1" noMove="1" noResize="1" noEditPoints="1" noAdjustHandles="1" noChangeArrowheads="1" noChangeShapeType="1" noTextEdit="1"/>
              </p:cNvSpPr>
              <p:nvPr/>
            </p:nvSpPr>
            <p:spPr>
              <a:xfrm>
                <a:off x="1547664" y="1631820"/>
                <a:ext cx="1080120" cy="429028"/>
              </a:xfrm>
              <a:prstGeom prst="rect">
                <a:avLst/>
              </a:prstGeom>
              <a:blipFill rotWithShape="1">
                <a:blip r:embed="rId5"/>
                <a:stretch>
                  <a:fillRect/>
                </a:stretch>
              </a:blipFill>
            </p:spPr>
            <p:txBody>
              <a:bodyPr/>
              <a:lstStyle/>
              <a:p>
                <a:r>
                  <a:rPr lang="it-IT">
                    <a:noFill/>
                  </a:rPr>
                  <a:t> </a:t>
                </a:r>
              </a:p>
            </p:txBody>
          </p:sp>
        </mc:Fallback>
      </mc:AlternateContent>
      <p:cxnSp>
        <p:nvCxnSpPr>
          <p:cNvPr id="30" name="Connettore 2 29"/>
          <p:cNvCxnSpPr/>
          <p:nvPr/>
        </p:nvCxnSpPr>
        <p:spPr>
          <a:xfrm flipH="1" flipV="1">
            <a:off x="2337773" y="3597557"/>
            <a:ext cx="182739" cy="4631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Ovale 36"/>
          <p:cNvSpPr/>
          <p:nvPr/>
        </p:nvSpPr>
        <p:spPr>
          <a:xfrm>
            <a:off x="2198456" y="286733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8" name="CasellaDiTesto 37"/>
              <p:cNvSpPr txBox="1"/>
              <p:nvPr/>
            </p:nvSpPr>
            <p:spPr>
              <a:xfrm>
                <a:off x="1259632" y="2711940"/>
                <a:ext cx="1080120" cy="429028"/>
              </a:xfrm>
              <a:prstGeom prst="rect">
                <a:avLst/>
              </a:prstGeom>
              <a:noFill/>
            </p:spPr>
            <p:txBody>
              <a:bodyPr wrap="square" rtlCol="0">
                <a:spAutoFit/>
              </a:bodyPr>
              <a:lstStyle/>
              <a:p>
                <a:r>
                  <a:rPr lang="it-IT" dirty="0" smtClean="0"/>
                  <a:t>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𝑒𝑥𝑡𝑒𝑛𝑑</m:t>
                        </m:r>
                      </m:sub>
                    </m:sSub>
                  </m:oMath>
                </a14:m>
                <a:endParaRPr lang="it-IT" dirty="0"/>
              </a:p>
            </p:txBody>
          </p:sp>
        </mc:Choice>
        <mc:Fallback xmlns="">
          <p:sp>
            <p:nvSpPr>
              <p:cNvPr id="38" name="CasellaDiTesto 37"/>
              <p:cNvSpPr txBox="1">
                <a:spLocks noRot="1" noChangeAspect="1" noMove="1" noResize="1" noEditPoints="1" noAdjustHandles="1" noChangeArrowheads="1" noChangeShapeType="1" noTextEdit="1"/>
              </p:cNvSpPr>
              <p:nvPr/>
            </p:nvSpPr>
            <p:spPr>
              <a:xfrm>
                <a:off x="1259632" y="2711940"/>
                <a:ext cx="1080120" cy="429028"/>
              </a:xfrm>
              <a:prstGeom prst="rect">
                <a:avLst/>
              </a:prstGeom>
              <a:blipFill rotWithShape="1">
                <a:blip r:embed="rId6"/>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354000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e 7"/>
          <p:cNvSpPr/>
          <p:nvPr/>
        </p:nvSpPr>
        <p:spPr>
          <a:xfrm>
            <a:off x="2257454" y="45518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6" name="Goccia 25"/>
          <p:cNvSpPr/>
          <p:nvPr/>
        </p:nvSpPr>
        <p:spPr>
          <a:xfrm>
            <a:off x="3058995" y="24749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rda 26"/>
          <p:cNvSpPr/>
          <p:nvPr/>
        </p:nvSpPr>
        <p:spPr>
          <a:xfrm>
            <a:off x="1080352" y="34682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3877283" y="21756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9" name="Corda 28"/>
          <p:cNvSpPr/>
          <p:nvPr/>
        </p:nvSpPr>
        <p:spPr>
          <a:xfrm rot="-3600000">
            <a:off x="3073356" y="35829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p:cNvSpPr txBox="1"/>
              <p:nvPr/>
            </p:nvSpPr>
            <p:spPr>
              <a:xfrm>
                <a:off x="3949291" y="18186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949291" y="1818605"/>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1933785" y="469128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1933785" y="4691285"/>
                <a:ext cx="504056" cy="429028"/>
              </a:xfrm>
              <a:prstGeom prst="rect">
                <a:avLst/>
              </a:prstGeom>
              <a:blipFill rotWithShape="1">
                <a:blip r:embed="rId3"/>
                <a:stretch>
                  <a:fillRect/>
                </a:stretch>
              </a:blipFill>
            </p:spPr>
            <p:txBody>
              <a:bodyPr/>
              <a:lstStyle/>
              <a:p>
                <a:r>
                  <a:rPr lang="it-IT">
                    <a:noFill/>
                  </a:rPr>
                  <a:t> </a:t>
                </a:r>
              </a:p>
            </p:txBody>
          </p:sp>
        </mc:Fallback>
      </mc:AlternateContent>
      <p:sp>
        <p:nvSpPr>
          <p:cNvPr id="15" name="Ovale 14"/>
          <p:cNvSpPr/>
          <p:nvPr/>
        </p:nvSpPr>
        <p:spPr>
          <a:xfrm>
            <a:off x="2448504" y="408704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 name="Connettore 2 6"/>
          <p:cNvCxnSpPr>
            <a:endCxn id="15" idx="3"/>
          </p:cNvCxnSpPr>
          <p:nvPr/>
        </p:nvCxnSpPr>
        <p:spPr>
          <a:xfrm flipV="1">
            <a:off x="2366411" y="4209972"/>
            <a:ext cx="103184" cy="3419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Ovale 15"/>
          <p:cNvSpPr/>
          <p:nvPr/>
        </p:nvSpPr>
        <p:spPr>
          <a:xfrm>
            <a:off x="2214848" y="347463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7" name="Connettore 2 16"/>
          <p:cNvCxnSpPr/>
          <p:nvPr/>
        </p:nvCxnSpPr>
        <p:spPr>
          <a:xfrm flipH="1" flipV="1">
            <a:off x="2257821" y="2982699"/>
            <a:ext cx="12643" cy="4631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CasellaDiTesto 17"/>
          <p:cNvSpPr txBox="1"/>
          <p:nvPr/>
        </p:nvSpPr>
        <p:spPr>
          <a:xfrm>
            <a:off x="107504" y="35332"/>
            <a:ext cx="8856984" cy="646331"/>
          </a:xfrm>
          <a:prstGeom prst="rect">
            <a:avLst/>
          </a:prstGeom>
          <a:noFill/>
        </p:spPr>
        <p:txBody>
          <a:bodyPr wrap="square" rtlCol="0">
            <a:spAutoFit/>
          </a:bodyPr>
          <a:lstStyle/>
          <a:p>
            <a:pPr algn="ctr"/>
            <a:r>
              <a:rPr lang="it-IT" sz="3600" dirty="0" smtClean="0"/>
              <a:t>Variante  dell’ RRT: RRT bidirezionale</a:t>
            </a:r>
            <a:endParaRPr lang="it-IT" sz="3600" dirty="0"/>
          </a:p>
        </p:txBody>
      </p:sp>
      <p:sp>
        <p:nvSpPr>
          <p:cNvPr id="20" name="Ovale 19"/>
          <p:cNvSpPr/>
          <p:nvPr/>
        </p:nvSpPr>
        <p:spPr>
          <a:xfrm>
            <a:off x="3152233" y="1674589"/>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22" name="Connettore 2 21"/>
          <p:cNvCxnSpPr>
            <a:stCxn id="28" idx="1"/>
          </p:cNvCxnSpPr>
          <p:nvPr/>
        </p:nvCxnSpPr>
        <p:spPr>
          <a:xfrm flipH="1" flipV="1">
            <a:off x="3315725" y="1818605"/>
            <a:ext cx="582649" cy="378111"/>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 name="Ovale 22"/>
          <p:cNvSpPr/>
          <p:nvPr/>
        </p:nvSpPr>
        <p:spPr>
          <a:xfrm>
            <a:off x="2623655" y="2251293"/>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24" name="Connettore 2 23"/>
          <p:cNvCxnSpPr>
            <a:stCxn id="20" idx="3"/>
          </p:cNvCxnSpPr>
          <p:nvPr/>
        </p:nvCxnSpPr>
        <p:spPr>
          <a:xfrm flipH="1">
            <a:off x="2767671" y="1797514"/>
            <a:ext cx="405653" cy="450119"/>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1" name="Connettore 2 30"/>
          <p:cNvCxnSpPr>
            <a:stCxn id="15" idx="7"/>
          </p:cNvCxnSpPr>
          <p:nvPr/>
        </p:nvCxnSpPr>
        <p:spPr>
          <a:xfrm flipV="1">
            <a:off x="2571429" y="3668536"/>
            <a:ext cx="445239" cy="4396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Ovale 31"/>
          <p:cNvSpPr/>
          <p:nvPr/>
        </p:nvSpPr>
        <p:spPr>
          <a:xfrm>
            <a:off x="3029308" y="351995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34" name="Ovale 33"/>
          <p:cNvSpPr/>
          <p:nvPr/>
        </p:nvSpPr>
        <p:spPr>
          <a:xfrm>
            <a:off x="2146299" y="3393632"/>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cxnSp>
        <p:nvCxnSpPr>
          <p:cNvPr id="30" name="Connettore 2 29"/>
          <p:cNvCxnSpPr/>
          <p:nvPr/>
        </p:nvCxnSpPr>
        <p:spPr>
          <a:xfrm flipH="1" flipV="1">
            <a:off x="2337773" y="3597557"/>
            <a:ext cx="182739" cy="4631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Ovale 36"/>
          <p:cNvSpPr/>
          <p:nvPr/>
        </p:nvSpPr>
        <p:spPr>
          <a:xfrm>
            <a:off x="2198456" y="286733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8" name="CasellaDiTesto 37"/>
              <p:cNvSpPr txBox="1"/>
              <p:nvPr/>
            </p:nvSpPr>
            <p:spPr>
              <a:xfrm>
                <a:off x="1259632" y="2711940"/>
                <a:ext cx="1080120" cy="429028"/>
              </a:xfrm>
              <a:prstGeom prst="rect">
                <a:avLst/>
              </a:prstGeom>
              <a:noFill/>
            </p:spPr>
            <p:txBody>
              <a:bodyPr wrap="square" rtlCol="0">
                <a:spAutoFit/>
              </a:bodyPr>
              <a:lstStyle/>
              <a:p>
                <a:r>
                  <a:rPr lang="it-IT" dirty="0" smtClean="0"/>
                  <a:t>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𝑒𝑥𝑡𝑒𝑛𝑑</m:t>
                        </m:r>
                      </m:sub>
                    </m:sSub>
                  </m:oMath>
                </a14:m>
                <a:endParaRPr lang="it-IT" dirty="0"/>
              </a:p>
            </p:txBody>
          </p:sp>
        </mc:Choice>
        <mc:Fallback xmlns="">
          <p:sp>
            <p:nvSpPr>
              <p:cNvPr id="38" name="CasellaDiTesto 37"/>
              <p:cNvSpPr txBox="1">
                <a:spLocks noRot="1" noChangeAspect="1" noMove="1" noResize="1" noEditPoints="1" noAdjustHandles="1" noChangeArrowheads="1" noChangeShapeType="1" noTextEdit="1"/>
              </p:cNvSpPr>
              <p:nvPr/>
            </p:nvSpPr>
            <p:spPr>
              <a:xfrm>
                <a:off x="1259632" y="2711940"/>
                <a:ext cx="1080120" cy="429028"/>
              </a:xfrm>
              <a:prstGeom prst="rect">
                <a:avLst/>
              </a:prstGeom>
              <a:blipFill rotWithShape="1">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9" name="CasellaDiTesto 38"/>
              <p:cNvSpPr txBox="1"/>
              <p:nvPr/>
            </p:nvSpPr>
            <p:spPr>
              <a:xfrm>
                <a:off x="5437521" y="1550385"/>
                <a:ext cx="3672408" cy="466603"/>
              </a:xfrm>
              <a:prstGeom prst="rect">
                <a:avLst/>
              </a:prstGeom>
              <a:noFill/>
            </p:spPr>
            <p:txBody>
              <a:bodyPr wrap="square" rtlCol="0">
                <a:spAutoFit/>
              </a:bodyPr>
              <a:lstStyle/>
              <a:p>
                <a:r>
                  <a:rPr lang="it-IT" dirty="0" smtClean="0"/>
                  <a:t>Ricerca di </a:t>
                </a:r>
                <a14:m>
                  <m:oMath xmlns:m="http://schemas.openxmlformats.org/officeDocument/2006/math">
                    <m:sSub>
                      <m:sSubPr>
                        <m:ctrlPr>
                          <a:rPr lang="it-IT" i="1">
                            <a:latin typeface="Cambria Math"/>
                          </a:rPr>
                        </m:ctrlPr>
                      </m:sSubPr>
                      <m:e>
                        <m:bar>
                          <m:barPr>
                            <m:ctrlPr>
                              <a:rPr lang="it-IT" i="1">
                                <a:latin typeface="Cambria Math"/>
                              </a:rPr>
                            </m:ctrlPr>
                          </m:barPr>
                          <m:e>
                            <m:sSup>
                              <m:sSupPr>
                                <m:ctrlPr>
                                  <a:rPr lang="it-IT" i="1" smtClean="0">
                                    <a:latin typeface="Cambria Math"/>
                                  </a:rPr>
                                </m:ctrlPr>
                              </m:sSupPr>
                              <m:e>
                                <m:r>
                                  <a:rPr lang="it-IT" b="0" i="1" smtClean="0">
                                    <a:latin typeface="Cambria Math"/>
                                  </a:rPr>
                                  <m:t>𝑞</m:t>
                                </m:r>
                              </m:e>
                              <m:sup>
                                <m:r>
                                  <a:rPr lang="it-IT" b="0" i="1" smtClean="0">
                                    <a:latin typeface="Cambria Math"/>
                                  </a:rPr>
                                  <m:t>′</m:t>
                                </m:r>
                              </m:sup>
                            </m:sSup>
                          </m:e>
                        </m:bar>
                      </m:e>
                      <m:sub>
                        <m:r>
                          <a:rPr lang="it-IT" i="1">
                            <a:latin typeface="Cambria Math"/>
                          </a:rPr>
                          <m:t>𝑛𝑒𝑎𝑟</m:t>
                        </m:r>
                      </m:sub>
                    </m:sSub>
                  </m:oMath>
                </a14:m>
                <a:r>
                  <a:rPr lang="it-IT" dirty="0" smtClean="0"/>
                  <a:t> </a:t>
                </a:r>
                <a:endParaRPr lang="it-IT" dirty="0"/>
              </a:p>
            </p:txBody>
          </p:sp>
        </mc:Choice>
        <mc:Fallback xmlns="">
          <p:sp>
            <p:nvSpPr>
              <p:cNvPr id="39" name="CasellaDiTesto 38"/>
              <p:cNvSpPr txBox="1">
                <a:spLocks noRot="1" noChangeAspect="1" noMove="1" noResize="1" noEditPoints="1" noAdjustHandles="1" noChangeArrowheads="1" noChangeShapeType="1" noTextEdit="1"/>
              </p:cNvSpPr>
              <p:nvPr/>
            </p:nvSpPr>
            <p:spPr>
              <a:xfrm>
                <a:off x="5437521" y="1550385"/>
                <a:ext cx="3672408" cy="466603"/>
              </a:xfrm>
              <a:prstGeom prst="rect">
                <a:avLst/>
              </a:prstGeom>
              <a:blipFill rotWithShape="1">
                <a:blip r:embed="rId5"/>
                <a:stretch>
                  <a:fillRect l="-1495" t="-5195"/>
                </a:stretch>
              </a:blipFill>
            </p:spPr>
            <p:txBody>
              <a:bodyPr/>
              <a:lstStyle/>
              <a:p>
                <a:r>
                  <a:rPr lang="it-IT">
                    <a:noFill/>
                  </a:rPr>
                  <a:t> </a:t>
                </a:r>
              </a:p>
            </p:txBody>
          </p:sp>
        </mc:Fallback>
      </mc:AlternateContent>
      <p:sp>
        <p:nvSpPr>
          <p:cNvPr id="40" name="Ovale 39"/>
          <p:cNvSpPr/>
          <p:nvPr/>
        </p:nvSpPr>
        <p:spPr>
          <a:xfrm>
            <a:off x="2534015" y="2186880"/>
            <a:ext cx="323296" cy="306016"/>
          </a:xfrm>
          <a:prstGeom prst="ellipse">
            <a:avLst/>
          </a:prstGeom>
          <a:solidFill>
            <a:schemeClr val="lt1">
              <a:alpha val="0"/>
            </a:schemeClr>
          </a:solid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3200452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68368" y="188640"/>
            <a:ext cx="8856984" cy="646331"/>
          </a:xfrm>
          <a:prstGeom prst="rect">
            <a:avLst/>
          </a:prstGeom>
          <a:noFill/>
        </p:spPr>
        <p:txBody>
          <a:bodyPr wrap="square" rtlCol="0">
            <a:spAutoFit/>
          </a:bodyPr>
          <a:lstStyle/>
          <a:p>
            <a:pPr algn="ctr"/>
            <a:r>
              <a:rPr lang="it-IT" sz="3600" dirty="0" smtClean="0"/>
              <a:t>Sommario</a:t>
            </a:r>
            <a:endParaRPr lang="it-IT" sz="3600" dirty="0"/>
          </a:p>
        </p:txBody>
      </p:sp>
      <p:grpSp>
        <p:nvGrpSpPr>
          <p:cNvPr id="46" name="Gruppo 45"/>
          <p:cNvGrpSpPr/>
          <p:nvPr/>
        </p:nvGrpSpPr>
        <p:grpSpPr>
          <a:xfrm>
            <a:off x="431540" y="1331476"/>
            <a:ext cx="7884876" cy="4329772"/>
            <a:chOff x="431540" y="1043444"/>
            <a:chExt cx="7884876" cy="4329772"/>
          </a:xfrm>
        </p:grpSpPr>
        <p:cxnSp>
          <p:nvCxnSpPr>
            <p:cNvPr id="6" name="Connettore 1 5"/>
            <p:cNvCxnSpPr/>
            <p:nvPr/>
          </p:nvCxnSpPr>
          <p:spPr>
            <a:xfrm>
              <a:off x="539552" y="1196752"/>
              <a:ext cx="0" cy="1728192"/>
            </a:xfrm>
            <a:prstGeom prst="line">
              <a:avLst/>
            </a:prstGeom>
          </p:spPr>
          <p:style>
            <a:lnRef idx="1">
              <a:schemeClr val="dk1"/>
            </a:lnRef>
            <a:fillRef idx="0">
              <a:schemeClr val="dk1"/>
            </a:fillRef>
            <a:effectRef idx="0">
              <a:schemeClr val="dk1"/>
            </a:effectRef>
            <a:fontRef idx="minor">
              <a:schemeClr val="tx1"/>
            </a:fontRef>
          </p:style>
        </p:cxnSp>
        <p:grpSp>
          <p:nvGrpSpPr>
            <p:cNvPr id="9" name="Gruppo 8"/>
            <p:cNvGrpSpPr/>
            <p:nvPr/>
          </p:nvGrpSpPr>
          <p:grpSpPr>
            <a:xfrm>
              <a:off x="431540" y="1043444"/>
              <a:ext cx="7092788" cy="369332"/>
              <a:chOff x="431540" y="1043444"/>
              <a:chExt cx="7092788" cy="369332"/>
            </a:xfrm>
          </p:grpSpPr>
          <p:sp>
            <p:nvSpPr>
              <p:cNvPr id="7" name="Rettangolo 6"/>
              <p:cNvSpPr/>
              <p:nvPr/>
            </p:nvSpPr>
            <p:spPr>
              <a:xfrm>
                <a:off x="431540" y="1088740"/>
                <a:ext cx="216024" cy="216024"/>
              </a:xfrm>
              <a:prstGeom prst="rect">
                <a:avLst/>
              </a:prstGeom>
              <a:solidFill>
                <a:srgbClr val="7042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755576" y="1043444"/>
                <a:ext cx="6768752" cy="369332"/>
              </a:xfrm>
              <a:prstGeom prst="rect">
                <a:avLst/>
              </a:prstGeom>
              <a:noFill/>
            </p:spPr>
            <p:txBody>
              <a:bodyPr wrap="square" rtlCol="0">
                <a:spAutoFit/>
              </a:bodyPr>
              <a:lstStyle/>
              <a:p>
                <a:r>
                  <a:rPr lang="it-IT" dirty="0" smtClean="0"/>
                  <a:t>Introduzione</a:t>
                </a:r>
                <a:endParaRPr lang="it-IT" dirty="0"/>
              </a:p>
            </p:txBody>
          </p:sp>
        </p:grpSp>
        <p:grpSp>
          <p:nvGrpSpPr>
            <p:cNvPr id="10" name="Gruppo 9"/>
            <p:cNvGrpSpPr/>
            <p:nvPr/>
          </p:nvGrpSpPr>
          <p:grpSpPr>
            <a:xfrm>
              <a:off x="431540" y="1763524"/>
              <a:ext cx="7092788" cy="369332"/>
              <a:chOff x="431540" y="1043444"/>
              <a:chExt cx="7092788" cy="369332"/>
            </a:xfrm>
          </p:grpSpPr>
          <p:sp>
            <p:nvSpPr>
              <p:cNvPr id="11" name="Rettangolo 10"/>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p:cNvSpPr txBox="1"/>
              <p:nvPr/>
            </p:nvSpPr>
            <p:spPr>
              <a:xfrm>
                <a:off x="755576" y="1043444"/>
                <a:ext cx="6768752" cy="369332"/>
              </a:xfrm>
              <a:prstGeom prst="rect">
                <a:avLst/>
              </a:prstGeom>
              <a:noFill/>
            </p:spPr>
            <p:txBody>
              <a:bodyPr wrap="square" rtlCol="0">
                <a:spAutoFit/>
              </a:bodyPr>
              <a:lstStyle/>
              <a:p>
                <a:r>
                  <a:rPr lang="it-IT" dirty="0" smtClean="0"/>
                  <a:t>Algoritmi RRT</a:t>
                </a:r>
                <a:endParaRPr lang="it-IT" dirty="0"/>
              </a:p>
            </p:txBody>
          </p:sp>
        </p:grpSp>
        <p:grpSp>
          <p:nvGrpSpPr>
            <p:cNvPr id="13" name="Gruppo 12"/>
            <p:cNvGrpSpPr/>
            <p:nvPr/>
          </p:nvGrpSpPr>
          <p:grpSpPr>
            <a:xfrm>
              <a:off x="431540" y="2492896"/>
              <a:ext cx="7092788" cy="369332"/>
              <a:chOff x="431540" y="1043444"/>
              <a:chExt cx="7092788" cy="369332"/>
            </a:xfrm>
          </p:grpSpPr>
          <p:sp>
            <p:nvSpPr>
              <p:cNvPr id="14" name="Rettangolo 13"/>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p:cNvSpPr txBox="1"/>
              <p:nvPr/>
            </p:nvSpPr>
            <p:spPr>
              <a:xfrm>
                <a:off x="755576" y="1043444"/>
                <a:ext cx="6768752" cy="369332"/>
              </a:xfrm>
              <a:prstGeom prst="rect">
                <a:avLst/>
              </a:prstGeom>
              <a:noFill/>
            </p:spPr>
            <p:txBody>
              <a:bodyPr wrap="square" rtlCol="0">
                <a:spAutoFit/>
              </a:bodyPr>
              <a:lstStyle/>
              <a:p>
                <a:r>
                  <a:rPr lang="it-IT" dirty="0" smtClean="0"/>
                  <a:t>Implementazioni parallele di algoritmi RRT</a:t>
                </a:r>
                <a:endParaRPr lang="it-IT" dirty="0"/>
              </a:p>
            </p:txBody>
          </p:sp>
        </p:grpSp>
        <p:cxnSp>
          <p:nvCxnSpPr>
            <p:cNvPr id="16" name="Connettore 1 15"/>
            <p:cNvCxnSpPr/>
            <p:nvPr/>
          </p:nvCxnSpPr>
          <p:spPr>
            <a:xfrm>
              <a:off x="1331640" y="2924944"/>
              <a:ext cx="0" cy="1944216"/>
            </a:xfrm>
            <a:prstGeom prst="line">
              <a:avLst/>
            </a:prstGeom>
          </p:spPr>
          <p:style>
            <a:lnRef idx="1">
              <a:schemeClr val="dk1"/>
            </a:lnRef>
            <a:fillRef idx="0">
              <a:schemeClr val="dk1"/>
            </a:fillRef>
            <a:effectRef idx="0">
              <a:schemeClr val="dk1"/>
            </a:effectRef>
            <a:fontRef idx="minor">
              <a:schemeClr val="tx1"/>
            </a:fontRef>
          </p:style>
        </p:cxnSp>
        <p:grpSp>
          <p:nvGrpSpPr>
            <p:cNvPr id="19" name="Gruppo 18"/>
            <p:cNvGrpSpPr/>
            <p:nvPr/>
          </p:nvGrpSpPr>
          <p:grpSpPr>
            <a:xfrm>
              <a:off x="1223628" y="3059668"/>
              <a:ext cx="7092788" cy="369332"/>
              <a:chOff x="431540" y="1043444"/>
              <a:chExt cx="7092788" cy="369332"/>
            </a:xfrm>
          </p:grpSpPr>
          <p:sp>
            <p:nvSpPr>
              <p:cNvPr id="20" name="Rettangolo 19"/>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1  (OMP)</a:t>
                </a:r>
                <a:endParaRPr lang="it-IT" dirty="0"/>
              </a:p>
            </p:txBody>
          </p:sp>
        </p:grpSp>
        <p:grpSp>
          <p:nvGrpSpPr>
            <p:cNvPr id="22" name="Gruppo 21"/>
            <p:cNvGrpSpPr/>
            <p:nvPr/>
          </p:nvGrpSpPr>
          <p:grpSpPr>
            <a:xfrm>
              <a:off x="1223628" y="3491716"/>
              <a:ext cx="7092788" cy="369332"/>
              <a:chOff x="431540" y="1043444"/>
              <a:chExt cx="7092788" cy="369332"/>
            </a:xfrm>
          </p:grpSpPr>
          <p:sp>
            <p:nvSpPr>
              <p:cNvPr id="23" name="Rettangolo 22"/>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CasellaDiTesto 23"/>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2  (OMP)</a:t>
                </a:r>
                <a:endParaRPr lang="it-IT" dirty="0"/>
              </a:p>
            </p:txBody>
          </p:sp>
        </p:grpSp>
        <p:grpSp>
          <p:nvGrpSpPr>
            <p:cNvPr id="25" name="Gruppo 24"/>
            <p:cNvGrpSpPr/>
            <p:nvPr/>
          </p:nvGrpSpPr>
          <p:grpSpPr>
            <a:xfrm>
              <a:off x="1223628" y="3933056"/>
              <a:ext cx="7092788" cy="369332"/>
              <a:chOff x="431540" y="1043444"/>
              <a:chExt cx="7092788" cy="369332"/>
            </a:xfrm>
          </p:grpSpPr>
          <p:sp>
            <p:nvSpPr>
              <p:cNvPr id="26" name="Rettangolo 25"/>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3  (MPI)</a:t>
                </a:r>
                <a:endParaRPr lang="it-IT" dirty="0"/>
              </a:p>
            </p:txBody>
          </p:sp>
        </p:grpSp>
        <p:grpSp>
          <p:nvGrpSpPr>
            <p:cNvPr id="28" name="Gruppo 27"/>
            <p:cNvGrpSpPr/>
            <p:nvPr/>
          </p:nvGrpSpPr>
          <p:grpSpPr>
            <a:xfrm>
              <a:off x="1223628" y="4365104"/>
              <a:ext cx="7092788" cy="369332"/>
              <a:chOff x="431540" y="1043444"/>
              <a:chExt cx="7092788" cy="369332"/>
            </a:xfrm>
          </p:grpSpPr>
          <p:sp>
            <p:nvSpPr>
              <p:cNvPr id="29" name="Rettangolo 28"/>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4  (MPI)</a:t>
                </a:r>
                <a:endParaRPr lang="it-IT" dirty="0"/>
              </a:p>
            </p:txBody>
          </p:sp>
        </p:grpSp>
        <p:cxnSp>
          <p:nvCxnSpPr>
            <p:cNvPr id="32" name="Connettore 1 31"/>
            <p:cNvCxnSpPr>
              <a:endCxn id="43" idx="2"/>
            </p:cNvCxnSpPr>
            <p:nvPr/>
          </p:nvCxnSpPr>
          <p:spPr>
            <a:xfrm>
              <a:off x="539552" y="4869160"/>
              <a:ext cx="6503" cy="396044"/>
            </a:xfrm>
            <a:prstGeom prst="line">
              <a:avLst/>
            </a:prstGeom>
          </p:spPr>
          <p:style>
            <a:lnRef idx="1">
              <a:schemeClr val="dk1"/>
            </a:lnRef>
            <a:fillRef idx="0">
              <a:schemeClr val="dk1"/>
            </a:fillRef>
            <a:effectRef idx="0">
              <a:schemeClr val="dk1"/>
            </a:effectRef>
            <a:fontRef idx="minor">
              <a:schemeClr val="tx1"/>
            </a:fontRef>
          </p:style>
        </p:cxnSp>
        <p:cxnSp>
          <p:nvCxnSpPr>
            <p:cNvPr id="35" name="Connettore 1 34"/>
            <p:cNvCxnSpPr/>
            <p:nvPr/>
          </p:nvCxnSpPr>
          <p:spPr>
            <a:xfrm flipH="1">
              <a:off x="539552" y="2924944"/>
              <a:ext cx="792088" cy="0"/>
            </a:xfrm>
            <a:prstGeom prst="line">
              <a:avLst/>
            </a:prstGeom>
          </p:spPr>
          <p:style>
            <a:lnRef idx="1">
              <a:schemeClr val="dk1"/>
            </a:lnRef>
            <a:fillRef idx="0">
              <a:schemeClr val="dk1"/>
            </a:fillRef>
            <a:effectRef idx="0">
              <a:schemeClr val="dk1"/>
            </a:effectRef>
            <a:fontRef idx="minor">
              <a:schemeClr val="tx1"/>
            </a:fontRef>
          </p:style>
        </p:cxnSp>
        <p:cxnSp>
          <p:nvCxnSpPr>
            <p:cNvPr id="40" name="Connettore 1 39"/>
            <p:cNvCxnSpPr/>
            <p:nvPr/>
          </p:nvCxnSpPr>
          <p:spPr>
            <a:xfrm flipH="1">
              <a:off x="539552" y="4869160"/>
              <a:ext cx="792088" cy="0"/>
            </a:xfrm>
            <a:prstGeom prst="line">
              <a:avLst/>
            </a:prstGeom>
          </p:spPr>
          <p:style>
            <a:lnRef idx="1">
              <a:schemeClr val="dk1"/>
            </a:lnRef>
            <a:fillRef idx="0">
              <a:schemeClr val="dk1"/>
            </a:fillRef>
            <a:effectRef idx="0">
              <a:schemeClr val="dk1"/>
            </a:effectRef>
            <a:fontRef idx="minor">
              <a:schemeClr val="tx1"/>
            </a:fontRef>
          </p:style>
        </p:cxnSp>
        <p:grpSp>
          <p:nvGrpSpPr>
            <p:cNvPr id="42" name="Gruppo 41"/>
            <p:cNvGrpSpPr/>
            <p:nvPr/>
          </p:nvGrpSpPr>
          <p:grpSpPr>
            <a:xfrm>
              <a:off x="438043" y="5003884"/>
              <a:ext cx="7092788" cy="369332"/>
              <a:chOff x="431540" y="1043444"/>
              <a:chExt cx="7092788" cy="369332"/>
            </a:xfrm>
          </p:grpSpPr>
          <p:sp>
            <p:nvSpPr>
              <p:cNvPr id="43" name="Rettangolo 42"/>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CasellaDiTesto 43"/>
              <p:cNvSpPr txBox="1"/>
              <p:nvPr/>
            </p:nvSpPr>
            <p:spPr>
              <a:xfrm>
                <a:off x="755576" y="1043444"/>
                <a:ext cx="6768752" cy="369332"/>
              </a:xfrm>
              <a:prstGeom prst="rect">
                <a:avLst/>
              </a:prstGeom>
              <a:noFill/>
            </p:spPr>
            <p:txBody>
              <a:bodyPr wrap="square" rtlCol="0">
                <a:spAutoFit/>
              </a:bodyPr>
              <a:lstStyle/>
              <a:p>
                <a:r>
                  <a:rPr lang="it-IT" dirty="0" smtClean="0"/>
                  <a:t>Design pattern utilizzati</a:t>
                </a:r>
                <a:endParaRPr lang="it-IT" dirty="0"/>
              </a:p>
            </p:txBody>
          </p:sp>
        </p:grpSp>
      </p:grpSp>
      <p:sp>
        <p:nvSpPr>
          <p:cNvPr id="2" name="Rettangolo 1"/>
          <p:cNvSpPr/>
          <p:nvPr/>
        </p:nvSpPr>
        <p:spPr>
          <a:xfrm>
            <a:off x="323528" y="1259468"/>
            <a:ext cx="5184576" cy="5133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28507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e 7"/>
          <p:cNvSpPr/>
          <p:nvPr/>
        </p:nvSpPr>
        <p:spPr>
          <a:xfrm>
            <a:off x="2257454" y="455188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6" name="Goccia 25"/>
          <p:cNvSpPr/>
          <p:nvPr/>
        </p:nvSpPr>
        <p:spPr>
          <a:xfrm>
            <a:off x="3058995" y="247491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rda 26"/>
          <p:cNvSpPr/>
          <p:nvPr/>
        </p:nvSpPr>
        <p:spPr>
          <a:xfrm>
            <a:off x="1080352" y="3468263"/>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3877283" y="2175625"/>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9" name="Corda 28"/>
          <p:cNvSpPr/>
          <p:nvPr/>
        </p:nvSpPr>
        <p:spPr>
          <a:xfrm rot="-3600000">
            <a:off x="3073356" y="3582991"/>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p:cNvSpPr txBox="1"/>
              <p:nvPr/>
            </p:nvSpPr>
            <p:spPr>
              <a:xfrm>
                <a:off x="3949291" y="181860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949291" y="1818605"/>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1933785" y="4691285"/>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1933785" y="4691285"/>
                <a:ext cx="504056" cy="429028"/>
              </a:xfrm>
              <a:prstGeom prst="rect">
                <a:avLst/>
              </a:prstGeom>
              <a:blipFill rotWithShape="1">
                <a:blip r:embed="rId3"/>
                <a:stretch>
                  <a:fillRect/>
                </a:stretch>
              </a:blipFill>
            </p:spPr>
            <p:txBody>
              <a:bodyPr/>
              <a:lstStyle/>
              <a:p>
                <a:r>
                  <a:rPr lang="it-IT">
                    <a:noFill/>
                  </a:rPr>
                  <a:t> </a:t>
                </a:r>
              </a:p>
            </p:txBody>
          </p:sp>
        </mc:Fallback>
      </mc:AlternateContent>
      <p:sp>
        <p:nvSpPr>
          <p:cNvPr id="15" name="Ovale 14"/>
          <p:cNvSpPr/>
          <p:nvPr/>
        </p:nvSpPr>
        <p:spPr>
          <a:xfrm>
            <a:off x="2448504" y="408704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 name="Connettore 2 6"/>
          <p:cNvCxnSpPr>
            <a:endCxn id="15" idx="3"/>
          </p:cNvCxnSpPr>
          <p:nvPr/>
        </p:nvCxnSpPr>
        <p:spPr>
          <a:xfrm flipV="1">
            <a:off x="2366411" y="4209972"/>
            <a:ext cx="103184" cy="3419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Ovale 15"/>
          <p:cNvSpPr/>
          <p:nvPr/>
        </p:nvSpPr>
        <p:spPr>
          <a:xfrm>
            <a:off x="2214848" y="347463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7" name="Connettore 2 16"/>
          <p:cNvCxnSpPr/>
          <p:nvPr/>
        </p:nvCxnSpPr>
        <p:spPr>
          <a:xfrm flipH="1" flipV="1">
            <a:off x="2257821" y="2982699"/>
            <a:ext cx="12643" cy="4631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CasellaDiTesto 17"/>
          <p:cNvSpPr txBox="1"/>
          <p:nvPr/>
        </p:nvSpPr>
        <p:spPr>
          <a:xfrm>
            <a:off x="107504" y="35332"/>
            <a:ext cx="8856984" cy="646331"/>
          </a:xfrm>
          <a:prstGeom prst="rect">
            <a:avLst/>
          </a:prstGeom>
          <a:noFill/>
        </p:spPr>
        <p:txBody>
          <a:bodyPr wrap="square" rtlCol="0">
            <a:spAutoFit/>
          </a:bodyPr>
          <a:lstStyle/>
          <a:p>
            <a:pPr algn="ctr"/>
            <a:r>
              <a:rPr lang="it-IT" sz="3600" dirty="0" smtClean="0"/>
              <a:t>Variante  dell’ RRT: RRT bidirezionale</a:t>
            </a:r>
            <a:endParaRPr lang="it-IT" sz="3600" dirty="0"/>
          </a:p>
        </p:txBody>
      </p:sp>
      <p:sp>
        <p:nvSpPr>
          <p:cNvPr id="20" name="Ovale 19"/>
          <p:cNvSpPr/>
          <p:nvPr/>
        </p:nvSpPr>
        <p:spPr>
          <a:xfrm>
            <a:off x="3152233" y="1674589"/>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22" name="Connettore 2 21"/>
          <p:cNvCxnSpPr>
            <a:stCxn id="28" idx="1"/>
          </p:cNvCxnSpPr>
          <p:nvPr/>
        </p:nvCxnSpPr>
        <p:spPr>
          <a:xfrm flipH="1" flipV="1">
            <a:off x="3315725" y="1818605"/>
            <a:ext cx="582649" cy="378111"/>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 name="Ovale 22"/>
          <p:cNvSpPr/>
          <p:nvPr/>
        </p:nvSpPr>
        <p:spPr>
          <a:xfrm>
            <a:off x="2623655" y="2251293"/>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24" name="Connettore 2 23"/>
          <p:cNvCxnSpPr>
            <a:stCxn id="20" idx="3"/>
          </p:cNvCxnSpPr>
          <p:nvPr/>
        </p:nvCxnSpPr>
        <p:spPr>
          <a:xfrm flipH="1">
            <a:off x="2767671" y="1797514"/>
            <a:ext cx="405653" cy="450119"/>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1" name="Connettore 2 30"/>
          <p:cNvCxnSpPr>
            <a:stCxn id="15" idx="7"/>
          </p:cNvCxnSpPr>
          <p:nvPr/>
        </p:nvCxnSpPr>
        <p:spPr>
          <a:xfrm flipV="1">
            <a:off x="2571429" y="3668536"/>
            <a:ext cx="445239" cy="4396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Ovale 31"/>
          <p:cNvSpPr/>
          <p:nvPr/>
        </p:nvSpPr>
        <p:spPr>
          <a:xfrm>
            <a:off x="3029308" y="351995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34" name="Ovale 33"/>
          <p:cNvSpPr/>
          <p:nvPr/>
        </p:nvSpPr>
        <p:spPr>
          <a:xfrm>
            <a:off x="2146299" y="3393632"/>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cxnSp>
        <p:nvCxnSpPr>
          <p:cNvPr id="30" name="Connettore 2 29"/>
          <p:cNvCxnSpPr/>
          <p:nvPr/>
        </p:nvCxnSpPr>
        <p:spPr>
          <a:xfrm flipH="1" flipV="1">
            <a:off x="2337773" y="3597557"/>
            <a:ext cx="182739" cy="4631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Ovale 36"/>
          <p:cNvSpPr/>
          <p:nvPr/>
        </p:nvSpPr>
        <p:spPr>
          <a:xfrm>
            <a:off x="2198456" y="286733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8" name="CasellaDiTesto 37"/>
              <p:cNvSpPr txBox="1"/>
              <p:nvPr/>
            </p:nvSpPr>
            <p:spPr>
              <a:xfrm>
                <a:off x="1259632" y="2711940"/>
                <a:ext cx="1080120" cy="429028"/>
              </a:xfrm>
              <a:prstGeom prst="rect">
                <a:avLst/>
              </a:prstGeom>
              <a:noFill/>
            </p:spPr>
            <p:txBody>
              <a:bodyPr wrap="square" rtlCol="0">
                <a:spAutoFit/>
              </a:bodyPr>
              <a:lstStyle/>
              <a:p>
                <a:r>
                  <a:rPr lang="it-IT" dirty="0" smtClean="0"/>
                  <a:t>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𝑒𝑥𝑡𝑒𝑛𝑑</m:t>
                        </m:r>
                      </m:sub>
                    </m:sSub>
                  </m:oMath>
                </a14:m>
                <a:endParaRPr lang="it-IT" dirty="0"/>
              </a:p>
            </p:txBody>
          </p:sp>
        </mc:Choice>
        <mc:Fallback xmlns="">
          <p:sp>
            <p:nvSpPr>
              <p:cNvPr id="38" name="CasellaDiTesto 37"/>
              <p:cNvSpPr txBox="1">
                <a:spLocks noRot="1" noChangeAspect="1" noMove="1" noResize="1" noEditPoints="1" noAdjustHandles="1" noChangeArrowheads="1" noChangeShapeType="1" noTextEdit="1"/>
              </p:cNvSpPr>
              <p:nvPr/>
            </p:nvSpPr>
            <p:spPr>
              <a:xfrm>
                <a:off x="1259632" y="2711940"/>
                <a:ext cx="1080120" cy="429028"/>
              </a:xfrm>
              <a:prstGeom prst="rect">
                <a:avLst/>
              </a:prstGeom>
              <a:blipFill rotWithShape="1">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9" name="CasellaDiTesto 38"/>
              <p:cNvSpPr txBox="1"/>
              <p:nvPr/>
            </p:nvSpPr>
            <p:spPr>
              <a:xfrm>
                <a:off x="5437521" y="1550385"/>
                <a:ext cx="3672408" cy="466603"/>
              </a:xfrm>
              <a:prstGeom prst="rect">
                <a:avLst/>
              </a:prstGeom>
              <a:noFill/>
            </p:spPr>
            <p:txBody>
              <a:bodyPr wrap="square" rtlCol="0">
                <a:spAutoFit/>
              </a:bodyPr>
              <a:lstStyle/>
              <a:p>
                <a:r>
                  <a:rPr lang="it-IT" dirty="0" smtClean="0"/>
                  <a:t>Determinazione di </a:t>
                </a:r>
                <a14:m>
                  <m:oMath xmlns:m="http://schemas.openxmlformats.org/officeDocument/2006/math">
                    <m:sSub>
                      <m:sSubPr>
                        <m:ctrlPr>
                          <a:rPr lang="it-IT" i="1">
                            <a:latin typeface="Cambria Math"/>
                          </a:rPr>
                        </m:ctrlPr>
                      </m:sSubPr>
                      <m:e>
                        <m:bar>
                          <m:barPr>
                            <m:ctrlPr>
                              <a:rPr lang="it-IT" i="1">
                                <a:latin typeface="Cambria Math"/>
                              </a:rPr>
                            </m:ctrlPr>
                          </m:barPr>
                          <m:e>
                            <m:sSup>
                              <m:sSupPr>
                                <m:ctrlPr>
                                  <a:rPr lang="it-IT" i="1" smtClean="0">
                                    <a:latin typeface="Cambria Math"/>
                                  </a:rPr>
                                </m:ctrlPr>
                              </m:sSupPr>
                              <m:e>
                                <m:r>
                                  <a:rPr lang="it-IT" b="0" i="1" smtClean="0">
                                    <a:latin typeface="Cambria Math"/>
                                  </a:rPr>
                                  <m:t>𝑞</m:t>
                                </m:r>
                              </m:e>
                              <m:sup>
                                <m:r>
                                  <a:rPr lang="it-IT" b="0" i="1" smtClean="0">
                                    <a:latin typeface="Cambria Math"/>
                                  </a:rPr>
                                  <m:t>′</m:t>
                                </m:r>
                              </m:sup>
                            </m:sSup>
                          </m:e>
                        </m:bar>
                      </m:e>
                      <m:sub>
                        <m:r>
                          <a:rPr lang="it-IT" b="0" i="1" smtClean="0">
                            <a:latin typeface="Cambria Math"/>
                          </a:rPr>
                          <m:t>𝑒𝑥𝑡𝑒𝑛𝑑</m:t>
                        </m:r>
                      </m:sub>
                    </m:sSub>
                  </m:oMath>
                </a14:m>
                <a:r>
                  <a:rPr lang="it-IT" dirty="0" smtClean="0"/>
                  <a:t> </a:t>
                </a:r>
                <a:endParaRPr lang="it-IT" dirty="0"/>
              </a:p>
            </p:txBody>
          </p:sp>
        </mc:Choice>
        <mc:Fallback xmlns="">
          <p:sp>
            <p:nvSpPr>
              <p:cNvPr id="39" name="CasellaDiTesto 38"/>
              <p:cNvSpPr txBox="1">
                <a:spLocks noRot="1" noChangeAspect="1" noMove="1" noResize="1" noEditPoints="1" noAdjustHandles="1" noChangeArrowheads="1" noChangeShapeType="1" noTextEdit="1"/>
              </p:cNvSpPr>
              <p:nvPr/>
            </p:nvSpPr>
            <p:spPr>
              <a:xfrm>
                <a:off x="5437521" y="1550385"/>
                <a:ext cx="3672408" cy="466603"/>
              </a:xfrm>
              <a:prstGeom prst="rect">
                <a:avLst/>
              </a:prstGeom>
              <a:blipFill rotWithShape="1">
                <a:blip r:embed="rId5"/>
                <a:stretch>
                  <a:fillRect l="-1495" t="-5195"/>
                </a:stretch>
              </a:blipFill>
            </p:spPr>
            <p:txBody>
              <a:bodyPr/>
              <a:lstStyle/>
              <a:p>
                <a:r>
                  <a:rPr lang="it-IT">
                    <a:noFill/>
                  </a:rPr>
                  <a:t> </a:t>
                </a:r>
              </a:p>
            </p:txBody>
          </p:sp>
        </mc:Fallback>
      </mc:AlternateContent>
      <p:sp>
        <p:nvSpPr>
          <p:cNvPr id="40" name="Ovale 39"/>
          <p:cNvSpPr/>
          <p:nvPr/>
        </p:nvSpPr>
        <p:spPr>
          <a:xfrm>
            <a:off x="2534015" y="2186880"/>
            <a:ext cx="323296" cy="306016"/>
          </a:xfrm>
          <a:prstGeom prst="ellipse">
            <a:avLst/>
          </a:prstGeom>
          <a:solidFill>
            <a:schemeClr val="lt1">
              <a:alpha val="0"/>
            </a:schemeClr>
          </a:solid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33" name="Ovale 32"/>
          <p:cNvSpPr/>
          <p:nvPr/>
        </p:nvSpPr>
        <p:spPr>
          <a:xfrm>
            <a:off x="2238689" y="2711940"/>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35" name="Connettore 2 34"/>
          <p:cNvCxnSpPr>
            <a:endCxn id="33" idx="7"/>
          </p:cNvCxnSpPr>
          <p:nvPr/>
        </p:nvCxnSpPr>
        <p:spPr>
          <a:xfrm flipH="1">
            <a:off x="2361614" y="2357405"/>
            <a:ext cx="281661" cy="375626"/>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asellaDiTesto 35"/>
              <p:cNvSpPr txBox="1"/>
              <p:nvPr/>
            </p:nvSpPr>
            <p:spPr>
              <a:xfrm>
                <a:off x="1403648" y="2276872"/>
                <a:ext cx="1296144" cy="466603"/>
              </a:xfrm>
              <a:prstGeom prst="rect">
                <a:avLst/>
              </a:prstGeom>
              <a:noFill/>
            </p:spPr>
            <p:txBody>
              <a:bodyPr wrap="square" rtlCol="0">
                <a:spAutoFit/>
              </a:bodyPr>
              <a:lstStyle/>
              <a:p>
                <a14:m>
                  <m:oMath xmlns:m="http://schemas.openxmlformats.org/officeDocument/2006/math">
                    <m:sSub>
                      <m:sSubPr>
                        <m:ctrlPr>
                          <a:rPr lang="it-IT" i="1">
                            <a:latin typeface="Cambria Math"/>
                          </a:rPr>
                        </m:ctrlPr>
                      </m:sSubPr>
                      <m:e>
                        <m:bar>
                          <m:barPr>
                            <m:ctrlPr>
                              <a:rPr lang="it-IT" i="1">
                                <a:latin typeface="Cambria Math"/>
                              </a:rPr>
                            </m:ctrlPr>
                          </m:barPr>
                          <m:e>
                            <m:sSup>
                              <m:sSupPr>
                                <m:ctrlPr>
                                  <a:rPr lang="it-IT" i="1" smtClean="0">
                                    <a:latin typeface="Cambria Math"/>
                                  </a:rPr>
                                </m:ctrlPr>
                              </m:sSupPr>
                              <m:e>
                                <m:r>
                                  <a:rPr lang="it-IT" b="0" i="1" smtClean="0">
                                    <a:latin typeface="Cambria Math"/>
                                  </a:rPr>
                                  <m:t>𝑞</m:t>
                                </m:r>
                              </m:e>
                              <m:sup>
                                <m:r>
                                  <a:rPr lang="it-IT" b="0" i="1" smtClean="0">
                                    <a:latin typeface="Cambria Math"/>
                                  </a:rPr>
                                  <m:t>′</m:t>
                                </m:r>
                              </m:sup>
                            </m:sSup>
                          </m:e>
                        </m:bar>
                      </m:e>
                      <m:sub>
                        <m:r>
                          <a:rPr lang="it-IT" b="0" i="1" smtClean="0">
                            <a:latin typeface="Cambria Math"/>
                          </a:rPr>
                          <m:t>𝑒𝑥𝑡𝑒𝑛𝑑</m:t>
                        </m:r>
                      </m:sub>
                    </m:sSub>
                  </m:oMath>
                </a14:m>
                <a:r>
                  <a:rPr lang="it-IT" dirty="0" smtClean="0"/>
                  <a:t> </a:t>
                </a:r>
                <a:endParaRPr lang="it-IT" dirty="0"/>
              </a:p>
            </p:txBody>
          </p:sp>
        </mc:Choice>
        <mc:Fallback xmlns="">
          <p:sp>
            <p:nvSpPr>
              <p:cNvPr id="36" name="CasellaDiTesto 35"/>
              <p:cNvSpPr txBox="1">
                <a:spLocks noRot="1" noChangeAspect="1" noMove="1" noResize="1" noEditPoints="1" noAdjustHandles="1" noChangeArrowheads="1" noChangeShapeType="1" noTextEdit="1"/>
              </p:cNvSpPr>
              <p:nvPr/>
            </p:nvSpPr>
            <p:spPr>
              <a:xfrm>
                <a:off x="1403648" y="2276872"/>
                <a:ext cx="1296144" cy="466603"/>
              </a:xfrm>
              <a:prstGeom prst="rect">
                <a:avLst/>
              </a:prstGeom>
              <a:blipFill rotWithShape="1">
                <a:blip r:embed="rId6"/>
                <a:stretch>
                  <a:fillRect b="-1316"/>
                </a:stretch>
              </a:blipFill>
            </p:spPr>
            <p:txBody>
              <a:bodyPr/>
              <a:lstStyle/>
              <a:p>
                <a:r>
                  <a:rPr lang="it-IT">
                    <a:noFill/>
                  </a:rPr>
                  <a:t> </a:t>
                </a:r>
              </a:p>
            </p:txBody>
          </p:sp>
        </mc:Fallback>
      </mc:AlternateContent>
    </p:spTree>
    <p:extLst>
      <p:ext uri="{BB962C8B-B14F-4D97-AF65-F5344CB8AC3E}">
        <p14:creationId xmlns:p14="http://schemas.microsoft.com/office/powerpoint/2010/main" val="6363699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sellaDiTesto 1"/>
          <p:cNvSpPr txBox="1"/>
          <p:nvPr/>
        </p:nvSpPr>
        <p:spPr>
          <a:xfrm>
            <a:off x="179512" y="1242626"/>
            <a:ext cx="8784976" cy="1754326"/>
          </a:xfrm>
          <a:prstGeom prst="rect">
            <a:avLst/>
          </a:prstGeom>
          <a:noFill/>
        </p:spPr>
        <p:txBody>
          <a:bodyPr wrap="square" rtlCol="0">
            <a:spAutoFit/>
          </a:bodyPr>
          <a:lstStyle/>
          <a:p>
            <a:r>
              <a:rPr lang="it-IT" dirty="0" smtClean="0"/>
              <a:t>Si noti che il totale dei nodi trovati viene ripartito tra i due alberi. Di conseguenza a parità di iterazioni, ognuno dei due alberi calcolati contiene circa la metà dei nodi che possiede l’albero calcolato da una normale versione RRT. Questo modifica il tempo richiesto per la determinazione dei nodi vicini negli alberi.</a:t>
            </a:r>
            <a:endParaRPr lang="it-IT" dirty="0"/>
          </a:p>
          <a:p>
            <a:endParaRPr lang="it-IT" dirty="0"/>
          </a:p>
          <a:p>
            <a:endParaRPr lang="it-IT" dirty="0" smtClean="0"/>
          </a:p>
        </p:txBody>
      </p:sp>
      <p:sp>
        <p:nvSpPr>
          <p:cNvPr id="38" name="CasellaDiTesto 37"/>
          <p:cNvSpPr txBox="1"/>
          <p:nvPr/>
        </p:nvSpPr>
        <p:spPr>
          <a:xfrm>
            <a:off x="107504" y="35332"/>
            <a:ext cx="8856984" cy="646331"/>
          </a:xfrm>
          <a:prstGeom prst="rect">
            <a:avLst/>
          </a:prstGeom>
          <a:noFill/>
        </p:spPr>
        <p:txBody>
          <a:bodyPr wrap="square" rtlCol="0">
            <a:spAutoFit/>
          </a:bodyPr>
          <a:lstStyle/>
          <a:p>
            <a:pPr algn="ctr"/>
            <a:r>
              <a:rPr lang="it-IT" sz="3600" dirty="0" smtClean="0"/>
              <a:t>Variante  dell’ RRT: RRT bidirezionale</a:t>
            </a:r>
            <a:endParaRPr lang="it-IT" sz="3600" dirty="0"/>
          </a:p>
        </p:txBody>
      </p:sp>
    </p:spTree>
    <p:extLst>
      <p:ext uri="{BB962C8B-B14F-4D97-AF65-F5344CB8AC3E}">
        <p14:creationId xmlns:p14="http://schemas.microsoft.com/office/powerpoint/2010/main" val="11493494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Variante  dell’ RRT</a:t>
            </a:r>
            <a:r>
              <a:rPr lang="it-IT" sz="3600" dirty="0"/>
              <a:t>:</a:t>
            </a:r>
            <a:r>
              <a:rPr lang="it-IT" sz="3600" dirty="0" smtClean="0"/>
              <a:t> RRT*</a:t>
            </a:r>
            <a:endParaRPr lang="it-IT" sz="3600" dirty="0"/>
          </a:p>
        </p:txBody>
      </p:sp>
      <mc:AlternateContent xmlns:mc="http://schemas.openxmlformats.org/markup-compatibility/2006" xmlns:a14="http://schemas.microsoft.com/office/drawing/2010/main">
        <mc:Choice Requires="a14">
          <p:sp>
            <p:nvSpPr>
              <p:cNvPr id="2" name="CasellaDiTesto 1"/>
              <p:cNvSpPr txBox="1"/>
              <p:nvPr/>
            </p:nvSpPr>
            <p:spPr>
              <a:xfrm>
                <a:off x="179512" y="810394"/>
                <a:ext cx="8784976" cy="1499578"/>
              </a:xfrm>
              <a:prstGeom prst="rect">
                <a:avLst/>
              </a:prstGeom>
              <a:noFill/>
            </p:spPr>
            <p:txBody>
              <a:bodyPr wrap="square" rtlCol="0">
                <a:spAutoFit/>
              </a:bodyPr>
              <a:lstStyle/>
              <a:p>
                <a:r>
                  <a:rPr lang="it-IT" dirty="0" smtClean="0"/>
                  <a:t>Gli algoritmi RRT sono in grado di trovare un percorso interamente contenuto in </a:t>
                </a:r>
                <a14:m>
                  <m:oMath xmlns:m="http://schemas.openxmlformats.org/officeDocument/2006/math">
                    <m:sSub>
                      <m:sSubPr>
                        <m:ctrlPr>
                          <a:rPr lang="it-IT" i="1" smtClean="0">
                            <a:latin typeface="Cambria Math"/>
                          </a:rPr>
                        </m:ctrlPr>
                      </m:sSubPr>
                      <m:e>
                        <m:r>
                          <a:rPr lang="it-IT" b="0" i="1" smtClean="0">
                            <a:latin typeface="Cambria Math"/>
                          </a:rPr>
                          <m:t>𝑄</m:t>
                        </m:r>
                      </m:e>
                      <m:sub>
                        <m:r>
                          <a:rPr lang="it-IT" b="0" i="1" smtClean="0">
                            <a:latin typeface="Cambria Math"/>
                          </a:rPr>
                          <m:t>𝑓𝑟𝑒𝑒</m:t>
                        </m:r>
                      </m:sub>
                    </m:sSub>
                  </m:oMath>
                </a14:m>
                <a:r>
                  <a:rPr lang="it-IT" dirty="0" smtClean="0"/>
                  <a:t> che congiunge uno stato di partenza voluto con uno di arrivo. Tuttavia la soluzione trovata è sub-ottimale con probabilità = 1</a:t>
                </a:r>
                <a:r>
                  <a:rPr lang="it-IT" dirty="0"/>
                  <a:t>. La variante RRT* è in grado di ovviare a questo problema, essendo in grado di ottenere </a:t>
                </a:r>
                <a:r>
                  <a:rPr lang="it-IT" dirty="0" smtClean="0"/>
                  <a:t>un percorso fattibile (assenza collisioni) minimizzante </a:t>
                </a:r>
                <a:r>
                  <a:rPr lang="it-IT" dirty="0"/>
                  <a:t>una certa cifra di merito (ad esempio lo spazio complessivamente percorso). </a:t>
                </a:r>
                <a:endParaRPr lang="it-IT" dirty="0" smtClean="0"/>
              </a:p>
            </p:txBody>
          </p:sp>
        </mc:Choice>
        <mc:Fallback xmlns="">
          <p:sp>
            <p:nvSpPr>
              <p:cNvPr id="2" name="CasellaDiTesto 1"/>
              <p:cNvSpPr txBox="1">
                <a:spLocks noRot="1" noChangeAspect="1" noMove="1" noResize="1" noEditPoints="1" noAdjustHandles="1" noChangeArrowheads="1" noChangeShapeType="1" noTextEdit="1"/>
              </p:cNvSpPr>
              <p:nvPr/>
            </p:nvSpPr>
            <p:spPr>
              <a:xfrm>
                <a:off x="179512" y="810394"/>
                <a:ext cx="8784976" cy="1499578"/>
              </a:xfrm>
              <a:prstGeom prst="rect">
                <a:avLst/>
              </a:prstGeom>
              <a:blipFill rotWithShape="1">
                <a:blip r:embed="rId2"/>
                <a:stretch>
                  <a:fillRect l="-555" t="-1626" r="-902" b="-5691"/>
                </a:stretch>
              </a:blipFill>
            </p:spPr>
            <p:txBody>
              <a:bodyPr/>
              <a:lstStyle/>
              <a:p>
                <a:r>
                  <a:rPr lang="it-IT">
                    <a:noFill/>
                  </a:rPr>
                  <a:t> </a:t>
                </a:r>
              </a:p>
            </p:txBody>
          </p:sp>
        </mc:Fallback>
      </mc:AlternateContent>
      <p:sp>
        <p:nvSpPr>
          <p:cNvPr id="8" name="Ovale 7"/>
          <p:cNvSpPr/>
          <p:nvPr/>
        </p:nvSpPr>
        <p:spPr>
          <a:xfrm>
            <a:off x="1609382" y="530271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9" name="Goccia 8"/>
          <p:cNvSpPr/>
          <p:nvPr/>
        </p:nvSpPr>
        <p:spPr>
          <a:xfrm>
            <a:off x="1888607" y="3546518"/>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orda 9"/>
          <p:cNvSpPr/>
          <p:nvPr/>
        </p:nvSpPr>
        <p:spPr>
          <a:xfrm>
            <a:off x="432280" y="4219092"/>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p:cNvSpPr/>
          <p:nvPr/>
        </p:nvSpPr>
        <p:spPr>
          <a:xfrm>
            <a:off x="2729984" y="3076889"/>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p:cNvSpPr txBox="1"/>
              <p:nvPr/>
            </p:nvSpPr>
            <p:spPr>
              <a:xfrm>
                <a:off x="2892328" y="2934383"/>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2892328" y="2934383"/>
                <a:ext cx="504056" cy="429028"/>
              </a:xfrm>
              <a:prstGeom prst="rect">
                <a:avLst/>
              </a:prstGeom>
              <a:blipFill rotWithShape="1">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p:cNvSpPr txBox="1"/>
              <p:nvPr/>
            </p:nvSpPr>
            <p:spPr>
              <a:xfrm>
                <a:off x="1753398" y="5160212"/>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1753398" y="5160212"/>
                <a:ext cx="504056" cy="429028"/>
              </a:xfrm>
              <a:prstGeom prst="rect">
                <a:avLst/>
              </a:prstGeom>
              <a:blipFill rotWithShape="1">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CasellaDiTesto 20"/>
              <p:cNvSpPr txBox="1"/>
              <p:nvPr/>
            </p:nvSpPr>
            <p:spPr>
              <a:xfrm>
                <a:off x="107504" y="5674022"/>
                <a:ext cx="8784976" cy="923330"/>
              </a:xfrm>
              <a:prstGeom prst="rect">
                <a:avLst/>
              </a:prstGeom>
              <a:noFill/>
            </p:spPr>
            <p:txBody>
              <a:bodyPr wrap="square" rtlCol="0">
                <a:spAutoFit/>
              </a:bodyPr>
              <a:lstStyle/>
              <a:p>
                <a:r>
                  <a:rPr lang="it-IT" dirty="0" smtClean="0"/>
                  <a:t>L’implementazione di un algoritmo di tipo RRT* prevede di possedere una funzione </a:t>
                </a:r>
                <a14:m>
                  <m:oMath xmlns:m="http://schemas.openxmlformats.org/officeDocument/2006/math">
                    <m:r>
                      <a:rPr lang="it-IT" b="0" i="1" smtClean="0">
                        <a:latin typeface="Cambria Math"/>
                      </a:rPr>
                      <m:t>𝐶</m:t>
                    </m:r>
                    <m:r>
                      <a:rPr lang="it-IT" b="0" i="1" smtClean="0">
                        <a:latin typeface="Cambria Math"/>
                      </a:rPr>
                      <m:t>(</m:t>
                    </m:r>
                    <m:sSub>
                      <m:sSubPr>
                        <m:ctrlPr>
                          <a:rPr lang="it-IT" b="0" i="1" smtClean="0">
                            <a:latin typeface="Cambria Math"/>
                          </a:rPr>
                        </m:ctrlPr>
                      </m:sSubPr>
                      <m:e>
                        <m:r>
                          <a:rPr lang="it-IT" b="0" i="1" smtClean="0">
                            <a:latin typeface="Cambria Math"/>
                          </a:rPr>
                          <m:t>𝑞</m:t>
                        </m:r>
                      </m:e>
                      <m:sub>
                        <m:r>
                          <a:rPr lang="it-IT" b="0" i="1" smtClean="0">
                            <a:latin typeface="Cambria Math"/>
                          </a:rPr>
                          <m:t>1</m:t>
                        </m:r>
                      </m:sub>
                    </m:sSub>
                    <m:r>
                      <a:rPr lang="it-IT" b="0" i="1" smtClean="0">
                        <a:latin typeface="Cambria Math"/>
                      </a:rPr>
                      <m:t>, </m:t>
                    </m:r>
                    <m:sSub>
                      <m:sSubPr>
                        <m:ctrlPr>
                          <a:rPr lang="it-IT" b="0" i="1" smtClean="0">
                            <a:latin typeface="Cambria Math"/>
                          </a:rPr>
                        </m:ctrlPr>
                      </m:sSubPr>
                      <m:e>
                        <m:r>
                          <a:rPr lang="it-IT" b="0" i="1" smtClean="0">
                            <a:latin typeface="Cambria Math"/>
                          </a:rPr>
                          <m:t>𝑞</m:t>
                        </m:r>
                      </m:e>
                      <m:sub>
                        <m:r>
                          <a:rPr lang="it-IT" b="0" i="1" smtClean="0">
                            <a:latin typeface="Cambria Math"/>
                          </a:rPr>
                          <m:t>2</m:t>
                        </m:r>
                      </m:sub>
                    </m:sSub>
                    <m:r>
                      <a:rPr lang="it-IT" b="0" i="1" smtClean="0">
                        <a:latin typeface="Cambria Math"/>
                      </a:rPr>
                      <m:t>)</m:t>
                    </m:r>
                  </m:oMath>
                </a14:m>
                <a:r>
                  <a:rPr lang="it-IT" dirty="0" smtClean="0"/>
                  <a:t> in grado di calcolare il </a:t>
                </a:r>
                <a:r>
                  <a:rPr lang="it-IT" dirty="0" err="1" smtClean="0"/>
                  <a:t>cost</a:t>
                </a:r>
                <a:r>
                  <a:rPr lang="it-IT" dirty="0" smtClean="0"/>
                  <a:t>-to-go della traiettoria che procede da </a:t>
                </a:r>
                <a14:m>
                  <m:oMath xmlns:m="http://schemas.openxmlformats.org/officeDocument/2006/math">
                    <m:sSub>
                      <m:sSubPr>
                        <m:ctrlPr>
                          <a:rPr lang="it-IT" i="1">
                            <a:latin typeface="Cambria Math"/>
                          </a:rPr>
                        </m:ctrlPr>
                      </m:sSubPr>
                      <m:e>
                        <m:r>
                          <a:rPr lang="it-IT" i="1">
                            <a:latin typeface="Cambria Math"/>
                          </a:rPr>
                          <m:t>𝑞</m:t>
                        </m:r>
                      </m:e>
                      <m:sub>
                        <m:r>
                          <a:rPr lang="it-IT" i="1">
                            <a:latin typeface="Cambria Math"/>
                          </a:rPr>
                          <m:t>1</m:t>
                        </m:r>
                      </m:sub>
                    </m:sSub>
                  </m:oMath>
                </a14:m>
                <a:r>
                  <a:rPr lang="it-IT" dirty="0" smtClean="0"/>
                  <a:t> e termina in </a:t>
                </a:r>
                <a14:m>
                  <m:oMath xmlns:m="http://schemas.openxmlformats.org/officeDocument/2006/math">
                    <m:sSub>
                      <m:sSubPr>
                        <m:ctrlPr>
                          <a:rPr lang="it-IT" i="1">
                            <a:latin typeface="Cambria Math"/>
                          </a:rPr>
                        </m:ctrlPr>
                      </m:sSubPr>
                      <m:e>
                        <m:r>
                          <a:rPr lang="it-IT" i="1">
                            <a:latin typeface="Cambria Math"/>
                          </a:rPr>
                          <m:t>𝑞</m:t>
                        </m:r>
                      </m:e>
                      <m:sub>
                        <m:r>
                          <a:rPr lang="it-IT" b="0" i="1" smtClean="0">
                            <a:latin typeface="Cambria Math"/>
                          </a:rPr>
                          <m:t>2</m:t>
                        </m:r>
                      </m:sub>
                    </m:sSub>
                    <m:r>
                      <a:rPr lang="it-IT" b="0" i="0" smtClean="0">
                        <a:latin typeface="Cambria Math"/>
                      </a:rPr>
                      <m:t>.</m:t>
                    </m:r>
                  </m:oMath>
                </a14:m>
                <a:endParaRPr lang="it-IT" dirty="0" smtClean="0"/>
              </a:p>
            </p:txBody>
          </p:sp>
        </mc:Choice>
        <mc:Fallback xmlns="">
          <p:sp>
            <p:nvSpPr>
              <p:cNvPr id="21" name="CasellaDiTesto 20"/>
              <p:cNvSpPr txBox="1">
                <a:spLocks noRot="1" noChangeAspect="1" noMove="1" noResize="1" noEditPoints="1" noAdjustHandles="1" noChangeArrowheads="1" noChangeShapeType="1" noTextEdit="1"/>
              </p:cNvSpPr>
              <p:nvPr/>
            </p:nvSpPr>
            <p:spPr>
              <a:xfrm>
                <a:off x="107504" y="5674022"/>
                <a:ext cx="8784976" cy="923330"/>
              </a:xfrm>
              <a:prstGeom prst="rect">
                <a:avLst/>
              </a:prstGeom>
              <a:blipFill rotWithShape="1">
                <a:blip r:embed="rId5"/>
                <a:stretch>
                  <a:fillRect l="-625" t="-3311" b="-1987"/>
                </a:stretch>
              </a:blipFill>
            </p:spPr>
            <p:txBody>
              <a:bodyPr/>
              <a:lstStyle/>
              <a:p>
                <a:r>
                  <a:rPr lang="it-IT">
                    <a:noFill/>
                  </a:rPr>
                  <a:t> </a:t>
                </a:r>
              </a:p>
            </p:txBody>
          </p:sp>
        </mc:Fallback>
      </mc:AlternateContent>
      <p:sp>
        <p:nvSpPr>
          <p:cNvPr id="22" name="Figura a mano libera 21"/>
          <p:cNvSpPr/>
          <p:nvPr/>
        </p:nvSpPr>
        <p:spPr>
          <a:xfrm>
            <a:off x="213119" y="2870944"/>
            <a:ext cx="2571147" cy="2449840"/>
          </a:xfrm>
          <a:custGeom>
            <a:avLst/>
            <a:gdLst>
              <a:gd name="connsiteX0" fmla="*/ 1492851 w 2571147"/>
              <a:gd name="connsiteY0" fmla="*/ 2449840 h 2449840"/>
              <a:gd name="connsiteX1" fmla="*/ 1561090 w 2571147"/>
              <a:gd name="connsiteY1" fmla="*/ 2040407 h 2449840"/>
              <a:gd name="connsiteX2" fmla="*/ 1424612 w 2571147"/>
              <a:gd name="connsiteY2" fmla="*/ 1276132 h 2449840"/>
              <a:gd name="connsiteX3" fmla="*/ 673985 w 2571147"/>
              <a:gd name="connsiteY3" fmla="*/ 893995 h 2449840"/>
              <a:gd name="connsiteX4" fmla="*/ 59836 w 2571147"/>
              <a:gd name="connsiteY4" fmla="*/ 880347 h 2449840"/>
              <a:gd name="connsiteX5" fmla="*/ 264553 w 2571147"/>
              <a:gd name="connsiteY5" fmla="*/ 102425 h 2449840"/>
              <a:gd name="connsiteX6" fmla="*/ 2188887 w 2571147"/>
              <a:gd name="connsiteY6" fmla="*/ 20538 h 2449840"/>
              <a:gd name="connsiteX7" fmla="*/ 2571024 w 2571147"/>
              <a:gd name="connsiteY7" fmla="*/ 211607 h 244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147" h="2449840">
                <a:moveTo>
                  <a:pt x="1492851" y="2449840"/>
                </a:moveTo>
                <a:cubicBezTo>
                  <a:pt x="1532657" y="2342932"/>
                  <a:pt x="1572463" y="2236025"/>
                  <a:pt x="1561090" y="2040407"/>
                </a:cubicBezTo>
                <a:cubicBezTo>
                  <a:pt x="1549717" y="1844789"/>
                  <a:pt x="1572463" y="1467201"/>
                  <a:pt x="1424612" y="1276132"/>
                </a:cubicBezTo>
                <a:cubicBezTo>
                  <a:pt x="1276761" y="1085063"/>
                  <a:pt x="901448" y="959959"/>
                  <a:pt x="673985" y="893995"/>
                </a:cubicBezTo>
                <a:cubicBezTo>
                  <a:pt x="446522" y="828031"/>
                  <a:pt x="128075" y="1012275"/>
                  <a:pt x="59836" y="880347"/>
                </a:cubicBezTo>
                <a:cubicBezTo>
                  <a:pt x="-8403" y="748419"/>
                  <a:pt x="-90289" y="245726"/>
                  <a:pt x="264553" y="102425"/>
                </a:cubicBezTo>
                <a:cubicBezTo>
                  <a:pt x="619395" y="-40876"/>
                  <a:pt x="1804475" y="2341"/>
                  <a:pt x="2188887" y="20538"/>
                </a:cubicBezTo>
                <a:cubicBezTo>
                  <a:pt x="2573299" y="38735"/>
                  <a:pt x="2572161" y="125171"/>
                  <a:pt x="2571024" y="211607"/>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p:cNvSpPr txBox="1"/>
          <p:nvPr/>
        </p:nvSpPr>
        <p:spPr>
          <a:xfrm>
            <a:off x="122581" y="2472012"/>
            <a:ext cx="2335832" cy="369332"/>
          </a:xfrm>
          <a:prstGeom prst="rect">
            <a:avLst/>
          </a:prstGeom>
          <a:noFill/>
        </p:spPr>
        <p:txBody>
          <a:bodyPr wrap="none" rtlCol="0">
            <a:spAutoFit/>
          </a:bodyPr>
          <a:lstStyle/>
          <a:p>
            <a:r>
              <a:rPr lang="it-IT" dirty="0" smtClean="0"/>
              <a:t>Soluzione sub-ottimale</a:t>
            </a:r>
            <a:endParaRPr lang="it-IT" dirty="0"/>
          </a:p>
        </p:txBody>
      </p:sp>
      <p:sp>
        <p:nvSpPr>
          <p:cNvPr id="24" name="Ovale 23"/>
          <p:cNvSpPr/>
          <p:nvPr/>
        </p:nvSpPr>
        <p:spPr>
          <a:xfrm>
            <a:off x="6673430" y="532360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5" name="Goccia 24"/>
          <p:cNvSpPr/>
          <p:nvPr/>
        </p:nvSpPr>
        <p:spPr>
          <a:xfrm>
            <a:off x="6952655" y="3567402"/>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Corda 25"/>
          <p:cNvSpPr/>
          <p:nvPr/>
        </p:nvSpPr>
        <p:spPr>
          <a:xfrm>
            <a:off x="5496328" y="4239976"/>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e 26"/>
          <p:cNvSpPr/>
          <p:nvPr/>
        </p:nvSpPr>
        <p:spPr>
          <a:xfrm>
            <a:off x="7794032" y="3097773"/>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8" name="CasellaDiTesto 27"/>
              <p:cNvSpPr txBox="1"/>
              <p:nvPr/>
            </p:nvSpPr>
            <p:spPr>
              <a:xfrm>
                <a:off x="7956376" y="2955267"/>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28" name="CasellaDiTesto 27"/>
              <p:cNvSpPr txBox="1">
                <a:spLocks noRot="1" noChangeAspect="1" noMove="1" noResize="1" noEditPoints="1" noAdjustHandles="1" noChangeArrowheads="1" noChangeShapeType="1" noTextEdit="1"/>
              </p:cNvSpPr>
              <p:nvPr/>
            </p:nvSpPr>
            <p:spPr>
              <a:xfrm>
                <a:off x="7956376" y="2955267"/>
                <a:ext cx="504056" cy="429028"/>
              </a:xfrm>
              <a:prstGeom prst="rect">
                <a:avLst/>
              </a:prstGeom>
              <a:blipFill rotWithShape="1">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9" name="CasellaDiTesto 28"/>
              <p:cNvSpPr txBox="1"/>
              <p:nvPr/>
            </p:nvSpPr>
            <p:spPr>
              <a:xfrm>
                <a:off x="6817446" y="5181096"/>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29" name="CasellaDiTesto 28"/>
              <p:cNvSpPr txBox="1">
                <a:spLocks noRot="1" noChangeAspect="1" noMove="1" noResize="1" noEditPoints="1" noAdjustHandles="1" noChangeArrowheads="1" noChangeShapeType="1" noTextEdit="1"/>
              </p:cNvSpPr>
              <p:nvPr/>
            </p:nvSpPr>
            <p:spPr>
              <a:xfrm>
                <a:off x="6817446" y="5181096"/>
                <a:ext cx="504056" cy="429028"/>
              </a:xfrm>
              <a:prstGeom prst="rect">
                <a:avLst/>
              </a:prstGeom>
              <a:blipFill rotWithShape="1">
                <a:blip r:embed="rId7"/>
                <a:stretch>
                  <a:fillRect/>
                </a:stretch>
              </a:blipFill>
            </p:spPr>
            <p:txBody>
              <a:bodyPr/>
              <a:lstStyle/>
              <a:p>
                <a:r>
                  <a:rPr lang="it-IT">
                    <a:noFill/>
                  </a:rPr>
                  <a:t> </a:t>
                </a:r>
              </a:p>
            </p:txBody>
          </p:sp>
        </mc:Fallback>
      </mc:AlternateContent>
      <p:sp>
        <p:nvSpPr>
          <p:cNvPr id="31" name="CasellaDiTesto 30"/>
          <p:cNvSpPr txBox="1"/>
          <p:nvPr/>
        </p:nvSpPr>
        <p:spPr>
          <a:xfrm>
            <a:off x="6096508" y="2555612"/>
            <a:ext cx="1931876" cy="369332"/>
          </a:xfrm>
          <a:prstGeom prst="rect">
            <a:avLst/>
          </a:prstGeom>
          <a:noFill/>
        </p:spPr>
        <p:txBody>
          <a:bodyPr wrap="none" rtlCol="0">
            <a:spAutoFit/>
          </a:bodyPr>
          <a:lstStyle/>
          <a:p>
            <a:r>
              <a:rPr lang="it-IT" dirty="0" smtClean="0"/>
              <a:t>Soluzione ottimale</a:t>
            </a:r>
            <a:endParaRPr lang="it-IT" dirty="0"/>
          </a:p>
        </p:txBody>
      </p:sp>
      <p:sp>
        <p:nvSpPr>
          <p:cNvPr id="32" name="Figura a mano libera 31"/>
          <p:cNvSpPr/>
          <p:nvPr/>
        </p:nvSpPr>
        <p:spPr>
          <a:xfrm>
            <a:off x="6775952" y="3165270"/>
            <a:ext cx="1003272" cy="2184652"/>
          </a:xfrm>
          <a:custGeom>
            <a:avLst/>
            <a:gdLst>
              <a:gd name="connsiteX0" fmla="*/ 20633 w 1003272"/>
              <a:gd name="connsiteY0" fmla="*/ 2184652 h 2184652"/>
              <a:gd name="connsiteX1" fmla="*/ 129815 w 1003272"/>
              <a:gd name="connsiteY1" fmla="*/ 355852 h 2184652"/>
              <a:gd name="connsiteX2" fmla="*/ 1003272 w 1003272"/>
              <a:gd name="connsiteY2" fmla="*/ 1011 h 2184652"/>
            </a:gdLst>
            <a:ahLst/>
            <a:cxnLst>
              <a:cxn ang="0">
                <a:pos x="connsiteX0" y="connsiteY0"/>
              </a:cxn>
              <a:cxn ang="0">
                <a:pos x="connsiteX1" y="connsiteY1"/>
              </a:cxn>
              <a:cxn ang="0">
                <a:pos x="connsiteX2" y="connsiteY2"/>
              </a:cxn>
            </a:cxnLst>
            <a:rect l="l" t="t" r="r" b="b"/>
            <a:pathLst>
              <a:path w="1003272" h="2184652">
                <a:moveTo>
                  <a:pt x="20633" y="2184652"/>
                </a:moveTo>
                <a:cubicBezTo>
                  <a:pt x="-6663" y="1452222"/>
                  <a:pt x="-33958" y="719792"/>
                  <a:pt x="129815" y="355852"/>
                </a:cubicBezTo>
                <a:cubicBezTo>
                  <a:pt x="293588" y="-8088"/>
                  <a:pt x="648430" y="-3539"/>
                  <a:pt x="1003272" y="1011"/>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35368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Variante  dell’ RRT</a:t>
            </a:r>
            <a:r>
              <a:rPr lang="it-IT" sz="3600" dirty="0"/>
              <a:t>:</a:t>
            </a:r>
            <a:r>
              <a:rPr lang="it-IT" sz="3600" dirty="0" smtClean="0"/>
              <a:t> RRT*</a:t>
            </a:r>
            <a:endParaRPr lang="it-IT" sz="3600" dirty="0"/>
          </a:p>
        </p:txBody>
      </p:sp>
      <mc:AlternateContent xmlns:mc="http://schemas.openxmlformats.org/markup-compatibility/2006" xmlns:a14="http://schemas.microsoft.com/office/drawing/2010/main">
        <mc:Choice Requires="a14">
          <p:sp>
            <p:nvSpPr>
              <p:cNvPr id="2" name="CasellaDiTesto 1"/>
              <p:cNvSpPr txBox="1"/>
              <p:nvPr/>
            </p:nvSpPr>
            <p:spPr>
              <a:xfrm>
                <a:off x="179512" y="810394"/>
                <a:ext cx="8784976" cy="1200329"/>
              </a:xfrm>
              <a:prstGeom prst="rect">
                <a:avLst/>
              </a:prstGeom>
              <a:noFill/>
            </p:spPr>
            <p:txBody>
              <a:bodyPr wrap="square" rtlCol="0">
                <a:spAutoFit/>
              </a:bodyPr>
              <a:lstStyle/>
              <a:p>
                <a:r>
                  <a:rPr lang="it-IT" dirty="0" smtClean="0"/>
                  <a:t>Il </a:t>
                </a:r>
                <a:r>
                  <a:rPr lang="it-IT" dirty="0" err="1" smtClean="0"/>
                  <a:t>cost</a:t>
                </a:r>
                <a:r>
                  <a:rPr lang="it-IT" dirty="0" smtClean="0"/>
                  <a:t>-to-go dal nodo radice dell’albero a un generico nodo </a:t>
                </a:r>
                <a14:m>
                  <m:oMath xmlns:m="http://schemas.openxmlformats.org/officeDocument/2006/math">
                    <m:sSub>
                      <m:sSubPr>
                        <m:ctrlPr>
                          <a:rPr lang="it-IT" i="1">
                            <a:latin typeface="Cambria Math"/>
                          </a:rPr>
                        </m:ctrlPr>
                      </m:sSubPr>
                      <m:e>
                        <m:r>
                          <a:rPr lang="it-IT" i="1">
                            <a:latin typeface="Cambria Math"/>
                          </a:rPr>
                          <m:t>𝑞</m:t>
                        </m:r>
                      </m:e>
                      <m:sub>
                        <m:r>
                          <a:rPr lang="it-IT" i="1">
                            <a:latin typeface="Cambria Math"/>
                          </a:rPr>
                          <m:t>1</m:t>
                        </m:r>
                      </m:sub>
                    </m:sSub>
                  </m:oMath>
                </a14:m>
                <a:r>
                  <a:rPr lang="it-IT" dirty="0" smtClean="0"/>
                  <a:t>, verrà indicato con </a:t>
                </a:r>
              </a:p>
              <a:p>
                <a:r>
                  <a:rPr lang="it-IT" dirty="0" smtClean="0"/>
                  <a:t>C(</a:t>
                </a:r>
                <a14:m>
                  <m:oMath xmlns:m="http://schemas.openxmlformats.org/officeDocument/2006/math">
                    <m:sSub>
                      <m:sSubPr>
                        <m:ctrlPr>
                          <a:rPr lang="it-IT" i="1">
                            <a:latin typeface="Cambria Math"/>
                          </a:rPr>
                        </m:ctrlPr>
                      </m:sSubPr>
                      <m:e>
                        <m:r>
                          <a:rPr lang="it-IT" i="1">
                            <a:latin typeface="Cambria Math"/>
                          </a:rPr>
                          <m:t>𝑞</m:t>
                        </m:r>
                      </m:e>
                      <m:sub>
                        <m:r>
                          <a:rPr lang="it-IT" i="1">
                            <a:latin typeface="Cambria Math"/>
                          </a:rPr>
                          <m:t>1</m:t>
                        </m:r>
                      </m:sub>
                    </m:sSub>
                  </m:oMath>
                </a14:m>
                <a:r>
                  <a:rPr lang="it-IT" dirty="0" smtClean="0"/>
                  <a:t>). </a:t>
                </a:r>
                <a:r>
                  <a:rPr lang="it-IT" dirty="0"/>
                  <a:t>C(</a:t>
                </a:r>
                <a14:m>
                  <m:oMath xmlns:m="http://schemas.openxmlformats.org/officeDocument/2006/math">
                    <m:sSub>
                      <m:sSubPr>
                        <m:ctrlPr>
                          <a:rPr lang="it-IT" i="1">
                            <a:latin typeface="Cambria Math"/>
                          </a:rPr>
                        </m:ctrlPr>
                      </m:sSubPr>
                      <m:e>
                        <m:r>
                          <a:rPr lang="it-IT" i="1">
                            <a:latin typeface="Cambria Math"/>
                          </a:rPr>
                          <m:t>𝑞</m:t>
                        </m:r>
                      </m:e>
                      <m:sub>
                        <m:r>
                          <a:rPr lang="it-IT" i="1">
                            <a:latin typeface="Cambria Math"/>
                          </a:rPr>
                          <m:t>1</m:t>
                        </m:r>
                      </m:sub>
                    </m:sSub>
                  </m:oMath>
                </a14:m>
                <a:r>
                  <a:rPr lang="it-IT" dirty="0"/>
                  <a:t>)</a:t>
                </a:r>
                <a:r>
                  <a:rPr lang="it-IT" dirty="0" smtClean="0"/>
                  <a:t>  non è altro che una somma costi C(</a:t>
                </a:r>
                <a14:m>
                  <m:oMath xmlns:m="http://schemas.openxmlformats.org/officeDocument/2006/math">
                    <m:sSub>
                      <m:sSubPr>
                        <m:ctrlPr>
                          <a:rPr lang="it-IT" i="1">
                            <a:latin typeface="Cambria Math"/>
                          </a:rPr>
                        </m:ctrlPr>
                      </m:sSubPr>
                      <m:e>
                        <m:r>
                          <a:rPr lang="it-IT" i="1">
                            <a:latin typeface="Cambria Math"/>
                          </a:rPr>
                          <m:t>𝑞</m:t>
                        </m:r>
                      </m:e>
                      <m:sub>
                        <m:r>
                          <a:rPr lang="it-IT" b="0" i="1" smtClean="0">
                            <a:latin typeface="Cambria Math"/>
                          </a:rPr>
                          <m:t>𝑘</m:t>
                        </m:r>
                        <m:r>
                          <a:rPr lang="it-IT" b="0" i="1" smtClean="0">
                            <a:latin typeface="Cambria Math"/>
                          </a:rPr>
                          <m:t>−1</m:t>
                        </m:r>
                      </m:sub>
                    </m:sSub>
                  </m:oMath>
                </a14:m>
                <a:r>
                  <a:rPr lang="it-IT" dirty="0" smtClean="0"/>
                  <a:t>,</a:t>
                </a:r>
                <a:r>
                  <a:rPr lang="it-IT" dirty="0"/>
                  <a:t> </a:t>
                </a:r>
                <a14:m>
                  <m:oMath xmlns:m="http://schemas.openxmlformats.org/officeDocument/2006/math">
                    <m:sSub>
                      <m:sSubPr>
                        <m:ctrlPr>
                          <a:rPr lang="it-IT" i="1">
                            <a:latin typeface="Cambria Math"/>
                          </a:rPr>
                        </m:ctrlPr>
                      </m:sSubPr>
                      <m:e>
                        <m:r>
                          <a:rPr lang="it-IT" i="1">
                            <a:latin typeface="Cambria Math"/>
                          </a:rPr>
                          <m:t>𝑞</m:t>
                        </m:r>
                      </m:e>
                      <m:sub>
                        <m:r>
                          <a:rPr lang="it-IT" b="0" i="1" smtClean="0">
                            <a:latin typeface="Cambria Math"/>
                          </a:rPr>
                          <m:t>𝑘</m:t>
                        </m:r>
                      </m:sub>
                    </m:sSub>
                  </m:oMath>
                </a14:m>
                <a:r>
                  <a:rPr lang="it-IT" dirty="0" smtClean="0"/>
                  <a:t>)</a:t>
                </a:r>
                <a:r>
                  <a:rPr lang="it-IT" dirty="0"/>
                  <a:t>:</a:t>
                </a:r>
                <a:endParaRPr lang="it-IT" dirty="0" smtClean="0"/>
              </a:p>
              <a:p>
                <a:endParaRPr lang="it-IT" dirty="0"/>
              </a:p>
              <a:p>
                <a:endParaRPr lang="it-IT" dirty="0"/>
              </a:p>
            </p:txBody>
          </p:sp>
        </mc:Choice>
        <mc:Fallback xmlns="">
          <p:sp>
            <p:nvSpPr>
              <p:cNvPr id="2" name="CasellaDiTesto 1"/>
              <p:cNvSpPr txBox="1">
                <a:spLocks noRot="1" noChangeAspect="1" noMove="1" noResize="1" noEditPoints="1" noAdjustHandles="1" noChangeArrowheads="1" noChangeShapeType="1" noTextEdit="1"/>
              </p:cNvSpPr>
              <p:nvPr/>
            </p:nvSpPr>
            <p:spPr>
              <a:xfrm>
                <a:off x="179512" y="810394"/>
                <a:ext cx="8784976" cy="1200329"/>
              </a:xfrm>
              <a:prstGeom prst="rect">
                <a:avLst/>
              </a:prstGeom>
              <a:blipFill rotWithShape="1">
                <a:blip r:embed="rId2"/>
                <a:stretch>
                  <a:fillRect l="-555" t="-2538"/>
                </a:stretch>
              </a:blipFill>
            </p:spPr>
            <p:txBody>
              <a:bodyPr/>
              <a:lstStyle/>
              <a:p>
                <a:r>
                  <a:rPr lang="it-IT">
                    <a:noFill/>
                  </a:rPr>
                  <a:t> </a:t>
                </a:r>
              </a:p>
            </p:txBody>
          </p:sp>
        </mc:Fallback>
      </mc:AlternateContent>
      <p:sp>
        <p:nvSpPr>
          <p:cNvPr id="21" name="CasellaDiTesto 20"/>
          <p:cNvSpPr txBox="1"/>
          <p:nvPr/>
        </p:nvSpPr>
        <p:spPr>
          <a:xfrm>
            <a:off x="79530" y="4869160"/>
            <a:ext cx="8784976" cy="646331"/>
          </a:xfrm>
          <a:prstGeom prst="rect">
            <a:avLst/>
          </a:prstGeom>
          <a:noFill/>
        </p:spPr>
        <p:txBody>
          <a:bodyPr wrap="square" rtlCol="0">
            <a:spAutoFit/>
          </a:bodyPr>
          <a:lstStyle/>
          <a:p>
            <a:r>
              <a:rPr lang="it-IT" dirty="0" smtClean="0"/>
              <a:t>La conoscenza del ‘padre’ da cui discende ogni nodo nell’albero, è fondamentale per lo svolgimento delle iterazioni associate alla versione RRT*.</a:t>
            </a:r>
          </a:p>
        </p:txBody>
      </p:sp>
      <p:grpSp>
        <p:nvGrpSpPr>
          <p:cNvPr id="7" name="Gruppo 6"/>
          <p:cNvGrpSpPr/>
          <p:nvPr/>
        </p:nvGrpSpPr>
        <p:grpSpPr>
          <a:xfrm>
            <a:off x="487169" y="1829412"/>
            <a:ext cx="1224136" cy="2445252"/>
            <a:chOff x="755576" y="2135876"/>
            <a:chExt cx="1224136" cy="2445252"/>
          </a:xfrm>
        </p:grpSpPr>
        <p:sp>
          <p:nvSpPr>
            <p:cNvPr id="30" name="Ovale 29"/>
            <p:cNvSpPr/>
            <p:nvPr/>
          </p:nvSpPr>
          <p:spPr>
            <a:xfrm>
              <a:off x="1467345" y="413064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33" name="Connettore 2 32"/>
            <p:cNvCxnSpPr/>
            <p:nvPr/>
          </p:nvCxnSpPr>
          <p:spPr>
            <a:xfrm flipV="1">
              <a:off x="1576302" y="3788731"/>
              <a:ext cx="103184" cy="3419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Ovale 34"/>
            <p:cNvSpPr/>
            <p:nvPr/>
          </p:nvSpPr>
          <p:spPr>
            <a:xfrm>
              <a:off x="1424739" y="3151775"/>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36" name="Connettore 2 35"/>
            <p:cNvCxnSpPr>
              <a:endCxn id="35" idx="5"/>
            </p:cNvCxnSpPr>
            <p:nvPr/>
          </p:nvCxnSpPr>
          <p:spPr>
            <a:xfrm flipH="1" flipV="1">
              <a:off x="1547664" y="3274700"/>
              <a:ext cx="182739" cy="4631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Ovale 36"/>
            <p:cNvSpPr/>
            <p:nvPr/>
          </p:nvSpPr>
          <p:spPr>
            <a:xfrm>
              <a:off x="1639297" y="3644715"/>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38" name="Ovale 37"/>
            <p:cNvSpPr/>
            <p:nvPr/>
          </p:nvSpPr>
          <p:spPr>
            <a:xfrm>
              <a:off x="1233214" y="270944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39" name="Connettore 2 38"/>
            <p:cNvCxnSpPr>
              <a:stCxn id="35" idx="0"/>
              <a:endCxn id="38" idx="5"/>
            </p:cNvCxnSpPr>
            <p:nvPr/>
          </p:nvCxnSpPr>
          <p:spPr>
            <a:xfrm flipH="1" flipV="1">
              <a:off x="1356139" y="2832368"/>
              <a:ext cx="140608" cy="31940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Ovale 39"/>
            <p:cNvSpPr/>
            <p:nvPr/>
          </p:nvSpPr>
          <p:spPr>
            <a:xfrm>
              <a:off x="1219719" y="221567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41" name="Connettore 2 40"/>
            <p:cNvCxnSpPr>
              <a:endCxn id="40" idx="4"/>
            </p:cNvCxnSpPr>
            <p:nvPr/>
          </p:nvCxnSpPr>
          <p:spPr>
            <a:xfrm flipH="1" flipV="1">
              <a:off x="1291727" y="2359687"/>
              <a:ext cx="1" cy="31909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CasellaDiTesto 41"/>
                <p:cNvSpPr txBox="1"/>
                <p:nvPr/>
              </p:nvSpPr>
              <p:spPr>
                <a:xfrm>
                  <a:off x="1475656" y="4152100"/>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42" name="CasellaDiTesto 41"/>
                <p:cNvSpPr txBox="1">
                  <a:spLocks noRot="1" noChangeAspect="1" noMove="1" noResize="1" noEditPoints="1" noAdjustHandles="1" noChangeArrowheads="1" noChangeShapeType="1" noTextEdit="1"/>
                </p:cNvSpPr>
                <p:nvPr/>
              </p:nvSpPr>
              <p:spPr>
                <a:xfrm>
                  <a:off x="1475656" y="4152100"/>
                  <a:ext cx="504056" cy="429028"/>
                </a:xfrm>
                <a:prstGeom prst="rect">
                  <a:avLst/>
                </a:prstGeom>
                <a:blipFill rotWithShape="1">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3" name="CasellaDiTesto 42"/>
                <p:cNvSpPr txBox="1"/>
                <p:nvPr/>
              </p:nvSpPr>
              <p:spPr>
                <a:xfrm>
                  <a:off x="1187624" y="3429000"/>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1</m:t>
                            </m:r>
                          </m:sub>
                        </m:sSub>
                      </m:oMath>
                    </m:oMathPara>
                  </a14:m>
                  <a:endParaRPr lang="it-IT"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1187624" y="3429000"/>
                  <a:ext cx="504056" cy="429028"/>
                </a:xfrm>
                <a:prstGeom prst="rect">
                  <a:avLst/>
                </a:prstGeom>
                <a:blipFill rotWithShape="1">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p:cNvSpPr txBox="1"/>
                <p:nvPr/>
              </p:nvSpPr>
              <p:spPr>
                <a:xfrm>
                  <a:off x="971600" y="2996952"/>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2</m:t>
                            </m:r>
                          </m:sub>
                        </m:sSub>
                      </m:oMath>
                    </m:oMathPara>
                  </a14:m>
                  <a:endParaRPr lang="it-IT"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971600" y="2996952"/>
                  <a:ext cx="504056" cy="429028"/>
                </a:xfrm>
                <a:prstGeom prst="rect">
                  <a:avLst/>
                </a:prstGeom>
                <a:blipFill rotWithShape="1">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CasellaDiTesto 44"/>
                <p:cNvSpPr txBox="1"/>
                <p:nvPr/>
              </p:nvSpPr>
              <p:spPr>
                <a:xfrm>
                  <a:off x="827584" y="2564904"/>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3</m:t>
                            </m:r>
                          </m:sub>
                        </m:sSub>
                      </m:oMath>
                    </m:oMathPara>
                  </a14:m>
                  <a:endParaRPr lang="it-IT"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827584" y="2564904"/>
                  <a:ext cx="504056" cy="429028"/>
                </a:xfrm>
                <a:prstGeom prst="rect">
                  <a:avLst/>
                </a:prstGeom>
                <a:blipFill rotWithShape="1">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6" name="CasellaDiTesto 45"/>
                <p:cNvSpPr txBox="1"/>
                <p:nvPr/>
              </p:nvSpPr>
              <p:spPr>
                <a:xfrm>
                  <a:off x="755576" y="2135876"/>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4</m:t>
                            </m:r>
                          </m:sub>
                        </m:sSub>
                      </m:oMath>
                    </m:oMathPara>
                  </a14:m>
                  <a:endParaRPr lang="it-IT" dirty="0"/>
                </a:p>
              </p:txBody>
            </p:sp>
          </mc:Choice>
          <mc:Fallback xmlns="">
            <p:sp>
              <p:nvSpPr>
                <p:cNvPr id="46" name="CasellaDiTesto 45"/>
                <p:cNvSpPr txBox="1">
                  <a:spLocks noRot="1" noChangeAspect="1" noMove="1" noResize="1" noEditPoints="1" noAdjustHandles="1" noChangeArrowheads="1" noChangeShapeType="1" noTextEdit="1"/>
                </p:cNvSpPr>
                <p:nvPr/>
              </p:nvSpPr>
              <p:spPr>
                <a:xfrm>
                  <a:off x="755576" y="2135876"/>
                  <a:ext cx="504056" cy="429028"/>
                </a:xfrm>
                <a:prstGeom prst="rect">
                  <a:avLst/>
                </a:prstGeom>
                <a:blipFill rotWithShape="1">
                  <a:blip r:embed="rId7"/>
                  <a:stretch>
                    <a:fillRect/>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47" name="CasellaDiTesto 46"/>
              <p:cNvSpPr txBox="1"/>
              <p:nvPr/>
            </p:nvSpPr>
            <p:spPr>
              <a:xfrm>
                <a:off x="2123728" y="2378740"/>
                <a:ext cx="3528392" cy="933141"/>
              </a:xfrm>
              <a:prstGeom prst="rect">
                <a:avLst/>
              </a:prstGeom>
              <a:noFill/>
            </p:spPr>
            <p:txBody>
              <a:bodyPr wrap="square" rtlCol="0">
                <a:spAutoFit/>
              </a:bodyPr>
              <a:lstStyle/>
              <a:p>
                <a:r>
                  <a:rPr lang="it-IT" dirty="0" smtClean="0"/>
                  <a:t>C(</a:t>
                </a:r>
                <a14:m>
                  <m:oMath xmlns:m="http://schemas.openxmlformats.org/officeDocument/2006/math">
                    <m:sSub>
                      <m:sSubPr>
                        <m:ctrlPr>
                          <a:rPr lang="it-IT" i="1">
                            <a:latin typeface="Cambria Math"/>
                          </a:rPr>
                        </m:ctrlPr>
                      </m:sSubPr>
                      <m:e>
                        <m:r>
                          <a:rPr lang="it-IT" i="1">
                            <a:latin typeface="Cambria Math"/>
                          </a:rPr>
                          <m:t>𝑞</m:t>
                        </m:r>
                      </m:e>
                      <m:sub>
                        <m:r>
                          <a:rPr lang="it-IT" b="0" i="1" smtClean="0">
                            <a:latin typeface="Cambria Math"/>
                          </a:rPr>
                          <m:t>4</m:t>
                        </m:r>
                      </m:sub>
                    </m:sSub>
                  </m:oMath>
                </a14:m>
                <a:r>
                  <a:rPr lang="it-IT" dirty="0" smtClean="0"/>
                  <a:t>)=</a:t>
                </a:r>
                <a14:m>
                  <m:oMath xmlns:m="http://schemas.openxmlformats.org/officeDocument/2006/math">
                    <m:nary>
                      <m:naryPr>
                        <m:chr m:val="∑"/>
                        <m:ctrlPr>
                          <a:rPr lang="it-IT" i="1" dirty="0" smtClean="0">
                            <a:latin typeface="Cambria Math"/>
                          </a:rPr>
                        </m:ctrlPr>
                      </m:naryPr>
                      <m:sub>
                        <m:r>
                          <m:rPr>
                            <m:brk m:alnAt="23"/>
                          </m:rPr>
                          <a:rPr lang="it-IT" b="0" i="1" dirty="0" smtClean="0">
                            <a:latin typeface="Cambria Math"/>
                          </a:rPr>
                          <m:t>𝑘</m:t>
                        </m:r>
                        <m:r>
                          <a:rPr lang="it-IT" b="0" i="1" dirty="0" smtClean="0">
                            <a:latin typeface="Cambria Math"/>
                          </a:rPr>
                          <m:t>=1</m:t>
                        </m:r>
                      </m:sub>
                      <m:sup>
                        <m:r>
                          <a:rPr lang="it-IT" b="0" i="1" dirty="0" smtClean="0">
                            <a:latin typeface="Cambria Math"/>
                          </a:rPr>
                          <m:t>4</m:t>
                        </m:r>
                      </m:sup>
                      <m:e>
                        <m:r>
                          <m:rPr>
                            <m:nor/>
                          </m:rPr>
                          <a:rPr lang="it-IT" dirty="0"/>
                          <m:t>C</m:t>
                        </m:r>
                        <m:r>
                          <m:rPr>
                            <m:nor/>
                          </m:rPr>
                          <a:rPr lang="it-IT" dirty="0"/>
                          <m:t>(</m:t>
                        </m:r>
                        <m:sSub>
                          <m:sSubPr>
                            <m:ctrlPr>
                              <a:rPr lang="it-IT" i="1">
                                <a:latin typeface="Cambria Math"/>
                              </a:rPr>
                            </m:ctrlPr>
                          </m:sSubPr>
                          <m:e>
                            <m:r>
                              <a:rPr lang="it-IT" i="1">
                                <a:latin typeface="Cambria Math"/>
                              </a:rPr>
                              <m:t>𝑞</m:t>
                            </m:r>
                          </m:e>
                          <m:sub>
                            <m:r>
                              <a:rPr lang="it-IT" b="0" i="1" smtClean="0">
                                <a:latin typeface="Cambria Math"/>
                              </a:rPr>
                              <m:t>𝑘</m:t>
                            </m:r>
                            <m:r>
                              <a:rPr lang="it-IT" b="0" i="1" smtClean="0">
                                <a:latin typeface="Cambria Math"/>
                              </a:rPr>
                              <m:t>−1</m:t>
                            </m:r>
                          </m:sub>
                        </m:sSub>
                        <m:r>
                          <a:rPr lang="it-IT" b="0" i="1" smtClean="0">
                            <a:latin typeface="Cambria Math"/>
                          </a:rPr>
                          <m:t>, </m:t>
                        </m:r>
                        <m:sSub>
                          <m:sSubPr>
                            <m:ctrlPr>
                              <a:rPr lang="it-IT" i="1">
                                <a:latin typeface="Cambria Math"/>
                              </a:rPr>
                            </m:ctrlPr>
                          </m:sSubPr>
                          <m:e>
                            <m:r>
                              <a:rPr lang="it-IT" i="1">
                                <a:latin typeface="Cambria Math"/>
                              </a:rPr>
                              <m:t>𝑞</m:t>
                            </m:r>
                          </m:e>
                          <m:sub>
                            <m:r>
                              <a:rPr lang="it-IT" b="0" i="1" smtClean="0">
                                <a:latin typeface="Cambria Math"/>
                              </a:rPr>
                              <m:t>𝑘</m:t>
                            </m:r>
                          </m:sub>
                        </m:sSub>
                        <m:r>
                          <m:rPr>
                            <m:nor/>
                          </m:rPr>
                          <a:rPr lang="it-IT" dirty="0"/>
                          <m:t>)</m:t>
                        </m:r>
                      </m:e>
                    </m:nary>
                  </m:oMath>
                </a14:m>
                <a:endParaRPr lang="it-IT" dirty="0" smtClean="0"/>
              </a:p>
              <a:p>
                <a:endParaRPr lang="it-IT" dirty="0"/>
              </a:p>
              <a:p>
                <a:endParaRPr lang="it-IT" dirty="0"/>
              </a:p>
            </p:txBody>
          </p:sp>
        </mc:Choice>
        <mc:Fallback xmlns="">
          <p:sp>
            <p:nvSpPr>
              <p:cNvPr id="47" name="CasellaDiTesto 46"/>
              <p:cNvSpPr txBox="1">
                <a:spLocks noRot="1" noChangeAspect="1" noMove="1" noResize="1" noEditPoints="1" noAdjustHandles="1" noChangeArrowheads="1" noChangeShapeType="1" noTextEdit="1"/>
              </p:cNvSpPr>
              <p:nvPr/>
            </p:nvSpPr>
            <p:spPr>
              <a:xfrm>
                <a:off x="2123728" y="2378740"/>
                <a:ext cx="3528392" cy="933141"/>
              </a:xfrm>
              <a:prstGeom prst="rect">
                <a:avLst/>
              </a:prstGeom>
              <a:blipFill rotWithShape="1">
                <a:blip r:embed="rId8"/>
                <a:stretch>
                  <a:fillRect l="-1382" t="-46405" b="-14379"/>
                </a:stretch>
              </a:blipFill>
            </p:spPr>
            <p:txBody>
              <a:bodyPr/>
              <a:lstStyle/>
              <a:p>
                <a:r>
                  <a:rPr lang="it-IT">
                    <a:noFill/>
                  </a:rPr>
                  <a:t> </a:t>
                </a:r>
              </a:p>
            </p:txBody>
          </p:sp>
        </mc:Fallback>
      </mc:AlternateContent>
    </p:spTree>
    <p:extLst>
      <p:ext uri="{BB962C8B-B14F-4D97-AF65-F5344CB8AC3E}">
        <p14:creationId xmlns:p14="http://schemas.microsoft.com/office/powerpoint/2010/main" val="6641265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27384"/>
            <a:ext cx="8856984" cy="646331"/>
          </a:xfrm>
          <a:prstGeom prst="rect">
            <a:avLst/>
          </a:prstGeom>
          <a:noFill/>
        </p:spPr>
        <p:txBody>
          <a:bodyPr wrap="square" rtlCol="0">
            <a:spAutoFit/>
          </a:bodyPr>
          <a:lstStyle/>
          <a:p>
            <a:pPr algn="ctr"/>
            <a:r>
              <a:rPr lang="it-IT" sz="3600" dirty="0"/>
              <a:t>Variante  dell’ RRT: RRT*</a:t>
            </a:r>
          </a:p>
        </p:txBody>
      </p:sp>
      <mc:AlternateContent xmlns:mc="http://schemas.openxmlformats.org/markup-compatibility/2006" xmlns:a14="http://schemas.microsoft.com/office/drawing/2010/main">
        <mc:Choice Requires="a14">
          <p:sp>
            <p:nvSpPr>
              <p:cNvPr id="30" name="CasellaDiTesto 29"/>
              <p:cNvSpPr txBox="1"/>
              <p:nvPr/>
            </p:nvSpPr>
            <p:spPr>
              <a:xfrm>
                <a:off x="251520" y="476672"/>
                <a:ext cx="8496944" cy="6513386"/>
              </a:xfrm>
              <a:prstGeom prst="rect">
                <a:avLst/>
              </a:prstGeom>
              <a:noFill/>
            </p:spPr>
            <p:txBody>
              <a:bodyPr wrap="square" rtlCol="0">
                <a:spAutoFit/>
              </a:bodyPr>
              <a:lstStyle/>
              <a:p>
                <a:pPr marL="285750" indent="-285750">
                  <a:buFont typeface="Wingdings" panose="05000000000000000000" pitchFamily="2" charset="2"/>
                  <a:buChar char="q"/>
                </a:pPr>
                <a:r>
                  <a:rPr lang="it-IT" dirty="0" smtClean="0"/>
                  <a:t>La ricerca parte inizializzando l’albero con un stato radice, la cui posa associata è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a14:m>
                <a:endParaRPr lang="it-IT" dirty="0" smtClean="0"/>
              </a:p>
              <a:p>
                <a:pPr marL="285750" indent="-285750">
                  <a:buFont typeface="Wingdings" panose="05000000000000000000" pitchFamily="2" charset="2"/>
                  <a:buChar char="q"/>
                </a:pPr>
                <a:r>
                  <a:rPr lang="it-IT" dirty="0" smtClean="0"/>
                  <a:t>Viene campionato in maniera </a:t>
                </a:r>
                <a:r>
                  <a:rPr lang="it-IT" dirty="0" err="1" smtClean="0"/>
                  <a:t>randomica</a:t>
                </a:r>
                <a:r>
                  <a:rPr lang="it-IT" dirty="0" smtClean="0"/>
                  <a:t> un nuovo stato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𝑟𝑎𝑛𝑑</m:t>
                        </m:r>
                      </m:sub>
                    </m:sSub>
                  </m:oMath>
                </a14:m>
                <a:r>
                  <a:rPr lang="it-IT" dirty="0" smtClean="0"/>
                  <a:t> </a:t>
                </a:r>
                <a:endParaRPr lang="it-IT" dirty="0"/>
              </a:p>
              <a:p>
                <a:pPr marL="285750" indent="-285750">
                  <a:buFont typeface="Wingdings" panose="05000000000000000000" pitchFamily="2" charset="2"/>
                  <a:buChar char="q"/>
                </a:pPr>
                <a:r>
                  <a:rPr lang="it-IT" dirty="0" smtClean="0"/>
                  <a:t>Viene trovato all’interno dell’albero esistente lo stato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𝑛𝑒𝑎𝑟</m:t>
                        </m:r>
                      </m:sub>
                    </m:sSub>
                  </m:oMath>
                </a14:m>
                <a:endParaRPr lang="it-IT" dirty="0" smtClean="0"/>
              </a:p>
              <a:p>
                <a:pPr marL="285750" indent="-285750">
                  <a:buFont typeface="Wingdings" panose="05000000000000000000" pitchFamily="2" charset="2"/>
                  <a:buChar char="q"/>
                </a:pPr>
                <a:r>
                  <a:rPr lang="it-IT" dirty="0" smtClean="0"/>
                  <a:t> Si calcola una s</a:t>
                </a:r>
                <a14:m>
                  <m:oMath xmlns:m="http://schemas.openxmlformats.org/officeDocument/2006/math">
                    <m:r>
                      <m:rPr>
                        <m:sty m:val="p"/>
                      </m:rPr>
                      <a:rPr lang="it-IT" b="0" i="0" smtClean="0">
                        <a:latin typeface="Cambria Math"/>
                      </a:rPr>
                      <m:t>tato</m:t>
                    </m:r>
                    <m:r>
                      <a:rPr lang="it-IT" b="0" i="0" smtClean="0">
                        <a:latin typeface="Cambria Math"/>
                      </a:rPr>
                      <m:t> </m:t>
                    </m:r>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𝑒𝑥𝑡𝑒𝑛𝑑</m:t>
                        </m:r>
                      </m:sub>
                    </m:sSub>
                  </m:oMath>
                </a14:m>
                <a:r>
                  <a:rPr lang="it-IT" dirty="0" smtClean="0"/>
                  <a:t> che giace lungo la traiettoria che porterebbe a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𝑟𝑎𝑛𝑑</m:t>
                        </m:r>
                      </m:sub>
                    </m:sSub>
                  </m:oMath>
                </a14:m>
                <a:r>
                  <a:rPr lang="it-IT" dirty="0" smtClean="0"/>
                  <a:t>, per cui il tratto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𝑛𝑒𝑎𝑟</m:t>
                        </m:r>
                      </m:sub>
                    </m:sSub>
                  </m:oMath>
                </a14:m>
                <a:r>
                  <a:rPr lang="it-IT" dirty="0" smtClean="0"/>
                  <a:t> -&gt;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𝑒𝑥𝑡𝑒𝑛𝑑</m:t>
                        </m:r>
                      </m:sub>
                    </m:sSub>
                  </m:oMath>
                </a14:m>
                <a:r>
                  <a:rPr lang="it-IT" dirty="0" smtClean="0"/>
                  <a:t> è interamente privo di collisioni</a:t>
                </a:r>
              </a:p>
              <a:p>
                <a:pPr marL="285750" indent="-285750">
                  <a:buFont typeface="Wingdings" panose="05000000000000000000" pitchFamily="2" charset="2"/>
                  <a:buChar char="q"/>
                </a:pPr>
                <a:r>
                  <a:rPr lang="it-IT" dirty="0"/>
                  <a:t>L</a:t>
                </a:r>
                <a:r>
                  <a:rPr lang="it-IT" dirty="0" smtClean="0"/>
                  <a:t>’estensione viene accetata (almeno un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𝑒𝑥𝑡𝑒𝑛𝑑</m:t>
                        </m:r>
                      </m:sub>
                    </m:sSub>
                    <m:r>
                      <a:rPr lang="it-IT" i="1">
                        <a:latin typeface="Cambria Math"/>
                      </a:rPr>
                      <m:t> </m:t>
                    </m:r>
                  </m:oMath>
                </a14:m>
                <a:r>
                  <a:rPr lang="it-IT" dirty="0" smtClean="0"/>
                  <a:t> viene trovato)</a:t>
                </a:r>
                <a14:m>
                  <m:oMath xmlns:m="http://schemas.openxmlformats.org/officeDocument/2006/math">
                    <m:r>
                      <a:rPr lang="it-IT">
                        <a:latin typeface="Cambria Math"/>
                      </a:rPr>
                      <m:t>:</m:t>
                    </m:r>
                  </m:oMath>
                </a14:m>
                <a:endParaRPr lang="it-IT" dirty="0"/>
              </a:p>
              <a:p>
                <a:pPr marL="742950" lvl="1" indent="-285750">
                  <a:buFont typeface="Wingdings" panose="05000000000000000000" pitchFamily="2" charset="2"/>
                  <a:buChar char="q"/>
                </a:pPr>
                <a:r>
                  <a:rPr lang="it-IT" dirty="0"/>
                  <a:t>Si: si aggiunge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𝑒𝑥𝑡𝑒𝑛𝑑</m:t>
                        </m:r>
                      </m:sub>
                    </m:sSub>
                  </m:oMath>
                </a14:m>
                <a:r>
                  <a:rPr lang="it-IT" dirty="0"/>
                  <a:t> all’albero</a:t>
                </a:r>
              </a:p>
              <a:p>
                <a:pPr marL="742950" lvl="1" indent="-285750">
                  <a:buFont typeface="Wingdings" panose="05000000000000000000" pitchFamily="2" charset="2"/>
                  <a:buChar char="q"/>
                </a:pPr>
                <a:r>
                  <a:rPr lang="it-IT" dirty="0" smtClean="0"/>
                  <a:t>No</a:t>
                </a:r>
              </a:p>
              <a:p>
                <a:pPr marL="285750" indent="-285750">
                  <a:buFont typeface="Wingdings" panose="05000000000000000000" pitchFamily="2" charset="2"/>
                  <a:buChar char="q"/>
                </a:pPr>
                <a:r>
                  <a:rPr lang="it-IT" dirty="0" smtClean="0"/>
                  <a:t>Si determina l’insieme </a:t>
                </a:r>
                <a14:m>
                  <m:oMath xmlns:m="http://schemas.openxmlformats.org/officeDocument/2006/math">
                    <m:r>
                      <a:rPr lang="it-IT" b="0" i="1" smtClean="0">
                        <a:latin typeface="Cambria Math"/>
                      </a:rPr>
                      <m:t>𝑁𝑒𝑎𝑟</m:t>
                    </m:r>
                    <m:r>
                      <a:rPr lang="it-IT" b="0" i="1" smtClean="0">
                        <a:latin typeface="Cambria Math"/>
                      </a:rPr>
                      <m:t>={ ∥</m:t>
                    </m:r>
                    <m:sSub>
                      <m:sSubPr>
                        <m:ctrlPr>
                          <a:rPr lang="it-IT" i="1">
                            <a:latin typeface="Cambria Math"/>
                            <a:ea typeface="Cambria Math"/>
                          </a:rPr>
                        </m:ctrlPr>
                      </m:sSubPr>
                      <m:e>
                        <m:bar>
                          <m:barPr>
                            <m:ctrlPr>
                              <a:rPr lang="it-IT" i="1">
                                <a:latin typeface="Cambria Math"/>
                                <a:ea typeface="Cambria Math"/>
                              </a:rPr>
                            </m:ctrlPr>
                          </m:barPr>
                          <m:e>
                            <m:r>
                              <a:rPr lang="it-IT" i="1">
                                <a:latin typeface="Cambria Math"/>
                                <a:ea typeface="Cambria Math"/>
                              </a:rPr>
                              <m:t>𝑞</m:t>
                            </m:r>
                          </m:e>
                        </m:bar>
                      </m:e>
                      <m:sub>
                        <m:r>
                          <a:rPr lang="it-IT" i="1">
                            <a:latin typeface="Cambria Math"/>
                            <a:ea typeface="Cambria Math"/>
                          </a:rPr>
                          <m:t>𝑖</m:t>
                        </m:r>
                      </m:sub>
                    </m:sSub>
                    <m:r>
                      <a:rPr lang="it-IT" b="0" i="1" smtClean="0">
                        <a:latin typeface="Cambria Math"/>
                        <a:ea typeface="Cambria Math"/>
                      </a:rPr>
                      <m:t>−</m:t>
                    </m:r>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𝑒𝑥𝑡𝑒𝑛𝑑</m:t>
                        </m:r>
                      </m:sub>
                    </m:sSub>
                    <m:r>
                      <a:rPr lang="it-IT" b="0" i="1" smtClean="0">
                        <a:latin typeface="Cambria Math"/>
                        <a:ea typeface="Cambria Math"/>
                      </a:rPr>
                      <m:t>∥ ≤</m:t>
                    </m:r>
                    <m:sSup>
                      <m:sSupPr>
                        <m:ctrlPr>
                          <a:rPr lang="it-IT" b="0" i="1" smtClean="0">
                            <a:latin typeface="Cambria Math"/>
                            <a:ea typeface="Cambria Math"/>
                          </a:rPr>
                        </m:ctrlPr>
                      </m:sSupPr>
                      <m:e>
                        <m:d>
                          <m:dPr>
                            <m:ctrlPr>
                              <a:rPr lang="it-IT" b="0" i="1" smtClean="0">
                                <a:latin typeface="Cambria Math"/>
                                <a:ea typeface="Cambria Math"/>
                              </a:rPr>
                            </m:ctrlPr>
                          </m:dPr>
                          <m:e>
                            <m:f>
                              <m:fPr>
                                <m:ctrlPr>
                                  <a:rPr lang="it-IT" b="0" i="1" smtClean="0">
                                    <a:latin typeface="Cambria Math"/>
                                    <a:ea typeface="Cambria Math"/>
                                  </a:rPr>
                                </m:ctrlPr>
                              </m:fPr>
                              <m:num>
                                <m:func>
                                  <m:funcPr>
                                    <m:ctrlPr>
                                      <a:rPr lang="it-IT" b="0" i="1" smtClean="0">
                                        <a:latin typeface="Cambria Math"/>
                                        <a:ea typeface="Cambria Math"/>
                                      </a:rPr>
                                    </m:ctrlPr>
                                  </m:funcPr>
                                  <m:fName>
                                    <m:r>
                                      <m:rPr>
                                        <m:sty m:val="p"/>
                                      </m:rPr>
                                      <a:rPr lang="it-IT" b="0" i="0" smtClean="0">
                                        <a:latin typeface="Cambria Math"/>
                                        <a:ea typeface="Cambria Math"/>
                                      </a:rPr>
                                      <m:t>log</m:t>
                                    </m:r>
                                  </m:fName>
                                  <m:e>
                                    <m:d>
                                      <m:dPr>
                                        <m:ctrlPr>
                                          <a:rPr lang="it-IT" b="0" i="1" smtClean="0">
                                            <a:latin typeface="Cambria Math"/>
                                            <a:ea typeface="Cambria Math"/>
                                          </a:rPr>
                                        </m:ctrlPr>
                                      </m:dPr>
                                      <m:e>
                                        <m:r>
                                          <a:rPr lang="it-IT" b="0" i="1" smtClean="0">
                                            <a:latin typeface="Cambria Math"/>
                                            <a:ea typeface="Cambria Math"/>
                                          </a:rPr>
                                          <m:t>𝑁</m:t>
                                        </m:r>
                                      </m:e>
                                    </m:d>
                                  </m:e>
                                </m:func>
                              </m:num>
                              <m:den>
                                <m:r>
                                  <a:rPr lang="it-IT" b="0" i="1" smtClean="0">
                                    <a:latin typeface="Cambria Math"/>
                                    <a:ea typeface="Cambria Math"/>
                                  </a:rPr>
                                  <m:t>𝑁</m:t>
                                </m:r>
                              </m:den>
                            </m:f>
                          </m:e>
                        </m:d>
                      </m:e>
                      <m:sup>
                        <m:r>
                          <a:rPr lang="it-IT" b="0" i="1" smtClean="0">
                            <a:latin typeface="Cambria Math"/>
                            <a:ea typeface="Cambria Math"/>
                          </a:rPr>
                          <m:t>𝑑</m:t>
                        </m:r>
                      </m:sup>
                    </m:sSup>
                    <m:r>
                      <a:rPr lang="it-IT" b="0" i="1" smtClean="0">
                        <a:latin typeface="Cambria Math"/>
                        <a:ea typeface="Cambria Math"/>
                      </a:rPr>
                      <m:t>} </m:t>
                    </m:r>
                  </m:oMath>
                </a14:m>
                <a:r>
                  <a:rPr lang="it-IT" dirty="0" smtClean="0"/>
                  <a:t>, dove </a:t>
                </a:r>
                <a14:m>
                  <m:oMath xmlns:m="http://schemas.openxmlformats.org/officeDocument/2006/math">
                    <m:r>
                      <a:rPr lang="it-IT" b="0" i="1" smtClean="0">
                        <a:latin typeface="Cambria Math"/>
                      </a:rPr>
                      <m:t>𝑁</m:t>
                    </m:r>
                  </m:oMath>
                </a14:m>
                <a:r>
                  <a:rPr lang="it-IT" dirty="0" smtClean="0"/>
                  <a:t> è il numero di nodi presenti nell’albero e d è la dimensione dello stato che caratterizza il generico nodo </a:t>
                </a:r>
                <a14:m>
                  <m:oMath xmlns:m="http://schemas.openxmlformats.org/officeDocument/2006/math">
                    <m:bar>
                      <m:barPr>
                        <m:ctrlPr>
                          <a:rPr lang="it-IT" i="1">
                            <a:latin typeface="Cambria Math"/>
                          </a:rPr>
                        </m:ctrlPr>
                      </m:barPr>
                      <m:e>
                        <m:r>
                          <a:rPr lang="it-IT" i="1">
                            <a:latin typeface="Cambria Math"/>
                          </a:rPr>
                          <m:t>𝑞</m:t>
                        </m:r>
                      </m:e>
                    </m:bar>
                  </m:oMath>
                </a14:m>
                <a:r>
                  <a:rPr lang="it-IT" dirty="0" smtClean="0"/>
                  <a:t>. La distanza </a:t>
                </a:r>
                <a14:m>
                  <m:oMath xmlns:m="http://schemas.openxmlformats.org/officeDocument/2006/math">
                    <m:sSub>
                      <m:sSubPr>
                        <m:ctrlPr>
                          <a:rPr lang="it-IT" i="1">
                            <a:latin typeface="Cambria Math"/>
                            <a:ea typeface="Cambria Math"/>
                          </a:rPr>
                        </m:ctrlPr>
                      </m:sSubPr>
                      <m:e>
                        <m:bar>
                          <m:barPr>
                            <m:ctrlPr>
                              <a:rPr lang="it-IT" i="1">
                                <a:latin typeface="Cambria Math"/>
                                <a:ea typeface="Cambria Math"/>
                              </a:rPr>
                            </m:ctrlPr>
                          </m:barPr>
                          <m:e>
                            <m:r>
                              <a:rPr lang="it-IT" i="1">
                                <a:latin typeface="Cambria Math"/>
                                <a:ea typeface="Cambria Math"/>
                              </a:rPr>
                              <m:t>𝑞</m:t>
                            </m:r>
                          </m:e>
                        </m:bar>
                      </m:e>
                      <m:sub>
                        <m:r>
                          <a:rPr lang="it-IT" i="1">
                            <a:latin typeface="Cambria Math"/>
                            <a:ea typeface="Cambria Math"/>
                          </a:rPr>
                          <m:t>𝑖</m:t>
                        </m:r>
                      </m:sub>
                    </m:sSub>
                    <m:r>
                      <a:rPr lang="it-IT" i="1">
                        <a:latin typeface="Cambria Math"/>
                        <a:ea typeface="Cambria Math"/>
                      </a:rPr>
                      <m:t>−</m:t>
                    </m:r>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𝑒𝑥𝑡𝑒𝑛𝑑</m:t>
                        </m:r>
                      </m:sub>
                    </m:sSub>
                    <m:r>
                      <a:rPr lang="it-IT" b="0" i="0" smtClean="0">
                        <a:latin typeface="Cambria Math"/>
                      </a:rPr>
                      <m:t>,</m:t>
                    </m:r>
                  </m:oMath>
                </a14:m>
                <a:r>
                  <a:rPr lang="it-IT" dirty="0" smtClean="0"/>
                  <a:t> è da intendersi ancora una volta come una metrica associata alla traiettoria che porta da </a:t>
                </a:r>
                <a14:m>
                  <m:oMath xmlns:m="http://schemas.openxmlformats.org/officeDocument/2006/math">
                    <m:sSub>
                      <m:sSubPr>
                        <m:ctrlPr>
                          <a:rPr lang="it-IT" i="1">
                            <a:latin typeface="Cambria Math"/>
                            <a:ea typeface="Cambria Math"/>
                          </a:rPr>
                        </m:ctrlPr>
                      </m:sSubPr>
                      <m:e>
                        <m:bar>
                          <m:barPr>
                            <m:ctrlPr>
                              <a:rPr lang="it-IT" i="1">
                                <a:latin typeface="Cambria Math"/>
                                <a:ea typeface="Cambria Math"/>
                              </a:rPr>
                            </m:ctrlPr>
                          </m:barPr>
                          <m:e>
                            <m:r>
                              <a:rPr lang="it-IT" i="1">
                                <a:latin typeface="Cambria Math"/>
                                <a:ea typeface="Cambria Math"/>
                              </a:rPr>
                              <m:t>𝑞</m:t>
                            </m:r>
                          </m:e>
                        </m:bar>
                      </m:e>
                      <m:sub>
                        <m:r>
                          <a:rPr lang="it-IT" i="1">
                            <a:latin typeface="Cambria Math"/>
                            <a:ea typeface="Cambria Math"/>
                          </a:rPr>
                          <m:t>𝑖</m:t>
                        </m:r>
                      </m:sub>
                    </m:sSub>
                  </m:oMath>
                </a14:m>
                <a:r>
                  <a:rPr lang="it-IT" dirty="0" smtClean="0"/>
                  <a:t> a </a:t>
                </a:r>
                <a14:m>
                  <m:oMath xmlns:m="http://schemas.openxmlformats.org/officeDocument/2006/math">
                    <m:sSub>
                      <m:sSubPr>
                        <m:ctrlPr>
                          <a:rPr lang="it-IT" i="1">
                            <a:latin typeface="Cambria Math"/>
                            <a:ea typeface="Cambria Math"/>
                          </a:rPr>
                        </m:ctrlPr>
                      </m:sSubPr>
                      <m:e>
                        <m:bar>
                          <m:barPr>
                            <m:ctrlPr>
                              <a:rPr lang="it-IT" i="1">
                                <a:latin typeface="Cambria Math"/>
                                <a:ea typeface="Cambria Math"/>
                              </a:rPr>
                            </m:ctrlPr>
                          </m:barPr>
                          <m:e>
                            <m:r>
                              <a:rPr lang="it-IT" i="1">
                                <a:latin typeface="Cambria Math"/>
                                <a:ea typeface="Cambria Math"/>
                              </a:rPr>
                              <m:t>𝑞</m:t>
                            </m:r>
                          </m:e>
                        </m:bar>
                      </m:e>
                      <m:sub>
                        <m:r>
                          <a:rPr lang="it-IT" b="0" i="1" smtClean="0">
                            <a:latin typeface="Cambria Math"/>
                            <a:ea typeface="Cambria Math"/>
                          </a:rPr>
                          <m:t>𝑒𝑥𝑡𝑒𝑛𝑑</m:t>
                        </m:r>
                      </m:sub>
                    </m:sSub>
                  </m:oMath>
                </a14:m>
                <a:r>
                  <a:rPr lang="it-IT" dirty="0" smtClean="0"/>
                  <a:t>. </a:t>
                </a:r>
                <a14:m>
                  <m:oMath xmlns:m="http://schemas.openxmlformats.org/officeDocument/2006/math">
                    <m:r>
                      <a:rPr lang="it-IT" i="1">
                        <a:latin typeface="Cambria Math"/>
                      </a:rPr>
                      <m:t>𝑁𝑒𝑎𝑟</m:t>
                    </m:r>
                  </m:oMath>
                </a14:m>
                <a:r>
                  <a:rPr lang="it-IT" dirty="0" smtClean="0"/>
                  <a:t> rappresenta un insieme di stati candidati a cui collegare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𝑒𝑥𝑡𝑒𝑛𝑑</m:t>
                        </m:r>
                      </m:sub>
                    </m:sSub>
                  </m:oMath>
                </a14:m>
                <a:r>
                  <a:rPr lang="it-IT" dirty="0" smtClean="0"/>
                  <a:t>. </a:t>
                </a:r>
              </a:p>
              <a:p>
                <a:pPr marL="285750" indent="-285750">
                  <a:buFont typeface="Wingdings" panose="05000000000000000000" pitchFamily="2" charset="2"/>
                  <a:buChar char="q"/>
                </a:pPr>
                <a:r>
                  <a:rPr lang="it-IT" dirty="0" smtClean="0"/>
                  <a:t>Si ordina </a:t>
                </a:r>
                <a14:m>
                  <m:oMath xmlns:m="http://schemas.openxmlformats.org/officeDocument/2006/math">
                    <m:r>
                      <a:rPr lang="it-IT" i="1">
                        <a:latin typeface="Cambria Math"/>
                      </a:rPr>
                      <m:t>𝑁𝑒𝑎𝑟</m:t>
                    </m:r>
                  </m:oMath>
                </a14:m>
                <a:r>
                  <a:rPr lang="it-IT" dirty="0" smtClean="0"/>
                  <a:t> in maniera  crescente rispetto ai valori di </a:t>
                </a:r>
                <a14:m>
                  <m:oMath xmlns:m="http://schemas.openxmlformats.org/officeDocument/2006/math">
                    <m:r>
                      <a:rPr lang="it-IT" b="0" i="1" smtClean="0">
                        <a:latin typeface="Cambria Math"/>
                      </a:rPr>
                      <m:t>𝐶</m:t>
                    </m:r>
                    <m:r>
                      <a:rPr lang="it-IT" b="0" i="1" smtClean="0">
                        <a:latin typeface="Cambria Math"/>
                      </a:rPr>
                      <m:t>(</m:t>
                    </m:r>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𝑖</m:t>
                        </m:r>
                      </m:sub>
                    </m:sSub>
                    <m:r>
                      <a:rPr lang="it-IT" b="0" i="1" smtClean="0">
                        <a:latin typeface="Cambria Math"/>
                      </a:rPr>
                      <m:t>)</m:t>
                    </m:r>
                  </m:oMath>
                </a14:m>
                <a:endParaRPr lang="it-IT" dirty="0" smtClean="0"/>
              </a:p>
              <a:p>
                <a:pPr marL="285750" indent="-285750">
                  <a:buFont typeface="Wingdings" panose="05000000000000000000" pitchFamily="2" charset="2"/>
                  <a:buChar char="q"/>
                </a:pP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𝑒𝑥𝑡𝑒𝑛𝑑</m:t>
                        </m:r>
                      </m:sub>
                    </m:sSub>
                  </m:oMath>
                </a14:m>
                <a:r>
                  <a:rPr lang="it-IT" dirty="0" smtClean="0"/>
                  <a:t> viene collegato al primo stato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𝑖</m:t>
                        </m:r>
                        <m:r>
                          <a:rPr lang="it-IT" i="1">
                            <a:latin typeface="Cambria Math"/>
                          </a:rPr>
                          <m:t> </m:t>
                        </m:r>
                        <m:r>
                          <a:rPr lang="it-IT" i="1">
                            <a:latin typeface="Cambria Math"/>
                          </a:rPr>
                          <m:t>𝐴</m:t>
                        </m:r>
                      </m:sub>
                    </m:sSub>
                  </m:oMath>
                </a14:m>
                <a:r>
                  <a:rPr lang="it-IT" dirty="0" smtClean="0"/>
                  <a:t> in </a:t>
                </a:r>
                <a14:m>
                  <m:oMath xmlns:m="http://schemas.openxmlformats.org/officeDocument/2006/math">
                    <m:r>
                      <a:rPr lang="it-IT" i="1">
                        <a:latin typeface="Cambria Math"/>
                      </a:rPr>
                      <m:t>𝑁𝑒𝑎𝑟</m:t>
                    </m:r>
                  </m:oMath>
                </a14:m>
                <a:r>
                  <a:rPr lang="it-IT" dirty="0" smtClean="0"/>
                  <a:t> per cui la traiettoria da quel nodo a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𝑒𝑥𝑡𝑒𝑛𝑑</m:t>
                        </m:r>
                      </m:sub>
                    </m:sSub>
                    <m:r>
                      <a:rPr lang="it-IT" b="0" i="0" smtClean="0">
                        <a:latin typeface="Cambria Math"/>
                      </a:rPr>
                      <m:t> </m:t>
                    </m:r>
                  </m:oMath>
                </a14:m>
                <a:r>
                  <a:rPr lang="it-IT" dirty="0" smtClean="0"/>
                  <a:t>è completamente contenuta in </a:t>
                </a:r>
                <a14:m>
                  <m:oMath xmlns:m="http://schemas.openxmlformats.org/officeDocument/2006/math">
                    <m:sSub>
                      <m:sSubPr>
                        <m:ctrlPr>
                          <a:rPr lang="it-IT" i="1">
                            <a:latin typeface="Cambria Math"/>
                          </a:rPr>
                        </m:ctrlPr>
                      </m:sSubPr>
                      <m:e>
                        <m:r>
                          <a:rPr lang="it-IT" i="1">
                            <a:latin typeface="Cambria Math"/>
                          </a:rPr>
                          <m:t>𝑄</m:t>
                        </m:r>
                      </m:e>
                      <m:sub>
                        <m:r>
                          <a:rPr lang="it-IT" i="1">
                            <a:latin typeface="Cambria Math"/>
                          </a:rPr>
                          <m:t>𝑓𝑟𝑒𝑒</m:t>
                        </m:r>
                      </m:sub>
                    </m:sSub>
                  </m:oMath>
                </a14:m>
                <a:r>
                  <a:rPr lang="it-IT" dirty="0" smtClean="0"/>
                  <a:t> e tale nodo viene rimosso da </a:t>
                </a:r>
                <a14:m>
                  <m:oMath xmlns:m="http://schemas.openxmlformats.org/officeDocument/2006/math">
                    <m:r>
                      <a:rPr lang="it-IT" i="1">
                        <a:latin typeface="Cambria Math"/>
                      </a:rPr>
                      <m:t>𝑁𝑒𝑎𝑟</m:t>
                    </m:r>
                  </m:oMath>
                </a14:m>
                <a:r>
                  <a:rPr lang="it-IT" dirty="0" smtClean="0"/>
                  <a:t>.</a:t>
                </a:r>
              </a:p>
              <a:p>
                <a:pPr marL="285750" indent="-285750">
                  <a:buFont typeface="Wingdings" panose="05000000000000000000" pitchFamily="2" charset="2"/>
                  <a:buChar char="q"/>
                </a:pPr>
                <a:r>
                  <a:rPr lang="it-IT" dirty="0" smtClean="0"/>
                  <a:t>Per ogni nodo in </a:t>
                </a:r>
                <a14:m>
                  <m:oMath xmlns:m="http://schemas.openxmlformats.org/officeDocument/2006/math">
                    <m:r>
                      <a:rPr lang="it-IT" i="1">
                        <a:latin typeface="Cambria Math"/>
                      </a:rPr>
                      <m:t>𝑁𝑒𝑎𝑟</m:t>
                    </m:r>
                  </m:oMath>
                </a14:m>
                <a:r>
                  <a:rPr lang="it-IT" dirty="0" smtClean="0"/>
                  <a:t>, se risulta verificato che C(</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𝑒𝑥𝑡𝑒𝑛𝑑</m:t>
                        </m:r>
                      </m:sub>
                    </m:sSub>
                  </m:oMath>
                </a14:m>
                <a:r>
                  <a:rPr lang="it-IT" dirty="0" smtClean="0"/>
                  <a:t>) + C(</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𝑒𝑥𝑡𝑒𝑛𝑑</m:t>
                        </m:r>
                      </m:sub>
                    </m:sSub>
                  </m:oMath>
                </a14:m>
                <a:r>
                  <a:rPr lang="it-IT" dirty="0" smtClean="0"/>
                  <a:t>,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𝑖</m:t>
                        </m:r>
                      </m:sub>
                    </m:sSub>
                  </m:oMath>
                </a14:m>
                <a:r>
                  <a:rPr lang="it-IT" dirty="0"/>
                  <a:t>) &lt; C(</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𝑖</m:t>
                        </m:r>
                        <m:r>
                          <a:rPr lang="it-IT" i="1">
                            <a:latin typeface="Cambria Math"/>
                          </a:rPr>
                          <m:t> </m:t>
                        </m:r>
                        <m:r>
                          <a:rPr lang="it-IT" i="1">
                            <a:latin typeface="Cambria Math"/>
                          </a:rPr>
                          <m:t>𝐴</m:t>
                        </m:r>
                      </m:sub>
                    </m:sSub>
                  </m:oMath>
                </a14:m>
                <a:r>
                  <a:rPr lang="it-IT" dirty="0"/>
                  <a:t>) </a:t>
                </a:r>
                <a:r>
                  <a:rPr lang="it-IT" dirty="0" smtClean="0"/>
                  <a:t>+ C</a:t>
                </a:r>
                <a:r>
                  <a:rPr lang="it-IT" dirty="0"/>
                  <a:t>(</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𝑖</m:t>
                        </m:r>
                        <m:r>
                          <a:rPr lang="it-IT" b="0" i="1" smtClean="0">
                            <a:latin typeface="Cambria Math"/>
                          </a:rPr>
                          <m:t> </m:t>
                        </m:r>
                        <m:r>
                          <a:rPr lang="it-IT" b="0" i="1" smtClean="0">
                            <a:latin typeface="Cambria Math"/>
                          </a:rPr>
                          <m:t>𝐴</m:t>
                        </m:r>
                      </m:sub>
                    </m:sSub>
                  </m:oMath>
                </a14:m>
                <a:r>
                  <a:rPr lang="it-IT" dirty="0"/>
                  <a:t>,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𝑖</m:t>
                        </m:r>
                      </m:sub>
                    </m:sSub>
                  </m:oMath>
                </a14:m>
                <a:r>
                  <a:rPr lang="it-IT" dirty="0"/>
                  <a:t>)</a:t>
                </a:r>
                <a:r>
                  <a:rPr lang="it-IT" dirty="0" smtClean="0"/>
                  <a:t> </a:t>
                </a:r>
                <a:r>
                  <a:rPr lang="it-IT" dirty="0"/>
                  <a:t> </a:t>
                </a:r>
                <a:r>
                  <a:rPr lang="it-IT" dirty="0" smtClean="0"/>
                  <a:t>e la traiettoria </a:t>
                </a:r>
                <a14:m>
                  <m:oMath xmlns:m="http://schemas.openxmlformats.org/officeDocument/2006/math">
                    <m:sSub>
                      <m:sSubPr>
                        <m:ctrlPr>
                          <a:rPr lang="it-IT" i="1">
                            <a:latin typeface="Cambria Math"/>
                          </a:rPr>
                        </m:ctrlPr>
                      </m:sSubPr>
                      <m:e>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𝑒𝑥𝑡𝑒𝑛𝑑</m:t>
                            </m:r>
                          </m:sub>
                        </m:sSub>
                        <m:r>
                          <a:rPr lang="it-IT" b="0" i="1" smtClean="0">
                            <a:latin typeface="Cambria Math"/>
                          </a:rPr>
                          <m:t>→</m:t>
                        </m:r>
                        <m:bar>
                          <m:barPr>
                            <m:ctrlPr>
                              <a:rPr lang="it-IT" i="1">
                                <a:latin typeface="Cambria Math"/>
                              </a:rPr>
                            </m:ctrlPr>
                          </m:barPr>
                          <m:e>
                            <m:r>
                              <a:rPr lang="it-IT" i="1">
                                <a:latin typeface="Cambria Math"/>
                              </a:rPr>
                              <m:t>𝑞</m:t>
                            </m:r>
                          </m:e>
                        </m:bar>
                      </m:e>
                      <m:sub>
                        <m:r>
                          <a:rPr lang="it-IT" i="1">
                            <a:latin typeface="Cambria Math"/>
                          </a:rPr>
                          <m:t>𝑖</m:t>
                        </m:r>
                      </m:sub>
                    </m:sSub>
                  </m:oMath>
                </a14:m>
                <a:r>
                  <a:rPr lang="it-IT" dirty="0" smtClean="0"/>
                  <a:t> è completamente contenuta in </a:t>
                </a:r>
                <a14:m>
                  <m:oMath xmlns:m="http://schemas.openxmlformats.org/officeDocument/2006/math">
                    <m:sSub>
                      <m:sSubPr>
                        <m:ctrlPr>
                          <a:rPr lang="it-IT" i="1" smtClean="0">
                            <a:latin typeface="Cambria Math"/>
                          </a:rPr>
                        </m:ctrlPr>
                      </m:sSubPr>
                      <m:e>
                        <m:r>
                          <a:rPr lang="it-IT" b="0" i="1" smtClean="0">
                            <a:latin typeface="Cambria Math"/>
                          </a:rPr>
                          <m:t>𝑄</m:t>
                        </m:r>
                      </m:e>
                      <m:sub>
                        <m:r>
                          <a:rPr lang="it-IT" b="0" i="1" smtClean="0">
                            <a:latin typeface="Cambria Math"/>
                          </a:rPr>
                          <m:t>𝑓𝑟𝑒𝑒</m:t>
                        </m:r>
                      </m:sub>
                    </m:sSub>
                  </m:oMath>
                </a14:m>
                <a:r>
                  <a:rPr lang="it-IT" dirty="0" smtClean="0"/>
                  <a:t>, allora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𝑖</m:t>
                        </m:r>
                      </m:sub>
                    </m:sSub>
                  </m:oMath>
                </a14:m>
                <a:r>
                  <a:rPr lang="it-IT" dirty="0" smtClean="0"/>
                  <a:t> viene collegato a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𝑒𝑥𝑡𝑒𝑛𝑑</m:t>
                        </m:r>
                      </m:sub>
                    </m:sSub>
                  </m:oMath>
                </a14:m>
                <a:r>
                  <a:rPr lang="it-IT" dirty="0" smtClean="0"/>
                  <a:t>. Si effettua un ‘</a:t>
                </a:r>
                <a:r>
                  <a:rPr lang="it-IT" dirty="0" err="1" smtClean="0"/>
                  <a:t>rewird</a:t>
                </a:r>
                <a:r>
                  <a:rPr lang="it-IT" dirty="0" smtClean="0"/>
                  <a:t>’.</a:t>
                </a:r>
                <a:endParaRPr lang="it-IT" dirty="0"/>
              </a:p>
            </p:txBody>
          </p:sp>
        </mc:Choice>
        <mc:Fallback xmlns="">
          <p:sp>
            <p:nvSpPr>
              <p:cNvPr id="30" name="CasellaDiTesto 29"/>
              <p:cNvSpPr txBox="1">
                <a:spLocks noRot="1" noChangeAspect="1" noMove="1" noResize="1" noEditPoints="1" noAdjustHandles="1" noChangeArrowheads="1" noChangeShapeType="1" noTextEdit="1"/>
              </p:cNvSpPr>
              <p:nvPr/>
            </p:nvSpPr>
            <p:spPr>
              <a:xfrm>
                <a:off x="251520" y="476672"/>
                <a:ext cx="8496944" cy="6513386"/>
              </a:xfrm>
              <a:prstGeom prst="rect">
                <a:avLst/>
              </a:prstGeom>
              <a:blipFill rotWithShape="1">
                <a:blip r:embed="rId2"/>
                <a:stretch>
                  <a:fillRect l="-430" t="-374" r="-1004"/>
                </a:stretch>
              </a:blipFill>
            </p:spPr>
            <p:txBody>
              <a:bodyPr/>
              <a:lstStyle/>
              <a:p>
                <a:r>
                  <a:rPr lang="it-IT">
                    <a:noFill/>
                  </a:rPr>
                  <a:t> </a:t>
                </a:r>
              </a:p>
            </p:txBody>
          </p:sp>
        </mc:Fallback>
      </mc:AlternateContent>
      <p:grpSp>
        <p:nvGrpSpPr>
          <p:cNvPr id="33" name="Gruppo 32"/>
          <p:cNvGrpSpPr/>
          <p:nvPr/>
        </p:nvGrpSpPr>
        <p:grpSpPr>
          <a:xfrm>
            <a:off x="80511" y="1268760"/>
            <a:ext cx="200396" cy="4670175"/>
            <a:chOff x="431540" y="2492896"/>
            <a:chExt cx="252028" cy="1584176"/>
          </a:xfrm>
        </p:grpSpPr>
        <p:cxnSp>
          <p:nvCxnSpPr>
            <p:cNvPr id="34" name="Connettore 1 33"/>
            <p:cNvCxnSpPr/>
            <p:nvPr/>
          </p:nvCxnSpPr>
          <p:spPr>
            <a:xfrm flipH="1">
              <a:off x="431540" y="4077072"/>
              <a:ext cx="252028" cy="0"/>
            </a:xfrm>
            <a:prstGeom prst="line">
              <a:avLst/>
            </a:prstGeom>
          </p:spPr>
          <p:style>
            <a:lnRef idx="1">
              <a:schemeClr val="dk1"/>
            </a:lnRef>
            <a:fillRef idx="0">
              <a:schemeClr val="dk1"/>
            </a:fillRef>
            <a:effectRef idx="0">
              <a:schemeClr val="dk1"/>
            </a:effectRef>
            <a:fontRef idx="minor">
              <a:schemeClr val="tx1"/>
            </a:fontRef>
          </p:style>
        </p:cxnSp>
        <p:cxnSp>
          <p:nvCxnSpPr>
            <p:cNvPr id="35" name="Connettore 1 34"/>
            <p:cNvCxnSpPr/>
            <p:nvPr/>
          </p:nvCxnSpPr>
          <p:spPr>
            <a:xfrm flipV="1">
              <a:off x="431540" y="2492896"/>
              <a:ext cx="0" cy="1584176"/>
            </a:xfrm>
            <a:prstGeom prst="line">
              <a:avLst/>
            </a:prstGeom>
          </p:spPr>
          <p:style>
            <a:lnRef idx="1">
              <a:schemeClr val="dk1"/>
            </a:lnRef>
            <a:fillRef idx="0">
              <a:schemeClr val="dk1"/>
            </a:fillRef>
            <a:effectRef idx="0">
              <a:schemeClr val="dk1"/>
            </a:effectRef>
            <a:fontRef idx="minor">
              <a:schemeClr val="tx1"/>
            </a:fontRef>
          </p:style>
        </p:cxnSp>
        <p:cxnSp>
          <p:nvCxnSpPr>
            <p:cNvPr id="36" name="Connettore 1 35"/>
            <p:cNvCxnSpPr/>
            <p:nvPr/>
          </p:nvCxnSpPr>
          <p:spPr>
            <a:xfrm flipH="1">
              <a:off x="431540" y="2492896"/>
              <a:ext cx="252028" cy="0"/>
            </a:xfrm>
            <a:prstGeom prst="line">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grpSp>
      <p:grpSp>
        <p:nvGrpSpPr>
          <p:cNvPr id="37" name="Gruppo 36"/>
          <p:cNvGrpSpPr/>
          <p:nvPr/>
        </p:nvGrpSpPr>
        <p:grpSpPr>
          <a:xfrm flipH="1">
            <a:off x="1465655" y="980728"/>
            <a:ext cx="7485577" cy="2014635"/>
            <a:chOff x="431540" y="1806828"/>
            <a:chExt cx="7777924" cy="2014635"/>
          </a:xfrm>
        </p:grpSpPr>
        <p:cxnSp>
          <p:nvCxnSpPr>
            <p:cNvPr id="38" name="Connettore 1 37"/>
            <p:cNvCxnSpPr/>
            <p:nvPr/>
          </p:nvCxnSpPr>
          <p:spPr>
            <a:xfrm flipH="1">
              <a:off x="431540" y="3821463"/>
              <a:ext cx="7777924" cy="0"/>
            </a:xfrm>
            <a:prstGeom prst="line">
              <a:avLst/>
            </a:prstGeom>
          </p:spPr>
          <p:style>
            <a:lnRef idx="1">
              <a:schemeClr val="dk1"/>
            </a:lnRef>
            <a:fillRef idx="0">
              <a:schemeClr val="dk1"/>
            </a:fillRef>
            <a:effectRef idx="0">
              <a:schemeClr val="dk1"/>
            </a:effectRef>
            <a:fontRef idx="minor">
              <a:schemeClr val="tx1"/>
            </a:fontRef>
          </p:style>
        </p:cxnSp>
        <p:cxnSp>
          <p:nvCxnSpPr>
            <p:cNvPr id="39" name="Connettore 1 38"/>
            <p:cNvCxnSpPr/>
            <p:nvPr/>
          </p:nvCxnSpPr>
          <p:spPr>
            <a:xfrm flipH="1" flipV="1">
              <a:off x="431540" y="1806828"/>
              <a:ext cx="0" cy="2014635"/>
            </a:xfrm>
            <a:prstGeom prst="line">
              <a:avLst/>
            </a:prstGeom>
          </p:spPr>
          <p:style>
            <a:lnRef idx="1">
              <a:schemeClr val="dk1"/>
            </a:lnRef>
            <a:fillRef idx="0">
              <a:schemeClr val="dk1"/>
            </a:fillRef>
            <a:effectRef idx="0">
              <a:schemeClr val="dk1"/>
            </a:effectRef>
            <a:fontRef idx="minor">
              <a:schemeClr val="tx1"/>
            </a:fontRef>
          </p:style>
        </p:cxnSp>
        <p:cxnSp>
          <p:nvCxnSpPr>
            <p:cNvPr id="40" name="Connettore 1 39"/>
            <p:cNvCxnSpPr/>
            <p:nvPr/>
          </p:nvCxnSpPr>
          <p:spPr>
            <a:xfrm flipH="1">
              <a:off x="431540" y="1806828"/>
              <a:ext cx="2230834" cy="0"/>
            </a:xfrm>
            <a:prstGeom prst="line">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grpSp>
      <p:cxnSp>
        <p:nvCxnSpPr>
          <p:cNvPr id="15" name="Connettore 4 14"/>
          <p:cNvCxnSpPr/>
          <p:nvPr/>
        </p:nvCxnSpPr>
        <p:spPr>
          <a:xfrm rot="16200000" flipH="1">
            <a:off x="4176097" y="2793509"/>
            <a:ext cx="640908" cy="486056"/>
          </a:xfrm>
          <a:prstGeom prst="bentConnector3">
            <a:avLst>
              <a:gd name="adj1" fmla="val -188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8971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e 13"/>
          <p:cNvSpPr/>
          <p:nvPr/>
        </p:nvSpPr>
        <p:spPr>
          <a:xfrm>
            <a:off x="2252760" y="471171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6" name="Connettore 1 15"/>
          <p:cNvCxnSpPr>
            <a:stCxn id="14" idx="0"/>
          </p:cNvCxnSpPr>
          <p:nvPr/>
        </p:nvCxnSpPr>
        <p:spPr>
          <a:xfrm flipV="1">
            <a:off x="2324768" y="4276160"/>
            <a:ext cx="187836" cy="43555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2468784" y="413214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8" name="Connettore 1 17"/>
          <p:cNvCxnSpPr/>
          <p:nvPr/>
        </p:nvCxnSpPr>
        <p:spPr>
          <a:xfrm flipV="1">
            <a:off x="2571086" y="3844112"/>
            <a:ext cx="401754" cy="2880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e 18"/>
          <p:cNvSpPr/>
          <p:nvPr/>
        </p:nvSpPr>
        <p:spPr>
          <a:xfrm>
            <a:off x="2982293" y="377210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0" name="Connettore 1 19"/>
          <p:cNvCxnSpPr/>
          <p:nvPr/>
        </p:nvCxnSpPr>
        <p:spPr>
          <a:xfrm flipH="1" flipV="1">
            <a:off x="2418686" y="3772104"/>
            <a:ext cx="105956" cy="40374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Ovale 20"/>
          <p:cNvSpPr/>
          <p:nvPr/>
        </p:nvSpPr>
        <p:spPr>
          <a:xfrm>
            <a:off x="2327648" y="362808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2" name="Connettore 1 21"/>
          <p:cNvCxnSpPr/>
          <p:nvPr/>
        </p:nvCxnSpPr>
        <p:spPr>
          <a:xfrm flipV="1">
            <a:off x="2396074" y="3340056"/>
            <a:ext cx="401754" cy="2880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Ovale 22"/>
          <p:cNvSpPr/>
          <p:nvPr/>
        </p:nvSpPr>
        <p:spPr>
          <a:xfrm>
            <a:off x="2828824" y="326804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4" name="Connettore 1 23"/>
          <p:cNvCxnSpPr>
            <a:stCxn id="21" idx="1"/>
          </p:cNvCxnSpPr>
          <p:nvPr/>
        </p:nvCxnSpPr>
        <p:spPr>
          <a:xfrm flipH="1" flipV="1">
            <a:off x="2252760" y="3177459"/>
            <a:ext cx="95979" cy="47172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Ovale 24"/>
          <p:cNvSpPr/>
          <p:nvPr/>
        </p:nvSpPr>
        <p:spPr>
          <a:xfrm>
            <a:off x="2190261" y="303344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6" name="Connettore 1 25"/>
          <p:cNvCxnSpPr>
            <a:stCxn id="21" idx="2"/>
            <a:endCxn id="27" idx="5"/>
          </p:cNvCxnSpPr>
          <p:nvPr/>
        </p:nvCxnSpPr>
        <p:spPr>
          <a:xfrm flipH="1" flipV="1">
            <a:off x="1800323" y="3382542"/>
            <a:ext cx="527325" cy="31755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Ovale 26"/>
          <p:cNvSpPr/>
          <p:nvPr/>
        </p:nvSpPr>
        <p:spPr>
          <a:xfrm>
            <a:off x="1677398" y="325961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8" name="Connettore 1 27"/>
          <p:cNvCxnSpPr/>
          <p:nvPr/>
        </p:nvCxnSpPr>
        <p:spPr>
          <a:xfrm flipV="1">
            <a:off x="3126309" y="3700096"/>
            <a:ext cx="504758" cy="10337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Ovale 28"/>
          <p:cNvSpPr/>
          <p:nvPr/>
        </p:nvSpPr>
        <p:spPr>
          <a:xfrm>
            <a:off x="3631067" y="3642865"/>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31" name="Connettore 1 30"/>
          <p:cNvCxnSpPr/>
          <p:nvPr/>
        </p:nvCxnSpPr>
        <p:spPr>
          <a:xfrm flipV="1">
            <a:off x="2396074" y="4637953"/>
            <a:ext cx="401754" cy="14401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Ovale 31"/>
          <p:cNvSpPr/>
          <p:nvPr/>
        </p:nvSpPr>
        <p:spPr>
          <a:xfrm>
            <a:off x="2790775" y="455149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41" name="Goccia 40"/>
          <p:cNvSpPr/>
          <p:nvPr/>
        </p:nvSpPr>
        <p:spPr>
          <a:xfrm>
            <a:off x="3249656" y="2634737"/>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orda 41"/>
          <p:cNvSpPr/>
          <p:nvPr/>
        </p:nvSpPr>
        <p:spPr>
          <a:xfrm>
            <a:off x="1075658" y="3628088"/>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vale 42"/>
          <p:cNvSpPr/>
          <p:nvPr/>
        </p:nvSpPr>
        <p:spPr>
          <a:xfrm>
            <a:off x="3872589" y="2335450"/>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44" name="Corda 43"/>
          <p:cNvSpPr/>
          <p:nvPr/>
        </p:nvSpPr>
        <p:spPr>
          <a:xfrm rot="-3600000">
            <a:off x="3068662" y="3742816"/>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5" name="Connettore 1 44"/>
          <p:cNvCxnSpPr/>
          <p:nvPr/>
        </p:nvCxnSpPr>
        <p:spPr>
          <a:xfrm flipV="1">
            <a:off x="2262270" y="2634737"/>
            <a:ext cx="308816" cy="41477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Ovale 45"/>
          <p:cNvSpPr/>
          <p:nvPr/>
        </p:nvSpPr>
        <p:spPr>
          <a:xfrm>
            <a:off x="2583831" y="249072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47" name="Connettore 1 46"/>
          <p:cNvCxnSpPr>
            <a:stCxn id="29" idx="6"/>
          </p:cNvCxnSpPr>
          <p:nvPr/>
        </p:nvCxnSpPr>
        <p:spPr>
          <a:xfrm>
            <a:off x="3775083" y="3714873"/>
            <a:ext cx="457546" cy="129239"/>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Ovale 47"/>
          <p:cNvSpPr/>
          <p:nvPr/>
        </p:nvSpPr>
        <p:spPr>
          <a:xfrm>
            <a:off x="4232629" y="380347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49" name="Connettore 1 48"/>
          <p:cNvCxnSpPr>
            <a:stCxn id="29" idx="6"/>
          </p:cNvCxnSpPr>
          <p:nvPr/>
        </p:nvCxnSpPr>
        <p:spPr>
          <a:xfrm flipV="1">
            <a:off x="3775083" y="3412064"/>
            <a:ext cx="529554" cy="302809"/>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Ovale 49"/>
          <p:cNvSpPr/>
          <p:nvPr/>
        </p:nvSpPr>
        <p:spPr>
          <a:xfrm>
            <a:off x="4304637" y="331053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53" name="Connettore 1 52"/>
          <p:cNvCxnSpPr>
            <a:stCxn id="46" idx="0"/>
          </p:cNvCxnSpPr>
          <p:nvPr/>
        </p:nvCxnSpPr>
        <p:spPr>
          <a:xfrm flipH="1" flipV="1">
            <a:off x="2571086" y="2004649"/>
            <a:ext cx="84753" cy="48607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Ovale 53"/>
          <p:cNvSpPr/>
          <p:nvPr/>
        </p:nvSpPr>
        <p:spPr>
          <a:xfrm>
            <a:off x="2487028" y="186063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55" name="Connettore 1 54"/>
          <p:cNvCxnSpPr>
            <a:stCxn id="46" idx="1"/>
          </p:cNvCxnSpPr>
          <p:nvPr/>
        </p:nvCxnSpPr>
        <p:spPr>
          <a:xfrm flipH="1" flipV="1">
            <a:off x="2063985" y="2341480"/>
            <a:ext cx="540937" cy="1703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1919969" y="2258935"/>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58" name="CasellaDiTesto 57"/>
              <p:cNvSpPr txBox="1"/>
              <p:nvPr/>
            </p:nvSpPr>
            <p:spPr>
              <a:xfrm>
                <a:off x="1928373" y="4714734"/>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58" name="CasellaDiTesto 57"/>
              <p:cNvSpPr txBox="1">
                <a:spLocks noRot="1" noChangeAspect="1" noMove="1" noResize="1" noEditPoints="1" noAdjustHandles="1" noChangeArrowheads="1" noChangeShapeType="1" noTextEdit="1"/>
              </p:cNvSpPr>
              <p:nvPr/>
            </p:nvSpPr>
            <p:spPr>
              <a:xfrm>
                <a:off x="1928373" y="4714734"/>
                <a:ext cx="504056" cy="429028"/>
              </a:xfrm>
              <a:prstGeom prst="rect">
                <a:avLst/>
              </a:prstGeom>
              <a:blipFill rotWithShape="1">
                <a:blip r:embed="rId2"/>
                <a:stretch>
                  <a:fillRect/>
                </a:stretch>
              </a:blipFill>
            </p:spPr>
            <p:txBody>
              <a:bodyPr/>
              <a:lstStyle/>
              <a:p>
                <a:r>
                  <a:rPr lang="it-IT">
                    <a:noFill/>
                  </a:rPr>
                  <a:t> </a:t>
                </a:r>
              </a:p>
            </p:txBody>
          </p:sp>
        </mc:Fallback>
      </mc:AlternateContent>
      <p:sp>
        <p:nvSpPr>
          <p:cNvPr id="60" name="Ovale 59"/>
          <p:cNvSpPr/>
          <p:nvPr/>
        </p:nvSpPr>
        <p:spPr>
          <a:xfrm>
            <a:off x="3059832" y="2708920"/>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61" name="CasellaDiTesto 60"/>
              <p:cNvSpPr txBox="1"/>
              <p:nvPr/>
            </p:nvSpPr>
            <p:spPr>
              <a:xfrm>
                <a:off x="4003856" y="2161902"/>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4003856" y="2161902"/>
                <a:ext cx="504056" cy="429028"/>
              </a:xfrm>
              <a:prstGeom prst="rect">
                <a:avLst/>
              </a:prstGeom>
              <a:blipFill rotWithShape="1">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a:off x="2843808" y="2276872"/>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𝑒𝑥𝑡𝑒𝑛𝑑</m:t>
                          </m:r>
                        </m:sub>
                      </m:sSub>
                    </m:oMath>
                  </m:oMathPara>
                </a14:m>
                <a:endParaRPr lang="it-IT" dirty="0"/>
              </a:p>
            </p:txBody>
          </p:sp>
        </mc:Choice>
        <mc:Fallback xmlns="">
          <p:sp>
            <p:nvSpPr>
              <p:cNvPr id="62" name="CasellaDiTesto 61"/>
              <p:cNvSpPr txBox="1">
                <a:spLocks noRot="1" noChangeAspect="1" noMove="1" noResize="1" noEditPoints="1" noAdjustHandles="1" noChangeArrowheads="1" noChangeShapeType="1" noTextEdit="1"/>
              </p:cNvSpPr>
              <p:nvPr/>
            </p:nvSpPr>
            <p:spPr>
              <a:xfrm>
                <a:off x="2843808" y="2276872"/>
                <a:ext cx="504056" cy="429028"/>
              </a:xfrm>
              <a:prstGeom prst="rect">
                <a:avLst/>
              </a:prstGeom>
              <a:blipFill rotWithShape="1">
                <a:blip r:embed="rId4"/>
                <a:stretch>
                  <a:fillRect r="-69512"/>
                </a:stretch>
              </a:blipFill>
            </p:spPr>
            <p:txBody>
              <a:bodyPr/>
              <a:lstStyle/>
              <a:p>
                <a:r>
                  <a:rPr lang="it-IT">
                    <a:noFill/>
                  </a:rPr>
                  <a:t> </a:t>
                </a:r>
              </a:p>
            </p:txBody>
          </p:sp>
        </mc:Fallback>
      </mc:AlternateContent>
      <p:cxnSp>
        <p:nvCxnSpPr>
          <p:cNvPr id="6" name="Connettore 1 5"/>
          <p:cNvCxnSpPr>
            <a:stCxn id="46" idx="5"/>
            <a:endCxn id="60" idx="1"/>
          </p:cNvCxnSpPr>
          <p:nvPr/>
        </p:nvCxnSpPr>
        <p:spPr>
          <a:xfrm>
            <a:off x="2706756" y="2613646"/>
            <a:ext cx="374167" cy="11636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9" name="CasellaDiTesto 38"/>
          <p:cNvSpPr txBox="1"/>
          <p:nvPr/>
        </p:nvSpPr>
        <p:spPr>
          <a:xfrm>
            <a:off x="107504" y="-27384"/>
            <a:ext cx="8856984" cy="646331"/>
          </a:xfrm>
          <a:prstGeom prst="rect">
            <a:avLst/>
          </a:prstGeom>
          <a:noFill/>
        </p:spPr>
        <p:txBody>
          <a:bodyPr wrap="square" rtlCol="0">
            <a:spAutoFit/>
          </a:bodyPr>
          <a:lstStyle/>
          <a:p>
            <a:pPr algn="ctr"/>
            <a:r>
              <a:rPr lang="it-IT" sz="3600" dirty="0"/>
              <a:t>Variante  dell’ RRT: RRT*</a:t>
            </a:r>
          </a:p>
        </p:txBody>
      </p:sp>
    </p:spTree>
    <p:extLst>
      <p:ext uri="{BB962C8B-B14F-4D97-AF65-F5344CB8AC3E}">
        <p14:creationId xmlns:p14="http://schemas.microsoft.com/office/powerpoint/2010/main" val="39230849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e 2"/>
          <p:cNvSpPr/>
          <p:nvPr/>
        </p:nvSpPr>
        <p:spPr>
          <a:xfrm>
            <a:off x="2288764" y="2132856"/>
            <a:ext cx="1419140" cy="1313729"/>
          </a:xfrm>
          <a:prstGeom prst="ellipse">
            <a:avLst/>
          </a:prstGeom>
          <a:solidFill>
            <a:schemeClr val="lt1">
              <a:alpha val="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4" name="Ovale 13"/>
          <p:cNvSpPr/>
          <p:nvPr/>
        </p:nvSpPr>
        <p:spPr>
          <a:xfrm>
            <a:off x="2252760" y="471171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6" name="Connettore 1 15"/>
          <p:cNvCxnSpPr>
            <a:stCxn id="14" idx="0"/>
          </p:cNvCxnSpPr>
          <p:nvPr/>
        </p:nvCxnSpPr>
        <p:spPr>
          <a:xfrm flipV="1">
            <a:off x="2324768" y="4276160"/>
            <a:ext cx="187836" cy="43555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2468784" y="413214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8" name="Connettore 1 17"/>
          <p:cNvCxnSpPr/>
          <p:nvPr/>
        </p:nvCxnSpPr>
        <p:spPr>
          <a:xfrm flipV="1">
            <a:off x="2571086" y="3844112"/>
            <a:ext cx="401754" cy="2880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e 18"/>
          <p:cNvSpPr/>
          <p:nvPr/>
        </p:nvSpPr>
        <p:spPr>
          <a:xfrm>
            <a:off x="2982293" y="377210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0" name="Connettore 1 19"/>
          <p:cNvCxnSpPr/>
          <p:nvPr/>
        </p:nvCxnSpPr>
        <p:spPr>
          <a:xfrm flipH="1" flipV="1">
            <a:off x="2418686" y="3772104"/>
            <a:ext cx="105956" cy="40374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Ovale 20"/>
          <p:cNvSpPr/>
          <p:nvPr/>
        </p:nvSpPr>
        <p:spPr>
          <a:xfrm>
            <a:off x="2327648" y="362808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2" name="Connettore 1 21"/>
          <p:cNvCxnSpPr/>
          <p:nvPr/>
        </p:nvCxnSpPr>
        <p:spPr>
          <a:xfrm flipV="1">
            <a:off x="2396074" y="3340056"/>
            <a:ext cx="401754" cy="2880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Ovale 22"/>
          <p:cNvSpPr/>
          <p:nvPr/>
        </p:nvSpPr>
        <p:spPr>
          <a:xfrm>
            <a:off x="2828824" y="326804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4" name="Connettore 1 23"/>
          <p:cNvCxnSpPr>
            <a:stCxn id="21" idx="1"/>
          </p:cNvCxnSpPr>
          <p:nvPr/>
        </p:nvCxnSpPr>
        <p:spPr>
          <a:xfrm flipH="1" flipV="1">
            <a:off x="2252760" y="3177459"/>
            <a:ext cx="95979" cy="47172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Ovale 24"/>
          <p:cNvSpPr/>
          <p:nvPr/>
        </p:nvSpPr>
        <p:spPr>
          <a:xfrm>
            <a:off x="2190261" y="303344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6" name="Connettore 1 25"/>
          <p:cNvCxnSpPr>
            <a:stCxn id="21" idx="2"/>
            <a:endCxn id="27" idx="5"/>
          </p:cNvCxnSpPr>
          <p:nvPr/>
        </p:nvCxnSpPr>
        <p:spPr>
          <a:xfrm flipH="1" flipV="1">
            <a:off x="1800323" y="3382542"/>
            <a:ext cx="527325" cy="31755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Ovale 26"/>
          <p:cNvSpPr/>
          <p:nvPr/>
        </p:nvSpPr>
        <p:spPr>
          <a:xfrm>
            <a:off x="1677398" y="325961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8" name="Connettore 1 27"/>
          <p:cNvCxnSpPr/>
          <p:nvPr/>
        </p:nvCxnSpPr>
        <p:spPr>
          <a:xfrm flipV="1">
            <a:off x="3126309" y="3700096"/>
            <a:ext cx="504758" cy="10337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Ovale 28"/>
          <p:cNvSpPr/>
          <p:nvPr/>
        </p:nvSpPr>
        <p:spPr>
          <a:xfrm>
            <a:off x="3631067" y="3642865"/>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31" name="Connettore 1 30"/>
          <p:cNvCxnSpPr/>
          <p:nvPr/>
        </p:nvCxnSpPr>
        <p:spPr>
          <a:xfrm flipV="1">
            <a:off x="2396074" y="4637953"/>
            <a:ext cx="401754" cy="14401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Ovale 31"/>
          <p:cNvSpPr/>
          <p:nvPr/>
        </p:nvSpPr>
        <p:spPr>
          <a:xfrm>
            <a:off x="2790775" y="455149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41" name="Goccia 40"/>
          <p:cNvSpPr/>
          <p:nvPr/>
        </p:nvSpPr>
        <p:spPr>
          <a:xfrm>
            <a:off x="3249656" y="2634737"/>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orda 41"/>
          <p:cNvSpPr/>
          <p:nvPr/>
        </p:nvSpPr>
        <p:spPr>
          <a:xfrm>
            <a:off x="1075658" y="3628088"/>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vale 42"/>
          <p:cNvSpPr/>
          <p:nvPr/>
        </p:nvSpPr>
        <p:spPr>
          <a:xfrm>
            <a:off x="3872589" y="2335450"/>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44" name="Corda 43"/>
          <p:cNvSpPr/>
          <p:nvPr/>
        </p:nvSpPr>
        <p:spPr>
          <a:xfrm rot="-3600000">
            <a:off x="3068662" y="3742816"/>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5" name="Connettore 1 44"/>
          <p:cNvCxnSpPr/>
          <p:nvPr/>
        </p:nvCxnSpPr>
        <p:spPr>
          <a:xfrm flipV="1">
            <a:off x="2262270" y="2634737"/>
            <a:ext cx="308816" cy="41477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Ovale 45"/>
          <p:cNvSpPr/>
          <p:nvPr/>
        </p:nvSpPr>
        <p:spPr>
          <a:xfrm>
            <a:off x="2583831" y="249072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47" name="Connettore 1 46"/>
          <p:cNvCxnSpPr>
            <a:stCxn id="29" idx="6"/>
          </p:cNvCxnSpPr>
          <p:nvPr/>
        </p:nvCxnSpPr>
        <p:spPr>
          <a:xfrm>
            <a:off x="3775083" y="3714873"/>
            <a:ext cx="457546" cy="129239"/>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Ovale 47"/>
          <p:cNvSpPr/>
          <p:nvPr/>
        </p:nvSpPr>
        <p:spPr>
          <a:xfrm>
            <a:off x="4232629" y="380347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49" name="Connettore 1 48"/>
          <p:cNvCxnSpPr>
            <a:stCxn id="29" idx="6"/>
          </p:cNvCxnSpPr>
          <p:nvPr/>
        </p:nvCxnSpPr>
        <p:spPr>
          <a:xfrm flipV="1">
            <a:off x="3775083" y="3412064"/>
            <a:ext cx="529554" cy="302809"/>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Ovale 49"/>
          <p:cNvSpPr/>
          <p:nvPr/>
        </p:nvSpPr>
        <p:spPr>
          <a:xfrm>
            <a:off x="4304637" y="331053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53" name="Connettore 1 52"/>
          <p:cNvCxnSpPr>
            <a:stCxn id="46" idx="0"/>
          </p:cNvCxnSpPr>
          <p:nvPr/>
        </p:nvCxnSpPr>
        <p:spPr>
          <a:xfrm flipH="1" flipV="1">
            <a:off x="2571086" y="2004649"/>
            <a:ext cx="84753" cy="48607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Ovale 53"/>
          <p:cNvSpPr/>
          <p:nvPr/>
        </p:nvSpPr>
        <p:spPr>
          <a:xfrm>
            <a:off x="2487028" y="186063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55" name="Connettore 1 54"/>
          <p:cNvCxnSpPr>
            <a:stCxn id="46" idx="1"/>
          </p:cNvCxnSpPr>
          <p:nvPr/>
        </p:nvCxnSpPr>
        <p:spPr>
          <a:xfrm flipH="1" flipV="1">
            <a:off x="2063985" y="2341480"/>
            <a:ext cx="540937" cy="1703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1919969" y="2258935"/>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58" name="CasellaDiTesto 57"/>
              <p:cNvSpPr txBox="1"/>
              <p:nvPr/>
            </p:nvSpPr>
            <p:spPr>
              <a:xfrm>
                <a:off x="1928373" y="4714734"/>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58" name="CasellaDiTesto 57"/>
              <p:cNvSpPr txBox="1">
                <a:spLocks noRot="1" noChangeAspect="1" noMove="1" noResize="1" noEditPoints="1" noAdjustHandles="1" noChangeArrowheads="1" noChangeShapeType="1" noTextEdit="1"/>
              </p:cNvSpPr>
              <p:nvPr/>
            </p:nvSpPr>
            <p:spPr>
              <a:xfrm>
                <a:off x="1928373" y="4714734"/>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1" name="CasellaDiTesto 60"/>
              <p:cNvSpPr txBox="1"/>
              <p:nvPr/>
            </p:nvSpPr>
            <p:spPr>
              <a:xfrm>
                <a:off x="4003856" y="2161902"/>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4003856" y="2161902"/>
                <a:ext cx="504056" cy="429028"/>
              </a:xfrm>
              <a:prstGeom prst="rect">
                <a:avLst/>
              </a:prstGeom>
              <a:blipFill rotWithShape="1">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a:off x="2843808" y="2276872"/>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𝑒𝑥𝑡𝑒𝑛𝑑</m:t>
                          </m:r>
                        </m:sub>
                      </m:sSub>
                    </m:oMath>
                  </m:oMathPara>
                </a14:m>
                <a:endParaRPr lang="it-IT" dirty="0"/>
              </a:p>
            </p:txBody>
          </p:sp>
        </mc:Choice>
        <mc:Fallback xmlns="">
          <p:sp>
            <p:nvSpPr>
              <p:cNvPr id="62" name="CasellaDiTesto 61"/>
              <p:cNvSpPr txBox="1">
                <a:spLocks noRot="1" noChangeAspect="1" noMove="1" noResize="1" noEditPoints="1" noAdjustHandles="1" noChangeArrowheads="1" noChangeShapeType="1" noTextEdit="1"/>
              </p:cNvSpPr>
              <p:nvPr/>
            </p:nvSpPr>
            <p:spPr>
              <a:xfrm>
                <a:off x="2843808" y="2276872"/>
                <a:ext cx="504056" cy="429028"/>
              </a:xfrm>
              <a:prstGeom prst="rect">
                <a:avLst/>
              </a:prstGeom>
              <a:blipFill rotWithShape="1">
                <a:blip r:embed="rId4"/>
                <a:stretch>
                  <a:fillRect r="-6951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 name="CasellaDiTesto 1"/>
              <p:cNvSpPr txBox="1"/>
              <p:nvPr/>
            </p:nvSpPr>
            <p:spPr>
              <a:xfrm>
                <a:off x="5148064" y="1412776"/>
                <a:ext cx="2991653" cy="369332"/>
              </a:xfrm>
              <a:prstGeom prst="rect">
                <a:avLst/>
              </a:prstGeom>
              <a:noFill/>
            </p:spPr>
            <p:txBody>
              <a:bodyPr wrap="none" rtlCol="0">
                <a:spAutoFit/>
              </a:bodyPr>
              <a:lstStyle/>
              <a:p>
                <a:r>
                  <a:rPr lang="it-IT" dirty="0" smtClean="0"/>
                  <a:t>Determinazione del </a:t>
                </a:r>
                <a14:m>
                  <m:oMath xmlns:m="http://schemas.openxmlformats.org/officeDocument/2006/math">
                    <m:r>
                      <a:rPr lang="it-IT" b="0" i="1" smtClean="0">
                        <a:latin typeface="Cambria Math"/>
                      </a:rPr>
                      <m:t>𝑁𝑒𝑎𝑟</m:t>
                    </m:r>
                  </m:oMath>
                </a14:m>
                <a:r>
                  <a:rPr lang="it-IT" dirty="0" smtClean="0"/>
                  <a:t> set </a:t>
                </a:r>
                <a:endParaRPr lang="it-IT" dirty="0"/>
              </a:p>
            </p:txBody>
          </p:sp>
        </mc:Choice>
        <mc:Fallback xmlns="">
          <p:sp>
            <p:nvSpPr>
              <p:cNvPr id="2" name="CasellaDiTesto 1"/>
              <p:cNvSpPr txBox="1">
                <a:spLocks noRot="1" noChangeAspect="1" noMove="1" noResize="1" noEditPoints="1" noAdjustHandles="1" noChangeArrowheads="1" noChangeShapeType="1" noTextEdit="1"/>
              </p:cNvSpPr>
              <p:nvPr/>
            </p:nvSpPr>
            <p:spPr>
              <a:xfrm>
                <a:off x="5148064" y="1412776"/>
                <a:ext cx="2991653" cy="369332"/>
              </a:xfrm>
              <a:prstGeom prst="rect">
                <a:avLst/>
              </a:prstGeom>
              <a:blipFill rotWithShape="1">
                <a:blip r:embed="rId5"/>
                <a:stretch>
                  <a:fillRect l="-1629" t="-8333" r="-815" b="-26667"/>
                </a:stretch>
              </a:blipFill>
            </p:spPr>
            <p:txBody>
              <a:bodyPr/>
              <a:lstStyle/>
              <a:p>
                <a:r>
                  <a:rPr lang="it-IT">
                    <a:noFill/>
                  </a:rPr>
                  <a:t> </a:t>
                </a:r>
              </a:p>
            </p:txBody>
          </p:sp>
        </mc:Fallback>
      </mc:AlternateContent>
      <p:sp>
        <p:nvSpPr>
          <p:cNvPr id="40" name="Ovale 39"/>
          <p:cNvSpPr/>
          <p:nvPr/>
        </p:nvSpPr>
        <p:spPr>
          <a:xfrm>
            <a:off x="3059832" y="2708920"/>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51" name="CasellaDiTesto 50"/>
          <p:cNvSpPr txBox="1"/>
          <p:nvPr/>
        </p:nvSpPr>
        <p:spPr>
          <a:xfrm>
            <a:off x="107504" y="-27384"/>
            <a:ext cx="8856984" cy="646331"/>
          </a:xfrm>
          <a:prstGeom prst="rect">
            <a:avLst/>
          </a:prstGeom>
          <a:noFill/>
        </p:spPr>
        <p:txBody>
          <a:bodyPr wrap="square" rtlCol="0">
            <a:spAutoFit/>
          </a:bodyPr>
          <a:lstStyle/>
          <a:p>
            <a:pPr algn="ctr"/>
            <a:r>
              <a:rPr lang="it-IT" sz="3600" dirty="0"/>
              <a:t>Variante  dell’ RRT: RRT*</a:t>
            </a:r>
          </a:p>
        </p:txBody>
      </p:sp>
    </p:spTree>
    <p:extLst>
      <p:ext uri="{BB962C8B-B14F-4D97-AF65-F5344CB8AC3E}">
        <p14:creationId xmlns:p14="http://schemas.microsoft.com/office/powerpoint/2010/main" val="573556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e 2"/>
          <p:cNvSpPr/>
          <p:nvPr/>
        </p:nvSpPr>
        <p:spPr>
          <a:xfrm>
            <a:off x="2288764" y="2132856"/>
            <a:ext cx="1419140" cy="1313729"/>
          </a:xfrm>
          <a:prstGeom prst="ellipse">
            <a:avLst/>
          </a:prstGeom>
          <a:solidFill>
            <a:schemeClr val="lt1">
              <a:alpha val="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4" name="Ovale 13"/>
          <p:cNvSpPr/>
          <p:nvPr/>
        </p:nvSpPr>
        <p:spPr>
          <a:xfrm>
            <a:off x="2252760" y="471171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6" name="Connettore 1 15"/>
          <p:cNvCxnSpPr>
            <a:stCxn id="14" idx="0"/>
          </p:cNvCxnSpPr>
          <p:nvPr/>
        </p:nvCxnSpPr>
        <p:spPr>
          <a:xfrm flipV="1">
            <a:off x="2324768" y="4276160"/>
            <a:ext cx="187836" cy="43555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2468784" y="413214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8" name="Connettore 1 17"/>
          <p:cNvCxnSpPr/>
          <p:nvPr/>
        </p:nvCxnSpPr>
        <p:spPr>
          <a:xfrm flipV="1">
            <a:off x="2571086" y="3844112"/>
            <a:ext cx="401754" cy="2880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e 18"/>
          <p:cNvSpPr/>
          <p:nvPr/>
        </p:nvSpPr>
        <p:spPr>
          <a:xfrm>
            <a:off x="2982293" y="377210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0" name="Connettore 1 19"/>
          <p:cNvCxnSpPr/>
          <p:nvPr/>
        </p:nvCxnSpPr>
        <p:spPr>
          <a:xfrm flipH="1" flipV="1">
            <a:off x="2418686" y="3772104"/>
            <a:ext cx="105956" cy="40374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Ovale 20"/>
          <p:cNvSpPr/>
          <p:nvPr/>
        </p:nvSpPr>
        <p:spPr>
          <a:xfrm>
            <a:off x="2327648" y="362808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2" name="Connettore 1 21"/>
          <p:cNvCxnSpPr/>
          <p:nvPr/>
        </p:nvCxnSpPr>
        <p:spPr>
          <a:xfrm flipV="1">
            <a:off x="2396074" y="3340056"/>
            <a:ext cx="401754" cy="2880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Ovale 22"/>
          <p:cNvSpPr/>
          <p:nvPr/>
        </p:nvSpPr>
        <p:spPr>
          <a:xfrm>
            <a:off x="2828824" y="326804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4" name="Connettore 1 23"/>
          <p:cNvCxnSpPr>
            <a:stCxn id="21" idx="1"/>
          </p:cNvCxnSpPr>
          <p:nvPr/>
        </p:nvCxnSpPr>
        <p:spPr>
          <a:xfrm flipH="1" flipV="1">
            <a:off x="2252760" y="3177459"/>
            <a:ext cx="95979" cy="47172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Ovale 24"/>
          <p:cNvSpPr/>
          <p:nvPr/>
        </p:nvSpPr>
        <p:spPr>
          <a:xfrm>
            <a:off x="2190261" y="303344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6" name="Connettore 1 25"/>
          <p:cNvCxnSpPr>
            <a:stCxn id="21" idx="2"/>
            <a:endCxn id="27" idx="5"/>
          </p:cNvCxnSpPr>
          <p:nvPr/>
        </p:nvCxnSpPr>
        <p:spPr>
          <a:xfrm flipH="1" flipV="1">
            <a:off x="1800323" y="3382542"/>
            <a:ext cx="527325" cy="31755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Ovale 26"/>
          <p:cNvSpPr/>
          <p:nvPr/>
        </p:nvSpPr>
        <p:spPr>
          <a:xfrm>
            <a:off x="1677398" y="325961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8" name="Connettore 1 27"/>
          <p:cNvCxnSpPr/>
          <p:nvPr/>
        </p:nvCxnSpPr>
        <p:spPr>
          <a:xfrm flipV="1">
            <a:off x="3126309" y="3700096"/>
            <a:ext cx="504758" cy="10337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Ovale 28"/>
          <p:cNvSpPr/>
          <p:nvPr/>
        </p:nvSpPr>
        <p:spPr>
          <a:xfrm>
            <a:off x="3631067" y="3642865"/>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31" name="Connettore 1 30"/>
          <p:cNvCxnSpPr/>
          <p:nvPr/>
        </p:nvCxnSpPr>
        <p:spPr>
          <a:xfrm flipV="1">
            <a:off x="2396074" y="4637953"/>
            <a:ext cx="401754" cy="14401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Ovale 31"/>
          <p:cNvSpPr/>
          <p:nvPr/>
        </p:nvSpPr>
        <p:spPr>
          <a:xfrm>
            <a:off x="2790775" y="455149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41" name="Goccia 40"/>
          <p:cNvSpPr/>
          <p:nvPr/>
        </p:nvSpPr>
        <p:spPr>
          <a:xfrm>
            <a:off x="3249656" y="2634737"/>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orda 41"/>
          <p:cNvSpPr/>
          <p:nvPr/>
        </p:nvSpPr>
        <p:spPr>
          <a:xfrm>
            <a:off x="1075658" y="3628088"/>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vale 42"/>
          <p:cNvSpPr/>
          <p:nvPr/>
        </p:nvSpPr>
        <p:spPr>
          <a:xfrm>
            <a:off x="3872589" y="2335450"/>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44" name="Corda 43"/>
          <p:cNvSpPr/>
          <p:nvPr/>
        </p:nvSpPr>
        <p:spPr>
          <a:xfrm rot="-3600000">
            <a:off x="3068662" y="3742816"/>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5" name="Connettore 1 44"/>
          <p:cNvCxnSpPr/>
          <p:nvPr/>
        </p:nvCxnSpPr>
        <p:spPr>
          <a:xfrm flipV="1">
            <a:off x="2262270" y="2634737"/>
            <a:ext cx="308816" cy="41477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Ovale 45"/>
          <p:cNvSpPr/>
          <p:nvPr/>
        </p:nvSpPr>
        <p:spPr>
          <a:xfrm>
            <a:off x="2583831" y="249072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47" name="Connettore 1 46"/>
          <p:cNvCxnSpPr>
            <a:stCxn id="29" idx="6"/>
          </p:cNvCxnSpPr>
          <p:nvPr/>
        </p:nvCxnSpPr>
        <p:spPr>
          <a:xfrm>
            <a:off x="3775083" y="3714873"/>
            <a:ext cx="457546" cy="129239"/>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Ovale 47"/>
          <p:cNvSpPr/>
          <p:nvPr/>
        </p:nvSpPr>
        <p:spPr>
          <a:xfrm>
            <a:off x="4232629" y="380347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49" name="Connettore 1 48"/>
          <p:cNvCxnSpPr>
            <a:stCxn id="29" idx="6"/>
          </p:cNvCxnSpPr>
          <p:nvPr/>
        </p:nvCxnSpPr>
        <p:spPr>
          <a:xfrm flipV="1">
            <a:off x="3775083" y="3412064"/>
            <a:ext cx="529554" cy="302809"/>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Ovale 49"/>
          <p:cNvSpPr/>
          <p:nvPr/>
        </p:nvSpPr>
        <p:spPr>
          <a:xfrm>
            <a:off x="4304637" y="331053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53" name="Connettore 1 52"/>
          <p:cNvCxnSpPr>
            <a:stCxn id="46" idx="0"/>
          </p:cNvCxnSpPr>
          <p:nvPr/>
        </p:nvCxnSpPr>
        <p:spPr>
          <a:xfrm flipH="1" flipV="1">
            <a:off x="2571086" y="2004649"/>
            <a:ext cx="84753" cy="48607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Ovale 53"/>
          <p:cNvSpPr/>
          <p:nvPr/>
        </p:nvSpPr>
        <p:spPr>
          <a:xfrm>
            <a:off x="2487028" y="186063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55" name="Connettore 1 54"/>
          <p:cNvCxnSpPr>
            <a:stCxn id="46" idx="1"/>
          </p:cNvCxnSpPr>
          <p:nvPr/>
        </p:nvCxnSpPr>
        <p:spPr>
          <a:xfrm flipH="1" flipV="1">
            <a:off x="2063985" y="2341480"/>
            <a:ext cx="540937" cy="1703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1919969" y="2258935"/>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58" name="CasellaDiTesto 57"/>
              <p:cNvSpPr txBox="1"/>
              <p:nvPr/>
            </p:nvSpPr>
            <p:spPr>
              <a:xfrm>
                <a:off x="1928373" y="4714734"/>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58" name="CasellaDiTesto 57"/>
              <p:cNvSpPr txBox="1">
                <a:spLocks noRot="1" noChangeAspect="1" noMove="1" noResize="1" noEditPoints="1" noAdjustHandles="1" noChangeArrowheads="1" noChangeShapeType="1" noTextEdit="1"/>
              </p:cNvSpPr>
              <p:nvPr/>
            </p:nvSpPr>
            <p:spPr>
              <a:xfrm>
                <a:off x="1928373" y="4714734"/>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1" name="CasellaDiTesto 60"/>
              <p:cNvSpPr txBox="1"/>
              <p:nvPr/>
            </p:nvSpPr>
            <p:spPr>
              <a:xfrm>
                <a:off x="4003856" y="2161902"/>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4003856" y="2161902"/>
                <a:ext cx="504056" cy="429028"/>
              </a:xfrm>
              <a:prstGeom prst="rect">
                <a:avLst/>
              </a:prstGeom>
              <a:blipFill rotWithShape="1">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a:off x="2843808" y="2276872"/>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𝑒𝑥𝑡𝑒𝑛𝑑</m:t>
                          </m:r>
                        </m:sub>
                      </m:sSub>
                    </m:oMath>
                  </m:oMathPara>
                </a14:m>
                <a:endParaRPr lang="it-IT" dirty="0"/>
              </a:p>
            </p:txBody>
          </p:sp>
        </mc:Choice>
        <mc:Fallback xmlns="">
          <p:sp>
            <p:nvSpPr>
              <p:cNvPr id="62" name="CasellaDiTesto 61"/>
              <p:cNvSpPr txBox="1">
                <a:spLocks noRot="1" noChangeAspect="1" noMove="1" noResize="1" noEditPoints="1" noAdjustHandles="1" noChangeArrowheads="1" noChangeShapeType="1" noTextEdit="1"/>
              </p:cNvSpPr>
              <p:nvPr/>
            </p:nvSpPr>
            <p:spPr>
              <a:xfrm>
                <a:off x="2843808" y="2276872"/>
                <a:ext cx="504056" cy="429028"/>
              </a:xfrm>
              <a:prstGeom prst="rect">
                <a:avLst/>
              </a:prstGeom>
              <a:blipFill rotWithShape="1">
                <a:blip r:embed="rId4"/>
                <a:stretch>
                  <a:fillRect r="-69512"/>
                </a:stretch>
              </a:blipFill>
            </p:spPr>
            <p:txBody>
              <a:bodyPr/>
              <a:lstStyle/>
              <a:p>
                <a:r>
                  <a:rPr lang="it-IT">
                    <a:noFill/>
                  </a:rPr>
                  <a:t> </a:t>
                </a:r>
              </a:p>
            </p:txBody>
          </p:sp>
        </mc:Fallback>
      </mc:AlternateContent>
      <p:sp>
        <p:nvSpPr>
          <p:cNvPr id="2" name="CasellaDiTesto 1"/>
          <p:cNvSpPr txBox="1"/>
          <p:nvPr/>
        </p:nvSpPr>
        <p:spPr>
          <a:xfrm>
            <a:off x="4860032" y="1412776"/>
            <a:ext cx="4104455" cy="923330"/>
          </a:xfrm>
          <a:prstGeom prst="rect">
            <a:avLst/>
          </a:prstGeom>
          <a:noFill/>
        </p:spPr>
        <p:txBody>
          <a:bodyPr wrap="square" rtlCol="0">
            <a:spAutoFit/>
          </a:bodyPr>
          <a:lstStyle/>
          <a:p>
            <a:r>
              <a:rPr lang="it-IT" dirty="0" smtClean="0"/>
              <a:t>Selezione del nodo per cui la connessione è fattibile (assenza collisioni) e il </a:t>
            </a:r>
            <a:r>
              <a:rPr lang="it-IT" dirty="0" err="1" smtClean="0"/>
              <a:t>cost</a:t>
            </a:r>
            <a:r>
              <a:rPr lang="it-IT" dirty="0" smtClean="0"/>
              <a:t>-to-go risulta minimizzato </a:t>
            </a:r>
            <a:endParaRPr lang="it-IT" dirty="0"/>
          </a:p>
        </p:txBody>
      </p:sp>
      <p:sp>
        <p:nvSpPr>
          <p:cNvPr id="40" name="Ovale 39"/>
          <p:cNvSpPr/>
          <p:nvPr/>
        </p:nvSpPr>
        <p:spPr>
          <a:xfrm>
            <a:off x="3059832" y="2708920"/>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51" name="Ovale 50"/>
          <p:cNvSpPr/>
          <p:nvPr/>
        </p:nvSpPr>
        <p:spPr>
          <a:xfrm>
            <a:off x="2745684" y="3178617"/>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cxnSp>
        <p:nvCxnSpPr>
          <p:cNvPr id="52" name="Connettore 1 51"/>
          <p:cNvCxnSpPr/>
          <p:nvPr/>
        </p:nvCxnSpPr>
        <p:spPr>
          <a:xfrm flipV="1">
            <a:off x="2907332" y="2841038"/>
            <a:ext cx="194377" cy="46949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CasellaDiTesto 56"/>
          <p:cNvSpPr txBox="1"/>
          <p:nvPr/>
        </p:nvSpPr>
        <p:spPr>
          <a:xfrm>
            <a:off x="107504" y="-27384"/>
            <a:ext cx="8856984" cy="646331"/>
          </a:xfrm>
          <a:prstGeom prst="rect">
            <a:avLst/>
          </a:prstGeom>
          <a:noFill/>
        </p:spPr>
        <p:txBody>
          <a:bodyPr wrap="square" rtlCol="0">
            <a:spAutoFit/>
          </a:bodyPr>
          <a:lstStyle/>
          <a:p>
            <a:pPr algn="ctr"/>
            <a:r>
              <a:rPr lang="it-IT" sz="3600" dirty="0"/>
              <a:t>Variante  dell’ RRT: RRT*</a:t>
            </a:r>
          </a:p>
        </p:txBody>
      </p:sp>
    </p:spTree>
    <p:extLst>
      <p:ext uri="{BB962C8B-B14F-4D97-AF65-F5344CB8AC3E}">
        <p14:creationId xmlns:p14="http://schemas.microsoft.com/office/powerpoint/2010/main" val="33117580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e 2"/>
          <p:cNvSpPr/>
          <p:nvPr/>
        </p:nvSpPr>
        <p:spPr>
          <a:xfrm>
            <a:off x="2288764" y="2132856"/>
            <a:ext cx="1419140" cy="1313729"/>
          </a:xfrm>
          <a:prstGeom prst="ellipse">
            <a:avLst/>
          </a:prstGeom>
          <a:solidFill>
            <a:schemeClr val="lt1">
              <a:alpha val="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4" name="Ovale 13"/>
          <p:cNvSpPr/>
          <p:nvPr/>
        </p:nvSpPr>
        <p:spPr>
          <a:xfrm>
            <a:off x="2252760" y="471171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6" name="Connettore 1 15"/>
          <p:cNvCxnSpPr>
            <a:stCxn id="14" idx="0"/>
          </p:cNvCxnSpPr>
          <p:nvPr/>
        </p:nvCxnSpPr>
        <p:spPr>
          <a:xfrm flipV="1">
            <a:off x="2324768" y="4276160"/>
            <a:ext cx="187836" cy="43555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2468784" y="413214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8" name="Connettore 1 17"/>
          <p:cNvCxnSpPr/>
          <p:nvPr/>
        </p:nvCxnSpPr>
        <p:spPr>
          <a:xfrm flipV="1">
            <a:off x="2571086" y="3844112"/>
            <a:ext cx="401754" cy="2880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e 18"/>
          <p:cNvSpPr/>
          <p:nvPr/>
        </p:nvSpPr>
        <p:spPr>
          <a:xfrm>
            <a:off x="2982293" y="377210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0" name="Connettore 1 19"/>
          <p:cNvCxnSpPr/>
          <p:nvPr/>
        </p:nvCxnSpPr>
        <p:spPr>
          <a:xfrm flipH="1" flipV="1">
            <a:off x="2418686" y="3772104"/>
            <a:ext cx="105956" cy="40374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Ovale 20"/>
          <p:cNvSpPr/>
          <p:nvPr/>
        </p:nvSpPr>
        <p:spPr>
          <a:xfrm>
            <a:off x="2327648" y="362808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2" name="Connettore 1 21"/>
          <p:cNvCxnSpPr/>
          <p:nvPr/>
        </p:nvCxnSpPr>
        <p:spPr>
          <a:xfrm flipV="1">
            <a:off x="2396074" y="3340056"/>
            <a:ext cx="401754" cy="2880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Ovale 22"/>
          <p:cNvSpPr/>
          <p:nvPr/>
        </p:nvSpPr>
        <p:spPr>
          <a:xfrm>
            <a:off x="2828824" y="326804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4" name="Connettore 1 23"/>
          <p:cNvCxnSpPr>
            <a:stCxn id="21" idx="1"/>
          </p:cNvCxnSpPr>
          <p:nvPr/>
        </p:nvCxnSpPr>
        <p:spPr>
          <a:xfrm flipH="1" flipV="1">
            <a:off x="2252760" y="3177459"/>
            <a:ext cx="95979" cy="47172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Ovale 24"/>
          <p:cNvSpPr/>
          <p:nvPr/>
        </p:nvSpPr>
        <p:spPr>
          <a:xfrm>
            <a:off x="2190261" y="303344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6" name="Connettore 1 25"/>
          <p:cNvCxnSpPr>
            <a:stCxn id="21" idx="2"/>
            <a:endCxn id="27" idx="5"/>
          </p:cNvCxnSpPr>
          <p:nvPr/>
        </p:nvCxnSpPr>
        <p:spPr>
          <a:xfrm flipH="1" flipV="1">
            <a:off x="1800323" y="3382542"/>
            <a:ext cx="527325" cy="31755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Ovale 26"/>
          <p:cNvSpPr/>
          <p:nvPr/>
        </p:nvSpPr>
        <p:spPr>
          <a:xfrm>
            <a:off x="1677398" y="325961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8" name="Connettore 1 27"/>
          <p:cNvCxnSpPr/>
          <p:nvPr/>
        </p:nvCxnSpPr>
        <p:spPr>
          <a:xfrm flipV="1">
            <a:off x="3126309" y="3700096"/>
            <a:ext cx="504758" cy="10337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Ovale 28"/>
          <p:cNvSpPr/>
          <p:nvPr/>
        </p:nvSpPr>
        <p:spPr>
          <a:xfrm>
            <a:off x="3631067" y="3642865"/>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31" name="Connettore 1 30"/>
          <p:cNvCxnSpPr/>
          <p:nvPr/>
        </p:nvCxnSpPr>
        <p:spPr>
          <a:xfrm flipV="1">
            <a:off x="2396074" y="4637953"/>
            <a:ext cx="401754" cy="14401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Ovale 31"/>
          <p:cNvSpPr/>
          <p:nvPr/>
        </p:nvSpPr>
        <p:spPr>
          <a:xfrm>
            <a:off x="2790775" y="455149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41" name="Goccia 40"/>
          <p:cNvSpPr/>
          <p:nvPr/>
        </p:nvSpPr>
        <p:spPr>
          <a:xfrm>
            <a:off x="3249656" y="2634737"/>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orda 41"/>
          <p:cNvSpPr/>
          <p:nvPr/>
        </p:nvSpPr>
        <p:spPr>
          <a:xfrm>
            <a:off x="1075658" y="3628088"/>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vale 42"/>
          <p:cNvSpPr/>
          <p:nvPr/>
        </p:nvSpPr>
        <p:spPr>
          <a:xfrm>
            <a:off x="3872589" y="2335450"/>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44" name="Corda 43"/>
          <p:cNvSpPr/>
          <p:nvPr/>
        </p:nvSpPr>
        <p:spPr>
          <a:xfrm rot="-3600000">
            <a:off x="3068662" y="3742816"/>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5" name="Connettore 1 44"/>
          <p:cNvCxnSpPr/>
          <p:nvPr/>
        </p:nvCxnSpPr>
        <p:spPr>
          <a:xfrm flipV="1">
            <a:off x="2262270" y="2634737"/>
            <a:ext cx="308816" cy="41477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Ovale 45"/>
          <p:cNvSpPr/>
          <p:nvPr/>
        </p:nvSpPr>
        <p:spPr>
          <a:xfrm>
            <a:off x="2583831" y="249072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47" name="Connettore 1 46"/>
          <p:cNvCxnSpPr>
            <a:stCxn id="29" idx="6"/>
          </p:cNvCxnSpPr>
          <p:nvPr/>
        </p:nvCxnSpPr>
        <p:spPr>
          <a:xfrm>
            <a:off x="3775083" y="3714873"/>
            <a:ext cx="457546" cy="129239"/>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Ovale 47"/>
          <p:cNvSpPr/>
          <p:nvPr/>
        </p:nvSpPr>
        <p:spPr>
          <a:xfrm>
            <a:off x="4232629" y="380347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49" name="Connettore 1 48"/>
          <p:cNvCxnSpPr>
            <a:stCxn id="29" idx="6"/>
          </p:cNvCxnSpPr>
          <p:nvPr/>
        </p:nvCxnSpPr>
        <p:spPr>
          <a:xfrm flipV="1">
            <a:off x="3775083" y="3412064"/>
            <a:ext cx="529554" cy="302809"/>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Ovale 49"/>
          <p:cNvSpPr/>
          <p:nvPr/>
        </p:nvSpPr>
        <p:spPr>
          <a:xfrm>
            <a:off x="4304637" y="331053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53" name="Connettore 1 52"/>
          <p:cNvCxnSpPr>
            <a:stCxn id="46" idx="0"/>
          </p:cNvCxnSpPr>
          <p:nvPr/>
        </p:nvCxnSpPr>
        <p:spPr>
          <a:xfrm flipH="1" flipV="1">
            <a:off x="2571086" y="2004649"/>
            <a:ext cx="84753" cy="48607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Ovale 53"/>
          <p:cNvSpPr/>
          <p:nvPr/>
        </p:nvSpPr>
        <p:spPr>
          <a:xfrm>
            <a:off x="2487028" y="186063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55" name="Connettore 1 54"/>
          <p:cNvCxnSpPr>
            <a:stCxn id="46" idx="1"/>
          </p:cNvCxnSpPr>
          <p:nvPr/>
        </p:nvCxnSpPr>
        <p:spPr>
          <a:xfrm flipH="1" flipV="1">
            <a:off x="2063985" y="2341480"/>
            <a:ext cx="540937" cy="1703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1919969" y="2258935"/>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58" name="CasellaDiTesto 57"/>
              <p:cNvSpPr txBox="1"/>
              <p:nvPr/>
            </p:nvSpPr>
            <p:spPr>
              <a:xfrm>
                <a:off x="1928373" y="4714734"/>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58" name="CasellaDiTesto 57"/>
              <p:cNvSpPr txBox="1">
                <a:spLocks noRot="1" noChangeAspect="1" noMove="1" noResize="1" noEditPoints="1" noAdjustHandles="1" noChangeArrowheads="1" noChangeShapeType="1" noTextEdit="1"/>
              </p:cNvSpPr>
              <p:nvPr/>
            </p:nvSpPr>
            <p:spPr>
              <a:xfrm>
                <a:off x="1928373" y="4714734"/>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1" name="CasellaDiTesto 60"/>
              <p:cNvSpPr txBox="1"/>
              <p:nvPr/>
            </p:nvSpPr>
            <p:spPr>
              <a:xfrm>
                <a:off x="4003856" y="2161902"/>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4003856" y="2161902"/>
                <a:ext cx="504056" cy="429028"/>
              </a:xfrm>
              <a:prstGeom prst="rect">
                <a:avLst/>
              </a:prstGeom>
              <a:blipFill rotWithShape="1">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a:off x="2843808" y="2276872"/>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𝑒𝑥𝑡𝑒𝑛𝑑</m:t>
                          </m:r>
                        </m:sub>
                      </m:sSub>
                    </m:oMath>
                  </m:oMathPara>
                </a14:m>
                <a:endParaRPr lang="it-IT" dirty="0"/>
              </a:p>
            </p:txBody>
          </p:sp>
        </mc:Choice>
        <mc:Fallback xmlns="">
          <p:sp>
            <p:nvSpPr>
              <p:cNvPr id="62" name="CasellaDiTesto 61"/>
              <p:cNvSpPr txBox="1">
                <a:spLocks noRot="1" noChangeAspect="1" noMove="1" noResize="1" noEditPoints="1" noAdjustHandles="1" noChangeArrowheads="1" noChangeShapeType="1" noTextEdit="1"/>
              </p:cNvSpPr>
              <p:nvPr/>
            </p:nvSpPr>
            <p:spPr>
              <a:xfrm>
                <a:off x="2843808" y="2276872"/>
                <a:ext cx="504056" cy="429028"/>
              </a:xfrm>
              <a:prstGeom prst="rect">
                <a:avLst/>
              </a:prstGeom>
              <a:blipFill rotWithShape="1">
                <a:blip r:embed="rId4"/>
                <a:stretch>
                  <a:fillRect r="-6951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 name="CasellaDiTesto 1"/>
              <p:cNvSpPr txBox="1"/>
              <p:nvPr/>
            </p:nvSpPr>
            <p:spPr>
              <a:xfrm>
                <a:off x="4860032" y="1412776"/>
                <a:ext cx="4104455" cy="646331"/>
              </a:xfrm>
              <a:prstGeom prst="rect">
                <a:avLst/>
              </a:prstGeom>
              <a:noFill/>
            </p:spPr>
            <p:txBody>
              <a:bodyPr wrap="square" rtlCol="0">
                <a:spAutoFit/>
              </a:bodyPr>
              <a:lstStyle/>
              <a:p>
                <a:r>
                  <a:rPr lang="it-IT" dirty="0" smtClean="0"/>
                  <a:t>Rewird: valutazione su collegamenti alternativi per i nodi nel </a:t>
                </a:r>
                <a14:m>
                  <m:oMath xmlns:m="http://schemas.openxmlformats.org/officeDocument/2006/math">
                    <m:r>
                      <a:rPr lang="it-IT" b="0" i="1" smtClean="0">
                        <a:latin typeface="Cambria Math"/>
                      </a:rPr>
                      <m:t>𝑁𝑒𝑎𝑟</m:t>
                    </m:r>
                  </m:oMath>
                </a14:m>
                <a:r>
                  <a:rPr lang="it-IT" dirty="0" smtClean="0"/>
                  <a:t> set</a:t>
                </a:r>
                <a:endParaRPr lang="it-IT" dirty="0"/>
              </a:p>
            </p:txBody>
          </p:sp>
        </mc:Choice>
        <mc:Fallback xmlns="">
          <p:sp>
            <p:nvSpPr>
              <p:cNvPr id="2" name="CasellaDiTesto 1"/>
              <p:cNvSpPr txBox="1">
                <a:spLocks noRot="1" noChangeAspect="1" noMove="1" noResize="1" noEditPoints="1" noAdjustHandles="1" noChangeArrowheads="1" noChangeShapeType="1" noTextEdit="1"/>
              </p:cNvSpPr>
              <p:nvPr/>
            </p:nvSpPr>
            <p:spPr>
              <a:xfrm>
                <a:off x="4860032" y="1412776"/>
                <a:ext cx="4104455" cy="646331"/>
              </a:xfrm>
              <a:prstGeom prst="rect">
                <a:avLst/>
              </a:prstGeom>
              <a:blipFill rotWithShape="1">
                <a:blip r:embed="rId5"/>
                <a:stretch>
                  <a:fillRect l="-1187" t="-4717" b="-14151"/>
                </a:stretch>
              </a:blipFill>
            </p:spPr>
            <p:txBody>
              <a:bodyPr/>
              <a:lstStyle/>
              <a:p>
                <a:r>
                  <a:rPr lang="it-IT">
                    <a:noFill/>
                  </a:rPr>
                  <a:t> </a:t>
                </a:r>
              </a:p>
            </p:txBody>
          </p:sp>
        </mc:Fallback>
      </mc:AlternateContent>
      <p:sp>
        <p:nvSpPr>
          <p:cNvPr id="40" name="Ovale 39"/>
          <p:cNvSpPr/>
          <p:nvPr/>
        </p:nvSpPr>
        <p:spPr>
          <a:xfrm>
            <a:off x="3059832" y="2708920"/>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51" name="Ovale 50"/>
          <p:cNvSpPr/>
          <p:nvPr/>
        </p:nvSpPr>
        <p:spPr>
          <a:xfrm>
            <a:off x="2745684" y="3178617"/>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cxnSp>
        <p:nvCxnSpPr>
          <p:cNvPr id="52" name="Connettore 1 51"/>
          <p:cNvCxnSpPr/>
          <p:nvPr/>
        </p:nvCxnSpPr>
        <p:spPr>
          <a:xfrm flipV="1">
            <a:off x="2907332" y="2841038"/>
            <a:ext cx="194377" cy="46949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onnettore 1 56"/>
          <p:cNvCxnSpPr>
            <a:stCxn id="40" idx="1"/>
            <a:endCxn id="46" idx="5"/>
          </p:cNvCxnSpPr>
          <p:nvPr/>
        </p:nvCxnSpPr>
        <p:spPr>
          <a:xfrm flipH="1" flipV="1">
            <a:off x="2706756" y="2613646"/>
            <a:ext cx="374167" cy="11636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Connettore 1 59"/>
          <p:cNvCxnSpPr/>
          <p:nvPr/>
        </p:nvCxnSpPr>
        <p:spPr>
          <a:xfrm>
            <a:off x="2318254" y="2665750"/>
            <a:ext cx="246241" cy="4060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CasellaDiTesto 62"/>
          <p:cNvSpPr txBox="1"/>
          <p:nvPr/>
        </p:nvSpPr>
        <p:spPr>
          <a:xfrm>
            <a:off x="107504" y="-27384"/>
            <a:ext cx="8856984" cy="646331"/>
          </a:xfrm>
          <a:prstGeom prst="rect">
            <a:avLst/>
          </a:prstGeom>
          <a:noFill/>
        </p:spPr>
        <p:txBody>
          <a:bodyPr wrap="square" rtlCol="0">
            <a:spAutoFit/>
          </a:bodyPr>
          <a:lstStyle/>
          <a:p>
            <a:pPr algn="ctr"/>
            <a:r>
              <a:rPr lang="it-IT" sz="3600" dirty="0"/>
              <a:t>Variante  dell’ RRT: RRT*</a:t>
            </a:r>
          </a:p>
        </p:txBody>
      </p:sp>
    </p:spTree>
    <p:extLst>
      <p:ext uri="{BB962C8B-B14F-4D97-AF65-F5344CB8AC3E}">
        <p14:creationId xmlns:p14="http://schemas.microsoft.com/office/powerpoint/2010/main" val="26455995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e 13"/>
          <p:cNvSpPr/>
          <p:nvPr/>
        </p:nvSpPr>
        <p:spPr>
          <a:xfrm>
            <a:off x="2252760" y="471171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6" name="Connettore 1 15"/>
          <p:cNvCxnSpPr>
            <a:stCxn id="14" idx="0"/>
          </p:cNvCxnSpPr>
          <p:nvPr/>
        </p:nvCxnSpPr>
        <p:spPr>
          <a:xfrm flipV="1">
            <a:off x="2324768" y="4276160"/>
            <a:ext cx="187836" cy="43555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2468784" y="413214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8" name="Connettore 1 17"/>
          <p:cNvCxnSpPr/>
          <p:nvPr/>
        </p:nvCxnSpPr>
        <p:spPr>
          <a:xfrm flipV="1">
            <a:off x="2571086" y="3844112"/>
            <a:ext cx="401754" cy="2880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e 18"/>
          <p:cNvSpPr/>
          <p:nvPr/>
        </p:nvSpPr>
        <p:spPr>
          <a:xfrm>
            <a:off x="2982293" y="377210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0" name="Connettore 1 19"/>
          <p:cNvCxnSpPr/>
          <p:nvPr/>
        </p:nvCxnSpPr>
        <p:spPr>
          <a:xfrm flipH="1" flipV="1">
            <a:off x="2418686" y="3772104"/>
            <a:ext cx="105956" cy="40374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Ovale 20"/>
          <p:cNvSpPr/>
          <p:nvPr/>
        </p:nvSpPr>
        <p:spPr>
          <a:xfrm>
            <a:off x="2327648" y="362808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2" name="Connettore 1 21"/>
          <p:cNvCxnSpPr/>
          <p:nvPr/>
        </p:nvCxnSpPr>
        <p:spPr>
          <a:xfrm flipV="1">
            <a:off x="2396074" y="3340056"/>
            <a:ext cx="401754" cy="2880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Ovale 22"/>
          <p:cNvSpPr/>
          <p:nvPr/>
        </p:nvSpPr>
        <p:spPr>
          <a:xfrm>
            <a:off x="2828824" y="326804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4" name="Connettore 1 23"/>
          <p:cNvCxnSpPr>
            <a:stCxn id="21" idx="1"/>
          </p:cNvCxnSpPr>
          <p:nvPr/>
        </p:nvCxnSpPr>
        <p:spPr>
          <a:xfrm flipH="1" flipV="1">
            <a:off x="2252760" y="3177459"/>
            <a:ext cx="95979" cy="47172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Ovale 24"/>
          <p:cNvSpPr/>
          <p:nvPr/>
        </p:nvSpPr>
        <p:spPr>
          <a:xfrm>
            <a:off x="2190261" y="303344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6" name="Connettore 1 25"/>
          <p:cNvCxnSpPr>
            <a:stCxn id="21" idx="2"/>
            <a:endCxn id="27" idx="5"/>
          </p:cNvCxnSpPr>
          <p:nvPr/>
        </p:nvCxnSpPr>
        <p:spPr>
          <a:xfrm flipH="1" flipV="1">
            <a:off x="1800323" y="3382542"/>
            <a:ext cx="527325" cy="31755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Ovale 26"/>
          <p:cNvSpPr/>
          <p:nvPr/>
        </p:nvSpPr>
        <p:spPr>
          <a:xfrm>
            <a:off x="1677398" y="3259617"/>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8" name="Connettore 1 27"/>
          <p:cNvCxnSpPr/>
          <p:nvPr/>
        </p:nvCxnSpPr>
        <p:spPr>
          <a:xfrm flipV="1">
            <a:off x="3126309" y="3700096"/>
            <a:ext cx="504758" cy="10337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Ovale 28"/>
          <p:cNvSpPr/>
          <p:nvPr/>
        </p:nvSpPr>
        <p:spPr>
          <a:xfrm>
            <a:off x="3631067" y="3642865"/>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31" name="Connettore 1 30"/>
          <p:cNvCxnSpPr/>
          <p:nvPr/>
        </p:nvCxnSpPr>
        <p:spPr>
          <a:xfrm flipV="1">
            <a:off x="2396074" y="4637953"/>
            <a:ext cx="401754" cy="14401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Ovale 31"/>
          <p:cNvSpPr/>
          <p:nvPr/>
        </p:nvSpPr>
        <p:spPr>
          <a:xfrm>
            <a:off x="2790775" y="455149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41" name="Goccia 40"/>
          <p:cNvSpPr/>
          <p:nvPr/>
        </p:nvSpPr>
        <p:spPr>
          <a:xfrm>
            <a:off x="3249656" y="2634737"/>
            <a:ext cx="1106320" cy="849335"/>
          </a:xfrm>
          <a:prstGeom prst="teardrop">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orda 41"/>
          <p:cNvSpPr/>
          <p:nvPr/>
        </p:nvSpPr>
        <p:spPr>
          <a:xfrm>
            <a:off x="1075658" y="3628088"/>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vale 42"/>
          <p:cNvSpPr/>
          <p:nvPr/>
        </p:nvSpPr>
        <p:spPr>
          <a:xfrm>
            <a:off x="3872589" y="2335450"/>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44" name="Corda 43"/>
          <p:cNvSpPr/>
          <p:nvPr/>
        </p:nvSpPr>
        <p:spPr>
          <a:xfrm rot="-3600000">
            <a:off x="3068662" y="3742816"/>
            <a:ext cx="1512168" cy="1008112"/>
          </a:xfrm>
          <a:prstGeom prst="chord">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Ovale 45"/>
          <p:cNvSpPr/>
          <p:nvPr/>
        </p:nvSpPr>
        <p:spPr>
          <a:xfrm>
            <a:off x="2583831" y="249072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47" name="Connettore 1 46"/>
          <p:cNvCxnSpPr>
            <a:stCxn id="29" idx="6"/>
          </p:cNvCxnSpPr>
          <p:nvPr/>
        </p:nvCxnSpPr>
        <p:spPr>
          <a:xfrm>
            <a:off x="3775083" y="3714873"/>
            <a:ext cx="457546" cy="129239"/>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Ovale 47"/>
          <p:cNvSpPr/>
          <p:nvPr/>
        </p:nvSpPr>
        <p:spPr>
          <a:xfrm>
            <a:off x="4232629" y="380347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49" name="Connettore 1 48"/>
          <p:cNvCxnSpPr>
            <a:stCxn id="29" idx="6"/>
          </p:cNvCxnSpPr>
          <p:nvPr/>
        </p:nvCxnSpPr>
        <p:spPr>
          <a:xfrm flipV="1">
            <a:off x="3775083" y="3412064"/>
            <a:ext cx="529554" cy="302809"/>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Ovale 49"/>
          <p:cNvSpPr/>
          <p:nvPr/>
        </p:nvSpPr>
        <p:spPr>
          <a:xfrm>
            <a:off x="4304637" y="331053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53" name="Connettore 1 52"/>
          <p:cNvCxnSpPr>
            <a:stCxn id="46" idx="0"/>
          </p:cNvCxnSpPr>
          <p:nvPr/>
        </p:nvCxnSpPr>
        <p:spPr>
          <a:xfrm flipH="1" flipV="1">
            <a:off x="2571086" y="2004649"/>
            <a:ext cx="84753" cy="48607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Ovale 53"/>
          <p:cNvSpPr/>
          <p:nvPr/>
        </p:nvSpPr>
        <p:spPr>
          <a:xfrm>
            <a:off x="2487028" y="1860633"/>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55" name="Connettore 1 54"/>
          <p:cNvCxnSpPr>
            <a:stCxn id="46" idx="1"/>
          </p:cNvCxnSpPr>
          <p:nvPr/>
        </p:nvCxnSpPr>
        <p:spPr>
          <a:xfrm flipH="1" flipV="1">
            <a:off x="2063985" y="2341480"/>
            <a:ext cx="540937" cy="1703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1919969" y="2258935"/>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58" name="CasellaDiTesto 57"/>
              <p:cNvSpPr txBox="1"/>
              <p:nvPr/>
            </p:nvSpPr>
            <p:spPr>
              <a:xfrm>
                <a:off x="1928373" y="4714734"/>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m:oMathPara>
                </a14:m>
                <a:endParaRPr lang="it-IT" dirty="0"/>
              </a:p>
            </p:txBody>
          </p:sp>
        </mc:Choice>
        <mc:Fallback xmlns="">
          <p:sp>
            <p:nvSpPr>
              <p:cNvPr id="58" name="CasellaDiTesto 57"/>
              <p:cNvSpPr txBox="1">
                <a:spLocks noRot="1" noChangeAspect="1" noMove="1" noResize="1" noEditPoints="1" noAdjustHandles="1" noChangeArrowheads="1" noChangeShapeType="1" noTextEdit="1"/>
              </p:cNvSpPr>
              <p:nvPr/>
            </p:nvSpPr>
            <p:spPr>
              <a:xfrm>
                <a:off x="1928373" y="4714734"/>
                <a:ext cx="504056"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1" name="CasellaDiTesto 60"/>
              <p:cNvSpPr txBox="1"/>
              <p:nvPr/>
            </p:nvSpPr>
            <p:spPr>
              <a:xfrm>
                <a:off x="4003856" y="2161902"/>
                <a:ext cx="50405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𝑓</m:t>
                          </m:r>
                        </m:sub>
                      </m:sSub>
                    </m:oMath>
                  </m:oMathPara>
                </a14:m>
                <a:endParaRPr lang="it-IT"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4003856" y="2161902"/>
                <a:ext cx="504056" cy="429028"/>
              </a:xfrm>
              <a:prstGeom prst="rect">
                <a:avLst/>
              </a:prstGeom>
              <a:blipFill rotWithShape="1">
                <a:blip r:embed="rId3"/>
                <a:stretch>
                  <a:fillRect/>
                </a:stretch>
              </a:blipFill>
            </p:spPr>
            <p:txBody>
              <a:bodyPr/>
              <a:lstStyle/>
              <a:p>
                <a:r>
                  <a:rPr lang="it-IT">
                    <a:noFill/>
                  </a:rPr>
                  <a:t> </a:t>
                </a:r>
              </a:p>
            </p:txBody>
          </p:sp>
        </mc:Fallback>
      </mc:AlternateContent>
      <p:sp>
        <p:nvSpPr>
          <p:cNvPr id="2" name="CasellaDiTesto 1"/>
          <p:cNvSpPr txBox="1"/>
          <p:nvPr/>
        </p:nvSpPr>
        <p:spPr>
          <a:xfrm>
            <a:off x="4860032" y="1412776"/>
            <a:ext cx="4104455" cy="923330"/>
          </a:xfrm>
          <a:prstGeom prst="rect">
            <a:avLst/>
          </a:prstGeom>
          <a:noFill/>
        </p:spPr>
        <p:txBody>
          <a:bodyPr wrap="square" rtlCol="0">
            <a:spAutoFit/>
          </a:bodyPr>
          <a:lstStyle/>
          <a:p>
            <a:r>
              <a:rPr lang="it-IT" dirty="0" smtClean="0"/>
              <a:t>Dopo aver eseguito eventuali ricollegamenti, l’albero è pronto per nuove espansioni</a:t>
            </a:r>
            <a:endParaRPr lang="it-IT" dirty="0"/>
          </a:p>
        </p:txBody>
      </p:sp>
      <p:sp>
        <p:nvSpPr>
          <p:cNvPr id="40" name="Ovale 39"/>
          <p:cNvSpPr/>
          <p:nvPr/>
        </p:nvSpPr>
        <p:spPr>
          <a:xfrm>
            <a:off x="3059832" y="2708920"/>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51" name="Ovale 50"/>
          <p:cNvSpPr/>
          <p:nvPr/>
        </p:nvSpPr>
        <p:spPr>
          <a:xfrm>
            <a:off x="2745684" y="3178617"/>
            <a:ext cx="323296" cy="30601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cxnSp>
        <p:nvCxnSpPr>
          <p:cNvPr id="52" name="Connettore 1 51"/>
          <p:cNvCxnSpPr/>
          <p:nvPr/>
        </p:nvCxnSpPr>
        <p:spPr>
          <a:xfrm flipV="1">
            <a:off x="2907332" y="2841038"/>
            <a:ext cx="194377" cy="46949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onnettore 1 56"/>
          <p:cNvCxnSpPr>
            <a:stCxn id="40" idx="1"/>
            <a:endCxn id="46" idx="5"/>
          </p:cNvCxnSpPr>
          <p:nvPr/>
        </p:nvCxnSpPr>
        <p:spPr>
          <a:xfrm flipH="1" flipV="1">
            <a:off x="2706756" y="2613646"/>
            <a:ext cx="374167" cy="11636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CasellaDiTesto 44"/>
          <p:cNvSpPr txBox="1"/>
          <p:nvPr/>
        </p:nvSpPr>
        <p:spPr>
          <a:xfrm>
            <a:off x="107504" y="-27384"/>
            <a:ext cx="8856984" cy="646331"/>
          </a:xfrm>
          <a:prstGeom prst="rect">
            <a:avLst/>
          </a:prstGeom>
          <a:noFill/>
        </p:spPr>
        <p:txBody>
          <a:bodyPr wrap="square" rtlCol="0">
            <a:spAutoFit/>
          </a:bodyPr>
          <a:lstStyle/>
          <a:p>
            <a:pPr algn="ctr"/>
            <a:r>
              <a:rPr lang="it-IT" sz="3600" dirty="0"/>
              <a:t>Variante  dell’ RRT: RRT*</a:t>
            </a:r>
          </a:p>
        </p:txBody>
      </p:sp>
    </p:spTree>
    <p:extLst>
      <p:ext uri="{BB962C8B-B14F-4D97-AF65-F5344CB8AC3E}">
        <p14:creationId xmlns:p14="http://schemas.microsoft.com/office/powerpoint/2010/main" val="1611176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1200329"/>
          </a:xfrm>
          <a:prstGeom prst="rect">
            <a:avLst/>
          </a:prstGeom>
          <a:noFill/>
        </p:spPr>
        <p:txBody>
          <a:bodyPr wrap="square" rtlCol="0">
            <a:spAutoFit/>
          </a:bodyPr>
          <a:lstStyle/>
          <a:p>
            <a:pPr algn="ctr"/>
            <a:r>
              <a:rPr lang="it-IT" sz="3600" dirty="0" err="1" smtClean="0"/>
              <a:t>Rapidly</a:t>
            </a:r>
            <a:r>
              <a:rPr lang="it-IT" sz="3600" dirty="0" smtClean="0"/>
              <a:t> Random </a:t>
            </a:r>
            <a:r>
              <a:rPr lang="it-IT" sz="3600" dirty="0" err="1" smtClean="0"/>
              <a:t>Tree</a:t>
            </a:r>
            <a:r>
              <a:rPr lang="it-IT" sz="3600" dirty="0" smtClean="0"/>
              <a:t> (RRT) </a:t>
            </a:r>
          </a:p>
          <a:p>
            <a:pPr algn="ctr"/>
            <a:r>
              <a:rPr lang="it-IT" sz="3600" dirty="0" smtClean="0"/>
              <a:t>per  </a:t>
            </a:r>
            <a:r>
              <a:rPr lang="it-IT" sz="3600" dirty="0" err="1" smtClean="0"/>
              <a:t>Path</a:t>
            </a:r>
            <a:r>
              <a:rPr lang="it-IT" sz="3600" dirty="0" smtClean="0"/>
              <a:t> Planning di manipolatori robotici</a:t>
            </a:r>
            <a:endParaRPr lang="it-IT" sz="3600" dirty="0"/>
          </a:p>
        </p:txBody>
      </p:sp>
      <p:cxnSp>
        <p:nvCxnSpPr>
          <p:cNvPr id="10" name="Connettore 1 9"/>
          <p:cNvCxnSpPr/>
          <p:nvPr/>
        </p:nvCxnSpPr>
        <p:spPr>
          <a:xfrm flipV="1">
            <a:off x="1331640" y="4940414"/>
            <a:ext cx="1296144" cy="1008112"/>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Connettore 1 12"/>
          <p:cNvCxnSpPr/>
          <p:nvPr/>
        </p:nvCxnSpPr>
        <p:spPr>
          <a:xfrm flipH="1" flipV="1">
            <a:off x="2627784" y="3560827"/>
            <a:ext cx="8037" cy="1368152"/>
          </a:xfrm>
          <a:prstGeom prst="line">
            <a:avLst/>
          </a:prstGeom>
          <a:ln w="38100"/>
        </p:spPr>
        <p:style>
          <a:lnRef idx="1">
            <a:schemeClr val="dk1"/>
          </a:lnRef>
          <a:fillRef idx="0">
            <a:schemeClr val="dk1"/>
          </a:fillRef>
          <a:effectRef idx="0">
            <a:schemeClr val="dk1"/>
          </a:effectRef>
          <a:fontRef idx="minor">
            <a:schemeClr val="tx1"/>
          </a:fontRef>
        </p:style>
      </p:cxnSp>
      <p:grpSp>
        <p:nvGrpSpPr>
          <p:cNvPr id="29" name="Gruppo 28"/>
          <p:cNvGrpSpPr/>
          <p:nvPr/>
        </p:nvGrpSpPr>
        <p:grpSpPr>
          <a:xfrm>
            <a:off x="1455720" y="2452903"/>
            <a:ext cx="1172064" cy="1107925"/>
            <a:chOff x="807648" y="1877593"/>
            <a:chExt cx="1172064" cy="1107925"/>
          </a:xfrm>
        </p:grpSpPr>
        <p:cxnSp>
          <p:nvCxnSpPr>
            <p:cNvPr id="15" name="Connettore 1 14"/>
            <p:cNvCxnSpPr/>
            <p:nvPr/>
          </p:nvCxnSpPr>
          <p:spPr>
            <a:xfrm flipH="1" flipV="1">
              <a:off x="1115616" y="2132856"/>
              <a:ext cx="864096" cy="852662"/>
            </a:xfrm>
            <a:prstGeom prst="line">
              <a:avLst/>
            </a:prstGeom>
            <a:ln w="38100"/>
          </p:spPr>
          <p:style>
            <a:lnRef idx="1">
              <a:schemeClr val="dk1"/>
            </a:lnRef>
            <a:fillRef idx="0">
              <a:schemeClr val="dk1"/>
            </a:fillRef>
            <a:effectRef idx="0">
              <a:schemeClr val="dk1"/>
            </a:effectRef>
            <a:fontRef idx="minor">
              <a:schemeClr val="tx1"/>
            </a:fontRef>
          </p:style>
        </p:cxnSp>
        <p:grpSp>
          <p:nvGrpSpPr>
            <p:cNvPr id="27" name="Gruppo 26"/>
            <p:cNvGrpSpPr/>
            <p:nvPr/>
          </p:nvGrpSpPr>
          <p:grpSpPr>
            <a:xfrm rot="-2700000">
              <a:off x="807648" y="1877593"/>
              <a:ext cx="360040" cy="296416"/>
              <a:chOff x="3779912" y="2761109"/>
              <a:chExt cx="360040" cy="296416"/>
            </a:xfrm>
          </p:grpSpPr>
          <p:cxnSp>
            <p:nvCxnSpPr>
              <p:cNvPr id="19" name="Connettore 1 18"/>
              <p:cNvCxnSpPr/>
              <p:nvPr/>
            </p:nvCxnSpPr>
            <p:spPr>
              <a:xfrm>
                <a:off x="3779912" y="3057525"/>
                <a:ext cx="3600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Connettore 1 19"/>
              <p:cNvCxnSpPr/>
              <p:nvPr/>
            </p:nvCxnSpPr>
            <p:spPr>
              <a:xfrm flipV="1">
                <a:off x="377991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Connettore 1 22"/>
              <p:cNvCxnSpPr/>
              <p:nvPr/>
            </p:nvCxnSpPr>
            <p:spPr>
              <a:xfrm flipH="1" flipV="1">
                <a:off x="404994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grpSp>
      </p:grpSp>
      <p:sp>
        <p:nvSpPr>
          <p:cNvPr id="30" name="CasellaDiTesto 29"/>
          <p:cNvSpPr txBox="1"/>
          <p:nvPr/>
        </p:nvSpPr>
        <p:spPr>
          <a:xfrm>
            <a:off x="755576" y="1700808"/>
            <a:ext cx="2592288" cy="369332"/>
          </a:xfrm>
          <a:prstGeom prst="rect">
            <a:avLst/>
          </a:prstGeom>
          <a:noFill/>
        </p:spPr>
        <p:txBody>
          <a:bodyPr wrap="square" rtlCol="0">
            <a:spAutoFit/>
          </a:bodyPr>
          <a:lstStyle/>
          <a:p>
            <a:r>
              <a:rPr lang="it-IT" dirty="0" smtClean="0"/>
              <a:t>Manipolatore robotico</a:t>
            </a:r>
            <a:endParaRPr lang="it-IT" dirty="0"/>
          </a:p>
        </p:txBody>
      </p:sp>
      <p:sp>
        <p:nvSpPr>
          <p:cNvPr id="31" name="Freccia a destra 30"/>
          <p:cNvSpPr/>
          <p:nvPr/>
        </p:nvSpPr>
        <p:spPr>
          <a:xfrm>
            <a:off x="3707904" y="2327667"/>
            <a:ext cx="1008112" cy="527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2" name="CasellaDiTesto 31"/>
              <p:cNvSpPr txBox="1"/>
              <p:nvPr/>
            </p:nvSpPr>
            <p:spPr>
              <a:xfrm>
                <a:off x="4860032" y="1628440"/>
                <a:ext cx="4108617" cy="1656544"/>
              </a:xfrm>
              <a:prstGeom prst="rect">
                <a:avLst/>
              </a:prstGeom>
              <a:noFill/>
            </p:spPr>
            <p:txBody>
              <a:bodyPr wrap="square" rtlCol="0">
                <a:spAutoFit/>
              </a:bodyPr>
              <a:lstStyle/>
              <a:p>
                <a:r>
                  <a:rPr lang="it-IT" dirty="0" smtClean="0"/>
                  <a:t>La configurazione (posa) del manipolatore è descritta da un vettore </a:t>
                </a:r>
                <a14:m>
                  <m:oMath xmlns:m="http://schemas.openxmlformats.org/officeDocument/2006/math">
                    <m:bar>
                      <m:barPr>
                        <m:ctrlPr>
                          <a:rPr lang="it-IT" i="1" smtClean="0">
                            <a:latin typeface="Cambria Math"/>
                          </a:rPr>
                        </m:ctrlPr>
                      </m:barPr>
                      <m:e>
                        <m:r>
                          <a:rPr lang="it-IT" b="0" i="1" smtClean="0">
                            <a:latin typeface="Cambria Math"/>
                          </a:rPr>
                          <m:t>𝑞</m:t>
                        </m:r>
                      </m:e>
                    </m:bar>
                    <m:r>
                      <a:rPr lang="it-IT" b="0" i="1" smtClean="0">
                        <a:latin typeface="Cambria Math"/>
                      </a:rPr>
                      <m:t>=</m:t>
                    </m:r>
                    <m:d>
                      <m:dPr>
                        <m:begChr m:val="["/>
                        <m:endChr m:val="]"/>
                        <m:ctrlPr>
                          <a:rPr lang="it-IT" b="0" i="1" smtClean="0">
                            <a:latin typeface="Cambria Math"/>
                          </a:rPr>
                        </m:ctrlPr>
                      </m:dPr>
                      <m:e>
                        <m:m>
                          <m:mPr>
                            <m:mcs>
                              <m:mc>
                                <m:mcPr>
                                  <m:count m:val="1"/>
                                  <m:mcJc m:val="center"/>
                                </m:mcPr>
                              </m:mc>
                            </m:mcs>
                            <m:ctrlPr>
                              <a:rPr lang="it-IT" b="0" i="1" smtClean="0">
                                <a:latin typeface="Cambria Math"/>
                              </a:rPr>
                            </m:ctrlPr>
                          </m:mPr>
                          <m:mr>
                            <m:e>
                              <m:sSub>
                                <m:sSubPr>
                                  <m:ctrlPr>
                                    <a:rPr lang="it-IT" b="0" i="1" smtClean="0">
                                      <a:latin typeface="Cambria Math"/>
                                    </a:rPr>
                                  </m:ctrlPr>
                                </m:sSubPr>
                                <m:e>
                                  <m:r>
                                    <a:rPr lang="it-IT" b="0" i="1" smtClean="0">
                                      <a:latin typeface="Cambria Math"/>
                                    </a:rPr>
                                    <m:t>𝑞</m:t>
                                  </m:r>
                                </m:e>
                                <m:sub>
                                  <m:r>
                                    <a:rPr lang="it-IT" b="0" i="1" smtClean="0">
                                      <a:latin typeface="Cambria Math"/>
                                    </a:rPr>
                                    <m:t>1</m:t>
                                  </m:r>
                                </m:sub>
                              </m:sSub>
                            </m:e>
                          </m:mr>
                          <m:mr>
                            <m:e>
                              <m:r>
                                <a:rPr lang="it-IT" b="0" i="1" smtClean="0">
                                  <a:latin typeface="Cambria Math"/>
                                  <a:ea typeface="Cambria Math"/>
                                </a:rPr>
                                <m:t>⋮</m:t>
                              </m:r>
                            </m:e>
                          </m:mr>
                          <m:mr>
                            <m:e>
                              <m:sSub>
                                <m:sSubPr>
                                  <m:ctrlPr>
                                    <a:rPr lang="it-IT" b="0" i="1" smtClean="0">
                                      <a:latin typeface="Cambria Math"/>
                                    </a:rPr>
                                  </m:ctrlPr>
                                </m:sSubPr>
                                <m:e>
                                  <m:r>
                                    <a:rPr lang="it-IT" b="0" i="1" smtClean="0">
                                      <a:latin typeface="Cambria Math"/>
                                    </a:rPr>
                                    <m:t>𝑞</m:t>
                                  </m:r>
                                </m:e>
                                <m:sub>
                                  <m:r>
                                    <a:rPr lang="it-IT" b="0" i="1" smtClean="0">
                                      <a:latin typeface="Cambria Math"/>
                                    </a:rPr>
                                    <m:t>𝑁</m:t>
                                  </m:r>
                                </m:sub>
                              </m:sSub>
                            </m:e>
                          </m:mr>
                        </m:m>
                      </m:e>
                    </m:d>
                  </m:oMath>
                </a14:m>
                <a:r>
                  <a:rPr lang="it-IT" dirty="0" smtClean="0"/>
                  <a:t>, contenente il valore degli angoli di giunto per la posa considerata </a:t>
                </a:r>
                <a:endParaRPr lang="it-IT"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4860032" y="1628440"/>
                <a:ext cx="4108617" cy="1656544"/>
              </a:xfrm>
              <a:prstGeom prst="rect">
                <a:avLst/>
              </a:prstGeom>
              <a:blipFill rotWithShape="1">
                <a:blip r:embed="rId2"/>
                <a:stretch>
                  <a:fillRect l="-1187" t="-1838" r="-2077" b="-4779"/>
                </a:stretch>
              </a:blipFill>
            </p:spPr>
            <p:txBody>
              <a:bodyPr/>
              <a:lstStyle/>
              <a:p>
                <a:r>
                  <a:rPr lang="it-IT">
                    <a:noFill/>
                  </a:rPr>
                  <a:t> </a:t>
                </a:r>
              </a:p>
            </p:txBody>
          </p:sp>
        </mc:Fallback>
      </mc:AlternateContent>
      <p:grpSp>
        <p:nvGrpSpPr>
          <p:cNvPr id="40" name="Gruppo 39"/>
          <p:cNvGrpSpPr/>
          <p:nvPr/>
        </p:nvGrpSpPr>
        <p:grpSpPr>
          <a:xfrm>
            <a:off x="1180230" y="5588863"/>
            <a:ext cx="1015506" cy="719326"/>
            <a:chOff x="1180230" y="5588863"/>
            <a:chExt cx="1015506" cy="719326"/>
          </a:xfrm>
        </p:grpSpPr>
        <p:cxnSp>
          <p:nvCxnSpPr>
            <p:cNvPr id="34" name="Connettore 1 33"/>
            <p:cNvCxnSpPr/>
            <p:nvPr/>
          </p:nvCxnSpPr>
          <p:spPr>
            <a:xfrm>
              <a:off x="1403647" y="5948526"/>
              <a:ext cx="792089" cy="0"/>
            </a:xfrm>
            <a:prstGeom prst="line">
              <a:avLst/>
            </a:prstGeom>
          </p:spPr>
          <p:style>
            <a:lnRef idx="1">
              <a:schemeClr val="dk1"/>
            </a:lnRef>
            <a:fillRef idx="0">
              <a:schemeClr val="dk1"/>
            </a:fillRef>
            <a:effectRef idx="0">
              <a:schemeClr val="dk1"/>
            </a:effectRef>
            <a:fontRef idx="minor">
              <a:schemeClr val="tx1"/>
            </a:fontRef>
          </p:style>
        </p:cxnSp>
        <p:sp>
          <p:nvSpPr>
            <p:cNvPr id="39" name="Arco 38"/>
            <p:cNvSpPr/>
            <p:nvPr/>
          </p:nvSpPr>
          <p:spPr>
            <a:xfrm>
              <a:off x="1180230" y="5588863"/>
              <a:ext cx="687603" cy="719326"/>
            </a:xfrm>
            <a:prstGeom prst="arc">
              <a:avLst>
                <a:gd name="adj1" fmla="val 18162691"/>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grpSp>
      <p:grpSp>
        <p:nvGrpSpPr>
          <p:cNvPr id="41" name="Gruppo 40"/>
          <p:cNvGrpSpPr/>
          <p:nvPr/>
        </p:nvGrpSpPr>
        <p:grpSpPr>
          <a:xfrm>
            <a:off x="2192575" y="4437112"/>
            <a:ext cx="1155289" cy="779522"/>
            <a:chOff x="983736" y="5456659"/>
            <a:chExt cx="1155289" cy="779522"/>
          </a:xfrm>
        </p:grpSpPr>
        <p:cxnSp>
          <p:nvCxnSpPr>
            <p:cNvPr id="42" name="Connettore 1 41"/>
            <p:cNvCxnSpPr/>
            <p:nvPr/>
          </p:nvCxnSpPr>
          <p:spPr>
            <a:xfrm flipV="1">
              <a:off x="1403647" y="5456659"/>
              <a:ext cx="735378" cy="491867"/>
            </a:xfrm>
            <a:prstGeom prst="line">
              <a:avLst/>
            </a:prstGeom>
          </p:spPr>
          <p:style>
            <a:lnRef idx="1">
              <a:schemeClr val="dk1"/>
            </a:lnRef>
            <a:fillRef idx="0">
              <a:schemeClr val="dk1"/>
            </a:fillRef>
            <a:effectRef idx="0">
              <a:schemeClr val="dk1"/>
            </a:effectRef>
            <a:fontRef idx="minor">
              <a:schemeClr val="tx1"/>
            </a:fontRef>
          </p:style>
        </p:cxnSp>
        <p:sp>
          <p:nvSpPr>
            <p:cNvPr id="43" name="Arco 42"/>
            <p:cNvSpPr/>
            <p:nvPr/>
          </p:nvSpPr>
          <p:spPr>
            <a:xfrm>
              <a:off x="983736" y="5516855"/>
              <a:ext cx="839821" cy="719326"/>
            </a:xfrm>
            <a:prstGeom prst="arc">
              <a:avLst>
                <a:gd name="adj1" fmla="val 16461386"/>
                <a:gd name="adj2" fmla="val 2005928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grpSp>
      <p:grpSp>
        <p:nvGrpSpPr>
          <p:cNvPr id="45" name="Gruppo 44"/>
          <p:cNvGrpSpPr/>
          <p:nvPr/>
        </p:nvGrpSpPr>
        <p:grpSpPr>
          <a:xfrm>
            <a:off x="2220011" y="2924945"/>
            <a:ext cx="687603" cy="863341"/>
            <a:chOff x="1043870" y="5312644"/>
            <a:chExt cx="687603" cy="863341"/>
          </a:xfrm>
        </p:grpSpPr>
        <p:cxnSp>
          <p:nvCxnSpPr>
            <p:cNvPr id="46" name="Connettore 1 45"/>
            <p:cNvCxnSpPr/>
            <p:nvPr/>
          </p:nvCxnSpPr>
          <p:spPr>
            <a:xfrm flipV="1">
              <a:off x="1451643" y="5312644"/>
              <a:ext cx="0" cy="635883"/>
            </a:xfrm>
            <a:prstGeom prst="line">
              <a:avLst/>
            </a:prstGeom>
          </p:spPr>
          <p:style>
            <a:lnRef idx="1">
              <a:schemeClr val="dk1"/>
            </a:lnRef>
            <a:fillRef idx="0">
              <a:schemeClr val="dk1"/>
            </a:fillRef>
            <a:effectRef idx="0">
              <a:schemeClr val="dk1"/>
            </a:effectRef>
            <a:fontRef idx="minor">
              <a:schemeClr val="tx1"/>
            </a:fontRef>
          </p:style>
        </p:cxnSp>
        <p:sp>
          <p:nvSpPr>
            <p:cNvPr id="47" name="Arco 46"/>
            <p:cNvSpPr/>
            <p:nvPr/>
          </p:nvSpPr>
          <p:spPr>
            <a:xfrm>
              <a:off x="1043870" y="5456659"/>
              <a:ext cx="687603" cy="719326"/>
            </a:xfrm>
            <a:prstGeom prst="arc">
              <a:avLst>
                <a:gd name="adj1" fmla="val 13183802"/>
                <a:gd name="adj2" fmla="val 1678274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grpSp>
      <p:sp>
        <p:nvSpPr>
          <p:cNvPr id="5" name="Ovale 4"/>
          <p:cNvSpPr/>
          <p:nvPr/>
        </p:nvSpPr>
        <p:spPr>
          <a:xfrm>
            <a:off x="1259632" y="5876518"/>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6" name="Ovale 5"/>
          <p:cNvSpPr/>
          <p:nvPr/>
        </p:nvSpPr>
        <p:spPr>
          <a:xfrm>
            <a:off x="2563813" y="4856971"/>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7" name="Ovale 16"/>
          <p:cNvSpPr/>
          <p:nvPr/>
        </p:nvSpPr>
        <p:spPr>
          <a:xfrm>
            <a:off x="2563813" y="3488819"/>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50" name="Connettore 1 49"/>
          <p:cNvCxnSpPr/>
          <p:nvPr/>
        </p:nvCxnSpPr>
        <p:spPr>
          <a:xfrm flipH="1">
            <a:off x="1187624" y="5990589"/>
            <a:ext cx="72008" cy="71631"/>
          </a:xfrm>
          <a:prstGeom prst="line">
            <a:avLst/>
          </a:prstGeom>
        </p:spPr>
        <p:style>
          <a:lnRef idx="1">
            <a:schemeClr val="dk1"/>
          </a:lnRef>
          <a:fillRef idx="0">
            <a:schemeClr val="dk1"/>
          </a:fillRef>
          <a:effectRef idx="0">
            <a:schemeClr val="dk1"/>
          </a:effectRef>
          <a:fontRef idx="minor">
            <a:schemeClr val="tx1"/>
          </a:fontRef>
        </p:style>
      </p:cxnSp>
      <p:cxnSp>
        <p:nvCxnSpPr>
          <p:cNvPr id="52" name="Connettore 1 51"/>
          <p:cNvCxnSpPr/>
          <p:nvPr/>
        </p:nvCxnSpPr>
        <p:spPr>
          <a:xfrm>
            <a:off x="1331640" y="6026405"/>
            <a:ext cx="0" cy="101575"/>
          </a:xfrm>
          <a:prstGeom prst="line">
            <a:avLst/>
          </a:prstGeom>
        </p:spPr>
        <p:style>
          <a:lnRef idx="1">
            <a:schemeClr val="dk1"/>
          </a:lnRef>
          <a:fillRef idx="0">
            <a:schemeClr val="dk1"/>
          </a:fillRef>
          <a:effectRef idx="0">
            <a:schemeClr val="dk1"/>
          </a:effectRef>
          <a:fontRef idx="minor">
            <a:schemeClr val="tx1"/>
          </a:fontRef>
        </p:style>
      </p:cxnSp>
      <p:cxnSp>
        <p:nvCxnSpPr>
          <p:cNvPr id="53" name="Connettore 1 52"/>
          <p:cNvCxnSpPr/>
          <p:nvPr/>
        </p:nvCxnSpPr>
        <p:spPr>
          <a:xfrm>
            <a:off x="1388963" y="5993741"/>
            <a:ext cx="66144" cy="68479"/>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CasellaDiTesto 60"/>
              <p:cNvSpPr txBox="1"/>
              <p:nvPr/>
            </p:nvSpPr>
            <p:spPr>
              <a:xfrm>
                <a:off x="1634459" y="5517232"/>
                <a:ext cx="7052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r>
                            <a:rPr lang="it-IT" b="0" i="1" smtClean="0">
                              <a:latin typeface="Cambria Math"/>
                            </a:rPr>
                            <m:t>𝑞</m:t>
                          </m:r>
                        </m:e>
                        <m:sub>
                          <m:r>
                            <a:rPr lang="it-IT" b="0" i="1" smtClean="0">
                              <a:latin typeface="Cambria Math"/>
                            </a:rPr>
                            <m:t>1</m:t>
                          </m:r>
                        </m:sub>
                      </m:sSub>
                    </m:oMath>
                  </m:oMathPara>
                </a14:m>
                <a:endParaRPr lang="it-IT"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1634459" y="5517232"/>
                <a:ext cx="705293" cy="369332"/>
              </a:xfrm>
              <a:prstGeom prst="rect">
                <a:avLst/>
              </a:prstGeom>
              <a:blipFill rotWithShape="1">
                <a:blip r:embed="rId3"/>
                <a:stretch>
                  <a:fillRect b="-491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a:off x="2570563" y="4149080"/>
                <a:ext cx="7052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r>
                            <a:rPr lang="it-IT" b="0" i="1" smtClean="0">
                              <a:latin typeface="Cambria Math"/>
                            </a:rPr>
                            <m:t>𝑞</m:t>
                          </m:r>
                        </m:e>
                        <m:sub>
                          <m:r>
                            <a:rPr lang="it-IT" b="0" i="1" smtClean="0">
                              <a:latin typeface="Cambria Math"/>
                            </a:rPr>
                            <m:t>2</m:t>
                          </m:r>
                        </m:sub>
                      </m:sSub>
                    </m:oMath>
                  </m:oMathPara>
                </a14:m>
                <a:endParaRPr lang="it-IT" dirty="0"/>
              </a:p>
            </p:txBody>
          </p:sp>
        </mc:Choice>
        <mc:Fallback xmlns="">
          <p:sp>
            <p:nvSpPr>
              <p:cNvPr id="62" name="CasellaDiTesto 61"/>
              <p:cNvSpPr txBox="1">
                <a:spLocks noRot="1" noChangeAspect="1" noMove="1" noResize="1" noEditPoints="1" noAdjustHandles="1" noChangeArrowheads="1" noChangeShapeType="1" noTextEdit="1"/>
              </p:cNvSpPr>
              <p:nvPr/>
            </p:nvSpPr>
            <p:spPr>
              <a:xfrm>
                <a:off x="2570563" y="4149080"/>
                <a:ext cx="705293" cy="369332"/>
              </a:xfrm>
              <a:prstGeom prst="rect">
                <a:avLst/>
              </a:prstGeom>
              <a:blipFill rotWithShape="1">
                <a:blip r:embed="rId4"/>
                <a:stretch>
                  <a:fillRect b="-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3" name="CasellaDiTesto 62"/>
              <p:cNvSpPr txBox="1"/>
              <p:nvPr/>
            </p:nvSpPr>
            <p:spPr>
              <a:xfrm>
                <a:off x="1994499" y="2699628"/>
                <a:ext cx="7052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r>
                            <a:rPr lang="it-IT" b="0" i="1" smtClean="0">
                              <a:latin typeface="Cambria Math"/>
                            </a:rPr>
                            <m:t>𝑞</m:t>
                          </m:r>
                        </m:e>
                        <m:sub>
                          <m:r>
                            <a:rPr lang="it-IT" b="0" i="1" smtClean="0">
                              <a:latin typeface="Cambria Math"/>
                            </a:rPr>
                            <m:t>2</m:t>
                          </m:r>
                        </m:sub>
                      </m:sSub>
                    </m:oMath>
                  </m:oMathPara>
                </a14:m>
                <a:endParaRPr lang="it-IT" dirty="0"/>
              </a:p>
            </p:txBody>
          </p:sp>
        </mc:Choice>
        <mc:Fallback xmlns="">
          <p:sp>
            <p:nvSpPr>
              <p:cNvPr id="63" name="CasellaDiTesto 62"/>
              <p:cNvSpPr txBox="1">
                <a:spLocks noRot="1" noChangeAspect="1" noMove="1" noResize="1" noEditPoints="1" noAdjustHandles="1" noChangeArrowheads="1" noChangeShapeType="1" noTextEdit="1"/>
              </p:cNvSpPr>
              <p:nvPr/>
            </p:nvSpPr>
            <p:spPr>
              <a:xfrm>
                <a:off x="1994499" y="2699628"/>
                <a:ext cx="705293" cy="369332"/>
              </a:xfrm>
              <a:prstGeom prst="rect">
                <a:avLst/>
              </a:prstGeom>
              <a:blipFill rotWithShape="1">
                <a:blip r:embed="rId5"/>
                <a:stretch>
                  <a:fillRect b="-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3" name="CasellaDiTesto 32"/>
              <p:cNvSpPr txBox="1"/>
              <p:nvPr/>
            </p:nvSpPr>
            <p:spPr>
              <a:xfrm>
                <a:off x="4941184" y="4440301"/>
                <a:ext cx="3519248" cy="1537024"/>
              </a:xfrm>
              <a:prstGeom prst="rect">
                <a:avLst/>
              </a:prstGeom>
              <a:noFill/>
            </p:spPr>
            <p:txBody>
              <a:bodyPr wrap="square" rtlCol="0">
                <a:spAutoFit/>
              </a:bodyPr>
              <a:lstStyle/>
              <a:p>
                <a:r>
                  <a:rPr lang="it-IT" dirty="0" smtClean="0">
                    <a:solidFill>
                      <a:schemeClr val="tx1"/>
                    </a:solidFill>
                  </a:rPr>
                  <a:t>Più in generale, il vettore </a:t>
                </a:r>
                <a14:m>
                  <m:oMath xmlns:m="http://schemas.openxmlformats.org/officeDocument/2006/math">
                    <m:bar>
                      <m:barPr>
                        <m:ctrlPr>
                          <a:rPr lang="it-IT" i="1">
                            <a:solidFill>
                              <a:schemeClr val="tx1"/>
                            </a:solidFill>
                            <a:latin typeface="Cambria Math"/>
                          </a:rPr>
                        </m:ctrlPr>
                      </m:barPr>
                      <m:e>
                        <m:r>
                          <a:rPr lang="it-IT" i="1">
                            <a:solidFill>
                              <a:schemeClr val="tx1"/>
                            </a:solidFill>
                            <a:latin typeface="Cambria Math"/>
                          </a:rPr>
                          <m:t>𝑞</m:t>
                        </m:r>
                      </m:e>
                    </m:bar>
                  </m:oMath>
                </a14:m>
                <a:r>
                  <a:rPr lang="it-IT" dirty="0" smtClean="0">
                    <a:solidFill>
                      <a:schemeClr val="tx1"/>
                    </a:solidFill>
                  </a:rPr>
                  <a:t> contiene quell’insieme di informazioni che è necessario conoscere per determinare univocamente lo stato del robot</a:t>
                </a:r>
                <a:endParaRPr lang="it-IT" dirty="0">
                  <a:solidFill>
                    <a:schemeClr val="tx1"/>
                  </a:solidFill>
                </a:endParaRPr>
              </a:p>
            </p:txBody>
          </p:sp>
        </mc:Choice>
        <mc:Fallback xmlns="">
          <p:sp>
            <p:nvSpPr>
              <p:cNvPr id="33" name="CasellaDiTesto 32"/>
              <p:cNvSpPr txBox="1">
                <a:spLocks noRot="1" noChangeAspect="1" noMove="1" noResize="1" noEditPoints="1" noAdjustHandles="1" noChangeArrowheads="1" noChangeShapeType="1" noTextEdit="1"/>
              </p:cNvSpPr>
              <p:nvPr/>
            </p:nvSpPr>
            <p:spPr>
              <a:xfrm>
                <a:off x="4941184" y="4440301"/>
                <a:ext cx="3519248" cy="1537024"/>
              </a:xfrm>
              <a:prstGeom prst="rect">
                <a:avLst/>
              </a:prstGeom>
              <a:blipFill rotWithShape="1">
                <a:blip r:embed="rId6"/>
                <a:stretch>
                  <a:fillRect l="-1560" t="-1581" b="-5138"/>
                </a:stretch>
              </a:blipFill>
            </p:spPr>
            <p:txBody>
              <a:bodyPr/>
              <a:lstStyle/>
              <a:p>
                <a:r>
                  <a:rPr lang="it-IT">
                    <a:noFill/>
                  </a:rPr>
                  <a:t> </a:t>
                </a:r>
              </a:p>
            </p:txBody>
          </p:sp>
        </mc:Fallback>
      </mc:AlternateContent>
      <p:sp>
        <p:nvSpPr>
          <p:cNvPr id="35" name="Freccia a destra 34"/>
          <p:cNvSpPr/>
          <p:nvPr/>
        </p:nvSpPr>
        <p:spPr>
          <a:xfrm rot="5400000">
            <a:off x="5964248" y="3565755"/>
            <a:ext cx="1008112" cy="527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375247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68368" y="188640"/>
            <a:ext cx="8856984" cy="646331"/>
          </a:xfrm>
          <a:prstGeom prst="rect">
            <a:avLst/>
          </a:prstGeom>
          <a:noFill/>
        </p:spPr>
        <p:txBody>
          <a:bodyPr wrap="square" rtlCol="0">
            <a:spAutoFit/>
          </a:bodyPr>
          <a:lstStyle/>
          <a:p>
            <a:pPr algn="ctr"/>
            <a:r>
              <a:rPr lang="it-IT" sz="3600" dirty="0" smtClean="0"/>
              <a:t>Sommario</a:t>
            </a:r>
            <a:endParaRPr lang="it-IT" sz="3600" dirty="0"/>
          </a:p>
        </p:txBody>
      </p:sp>
      <p:grpSp>
        <p:nvGrpSpPr>
          <p:cNvPr id="46" name="Gruppo 45"/>
          <p:cNvGrpSpPr/>
          <p:nvPr/>
        </p:nvGrpSpPr>
        <p:grpSpPr>
          <a:xfrm>
            <a:off x="431540" y="1331476"/>
            <a:ext cx="7884876" cy="4329772"/>
            <a:chOff x="431540" y="1043444"/>
            <a:chExt cx="7884876" cy="4329772"/>
          </a:xfrm>
        </p:grpSpPr>
        <p:cxnSp>
          <p:nvCxnSpPr>
            <p:cNvPr id="6" name="Connettore 1 5"/>
            <p:cNvCxnSpPr/>
            <p:nvPr/>
          </p:nvCxnSpPr>
          <p:spPr>
            <a:xfrm>
              <a:off x="539552" y="1196752"/>
              <a:ext cx="0" cy="1728192"/>
            </a:xfrm>
            <a:prstGeom prst="line">
              <a:avLst/>
            </a:prstGeom>
          </p:spPr>
          <p:style>
            <a:lnRef idx="1">
              <a:schemeClr val="dk1"/>
            </a:lnRef>
            <a:fillRef idx="0">
              <a:schemeClr val="dk1"/>
            </a:fillRef>
            <a:effectRef idx="0">
              <a:schemeClr val="dk1"/>
            </a:effectRef>
            <a:fontRef idx="minor">
              <a:schemeClr val="tx1"/>
            </a:fontRef>
          </p:style>
        </p:cxnSp>
        <p:grpSp>
          <p:nvGrpSpPr>
            <p:cNvPr id="9" name="Gruppo 8"/>
            <p:cNvGrpSpPr/>
            <p:nvPr/>
          </p:nvGrpSpPr>
          <p:grpSpPr>
            <a:xfrm>
              <a:off x="431540" y="1043444"/>
              <a:ext cx="7092788" cy="369332"/>
              <a:chOff x="431540" y="1043444"/>
              <a:chExt cx="7092788" cy="369332"/>
            </a:xfrm>
          </p:grpSpPr>
          <p:sp>
            <p:nvSpPr>
              <p:cNvPr id="7" name="Rettangolo 6"/>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755576" y="1043444"/>
                <a:ext cx="6768752" cy="369332"/>
              </a:xfrm>
              <a:prstGeom prst="rect">
                <a:avLst/>
              </a:prstGeom>
              <a:noFill/>
            </p:spPr>
            <p:txBody>
              <a:bodyPr wrap="square" rtlCol="0">
                <a:spAutoFit/>
              </a:bodyPr>
              <a:lstStyle/>
              <a:p>
                <a:r>
                  <a:rPr lang="it-IT" dirty="0" smtClean="0"/>
                  <a:t>Introduzione</a:t>
                </a:r>
                <a:endParaRPr lang="it-IT" dirty="0"/>
              </a:p>
            </p:txBody>
          </p:sp>
        </p:grpSp>
        <p:sp>
          <p:nvSpPr>
            <p:cNvPr id="12" name="CasellaDiTesto 11"/>
            <p:cNvSpPr txBox="1"/>
            <p:nvPr/>
          </p:nvSpPr>
          <p:spPr>
            <a:xfrm>
              <a:off x="755576" y="1763524"/>
              <a:ext cx="6768752" cy="369332"/>
            </a:xfrm>
            <a:prstGeom prst="rect">
              <a:avLst/>
            </a:prstGeom>
            <a:noFill/>
          </p:spPr>
          <p:txBody>
            <a:bodyPr wrap="square" rtlCol="0">
              <a:spAutoFit/>
            </a:bodyPr>
            <a:lstStyle/>
            <a:p>
              <a:r>
                <a:rPr lang="it-IT" dirty="0" smtClean="0"/>
                <a:t>Algoritmi RRT</a:t>
              </a:r>
              <a:endParaRPr lang="it-IT" dirty="0"/>
            </a:p>
          </p:txBody>
        </p:sp>
        <p:sp>
          <p:nvSpPr>
            <p:cNvPr id="15" name="CasellaDiTesto 14"/>
            <p:cNvSpPr txBox="1"/>
            <p:nvPr/>
          </p:nvSpPr>
          <p:spPr>
            <a:xfrm>
              <a:off x="755576" y="2492896"/>
              <a:ext cx="6768752" cy="369332"/>
            </a:xfrm>
            <a:prstGeom prst="rect">
              <a:avLst/>
            </a:prstGeom>
            <a:noFill/>
          </p:spPr>
          <p:txBody>
            <a:bodyPr wrap="square" rtlCol="0">
              <a:spAutoFit/>
            </a:bodyPr>
            <a:lstStyle/>
            <a:p>
              <a:r>
                <a:rPr lang="it-IT" dirty="0" smtClean="0"/>
                <a:t>Implementazioni parallele di algoritmi RRT</a:t>
              </a:r>
              <a:endParaRPr lang="it-IT" dirty="0"/>
            </a:p>
          </p:txBody>
        </p:sp>
        <p:cxnSp>
          <p:nvCxnSpPr>
            <p:cNvPr id="16" name="Connettore 1 15"/>
            <p:cNvCxnSpPr/>
            <p:nvPr/>
          </p:nvCxnSpPr>
          <p:spPr>
            <a:xfrm>
              <a:off x="1331640" y="2924944"/>
              <a:ext cx="0" cy="1944216"/>
            </a:xfrm>
            <a:prstGeom prst="line">
              <a:avLst/>
            </a:prstGeom>
          </p:spPr>
          <p:style>
            <a:lnRef idx="1">
              <a:schemeClr val="dk1"/>
            </a:lnRef>
            <a:fillRef idx="0">
              <a:schemeClr val="dk1"/>
            </a:fillRef>
            <a:effectRef idx="0">
              <a:schemeClr val="dk1"/>
            </a:effectRef>
            <a:fontRef idx="minor">
              <a:schemeClr val="tx1"/>
            </a:fontRef>
          </p:style>
        </p:cxnSp>
        <p:grpSp>
          <p:nvGrpSpPr>
            <p:cNvPr id="19" name="Gruppo 18"/>
            <p:cNvGrpSpPr/>
            <p:nvPr/>
          </p:nvGrpSpPr>
          <p:grpSpPr>
            <a:xfrm>
              <a:off x="1223628" y="3059668"/>
              <a:ext cx="7092788" cy="369332"/>
              <a:chOff x="431540" y="1043444"/>
              <a:chExt cx="7092788" cy="369332"/>
            </a:xfrm>
          </p:grpSpPr>
          <p:sp>
            <p:nvSpPr>
              <p:cNvPr id="20" name="Rettangolo 19"/>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1  (OMP)</a:t>
                </a:r>
                <a:endParaRPr lang="it-IT" dirty="0"/>
              </a:p>
            </p:txBody>
          </p:sp>
        </p:grpSp>
        <p:grpSp>
          <p:nvGrpSpPr>
            <p:cNvPr id="22" name="Gruppo 21"/>
            <p:cNvGrpSpPr/>
            <p:nvPr/>
          </p:nvGrpSpPr>
          <p:grpSpPr>
            <a:xfrm>
              <a:off x="1223628" y="3491716"/>
              <a:ext cx="7092788" cy="369332"/>
              <a:chOff x="431540" y="1043444"/>
              <a:chExt cx="7092788" cy="369332"/>
            </a:xfrm>
          </p:grpSpPr>
          <p:sp>
            <p:nvSpPr>
              <p:cNvPr id="23" name="Rettangolo 22"/>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CasellaDiTesto 23"/>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2  (OMP)</a:t>
                </a:r>
                <a:endParaRPr lang="it-IT" dirty="0"/>
              </a:p>
            </p:txBody>
          </p:sp>
        </p:grpSp>
        <p:grpSp>
          <p:nvGrpSpPr>
            <p:cNvPr id="25" name="Gruppo 24"/>
            <p:cNvGrpSpPr/>
            <p:nvPr/>
          </p:nvGrpSpPr>
          <p:grpSpPr>
            <a:xfrm>
              <a:off x="1223628" y="3933056"/>
              <a:ext cx="7092788" cy="369332"/>
              <a:chOff x="431540" y="1043444"/>
              <a:chExt cx="7092788" cy="369332"/>
            </a:xfrm>
          </p:grpSpPr>
          <p:sp>
            <p:nvSpPr>
              <p:cNvPr id="26" name="Rettangolo 25"/>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3  (MPI)</a:t>
                </a:r>
                <a:endParaRPr lang="it-IT" dirty="0"/>
              </a:p>
            </p:txBody>
          </p:sp>
        </p:grpSp>
        <p:grpSp>
          <p:nvGrpSpPr>
            <p:cNvPr id="28" name="Gruppo 27"/>
            <p:cNvGrpSpPr/>
            <p:nvPr/>
          </p:nvGrpSpPr>
          <p:grpSpPr>
            <a:xfrm>
              <a:off x="1223628" y="4365104"/>
              <a:ext cx="7092788" cy="369332"/>
              <a:chOff x="431540" y="1043444"/>
              <a:chExt cx="7092788" cy="369332"/>
            </a:xfrm>
          </p:grpSpPr>
          <p:sp>
            <p:nvSpPr>
              <p:cNvPr id="29" name="Rettangolo 28"/>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4  (MPI)</a:t>
                </a:r>
                <a:endParaRPr lang="it-IT" dirty="0"/>
              </a:p>
            </p:txBody>
          </p:sp>
        </p:grpSp>
        <p:cxnSp>
          <p:nvCxnSpPr>
            <p:cNvPr id="32" name="Connettore 1 31"/>
            <p:cNvCxnSpPr>
              <a:endCxn id="43" idx="2"/>
            </p:cNvCxnSpPr>
            <p:nvPr/>
          </p:nvCxnSpPr>
          <p:spPr>
            <a:xfrm>
              <a:off x="539552" y="4869160"/>
              <a:ext cx="6503" cy="396044"/>
            </a:xfrm>
            <a:prstGeom prst="line">
              <a:avLst/>
            </a:prstGeom>
          </p:spPr>
          <p:style>
            <a:lnRef idx="1">
              <a:schemeClr val="dk1"/>
            </a:lnRef>
            <a:fillRef idx="0">
              <a:schemeClr val="dk1"/>
            </a:fillRef>
            <a:effectRef idx="0">
              <a:schemeClr val="dk1"/>
            </a:effectRef>
            <a:fontRef idx="minor">
              <a:schemeClr val="tx1"/>
            </a:fontRef>
          </p:style>
        </p:cxnSp>
        <p:cxnSp>
          <p:nvCxnSpPr>
            <p:cNvPr id="35" name="Connettore 1 34"/>
            <p:cNvCxnSpPr/>
            <p:nvPr/>
          </p:nvCxnSpPr>
          <p:spPr>
            <a:xfrm flipH="1">
              <a:off x="539552" y="2924944"/>
              <a:ext cx="792088" cy="0"/>
            </a:xfrm>
            <a:prstGeom prst="line">
              <a:avLst/>
            </a:prstGeom>
          </p:spPr>
          <p:style>
            <a:lnRef idx="1">
              <a:schemeClr val="dk1"/>
            </a:lnRef>
            <a:fillRef idx="0">
              <a:schemeClr val="dk1"/>
            </a:fillRef>
            <a:effectRef idx="0">
              <a:schemeClr val="dk1"/>
            </a:effectRef>
            <a:fontRef idx="minor">
              <a:schemeClr val="tx1"/>
            </a:fontRef>
          </p:style>
        </p:cxnSp>
        <p:cxnSp>
          <p:nvCxnSpPr>
            <p:cNvPr id="40" name="Connettore 1 39"/>
            <p:cNvCxnSpPr/>
            <p:nvPr/>
          </p:nvCxnSpPr>
          <p:spPr>
            <a:xfrm flipH="1">
              <a:off x="539552" y="4869160"/>
              <a:ext cx="792088" cy="0"/>
            </a:xfrm>
            <a:prstGeom prst="line">
              <a:avLst/>
            </a:prstGeom>
          </p:spPr>
          <p:style>
            <a:lnRef idx="1">
              <a:schemeClr val="dk1"/>
            </a:lnRef>
            <a:fillRef idx="0">
              <a:schemeClr val="dk1"/>
            </a:fillRef>
            <a:effectRef idx="0">
              <a:schemeClr val="dk1"/>
            </a:effectRef>
            <a:fontRef idx="minor">
              <a:schemeClr val="tx1"/>
            </a:fontRef>
          </p:style>
        </p:cxnSp>
        <p:grpSp>
          <p:nvGrpSpPr>
            <p:cNvPr id="42" name="Gruppo 41"/>
            <p:cNvGrpSpPr/>
            <p:nvPr/>
          </p:nvGrpSpPr>
          <p:grpSpPr>
            <a:xfrm>
              <a:off x="438043" y="5003884"/>
              <a:ext cx="7092788" cy="369332"/>
              <a:chOff x="431540" y="1043444"/>
              <a:chExt cx="7092788" cy="369332"/>
            </a:xfrm>
          </p:grpSpPr>
          <p:sp>
            <p:nvSpPr>
              <p:cNvPr id="43" name="Rettangolo 42"/>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CasellaDiTesto 43"/>
              <p:cNvSpPr txBox="1"/>
              <p:nvPr/>
            </p:nvSpPr>
            <p:spPr>
              <a:xfrm>
                <a:off x="755576" y="1043444"/>
                <a:ext cx="6768752" cy="369332"/>
              </a:xfrm>
              <a:prstGeom prst="rect">
                <a:avLst/>
              </a:prstGeom>
              <a:noFill/>
            </p:spPr>
            <p:txBody>
              <a:bodyPr wrap="square" rtlCol="0">
                <a:spAutoFit/>
              </a:bodyPr>
              <a:lstStyle/>
              <a:p>
                <a:r>
                  <a:rPr lang="it-IT" dirty="0" smtClean="0"/>
                  <a:t>Design pattern utilizzati</a:t>
                </a:r>
                <a:endParaRPr lang="it-IT" dirty="0"/>
              </a:p>
            </p:txBody>
          </p:sp>
        </p:grpSp>
      </p:grpSp>
      <p:sp>
        <p:nvSpPr>
          <p:cNvPr id="36" name="Rettangolo 35"/>
          <p:cNvSpPr/>
          <p:nvPr/>
        </p:nvSpPr>
        <p:spPr>
          <a:xfrm>
            <a:off x="431540" y="212821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p:cNvSpPr/>
          <p:nvPr/>
        </p:nvSpPr>
        <p:spPr>
          <a:xfrm>
            <a:off x="323528" y="2708920"/>
            <a:ext cx="5184576" cy="5133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p:cNvSpPr/>
          <p:nvPr/>
        </p:nvSpPr>
        <p:spPr>
          <a:xfrm>
            <a:off x="438043" y="2857582"/>
            <a:ext cx="216024" cy="216024"/>
          </a:xfrm>
          <a:prstGeom prst="rect">
            <a:avLst/>
          </a:prstGeom>
          <a:solidFill>
            <a:srgbClr val="7042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081666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a:t>RRT-RRT*, </a:t>
            </a:r>
            <a:r>
              <a:rPr lang="it-IT" sz="3600" dirty="0" err="1" smtClean="0"/>
              <a:t>parallel</a:t>
            </a:r>
            <a:r>
              <a:rPr lang="it-IT" sz="3600" dirty="0" smtClean="0"/>
              <a:t> </a:t>
            </a:r>
            <a:r>
              <a:rPr lang="it-IT" sz="3600" dirty="0" err="1" smtClean="0"/>
              <a:t>implementation</a:t>
            </a:r>
            <a:endParaRPr lang="it-IT" sz="3600" dirty="0"/>
          </a:p>
        </p:txBody>
      </p:sp>
      <p:sp>
        <p:nvSpPr>
          <p:cNvPr id="6" name="CasellaDiTesto 5"/>
          <p:cNvSpPr txBox="1"/>
          <p:nvPr/>
        </p:nvSpPr>
        <p:spPr>
          <a:xfrm>
            <a:off x="0" y="620688"/>
            <a:ext cx="8849360" cy="923330"/>
          </a:xfrm>
          <a:prstGeom prst="rect">
            <a:avLst/>
          </a:prstGeom>
          <a:noFill/>
        </p:spPr>
        <p:txBody>
          <a:bodyPr wrap="square" rtlCol="0">
            <a:spAutoFit/>
          </a:bodyPr>
          <a:lstStyle/>
          <a:p>
            <a:r>
              <a:rPr lang="it-IT" dirty="0" smtClean="0"/>
              <a:t>Sarà considerato il seguente problema. Si vuole trovare il percorso che porta un robot dotato di 3 gradi di libertà, dalla configurazione iniziale (in rosso) a quella finale (in verde). </a:t>
            </a:r>
            <a:r>
              <a:rPr lang="it-IT" dirty="0"/>
              <a:t>Le sfere di colore rosso sono ostacoli fissi (noti), </a:t>
            </a:r>
            <a:r>
              <a:rPr lang="it-IT" dirty="0" smtClean="0"/>
              <a:t>contro cui </a:t>
            </a:r>
            <a:r>
              <a:rPr lang="it-IT" dirty="0"/>
              <a:t>deve essere impedita la collisione.</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916832"/>
            <a:ext cx="4980952" cy="4714286"/>
          </a:xfrm>
          <a:prstGeom prst="rect">
            <a:avLst/>
          </a:prstGeom>
        </p:spPr>
      </p:pic>
    </p:spTree>
    <p:extLst>
      <p:ext uri="{BB962C8B-B14F-4D97-AF65-F5344CB8AC3E}">
        <p14:creationId xmlns:p14="http://schemas.microsoft.com/office/powerpoint/2010/main" val="3948366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a:t>RRT-RRT*, </a:t>
            </a:r>
            <a:r>
              <a:rPr lang="it-IT" sz="3600" dirty="0" err="1" smtClean="0"/>
              <a:t>parallel</a:t>
            </a:r>
            <a:r>
              <a:rPr lang="it-IT" sz="3600" dirty="0" smtClean="0"/>
              <a:t> </a:t>
            </a:r>
            <a:r>
              <a:rPr lang="it-IT" sz="3600" dirty="0" err="1" smtClean="0"/>
              <a:t>implementation</a:t>
            </a:r>
            <a:endParaRPr lang="it-IT" sz="3600" dirty="0"/>
          </a:p>
        </p:txBody>
      </p:sp>
      <p:sp>
        <p:nvSpPr>
          <p:cNvPr id="6" name="CasellaDiTesto 5"/>
          <p:cNvSpPr txBox="1"/>
          <p:nvPr/>
        </p:nvSpPr>
        <p:spPr>
          <a:xfrm>
            <a:off x="0" y="620688"/>
            <a:ext cx="8849360" cy="923330"/>
          </a:xfrm>
          <a:prstGeom prst="rect">
            <a:avLst/>
          </a:prstGeom>
          <a:noFill/>
        </p:spPr>
        <p:txBody>
          <a:bodyPr wrap="square" rtlCol="0">
            <a:spAutoFit/>
          </a:bodyPr>
          <a:lstStyle/>
          <a:p>
            <a:r>
              <a:rPr lang="it-IT" dirty="0" smtClean="0"/>
              <a:t>Esempio di soluzione trovata applicando la versione base RRT, nello spazio delle configurazioni: l’asterisco blu indica il nodo radice di partenza (la posizione di partenza del robot), mentre quello rosso è la posizione di arrivo desiderata </a:t>
            </a:r>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1506780"/>
            <a:ext cx="3669104" cy="5234588"/>
          </a:xfrm>
          <a:prstGeom prst="rect">
            <a:avLst/>
          </a:prstGeom>
        </p:spPr>
      </p:pic>
    </p:spTree>
    <p:extLst>
      <p:ext uri="{BB962C8B-B14F-4D97-AF65-F5344CB8AC3E}">
        <p14:creationId xmlns:p14="http://schemas.microsoft.com/office/powerpoint/2010/main" val="15176528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a:t>RRT-RRT*, </a:t>
            </a:r>
            <a:r>
              <a:rPr lang="it-IT" sz="3600" dirty="0" err="1" smtClean="0"/>
              <a:t>parallel</a:t>
            </a:r>
            <a:r>
              <a:rPr lang="it-IT" sz="3600" dirty="0" smtClean="0"/>
              <a:t> </a:t>
            </a:r>
            <a:r>
              <a:rPr lang="it-IT" sz="3600" dirty="0" err="1" smtClean="0"/>
              <a:t>implementation</a:t>
            </a:r>
            <a:endParaRPr lang="it-IT" sz="3600" dirty="0"/>
          </a:p>
        </p:txBody>
      </p:sp>
      <p:sp>
        <p:nvSpPr>
          <p:cNvPr id="6" name="CasellaDiTesto 5"/>
          <p:cNvSpPr txBox="1"/>
          <p:nvPr/>
        </p:nvSpPr>
        <p:spPr>
          <a:xfrm>
            <a:off x="0" y="620688"/>
            <a:ext cx="8849360" cy="1200329"/>
          </a:xfrm>
          <a:prstGeom prst="rect">
            <a:avLst/>
          </a:prstGeom>
          <a:noFill/>
        </p:spPr>
        <p:txBody>
          <a:bodyPr wrap="square" rtlCol="0">
            <a:spAutoFit/>
          </a:bodyPr>
          <a:lstStyle/>
          <a:p>
            <a:r>
              <a:rPr lang="it-IT" dirty="0" smtClean="0"/>
              <a:t>Esempio di soluzione trovata applicando la versione bidirezionale di RRT, nello spazio delle configurazioni: l’asterisco blu indica il nodo radice di partenza (la posizione di partenza del robot), mentre quello rosso è la posizione di arrivo desiderata. L’albero verde è quello che ha come radice la posizione di arrivo.</a:t>
            </a:r>
            <a:endParaRPr lang="it-IT" dirty="0"/>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1448471"/>
            <a:ext cx="3816424" cy="5425629"/>
          </a:xfrm>
          <a:prstGeom prst="rect">
            <a:avLst/>
          </a:prstGeom>
        </p:spPr>
      </p:pic>
    </p:spTree>
    <p:extLst>
      <p:ext uri="{BB962C8B-B14F-4D97-AF65-F5344CB8AC3E}">
        <p14:creationId xmlns:p14="http://schemas.microsoft.com/office/powerpoint/2010/main" val="30005022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268760"/>
            <a:ext cx="5832648" cy="5491493"/>
          </a:xfrm>
          <a:prstGeom prst="rect">
            <a:avLst/>
          </a:prstGeom>
        </p:spPr>
      </p:pic>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a:t>
            </a:r>
            <a:r>
              <a:rPr lang="it-IT" sz="3600" dirty="0" err="1" smtClean="0"/>
              <a:t>parallel</a:t>
            </a:r>
            <a:r>
              <a:rPr lang="it-IT" sz="3600" dirty="0" smtClean="0"/>
              <a:t> </a:t>
            </a:r>
            <a:r>
              <a:rPr lang="it-IT" sz="3600" dirty="0" err="1" smtClean="0"/>
              <a:t>implementation</a:t>
            </a:r>
            <a:endParaRPr lang="it-IT" sz="3600" dirty="0"/>
          </a:p>
        </p:txBody>
      </p:sp>
      <p:sp>
        <p:nvSpPr>
          <p:cNvPr id="6" name="CasellaDiTesto 5"/>
          <p:cNvSpPr txBox="1"/>
          <p:nvPr/>
        </p:nvSpPr>
        <p:spPr>
          <a:xfrm>
            <a:off x="0" y="683404"/>
            <a:ext cx="8849360" cy="646331"/>
          </a:xfrm>
          <a:prstGeom prst="rect">
            <a:avLst/>
          </a:prstGeom>
          <a:noFill/>
        </p:spPr>
        <p:txBody>
          <a:bodyPr wrap="square" rtlCol="0">
            <a:spAutoFit/>
          </a:bodyPr>
          <a:lstStyle/>
          <a:p>
            <a:r>
              <a:rPr lang="it-IT" dirty="0" smtClean="0"/>
              <a:t>Esempio di percorso ottenuto con la versione RRT*: sono riportate alcune pose intermedie del percorso calcolato dall’algoritmo. Il </a:t>
            </a:r>
            <a:r>
              <a:rPr lang="it-IT" dirty="0" err="1" smtClean="0"/>
              <a:t>cost</a:t>
            </a:r>
            <a:r>
              <a:rPr lang="it-IT" dirty="0" smtClean="0"/>
              <a:t> to go è la distanza percorsa dal punto terminale.</a:t>
            </a:r>
            <a:endParaRPr lang="it-IT" dirty="0"/>
          </a:p>
        </p:txBody>
      </p:sp>
      <p:sp>
        <p:nvSpPr>
          <p:cNvPr id="3" name="Rettangolo 2"/>
          <p:cNvSpPr/>
          <p:nvPr/>
        </p:nvSpPr>
        <p:spPr>
          <a:xfrm>
            <a:off x="971600" y="1268760"/>
            <a:ext cx="3024336" cy="2459305"/>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5" name="Rettangolo 14"/>
          <p:cNvSpPr/>
          <p:nvPr/>
        </p:nvSpPr>
        <p:spPr>
          <a:xfrm>
            <a:off x="5076056" y="1268760"/>
            <a:ext cx="3024336" cy="2459305"/>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6" name="Rettangolo 15"/>
          <p:cNvSpPr/>
          <p:nvPr/>
        </p:nvSpPr>
        <p:spPr>
          <a:xfrm>
            <a:off x="971600" y="4354071"/>
            <a:ext cx="3024336" cy="2459305"/>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7" name="Rettangolo 16"/>
          <p:cNvSpPr/>
          <p:nvPr/>
        </p:nvSpPr>
        <p:spPr>
          <a:xfrm>
            <a:off x="5076056" y="4365104"/>
            <a:ext cx="3024336" cy="2459305"/>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 name="CasellaDiTesto 4"/>
          <p:cNvSpPr txBox="1"/>
          <p:nvPr/>
        </p:nvSpPr>
        <p:spPr>
          <a:xfrm>
            <a:off x="179512" y="1619508"/>
            <a:ext cx="1227440" cy="369332"/>
          </a:xfrm>
          <a:prstGeom prst="rect">
            <a:avLst/>
          </a:prstGeom>
          <a:noFill/>
        </p:spPr>
        <p:txBody>
          <a:bodyPr wrap="square" rtlCol="0">
            <a:spAutoFit/>
          </a:bodyPr>
          <a:lstStyle/>
          <a:p>
            <a:r>
              <a:rPr lang="it-IT" dirty="0" smtClean="0"/>
              <a:t>Parte 1</a:t>
            </a:r>
            <a:endParaRPr lang="it-IT" dirty="0"/>
          </a:p>
        </p:txBody>
      </p:sp>
      <p:sp>
        <p:nvSpPr>
          <p:cNvPr id="18" name="CasellaDiTesto 17"/>
          <p:cNvSpPr txBox="1"/>
          <p:nvPr/>
        </p:nvSpPr>
        <p:spPr>
          <a:xfrm>
            <a:off x="4280664" y="1628800"/>
            <a:ext cx="1227440" cy="369332"/>
          </a:xfrm>
          <a:prstGeom prst="rect">
            <a:avLst/>
          </a:prstGeom>
          <a:noFill/>
        </p:spPr>
        <p:txBody>
          <a:bodyPr wrap="square" rtlCol="0">
            <a:spAutoFit/>
          </a:bodyPr>
          <a:lstStyle/>
          <a:p>
            <a:r>
              <a:rPr lang="it-IT" dirty="0" smtClean="0"/>
              <a:t>Parte 2</a:t>
            </a:r>
            <a:endParaRPr lang="it-IT" dirty="0"/>
          </a:p>
        </p:txBody>
      </p:sp>
      <p:sp>
        <p:nvSpPr>
          <p:cNvPr id="19" name="CasellaDiTesto 18"/>
          <p:cNvSpPr txBox="1"/>
          <p:nvPr/>
        </p:nvSpPr>
        <p:spPr>
          <a:xfrm>
            <a:off x="179512" y="4715852"/>
            <a:ext cx="1227440" cy="369332"/>
          </a:xfrm>
          <a:prstGeom prst="rect">
            <a:avLst/>
          </a:prstGeom>
          <a:noFill/>
        </p:spPr>
        <p:txBody>
          <a:bodyPr wrap="square" rtlCol="0">
            <a:spAutoFit/>
          </a:bodyPr>
          <a:lstStyle/>
          <a:p>
            <a:r>
              <a:rPr lang="it-IT" dirty="0" smtClean="0"/>
              <a:t>Parte 3</a:t>
            </a:r>
            <a:endParaRPr lang="it-IT" dirty="0"/>
          </a:p>
        </p:txBody>
      </p:sp>
      <p:sp>
        <p:nvSpPr>
          <p:cNvPr id="20" name="CasellaDiTesto 19"/>
          <p:cNvSpPr txBox="1"/>
          <p:nvPr/>
        </p:nvSpPr>
        <p:spPr>
          <a:xfrm>
            <a:off x="4860032" y="3789040"/>
            <a:ext cx="4395792" cy="646331"/>
          </a:xfrm>
          <a:prstGeom prst="rect">
            <a:avLst/>
          </a:prstGeom>
          <a:noFill/>
        </p:spPr>
        <p:txBody>
          <a:bodyPr wrap="square" rtlCol="0">
            <a:spAutoFit/>
          </a:bodyPr>
          <a:lstStyle/>
          <a:p>
            <a:r>
              <a:rPr lang="it-IT" dirty="0" smtClean="0"/>
              <a:t>Parte 4, in verde la traiettoria complessiva del punto terminale</a:t>
            </a:r>
            <a:endParaRPr lang="it-IT" dirty="0"/>
          </a:p>
        </p:txBody>
      </p:sp>
    </p:spTree>
    <p:extLst>
      <p:ext uri="{BB962C8B-B14F-4D97-AF65-F5344CB8AC3E}">
        <p14:creationId xmlns:p14="http://schemas.microsoft.com/office/powerpoint/2010/main" val="11852955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a:t>
            </a:r>
            <a:r>
              <a:rPr lang="it-IT" sz="3600" dirty="0" err="1" smtClean="0"/>
              <a:t>profiling</a:t>
            </a:r>
            <a:endParaRPr lang="it-IT" sz="3600" dirty="0"/>
          </a:p>
        </p:txBody>
      </p:sp>
      <p:sp>
        <p:nvSpPr>
          <p:cNvPr id="2" name="CasellaDiTesto 1"/>
          <p:cNvSpPr txBox="1"/>
          <p:nvPr/>
        </p:nvSpPr>
        <p:spPr>
          <a:xfrm>
            <a:off x="187136" y="836712"/>
            <a:ext cx="712456" cy="369332"/>
          </a:xfrm>
          <a:prstGeom prst="rect">
            <a:avLst/>
          </a:prstGeom>
          <a:noFill/>
        </p:spPr>
        <p:txBody>
          <a:bodyPr wrap="square" rtlCol="0">
            <a:spAutoFit/>
          </a:bodyPr>
          <a:lstStyle/>
          <a:p>
            <a:r>
              <a:rPr lang="it-IT" dirty="0" smtClean="0"/>
              <a:t>RRT</a:t>
            </a:r>
            <a:endParaRPr lang="it-IT" dirty="0"/>
          </a:p>
        </p:txBody>
      </p:sp>
      <mc:AlternateContent xmlns:mc="http://schemas.openxmlformats.org/markup-compatibility/2006" xmlns:a14="http://schemas.microsoft.com/office/drawing/2010/main">
        <mc:Choice Requires="a14">
          <p:graphicFrame>
            <p:nvGraphicFramePr>
              <p:cNvPr id="5" name="Tabella 4"/>
              <p:cNvGraphicFramePr>
                <a:graphicFrameLocks noGrp="1"/>
              </p:cNvGraphicFramePr>
              <p:nvPr>
                <p:extLst>
                  <p:ext uri="{D42A27DB-BD31-4B8C-83A1-F6EECF244321}">
                    <p14:modId xmlns:p14="http://schemas.microsoft.com/office/powerpoint/2010/main" val="2787370944"/>
                  </p:ext>
                </p:extLst>
              </p:nvPr>
            </p:nvGraphicFramePr>
            <p:xfrm>
              <a:off x="179512" y="1206044"/>
              <a:ext cx="4176464" cy="1962278"/>
            </p:xfrm>
            <a:graphic>
              <a:graphicData uri="http://schemas.openxmlformats.org/drawingml/2006/table">
                <a:tbl>
                  <a:tblPr firstRow="1" bandRow="1">
                    <a:tableStyleId>{5C22544A-7EE6-4342-B048-85BDC9FD1C3A}</a:tableStyleId>
                  </a:tblPr>
                  <a:tblGrid>
                    <a:gridCol w="3024336"/>
                    <a:gridCol w="1152128"/>
                  </a:tblGrid>
                  <a:tr h="370840">
                    <a:tc>
                      <a:txBody>
                        <a:bodyPr/>
                        <a:lstStyle/>
                        <a:p>
                          <a:r>
                            <a:rPr lang="it-IT" dirty="0" smtClean="0"/>
                            <a:t>Routine</a:t>
                          </a:r>
                          <a:endParaRPr lang="it-IT" dirty="0"/>
                        </a:p>
                      </a:txBody>
                      <a:tcPr/>
                    </a:tc>
                    <a:tc>
                      <a:txBody>
                        <a:bodyPr/>
                        <a:lstStyle/>
                        <a:p>
                          <a:r>
                            <a:rPr lang="it-IT" dirty="0" smtClean="0"/>
                            <a:t>%tempo</a:t>
                          </a:r>
                          <a:r>
                            <a:rPr lang="it-IT" baseline="0" dirty="0" smtClean="0"/>
                            <a:t> </a:t>
                          </a:r>
                          <a:endParaRPr lang="it-IT" dirty="0"/>
                        </a:p>
                      </a:txBody>
                      <a:tcPr/>
                    </a:tc>
                  </a:tr>
                  <a:tr h="370840">
                    <a:tc>
                      <a:txBody>
                        <a:bodyPr/>
                        <a:lstStyle/>
                        <a:p>
                          <a:r>
                            <a:rPr lang="it-IT" dirty="0" smtClean="0"/>
                            <a:t>Generazione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𝑟𝑎𝑛𝑑</m:t>
                                  </m:r>
                                </m:sub>
                              </m:sSub>
                            </m:oMath>
                          </a14:m>
                          <a:endParaRPr lang="it-IT" dirty="0"/>
                        </a:p>
                      </a:txBody>
                      <a:tcPr/>
                    </a:tc>
                    <a:tc>
                      <a:txBody>
                        <a:bodyPr/>
                        <a:lstStyle/>
                        <a:p>
                          <a:pPr algn="ctr"/>
                          <a:r>
                            <a:rPr lang="it-IT" dirty="0" smtClean="0"/>
                            <a:t>4.50</a:t>
                          </a:r>
                          <a:endParaRPr lang="it-IT" dirty="0"/>
                        </a:p>
                      </a:txBody>
                      <a:tcPr/>
                    </a:tc>
                  </a:tr>
                  <a:tr h="370840">
                    <a:tc>
                      <a:txBody>
                        <a:bodyPr/>
                        <a:lstStyle/>
                        <a:p>
                          <a:r>
                            <a:rPr lang="it-IT" baseline="0" dirty="0" smtClean="0"/>
                            <a:t>Ricerca del nodo vicino </a:t>
                          </a:r>
                          <a:endParaRPr lang="it-IT" dirty="0"/>
                        </a:p>
                      </a:txBody>
                      <a:tcPr/>
                    </a:tc>
                    <a:tc>
                      <a:txBody>
                        <a:bodyPr/>
                        <a:lstStyle/>
                        <a:p>
                          <a:pPr algn="ctr"/>
                          <a:r>
                            <a:rPr lang="it-IT" dirty="0" smtClean="0"/>
                            <a:t>77.16</a:t>
                          </a:r>
                        </a:p>
                      </a:txBody>
                      <a:tcPr/>
                    </a:tc>
                  </a:tr>
                  <a:tr h="370840">
                    <a:tc>
                      <a:txBody>
                        <a:bodyPr/>
                        <a:lstStyle/>
                        <a:p>
                          <a:r>
                            <a:rPr lang="it-IT" dirty="0" smtClean="0"/>
                            <a:t>Calcolo</a:t>
                          </a:r>
                          <a:r>
                            <a:rPr lang="it-IT" baseline="0" dirty="0" smtClean="0"/>
                            <a:t> della posa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𝑒𝑥𝑡𝑒𝑛𝑑</m:t>
                                  </m:r>
                                </m:sub>
                              </m:sSub>
                            </m:oMath>
                          </a14:m>
                          <a:endParaRPr lang="it-IT" dirty="0"/>
                        </a:p>
                      </a:txBody>
                      <a:tcPr/>
                    </a:tc>
                    <a:tc>
                      <a:txBody>
                        <a:bodyPr/>
                        <a:lstStyle/>
                        <a:p>
                          <a:pPr algn="ctr"/>
                          <a:r>
                            <a:rPr lang="it-IT" dirty="0" smtClean="0"/>
                            <a:t>13.73</a:t>
                          </a:r>
                          <a:endParaRPr lang="it-IT" dirty="0"/>
                        </a:p>
                      </a:txBody>
                      <a:tcPr/>
                    </a:tc>
                  </a:tr>
                  <a:tr h="370840">
                    <a:tc>
                      <a:txBody>
                        <a:bodyPr/>
                        <a:lstStyle/>
                        <a:p>
                          <a:r>
                            <a:rPr lang="it-IT" dirty="0" smtClean="0"/>
                            <a:t>Verifica</a:t>
                          </a:r>
                          <a:r>
                            <a:rPr lang="it-IT" baseline="0" dirty="0" smtClean="0"/>
                            <a:t> collisioni </a:t>
                          </a:r>
                          <a:endParaRPr lang="it-IT" dirty="0"/>
                        </a:p>
                      </a:txBody>
                      <a:tcPr/>
                    </a:tc>
                    <a:tc>
                      <a:txBody>
                        <a:bodyPr/>
                        <a:lstStyle/>
                        <a:p>
                          <a:pPr algn="ctr"/>
                          <a:r>
                            <a:rPr lang="it-IT" dirty="0" smtClean="0"/>
                            <a:t>4.55</a:t>
                          </a:r>
                          <a:endParaRPr lang="it-IT" dirty="0"/>
                        </a:p>
                      </a:txBody>
                      <a:tcPr/>
                    </a:tc>
                  </a:tr>
                </a:tbl>
              </a:graphicData>
            </a:graphic>
          </p:graphicFrame>
        </mc:Choice>
        <mc:Fallback xmlns="">
          <p:graphicFrame>
            <p:nvGraphicFramePr>
              <p:cNvPr id="5" name="Tabella 4"/>
              <p:cNvGraphicFramePr>
                <a:graphicFrameLocks noGrp="1"/>
              </p:cNvGraphicFramePr>
              <p:nvPr>
                <p:extLst>
                  <p:ext uri="{D42A27DB-BD31-4B8C-83A1-F6EECF244321}">
                    <p14:modId xmlns:p14="http://schemas.microsoft.com/office/powerpoint/2010/main" val="2787370944"/>
                  </p:ext>
                </p:extLst>
              </p:nvPr>
            </p:nvGraphicFramePr>
            <p:xfrm>
              <a:off x="179512" y="1206044"/>
              <a:ext cx="4176464" cy="1962278"/>
            </p:xfrm>
            <a:graphic>
              <a:graphicData uri="http://schemas.openxmlformats.org/drawingml/2006/table">
                <a:tbl>
                  <a:tblPr firstRow="1" bandRow="1">
                    <a:tableStyleId>{5C22544A-7EE6-4342-B048-85BDC9FD1C3A}</a:tableStyleId>
                  </a:tblPr>
                  <a:tblGrid>
                    <a:gridCol w="3024336"/>
                    <a:gridCol w="1152128"/>
                  </a:tblGrid>
                  <a:tr h="370840">
                    <a:tc>
                      <a:txBody>
                        <a:bodyPr/>
                        <a:lstStyle/>
                        <a:p>
                          <a:r>
                            <a:rPr lang="it-IT" dirty="0" smtClean="0"/>
                            <a:t>Routine</a:t>
                          </a:r>
                          <a:endParaRPr lang="it-IT" dirty="0"/>
                        </a:p>
                      </a:txBody>
                      <a:tcPr/>
                    </a:tc>
                    <a:tc>
                      <a:txBody>
                        <a:bodyPr/>
                        <a:lstStyle/>
                        <a:p>
                          <a:r>
                            <a:rPr lang="it-IT" dirty="0" smtClean="0"/>
                            <a:t>%tempo</a:t>
                          </a:r>
                          <a:r>
                            <a:rPr lang="it-IT" baseline="0" dirty="0" smtClean="0"/>
                            <a:t> </a:t>
                          </a:r>
                          <a:endParaRPr lang="it-IT" dirty="0"/>
                        </a:p>
                      </a:txBody>
                      <a:tcPr/>
                    </a:tc>
                  </a:tr>
                  <a:tr h="424879">
                    <a:tc>
                      <a:txBody>
                        <a:bodyPr/>
                        <a:lstStyle/>
                        <a:p>
                          <a:endParaRPr lang="it-IT"/>
                        </a:p>
                      </a:txBody>
                      <a:tcPr>
                        <a:blipFill rotWithShape="1">
                          <a:blip r:embed="rId2"/>
                          <a:stretch>
                            <a:fillRect t="-94286" r="-38028" b="-294286"/>
                          </a:stretch>
                        </a:blipFill>
                      </a:tcPr>
                    </a:tc>
                    <a:tc>
                      <a:txBody>
                        <a:bodyPr/>
                        <a:lstStyle/>
                        <a:p>
                          <a:pPr algn="ctr"/>
                          <a:r>
                            <a:rPr lang="it-IT" dirty="0" smtClean="0"/>
                            <a:t>4.50</a:t>
                          </a:r>
                          <a:endParaRPr lang="it-IT" dirty="0"/>
                        </a:p>
                      </a:txBody>
                      <a:tcPr/>
                    </a:tc>
                  </a:tr>
                  <a:tr h="370840">
                    <a:tc>
                      <a:txBody>
                        <a:bodyPr/>
                        <a:lstStyle/>
                        <a:p>
                          <a:r>
                            <a:rPr lang="it-IT" baseline="0" dirty="0" smtClean="0"/>
                            <a:t>Ricerca del nodo vicino </a:t>
                          </a:r>
                          <a:endParaRPr lang="it-IT" dirty="0"/>
                        </a:p>
                      </a:txBody>
                      <a:tcPr/>
                    </a:tc>
                    <a:tc>
                      <a:txBody>
                        <a:bodyPr/>
                        <a:lstStyle/>
                        <a:p>
                          <a:pPr algn="ctr"/>
                          <a:r>
                            <a:rPr lang="it-IT" dirty="0" smtClean="0"/>
                            <a:t>77.16</a:t>
                          </a:r>
                        </a:p>
                      </a:txBody>
                      <a:tcPr/>
                    </a:tc>
                  </a:tr>
                  <a:tr h="424879">
                    <a:tc>
                      <a:txBody>
                        <a:bodyPr/>
                        <a:lstStyle/>
                        <a:p>
                          <a:endParaRPr lang="it-IT"/>
                        </a:p>
                      </a:txBody>
                      <a:tcPr>
                        <a:blipFill rotWithShape="1">
                          <a:blip r:embed="rId2"/>
                          <a:stretch>
                            <a:fillRect t="-280000" r="-38028" b="-108571"/>
                          </a:stretch>
                        </a:blipFill>
                      </a:tcPr>
                    </a:tc>
                    <a:tc>
                      <a:txBody>
                        <a:bodyPr/>
                        <a:lstStyle/>
                        <a:p>
                          <a:pPr algn="ctr"/>
                          <a:r>
                            <a:rPr lang="it-IT" dirty="0" smtClean="0"/>
                            <a:t>13.73</a:t>
                          </a:r>
                          <a:endParaRPr lang="it-IT" dirty="0"/>
                        </a:p>
                      </a:txBody>
                      <a:tcPr/>
                    </a:tc>
                  </a:tr>
                  <a:tr h="370840">
                    <a:tc>
                      <a:txBody>
                        <a:bodyPr/>
                        <a:lstStyle/>
                        <a:p>
                          <a:r>
                            <a:rPr lang="it-IT" dirty="0" smtClean="0"/>
                            <a:t>Verifica</a:t>
                          </a:r>
                          <a:r>
                            <a:rPr lang="it-IT" baseline="0" dirty="0" smtClean="0"/>
                            <a:t> collisioni </a:t>
                          </a:r>
                          <a:endParaRPr lang="it-IT" dirty="0"/>
                        </a:p>
                      </a:txBody>
                      <a:tcPr/>
                    </a:tc>
                    <a:tc>
                      <a:txBody>
                        <a:bodyPr/>
                        <a:lstStyle/>
                        <a:p>
                          <a:pPr algn="ctr"/>
                          <a:r>
                            <a:rPr lang="it-IT" dirty="0" smtClean="0"/>
                            <a:t>4.55</a:t>
                          </a:r>
                          <a:endParaRPr lang="it-IT" dirty="0"/>
                        </a:p>
                      </a:txBody>
                      <a:tcPr/>
                    </a:tc>
                  </a:tr>
                </a:tbl>
              </a:graphicData>
            </a:graphic>
          </p:graphicFrame>
        </mc:Fallback>
      </mc:AlternateContent>
      <p:graphicFrame>
        <p:nvGraphicFramePr>
          <p:cNvPr id="7" name="Grafico 6"/>
          <p:cNvGraphicFramePr/>
          <p:nvPr>
            <p:extLst>
              <p:ext uri="{D42A27DB-BD31-4B8C-83A1-F6EECF244321}">
                <p14:modId xmlns:p14="http://schemas.microsoft.com/office/powerpoint/2010/main" val="2516862137"/>
              </p:ext>
            </p:extLst>
          </p:nvPr>
        </p:nvGraphicFramePr>
        <p:xfrm>
          <a:off x="187136" y="3356992"/>
          <a:ext cx="8777352" cy="33843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84160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a:t>
            </a:r>
            <a:r>
              <a:rPr lang="it-IT" sz="3600" dirty="0" err="1" smtClean="0"/>
              <a:t>profiling</a:t>
            </a:r>
            <a:endParaRPr lang="it-IT" sz="3600" dirty="0"/>
          </a:p>
        </p:txBody>
      </p:sp>
      <p:sp>
        <p:nvSpPr>
          <p:cNvPr id="60" name="CasellaDiTesto 59"/>
          <p:cNvSpPr txBox="1"/>
          <p:nvPr/>
        </p:nvSpPr>
        <p:spPr>
          <a:xfrm>
            <a:off x="187136" y="476672"/>
            <a:ext cx="712456" cy="369332"/>
          </a:xfrm>
          <a:prstGeom prst="rect">
            <a:avLst/>
          </a:prstGeom>
          <a:noFill/>
        </p:spPr>
        <p:txBody>
          <a:bodyPr wrap="square" rtlCol="0">
            <a:spAutoFit/>
          </a:bodyPr>
          <a:lstStyle/>
          <a:p>
            <a:r>
              <a:rPr lang="it-IT" dirty="0" smtClean="0"/>
              <a:t>RRT*</a:t>
            </a:r>
            <a:endParaRPr lang="it-IT" dirty="0"/>
          </a:p>
        </p:txBody>
      </p:sp>
      <mc:AlternateContent xmlns:mc="http://schemas.openxmlformats.org/markup-compatibility/2006" xmlns:a14="http://schemas.microsoft.com/office/drawing/2010/main">
        <mc:Choice Requires="a14">
          <p:graphicFrame>
            <p:nvGraphicFramePr>
              <p:cNvPr id="62" name="Tabella 61"/>
              <p:cNvGraphicFramePr>
                <a:graphicFrameLocks noGrp="1"/>
              </p:cNvGraphicFramePr>
              <p:nvPr>
                <p:extLst>
                  <p:ext uri="{D42A27DB-BD31-4B8C-83A1-F6EECF244321}">
                    <p14:modId xmlns:p14="http://schemas.microsoft.com/office/powerpoint/2010/main" val="2208062941"/>
                  </p:ext>
                </p:extLst>
              </p:nvPr>
            </p:nvGraphicFramePr>
            <p:xfrm>
              <a:off x="179512" y="846004"/>
              <a:ext cx="4176464" cy="2333118"/>
            </p:xfrm>
            <a:graphic>
              <a:graphicData uri="http://schemas.openxmlformats.org/drawingml/2006/table">
                <a:tbl>
                  <a:tblPr firstRow="1" bandRow="1">
                    <a:tableStyleId>{5C22544A-7EE6-4342-B048-85BDC9FD1C3A}</a:tableStyleId>
                  </a:tblPr>
                  <a:tblGrid>
                    <a:gridCol w="3024336"/>
                    <a:gridCol w="1152128"/>
                  </a:tblGrid>
                  <a:tr h="370840">
                    <a:tc>
                      <a:txBody>
                        <a:bodyPr/>
                        <a:lstStyle/>
                        <a:p>
                          <a:r>
                            <a:rPr lang="it-IT" dirty="0" smtClean="0"/>
                            <a:t>Routine</a:t>
                          </a:r>
                          <a:endParaRPr lang="it-IT" dirty="0"/>
                        </a:p>
                      </a:txBody>
                      <a:tcPr/>
                    </a:tc>
                    <a:tc>
                      <a:txBody>
                        <a:bodyPr/>
                        <a:lstStyle/>
                        <a:p>
                          <a:r>
                            <a:rPr lang="it-IT" dirty="0" smtClean="0"/>
                            <a:t>%tempo</a:t>
                          </a:r>
                          <a:r>
                            <a:rPr lang="it-IT" baseline="0" dirty="0" smtClean="0"/>
                            <a:t> </a:t>
                          </a:r>
                          <a:endParaRPr lang="it-IT" dirty="0"/>
                        </a:p>
                      </a:txBody>
                      <a:tcPr/>
                    </a:tc>
                  </a:tr>
                  <a:tr h="370840">
                    <a:tc>
                      <a:txBody>
                        <a:bodyPr/>
                        <a:lstStyle/>
                        <a:p>
                          <a:r>
                            <a:rPr lang="it-IT" dirty="0" smtClean="0"/>
                            <a:t>Generazione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𝑟𝑎𝑛𝑑</m:t>
                                  </m:r>
                                </m:sub>
                              </m:sSub>
                            </m:oMath>
                          </a14:m>
                          <a:endParaRPr lang="it-IT" dirty="0"/>
                        </a:p>
                      </a:txBody>
                      <a:tcPr/>
                    </a:tc>
                    <a:tc>
                      <a:txBody>
                        <a:bodyPr/>
                        <a:lstStyle/>
                        <a:p>
                          <a:pPr algn="ctr"/>
                          <a:r>
                            <a:rPr lang="it-IT" dirty="0" smtClean="0"/>
                            <a:t>0,88</a:t>
                          </a:r>
                          <a:endParaRPr lang="it-IT" dirty="0"/>
                        </a:p>
                      </a:txBody>
                      <a:tcPr/>
                    </a:tc>
                  </a:tr>
                  <a:tr h="370840">
                    <a:tc>
                      <a:txBody>
                        <a:bodyPr/>
                        <a:lstStyle/>
                        <a:p>
                          <a:r>
                            <a:rPr lang="it-IT" baseline="0" dirty="0" smtClean="0"/>
                            <a:t>Ricerca del nodo vicino </a:t>
                          </a:r>
                          <a:endParaRPr lang="it-IT" dirty="0"/>
                        </a:p>
                      </a:txBody>
                      <a:tcPr/>
                    </a:tc>
                    <a:tc>
                      <a:txBody>
                        <a:bodyPr/>
                        <a:lstStyle/>
                        <a:p>
                          <a:pPr algn="ctr"/>
                          <a:r>
                            <a:rPr lang="it-IT" dirty="0" smtClean="0"/>
                            <a:t>45,10</a:t>
                          </a:r>
                          <a:endParaRPr lang="it-IT" dirty="0"/>
                        </a:p>
                      </a:txBody>
                      <a:tcPr/>
                    </a:tc>
                  </a:tr>
                  <a:tr h="370840">
                    <a:tc>
                      <a:txBody>
                        <a:bodyPr/>
                        <a:lstStyle/>
                        <a:p>
                          <a:r>
                            <a:rPr lang="it-IT" dirty="0" smtClean="0"/>
                            <a:t>Calcolo</a:t>
                          </a:r>
                          <a:r>
                            <a:rPr lang="it-IT" baseline="0" dirty="0" smtClean="0"/>
                            <a:t> della posa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𝑒𝑥𝑡𝑒𝑛𝑑</m:t>
                                  </m:r>
                                </m:sub>
                              </m:sSub>
                            </m:oMath>
                          </a14:m>
                          <a:endParaRPr lang="it-IT" dirty="0"/>
                        </a:p>
                      </a:txBody>
                      <a:tcPr/>
                    </a:tc>
                    <a:tc>
                      <a:txBody>
                        <a:bodyPr/>
                        <a:lstStyle/>
                        <a:p>
                          <a:pPr algn="ctr"/>
                          <a:r>
                            <a:rPr lang="it-IT" dirty="0" smtClean="0"/>
                            <a:t>0,60</a:t>
                          </a:r>
                          <a:endParaRPr lang="it-IT" dirty="0"/>
                        </a:p>
                      </a:txBody>
                      <a:tcPr/>
                    </a:tc>
                  </a:tr>
                  <a:tr h="370840">
                    <a:tc>
                      <a:txBody>
                        <a:bodyPr/>
                        <a:lstStyle/>
                        <a:p>
                          <a:r>
                            <a:rPr lang="it-IT" dirty="0" smtClean="0"/>
                            <a:t>Verifica</a:t>
                          </a:r>
                          <a:r>
                            <a:rPr lang="it-IT" baseline="0" dirty="0" smtClean="0"/>
                            <a:t> collisioni </a:t>
                          </a:r>
                          <a:endParaRPr lang="it-IT" dirty="0"/>
                        </a:p>
                      </a:txBody>
                      <a:tcPr/>
                    </a:tc>
                    <a:tc>
                      <a:txBody>
                        <a:bodyPr/>
                        <a:lstStyle/>
                        <a:p>
                          <a:pPr algn="ctr"/>
                          <a:r>
                            <a:rPr lang="it-IT" dirty="0" smtClean="0"/>
                            <a:t>11,30</a:t>
                          </a:r>
                          <a:endParaRPr lang="it-IT" dirty="0"/>
                        </a:p>
                      </a:txBody>
                      <a:tcPr/>
                    </a:tc>
                  </a:tr>
                  <a:tr h="370840">
                    <a:tc>
                      <a:txBody>
                        <a:bodyPr/>
                        <a:lstStyle/>
                        <a:p>
                          <a:r>
                            <a:rPr lang="it-IT" dirty="0" smtClean="0"/>
                            <a:t>Determinazione </a:t>
                          </a:r>
                          <a14:m>
                            <m:oMath xmlns:m="http://schemas.openxmlformats.org/officeDocument/2006/math">
                              <m:r>
                                <a:rPr lang="it-IT" b="0" i="1" smtClean="0">
                                  <a:latin typeface="Cambria Math"/>
                                </a:rPr>
                                <m:t>𝑁𝑒𝑎𝑟</m:t>
                              </m:r>
                            </m:oMath>
                          </a14:m>
                          <a:r>
                            <a:rPr lang="it-IT" dirty="0" smtClean="0"/>
                            <a:t> set</a:t>
                          </a:r>
                          <a:endParaRPr lang="it-IT" dirty="0"/>
                        </a:p>
                      </a:txBody>
                      <a:tcPr/>
                    </a:tc>
                    <a:tc>
                      <a:txBody>
                        <a:bodyPr/>
                        <a:lstStyle/>
                        <a:p>
                          <a:pPr algn="ctr"/>
                          <a:r>
                            <a:rPr lang="it-IT" dirty="0" smtClean="0"/>
                            <a:t>42,92</a:t>
                          </a:r>
                          <a:endParaRPr lang="it-IT" dirty="0"/>
                        </a:p>
                      </a:txBody>
                      <a:tcPr/>
                    </a:tc>
                  </a:tr>
                </a:tbl>
              </a:graphicData>
            </a:graphic>
          </p:graphicFrame>
        </mc:Choice>
        <mc:Fallback xmlns="">
          <p:graphicFrame>
            <p:nvGraphicFramePr>
              <p:cNvPr id="62" name="Tabella 61"/>
              <p:cNvGraphicFramePr>
                <a:graphicFrameLocks noGrp="1"/>
              </p:cNvGraphicFramePr>
              <p:nvPr>
                <p:extLst>
                  <p:ext uri="{D42A27DB-BD31-4B8C-83A1-F6EECF244321}">
                    <p14:modId xmlns:p14="http://schemas.microsoft.com/office/powerpoint/2010/main" val="2208062941"/>
                  </p:ext>
                </p:extLst>
              </p:nvPr>
            </p:nvGraphicFramePr>
            <p:xfrm>
              <a:off x="179512" y="846004"/>
              <a:ext cx="4176464" cy="2333118"/>
            </p:xfrm>
            <a:graphic>
              <a:graphicData uri="http://schemas.openxmlformats.org/drawingml/2006/table">
                <a:tbl>
                  <a:tblPr firstRow="1" bandRow="1">
                    <a:tableStyleId>{5C22544A-7EE6-4342-B048-85BDC9FD1C3A}</a:tableStyleId>
                  </a:tblPr>
                  <a:tblGrid>
                    <a:gridCol w="3024336"/>
                    <a:gridCol w="1152128"/>
                  </a:tblGrid>
                  <a:tr h="370840">
                    <a:tc>
                      <a:txBody>
                        <a:bodyPr/>
                        <a:lstStyle/>
                        <a:p>
                          <a:r>
                            <a:rPr lang="it-IT" dirty="0" smtClean="0"/>
                            <a:t>Routine</a:t>
                          </a:r>
                          <a:endParaRPr lang="it-IT" dirty="0"/>
                        </a:p>
                      </a:txBody>
                      <a:tcPr/>
                    </a:tc>
                    <a:tc>
                      <a:txBody>
                        <a:bodyPr/>
                        <a:lstStyle/>
                        <a:p>
                          <a:r>
                            <a:rPr lang="it-IT" dirty="0" smtClean="0"/>
                            <a:t>%tempo</a:t>
                          </a:r>
                          <a:r>
                            <a:rPr lang="it-IT" baseline="0" dirty="0" smtClean="0"/>
                            <a:t> </a:t>
                          </a:r>
                          <a:endParaRPr lang="it-IT" dirty="0"/>
                        </a:p>
                      </a:txBody>
                      <a:tcPr/>
                    </a:tc>
                  </a:tr>
                  <a:tr h="424879">
                    <a:tc>
                      <a:txBody>
                        <a:bodyPr/>
                        <a:lstStyle/>
                        <a:p>
                          <a:endParaRPr lang="it-IT"/>
                        </a:p>
                      </a:txBody>
                      <a:tcPr>
                        <a:blipFill rotWithShape="1">
                          <a:blip r:embed="rId2"/>
                          <a:stretch>
                            <a:fillRect t="-94286" r="-38028" b="-381429"/>
                          </a:stretch>
                        </a:blipFill>
                      </a:tcPr>
                    </a:tc>
                    <a:tc>
                      <a:txBody>
                        <a:bodyPr/>
                        <a:lstStyle/>
                        <a:p>
                          <a:pPr algn="ctr"/>
                          <a:r>
                            <a:rPr lang="it-IT" dirty="0" smtClean="0"/>
                            <a:t>0,88</a:t>
                          </a:r>
                          <a:endParaRPr lang="it-IT" dirty="0"/>
                        </a:p>
                      </a:txBody>
                      <a:tcPr/>
                    </a:tc>
                  </a:tr>
                  <a:tr h="370840">
                    <a:tc>
                      <a:txBody>
                        <a:bodyPr/>
                        <a:lstStyle/>
                        <a:p>
                          <a:r>
                            <a:rPr lang="it-IT" baseline="0" dirty="0" smtClean="0"/>
                            <a:t>Ricerca del nodo vicino </a:t>
                          </a:r>
                          <a:endParaRPr lang="it-IT" dirty="0"/>
                        </a:p>
                      </a:txBody>
                      <a:tcPr/>
                    </a:tc>
                    <a:tc>
                      <a:txBody>
                        <a:bodyPr/>
                        <a:lstStyle/>
                        <a:p>
                          <a:pPr algn="ctr"/>
                          <a:r>
                            <a:rPr lang="it-IT" dirty="0" smtClean="0"/>
                            <a:t>45,10</a:t>
                          </a:r>
                          <a:endParaRPr lang="it-IT" dirty="0"/>
                        </a:p>
                      </a:txBody>
                      <a:tcPr/>
                    </a:tc>
                  </a:tr>
                  <a:tr h="424879">
                    <a:tc>
                      <a:txBody>
                        <a:bodyPr/>
                        <a:lstStyle/>
                        <a:p>
                          <a:endParaRPr lang="it-IT"/>
                        </a:p>
                      </a:txBody>
                      <a:tcPr>
                        <a:blipFill rotWithShape="1">
                          <a:blip r:embed="rId2"/>
                          <a:stretch>
                            <a:fillRect t="-285507" r="-38028" b="-198551"/>
                          </a:stretch>
                        </a:blipFill>
                      </a:tcPr>
                    </a:tc>
                    <a:tc>
                      <a:txBody>
                        <a:bodyPr/>
                        <a:lstStyle/>
                        <a:p>
                          <a:pPr algn="ctr"/>
                          <a:r>
                            <a:rPr lang="it-IT" dirty="0" smtClean="0"/>
                            <a:t>0,60</a:t>
                          </a:r>
                          <a:endParaRPr lang="it-IT" dirty="0"/>
                        </a:p>
                      </a:txBody>
                      <a:tcPr/>
                    </a:tc>
                  </a:tr>
                  <a:tr h="370840">
                    <a:tc>
                      <a:txBody>
                        <a:bodyPr/>
                        <a:lstStyle/>
                        <a:p>
                          <a:r>
                            <a:rPr lang="it-IT" dirty="0" smtClean="0"/>
                            <a:t>Verifica</a:t>
                          </a:r>
                          <a:r>
                            <a:rPr lang="it-IT" baseline="0" dirty="0" smtClean="0"/>
                            <a:t> collisioni </a:t>
                          </a:r>
                          <a:endParaRPr lang="it-IT" dirty="0"/>
                        </a:p>
                      </a:txBody>
                      <a:tcPr/>
                    </a:tc>
                    <a:tc>
                      <a:txBody>
                        <a:bodyPr/>
                        <a:lstStyle/>
                        <a:p>
                          <a:pPr algn="ctr"/>
                          <a:r>
                            <a:rPr lang="it-IT" dirty="0" smtClean="0"/>
                            <a:t>11,30</a:t>
                          </a:r>
                          <a:endParaRPr lang="it-IT" dirty="0"/>
                        </a:p>
                      </a:txBody>
                      <a:tcPr/>
                    </a:tc>
                  </a:tr>
                  <a:tr h="370840">
                    <a:tc>
                      <a:txBody>
                        <a:bodyPr/>
                        <a:lstStyle/>
                        <a:p>
                          <a:endParaRPr lang="it-IT"/>
                        </a:p>
                      </a:txBody>
                      <a:tcPr>
                        <a:blipFill rotWithShape="1">
                          <a:blip r:embed="rId2"/>
                          <a:stretch>
                            <a:fillRect t="-536066" r="-38028" b="-24590"/>
                          </a:stretch>
                        </a:blipFill>
                      </a:tcPr>
                    </a:tc>
                    <a:tc>
                      <a:txBody>
                        <a:bodyPr/>
                        <a:lstStyle/>
                        <a:p>
                          <a:pPr algn="ctr"/>
                          <a:r>
                            <a:rPr lang="it-IT" dirty="0" smtClean="0"/>
                            <a:t>42,92</a:t>
                          </a:r>
                          <a:endParaRPr lang="it-IT" dirty="0"/>
                        </a:p>
                      </a:txBody>
                      <a:tcPr/>
                    </a:tc>
                  </a:tr>
                </a:tbl>
              </a:graphicData>
            </a:graphic>
          </p:graphicFrame>
        </mc:Fallback>
      </mc:AlternateContent>
      <p:graphicFrame>
        <p:nvGraphicFramePr>
          <p:cNvPr id="7" name="Grafico 6"/>
          <p:cNvGraphicFramePr/>
          <p:nvPr>
            <p:extLst>
              <p:ext uri="{D42A27DB-BD31-4B8C-83A1-F6EECF244321}">
                <p14:modId xmlns:p14="http://schemas.microsoft.com/office/powerpoint/2010/main" val="10582739"/>
              </p:ext>
            </p:extLst>
          </p:nvPr>
        </p:nvGraphicFramePr>
        <p:xfrm>
          <a:off x="133460" y="3356992"/>
          <a:ext cx="9010539" cy="35010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10178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mc:AlternateContent xmlns:mc="http://schemas.openxmlformats.org/markup-compatibility/2006" xmlns:a14="http://schemas.microsoft.com/office/drawing/2010/main">
        <mc:Choice Requires="a14">
          <p:sp>
            <p:nvSpPr>
              <p:cNvPr id="2" name="CasellaDiTesto 1"/>
              <p:cNvSpPr txBox="1"/>
              <p:nvPr/>
            </p:nvSpPr>
            <p:spPr>
              <a:xfrm>
                <a:off x="115128" y="692696"/>
                <a:ext cx="8849360" cy="2862322"/>
              </a:xfrm>
              <a:prstGeom prst="rect">
                <a:avLst/>
              </a:prstGeom>
              <a:noFill/>
            </p:spPr>
            <p:txBody>
              <a:bodyPr wrap="square" rtlCol="0">
                <a:spAutoFit/>
              </a:bodyPr>
              <a:lstStyle/>
              <a:p>
                <a:r>
                  <a:rPr lang="it-IT" dirty="0" smtClean="0"/>
                  <a:t>Nei risultati che verranno presentati si farà variare oltre al numero di </a:t>
                </a:r>
                <a:r>
                  <a:rPr lang="it-IT" dirty="0" err="1" smtClean="0"/>
                  <a:t>threads</a:t>
                </a:r>
                <a:r>
                  <a:rPr lang="it-IT" dirty="0" smtClean="0"/>
                  <a:t>/processi, anche il tempo di calcolo per ottenere un singolo nodo. La dicitura corrisponde al tempo impiegato per ottenere lo stato </a:t>
                </a:r>
                <a14:m>
                  <m:oMath xmlns:m="http://schemas.openxmlformats.org/officeDocument/2006/math">
                    <m:sSub>
                      <m:sSubPr>
                        <m:ctrlPr>
                          <a:rPr lang="it-IT" i="1" smtClean="0">
                            <a:latin typeface="Cambria Math"/>
                          </a:rPr>
                        </m:ctrlPr>
                      </m:sSubPr>
                      <m:e>
                        <m:r>
                          <a:rPr lang="it-IT" b="0" i="1" smtClean="0">
                            <a:latin typeface="Cambria Math"/>
                          </a:rPr>
                          <m:t>𝑞</m:t>
                        </m:r>
                      </m:e>
                      <m:sub>
                        <m:r>
                          <a:rPr lang="it-IT" b="0" i="1" smtClean="0">
                            <a:latin typeface="Cambria Math"/>
                          </a:rPr>
                          <m:t>𝑒𝑥𝑡𝑒𝑛𝑑</m:t>
                        </m:r>
                      </m:sub>
                    </m:sSub>
                    <m:r>
                      <a:rPr lang="it-IT" b="0" i="0" smtClean="0">
                        <a:latin typeface="Cambria Math"/>
                      </a:rPr>
                      <m:t>,</m:t>
                    </m:r>
                  </m:oMath>
                </a14:m>
                <a:r>
                  <a:rPr lang="it-IT" dirty="0" smtClean="0"/>
                  <a:t> noto il nodo </a:t>
                </a:r>
                <a14:m>
                  <m:oMath xmlns:m="http://schemas.openxmlformats.org/officeDocument/2006/math">
                    <m:sSub>
                      <m:sSubPr>
                        <m:ctrlPr>
                          <a:rPr lang="it-IT" i="1" smtClean="0">
                            <a:latin typeface="Cambria Math"/>
                          </a:rPr>
                        </m:ctrlPr>
                      </m:sSubPr>
                      <m:e>
                        <m:r>
                          <a:rPr lang="it-IT" b="0" i="1" smtClean="0">
                            <a:latin typeface="Cambria Math"/>
                          </a:rPr>
                          <m:t>𝑞</m:t>
                        </m:r>
                      </m:e>
                      <m:sub>
                        <m:r>
                          <a:rPr lang="it-IT" b="0" i="1" smtClean="0">
                            <a:latin typeface="Cambria Math"/>
                          </a:rPr>
                          <m:t>𝑛𝑒𝑎𝑟</m:t>
                        </m:r>
                      </m:sub>
                    </m:sSub>
                  </m:oMath>
                </a14:m>
                <a:r>
                  <a:rPr lang="it-IT" dirty="0" smtClean="0"/>
                  <a:t>. E’ una quantità che può variare moltissimo a seconda del tipo di scenario considerato: più ostacoli popolano la scena e più tempo di calcolo è richiesto per determinare se una  certa posa presenta collisioni o no.</a:t>
                </a:r>
              </a:p>
              <a:p>
                <a:endParaRPr lang="it-IT" dirty="0"/>
              </a:p>
              <a:p>
                <a:r>
                  <a:rPr lang="it-IT" dirty="0" smtClean="0"/>
                  <a:t>Si noti come invece, il tempo di copiatura di un nodo (fra </a:t>
                </a:r>
                <a:r>
                  <a:rPr lang="it-IT" dirty="0" err="1" smtClean="0"/>
                  <a:t>threads</a:t>
                </a:r>
                <a:r>
                  <a:rPr lang="it-IT" dirty="0" smtClean="0"/>
                  <a:t> o processi), non cambia al variare dello scenario, a parità di manipolatore considerato. Il rapporto fra il tempo di ottenimento di </a:t>
                </a:r>
                <a14:m>
                  <m:oMath xmlns:m="http://schemas.openxmlformats.org/officeDocument/2006/math">
                    <m:sSub>
                      <m:sSubPr>
                        <m:ctrlPr>
                          <a:rPr lang="it-IT" i="1">
                            <a:latin typeface="Cambria Math"/>
                          </a:rPr>
                        </m:ctrlPr>
                      </m:sSubPr>
                      <m:e>
                        <m:r>
                          <a:rPr lang="it-IT" i="1">
                            <a:latin typeface="Cambria Math"/>
                          </a:rPr>
                          <m:t>𝑞</m:t>
                        </m:r>
                      </m:e>
                      <m:sub>
                        <m:r>
                          <a:rPr lang="it-IT" i="1">
                            <a:latin typeface="Cambria Math"/>
                          </a:rPr>
                          <m:t>𝑒𝑥𝑡𝑒𝑛𝑑</m:t>
                        </m:r>
                      </m:sub>
                    </m:sSub>
                  </m:oMath>
                </a14:m>
                <a:r>
                  <a:rPr lang="it-IT" dirty="0" smtClean="0"/>
                  <a:t> e quello di copiatura di un nodo diventa quindi cruciale per valutare la bontà degli algoritmi di parallelizzazione.</a:t>
                </a:r>
              </a:p>
            </p:txBody>
          </p:sp>
        </mc:Choice>
        <mc:Fallback xmlns="">
          <p:sp>
            <p:nvSpPr>
              <p:cNvPr id="2" name="CasellaDiTesto 1"/>
              <p:cNvSpPr txBox="1">
                <a:spLocks noRot="1" noChangeAspect="1" noMove="1" noResize="1" noEditPoints="1" noAdjustHandles="1" noChangeArrowheads="1" noChangeShapeType="1" noTextEdit="1"/>
              </p:cNvSpPr>
              <p:nvPr/>
            </p:nvSpPr>
            <p:spPr>
              <a:xfrm>
                <a:off x="115128" y="692696"/>
                <a:ext cx="8849360" cy="2862322"/>
              </a:xfrm>
              <a:prstGeom prst="rect">
                <a:avLst/>
              </a:prstGeom>
              <a:blipFill rotWithShape="1">
                <a:blip r:embed="rId2"/>
                <a:stretch>
                  <a:fillRect l="-620" t="-1066" r="-826" b="-2559"/>
                </a:stretch>
              </a:blipFill>
            </p:spPr>
            <p:txBody>
              <a:bodyPr/>
              <a:lstStyle/>
              <a:p>
                <a:r>
                  <a:rPr lang="it-IT">
                    <a:noFill/>
                  </a:rPr>
                  <a:t> </a:t>
                </a:r>
              </a:p>
            </p:txBody>
          </p:sp>
        </mc:Fallback>
      </mc:AlternateContent>
    </p:spTree>
    <p:extLst>
      <p:ext uri="{BB962C8B-B14F-4D97-AF65-F5344CB8AC3E}">
        <p14:creationId xmlns:p14="http://schemas.microsoft.com/office/powerpoint/2010/main" val="5590428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68368" y="188640"/>
            <a:ext cx="8856984" cy="646331"/>
          </a:xfrm>
          <a:prstGeom prst="rect">
            <a:avLst/>
          </a:prstGeom>
          <a:noFill/>
        </p:spPr>
        <p:txBody>
          <a:bodyPr wrap="square" rtlCol="0">
            <a:spAutoFit/>
          </a:bodyPr>
          <a:lstStyle/>
          <a:p>
            <a:pPr algn="ctr"/>
            <a:r>
              <a:rPr lang="it-IT" sz="3600" dirty="0" smtClean="0"/>
              <a:t>Sommario</a:t>
            </a:r>
            <a:endParaRPr lang="it-IT" sz="3600" dirty="0"/>
          </a:p>
        </p:txBody>
      </p:sp>
      <p:grpSp>
        <p:nvGrpSpPr>
          <p:cNvPr id="46" name="Gruppo 45"/>
          <p:cNvGrpSpPr/>
          <p:nvPr/>
        </p:nvGrpSpPr>
        <p:grpSpPr>
          <a:xfrm>
            <a:off x="431540" y="1331476"/>
            <a:ext cx="7884876" cy="4329772"/>
            <a:chOff x="431540" y="1043444"/>
            <a:chExt cx="7884876" cy="4329772"/>
          </a:xfrm>
        </p:grpSpPr>
        <p:cxnSp>
          <p:nvCxnSpPr>
            <p:cNvPr id="6" name="Connettore 1 5"/>
            <p:cNvCxnSpPr/>
            <p:nvPr/>
          </p:nvCxnSpPr>
          <p:spPr>
            <a:xfrm>
              <a:off x="539552" y="1196752"/>
              <a:ext cx="0" cy="1728192"/>
            </a:xfrm>
            <a:prstGeom prst="line">
              <a:avLst/>
            </a:prstGeom>
          </p:spPr>
          <p:style>
            <a:lnRef idx="1">
              <a:schemeClr val="dk1"/>
            </a:lnRef>
            <a:fillRef idx="0">
              <a:schemeClr val="dk1"/>
            </a:fillRef>
            <a:effectRef idx="0">
              <a:schemeClr val="dk1"/>
            </a:effectRef>
            <a:fontRef idx="minor">
              <a:schemeClr val="tx1"/>
            </a:fontRef>
          </p:style>
        </p:cxnSp>
        <p:grpSp>
          <p:nvGrpSpPr>
            <p:cNvPr id="9" name="Gruppo 8"/>
            <p:cNvGrpSpPr/>
            <p:nvPr/>
          </p:nvGrpSpPr>
          <p:grpSpPr>
            <a:xfrm>
              <a:off x="431540" y="1043444"/>
              <a:ext cx="7092788" cy="369332"/>
              <a:chOff x="431540" y="1043444"/>
              <a:chExt cx="7092788" cy="369332"/>
            </a:xfrm>
          </p:grpSpPr>
          <p:sp>
            <p:nvSpPr>
              <p:cNvPr id="7" name="Rettangolo 6"/>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755576" y="1043444"/>
                <a:ext cx="6768752" cy="369332"/>
              </a:xfrm>
              <a:prstGeom prst="rect">
                <a:avLst/>
              </a:prstGeom>
              <a:noFill/>
            </p:spPr>
            <p:txBody>
              <a:bodyPr wrap="square" rtlCol="0">
                <a:spAutoFit/>
              </a:bodyPr>
              <a:lstStyle/>
              <a:p>
                <a:r>
                  <a:rPr lang="it-IT" dirty="0" smtClean="0"/>
                  <a:t>Introduzione</a:t>
                </a:r>
                <a:endParaRPr lang="it-IT" dirty="0"/>
              </a:p>
            </p:txBody>
          </p:sp>
        </p:grpSp>
        <p:sp>
          <p:nvSpPr>
            <p:cNvPr id="12" name="CasellaDiTesto 11"/>
            <p:cNvSpPr txBox="1"/>
            <p:nvPr/>
          </p:nvSpPr>
          <p:spPr>
            <a:xfrm>
              <a:off x="755576" y="1763524"/>
              <a:ext cx="6768752" cy="369332"/>
            </a:xfrm>
            <a:prstGeom prst="rect">
              <a:avLst/>
            </a:prstGeom>
            <a:noFill/>
          </p:spPr>
          <p:txBody>
            <a:bodyPr wrap="square" rtlCol="0">
              <a:spAutoFit/>
            </a:bodyPr>
            <a:lstStyle/>
            <a:p>
              <a:r>
                <a:rPr lang="it-IT" dirty="0" smtClean="0"/>
                <a:t>Algoritmi RRT</a:t>
              </a:r>
              <a:endParaRPr lang="it-IT" dirty="0"/>
            </a:p>
          </p:txBody>
        </p:sp>
        <p:sp>
          <p:nvSpPr>
            <p:cNvPr id="15" name="CasellaDiTesto 14"/>
            <p:cNvSpPr txBox="1"/>
            <p:nvPr/>
          </p:nvSpPr>
          <p:spPr>
            <a:xfrm>
              <a:off x="755576" y="2492896"/>
              <a:ext cx="6768752" cy="369332"/>
            </a:xfrm>
            <a:prstGeom prst="rect">
              <a:avLst/>
            </a:prstGeom>
            <a:noFill/>
          </p:spPr>
          <p:txBody>
            <a:bodyPr wrap="square" rtlCol="0">
              <a:spAutoFit/>
            </a:bodyPr>
            <a:lstStyle/>
            <a:p>
              <a:r>
                <a:rPr lang="it-IT" dirty="0" smtClean="0"/>
                <a:t>Implementazioni parallele di algoritmi RRT</a:t>
              </a:r>
              <a:endParaRPr lang="it-IT" dirty="0"/>
            </a:p>
          </p:txBody>
        </p:sp>
        <p:cxnSp>
          <p:nvCxnSpPr>
            <p:cNvPr id="16" name="Connettore 1 15"/>
            <p:cNvCxnSpPr/>
            <p:nvPr/>
          </p:nvCxnSpPr>
          <p:spPr>
            <a:xfrm>
              <a:off x="1331640" y="2924944"/>
              <a:ext cx="0" cy="1944216"/>
            </a:xfrm>
            <a:prstGeom prst="line">
              <a:avLst/>
            </a:prstGeom>
          </p:spPr>
          <p:style>
            <a:lnRef idx="1">
              <a:schemeClr val="dk1"/>
            </a:lnRef>
            <a:fillRef idx="0">
              <a:schemeClr val="dk1"/>
            </a:fillRef>
            <a:effectRef idx="0">
              <a:schemeClr val="dk1"/>
            </a:effectRef>
            <a:fontRef idx="minor">
              <a:schemeClr val="tx1"/>
            </a:fontRef>
          </p:style>
        </p:cxnSp>
        <p:sp>
          <p:nvSpPr>
            <p:cNvPr id="21" name="CasellaDiTesto 20"/>
            <p:cNvSpPr txBox="1"/>
            <p:nvPr/>
          </p:nvSpPr>
          <p:spPr>
            <a:xfrm>
              <a:off x="1547664" y="3059668"/>
              <a:ext cx="6768752" cy="369332"/>
            </a:xfrm>
            <a:prstGeom prst="rect">
              <a:avLst/>
            </a:prstGeom>
            <a:noFill/>
          </p:spPr>
          <p:txBody>
            <a:bodyPr wrap="square" rtlCol="0">
              <a:spAutoFit/>
            </a:bodyPr>
            <a:lstStyle/>
            <a:p>
              <a:r>
                <a:rPr lang="it-IT" dirty="0" err="1" smtClean="0"/>
                <a:t>Step</a:t>
              </a:r>
              <a:r>
                <a:rPr lang="it-IT" dirty="0" smtClean="0"/>
                <a:t> 1  (OMP)</a:t>
              </a:r>
              <a:endParaRPr lang="it-IT" dirty="0"/>
            </a:p>
          </p:txBody>
        </p:sp>
        <p:grpSp>
          <p:nvGrpSpPr>
            <p:cNvPr id="22" name="Gruppo 21"/>
            <p:cNvGrpSpPr/>
            <p:nvPr/>
          </p:nvGrpSpPr>
          <p:grpSpPr>
            <a:xfrm>
              <a:off x="1223628" y="3491716"/>
              <a:ext cx="7092788" cy="369332"/>
              <a:chOff x="431540" y="1043444"/>
              <a:chExt cx="7092788" cy="369332"/>
            </a:xfrm>
          </p:grpSpPr>
          <p:sp>
            <p:nvSpPr>
              <p:cNvPr id="23" name="Rettangolo 22"/>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CasellaDiTesto 23"/>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2  (OMP)</a:t>
                </a:r>
                <a:endParaRPr lang="it-IT" dirty="0"/>
              </a:p>
            </p:txBody>
          </p:sp>
        </p:grpSp>
        <p:grpSp>
          <p:nvGrpSpPr>
            <p:cNvPr id="25" name="Gruppo 24"/>
            <p:cNvGrpSpPr/>
            <p:nvPr/>
          </p:nvGrpSpPr>
          <p:grpSpPr>
            <a:xfrm>
              <a:off x="1223628" y="3933056"/>
              <a:ext cx="7092788" cy="369332"/>
              <a:chOff x="431540" y="1043444"/>
              <a:chExt cx="7092788" cy="369332"/>
            </a:xfrm>
          </p:grpSpPr>
          <p:sp>
            <p:nvSpPr>
              <p:cNvPr id="26" name="Rettangolo 25"/>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3  (MPI)</a:t>
                </a:r>
                <a:endParaRPr lang="it-IT" dirty="0"/>
              </a:p>
            </p:txBody>
          </p:sp>
        </p:grpSp>
        <p:grpSp>
          <p:nvGrpSpPr>
            <p:cNvPr id="28" name="Gruppo 27"/>
            <p:cNvGrpSpPr/>
            <p:nvPr/>
          </p:nvGrpSpPr>
          <p:grpSpPr>
            <a:xfrm>
              <a:off x="1223628" y="4365104"/>
              <a:ext cx="7092788" cy="369332"/>
              <a:chOff x="431540" y="1043444"/>
              <a:chExt cx="7092788" cy="369332"/>
            </a:xfrm>
          </p:grpSpPr>
          <p:sp>
            <p:nvSpPr>
              <p:cNvPr id="29" name="Rettangolo 28"/>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4  (MPI)</a:t>
                </a:r>
                <a:endParaRPr lang="it-IT" dirty="0"/>
              </a:p>
            </p:txBody>
          </p:sp>
        </p:grpSp>
        <p:cxnSp>
          <p:nvCxnSpPr>
            <p:cNvPr id="32" name="Connettore 1 31"/>
            <p:cNvCxnSpPr>
              <a:endCxn id="43" idx="2"/>
            </p:cNvCxnSpPr>
            <p:nvPr/>
          </p:nvCxnSpPr>
          <p:spPr>
            <a:xfrm>
              <a:off x="539552" y="4869160"/>
              <a:ext cx="6503" cy="396044"/>
            </a:xfrm>
            <a:prstGeom prst="line">
              <a:avLst/>
            </a:prstGeom>
          </p:spPr>
          <p:style>
            <a:lnRef idx="1">
              <a:schemeClr val="dk1"/>
            </a:lnRef>
            <a:fillRef idx="0">
              <a:schemeClr val="dk1"/>
            </a:fillRef>
            <a:effectRef idx="0">
              <a:schemeClr val="dk1"/>
            </a:effectRef>
            <a:fontRef idx="minor">
              <a:schemeClr val="tx1"/>
            </a:fontRef>
          </p:style>
        </p:cxnSp>
        <p:cxnSp>
          <p:nvCxnSpPr>
            <p:cNvPr id="35" name="Connettore 1 34"/>
            <p:cNvCxnSpPr/>
            <p:nvPr/>
          </p:nvCxnSpPr>
          <p:spPr>
            <a:xfrm flipH="1">
              <a:off x="539552" y="2924944"/>
              <a:ext cx="792088" cy="0"/>
            </a:xfrm>
            <a:prstGeom prst="line">
              <a:avLst/>
            </a:prstGeom>
          </p:spPr>
          <p:style>
            <a:lnRef idx="1">
              <a:schemeClr val="dk1"/>
            </a:lnRef>
            <a:fillRef idx="0">
              <a:schemeClr val="dk1"/>
            </a:fillRef>
            <a:effectRef idx="0">
              <a:schemeClr val="dk1"/>
            </a:effectRef>
            <a:fontRef idx="minor">
              <a:schemeClr val="tx1"/>
            </a:fontRef>
          </p:style>
        </p:cxnSp>
        <p:cxnSp>
          <p:nvCxnSpPr>
            <p:cNvPr id="40" name="Connettore 1 39"/>
            <p:cNvCxnSpPr/>
            <p:nvPr/>
          </p:nvCxnSpPr>
          <p:spPr>
            <a:xfrm flipH="1">
              <a:off x="539552" y="4869160"/>
              <a:ext cx="792088" cy="0"/>
            </a:xfrm>
            <a:prstGeom prst="line">
              <a:avLst/>
            </a:prstGeom>
          </p:spPr>
          <p:style>
            <a:lnRef idx="1">
              <a:schemeClr val="dk1"/>
            </a:lnRef>
            <a:fillRef idx="0">
              <a:schemeClr val="dk1"/>
            </a:fillRef>
            <a:effectRef idx="0">
              <a:schemeClr val="dk1"/>
            </a:effectRef>
            <a:fontRef idx="minor">
              <a:schemeClr val="tx1"/>
            </a:fontRef>
          </p:style>
        </p:cxnSp>
        <p:grpSp>
          <p:nvGrpSpPr>
            <p:cNvPr id="42" name="Gruppo 41"/>
            <p:cNvGrpSpPr/>
            <p:nvPr/>
          </p:nvGrpSpPr>
          <p:grpSpPr>
            <a:xfrm>
              <a:off x="438043" y="5003884"/>
              <a:ext cx="7092788" cy="369332"/>
              <a:chOff x="431540" y="1043444"/>
              <a:chExt cx="7092788" cy="369332"/>
            </a:xfrm>
          </p:grpSpPr>
          <p:sp>
            <p:nvSpPr>
              <p:cNvPr id="43" name="Rettangolo 42"/>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CasellaDiTesto 43"/>
              <p:cNvSpPr txBox="1"/>
              <p:nvPr/>
            </p:nvSpPr>
            <p:spPr>
              <a:xfrm>
                <a:off x="755576" y="1043444"/>
                <a:ext cx="6768752" cy="369332"/>
              </a:xfrm>
              <a:prstGeom prst="rect">
                <a:avLst/>
              </a:prstGeom>
              <a:noFill/>
            </p:spPr>
            <p:txBody>
              <a:bodyPr wrap="square" rtlCol="0">
                <a:spAutoFit/>
              </a:bodyPr>
              <a:lstStyle/>
              <a:p>
                <a:r>
                  <a:rPr lang="it-IT" dirty="0" smtClean="0"/>
                  <a:t>Design pattern utilizzati</a:t>
                </a:r>
                <a:endParaRPr lang="it-IT" dirty="0"/>
              </a:p>
            </p:txBody>
          </p:sp>
        </p:grpSp>
      </p:grpSp>
      <p:sp>
        <p:nvSpPr>
          <p:cNvPr id="36" name="Rettangolo 35"/>
          <p:cNvSpPr/>
          <p:nvPr/>
        </p:nvSpPr>
        <p:spPr>
          <a:xfrm>
            <a:off x="431540" y="212821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p:cNvSpPr/>
          <p:nvPr/>
        </p:nvSpPr>
        <p:spPr>
          <a:xfrm>
            <a:off x="438043" y="2857582"/>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p:cNvSpPr/>
          <p:nvPr/>
        </p:nvSpPr>
        <p:spPr>
          <a:xfrm>
            <a:off x="323528" y="3275692"/>
            <a:ext cx="5184576" cy="5133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p:cNvSpPr/>
          <p:nvPr/>
        </p:nvSpPr>
        <p:spPr>
          <a:xfrm>
            <a:off x="1223628" y="3424354"/>
            <a:ext cx="216024" cy="216024"/>
          </a:xfrm>
          <a:prstGeom prst="rect">
            <a:avLst/>
          </a:prstGeom>
          <a:solidFill>
            <a:srgbClr val="7042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565356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Ovale 99"/>
          <p:cNvSpPr/>
          <p:nvPr/>
        </p:nvSpPr>
        <p:spPr>
          <a:xfrm>
            <a:off x="4283968" y="5374957"/>
            <a:ext cx="2304256" cy="585356"/>
          </a:xfrm>
          <a:prstGeom prst="ellipse">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90" name="CasellaDiTesto 89"/>
          <p:cNvSpPr txBox="1"/>
          <p:nvPr/>
        </p:nvSpPr>
        <p:spPr>
          <a:xfrm>
            <a:off x="3995936" y="2627620"/>
            <a:ext cx="1905866" cy="369332"/>
          </a:xfrm>
          <a:prstGeom prst="rect">
            <a:avLst/>
          </a:prstGeom>
          <a:noFill/>
        </p:spPr>
        <p:txBody>
          <a:bodyPr wrap="square" rtlCol="0">
            <a:spAutoFit/>
          </a:bodyPr>
          <a:lstStyle/>
          <a:p>
            <a:r>
              <a:rPr lang="it-IT" dirty="0" err="1" smtClean="0"/>
              <a:t>threads</a:t>
            </a:r>
            <a:endParaRPr lang="it-IT" dirty="0"/>
          </a:p>
        </p:txBody>
      </p:sp>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8" name="CasellaDiTesto 7"/>
          <p:cNvSpPr txBox="1"/>
          <p:nvPr/>
        </p:nvSpPr>
        <p:spPr>
          <a:xfrm>
            <a:off x="179512" y="1957361"/>
            <a:ext cx="1905866" cy="369332"/>
          </a:xfrm>
          <a:prstGeom prst="rect">
            <a:avLst/>
          </a:prstGeom>
          <a:noFill/>
        </p:spPr>
        <p:txBody>
          <a:bodyPr wrap="square" rtlCol="0">
            <a:spAutoFit/>
          </a:bodyPr>
          <a:lstStyle/>
          <a:p>
            <a:r>
              <a:rPr lang="it-IT" dirty="0" smtClean="0"/>
              <a:t>Versione seriale</a:t>
            </a:r>
            <a:endParaRPr lang="it-IT" dirty="0"/>
          </a:p>
        </p:txBody>
      </p:sp>
      <p:grpSp>
        <p:nvGrpSpPr>
          <p:cNvPr id="25" name="Gruppo 24"/>
          <p:cNvGrpSpPr/>
          <p:nvPr/>
        </p:nvGrpSpPr>
        <p:grpSpPr>
          <a:xfrm>
            <a:off x="899592" y="2348880"/>
            <a:ext cx="288032" cy="4110797"/>
            <a:chOff x="899592" y="2060848"/>
            <a:chExt cx="288032" cy="4110797"/>
          </a:xfrm>
        </p:grpSpPr>
        <p:cxnSp>
          <p:nvCxnSpPr>
            <p:cNvPr id="5" name="Connettore 1 4"/>
            <p:cNvCxnSpPr/>
            <p:nvPr/>
          </p:nvCxnSpPr>
          <p:spPr>
            <a:xfrm>
              <a:off x="1043608" y="2060848"/>
              <a:ext cx="0" cy="3888432"/>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Ovale 9"/>
            <p:cNvSpPr/>
            <p:nvPr/>
          </p:nvSpPr>
          <p:spPr>
            <a:xfrm>
              <a:off x="971600" y="227687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p:cNvSpPr/>
            <p:nvPr/>
          </p:nvSpPr>
          <p:spPr>
            <a:xfrm>
              <a:off x="971600" y="256490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p:cNvSpPr/>
            <p:nvPr/>
          </p:nvSpPr>
          <p:spPr>
            <a:xfrm>
              <a:off x="971600" y="28529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vale 14"/>
            <p:cNvSpPr/>
            <p:nvPr/>
          </p:nvSpPr>
          <p:spPr>
            <a:xfrm>
              <a:off x="971600" y="321297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p:cNvSpPr/>
            <p:nvPr/>
          </p:nvSpPr>
          <p:spPr>
            <a:xfrm>
              <a:off x="971600" y="35010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p:cNvSpPr/>
            <p:nvPr/>
          </p:nvSpPr>
          <p:spPr>
            <a:xfrm>
              <a:off x="971600" y="378904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p:cNvSpPr/>
            <p:nvPr/>
          </p:nvSpPr>
          <p:spPr>
            <a:xfrm>
              <a:off x="971600" y="414908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Ovale 18"/>
            <p:cNvSpPr/>
            <p:nvPr/>
          </p:nvSpPr>
          <p:spPr>
            <a:xfrm>
              <a:off x="971600" y="443711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p:cNvSpPr/>
            <p:nvPr/>
          </p:nvSpPr>
          <p:spPr>
            <a:xfrm>
              <a:off x="971600" y="472514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e 20"/>
            <p:cNvSpPr/>
            <p:nvPr/>
          </p:nvSpPr>
          <p:spPr>
            <a:xfrm>
              <a:off x="971600" y="501317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Ovale 21"/>
            <p:cNvSpPr/>
            <p:nvPr/>
          </p:nvSpPr>
          <p:spPr>
            <a:xfrm>
              <a:off x="971600" y="53012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p:cNvSpPr/>
            <p:nvPr/>
          </p:nvSpPr>
          <p:spPr>
            <a:xfrm>
              <a:off x="899592" y="5955621"/>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CasellaDiTesto 26"/>
          <p:cNvSpPr txBox="1"/>
          <p:nvPr/>
        </p:nvSpPr>
        <p:spPr>
          <a:xfrm>
            <a:off x="467544" y="6444044"/>
            <a:ext cx="1905866" cy="369332"/>
          </a:xfrm>
          <a:prstGeom prst="rect">
            <a:avLst/>
          </a:prstGeom>
          <a:noFill/>
        </p:spPr>
        <p:txBody>
          <a:bodyPr wrap="square" rtlCol="0">
            <a:spAutoFit/>
          </a:bodyPr>
          <a:lstStyle/>
          <a:p>
            <a:r>
              <a:rPr lang="it-IT" dirty="0"/>
              <a:t>n</a:t>
            </a:r>
            <a:r>
              <a:rPr lang="it-IT" dirty="0" smtClean="0"/>
              <a:t>odo più vicino</a:t>
            </a:r>
            <a:endParaRPr lang="it-IT" dirty="0"/>
          </a:p>
        </p:txBody>
      </p:sp>
      <p:cxnSp>
        <p:nvCxnSpPr>
          <p:cNvPr id="30" name="Connettore 1 29"/>
          <p:cNvCxnSpPr/>
          <p:nvPr/>
        </p:nvCxnSpPr>
        <p:spPr>
          <a:xfrm>
            <a:off x="4716016" y="3038169"/>
            <a:ext cx="0" cy="1645758"/>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Ovale 30"/>
          <p:cNvSpPr/>
          <p:nvPr/>
        </p:nvSpPr>
        <p:spPr>
          <a:xfrm>
            <a:off x="4644008" y="3254193"/>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Ovale 31"/>
          <p:cNvSpPr/>
          <p:nvPr/>
        </p:nvSpPr>
        <p:spPr>
          <a:xfrm>
            <a:off x="4644008" y="3542225"/>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Ovale 32"/>
          <p:cNvSpPr/>
          <p:nvPr/>
        </p:nvSpPr>
        <p:spPr>
          <a:xfrm>
            <a:off x="4644008" y="3830257"/>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Ovale 33"/>
          <p:cNvSpPr/>
          <p:nvPr/>
        </p:nvSpPr>
        <p:spPr>
          <a:xfrm>
            <a:off x="4644008" y="4190297"/>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41"/>
          <p:cNvSpPr/>
          <p:nvPr/>
        </p:nvSpPr>
        <p:spPr>
          <a:xfrm>
            <a:off x="4499992" y="5506199"/>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Freccia a destra 42"/>
          <p:cNvSpPr/>
          <p:nvPr/>
        </p:nvSpPr>
        <p:spPr>
          <a:xfrm>
            <a:off x="2350461" y="3684737"/>
            <a:ext cx="1008112" cy="527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CasellaDiTesto 43"/>
          <p:cNvSpPr txBox="1"/>
          <p:nvPr/>
        </p:nvSpPr>
        <p:spPr>
          <a:xfrm>
            <a:off x="4539808" y="1979548"/>
            <a:ext cx="1905866" cy="369332"/>
          </a:xfrm>
          <a:prstGeom prst="rect">
            <a:avLst/>
          </a:prstGeom>
          <a:noFill/>
        </p:spPr>
        <p:txBody>
          <a:bodyPr wrap="square" rtlCol="0">
            <a:spAutoFit/>
          </a:bodyPr>
          <a:lstStyle/>
          <a:p>
            <a:r>
              <a:rPr lang="it-IT" dirty="0" smtClean="0"/>
              <a:t>Versione parallela</a:t>
            </a:r>
            <a:endParaRPr lang="it-IT" dirty="0"/>
          </a:p>
        </p:txBody>
      </p:sp>
      <p:cxnSp>
        <p:nvCxnSpPr>
          <p:cNvPr id="65" name="Connettore 1 64"/>
          <p:cNvCxnSpPr/>
          <p:nvPr/>
        </p:nvCxnSpPr>
        <p:spPr>
          <a:xfrm flipV="1">
            <a:off x="4716016" y="2636912"/>
            <a:ext cx="776725" cy="4012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Connettore 1 65"/>
          <p:cNvCxnSpPr/>
          <p:nvPr/>
        </p:nvCxnSpPr>
        <p:spPr>
          <a:xfrm>
            <a:off x="5508104" y="2636912"/>
            <a:ext cx="792088" cy="4012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Connettore 1 72"/>
          <p:cNvCxnSpPr/>
          <p:nvPr/>
        </p:nvCxnSpPr>
        <p:spPr>
          <a:xfrm flipV="1">
            <a:off x="5508104" y="2348880"/>
            <a:ext cx="0" cy="4012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6" name="Connettore 1 75"/>
          <p:cNvCxnSpPr/>
          <p:nvPr/>
        </p:nvCxnSpPr>
        <p:spPr>
          <a:xfrm>
            <a:off x="5508104" y="2627620"/>
            <a:ext cx="0" cy="2747337"/>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Ovale 76"/>
          <p:cNvSpPr/>
          <p:nvPr/>
        </p:nvSpPr>
        <p:spPr>
          <a:xfrm>
            <a:off x="5436096" y="321297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Ovale 77"/>
          <p:cNvSpPr/>
          <p:nvPr/>
        </p:nvSpPr>
        <p:spPr>
          <a:xfrm>
            <a:off x="5436096" y="35010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Ovale 78"/>
          <p:cNvSpPr/>
          <p:nvPr/>
        </p:nvSpPr>
        <p:spPr>
          <a:xfrm>
            <a:off x="5436096" y="378904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Ovale 79"/>
          <p:cNvSpPr/>
          <p:nvPr/>
        </p:nvSpPr>
        <p:spPr>
          <a:xfrm>
            <a:off x="5436096" y="414908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1" name="Rettangolo 80"/>
          <p:cNvSpPr/>
          <p:nvPr/>
        </p:nvSpPr>
        <p:spPr>
          <a:xfrm>
            <a:off x="5340037" y="5506199"/>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3" name="Connettore 1 82"/>
          <p:cNvCxnSpPr/>
          <p:nvPr/>
        </p:nvCxnSpPr>
        <p:spPr>
          <a:xfrm>
            <a:off x="6300192" y="3038169"/>
            <a:ext cx="0" cy="1686975"/>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Ovale 83"/>
          <p:cNvSpPr/>
          <p:nvPr/>
        </p:nvSpPr>
        <p:spPr>
          <a:xfrm>
            <a:off x="6228184" y="3254193"/>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5" name="Ovale 84"/>
          <p:cNvSpPr/>
          <p:nvPr/>
        </p:nvSpPr>
        <p:spPr>
          <a:xfrm>
            <a:off x="6228184" y="3542225"/>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6" name="Ovale 85"/>
          <p:cNvSpPr/>
          <p:nvPr/>
        </p:nvSpPr>
        <p:spPr>
          <a:xfrm>
            <a:off x="6228184" y="3830257"/>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7" name="Ovale 86"/>
          <p:cNvSpPr/>
          <p:nvPr/>
        </p:nvSpPr>
        <p:spPr>
          <a:xfrm>
            <a:off x="6228184" y="4190297"/>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8" name="Rettangolo 87"/>
          <p:cNvSpPr/>
          <p:nvPr/>
        </p:nvSpPr>
        <p:spPr>
          <a:xfrm>
            <a:off x="6144255" y="5522748"/>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9" name="CasellaDiTesto 88"/>
          <p:cNvSpPr txBox="1"/>
          <p:nvPr/>
        </p:nvSpPr>
        <p:spPr>
          <a:xfrm>
            <a:off x="3491880" y="5374957"/>
            <a:ext cx="1008112" cy="646331"/>
          </a:xfrm>
          <a:prstGeom prst="rect">
            <a:avLst/>
          </a:prstGeom>
          <a:noFill/>
        </p:spPr>
        <p:txBody>
          <a:bodyPr wrap="square" rtlCol="0">
            <a:spAutoFit/>
          </a:bodyPr>
          <a:lstStyle/>
          <a:p>
            <a:pPr algn="ctr"/>
            <a:r>
              <a:rPr lang="it-IT" dirty="0"/>
              <a:t>n</a:t>
            </a:r>
            <a:r>
              <a:rPr lang="it-IT" dirty="0" smtClean="0"/>
              <a:t>odo vicino 1</a:t>
            </a:r>
            <a:endParaRPr lang="it-IT" dirty="0"/>
          </a:p>
        </p:txBody>
      </p:sp>
      <p:sp>
        <p:nvSpPr>
          <p:cNvPr id="93" name="CasellaDiTesto 92"/>
          <p:cNvSpPr txBox="1"/>
          <p:nvPr/>
        </p:nvSpPr>
        <p:spPr>
          <a:xfrm>
            <a:off x="6444208" y="5302949"/>
            <a:ext cx="1080120" cy="646331"/>
          </a:xfrm>
          <a:prstGeom prst="rect">
            <a:avLst/>
          </a:prstGeom>
          <a:noFill/>
        </p:spPr>
        <p:txBody>
          <a:bodyPr wrap="square" rtlCol="0">
            <a:spAutoFit/>
          </a:bodyPr>
          <a:lstStyle/>
          <a:p>
            <a:pPr algn="ctr"/>
            <a:r>
              <a:rPr lang="it-IT" dirty="0"/>
              <a:t>n</a:t>
            </a:r>
            <a:r>
              <a:rPr lang="it-IT" dirty="0" smtClean="0"/>
              <a:t>odo vicino 3</a:t>
            </a:r>
            <a:endParaRPr lang="it-IT" dirty="0"/>
          </a:p>
        </p:txBody>
      </p:sp>
      <mc:AlternateContent xmlns:mc="http://schemas.openxmlformats.org/markup-compatibility/2006" xmlns:a14="http://schemas.microsoft.com/office/drawing/2010/main">
        <mc:Choice Requires="a14">
          <p:sp>
            <p:nvSpPr>
              <p:cNvPr id="94" name="CasellaDiTesto 93"/>
              <p:cNvSpPr txBox="1"/>
              <p:nvPr/>
            </p:nvSpPr>
            <p:spPr>
              <a:xfrm>
                <a:off x="827584" y="2351900"/>
                <a:ext cx="86409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1</m:t>
                          </m:r>
                        </m:sub>
                      </m:sSub>
                    </m:oMath>
                  </m:oMathPara>
                </a14:m>
                <a:endParaRPr lang="it-IT" dirty="0"/>
              </a:p>
            </p:txBody>
          </p:sp>
        </mc:Choice>
        <mc:Fallback xmlns="">
          <p:sp>
            <p:nvSpPr>
              <p:cNvPr id="94" name="CasellaDiTesto 93"/>
              <p:cNvSpPr txBox="1">
                <a:spLocks noRot="1" noChangeAspect="1" noMove="1" noResize="1" noEditPoints="1" noAdjustHandles="1" noChangeArrowheads="1" noChangeShapeType="1" noTextEdit="1"/>
              </p:cNvSpPr>
              <p:nvPr/>
            </p:nvSpPr>
            <p:spPr>
              <a:xfrm>
                <a:off x="827584" y="2351900"/>
                <a:ext cx="864096" cy="429028"/>
              </a:xfrm>
              <a:prstGeom prst="rect">
                <a:avLst/>
              </a:prstGeom>
              <a:blipFill rotWithShape="1">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5" name="Rettangolo 94"/>
              <p:cNvSpPr/>
              <p:nvPr/>
            </p:nvSpPr>
            <p:spPr>
              <a:xfrm>
                <a:off x="553852" y="2708920"/>
                <a:ext cx="465447" cy="4290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2</m:t>
                          </m:r>
                        </m:sub>
                      </m:sSub>
                    </m:oMath>
                  </m:oMathPara>
                </a14:m>
                <a:endParaRPr lang="it-IT" dirty="0"/>
              </a:p>
            </p:txBody>
          </p:sp>
        </mc:Choice>
        <mc:Fallback xmlns="">
          <p:sp>
            <p:nvSpPr>
              <p:cNvPr id="95" name="Rettangolo 94"/>
              <p:cNvSpPr>
                <a:spLocks noRot="1" noChangeAspect="1" noMove="1" noResize="1" noEditPoints="1" noAdjustHandles="1" noChangeArrowheads="1" noChangeShapeType="1" noTextEdit="1"/>
              </p:cNvSpPr>
              <p:nvPr/>
            </p:nvSpPr>
            <p:spPr>
              <a:xfrm>
                <a:off x="553852" y="2708920"/>
                <a:ext cx="465447" cy="429028"/>
              </a:xfrm>
              <a:prstGeom prst="rect">
                <a:avLst/>
              </a:prstGeom>
              <a:blipFill rotWithShape="1">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Rettangolo 95"/>
              <p:cNvSpPr/>
              <p:nvPr/>
            </p:nvSpPr>
            <p:spPr>
              <a:xfrm>
                <a:off x="1046659" y="5445224"/>
                <a:ext cx="498213" cy="4290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𝑁</m:t>
                          </m:r>
                        </m:sub>
                      </m:sSub>
                    </m:oMath>
                  </m:oMathPara>
                </a14:m>
                <a:endParaRPr lang="it-IT" dirty="0"/>
              </a:p>
            </p:txBody>
          </p:sp>
        </mc:Choice>
        <mc:Fallback xmlns="">
          <p:sp>
            <p:nvSpPr>
              <p:cNvPr id="96" name="Rettangolo 95"/>
              <p:cNvSpPr>
                <a:spLocks noRot="1" noChangeAspect="1" noMove="1" noResize="1" noEditPoints="1" noAdjustHandles="1" noChangeArrowheads="1" noChangeShapeType="1" noTextEdit="1"/>
              </p:cNvSpPr>
              <p:nvPr/>
            </p:nvSpPr>
            <p:spPr>
              <a:xfrm>
                <a:off x="1046659" y="5445224"/>
                <a:ext cx="498213" cy="429028"/>
              </a:xfrm>
              <a:prstGeom prst="rect">
                <a:avLst/>
              </a:prstGeom>
              <a:blipFill rotWithShape="1">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7" name="Rettangolo 96"/>
              <p:cNvSpPr/>
              <p:nvPr/>
            </p:nvSpPr>
            <p:spPr>
              <a:xfrm>
                <a:off x="4255890" y="3068960"/>
                <a:ext cx="460126" cy="4290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1</m:t>
                          </m:r>
                        </m:sub>
                      </m:sSub>
                    </m:oMath>
                  </m:oMathPara>
                </a14:m>
                <a:endParaRPr lang="it-IT" dirty="0"/>
              </a:p>
            </p:txBody>
          </p:sp>
        </mc:Choice>
        <mc:Fallback xmlns="">
          <p:sp>
            <p:nvSpPr>
              <p:cNvPr id="97" name="Rettangolo 96"/>
              <p:cNvSpPr>
                <a:spLocks noRot="1" noChangeAspect="1" noMove="1" noResize="1" noEditPoints="1" noAdjustHandles="1" noChangeArrowheads="1" noChangeShapeType="1" noTextEdit="1"/>
              </p:cNvSpPr>
              <p:nvPr/>
            </p:nvSpPr>
            <p:spPr>
              <a:xfrm>
                <a:off x="4255890" y="3068960"/>
                <a:ext cx="460126" cy="429028"/>
              </a:xfrm>
              <a:prstGeom prst="rect">
                <a:avLst/>
              </a:prstGeom>
              <a:blipFill rotWithShape="1">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8" name="Rettangolo 97"/>
              <p:cNvSpPr/>
              <p:nvPr/>
            </p:nvSpPr>
            <p:spPr>
              <a:xfrm>
                <a:off x="5076056" y="3068960"/>
                <a:ext cx="465447" cy="4290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2</m:t>
                          </m:r>
                        </m:sub>
                      </m:sSub>
                    </m:oMath>
                  </m:oMathPara>
                </a14:m>
                <a:endParaRPr lang="it-IT" dirty="0"/>
              </a:p>
            </p:txBody>
          </p:sp>
        </mc:Choice>
        <mc:Fallback xmlns="">
          <p:sp>
            <p:nvSpPr>
              <p:cNvPr id="98" name="Rettangolo 97"/>
              <p:cNvSpPr>
                <a:spLocks noRot="1" noChangeAspect="1" noMove="1" noResize="1" noEditPoints="1" noAdjustHandles="1" noChangeArrowheads="1" noChangeShapeType="1" noTextEdit="1"/>
              </p:cNvSpPr>
              <p:nvPr/>
            </p:nvSpPr>
            <p:spPr>
              <a:xfrm>
                <a:off x="5076056" y="3068960"/>
                <a:ext cx="465447" cy="429028"/>
              </a:xfrm>
              <a:prstGeom prst="rect">
                <a:avLst/>
              </a:prstGeom>
              <a:blipFill rotWithShape="1">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9" name="Rettangolo 98"/>
              <p:cNvSpPr/>
              <p:nvPr/>
            </p:nvSpPr>
            <p:spPr>
              <a:xfrm>
                <a:off x="6300192" y="3068960"/>
                <a:ext cx="465447" cy="4290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3</m:t>
                          </m:r>
                        </m:sub>
                      </m:sSub>
                    </m:oMath>
                  </m:oMathPara>
                </a14:m>
                <a:endParaRPr lang="it-IT" dirty="0"/>
              </a:p>
            </p:txBody>
          </p:sp>
        </mc:Choice>
        <mc:Fallback xmlns="">
          <p:sp>
            <p:nvSpPr>
              <p:cNvPr id="99" name="Rettangolo 98"/>
              <p:cNvSpPr>
                <a:spLocks noRot="1" noChangeAspect="1" noMove="1" noResize="1" noEditPoints="1" noAdjustHandles="1" noChangeArrowheads="1" noChangeShapeType="1" noTextEdit="1"/>
              </p:cNvSpPr>
              <p:nvPr/>
            </p:nvSpPr>
            <p:spPr>
              <a:xfrm>
                <a:off x="6300192" y="3068960"/>
                <a:ext cx="465447" cy="429028"/>
              </a:xfrm>
              <a:prstGeom prst="rect">
                <a:avLst/>
              </a:prstGeom>
              <a:blipFill rotWithShape="1">
                <a:blip r:embed="rId9"/>
                <a:stretch>
                  <a:fillRect/>
                </a:stretch>
              </a:blipFill>
            </p:spPr>
            <p:txBody>
              <a:bodyPr/>
              <a:lstStyle/>
              <a:p>
                <a:r>
                  <a:rPr lang="it-IT">
                    <a:noFill/>
                  </a:rPr>
                  <a:t> </a:t>
                </a:r>
              </a:p>
            </p:txBody>
          </p:sp>
        </mc:Fallback>
      </mc:AlternateContent>
      <p:cxnSp>
        <p:nvCxnSpPr>
          <p:cNvPr id="101" name="Connettore 1 100"/>
          <p:cNvCxnSpPr/>
          <p:nvPr/>
        </p:nvCxnSpPr>
        <p:spPr>
          <a:xfrm>
            <a:off x="5467042" y="5931595"/>
            <a:ext cx="0" cy="449733"/>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CasellaDiTesto 106"/>
          <p:cNvSpPr txBox="1"/>
          <p:nvPr/>
        </p:nvSpPr>
        <p:spPr>
          <a:xfrm>
            <a:off x="5474446" y="5949280"/>
            <a:ext cx="1905866" cy="369332"/>
          </a:xfrm>
          <a:prstGeom prst="rect">
            <a:avLst/>
          </a:prstGeom>
          <a:noFill/>
        </p:spPr>
        <p:txBody>
          <a:bodyPr wrap="square" rtlCol="0">
            <a:spAutoFit/>
          </a:bodyPr>
          <a:lstStyle/>
          <a:p>
            <a:r>
              <a:rPr lang="it-IT" dirty="0" smtClean="0"/>
              <a:t>riduzione</a:t>
            </a:r>
            <a:endParaRPr lang="it-IT" dirty="0"/>
          </a:p>
        </p:txBody>
      </p:sp>
      <p:sp>
        <p:nvSpPr>
          <p:cNvPr id="108" name="Rettangolo 107"/>
          <p:cNvSpPr/>
          <p:nvPr/>
        </p:nvSpPr>
        <p:spPr>
          <a:xfrm>
            <a:off x="5340037" y="6365336"/>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0" name="CasellaDiTesto 109"/>
          <p:cNvSpPr txBox="1"/>
          <p:nvPr/>
        </p:nvSpPr>
        <p:spPr>
          <a:xfrm>
            <a:off x="4644008" y="6516052"/>
            <a:ext cx="1905866" cy="369332"/>
          </a:xfrm>
          <a:prstGeom prst="rect">
            <a:avLst/>
          </a:prstGeom>
          <a:noFill/>
        </p:spPr>
        <p:txBody>
          <a:bodyPr wrap="square" rtlCol="0">
            <a:spAutoFit/>
          </a:bodyPr>
          <a:lstStyle/>
          <a:p>
            <a:r>
              <a:rPr lang="it-IT" dirty="0"/>
              <a:t>n</a:t>
            </a:r>
            <a:r>
              <a:rPr lang="it-IT" dirty="0" smtClean="0"/>
              <a:t>odo più vicino</a:t>
            </a:r>
            <a:endParaRPr lang="it-IT" dirty="0"/>
          </a:p>
        </p:txBody>
      </p:sp>
      <p:cxnSp>
        <p:nvCxnSpPr>
          <p:cNvPr id="64" name="Connettore 1 63"/>
          <p:cNvCxnSpPr/>
          <p:nvPr/>
        </p:nvCxnSpPr>
        <p:spPr>
          <a:xfrm>
            <a:off x="4716016" y="4662711"/>
            <a:ext cx="792088" cy="134441"/>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Connettore 1 70"/>
          <p:cNvCxnSpPr/>
          <p:nvPr/>
        </p:nvCxnSpPr>
        <p:spPr>
          <a:xfrm flipH="1">
            <a:off x="5508104" y="4720154"/>
            <a:ext cx="780167" cy="36503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CasellaDiTesto 59"/>
              <p:cNvSpPr txBox="1"/>
              <p:nvPr/>
            </p:nvSpPr>
            <p:spPr>
              <a:xfrm>
                <a:off x="115128" y="692696"/>
                <a:ext cx="8849360" cy="429028"/>
              </a:xfrm>
              <a:prstGeom prst="rect">
                <a:avLst/>
              </a:prstGeom>
              <a:noFill/>
            </p:spPr>
            <p:txBody>
              <a:bodyPr wrap="square" rtlCol="0">
                <a:spAutoFit/>
              </a:bodyPr>
              <a:lstStyle/>
              <a:p>
                <a:r>
                  <a:rPr lang="it-IT" dirty="0" smtClean="0"/>
                  <a:t>Step 1: parallelizzare la ricerca di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𝑛𝑒𝑎𝑟</m:t>
                        </m:r>
                      </m:sub>
                    </m:sSub>
                  </m:oMath>
                </a14:m>
                <a:r>
                  <a:rPr lang="it-IT" dirty="0" smtClean="0"/>
                  <a:t> usando </a:t>
                </a:r>
                <a:r>
                  <a:rPr lang="it-IT" dirty="0" err="1" smtClean="0"/>
                  <a:t>openMP</a:t>
                </a:r>
                <a:r>
                  <a:rPr lang="it-IT" dirty="0" smtClean="0"/>
                  <a:t>  </a:t>
                </a:r>
                <a:endParaRPr lang="it-IT" dirty="0"/>
              </a:p>
            </p:txBody>
          </p:sp>
        </mc:Choice>
        <mc:Fallback xmlns="">
          <p:sp>
            <p:nvSpPr>
              <p:cNvPr id="60" name="CasellaDiTesto 59"/>
              <p:cNvSpPr txBox="1">
                <a:spLocks noRot="1" noChangeAspect="1" noMove="1" noResize="1" noEditPoints="1" noAdjustHandles="1" noChangeArrowheads="1" noChangeShapeType="1" noTextEdit="1"/>
              </p:cNvSpPr>
              <p:nvPr/>
            </p:nvSpPr>
            <p:spPr>
              <a:xfrm>
                <a:off x="115128" y="692696"/>
                <a:ext cx="8849360" cy="429028"/>
              </a:xfrm>
              <a:prstGeom prst="rect">
                <a:avLst/>
              </a:prstGeom>
              <a:blipFill rotWithShape="1">
                <a:blip r:embed="rId10"/>
                <a:stretch>
                  <a:fillRect l="-620" t="-5714" b="-1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1" name="CasellaDiTesto 60"/>
              <p:cNvSpPr txBox="1"/>
              <p:nvPr/>
            </p:nvSpPr>
            <p:spPr>
              <a:xfrm>
                <a:off x="107504" y="1052736"/>
                <a:ext cx="8849360" cy="765722"/>
              </a:xfrm>
              <a:prstGeom prst="rect">
                <a:avLst/>
              </a:prstGeom>
              <a:noFill/>
            </p:spPr>
            <p:txBody>
              <a:bodyPr wrap="square" rtlCol="0">
                <a:spAutoFit/>
              </a:bodyPr>
              <a:lstStyle/>
              <a:p>
                <a:r>
                  <a:rPr lang="it-IT" dirty="0" smtClean="0"/>
                  <a:t>Scorrendo la lista dei nodi dell’albero = </a:t>
                </a:r>
                <a14:m>
                  <m:oMath xmlns:m="http://schemas.openxmlformats.org/officeDocument/2006/math">
                    <m:r>
                      <a:rPr lang="it-IT" b="0" i="1" smtClean="0">
                        <a:latin typeface="Cambria Math"/>
                      </a:rPr>
                      <m:t>&lt;</m:t>
                    </m:r>
                    <m:sSub>
                      <m:sSubPr>
                        <m:ctrlPr>
                          <a:rPr lang="it-IT" b="0" i="1" smtClean="0">
                            <a:latin typeface="Cambria Math"/>
                          </a:rPr>
                        </m:ctrlPr>
                      </m:sSubPr>
                      <m:e>
                        <m:bar>
                          <m:barPr>
                            <m:ctrlPr>
                              <a:rPr lang="it-IT" b="0" i="1" smtClean="0">
                                <a:latin typeface="Cambria Math"/>
                              </a:rPr>
                            </m:ctrlPr>
                          </m:barPr>
                          <m:e>
                            <m:r>
                              <a:rPr lang="it-IT" b="0" i="1" smtClean="0">
                                <a:latin typeface="Cambria Math"/>
                              </a:rPr>
                              <m:t>𝑞</m:t>
                            </m:r>
                          </m:e>
                        </m:bar>
                      </m:e>
                      <m:sub>
                        <m:r>
                          <a:rPr lang="it-IT" b="0" i="1" smtClean="0">
                            <a:latin typeface="Cambria Math"/>
                          </a:rPr>
                          <m:t>1</m:t>
                        </m:r>
                      </m:sub>
                    </m:sSub>
                    <m:r>
                      <a:rPr lang="it-IT" b="0" i="1" smtClean="0">
                        <a:latin typeface="Cambria Math"/>
                      </a:rPr>
                      <m:t>,</m:t>
                    </m:r>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2</m:t>
                        </m:r>
                      </m:sub>
                    </m:sSub>
                    <m:sSub>
                      <m:sSubPr>
                        <m:ctrlPr>
                          <a:rPr lang="it-IT" i="1">
                            <a:latin typeface="Cambria Math"/>
                          </a:rPr>
                        </m:ctrlPr>
                      </m:sSubPr>
                      <m:e>
                        <m:r>
                          <a:rPr lang="it-IT" b="0" i="1" smtClean="0">
                            <a:latin typeface="Cambria Math"/>
                          </a:rPr>
                          <m:t>,</m:t>
                        </m:r>
                        <m:r>
                          <a:rPr lang="it-IT" b="0" i="1" smtClean="0">
                            <a:latin typeface="Cambria Math"/>
                            <a:ea typeface="Cambria Math"/>
                          </a:rPr>
                          <m:t>⋯,</m:t>
                        </m:r>
                        <m:bar>
                          <m:barPr>
                            <m:ctrlPr>
                              <a:rPr lang="it-IT" i="1">
                                <a:latin typeface="Cambria Math"/>
                              </a:rPr>
                            </m:ctrlPr>
                          </m:barPr>
                          <m:e>
                            <m:r>
                              <a:rPr lang="it-IT" i="1">
                                <a:latin typeface="Cambria Math"/>
                              </a:rPr>
                              <m:t>𝑞</m:t>
                            </m:r>
                          </m:e>
                        </m:bar>
                      </m:e>
                      <m:sub>
                        <m:r>
                          <a:rPr lang="it-IT" b="0" i="1" smtClean="0">
                            <a:latin typeface="Cambria Math"/>
                          </a:rPr>
                          <m:t>𝑁</m:t>
                        </m:r>
                      </m:sub>
                    </m:sSub>
                    <m:r>
                      <a:rPr lang="it-IT" b="0" i="1" smtClean="0">
                        <a:latin typeface="Cambria Math"/>
                      </a:rPr>
                      <m:t>&gt;</m:t>
                    </m:r>
                    <m:r>
                      <a:rPr lang="it-IT" b="0" i="0" smtClean="0">
                        <a:latin typeface="Cambria Math"/>
                      </a:rPr>
                      <m:t>, </m:t>
                    </m:r>
                  </m:oMath>
                </a14:m>
                <a:r>
                  <a:rPr lang="it-IT" dirty="0" smtClean="0"/>
                  <a:t>si tiene traccia del nodo più vicino facendo confronti successivi della distanza tra i vari nodi e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𝑟𝑎𝑛𝑑</m:t>
                        </m:r>
                      </m:sub>
                    </m:sSub>
                  </m:oMath>
                </a14:m>
                <a:r>
                  <a:rPr lang="it-IT" dirty="0" smtClean="0"/>
                  <a:t>.</a:t>
                </a:r>
                <a:r>
                  <a:rPr lang="it-IT" dirty="0"/>
                  <a:t> </a:t>
                </a:r>
              </a:p>
            </p:txBody>
          </p:sp>
        </mc:Choice>
        <mc:Fallback xmlns="">
          <p:sp>
            <p:nvSpPr>
              <p:cNvPr id="61" name="CasellaDiTesto 60"/>
              <p:cNvSpPr txBox="1">
                <a:spLocks noRot="1" noChangeAspect="1" noMove="1" noResize="1" noEditPoints="1" noAdjustHandles="1" noChangeArrowheads="1" noChangeShapeType="1" noTextEdit="1"/>
              </p:cNvSpPr>
              <p:nvPr/>
            </p:nvSpPr>
            <p:spPr>
              <a:xfrm>
                <a:off x="107504" y="1052736"/>
                <a:ext cx="8849360" cy="765722"/>
              </a:xfrm>
              <a:prstGeom prst="rect">
                <a:avLst/>
              </a:prstGeom>
              <a:blipFill rotWithShape="1">
                <a:blip r:embed="rId11"/>
                <a:stretch>
                  <a:fillRect l="-620" t="-3200" b="-4800"/>
                </a:stretch>
              </a:blipFill>
            </p:spPr>
            <p:txBody>
              <a:bodyPr/>
              <a:lstStyle/>
              <a:p>
                <a:r>
                  <a:rPr lang="it-IT">
                    <a:noFill/>
                  </a:rPr>
                  <a:t> </a:t>
                </a:r>
              </a:p>
            </p:txBody>
          </p:sp>
        </mc:Fallback>
      </mc:AlternateContent>
    </p:spTree>
    <p:extLst>
      <p:ext uri="{BB962C8B-B14F-4D97-AF65-F5344CB8AC3E}">
        <p14:creationId xmlns:p14="http://schemas.microsoft.com/office/powerpoint/2010/main" val="1601211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2" name="CasellaDiTesto 121"/>
              <p:cNvSpPr txBox="1"/>
              <p:nvPr/>
            </p:nvSpPr>
            <p:spPr>
              <a:xfrm>
                <a:off x="5796136" y="3356992"/>
                <a:ext cx="648072"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4</m:t>
                          </m:r>
                        </m:sub>
                      </m:sSub>
                    </m:oMath>
                  </m:oMathPara>
                </a14:m>
                <a:endParaRPr lang="it-IT" dirty="0"/>
              </a:p>
            </p:txBody>
          </p:sp>
        </mc:Choice>
        <mc:Fallback xmlns="">
          <p:sp>
            <p:nvSpPr>
              <p:cNvPr id="122" name="CasellaDiTesto 121"/>
              <p:cNvSpPr txBox="1">
                <a:spLocks noRot="1" noChangeAspect="1" noMove="1" noResize="1" noEditPoints="1" noAdjustHandles="1" noChangeArrowheads="1" noChangeShapeType="1" noTextEdit="1"/>
              </p:cNvSpPr>
              <p:nvPr/>
            </p:nvSpPr>
            <p:spPr>
              <a:xfrm>
                <a:off x="5796136" y="3356992"/>
                <a:ext cx="648072"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9" name="CasellaDiTesto 118"/>
              <p:cNvSpPr txBox="1"/>
              <p:nvPr/>
            </p:nvSpPr>
            <p:spPr>
              <a:xfrm>
                <a:off x="4716016" y="2927964"/>
                <a:ext cx="648072"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1</m:t>
                          </m:r>
                        </m:sub>
                      </m:sSub>
                    </m:oMath>
                  </m:oMathPara>
                </a14:m>
                <a:endParaRPr lang="it-IT" dirty="0"/>
              </a:p>
            </p:txBody>
          </p:sp>
        </mc:Choice>
        <mc:Fallback xmlns="">
          <p:sp>
            <p:nvSpPr>
              <p:cNvPr id="119" name="CasellaDiTesto 118"/>
              <p:cNvSpPr txBox="1">
                <a:spLocks noRot="1" noChangeAspect="1" noMove="1" noResize="1" noEditPoints="1" noAdjustHandles="1" noChangeArrowheads="1" noChangeShapeType="1" noTextEdit="1"/>
              </p:cNvSpPr>
              <p:nvPr/>
            </p:nvSpPr>
            <p:spPr>
              <a:xfrm>
                <a:off x="4716016" y="2927964"/>
                <a:ext cx="648072" cy="429028"/>
              </a:xfrm>
              <a:prstGeom prst="rect">
                <a:avLst/>
              </a:prstGeom>
              <a:blipFill rotWithShape="1">
                <a:blip r:embed="rId3"/>
                <a:stretch>
                  <a:fillRect/>
                </a:stretch>
              </a:blipFill>
            </p:spPr>
            <p:txBody>
              <a:bodyPr/>
              <a:lstStyle/>
              <a:p>
                <a:r>
                  <a:rPr lang="it-IT">
                    <a:noFill/>
                  </a:rPr>
                  <a:t> </a:t>
                </a:r>
              </a:p>
            </p:txBody>
          </p:sp>
        </mc:Fallback>
      </mc:AlternateContent>
      <p:cxnSp>
        <p:nvCxnSpPr>
          <p:cNvPr id="109" name="Connettore 1 108"/>
          <p:cNvCxnSpPr>
            <a:stCxn id="104" idx="0"/>
            <a:endCxn id="105" idx="3"/>
          </p:cNvCxnSpPr>
          <p:nvPr/>
        </p:nvCxnSpPr>
        <p:spPr>
          <a:xfrm flipV="1">
            <a:off x="4788024" y="2633406"/>
            <a:ext cx="187836" cy="43555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CasellaDiTesto 3"/>
          <p:cNvSpPr txBox="1"/>
          <p:nvPr/>
        </p:nvSpPr>
        <p:spPr>
          <a:xfrm>
            <a:off x="107504" y="35332"/>
            <a:ext cx="8856984" cy="1200329"/>
          </a:xfrm>
          <a:prstGeom prst="rect">
            <a:avLst/>
          </a:prstGeom>
          <a:noFill/>
        </p:spPr>
        <p:txBody>
          <a:bodyPr wrap="square" rtlCol="0">
            <a:spAutoFit/>
          </a:bodyPr>
          <a:lstStyle/>
          <a:p>
            <a:pPr algn="ctr"/>
            <a:r>
              <a:rPr lang="it-IT" sz="3600" dirty="0" err="1" smtClean="0"/>
              <a:t>Rapidly</a:t>
            </a:r>
            <a:r>
              <a:rPr lang="it-IT" sz="3600" dirty="0" smtClean="0"/>
              <a:t> Random </a:t>
            </a:r>
            <a:r>
              <a:rPr lang="it-IT" sz="3600" dirty="0" err="1" smtClean="0"/>
              <a:t>Tree</a:t>
            </a:r>
            <a:r>
              <a:rPr lang="it-IT" sz="3600" dirty="0" smtClean="0"/>
              <a:t> (RRT) </a:t>
            </a:r>
          </a:p>
          <a:p>
            <a:pPr algn="ctr"/>
            <a:r>
              <a:rPr lang="it-IT" sz="3600" dirty="0" smtClean="0"/>
              <a:t>per  </a:t>
            </a:r>
            <a:r>
              <a:rPr lang="it-IT" sz="3600" dirty="0" err="1" smtClean="0"/>
              <a:t>Path</a:t>
            </a:r>
            <a:r>
              <a:rPr lang="it-IT" sz="3600" dirty="0" smtClean="0"/>
              <a:t> Planning di manipolatori robotici</a:t>
            </a:r>
            <a:endParaRPr lang="it-IT" sz="3600" dirty="0"/>
          </a:p>
        </p:txBody>
      </p:sp>
      <mc:AlternateContent xmlns:mc="http://schemas.openxmlformats.org/markup-compatibility/2006" xmlns:a14="http://schemas.microsoft.com/office/drawing/2010/main">
        <mc:Choice Requires="a14">
          <p:sp>
            <p:nvSpPr>
              <p:cNvPr id="32" name="CasellaDiTesto 31"/>
              <p:cNvSpPr txBox="1"/>
              <p:nvPr/>
            </p:nvSpPr>
            <p:spPr>
              <a:xfrm>
                <a:off x="179512" y="1412776"/>
                <a:ext cx="8727852" cy="765722"/>
              </a:xfrm>
              <a:prstGeom prst="rect">
                <a:avLst/>
              </a:prstGeom>
              <a:noFill/>
            </p:spPr>
            <p:txBody>
              <a:bodyPr wrap="square" rtlCol="0">
                <a:spAutoFit/>
              </a:bodyPr>
              <a:lstStyle/>
              <a:p>
                <a:r>
                  <a:rPr lang="it-IT" dirty="0" smtClean="0"/>
                  <a:t>Un percorso è una successione di pose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1</m:t>
                        </m:r>
                      </m:sub>
                    </m:sSub>
                    <m:r>
                      <a:rPr lang="it-IT" i="1" smtClean="0">
                        <a:latin typeface="Cambria Math"/>
                        <a:ea typeface="Cambria Math"/>
                      </a:rPr>
                      <m:t>→</m:t>
                    </m:r>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2</m:t>
                        </m:r>
                      </m:sub>
                    </m:sSub>
                    <m:r>
                      <a:rPr lang="it-IT" b="0" i="1" smtClean="0">
                        <a:latin typeface="Cambria Math"/>
                        <a:ea typeface="Cambria Math"/>
                      </a:rPr>
                      <m:t>→⋯→</m:t>
                    </m:r>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𝑀</m:t>
                        </m:r>
                      </m:sub>
                    </m:sSub>
                  </m:oMath>
                </a14:m>
                <a:r>
                  <a:rPr lang="it-IT" dirty="0" smtClean="0"/>
                  <a:t>, che portano il manipolatore da una configurazione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1</m:t>
                        </m:r>
                      </m:sub>
                    </m:sSub>
                  </m:oMath>
                </a14:m>
                <a:r>
                  <a:rPr lang="it-IT" dirty="0" smtClean="0"/>
                  <a:t> iniziale ad una finale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𝑀</m:t>
                        </m:r>
                      </m:sub>
                    </m:sSub>
                  </m:oMath>
                </a14:m>
                <a:r>
                  <a:rPr lang="it-IT" dirty="0" smtClean="0"/>
                  <a:t>.</a:t>
                </a:r>
                <a:endParaRPr lang="it-IT"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179512" y="1412776"/>
                <a:ext cx="8727852" cy="765722"/>
              </a:xfrm>
              <a:prstGeom prst="rect">
                <a:avLst/>
              </a:prstGeom>
              <a:blipFill rotWithShape="1">
                <a:blip r:embed="rId4"/>
                <a:stretch>
                  <a:fillRect l="-559" t="-3200" r="-559" b="-4800"/>
                </a:stretch>
              </a:blipFill>
            </p:spPr>
            <p:txBody>
              <a:bodyPr/>
              <a:lstStyle/>
              <a:p>
                <a:r>
                  <a:rPr lang="it-IT">
                    <a:noFill/>
                  </a:rPr>
                  <a:t> </a:t>
                </a:r>
              </a:p>
            </p:txBody>
          </p:sp>
        </mc:Fallback>
      </mc:AlternateContent>
      <p:grpSp>
        <p:nvGrpSpPr>
          <p:cNvPr id="2" name="Gruppo 1"/>
          <p:cNvGrpSpPr/>
          <p:nvPr/>
        </p:nvGrpSpPr>
        <p:grpSpPr>
          <a:xfrm>
            <a:off x="179512" y="2780928"/>
            <a:ext cx="1520205" cy="3675077"/>
            <a:chOff x="107504" y="2420888"/>
            <a:chExt cx="1520205" cy="3675077"/>
          </a:xfrm>
        </p:grpSpPr>
        <p:cxnSp>
          <p:nvCxnSpPr>
            <p:cNvPr id="10" name="Connettore 1 9"/>
            <p:cNvCxnSpPr/>
            <p:nvPr/>
          </p:nvCxnSpPr>
          <p:spPr>
            <a:xfrm flipV="1">
              <a:off x="251520" y="4908399"/>
              <a:ext cx="1296144" cy="1008112"/>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Connettore 1 12"/>
            <p:cNvCxnSpPr/>
            <p:nvPr/>
          </p:nvCxnSpPr>
          <p:spPr>
            <a:xfrm flipH="1" flipV="1">
              <a:off x="1547664" y="3528812"/>
              <a:ext cx="8037" cy="1368152"/>
            </a:xfrm>
            <a:prstGeom prst="line">
              <a:avLst/>
            </a:prstGeom>
            <a:ln w="38100"/>
          </p:spPr>
          <p:style>
            <a:lnRef idx="1">
              <a:schemeClr val="dk1"/>
            </a:lnRef>
            <a:fillRef idx="0">
              <a:schemeClr val="dk1"/>
            </a:fillRef>
            <a:effectRef idx="0">
              <a:schemeClr val="dk1"/>
            </a:effectRef>
            <a:fontRef idx="minor">
              <a:schemeClr val="tx1"/>
            </a:fontRef>
          </p:style>
        </p:cxnSp>
        <p:grpSp>
          <p:nvGrpSpPr>
            <p:cNvPr id="29" name="Gruppo 28"/>
            <p:cNvGrpSpPr/>
            <p:nvPr/>
          </p:nvGrpSpPr>
          <p:grpSpPr>
            <a:xfrm>
              <a:off x="375600" y="2420888"/>
              <a:ext cx="1172064" cy="1107925"/>
              <a:chOff x="807648" y="1877593"/>
              <a:chExt cx="1172064" cy="1107925"/>
            </a:xfrm>
          </p:grpSpPr>
          <p:cxnSp>
            <p:nvCxnSpPr>
              <p:cNvPr id="15" name="Connettore 1 14"/>
              <p:cNvCxnSpPr/>
              <p:nvPr/>
            </p:nvCxnSpPr>
            <p:spPr>
              <a:xfrm flipH="1" flipV="1">
                <a:off x="1115616" y="2132856"/>
                <a:ext cx="864096" cy="852662"/>
              </a:xfrm>
              <a:prstGeom prst="line">
                <a:avLst/>
              </a:prstGeom>
              <a:ln w="38100"/>
            </p:spPr>
            <p:style>
              <a:lnRef idx="1">
                <a:schemeClr val="dk1"/>
              </a:lnRef>
              <a:fillRef idx="0">
                <a:schemeClr val="dk1"/>
              </a:fillRef>
              <a:effectRef idx="0">
                <a:schemeClr val="dk1"/>
              </a:effectRef>
              <a:fontRef idx="minor">
                <a:schemeClr val="tx1"/>
              </a:fontRef>
            </p:style>
          </p:cxnSp>
          <p:grpSp>
            <p:nvGrpSpPr>
              <p:cNvPr id="27" name="Gruppo 26"/>
              <p:cNvGrpSpPr/>
              <p:nvPr/>
            </p:nvGrpSpPr>
            <p:grpSpPr>
              <a:xfrm rot="-2700000">
                <a:off x="807648" y="1877593"/>
                <a:ext cx="360040" cy="296416"/>
                <a:chOff x="3779912" y="2761109"/>
                <a:chExt cx="360040" cy="296416"/>
              </a:xfrm>
            </p:grpSpPr>
            <p:cxnSp>
              <p:nvCxnSpPr>
                <p:cNvPr id="19" name="Connettore 1 18"/>
                <p:cNvCxnSpPr/>
                <p:nvPr/>
              </p:nvCxnSpPr>
              <p:spPr>
                <a:xfrm>
                  <a:off x="3779912" y="3057525"/>
                  <a:ext cx="3600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Connettore 1 19"/>
                <p:cNvCxnSpPr/>
                <p:nvPr/>
              </p:nvCxnSpPr>
              <p:spPr>
                <a:xfrm flipV="1">
                  <a:off x="377991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Connettore 1 22"/>
                <p:cNvCxnSpPr/>
                <p:nvPr/>
              </p:nvCxnSpPr>
              <p:spPr>
                <a:xfrm flipH="1" flipV="1">
                  <a:off x="404994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grpSp>
        </p:grpSp>
        <p:sp>
          <p:nvSpPr>
            <p:cNvPr id="5" name="Ovale 4"/>
            <p:cNvSpPr/>
            <p:nvPr/>
          </p:nvSpPr>
          <p:spPr>
            <a:xfrm>
              <a:off x="179512" y="5844503"/>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6" name="Ovale 5"/>
            <p:cNvSpPr/>
            <p:nvPr/>
          </p:nvSpPr>
          <p:spPr>
            <a:xfrm>
              <a:off x="1483693" y="4824956"/>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7" name="Ovale 16"/>
            <p:cNvSpPr/>
            <p:nvPr/>
          </p:nvSpPr>
          <p:spPr>
            <a:xfrm>
              <a:off x="1483693" y="3456804"/>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50" name="Connettore 1 49"/>
            <p:cNvCxnSpPr/>
            <p:nvPr/>
          </p:nvCxnSpPr>
          <p:spPr>
            <a:xfrm flipH="1">
              <a:off x="107504" y="5958574"/>
              <a:ext cx="72008" cy="71631"/>
            </a:xfrm>
            <a:prstGeom prst="line">
              <a:avLst/>
            </a:prstGeom>
          </p:spPr>
          <p:style>
            <a:lnRef idx="1">
              <a:schemeClr val="dk1"/>
            </a:lnRef>
            <a:fillRef idx="0">
              <a:schemeClr val="dk1"/>
            </a:fillRef>
            <a:effectRef idx="0">
              <a:schemeClr val="dk1"/>
            </a:effectRef>
            <a:fontRef idx="minor">
              <a:schemeClr val="tx1"/>
            </a:fontRef>
          </p:style>
        </p:cxnSp>
        <p:cxnSp>
          <p:nvCxnSpPr>
            <p:cNvPr id="52" name="Connettore 1 51"/>
            <p:cNvCxnSpPr/>
            <p:nvPr/>
          </p:nvCxnSpPr>
          <p:spPr>
            <a:xfrm>
              <a:off x="251520" y="5994390"/>
              <a:ext cx="0" cy="101575"/>
            </a:xfrm>
            <a:prstGeom prst="line">
              <a:avLst/>
            </a:prstGeom>
          </p:spPr>
          <p:style>
            <a:lnRef idx="1">
              <a:schemeClr val="dk1"/>
            </a:lnRef>
            <a:fillRef idx="0">
              <a:schemeClr val="dk1"/>
            </a:fillRef>
            <a:effectRef idx="0">
              <a:schemeClr val="dk1"/>
            </a:effectRef>
            <a:fontRef idx="minor">
              <a:schemeClr val="tx1"/>
            </a:fontRef>
          </p:style>
        </p:cxnSp>
        <p:cxnSp>
          <p:nvCxnSpPr>
            <p:cNvPr id="53" name="Connettore 1 52"/>
            <p:cNvCxnSpPr/>
            <p:nvPr/>
          </p:nvCxnSpPr>
          <p:spPr>
            <a:xfrm>
              <a:off x="308843" y="5961726"/>
              <a:ext cx="66144" cy="68479"/>
            </a:xfrm>
            <a:prstGeom prst="line">
              <a:avLst/>
            </a:prstGeom>
          </p:spPr>
          <p:style>
            <a:lnRef idx="1">
              <a:schemeClr val="dk1"/>
            </a:lnRef>
            <a:fillRef idx="0">
              <a:schemeClr val="dk1"/>
            </a:fillRef>
            <a:effectRef idx="0">
              <a:schemeClr val="dk1"/>
            </a:effectRef>
            <a:fontRef idx="minor">
              <a:schemeClr val="tx1"/>
            </a:fontRef>
          </p:style>
        </p:cxnSp>
      </p:grpSp>
      <p:grpSp>
        <p:nvGrpSpPr>
          <p:cNvPr id="8" name="Gruppo 7"/>
          <p:cNvGrpSpPr/>
          <p:nvPr/>
        </p:nvGrpSpPr>
        <p:grpSpPr>
          <a:xfrm>
            <a:off x="187549" y="2971273"/>
            <a:ext cx="1956507" cy="3484732"/>
            <a:chOff x="2835771" y="2755249"/>
            <a:chExt cx="1956507" cy="3484732"/>
          </a:xfrm>
        </p:grpSpPr>
        <p:cxnSp>
          <p:nvCxnSpPr>
            <p:cNvPr id="35" name="Connettore 1 34"/>
            <p:cNvCxnSpPr/>
            <p:nvPr/>
          </p:nvCxnSpPr>
          <p:spPr>
            <a:xfrm flipV="1">
              <a:off x="2979787" y="5326343"/>
              <a:ext cx="1376189" cy="734184"/>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Connettore 1 35"/>
            <p:cNvCxnSpPr/>
            <p:nvPr/>
          </p:nvCxnSpPr>
          <p:spPr>
            <a:xfrm flipV="1">
              <a:off x="4364014" y="4030199"/>
              <a:ext cx="179424" cy="1296144"/>
            </a:xfrm>
            <a:prstGeom prst="line">
              <a:avLst/>
            </a:prstGeom>
            <a:ln w="38100"/>
          </p:spPr>
          <p:style>
            <a:lnRef idx="1">
              <a:schemeClr val="dk1"/>
            </a:lnRef>
            <a:fillRef idx="0">
              <a:schemeClr val="dk1"/>
            </a:fillRef>
            <a:effectRef idx="0">
              <a:schemeClr val="dk1"/>
            </a:effectRef>
            <a:fontRef idx="minor">
              <a:schemeClr val="tx1"/>
            </a:fontRef>
          </p:style>
        </p:cxnSp>
        <p:grpSp>
          <p:nvGrpSpPr>
            <p:cNvPr id="37" name="Gruppo 36"/>
            <p:cNvGrpSpPr/>
            <p:nvPr/>
          </p:nvGrpSpPr>
          <p:grpSpPr>
            <a:xfrm rot="1200000">
              <a:off x="3620214" y="2755249"/>
              <a:ext cx="1172064" cy="1107925"/>
              <a:chOff x="807648" y="1877593"/>
              <a:chExt cx="1172064" cy="1107925"/>
            </a:xfrm>
          </p:grpSpPr>
          <p:cxnSp>
            <p:nvCxnSpPr>
              <p:cNvPr id="55" name="Connettore 1 54"/>
              <p:cNvCxnSpPr/>
              <p:nvPr/>
            </p:nvCxnSpPr>
            <p:spPr>
              <a:xfrm flipH="1" flipV="1">
                <a:off x="1115616" y="2132856"/>
                <a:ext cx="864096" cy="852662"/>
              </a:xfrm>
              <a:prstGeom prst="line">
                <a:avLst/>
              </a:prstGeom>
              <a:ln w="38100"/>
            </p:spPr>
            <p:style>
              <a:lnRef idx="1">
                <a:schemeClr val="dk1"/>
              </a:lnRef>
              <a:fillRef idx="0">
                <a:schemeClr val="dk1"/>
              </a:fillRef>
              <a:effectRef idx="0">
                <a:schemeClr val="dk1"/>
              </a:effectRef>
              <a:fontRef idx="minor">
                <a:schemeClr val="tx1"/>
              </a:fontRef>
            </p:style>
          </p:cxnSp>
          <p:grpSp>
            <p:nvGrpSpPr>
              <p:cNvPr id="56" name="Gruppo 55"/>
              <p:cNvGrpSpPr/>
              <p:nvPr/>
            </p:nvGrpSpPr>
            <p:grpSpPr>
              <a:xfrm rot="-2700000">
                <a:off x="807648" y="1877593"/>
                <a:ext cx="360040" cy="296416"/>
                <a:chOff x="3779912" y="2761109"/>
                <a:chExt cx="360040" cy="296416"/>
              </a:xfrm>
            </p:grpSpPr>
            <p:cxnSp>
              <p:nvCxnSpPr>
                <p:cNvPr id="57" name="Connettore 1 56"/>
                <p:cNvCxnSpPr/>
                <p:nvPr/>
              </p:nvCxnSpPr>
              <p:spPr>
                <a:xfrm>
                  <a:off x="3779912" y="3057525"/>
                  <a:ext cx="3600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Connettore 1 57"/>
                <p:cNvCxnSpPr/>
                <p:nvPr/>
              </p:nvCxnSpPr>
              <p:spPr>
                <a:xfrm flipV="1">
                  <a:off x="377991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cxnSp>
              <p:nvCxnSpPr>
                <p:cNvPr id="59" name="Connettore 1 58"/>
                <p:cNvCxnSpPr/>
                <p:nvPr/>
              </p:nvCxnSpPr>
              <p:spPr>
                <a:xfrm flipH="1" flipV="1">
                  <a:off x="404994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grpSp>
        </p:grpSp>
        <p:sp>
          <p:nvSpPr>
            <p:cNvPr id="44" name="Ovale 43"/>
            <p:cNvSpPr/>
            <p:nvPr/>
          </p:nvSpPr>
          <p:spPr>
            <a:xfrm>
              <a:off x="4292005" y="5254335"/>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8" name="Ovale 47"/>
            <p:cNvSpPr/>
            <p:nvPr/>
          </p:nvSpPr>
          <p:spPr>
            <a:xfrm>
              <a:off x="4471430" y="3958192"/>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49" name="Connettore 1 48"/>
            <p:cNvCxnSpPr/>
            <p:nvPr/>
          </p:nvCxnSpPr>
          <p:spPr>
            <a:xfrm flipH="1">
              <a:off x="2835771" y="6102590"/>
              <a:ext cx="72008" cy="71631"/>
            </a:xfrm>
            <a:prstGeom prst="line">
              <a:avLst/>
            </a:prstGeom>
          </p:spPr>
          <p:style>
            <a:lnRef idx="1">
              <a:schemeClr val="dk1"/>
            </a:lnRef>
            <a:fillRef idx="0">
              <a:schemeClr val="dk1"/>
            </a:fillRef>
            <a:effectRef idx="0">
              <a:schemeClr val="dk1"/>
            </a:effectRef>
            <a:fontRef idx="minor">
              <a:schemeClr val="tx1"/>
            </a:fontRef>
          </p:style>
        </p:cxnSp>
        <p:cxnSp>
          <p:nvCxnSpPr>
            <p:cNvPr id="51" name="Connettore 1 50"/>
            <p:cNvCxnSpPr/>
            <p:nvPr/>
          </p:nvCxnSpPr>
          <p:spPr>
            <a:xfrm>
              <a:off x="2979787" y="6138406"/>
              <a:ext cx="0" cy="101575"/>
            </a:xfrm>
            <a:prstGeom prst="line">
              <a:avLst/>
            </a:prstGeom>
          </p:spPr>
          <p:style>
            <a:lnRef idx="1">
              <a:schemeClr val="dk1"/>
            </a:lnRef>
            <a:fillRef idx="0">
              <a:schemeClr val="dk1"/>
            </a:fillRef>
            <a:effectRef idx="0">
              <a:schemeClr val="dk1"/>
            </a:effectRef>
            <a:fontRef idx="minor">
              <a:schemeClr val="tx1"/>
            </a:fontRef>
          </p:style>
        </p:cxnSp>
        <p:cxnSp>
          <p:nvCxnSpPr>
            <p:cNvPr id="54" name="Connettore 1 53"/>
            <p:cNvCxnSpPr/>
            <p:nvPr/>
          </p:nvCxnSpPr>
          <p:spPr>
            <a:xfrm>
              <a:off x="3037110" y="6105742"/>
              <a:ext cx="66144" cy="68479"/>
            </a:xfrm>
            <a:prstGeom prst="line">
              <a:avLst/>
            </a:prstGeom>
          </p:spPr>
          <p:style>
            <a:lnRef idx="1">
              <a:schemeClr val="dk1"/>
            </a:lnRef>
            <a:fillRef idx="0">
              <a:schemeClr val="dk1"/>
            </a:fillRef>
            <a:effectRef idx="0">
              <a:schemeClr val="dk1"/>
            </a:effectRef>
            <a:fontRef idx="minor">
              <a:schemeClr val="tx1"/>
            </a:fontRef>
          </p:style>
        </p:cxnSp>
        <p:sp>
          <p:nvSpPr>
            <p:cNvPr id="38" name="Ovale 37"/>
            <p:cNvSpPr/>
            <p:nvPr/>
          </p:nvSpPr>
          <p:spPr>
            <a:xfrm>
              <a:off x="2907779" y="5988519"/>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4" name="Gruppo 13"/>
          <p:cNvGrpSpPr/>
          <p:nvPr/>
        </p:nvGrpSpPr>
        <p:grpSpPr>
          <a:xfrm>
            <a:off x="314009" y="3332474"/>
            <a:ext cx="2375036" cy="2944077"/>
            <a:chOff x="4271677" y="3070122"/>
            <a:chExt cx="2375036" cy="2944077"/>
          </a:xfrm>
        </p:grpSpPr>
        <p:cxnSp>
          <p:nvCxnSpPr>
            <p:cNvPr id="64" name="Connettore 1 63"/>
            <p:cNvCxnSpPr/>
            <p:nvPr/>
          </p:nvCxnSpPr>
          <p:spPr>
            <a:xfrm flipV="1">
              <a:off x="4271677" y="5614375"/>
              <a:ext cx="1473939" cy="399824"/>
            </a:xfrm>
            <a:prstGeom prst="line">
              <a:avLst/>
            </a:prstGeom>
            <a:ln w="38100"/>
          </p:spPr>
          <p:style>
            <a:lnRef idx="1">
              <a:schemeClr val="dk1"/>
            </a:lnRef>
            <a:fillRef idx="0">
              <a:schemeClr val="dk1"/>
            </a:fillRef>
            <a:effectRef idx="0">
              <a:schemeClr val="dk1"/>
            </a:effectRef>
            <a:fontRef idx="minor">
              <a:schemeClr val="tx1"/>
            </a:fontRef>
          </p:style>
        </p:cxnSp>
        <p:cxnSp>
          <p:nvCxnSpPr>
            <p:cNvPr id="65" name="Connettore 1 64"/>
            <p:cNvCxnSpPr/>
            <p:nvPr/>
          </p:nvCxnSpPr>
          <p:spPr>
            <a:xfrm flipV="1">
              <a:off x="5748707" y="4437112"/>
              <a:ext cx="402281" cy="1175302"/>
            </a:xfrm>
            <a:prstGeom prst="line">
              <a:avLst/>
            </a:prstGeom>
            <a:ln w="38100"/>
          </p:spPr>
          <p:style>
            <a:lnRef idx="1">
              <a:schemeClr val="dk1"/>
            </a:lnRef>
            <a:fillRef idx="0">
              <a:schemeClr val="dk1"/>
            </a:fillRef>
            <a:effectRef idx="0">
              <a:schemeClr val="dk1"/>
            </a:effectRef>
            <a:fontRef idx="minor">
              <a:schemeClr val="tx1"/>
            </a:fontRef>
          </p:style>
        </p:cxnSp>
        <p:grpSp>
          <p:nvGrpSpPr>
            <p:cNvPr id="66" name="Gruppo 65"/>
            <p:cNvGrpSpPr/>
            <p:nvPr/>
          </p:nvGrpSpPr>
          <p:grpSpPr>
            <a:xfrm rot="2400000">
              <a:off x="5474649" y="3070122"/>
              <a:ext cx="1172064" cy="1107925"/>
              <a:chOff x="807648" y="1877593"/>
              <a:chExt cx="1172064" cy="1107925"/>
            </a:xfrm>
          </p:grpSpPr>
          <p:cxnSp>
            <p:nvCxnSpPr>
              <p:cNvPr id="73" name="Connettore 1 72"/>
              <p:cNvCxnSpPr/>
              <p:nvPr/>
            </p:nvCxnSpPr>
            <p:spPr>
              <a:xfrm flipH="1" flipV="1">
                <a:off x="1115616" y="2132856"/>
                <a:ext cx="864096" cy="852662"/>
              </a:xfrm>
              <a:prstGeom prst="line">
                <a:avLst/>
              </a:prstGeom>
              <a:ln w="38100"/>
            </p:spPr>
            <p:style>
              <a:lnRef idx="1">
                <a:schemeClr val="dk1"/>
              </a:lnRef>
              <a:fillRef idx="0">
                <a:schemeClr val="dk1"/>
              </a:fillRef>
              <a:effectRef idx="0">
                <a:schemeClr val="dk1"/>
              </a:effectRef>
              <a:fontRef idx="minor">
                <a:schemeClr val="tx1"/>
              </a:fontRef>
            </p:style>
          </p:cxnSp>
          <p:grpSp>
            <p:nvGrpSpPr>
              <p:cNvPr id="74" name="Gruppo 73"/>
              <p:cNvGrpSpPr/>
              <p:nvPr/>
            </p:nvGrpSpPr>
            <p:grpSpPr>
              <a:xfrm rot="-2700000">
                <a:off x="807648" y="1877593"/>
                <a:ext cx="360040" cy="296416"/>
                <a:chOff x="3779912" y="2761109"/>
                <a:chExt cx="360040" cy="296416"/>
              </a:xfrm>
            </p:grpSpPr>
            <p:cxnSp>
              <p:nvCxnSpPr>
                <p:cNvPr id="75" name="Connettore 1 74"/>
                <p:cNvCxnSpPr/>
                <p:nvPr/>
              </p:nvCxnSpPr>
              <p:spPr>
                <a:xfrm>
                  <a:off x="3779912" y="3057525"/>
                  <a:ext cx="3600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6" name="Connettore 1 75"/>
                <p:cNvCxnSpPr/>
                <p:nvPr/>
              </p:nvCxnSpPr>
              <p:spPr>
                <a:xfrm flipV="1">
                  <a:off x="377991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cxnSp>
              <p:nvCxnSpPr>
                <p:cNvPr id="77" name="Connettore 1 76"/>
                <p:cNvCxnSpPr/>
                <p:nvPr/>
              </p:nvCxnSpPr>
              <p:spPr>
                <a:xfrm flipH="1" flipV="1">
                  <a:off x="404994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grpSp>
        </p:grpSp>
        <p:sp>
          <p:nvSpPr>
            <p:cNvPr id="68" name="Ovale 67"/>
            <p:cNvSpPr/>
            <p:nvPr/>
          </p:nvSpPr>
          <p:spPr>
            <a:xfrm>
              <a:off x="5676698" y="5540406"/>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69" name="Ovale 68"/>
            <p:cNvSpPr/>
            <p:nvPr/>
          </p:nvSpPr>
          <p:spPr>
            <a:xfrm>
              <a:off x="6078980" y="4365104"/>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21" name="Gruppo 20"/>
          <p:cNvGrpSpPr/>
          <p:nvPr/>
        </p:nvGrpSpPr>
        <p:grpSpPr>
          <a:xfrm>
            <a:off x="304560" y="4472705"/>
            <a:ext cx="3649987" cy="1883300"/>
            <a:chOff x="4573228" y="3333145"/>
            <a:chExt cx="3649987" cy="1883300"/>
          </a:xfrm>
        </p:grpSpPr>
        <p:cxnSp>
          <p:nvCxnSpPr>
            <p:cNvPr id="79" name="Connettore 1 78"/>
            <p:cNvCxnSpPr/>
            <p:nvPr/>
          </p:nvCxnSpPr>
          <p:spPr>
            <a:xfrm>
              <a:off x="4573228" y="5148941"/>
              <a:ext cx="154903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0" name="Connettore 1 79"/>
            <p:cNvCxnSpPr/>
            <p:nvPr/>
          </p:nvCxnSpPr>
          <p:spPr>
            <a:xfrm flipV="1">
              <a:off x="6123799" y="4627456"/>
              <a:ext cx="1256513" cy="516981"/>
            </a:xfrm>
            <a:prstGeom prst="line">
              <a:avLst/>
            </a:prstGeom>
            <a:ln w="38100"/>
          </p:spPr>
          <p:style>
            <a:lnRef idx="1">
              <a:schemeClr val="dk1"/>
            </a:lnRef>
            <a:fillRef idx="0">
              <a:schemeClr val="dk1"/>
            </a:fillRef>
            <a:effectRef idx="0">
              <a:schemeClr val="dk1"/>
            </a:effectRef>
            <a:fontRef idx="minor">
              <a:schemeClr val="tx1"/>
            </a:fontRef>
          </p:style>
        </p:cxnSp>
        <p:grpSp>
          <p:nvGrpSpPr>
            <p:cNvPr id="81" name="Gruppo 80"/>
            <p:cNvGrpSpPr/>
            <p:nvPr/>
          </p:nvGrpSpPr>
          <p:grpSpPr>
            <a:xfrm rot="4200000">
              <a:off x="7083221" y="3365214"/>
              <a:ext cx="1172064" cy="1107925"/>
              <a:chOff x="807648" y="1877593"/>
              <a:chExt cx="1172064" cy="1107925"/>
            </a:xfrm>
          </p:grpSpPr>
          <p:cxnSp>
            <p:nvCxnSpPr>
              <p:cNvPr id="84" name="Connettore 1 83"/>
              <p:cNvCxnSpPr/>
              <p:nvPr/>
            </p:nvCxnSpPr>
            <p:spPr>
              <a:xfrm flipH="1" flipV="1">
                <a:off x="1115616" y="2132856"/>
                <a:ext cx="864096" cy="852662"/>
              </a:xfrm>
              <a:prstGeom prst="line">
                <a:avLst/>
              </a:prstGeom>
              <a:ln w="38100"/>
            </p:spPr>
            <p:style>
              <a:lnRef idx="1">
                <a:schemeClr val="dk1"/>
              </a:lnRef>
              <a:fillRef idx="0">
                <a:schemeClr val="dk1"/>
              </a:fillRef>
              <a:effectRef idx="0">
                <a:schemeClr val="dk1"/>
              </a:effectRef>
              <a:fontRef idx="minor">
                <a:schemeClr val="tx1"/>
              </a:fontRef>
            </p:style>
          </p:cxnSp>
          <p:grpSp>
            <p:nvGrpSpPr>
              <p:cNvPr id="85" name="Gruppo 84"/>
              <p:cNvGrpSpPr/>
              <p:nvPr/>
            </p:nvGrpSpPr>
            <p:grpSpPr>
              <a:xfrm rot="-2700000">
                <a:off x="807648" y="1877593"/>
                <a:ext cx="360040" cy="296416"/>
                <a:chOff x="3779912" y="2761109"/>
                <a:chExt cx="360040" cy="296416"/>
              </a:xfrm>
            </p:grpSpPr>
            <p:cxnSp>
              <p:nvCxnSpPr>
                <p:cNvPr id="86" name="Connettore 1 85"/>
                <p:cNvCxnSpPr/>
                <p:nvPr/>
              </p:nvCxnSpPr>
              <p:spPr>
                <a:xfrm>
                  <a:off x="3779912" y="3057525"/>
                  <a:ext cx="3600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7" name="Connettore 1 86"/>
                <p:cNvCxnSpPr/>
                <p:nvPr/>
              </p:nvCxnSpPr>
              <p:spPr>
                <a:xfrm flipV="1">
                  <a:off x="377991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cxnSp>
              <p:nvCxnSpPr>
                <p:cNvPr id="88" name="Connettore 1 87"/>
                <p:cNvCxnSpPr/>
                <p:nvPr/>
              </p:nvCxnSpPr>
              <p:spPr>
                <a:xfrm flipH="1" flipV="1">
                  <a:off x="404994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grpSp>
        </p:grpSp>
        <p:sp>
          <p:nvSpPr>
            <p:cNvPr id="82" name="Ovale 81"/>
            <p:cNvSpPr/>
            <p:nvPr/>
          </p:nvSpPr>
          <p:spPr>
            <a:xfrm>
              <a:off x="6051790" y="5072429"/>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83" name="Ovale 82"/>
            <p:cNvSpPr/>
            <p:nvPr/>
          </p:nvSpPr>
          <p:spPr>
            <a:xfrm>
              <a:off x="7260943" y="4555448"/>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sp>
        <p:nvSpPr>
          <p:cNvPr id="89" name="Ovale 88"/>
          <p:cNvSpPr/>
          <p:nvPr/>
        </p:nvSpPr>
        <p:spPr>
          <a:xfrm>
            <a:off x="251520" y="6213943"/>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24" name="Connettore 1 23"/>
          <p:cNvCxnSpPr/>
          <p:nvPr/>
        </p:nvCxnSpPr>
        <p:spPr>
          <a:xfrm>
            <a:off x="2483387" y="3478883"/>
            <a:ext cx="933829" cy="695333"/>
          </a:xfrm>
          <a:prstGeom prst="line">
            <a:avLst/>
          </a:prstGeom>
          <a:ln>
            <a:prstDash val="lg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CasellaDiTesto 27"/>
              <p:cNvSpPr txBox="1"/>
              <p:nvPr/>
            </p:nvSpPr>
            <p:spPr>
              <a:xfrm>
                <a:off x="107504" y="2351900"/>
                <a:ext cx="648072"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1</m:t>
                          </m:r>
                        </m:sub>
                      </m:sSub>
                    </m:oMath>
                  </m:oMathPara>
                </a14:m>
                <a:endParaRPr lang="it-IT" dirty="0"/>
              </a:p>
            </p:txBody>
          </p:sp>
        </mc:Choice>
        <mc:Fallback xmlns="">
          <p:sp>
            <p:nvSpPr>
              <p:cNvPr id="28" name="CasellaDiTesto 27"/>
              <p:cNvSpPr txBox="1">
                <a:spLocks noRot="1" noChangeAspect="1" noMove="1" noResize="1" noEditPoints="1" noAdjustHandles="1" noChangeArrowheads="1" noChangeShapeType="1" noTextEdit="1"/>
              </p:cNvSpPr>
              <p:nvPr/>
            </p:nvSpPr>
            <p:spPr>
              <a:xfrm>
                <a:off x="107504" y="2351900"/>
                <a:ext cx="648072" cy="429028"/>
              </a:xfrm>
              <a:prstGeom prst="rect">
                <a:avLst/>
              </a:prstGeom>
              <a:blipFill rotWithShape="1">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0" name="CasellaDiTesto 89"/>
              <p:cNvSpPr txBox="1"/>
              <p:nvPr/>
            </p:nvSpPr>
            <p:spPr>
              <a:xfrm>
                <a:off x="919920" y="2423908"/>
                <a:ext cx="648072"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2</m:t>
                          </m:r>
                        </m:sub>
                      </m:sSub>
                    </m:oMath>
                  </m:oMathPara>
                </a14:m>
                <a:endParaRPr lang="it-IT" dirty="0"/>
              </a:p>
            </p:txBody>
          </p:sp>
        </mc:Choice>
        <mc:Fallback xmlns="">
          <p:sp>
            <p:nvSpPr>
              <p:cNvPr id="90" name="CasellaDiTesto 89"/>
              <p:cNvSpPr txBox="1">
                <a:spLocks noRot="1" noChangeAspect="1" noMove="1" noResize="1" noEditPoints="1" noAdjustHandles="1" noChangeArrowheads="1" noChangeShapeType="1" noTextEdit="1"/>
              </p:cNvSpPr>
              <p:nvPr/>
            </p:nvSpPr>
            <p:spPr>
              <a:xfrm>
                <a:off x="919920" y="2423908"/>
                <a:ext cx="648072" cy="429028"/>
              </a:xfrm>
              <a:prstGeom prst="rect">
                <a:avLst/>
              </a:prstGeom>
              <a:blipFill rotWithShape="1">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CasellaDiTesto 90"/>
              <p:cNvSpPr txBox="1"/>
              <p:nvPr/>
            </p:nvSpPr>
            <p:spPr>
              <a:xfrm>
                <a:off x="1712008" y="2711940"/>
                <a:ext cx="648072"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3</m:t>
                          </m:r>
                        </m:sub>
                      </m:sSub>
                    </m:oMath>
                  </m:oMathPara>
                </a14:m>
                <a:endParaRPr lang="it-IT"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1712008" y="2711940"/>
                <a:ext cx="648072" cy="429028"/>
              </a:xfrm>
              <a:prstGeom prst="rect">
                <a:avLst/>
              </a:prstGeom>
              <a:blipFill rotWithShape="1">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a:off x="3440200" y="3936076"/>
                <a:ext cx="648072"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𝑀</m:t>
                          </m:r>
                        </m:sub>
                      </m:sSub>
                    </m:oMath>
                  </m:oMathPara>
                </a14:m>
                <a:endParaRPr lang="it-IT" dirty="0"/>
              </a:p>
            </p:txBody>
          </p:sp>
        </mc:Choice>
        <mc:Fallback xmlns="">
          <p:sp>
            <p:nvSpPr>
              <p:cNvPr id="92" name="CasellaDiTesto 91"/>
              <p:cNvSpPr txBox="1">
                <a:spLocks noRot="1" noChangeAspect="1" noMove="1" noResize="1" noEditPoints="1" noAdjustHandles="1" noChangeArrowheads="1" noChangeShapeType="1" noTextEdit="1"/>
              </p:cNvSpPr>
              <p:nvPr/>
            </p:nvSpPr>
            <p:spPr>
              <a:xfrm>
                <a:off x="3440200" y="3936076"/>
                <a:ext cx="648072" cy="429028"/>
              </a:xfrm>
              <a:prstGeom prst="rect">
                <a:avLst/>
              </a:prstGeom>
              <a:blipFill rotWithShape="1">
                <a:blip r:embed="rId8"/>
                <a:stretch>
                  <a:fillRect/>
                </a:stretch>
              </a:blipFill>
            </p:spPr>
            <p:txBody>
              <a:bodyPr/>
              <a:lstStyle/>
              <a:p>
                <a:r>
                  <a:rPr lang="it-IT">
                    <a:noFill/>
                  </a:rPr>
                  <a:t> </a:t>
                </a:r>
              </a:p>
            </p:txBody>
          </p:sp>
        </mc:Fallback>
      </mc:AlternateContent>
      <p:sp>
        <p:nvSpPr>
          <p:cNvPr id="93" name="Freccia a destra 92"/>
          <p:cNvSpPr/>
          <p:nvPr/>
        </p:nvSpPr>
        <p:spPr>
          <a:xfrm rot="3600000">
            <a:off x="390544" y="5866139"/>
            <a:ext cx="1335312" cy="285363"/>
          </a:xfrm>
          <a:prstGeom prst="rightArrow">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4" name="Freccia a destra 93"/>
          <p:cNvSpPr/>
          <p:nvPr/>
        </p:nvSpPr>
        <p:spPr>
          <a:xfrm>
            <a:off x="2729972" y="2697043"/>
            <a:ext cx="1374487" cy="527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5" name="CasellaDiTesto 94"/>
          <p:cNvSpPr txBox="1"/>
          <p:nvPr/>
        </p:nvSpPr>
        <p:spPr>
          <a:xfrm>
            <a:off x="6660232" y="1844824"/>
            <a:ext cx="2596449" cy="2031325"/>
          </a:xfrm>
          <a:prstGeom prst="rect">
            <a:avLst/>
          </a:prstGeom>
          <a:noFill/>
        </p:spPr>
        <p:txBody>
          <a:bodyPr wrap="square" rtlCol="0">
            <a:spAutoFit/>
          </a:bodyPr>
          <a:lstStyle/>
          <a:p>
            <a:r>
              <a:rPr lang="it-IT" dirty="0" smtClean="0"/>
              <a:t>Il percorso seguito dal robot nel tempo può essere rappresentato come  una spezzata nello spazio configurazionale (N dimensionale in generale)</a:t>
            </a:r>
            <a:endParaRPr lang="it-IT" dirty="0"/>
          </a:p>
        </p:txBody>
      </p:sp>
      <p:cxnSp>
        <p:nvCxnSpPr>
          <p:cNvPr id="97" name="Connettore 2 96"/>
          <p:cNvCxnSpPr/>
          <p:nvPr/>
        </p:nvCxnSpPr>
        <p:spPr>
          <a:xfrm flipV="1">
            <a:off x="4429568" y="3204157"/>
            <a:ext cx="0" cy="9222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8" name="Connettore 2 97"/>
          <p:cNvCxnSpPr/>
          <p:nvPr/>
        </p:nvCxnSpPr>
        <p:spPr>
          <a:xfrm>
            <a:off x="4282385" y="3760064"/>
            <a:ext cx="507223" cy="389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2" name="Connettore 2 101"/>
          <p:cNvCxnSpPr/>
          <p:nvPr/>
        </p:nvCxnSpPr>
        <p:spPr>
          <a:xfrm flipV="1">
            <a:off x="4211960" y="3572166"/>
            <a:ext cx="648072" cy="4021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4" name="Ovale 103"/>
          <p:cNvSpPr/>
          <p:nvPr/>
        </p:nvSpPr>
        <p:spPr>
          <a:xfrm>
            <a:off x="4716016" y="3068960"/>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05" name="Ovale 104"/>
          <p:cNvSpPr/>
          <p:nvPr/>
        </p:nvSpPr>
        <p:spPr>
          <a:xfrm>
            <a:off x="4954769" y="2510481"/>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06" name="Ovale 105"/>
          <p:cNvSpPr/>
          <p:nvPr/>
        </p:nvSpPr>
        <p:spPr>
          <a:xfrm>
            <a:off x="6145099" y="277210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07" name="Ovale 106"/>
          <p:cNvSpPr/>
          <p:nvPr/>
        </p:nvSpPr>
        <p:spPr>
          <a:xfrm>
            <a:off x="6300192" y="356574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20" name="CasellaDiTesto 119"/>
              <p:cNvSpPr txBox="1"/>
              <p:nvPr/>
            </p:nvSpPr>
            <p:spPr>
              <a:xfrm>
                <a:off x="4499992" y="2132856"/>
                <a:ext cx="648072"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2</m:t>
                          </m:r>
                        </m:sub>
                      </m:sSub>
                    </m:oMath>
                  </m:oMathPara>
                </a14:m>
                <a:endParaRPr lang="it-IT" dirty="0"/>
              </a:p>
            </p:txBody>
          </p:sp>
        </mc:Choice>
        <mc:Fallback xmlns="">
          <p:sp>
            <p:nvSpPr>
              <p:cNvPr id="120" name="CasellaDiTesto 119"/>
              <p:cNvSpPr txBox="1">
                <a:spLocks noRot="1" noChangeAspect="1" noMove="1" noResize="1" noEditPoints="1" noAdjustHandles="1" noChangeArrowheads="1" noChangeShapeType="1" noTextEdit="1"/>
              </p:cNvSpPr>
              <p:nvPr/>
            </p:nvSpPr>
            <p:spPr>
              <a:xfrm>
                <a:off x="4499992" y="2132856"/>
                <a:ext cx="648072" cy="429028"/>
              </a:xfrm>
              <a:prstGeom prst="rect">
                <a:avLst/>
              </a:prstGeom>
              <a:blipFill rotWithShape="1">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1" name="CasellaDiTesto 120"/>
              <p:cNvSpPr txBox="1"/>
              <p:nvPr/>
            </p:nvSpPr>
            <p:spPr>
              <a:xfrm>
                <a:off x="5796136" y="2384539"/>
                <a:ext cx="648072"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3</m:t>
                          </m:r>
                        </m:sub>
                      </m:sSub>
                    </m:oMath>
                  </m:oMathPara>
                </a14:m>
                <a:endParaRPr lang="it-IT" dirty="0"/>
              </a:p>
            </p:txBody>
          </p:sp>
        </mc:Choice>
        <mc:Fallback xmlns="">
          <p:sp>
            <p:nvSpPr>
              <p:cNvPr id="121" name="CasellaDiTesto 120"/>
              <p:cNvSpPr txBox="1">
                <a:spLocks noRot="1" noChangeAspect="1" noMove="1" noResize="1" noEditPoints="1" noAdjustHandles="1" noChangeArrowheads="1" noChangeShapeType="1" noTextEdit="1"/>
              </p:cNvSpPr>
              <p:nvPr/>
            </p:nvSpPr>
            <p:spPr>
              <a:xfrm>
                <a:off x="5796136" y="2384539"/>
                <a:ext cx="648072" cy="429028"/>
              </a:xfrm>
              <a:prstGeom prst="rect">
                <a:avLst/>
              </a:prstGeom>
              <a:blipFill rotWithShape="1">
                <a:blip r:embed="rId10"/>
                <a:stretch>
                  <a:fillRect/>
                </a:stretch>
              </a:blipFill>
            </p:spPr>
            <p:txBody>
              <a:bodyPr/>
              <a:lstStyle/>
              <a:p>
                <a:r>
                  <a:rPr lang="it-IT">
                    <a:noFill/>
                  </a:rPr>
                  <a:t> </a:t>
                </a:r>
              </a:p>
            </p:txBody>
          </p:sp>
        </mc:Fallback>
      </mc:AlternateContent>
      <p:cxnSp>
        <p:nvCxnSpPr>
          <p:cNvPr id="125" name="Connettore 1 124"/>
          <p:cNvCxnSpPr>
            <a:stCxn id="105" idx="6"/>
            <a:endCxn id="106" idx="2"/>
          </p:cNvCxnSpPr>
          <p:nvPr/>
        </p:nvCxnSpPr>
        <p:spPr>
          <a:xfrm>
            <a:off x="5098785" y="2582489"/>
            <a:ext cx="1046314" cy="261628"/>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Connettore 1 130"/>
          <p:cNvCxnSpPr>
            <a:stCxn id="106" idx="5"/>
            <a:endCxn id="107" idx="0"/>
          </p:cNvCxnSpPr>
          <p:nvPr/>
        </p:nvCxnSpPr>
        <p:spPr>
          <a:xfrm>
            <a:off x="6268024" y="2895034"/>
            <a:ext cx="104176" cy="67071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Freccia a destra 98"/>
          <p:cNvSpPr/>
          <p:nvPr/>
        </p:nvSpPr>
        <p:spPr>
          <a:xfrm rot="5400000">
            <a:off x="6843265" y="4101169"/>
            <a:ext cx="1008112" cy="527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0" name="CasellaDiTesto 99"/>
          <p:cNvSpPr txBox="1"/>
          <p:nvPr/>
        </p:nvSpPr>
        <p:spPr>
          <a:xfrm>
            <a:off x="6368039" y="4941168"/>
            <a:ext cx="2596449" cy="1754326"/>
          </a:xfrm>
          <a:prstGeom prst="rect">
            <a:avLst/>
          </a:prstGeom>
          <a:noFill/>
        </p:spPr>
        <p:txBody>
          <a:bodyPr wrap="square" rtlCol="0">
            <a:spAutoFit/>
          </a:bodyPr>
          <a:lstStyle/>
          <a:p>
            <a:r>
              <a:rPr lang="it-IT" dirty="0" smtClean="0"/>
              <a:t>Più in generale, il percorso è costituito da un insieme di traiettorie intermedie (ottimali), che congiungono gli stati intermedi</a:t>
            </a:r>
            <a:endParaRPr lang="it-IT" dirty="0"/>
          </a:p>
        </p:txBody>
      </p:sp>
    </p:spTree>
    <p:extLst>
      <p:ext uri="{BB962C8B-B14F-4D97-AF65-F5344CB8AC3E}">
        <p14:creationId xmlns:p14="http://schemas.microsoft.com/office/powerpoint/2010/main" val="19251373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Ovale 99"/>
          <p:cNvSpPr/>
          <p:nvPr/>
        </p:nvSpPr>
        <p:spPr>
          <a:xfrm>
            <a:off x="3779911" y="5301208"/>
            <a:ext cx="3442265" cy="585356"/>
          </a:xfrm>
          <a:prstGeom prst="ellipse">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90" name="CasellaDiTesto 89"/>
          <p:cNvSpPr txBox="1"/>
          <p:nvPr/>
        </p:nvSpPr>
        <p:spPr>
          <a:xfrm>
            <a:off x="3995936" y="2627620"/>
            <a:ext cx="1905866" cy="369332"/>
          </a:xfrm>
          <a:prstGeom prst="rect">
            <a:avLst/>
          </a:prstGeom>
          <a:noFill/>
        </p:spPr>
        <p:txBody>
          <a:bodyPr wrap="square" rtlCol="0">
            <a:spAutoFit/>
          </a:bodyPr>
          <a:lstStyle/>
          <a:p>
            <a:r>
              <a:rPr lang="it-IT" dirty="0" err="1" smtClean="0"/>
              <a:t>threads</a:t>
            </a:r>
            <a:endParaRPr lang="it-IT" dirty="0"/>
          </a:p>
        </p:txBody>
      </p:sp>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8" name="CasellaDiTesto 7"/>
          <p:cNvSpPr txBox="1"/>
          <p:nvPr/>
        </p:nvSpPr>
        <p:spPr>
          <a:xfrm>
            <a:off x="179512" y="1957361"/>
            <a:ext cx="1905866" cy="369332"/>
          </a:xfrm>
          <a:prstGeom prst="rect">
            <a:avLst/>
          </a:prstGeom>
          <a:noFill/>
        </p:spPr>
        <p:txBody>
          <a:bodyPr wrap="square" rtlCol="0">
            <a:spAutoFit/>
          </a:bodyPr>
          <a:lstStyle/>
          <a:p>
            <a:r>
              <a:rPr lang="it-IT" dirty="0" smtClean="0"/>
              <a:t>Versione seriale</a:t>
            </a:r>
            <a:endParaRPr lang="it-IT" dirty="0"/>
          </a:p>
        </p:txBody>
      </p:sp>
      <p:grpSp>
        <p:nvGrpSpPr>
          <p:cNvPr id="25" name="Gruppo 24"/>
          <p:cNvGrpSpPr/>
          <p:nvPr/>
        </p:nvGrpSpPr>
        <p:grpSpPr>
          <a:xfrm>
            <a:off x="899592" y="2348880"/>
            <a:ext cx="288032" cy="4110797"/>
            <a:chOff x="899592" y="2060848"/>
            <a:chExt cx="288032" cy="4110797"/>
          </a:xfrm>
        </p:grpSpPr>
        <p:cxnSp>
          <p:nvCxnSpPr>
            <p:cNvPr id="5" name="Connettore 1 4"/>
            <p:cNvCxnSpPr/>
            <p:nvPr/>
          </p:nvCxnSpPr>
          <p:spPr>
            <a:xfrm>
              <a:off x="1043608" y="2060848"/>
              <a:ext cx="0" cy="3888432"/>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Ovale 9"/>
            <p:cNvSpPr/>
            <p:nvPr/>
          </p:nvSpPr>
          <p:spPr>
            <a:xfrm>
              <a:off x="971600" y="227687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p:cNvSpPr/>
            <p:nvPr/>
          </p:nvSpPr>
          <p:spPr>
            <a:xfrm>
              <a:off x="971600" y="256490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p:cNvSpPr/>
            <p:nvPr/>
          </p:nvSpPr>
          <p:spPr>
            <a:xfrm>
              <a:off x="971600" y="28529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vale 14"/>
            <p:cNvSpPr/>
            <p:nvPr/>
          </p:nvSpPr>
          <p:spPr>
            <a:xfrm>
              <a:off x="971600" y="321297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p:cNvSpPr/>
            <p:nvPr/>
          </p:nvSpPr>
          <p:spPr>
            <a:xfrm>
              <a:off x="971600" y="35010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p:cNvSpPr/>
            <p:nvPr/>
          </p:nvSpPr>
          <p:spPr>
            <a:xfrm>
              <a:off x="971600" y="378904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p:cNvSpPr/>
            <p:nvPr/>
          </p:nvSpPr>
          <p:spPr>
            <a:xfrm>
              <a:off x="971600" y="414908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Ovale 18"/>
            <p:cNvSpPr/>
            <p:nvPr/>
          </p:nvSpPr>
          <p:spPr>
            <a:xfrm>
              <a:off x="971600" y="443711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p:cNvSpPr/>
            <p:nvPr/>
          </p:nvSpPr>
          <p:spPr>
            <a:xfrm>
              <a:off x="971600" y="472514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e 20"/>
            <p:cNvSpPr/>
            <p:nvPr/>
          </p:nvSpPr>
          <p:spPr>
            <a:xfrm>
              <a:off x="971600" y="501317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Ovale 21"/>
            <p:cNvSpPr/>
            <p:nvPr/>
          </p:nvSpPr>
          <p:spPr>
            <a:xfrm>
              <a:off x="971600" y="53012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p:cNvSpPr/>
            <p:nvPr/>
          </p:nvSpPr>
          <p:spPr>
            <a:xfrm>
              <a:off x="899592" y="5955621"/>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CasellaDiTesto 26"/>
          <p:cNvSpPr txBox="1"/>
          <p:nvPr/>
        </p:nvSpPr>
        <p:spPr>
          <a:xfrm>
            <a:off x="467544" y="6444044"/>
            <a:ext cx="1905866" cy="369332"/>
          </a:xfrm>
          <a:prstGeom prst="rect">
            <a:avLst/>
          </a:prstGeom>
          <a:noFill/>
        </p:spPr>
        <p:txBody>
          <a:bodyPr wrap="square" rtlCol="0">
            <a:spAutoFit/>
          </a:bodyPr>
          <a:lstStyle/>
          <a:p>
            <a:r>
              <a:rPr lang="it-IT" dirty="0"/>
              <a:t>n</a:t>
            </a:r>
            <a:r>
              <a:rPr lang="it-IT" dirty="0" smtClean="0"/>
              <a:t>odo più vicino</a:t>
            </a:r>
            <a:endParaRPr lang="it-IT" dirty="0"/>
          </a:p>
        </p:txBody>
      </p:sp>
      <p:cxnSp>
        <p:nvCxnSpPr>
          <p:cNvPr id="30" name="Connettore 1 29"/>
          <p:cNvCxnSpPr/>
          <p:nvPr/>
        </p:nvCxnSpPr>
        <p:spPr>
          <a:xfrm>
            <a:off x="4716016" y="3038169"/>
            <a:ext cx="0" cy="1645758"/>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Ovale 30"/>
          <p:cNvSpPr/>
          <p:nvPr/>
        </p:nvSpPr>
        <p:spPr>
          <a:xfrm>
            <a:off x="4644008" y="3254193"/>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Ovale 31"/>
          <p:cNvSpPr/>
          <p:nvPr/>
        </p:nvSpPr>
        <p:spPr>
          <a:xfrm>
            <a:off x="4644008" y="3542225"/>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Ovale 32"/>
          <p:cNvSpPr/>
          <p:nvPr/>
        </p:nvSpPr>
        <p:spPr>
          <a:xfrm>
            <a:off x="4644008" y="3830257"/>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Ovale 33"/>
          <p:cNvSpPr/>
          <p:nvPr/>
        </p:nvSpPr>
        <p:spPr>
          <a:xfrm>
            <a:off x="4644008" y="4190297"/>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Freccia a destra 42"/>
          <p:cNvSpPr/>
          <p:nvPr/>
        </p:nvSpPr>
        <p:spPr>
          <a:xfrm>
            <a:off x="2350461" y="3684737"/>
            <a:ext cx="1008112" cy="527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CasellaDiTesto 43"/>
          <p:cNvSpPr txBox="1"/>
          <p:nvPr/>
        </p:nvSpPr>
        <p:spPr>
          <a:xfrm>
            <a:off x="4539808" y="1979548"/>
            <a:ext cx="1905866" cy="369332"/>
          </a:xfrm>
          <a:prstGeom prst="rect">
            <a:avLst/>
          </a:prstGeom>
          <a:noFill/>
        </p:spPr>
        <p:txBody>
          <a:bodyPr wrap="square" rtlCol="0">
            <a:spAutoFit/>
          </a:bodyPr>
          <a:lstStyle/>
          <a:p>
            <a:r>
              <a:rPr lang="it-IT" dirty="0" smtClean="0"/>
              <a:t>Versione parallela</a:t>
            </a:r>
            <a:endParaRPr lang="it-IT" dirty="0"/>
          </a:p>
        </p:txBody>
      </p:sp>
      <p:cxnSp>
        <p:nvCxnSpPr>
          <p:cNvPr id="65" name="Connettore 1 64"/>
          <p:cNvCxnSpPr/>
          <p:nvPr/>
        </p:nvCxnSpPr>
        <p:spPr>
          <a:xfrm flipV="1">
            <a:off x="4716016" y="2636912"/>
            <a:ext cx="776725" cy="4012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Connettore 1 65"/>
          <p:cNvCxnSpPr/>
          <p:nvPr/>
        </p:nvCxnSpPr>
        <p:spPr>
          <a:xfrm>
            <a:off x="5508104" y="2636912"/>
            <a:ext cx="792088" cy="4012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Connettore 1 72"/>
          <p:cNvCxnSpPr/>
          <p:nvPr/>
        </p:nvCxnSpPr>
        <p:spPr>
          <a:xfrm flipV="1">
            <a:off x="5508104" y="2379670"/>
            <a:ext cx="0" cy="4012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6" name="Connettore 1 75"/>
          <p:cNvCxnSpPr/>
          <p:nvPr/>
        </p:nvCxnSpPr>
        <p:spPr>
          <a:xfrm flipH="1">
            <a:off x="5503450" y="2780928"/>
            <a:ext cx="1" cy="2526643"/>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Ovale 76"/>
          <p:cNvSpPr/>
          <p:nvPr/>
        </p:nvSpPr>
        <p:spPr>
          <a:xfrm>
            <a:off x="5436096" y="321297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Ovale 77"/>
          <p:cNvSpPr/>
          <p:nvPr/>
        </p:nvSpPr>
        <p:spPr>
          <a:xfrm>
            <a:off x="5436096" y="35010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Ovale 78"/>
          <p:cNvSpPr/>
          <p:nvPr/>
        </p:nvSpPr>
        <p:spPr>
          <a:xfrm>
            <a:off x="5436096" y="378904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Ovale 79"/>
          <p:cNvSpPr/>
          <p:nvPr/>
        </p:nvSpPr>
        <p:spPr>
          <a:xfrm>
            <a:off x="5436096" y="414908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3" name="Connettore 1 82"/>
          <p:cNvCxnSpPr/>
          <p:nvPr/>
        </p:nvCxnSpPr>
        <p:spPr>
          <a:xfrm>
            <a:off x="6300192" y="3038169"/>
            <a:ext cx="0" cy="1589529"/>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Ovale 83"/>
          <p:cNvSpPr/>
          <p:nvPr/>
        </p:nvSpPr>
        <p:spPr>
          <a:xfrm>
            <a:off x="6228184" y="3254193"/>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5" name="Ovale 84"/>
          <p:cNvSpPr/>
          <p:nvPr/>
        </p:nvSpPr>
        <p:spPr>
          <a:xfrm>
            <a:off x="6228184" y="3542225"/>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6" name="Ovale 85"/>
          <p:cNvSpPr/>
          <p:nvPr/>
        </p:nvSpPr>
        <p:spPr>
          <a:xfrm>
            <a:off x="6228184" y="3830257"/>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7" name="Ovale 86"/>
          <p:cNvSpPr/>
          <p:nvPr/>
        </p:nvSpPr>
        <p:spPr>
          <a:xfrm>
            <a:off x="6228184" y="4190297"/>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4" name="CasellaDiTesto 93"/>
              <p:cNvSpPr txBox="1"/>
              <p:nvPr/>
            </p:nvSpPr>
            <p:spPr>
              <a:xfrm>
                <a:off x="827584" y="2351900"/>
                <a:ext cx="864096"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1</m:t>
                          </m:r>
                        </m:sub>
                      </m:sSub>
                    </m:oMath>
                  </m:oMathPara>
                </a14:m>
                <a:endParaRPr lang="it-IT" dirty="0"/>
              </a:p>
            </p:txBody>
          </p:sp>
        </mc:Choice>
        <mc:Fallback xmlns="">
          <p:sp>
            <p:nvSpPr>
              <p:cNvPr id="94" name="CasellaDiTesto 93"/>
              <p:cNvSpPr txBox="1">
                <a:spLocks noRot="1" noChangeAspect="1" noMove="1" noResize="1" noEditPoints="1" noAdjustHandles="1" noChangeArrowheads="1" noChangeShapeType="1" noTextEdit="1"/>
              </p:cNvSpPr>
              <p:nvPr/>
            </p:nvSpPr>
            <p:spPr>
              <a:xfrm>
                <a:off x="827584" y="2351900"/>
                <a:ext cx="864096" cy="429028"/>
              </a:xfrm>
              <a:prstGeom prst="rect">
                <a:avLst/>
              </a:prstGeom>
              <a:blipFill rotWithShape="1">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5" name="Rettangolo 94"/>
              <p:cNvSpPr/>
              <p:nvPr/>
            </p:nvSpPr>
            <p:spPr>
              <a:xfrm>
                <a:off x="553852" y="2708920"/>
                <a:ext cx="465447" cy="4290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2</m:t>
                          </m:r>
                        </m:sub>
                      </m:sSub>
                    </m:oMath>
                  </m:oMathPara>
                </a14:m>
                <a:endParaRPr lang="it-IT" dirty="0"/>
              </a:p>
            </p:txBody>
          </p:sp>
        </mc:Choice>
        <mc:Fallback xmlns="">
          <p:sp>
            <p:nvSpPr>
              <p:cNvPr id="95" name="Rettangolo 94"/>
              <p:cNvSpPr>
                <a:spLocks noRot="1" noChangeAspect="1" noMove="1" noResize="1" noEditPoints="1" noAdjustHandles="1" noChangeArrowheads="1" noChangeShapeType="1" noTextEdit="1"/>
              </p:cNvSpPr>
              <p:nvPr/>
            </p:nvSpPr>
            <p:spPr>
              <a:xfrm>
                <a:off x="553852" y="2708920"/>
                <a:ext cx="465447" cy="429028"/>
              </a:xfrm>
              <a:prstGeom prst="rect">
                <a:avLst/>
              </a:prstGeom>
              <a:blipFill rotWithShape="1">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Rettangolo 95"/>
              <p:cNvSpPr/>
              <p:nvPr/>
            </p:nvSpPr>
            <p:spPr>
              <a:xfrm>
                <a:off x="1046659" y="5445224"/>
                <a:ext cx="498213" cy="4290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𝑁</m:t>
                          </m:r>
                        </m:sub>
                      </m:sSub>
                    </m:oMath>
                  </m:oMathPara>
                </a14:m>
                <a:endParaRPr lang="it-IT" dirty="0"/>
              </a:p>
            </p:txBody>
          </p:sp>
        </mc:Choice>
        <mc:Fallback xmlns="">
          <p:sp>
            <p:nvSpPr>
              <p:cNvPr id="96" name="Rettangolo 95"/>
              <p:cNvSpPr>
                <a:spLocks noRot="1" noChangeAspect="1" noMove="1" noResize="1" noEditPoints="1" noAdjustHandles="1" noChangeArrowheads="1" noChangeShapeType="1" noTextEdit="1"/>
              </p:cNvSpPr>
              <p:nvPr/>
            </p:nvSpPr>
            <p:spPr>
              <a:xfrm>
                <a:off x="1046659" y="5445224"/>
                <a:ext cx="498213" cy="429028"/>
              </a:xfrm>
              <a:prstGeom prst="rect">
                <a:avLst/>
              </a:prstGeom>
              <a:blipFill rotWithShape="1">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7" name="Rettangolo 96"/>
              <p:cNvSpPr/>
              <p:nvPr/>
            </p:nvSpPr>
            <p:spPr>
              <a:xfrm>
                <a:off x="4255890" y="3068960"/>
                <a:ext cx="460126" cy="4290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i="1">
                              <a:latin typeface="Cambria Math"/>
                            </a:rPr>
                            <m:t>1</m:t>
                          </m:r>
                        </m:sub>
                      </m:sSub>
                    </m:oMath>
                  </m:oMathPara>
                </a14:m>
                <a:endParaRPr lang="it-IT" dirty="0"/>
              </a:p>
            </p:txBody>
          </p:sp>
        </mc:Choice>
        <mc:Fallback xmlns="">
          <p:sp>
            <p:nvSpPr>
              <p:cNvPr id="97" name="Rettangolo 96"/>
              <p:cNvSpPr>
                <a:spLocks noRot="1" noChangeAspect="1" noMove="1" noResize="1" noEditPoints="1" noAdjustHandles="1" noChangeArrowheads="1" noChangeShapeType="1" noTextEdit="1"/>
              </p:cNvSpPr>
              <p:nvPr/>
            </p:nvSpPr>
            <p:spPr>
              <a:xfrm>
                <a:off x="4255890" y="3068960"/>
                <a:ext cx="460126" cy="429028"/>
              </a:xfrm>
              <a:prstGeom prst="rect">
                <a:avLst/>
              </a:prstGeom>
              <a:blipFill rotWithShape="1">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8" name="Rettangolo 97"/>
              <p:cNvSpPr/>
              <p:nvPr/>
            </p:nvSpPr>
            <p:spPr>
              <a:xfrm>
                <a:off x="5076056" y="3068960"/>
                <a:ext cx="465447" cy="4290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2</m:t>
                          </m:r>
                        </m:sub>
                      </m:sSub>
                    </m:oMath>
                  </m:oMathPara>
                </a14:m>
                <a:endParaRPr lang="it-IT" dirty="0"/>
              </a:p>
            </p:txBody>
          </p:sp>
        </mc:Choice>
        <mc:Fallback xmlns="">
          <p:sp>
            <p:nvSpPr>
              <p:cNvPr id="98" name="Rettangolo 97"/>
              <p:cNvSpPr>
                <a:spLocks noRot="1" noChangeAspect="1" noMove="1" noResize="1" noEditPoints="1" noAdjustHandles="1" noChangeArrowheads="1" noChangeShapeType="1" noTextEdit="1"/>
              </p:cNvSpPr>
              <p:nvPr/>
            </p:nvSpPr>
            <p:spPr>
              <a:xfrm>
                <a:off x="5076056" y="3068960"/>
                <a:ext cx="465447" cy="429028"/>
              </a:xfrm>
              <a:prstGeom prst="rect">
                <a:avLst/>
              </a:prstGeom>
              <a:blipFill rotWithShape="1">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9" name="Rettangolo 98"/>
              <p:cNvSpPr/>
              <p:nvPr/>
            </p:nvSpPr>
            <p:spPr>
              <a:xfrm>
                <a:off x="6300192" y="3068960"/>
                <a:ext cx="465447" cy="4290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3</m:t>
                          </m:r>
                        </m:sub>
                      </m:sSub>
                    </m:oMath>
                  </m:oMathPara>
                </a14:m>
                <a:endParaRPr lang="it-IT" dirty="0"/>
              </a:p>
            </p:txBody>
          </p:sp>
        </mc:Choice>
        <mc:Fallback xmlns="">
          <p:sp>
            <p:nvSpPr>
              <p:cNvPr id="99" name="Rettangolo 98"/>
              <p:cNvSpPr>
                <a:spLocks noRot="1" noChangeAspect="1" noMove="1" noResize="1" noEditPoints="1" noAdjustHandles="1" noChangeArrowheads="1" noChangeShapeType="1" noTextEdit="1"/>
              </p:cNvSpPr>
              <p:nvPr/>
            </p:nvSpPr>
            <p:spPr>
              <a:xfrm>
                <a:off x="6300192" y="3068960"/>
                <a:ext cx="465447" cy="429028"/>
              </a:xfrm>
              <a:prstGeom prst="rect">
                <a:avLst/>
              </a:prstGeom>
              <a:blipFill rotWithShape="1">
                <a:blip r:embed="rId9"/>
                <a:stretch>
                  <a:fillRect/>
                </a:stretch>
              </a:blipFill>
            </p:spPr>
            <p:txBody>
              <a:bodyPr/>
              <a:lstStyle/>
              <a:p>
                <a:r>
                  <a:rPr lang="it-IT">
                    <a:noFill/>
                  </a:rPr>
                  <a:t> </a:t>
                </a:r>
              </a:p>
            </p:txBody>
          </p:sp>
        </mc:Fallback>
      </mc:AlternateContent>
      <p:cxnSp>
        <p:nvCxnSpPr>
          <p:cNvPr id="101" name="Connettore 1 100"/>
          <p:cNvCxnSpPr/>
          <p:nvPr/>
        </p:nvCxnSpPr>
        <p:spPr>
          <a:xfrm>
            <a:off x="5467042" y="5931595"/>
            <a:ext cx="0" cy="449733"/>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CasellaDiTesto 106"/>
          <p:cNvSpPr txBox="1"/>
          <p:nvPr/>
        </p:nvSpPr>
        <p:spPr>
          <a:xfrm>
            <a:off x="5474446" y="5949280"/>
            <a:ext cx="1905866" cy="369332"/>
          </a:xfrm>
          <a:prstGeom prst="rect">
            <a:avLst/>
          </a:prstGeom>
          <a:noFill/>
        </p:spPr>
        <p:txBody>
          <a:bodyPr wrap="square" rtlCol="0">
            <a:spAutoFit/>
          </a:bodyPr>
          <a:lstStyle/>
          <a:p>
            <a:r>
              <a:rPr lang="it-IT" dirty="0" smtClean="0"/>
              <a:t>Concatenazione</a:t>
            </a:r>
            <a:endParaRPr lang="it-IT" dirty="0"/>
          </a:p>
        </p:txBody>
      </p:sp>
      <p:cxnSp>
        <p:nvCxnSpPr>
          <p:cNvPr id="64" name="Connettore 1 63"/>
          <p:cNvCxnSpPr/>
          <p:nvPr/>
        </p:nvCxnSpPr>
        <p:spPr>
          <a:xfrm>
            <a:off x="4716016" y="5043019"/>
            <a:ext cx="648072" cy="137845"/>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Connettore 1 70"/>
          <p:cNvCxnSpPr/>
          <p:nvPr/>
        </p:nvCxnSpPr>
        <p:spPr>
          <a:xfrm flipH="1">
            <a:off x="5580112" y="4928846"/>
            <a:ext cx="769573" cy="228346"/>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 name="Gruppo 2"/>
          <p:cNvGrpSpPr/>
          <p:nvPr/>
        </p:nvGrpSpPr>
        <p:grpSpPr>
          <a:xfrm>
            <a:off x="3059832" y="4612745"/>
            <a:ext cx="2160240" cy="400690"/>
            <a:chOff x="5796139" y="4612745"/>
            <a:chExt cx="2160240" cy="400690"/>
          </a:xfrm>
        </p:grpSpPr>
        <p:grpSp>
          <p:nvGrpSpPr>
            <p:cNvPr id="60" name="Gruppo 59"/>
            <p:cNvGrpSpPr/>
            <p:nvPr/>
          </p:nvGrpSpPr>
          <p:grpSpPr>
            <a:xfrm>
              <a:off x="6588224" y="4612745"/>
              <a:ext cx="1368155" cy="400690"/>
              <a:chOff x="2195736" y="5229200"/>
              <a:chExt cx="1368155" cy="400690"/>
            </a:xfrm>
          </p:grpSpPr>
          <p:sp>
            <p:nvSpPr>
              <p:cNvPr id="61" name="CasellaDiTesto 60"/>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62" name="Rettangolo 61"/>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CasellaDiTesto 66"/>
              <p:cNvSpPr txBox="1"/>
              <p:nvPr/>
            </p:nvSpPr>
            <p:spPr>
              <a:xfrm>
                <a:off x="3059835" y="5260558"/>
                <a:ext cx="504056" cy="369332"/>
              </a:xfrm>
              <a:prstGeom prst="rect">
                <a:avLst/>
              </a:prstGeom>
              <a:noFill/>
            </p:spPr>
            <p:txBody>
              <a:bodyPr wrap="square" rtlCol="0">
                <a:spAutoFit/>
              </a:bodyPr>
              <a:lstStyle/>
              <a:p>
                <a:r>
                  <a:rPr lang="it-IT" dirty="0"/>
                  <a:t>&gt;</a:t>
                </a:r>
              </a:p>
            </p:txBody>
          </p:sp>
        </p:grpSp>
        <mc:AlternateContent xmlns:mc="http://schemas.openxmlformats.org/markup-compatibility/2006" xmlns:a14="http://schemas.microsoft.com/office/drawing/2010/main">
          <mc:Choice Requires="a14">
            <p:sp>
              <p:nvSpPr>
                <p:cNvPr id="68" name="CasellaDiTesto 67"/>
                <p:cNvSpPr txBox="1"/>
                <p:nvPr/>
              </p:nvSpPr>
              <p:spPr>
                <a:xfrm>
                  <a:off x="5796139" y="4643844"/>
                  <a:ext cx="1080120" cy="369332"/>
                </a:xfrm>
                <a:prstGeom prst="rect">
                  <a:avLst/>
                </a:prstGeom>
                <a:noFill/>
              </p:spPr>
              <p:txBody>
                <a:bodyPr wrap="square" rtlCol="0">
                  <a:spAutoFit/>
                </a:bodyPr>
                <a:lstStyle/>
                <a:p>
                  <a:pPr algn="ctr"/>
                  <a14:m>
                    <m:oMath xmlns:m="http://schemas.openxmlformats.org/officeDocument/2006/math">
                      <m:r>
                        <a:rPr lang="it-IT" b="0" i="1" smtClean="0">
                          <a:latin typeface="Cambria Math"/>
                        </a:rPr>
                        <m:t>𝑁𝑒𝑎𝑟</m:t>
                      </m:r>
                    </m:oMath>
                  </a14:m>
                  <a:r>
                    <a:rPr lang="it-IT" dirty="0" smtClean="0"/>
                    <a:t>1</a:t>
                  </a:r>
                  <a:endParaRPr lang="it-IT" dirty="0"/>
                </a:p>
              </p:txBody>
            </p:sp>
          </mc:Choice>
          <mc:Fallback xmlns="">
            <p:sp>
              <p:nvSpPr>
                <p:cNvPr id="68" name="CasellaDiTesto 67"/>
                <p:cNvSpPr txBox="1">
                  <a:spLocks noRot="1" noChangeAspect="1" noMove="1" noResize="1" noEditPoints="1" noAdjustHandles="1" noChangeArrowheads="1" noChangeShapeType="1" noTextEdit="1"/>
                </p:cNvSpPr>
                <p:nvPr/>
              </p:nvSpPr>
              <p:spPr>
                <a:xfrm>
                  <a:off x="5796139" y="4643844"/>
                  <a:ext cx="1080120" cy="369332"/>
                </a:xfrm>
                <a:prstGeom prst="rect">
                  <a:avLst/>
                </a:prstGeom>
                <a:blipFill rotWithShape="1">
                  <a:blip r:embed="rId10"/>
                  <a:stretch>
                    <a:fillRect t="-8333" b="-26667"/>
                  </a:stretch>
                </a:blipFill>
              </p:spPr>
              <p:txBody>
                <a:bodyPr/>
                <a:lstStyle/>
                <a:p>
                  <a:r>
                    <a:rPr lang="it-IT">
                      <a:noFill/>
                    </a:rPr>
                    <a:t> </a:t>
                  </a:r>
                </a:p>
              </p:txBody>
            </p:sp>
          </mc:Fallback>
        </mc:AlternateContent>
      </p:grpSp>
      <p:grpSp>
        <p:nvGrpSpPr>
          <p:cNvPr id="69" name="Gruppo 68"/>
          <p:cNvGrpSpPr/>
          <p:nvPr/>
        </p:nvGrpSpPr>
        <p:grpSpPr>
          <a:xfrm>
            <a:off x="5868144" y="4581128"/>
            <a:ext cx="2002099" cy="400690"/>
            <a:chOff x="6588224" y="4612745"/>
            <a:chExt cx="2002099" cy="400690"/>
          </a:xfrm>
        </p:grpSpPr>
        <p:grpSp>
          <p:nvGrpSpPr>
            <p:cNvPr id="70" name="Gruppo 69"/>
            <p:cNvGrpSpPr/>
            <p:nvPr/>
          </p:nvGrpSpPr>
          <p:grpSpPr>
            <a:xfrm>
              <a:off x="6588224" y="4612745"/>
              <a:ext cx="1368155" cy="400690"/>
              <a:chOff x="2195736" y="5229200"/>
              <a:chExt cx="1368155" cy="400690"/>
            </a:xfrm>
          </p:grpSpPr>
          <p:sp>
            <p:nvSpPr>
              <p:cNvPr id="74" name="CasellaDiTesto 73"/>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75" name="Rettangolo 74"/>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Rettangolo 81"/>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1" name="CasellaDiTesto 90"/>
              <p:cNvSpPr txBox="1"/>
              <p:nvPr/>
            </p:nvSpPr>
            <p:spPr>
              <a:xfrm>
                <a:off x="3059835" y="5260558"/>
                <a:ext cx="504056" cy="369332"/>
              </a:xfrm>
              <a:prstGeom prst="rect">
                <a:avLst/>
              </a:prstGeom>
              <a:noFill/>
            </p:spPr>
            <p:txBody>
              <a:bodyPr wrap="square" rtlCol="0">
                <a:spAutoFit/>
              </a:bodyPr>
              <a:lstStyle/>
              <a:p>
                <a:r>
                  <a:rPr lang="it-IT" dirty="0"/>
                  <a:t>&gt;</a:t>
                </a:r>
              </a:p>
            </p:txBody>
          </p:sp>
        </p:grpSp>
        <mc:AlternateContent xmlns:mc="http://schemas.openxmlformats.org/markup-compatibility/2006" xmlns:a14="http://schemas.microsoft.com/office/drawing/2010/main">
          <mc:Choice Requires="a14">
            <p:sp>
              <p:nvSpPr>
                <p:cNvPr id="72" name="CasellaDiTesto 71"/>
                <p:cNvSpPr txBox="1"/>
                <p:nvPr/>
              </p:nvSpPr>
              <p:spPr>
                <a:xfrm>
                  <a:off x="7510203" y="4616701"/>
                  <a:ext cx="108012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it-IT" b="0" i="1" smtClean="0">
                            <a:latin typeface="Cambria Math"/>
                          </a:rPr>
                          <m:t>𝑁𝑒𝑎𝑟</m:t>
                        </m:r>
                        <m:r>
                          <a:rPr lang="it-IT" b="0" i="0" smtClean="0">
                            <a:latin typeface="Cambria Math"/>
                          </a:rPr>
                          <m:t>3</m:t>
                        </m:r>
                      </m:oMath>
                    </m:oMathPara>
                  </a14:m>
                  <a:endParaRPr lang="it-IT"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7510203" y="4616701"/>
                  <a:ext cx="1080120" cy="369332"/>
                </a:xfrm>
                <a:prstGeom prst="rect">
                  <a:avLst/>
                </a:prstGeom>
                <a:blipFill rotWithShape="1">
                  <a:blip r:embed="rId11"/>
                  <a:stretch>
                    <a:fillRect/>
                  </a:stretch>
                </a:blipFill>
              </p:spPr>
              <p:txBody>
                <a:bodyPr/>
                <a:lstStyle/>
                <a:p>
                  <a:r>
                    <a:rPr lang="it-IT">
                      <a:noFill/>
                    </a:rPr>
                    <a:t> </a:t>
                  </a:r>
                </a:p>
              </p:txBody>
            </p:sp>
          </mc:Fallback>
        </mc:AlternateContent>
      </p:grpSp>
      <p:grpSp>
        <p:nvGrpSpPr>
          <p:cNvPr id="102" name="Gruppo 101"/>
          <p:cNvGrpSpPr/>
          <p:nvPr/>
        </p:nvGrpSpPr>
        <p:grpSpPr>
          <a:xfrm>
            <a:off x="5854022" y="5413866"/>
            <a:ext cx="1368155" cy="400690"/>
            <a:chOff x="2195736" y="5229200"/>
            <a:chExt cx="1368155" cy="400690"/>
          </a:xfrm>
        </p:grpSpPr>
        <p:sp>
          <p:nvSpPr>
            <p:cNvPr id="104" name="CasellaDiTesto 103"/>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105" name="Rettangolo 104"/>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6" name="Rettangolo 105"/>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9" name="CasellaDiTesto 108"/>
            <p:cNvSpPr txBox="1"/>
            <p:nvPr/>
          </p:nvSpPr>
          <p:spPr>
            <a:xfrm>
              <a:off x="3059835" y="5260558"/>
              <a:ext cx="504056" cy="369332"/>
            </a:xfrm>
            <a:prstGeom prst="rect">
              <a:avLst/>
            </a:prstGeom>
            <a:noFill/>
          </p:spPr>
          <p:txBody>
            <a:bodyPr wrap="square" rtlCol="0">
              <a:spAutoFit/>
            </a:bodyPr>
            <a:lstStyle/>
            <a:p>
              <a:r>
                <a:rPr lang="it-IT" dirty="0"/>
                <a:t>&gt;</a:t>
              </a:r>
            </a:p>
          </p:txBody>
        </p:sp>
      </p:grpSp>
      <p:grpSp>
        <p:nvGrpSpPr>
          <p:cNvPr id="111" name="Gruppo 110"/>
          <p:cNvGrpSpPr/>
          <p:nvPr/>
        </p:nvGrpSpPr>
        <p:grpSpPr>
          <a:xfrm>
            <a:off x="3779912" y="5388895"/>
            <a:ext cx="1368155" cy="400690"/>
            <a:chOff x="2195736" y="5229200"/>
            <a:chExt cx="1368155" cy="400690"/>
          </a:xfrm>
        </p:grpSpPr>
        <p:sp>
          <p:nvSpPr>
            <p:cNvPr id="112" name="CasellaDiTesto 111"/>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113" name="Rettangolo 112"/>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Rettangolo 113"/>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5" name="CasellaDiTesto 114"/>
            <p:cNvSpPr txBox="1"/>
            <p:nvPr/>
          </p:nvSpPr>
          <p:spPr>
            <a:xfrm>
              <a:off x="3059835" y="5260558"/>
              <a:ext cx="504056" cy="369332"/>
            </a:xfrm>
            <a:prstGeom prst="rect">
              <a:avLst/>
            </a:prstGeom>
            <a:noFill/>
          </p:spPr>
          <p:txBody>
            <a:bodyPr wrap="square" rtlCol="0">
              <a:spAutoFit/>
            </a:bodyPr>
            <a:lstStyle/>
            <a:p>
              <a:r>
                <a:rPr lang="it-IT" dirty="0"/>
                <a:t>&gt;</a:t>
              </a:r>
            </a:p>
          </p:txBody>
        </p:sp>
      </p:grpSp>
      <p:grpSp>
        <p:nvGrpSpPr>
          <p:cNvPr id="116" name="Gruppo 115"/>
          <p:cNvGrpSpPr/>
          <p:nvPr/>
        </p:nvGrpSpPr>
        <p:grpSpPr>
          <a:xfrm>
            <a:off x="4860032" y="5413866"/>
            <a:ext cx="1368155" cy="400690"/>
            <a:chOff x="2195736" y="5229200"/>
            <a:chExt cx="1368155" cy="400690"/>
          </a:xfrm>
        </p:grpSpPr>
        <p:sp>
          <p:nvSpPr>
            <p:cNvPr id="117" name="CasellaDiTesto 116"/>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118" name="Rettangolo 117"/>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9" name="Rettangolo 118"/>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0" name="CasellaDiTesto 119"/>
            <p:cNvSpPr txBox="1"/>
            <p:nvPr/>
          </p:nvSpPr>
          <p:spPr>
            <a:xfrm>
              <a:off x="3059835" y="5260558"/>
              <a:ext cx="504056" cy="369332"/>
            </a:xfrm>
            <a:prstGeom prst="rect">
              <a:avLst/>
            </a:prstGeom>
            <a:noFill/>
          </p:spPr>
          <p:txBody>
            <a:bodyPr wrap="square" rtlCol="0">
              <a:spAutoFit/>
            </a:bodyPr>
            <a:lstStyle/>
            <a:p>
              <a:r>
                <a:rPr lang="it-IT" dirty="0"/>
                <a:t>&gt;</a:t>
              </a:r>
            </a:p>
          </p:txBody>
        </p:sp>
      </p:grpSp>
      <p:grpSp>
        <p:nvGrpSpPr>
          <p:cNvPr id="121" name="Gruppo 120"/>
          <p:cNvGrpSpPr/>
          <p:nvPr/>
        </p:nvGrpSpPr>
        <p:grpSpPr>
          <a:xfrm>
            <a:off x="4903252" y="4653136"/>
            <a:ext cx="1368155" cy="400690"/>
            <a:chOff x="2195736" y="5229200"/>
            <a:chExt cx="1368155" cy="400690"/>
          </a:xfrm>
        </p:grpSpPr>
        <p:sp>
          <p:nvSpPr>
            <p:cNvPr id="122" name="CasellaDiTesto 121"/>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123" name="Rettangolo 122"/>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4" name="Rettangolo 123"/>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5" name="CasellaDiTesto 124"/>
            <p:cNvSpPr txBox="1"/>
            <p:nvPr/>
          </p:nvSpPr>
          <p:spPr>
            <a:xfrm>
              <a:off x="3059835" y="5260558"/>
              <a:ext cx="504056" cy="369332"/>
            </a:xfrm>
            <a:prstGeom prst="rect">
              <a:avLst/>
            </a:prstGeom>
            <a:noFill/>
          </p:spPr>
          <p:txBody>
            <a:bodyPr wrap="square" rtlCol="0">
              <a:spAutoFit/>
            </a:bodyPr>
            <a:lstStyle/>
            <a:p>
              <a:r>
                <a:rPr lang="it-IT" dirty="0"/>
                <a:t>&gt;</a:t>
              </a:r>
            </a:p>
          </p:txBody>
        </p:sp>
      </p:grpSp>
      <mc:AlternateContent xmlns:mc="http://schemas.openxmlformats.org/markup-compatibility/2006" xmlns:a14="http://schemas.microsoft.com/office/drawing/2010/main">
        <mc:Choice Requires="a14">
          <p:sp>
            <p:nvSpPr>
              <p:cNvPr id="126" name="CasellaDiTesto 125"/>
              <p:cNvSpPr txBox="1"/>
              <p:nvPr/>
            </p:nvSpPr>
            <p:spPr>
              <a:xfrm>
                <a:off x="3275856" y="6309320"/>
                <a:ext cx="108012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it-IT" b="0" i="1" smtClean="0">
                          <a:latin typeface="Cambria Math"/>
                        </a:rPr>
                        <m:t>𝑁𝑒𝑎𝑟</m:t>
                      </m:r>
                    </m:oMath>
                  </m:oMathPara>
                </a14:m>
                <a:endParaRPr lang="it-IT" dirty="0"/>
              </a:p>
            </p:txBody>
          </p:sp>
        </mc:Choice>
        <mc:Fallback xmlns="">
          <p:sp>
            <p:nvSpPr>
              <p:cNvPr id="126" name="CasellaDiTesto 125"/>
              <p:cNvSpPr txBox="1">
                <a:spLocks noRot="1" noChangeAspect="1" noMove="1" noResize="1" noEditPoints="1" noAdjustHandles="1" noChangeArrowheads="1" noChangeShapeType="1" noTextEdit="1"/>
              </p:cNvSpPr>
              <p:nvPr/>
            </p:nvSpPr>
            <p:spPr>
              <a:xfrm>
                <a:off x="3275856" y="6309320"/>
                <a:ext cx="1080120" cy="369332"/>
              </a:xfrm>
              <a:prstGeom prst="rect">
                <a:avLst/>
              </a:prstGeom>
              <a:blipFill rotWithShape="1">
                <a:blip r:embed="rId12"/>
                <a:stretch>
                  <a:fillRect/>
                </a:stretch>
              </a:blipFill>
            </p:spPr>
            <p:txBody>
              <a:bodyPr/>
              <a:lstStyle/>
              <a:p>
                <a:r>
                  <a:rPr lang="it-IT">
                    <a:noFill/>
                  </a:rPr>
                  <a:t> </a:t>
                </a:r>
              </a:p>
            </p:txBody>
          </p:sp>
        </mc:Fallback>
      </mc:AlternateContent>
      <p:grpSp>
        <p:nvGrpSpPr>
          <p:cNvPr id="28" name="Gruppo 27"/>
          <p:cNvGrpSpPr/>
          <p:nvPr/>
        </p:nvGrpSpPr>
        <p:grpSpPr>
          <a:xfrm>
            <a:off x="4211960" y="6309320"/>
            <a:ext cx="2880320" cy="400690"/>
            <a:chOff x="3995936" y="6309320"/>
            <a:chExt cx="2880320" cy="400690"/>
          </a:xfrm>
        </p:grpSpPr>
        <p:grpSp>
          <p:nvGrpSpPr>
            <p:cNvPr id="127" name="Gruppo 126"/>
            <p:cNvGrpSpPr/>
            <p:nvPr/>
          </p:nvGrpSpPr>
          <p:grpSpPr>
            <a:xfrm>
              <a:off x="3995936" y="6309320"/>
              <a:ext cx="2880320" cy="400690"/>
              <a:chOff x="2195736" y="5229200"/>
              <a:chExt cx="2880320" cy="400690"/>
            </a:xfrm>
          </p:grpSpPr>
          <p:sp>
            <p:nvSpPr>
              <p:cNvPr id="128" name="CasellaDiTesto 127"/>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129" name="Rettangolo 128"/>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0" name="Rettangolo 129"/>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1" name="CasellaDiTesto 130"/>
              <p:cNvSpPr txBox="1"/>
              <p:nvPr/>
            </p:nvSpPr>
            <p:spPr>
              <a:xfrm>
                <a:off x="4572000" y="5260558"/>
                <a:ext cx="504056" cy="369332"/>
              </a:xfrm>
              <a:prstGeom prst="rect">
                <a:avLst/>
              </a:prstGeom>
              <a:noFill/>
            </p:spPr>
            <p:txBody>
              <a:bodyPr wrap="square" rtlCol="0">
                <a:spAutoFit/>
              </a:bodyPr>
              <a:lstStyle/>
              <a:p>
                <a:r>
                  <a:rPr lang="it-IT" dirty="0"/>
                  <a:t>&gt;</a:t>
                </a:r>
              </a:p>
            </p:txBody>
          </p:sp>
        </p:grpSp>
        <p:sp>
          <p:nvSpPr>
            <p:cNvPr id="132" name="Rettangolo 131"/>
            <p:cNvSpPr/>
            <p:nvPr/>
          </p:nvSpPr>
          <p:spPr>
            <a:xfrm>
              <a:off x="5020747" y="6429129"/>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3" name="Rettangolo 132"/>
            <p:cNvSpPr/>
            <p:nvPr/>
          </p:nvSpPr>
          <p:spPr>
            <a:xfrm>
              <a:off x="5380787" y="6429129"/>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4" name="Rettangolo 133"/>
            <p:cNvSpPr/>
            <p:nvPr/>
          </p:nvSpPr>
          <p:spPr>
            <a:xfrm>
              <a:off x="5757786" y="6431040"/>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5" name="Rettangolo 134"/>
            <p:cNvSpPr/>
            <p:nvPr/>
          </p:nvSpPr>
          <p:spPr>
            <a:xfrm>
              <a:off x="6117826" y="6431040"/>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mc:AlternateContent xmlns:mc="http://schemas.openxmlformats.org/markup-compatibility/2006" xmlns:a14="http://schemas.microsoft.com/office/drawing/2010/main">
        <mc:Choice Requires="a14">
          <p:sp>
            <p:nvSpPr>
              <p:cNvPr id="103" name="CasellaDiTesto 102"/>
              <p:cNvSpPr txBox="1"/>
              <p:nvPr/>
            </p:nvSpPr>
            <p:spPr>
              <a:xfrm>
                <a:off x="115128" y="689264"/>
                <a:ext cx="8849360" cy="369332"/>
              </a:xfrm>
              <a:prstGeom prst="rect">
                <a:avLst/>
              </a:prstGeom>
              <a:noFill/>
            </p:spPr>
            <p:txBody>
              <a:bodyPr wrap="square" rtlCol="0">
                <a:spAutoFit/>
              </a:bodyPr>
              <a:lstStyle/>
              <a:p>
                <a:r>
                  <a:rPr lang="it-IT" dirty="0" smtClean="0"/>
                  <a:t>Step 1: parallelizzare il calcolo del set </a:t>
                </a:r>
                <a14:m>
                  <m:oMath xmlns:m="http://schemas.openxmlformats.org/officeDocument/2006/math">
                    <m:r>
                      <a:rPr lang="it-IT" b="0" i="1" smtClean="0">
                        <a:latin typeface="Cambria Math"/>
                      </a:rPr>
                      <m:t>𝑁𝑒𝑎𝑟</m:t>
                    </m:r>
                  </m:oMath>
                </a14:m>
                <a:r>
                  <a:rPr lang="it-IT" dirty="0" smtClean="0"/>
                  <a:t> usando </a:t>
                </a:r>
                <a:r>
                  <a:rPr lang="it-IT" dirty="0" err="1" smtClean="0"/>
                  <a:t>openMP</a:t>
                </a:r>
                <a:r>
                  <a:rPr lang="it-IT" dirty="0" smtClean="0"/>
                  <a:t>  </a:t>
                </a:r>
                <a:endParaRPr lang="it-IT" dirty="0"/>
              </a:p>
            </p:txBody>
          </p:sp>
        </mc:Choice>
        <mc:Fallback xmlns="">
          <p:sp>
            <p:nvSpPr>
              <p:cNvPr id="103" name="CasellaDiTesto 102"/>
              <p:cNvSpPr txBox="1">
                <a:spLocks noRot="1" noChangeAspect="1" noMove="1" noResize="1" noEditPoints="1" noAdjustHandles="1" noChangeArrowheads="1" noChangeShapeType="1" noTextEdit="1"/>
              </p:cNvSpPr>
              <p:nvPr/>
            </p:nvSpPr>
            <p:spPr>
              <a:xfrm>
                <a:off x="115128" y="689264"/>
                <a:ext cx="8849360" cy="369332"/>
              </a:xfrm>
              <a:prstGeom prst="rect">
                <a:avLst/>
              </a:prstGeom>
              <a:blipFill rotWithShape="1">
                <a:blip r:embed="rId13"/>
                <a:stretch>
                  <a:fillRect l="-620" t="-8197" b="-245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8" name="CasellaDiTesto 107"/>
              <p:cNvSpPr txBox="1"/>
              <p:nvPr/>
            </p:nvSpPr>
            <p:spPr>
              <a:xfrm>
                <a:off x="107504" y="1049304"/>
                <a:ext cx="8849360" cy="706027"/>
              </a:xfrm>
              <a:prstGeom prst="rect">
                <a:avLst/>
              </a:prstGeom>
              <a:noFill/>
            </p:spPr>
            <p:txBody>
              <a:bodyPr wrap="square" rtlCol="0">
                <a:spAutoFit/>
              </a:bodyPr>
              <a:lstStyle/>
              <a:p>
                <a:r>
                  <a:rPr lang="it-IT" dirty="0" smtClean="0"/>
                  <a:t>Scorrendo la lista dei nodi dell’albero = </a:t>
                </a:r>
                <a14:m>
                  <m:oMath xmlns:m="http://schemas.openxmlformats.org/officeDocument/2006/math">
                    <m:r>
                      <a:rPr lang="it-IT" b="0" i="1" smtClean="0">
                        <a:latin typeface="Cambria Math"/>
                      </a:rPr>
                      <m:t>&lt;</m:t>
                    </m:r>
                    <m:sSub>
                      <m:sSubPr>
                        <m:ctrlPr>
                          <a:rPr lang="it-IT" b="0" i="1" smtClean="0">
                            <a:latin typeface="Cambria Math"/>
                          </a:rPr>
                        </m:ctrlPr>
                      </m:sSubPr>
                      <m:e>
                        <m:bar>
                          <m:barPr>
                            <m:ctrlPr>
                              <a:rPr lang="it-IT" b="0" i="1" smtClean="0">
                                <a:latin typeface="Cambria Math"/>
                              </a:rPr>
                            </m:ctrlPr>
                          </m:barPr>
                          <m:e>
                            <m:r>
                              <a:rPr lang="it-IT" b="0" i="1" smtClean="0">
                                <a:latin typeface="Cambria Math"/>
                              </a:rPr>
                              <m:t>𝑞</m:t>
                            </m:r>
                          </m:e>
                        </m:bar>
                      </m:e>
                      <m:sub>
                        <m:r>
                          <a:rPr lang="it-IT" b="0" i="1" smtClean="0">
                            <a:latin typeface="Cambria Math"/>
                          </a:rPr>
                          <m:t>1</m:t>
                        </m:r>
                      </m:sub>
                    </m:sSub>
                    <m:r>
                      <a:rPr lang="it-IT" b="0" i="1" smtClean="0">
                        <a:latin typeface="Cambria Math"/>
                      </a:rPr>
                      <m:t>,</m:t>
                    </m:r>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2</m:t>
                        </m:r>
                      </m:sub>
                    </m:sSub>
                    <m:sSub>
                      <m:sSubPr>
                        <m:ctrlPr>
                          <a:rPr lang="it-IT" i="1">
                            <a:latin typeface="Cambria Math"/>
                          </a:rPr>
                        </m:ctrlPr>
                      </m:sSubPr>
                      <m:e>
                        <m:r>
                          <a:rPr lang="it-IT" b="0" i="1" smtClean="0">
                            <a:latin typeface="Cambria Math"/>
                          </a:rPr>
                          <m:t>,</m:t>
                        </m:r>
                        <m:r>
                          <a:rPr lang="it-IT" b="0" i="1" smtClean="0">
                            <a:latin typeface="Cambria Math"/>
                            <a:ea typeface="Cambria Math"/>
                          </a:rPr>
                          <m:t>⋯,</m:t>
                        </m:r>
                        <m:bar>
                          <m:barPr>
                            <m:ctrlPr>
                              <a:rPr lang="it-IT" i="1">
                                <a:latin typeface="Cambria Math"/>
                              </a:rPr>
                            </m:ctrlPr>
                          </m:barPr>
                          <m:e>
                            <m:r>
                              <a:rPr lang="it-IT" i="1">
                                <a:latin typeface="Cambria Math"/>
                              </a:rPr>
                              <m:t>𝑞</m:t>
                            </m:r>
                          </m:e>
                        </m:bar>
                      </m:e>
                      <m:sub>
                        <m:r>
                          <a:rPr lang="it-IT" b="0" i="1" smtClean="0">
                            <a:latin typeface="Cambria Math"/>
                          </a:rPr>
                          <m:t>𝑁</m:t>
                        </m:r>
                      </m:sub>
                    </m:sSub>
                    <m:r>
                      <a:rPr lang="it-IT" b="0" i="1" smtClean="0">
                        <a:latin typeface="Cambria Math"/>
                      </a:rPr>
                      <m:t>&gt;</m:t>
                    </m:r>
                  </m:oMath>
                </a14:m>
                <a:r>
                  <a:rPr lang="it-IT" dirty="0" smtClean="0"/>
                  <a:t> in </a:t>
                </a:r>
                <a:r>
                  <a:rPr lang="it-IT" dirty="0" err="1" smtClean="0"/>
                  <a:t>thread</a:t>
                </a:r>
                <a:r>
                  <a:rPr lang="it-IT" dirty="0" smtClean="0"/>
                  <a:t> paralleli producono n liste di vicini, che vengono successivamente concatenate</a:t>
                </a:r>
                <a:endParaRPr lang="it-IT" dirty="0"/>
              </a:p>
            </p:txBody>
          </p:sp>
        </mc:Choice>
        <mc:Fallback xmlns="">
          <p:sp>
            <p:nvSpPr>
              <p:cNvPr id="108" name="CasellaDiTesto 107"/>
              <p:cNvSpPr txBox="1">
                <a:spLocks noRot="1" noChangeAspect="1" noMove="1" noResize="1" noEditPoints="1" noAdjustHandles="1" noChangeArrowheads="1" noChangeShapeType="1" noTextEdit="1"/>
              </p:cNvSpPr>
              <p:nvPr/>
            </p:nvSpPr>
            <p:spPr>
              <a:xfrm>
                <a:off x="107504" y="1049304"/>
                <a:ext cx="8849360" cy="706027"/>
              </a:xfrm>
              <a:prstGeom prst="rect">
                <a:avLst/>
              </a:prstGeom>
              <a:blipFill rotWithShape="1">
                <a:blip r:embed="rId14"/>
                <a:stretch>
                  <a:fillRect l="-620" t="-3448" r="-896" b="-12931"/>
                </a:stretch>
              </a:blipFill>
            </p:spPr>
            <p:txBody>
              <a:bodyPr/>
              <a:lstStyle/>
              <a:p>
                <a:r>
                  <a:rPr lang="it-IT">
                    <a:noFill/>
                  </a:rPr>
                  <a:t> </a:t>
                </a:r>
              </a:p>
            </p:txBody>
          </p:sp>
        </mc:Fallback>
      </mc:AlternateContent>
    </p:spTree>
    <p:extLst>
      <p:ext uri="{BB962C8B-B14F-4D97-AF65-F5344CB8AC3E}">
        <p14:creationId xmlns:p14="http://schemas.microsoft.com/office/powerpoint/2010/main" val="11235289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69332"/>
          </a:xfrm>
          <a:prstGeom prst="rect">
            <a:avLst/>
          </a:prstGeom>
          <a:noFill/>
        </p:spPr>
        <p:txBody>
          <a:bodyPr wrap="square" rtlCol="0">
            <a:spAutoFit/>
          </a:bodyPr>
          <a:lstStyle/>
          <a:p>
            <a:r>
              <a:rPr lang="it-IT" dirty="0" smtClean="0"/>
              <a:t>Step 1: </a:t>
            </a:r>
            <a:r>
              <a:rPr lang="it-IT" dirty="0" err="1" smtClean="0"/>
              <a:t>results</a:t>
            </a:r>
            <a:r>
              <a:rPr lang="it-IT" dirty="0" smtClean="0"/>
              <a:t> RRT</a:t>
            </a:r>
            <a:endParaRPr lang="it-IT" dirty="0"/>
          </a:p>
        </p:txBody>
      </p:sp>
      <p:pic>
        <p:nvPicPr>
          <p:cNvPr id="12" name="Immagin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5195"/>
            <a:ext cx="9144000" cy="4614085"/>
          </a:xfrm>
          <a:prstGeom prst="rect">
            <a:avLst/>
          </a:prstGeom>
        </p:spPr>
      </p:pic>
    </p:spTree>
    <p:extLst>
      <p:ext uri="{BB962C8B-B14F-4D97-AF65-F5344CB8AC3E}">
        <p14:creationId xmlns:p14="http://schemas.microsoft.com/office/powerpoint/2010/main" val="15871230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69332"/>
          </a:xfrm>
          <a:prstGeom prst="rect">
            <a:avLst/>
          </a:prstGeom>
          <a:noFill/>
        </p:spPr>
        <p:txBody>
          <a:bodyPr wrap="square" rtlCol="0">
            <a:spAutoFit/>
          </a:bodyPr>
          <a:lstStyle/>
          <a:p>
            <a:r>
              <a:rPr lang="it-IT" dirty="0" smtClean="0"/>
              <a:t>Step 1: </a:t>
            </a:r>
            <a:r>
              <a:rPr lang="it-IT" dirty="0" err="1" smtClean="0"/>
              <a:t>results</a:t>
            </a:r>
            <a:r>
              <a:rPr lang="it-IT" dirty="0" smtClean="0"/>
              <a:t> RRT bidirezionale</a:t>
            </a:r>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8090"/>
            <a:ext cx="9144000" cy="4621820"/>
          </a:xfrm>
          <a:prstGeom prst="rect">
            <a:avLst/>
          </a:prstGeom>
        </p:spPr>
      </p:pic>
    </p:spTree>
    <p:extLst>
      <p:ext uri="{BB962C8B-B14F-4D97-AF65-F5344CB8AC3E}">
        <p14:creationId xmlns:p14="http://schemas.microsoft.com/office/powerpoint/2010/main" val="7118721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a:t>
            </a:r>
            <a:r>
              <a:rPr lang="it-IT" sz="3600" dirty="0" err="1" smtClean="0"/>
              <a:t>parallel</a:t>
            </a:r>
            <a:r>
              <a:rPr lang="it-IT" sz="3600" dirty="0" smtClean="0"/>
              <a:t> </a:t>
            </a:r>
            <a:r>
              <a:rPr lang="it-IT" sz="3600" dirty="0" err="1" smtClean="0"/>
              <a:t>implementation</a:t>
            </a:r>
            <a:endParaRPr lang="it-IT" sz="3600" dirty="0"/>
          </a:p>
        </p:txBody>
      </p:sp>
      <mc:AlternateContent xmlns:mc="http://schemas.openxmlformats.org/markup-compatibility/2006" xmlns:a14="http://schemas.microsoft.com/office/drawing/2010/main">
        <mc:Choice Requires="a14">
          <p:sp>
            <p:nvSpPr>
              <p:cNvPr id="6" name="CasellaDiTesto 5"/>
              <p:cNvSpPr txBox="1"/>
              <p:nvPr/>
            </p:nvSpPr>
            <p:spPr>
              <a:xfrm>
                <a:off x="43120" y="760636"/>
                <a:ext cx="8849360" cy="2031325"/>
              </a:xfrm>
              <a:prstGeom prst="rect">
                <a:avLst/>
              </a:prstGeom>
              <a:noFill/>
            </p:spPr>
            <p:txBody>
              <a:bodyPr wrap="square" rtlCol="0">
                <a:spAutoFit/>
              </a:bodyPr>
              <a:lstStyle/>
              <a:p>
                <a:r>
                  <a:rPr lang="it-IT" dirty="0" smtClean="0"/>
                  <a:t>La strategia non risulta efficiente. Questo perché la sola parallelizzazione dei metodi di ricerca del vicino e quello di calcolo del </a:t>
                </a:r>
                <a14:m>
                  <m:oMath xmlns:m="http://schemas.openxmlformats.org/officeDocument/2006/math">
                    <m:r>
                      <a:rPr lang="it-IT" b="0" i="1" smtClean="0">
                        <a:latin typeface="Cambria Math"/>
                      </a:rPr>
                      <m:t>𝑁𝑒𝑎𝑟</m:t>
                    </m:r>
                  </m:oMath>
                </a14:m>
                <a:r>
                  <a:rPr lang="it-IT" dirty="0" smtClean="0"/>
                  <a:t> set, impongono al programma di entrare e uscire continuamente da una sezione parallela, perdendo molto tempo nell’aspettare che i vari </a:t>
                </a:r>
                <a:r>
                  <a:rPr lang="it-IT" dirty="0" err="1" smtClean="0"/>
                  <a:t>thread</a:t>
                </a:r>
                <a:r>
                  <a:rPr lang="it-IT" dirty="0" smtClean="0"/>
                  <a:t> terminino il lavoro.</a:t>
                </a:r>
              </a:p>
              <a:p>
                <a:endParaRPr lang="it-IT" dirty="0"/>
              </a:p>
              <a:p>
                <a:r>
                  <a:rPr lang="it-IT" dirty="0" smtClean="0"/>
                  <a:t>Sarebbe invece auspicabile fare in modo che una sezione parallela permanga per tutta la durata del programma di ricerca del percorso.</a:t>
                </a:r>
                <a:endParaRPr lang="it-IT" dirty="0"/>
              </a:p>
            </p:txBody>
          </p:sp>
        </mc:Choice>
        <mc:Fallback xmlns="">
          <p:sp>
            <p:nvSpPr>
              <p:cNvPr id="6" name="CasellaDiTesto 5"/>
              <p:cNvSpPr txBox="1">
                <a:spLocks noRot="1" noChangeAspect="1" noMove="1" noResize="1" noEditPoints="1" noAdjustHandles="1" noChangeArrowheads="1" noChangeShapeType="1" noTextEdit="1"/>
              </p:cNvSpPr>
              <p:nvPr/>
            </p:nvSpPr>
            <p:spPr>
              <a:xfrm>
                <a:off x="43120" y="760636"/>
                <a:ext cx="8849360" cy="2031325"/>
              </a:xfrm>
              <a:prstGeom prst="rect">
                <a:avLst/>
              </a:prstGeom>
              <a:blipFill rotWithShape="1">
                <a:blip r:embed="rId2"/>
                <a:stretch>
                  <a:fillRect l="-551" t="-1502" b="-3904"/>
                </a:stretch>
              </a:blipFill>
            </p:spPr>
            <p:txBody>
              <a:bodyPr/>
              <a:lstStyle/>
              <a:p>
                <a:r>
                  <a:rPr lang="it-IT">
                    <a:noFill/>
                  </a:rPr>
                  <a:t> </a:t>
                </a:r>
              </a:p>
            </p:txBody>
          </p:sp>
        </mc:Fallback>
      </mc:AlternateContent>
      <p:cxnSp>
        <p:nvCxnSpPr>
          <p:cNvPr id="7" name="Connettore 1 6"/>
          <p:cNvCxnSpPr/>
          <p:nvPr/>
        </p:nvCxnSpPr>
        <p:spPr>
          <a:xfrm flipH="1">
            <a:off x="2100269" y="2780928"/>
            <a:ext cx="23459" cy="3888432"/>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8" name="Gruppo 17"/>
          <p:cNvGrpSpPr/>
          <p:nvPr/>
        </p:nvGrpSpPr>
        <p:grpSpPr>
          <a:xfrm>
            <a:off x="1740229" y="2924944"/>
            <a:ext cx="383499" cy="1008112"/>
            <a:chOff x="1740229" y="3068960"/>
            <a:chExt cx="383499" cy="1008112"/>
          </a:xfrm>
        </p:grpSpPr>
        <p:cxnSp>
          <p:nvCxnSpPr>
            <p:cNvPr id="10" name="Connettore 1 9"/>
            <p:cNvCxnSpPr/>
            <p:nvPr/>
          </p:nvCxnSpPr>
          <p:spPr>
            <a:xfrm flipH="1">
              <a:off x="1763688" y="3068960"/>
              <a:ext cx="360040" cy="3518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1763688" y="3420824"/>
              <a:ext cx="0" cy="3281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flipH="1" flipV="1">
              <a:off x="1740229" y="3715783"/>
              <a:ext cx="360040" cy="361289"/>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9" name="Gruppo 18"/>
          <p:cNvGrpSpPr/>
          <p:nvPr/>
        </p:nvGrpSpPr>
        <p:grpSpPr>
          <a:xfrm>
            <a:off x="2123728" y="2924944"/>
            <a:ext cx="360040" cy="859486"/>
            <a:chOff x="1403648" y="3068960"/>
            <a:chExt cx="360040" cy="859486"/>
          </a:xfrm>
        </p:grpSpPr>
        <p:cxnSp>
          <p:nvCxnSpPr>
            <p:cNvPr id="20" name="Connettore 1 19"/>
            <p:cNvCxnSpPr/>
            <p:nvPr/>
          </p:nvCxnSpPr>
          <p:spPr>
            <a:xfrm>
              <a:off x="1403648" y="3068960"/>
              <a:ext cx="360040" cy="3518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Connettore 1 20"/>
            <p:cNvCxnSpPr/>
            <p:nvPr/>
          </p:nvCxnSpPr>
          <p:spPr>
            <a:xfrm>
              <a:off x="1763688" y="3420824"/>
              <a:ext cx="0" cy="3281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Connettore 1 21"/>
            <p:cNvCxnSpPr/>
            <p:nvPr/>
          </p:nvCxnSpPr>
          <p:spPr>
            <a:xfrm flipV="1">
              <a:off x="1403648" y="3747803"/>
              <a:ext cx="360040" cy="180643"/>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Gruppo 35"/>
          <p:cNvGrpSpPr/>
          <p:nvPr/>
        </p:nvGrpSpPr>
        <p:grpSpPr>
          <a:xfrm flipH="1">
            <a:off x="2111998" y="4029740"/>
            <a:ext cx="360040" cy="1008113"/>
            <a:chOff x="1763688" y="3068960"/>
            <a:chExt cx="360040" cy="1008113"/>
          </a:xfrm>
        </p:grpSpPr>
        <p:cxnSp>
          <p:nvCxnSpPr>
            <p:cNvPr id="37" name="Connettore 1 36"/>
            <p:cNvCxnSpPr/>
            <p:nvPr/>
          </p:nvCxnSpPr>
          <p:spPr>
            <a:xfrm flipH="1">
              <a:off x="1763688" y="3068960"/>
              <a:ext cx="360040" cy="3518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Connettore 1 37"/>
            <p:cNvCxnSpPr/>
            <p:nvPr/>
          </p:nvCxnSpPr>
          <p:spPr>
            <a:xfrm>
              <a:off x="1763688" y="3420824"/>
              <a:ext cx="0" cy="3281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Connettore 1 38"/>
            <p:cNvCxnSpPr/>
            <p:nvPr/>
          </p:nvCxnSpPr>
          <p:spPr>
            <a:xfrm flipH="1" flipV="1">
              <a:off x="1763688" y="3748948"/>
              <a:ext cx="336581" cy="328125"/>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0" name="Gruppo 39"/>
          <p:cNvGrpSpPr/>
          <p:nvPr/>
        </p:nvGrpSpPr>
        <p:grpSpPr>
          <a:xfrm flipH="1">
            <a:off x="1763688" y="4052389"/>
            <a:ext cx="360040" cy="859486"/>
            <a:chOff x="1403648" y="3068960"/>
            <a:chExt cx="360040" cy="859486"/>
          </a:xfrm>
        </p:grpSpPr>
        <p:cxnSp>
          <p:nvCxnSpPr>
            <p:cNvPr id="41" name="Connettore 1 40"/>
            <p:cNvCxnSpPr/>
            <p:nvPr/>
          </p:nvCxnSpPr>
          <p:spPr>
            <a:xfrm>
              <a:off x="1403648" y="3068960"/>
              <a:ext cx="360040" cy="3518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1763688" y="3420824"/>
              <a:ext cx="0" cy="3281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flipV="1">
              <a:off x="1403648" y="3747803"/>
              <a:ext cx="360040" cy="180643"/>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4" name="Gruppo 43"/>
          <p:cNvGrpSpPr/>
          <p:nvPr/>
        </p:nvGrpSpPr>
        <p:grpSpPr>
          <a:xfrm>
            <a:off x="1740229" y="5229200"/>
            <a:ext cx="383499" cy="1008112"/>
            <a:chOff x="1740229" y="3068960"/>
            <a:chExt cx="383499" cy="1008112"/>
          </a:xfrm>
        </p:grpSpPr>
        <p:cxnSp>
          <p:nvCxnSpPr>
            <p:cNvPr id="45" name="Connettore 1 44"/>
            <p:cNvCxnSpPr/>
            <p:nvPr/>
          </p:nvCxnSpPr>
          <p:spPr>
            <a:xfrm flipH="1">
              <a:off x="1763688" y="3068960"/>
              <a:ext cx="360040" cy="3518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Connettore 1 45"/>
            <p:cNvCxnSpPr/>
            <p:nvPr/>
          </p:nvCxnSpPr>
          <p:spPr>
            <a:xfrm>
              <a:off x="1763688" y="3420824"/>
              <a:ext cx="0" cy="3281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Connettore 1 46"/>
            <p:cNvCxnSpPr/>
            <p:nvPr/>
          </p:nvCxnSpPr>
          <p:spPr>
            <a:xfrm flipH="1" flipV="1">
              <a:off x="1740229" y="3715783"/>
              <a:ext cx="360040" cy="361289"/>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8" name="Gruppo 47"/>
          <p:cNvGrpSpPr/>
          <p:nvPr/>
        </p:nvGrpSpPr>
        <p:grpSpPr>
          <a:xfrm>
            <a:off x="2123728" y="5229200"/>
            <a:ext cx="360040" cy="859486"/>
            <a:chOff x="1403648" y="3068960"/>
            <a:chExt cx="360040" cy="859486"/>
          </a:xfrm>
        </p:grpSpPr>
        <p:cxnSp>
          <p:nvCxnSpPr>
            <p:cNvPr id="49" name="Connettore 1 48"/>
            <p:cNvCxnSpPr/>
            <p:nvPr/>
          </p:nvCxnSpPr>
          <p:spPr>
            <a:xfrm>
              <a:off x="1403648" y="3068960"/>
              <a:ext cx="360040" cy="3518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Connettore 1 49"/>
            <p:cNvCxnSpPr/>
            <p:nvPr/>
          </p:nvCxnSpPr>
          <p:spPr>
            <a:xfrm>
              <a:off x="1763688" y="3420824"/>
              <a:ext cx="0" cy="3281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Connettore 1 50"/>
            <p:cNvCxnSpPr/>
            <p:nvPr/>
          </p:nvCxnSpPr>
          <p:spPr>
            <a:xfrm flipV="1">
              <a:off x="1403648" y="3747803"/>
              <a:ext cx="360040" cy="180643"/>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54" name="Connettore 1 53"/>
          <p:cNvCxnSpPr/>
          <p:nvPr/>
        </p:nvCxnSpPr>
        <p:spPr>
          <a:xfrm flipH="1">
            <a:off x="6084168" y="2791961"/>
            <a:ext cx="23459" cy="3888432"/>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5" name="Gruppo 54"/>
          <p:cNvGrpSpPr/>
          <p:nvPr/>
        </p:nvGrpSpPr>
        <p:grpSpPr>
          <a:xfrm>
            <a:off x="5735857" y="2935977"/>
            <a:ext cx="371770" cy="2638384"/>
            <a:chOff x="1751958" y="3068960"/>
            <a:chExt cx="371770" cy="2638384"/>
          </a:xfrm>
        </p:grpSpPr>
        <p:cxnSp>
          <p:nvCxnSpPr>
            <p:cNvPr id="56" name="Connettore 1 55"/>
            <p:cNvCxnSpPr/>
            <p:nvPr/>
          </p:nvCxnSpPr>
          <p:spPr>
            <a:xfrm flipH="1">
              <a:off x="1763688" y="3068960"/>
              <a:ext cx="360040" cy="3518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Connettore 1 56"/>
            <p:cNvCxnSpPr/>
            <p:nvPr/>
          </p:nvCxnSpPr>
          <p:spPr>
            <a:xfrm flipH="1">
              <a:off x="1751958" y="3420824"/>
              <a:ext cx="11731" cy="19413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flipH="1" flipV="1">
              <a:off x="1756195" y="5346055"/>
              <a:ext cx="360040" cy="361289"/>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59" name="Gruppo 58"/>
          <p:cNvGrpSpPr/>
          <p:nvPr/>
        </p:nvGrpSpPr>
        <p:grpSpPr>
          <a:xfrm>
            <a:off x="6107627" y="2935977"/>
            <a:ext cx="360040" cy="2809149"/>
            <a:chOff x="1403648" y="3068960"/>
            <a:chExt cx="360040" cy="2809149"/>
          </a:xfrm>
        </p:grpSpPr>
        <p:cxnSp>
          <p:nvCxnSpPr>
            <p:cNvPr id="60" name="Connettore 1 59"/>
            <p:cNvCxnSpPr/>
            <p:nvPr/>
          </p:nvCxnSpPr>
          <p:spPr>
            <a:xfrm>
              <a:off x="1403648" y="3068960"/>
              <a:ext cx="360040" cy="3518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Connettore 1 60"/>
            <p:cNvCxnSpPr/>
            <p:nvPr/>
          </p:nvCxnSpPr>
          <p:spPr>
            <a:xfrm flipH="1">
              <a:off x="1740229" y="3420824"/>
              <a:ext cx="23459" cy="21172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Connettore 1 61"/>
            <p:cNvCxnSpPr/>
            <p:nvPr/>
          </p:nvCxnSpPr>
          <p:spPr>
            <a:xfrm flipV="1">
              <a:off x="1403648" y="5538115"/>
              <a:ext cx="336581" cy="339994"/>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68" name="Connettore 1 67"/>
          <p:cNvCxnSpPr/>
          <p:nvPr/>
        </p:nvCxnSpPr>
        <p:spPr>
          <a:xfrm>
            <a:off x="2568887" y="6149567"/>
            <a:ext cx="576064" cy="5159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nettore 1 68"/>
          <p:cNvCxnSpPr/>
          <p:nvPr/>
        </p:nvCxnSpPr>
        <p:spPr>
          <a:xfrm flipH="1">
            <a:off x="2568887" y="6129012"/>
            <a:ext cx="567680" cy="5159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nettore 1 70"/>
          <p:cNvCxnSpPr/>
          <p:nvPr/>
        </p:nvCxnSpPr>
        <p:spPr>
          <a:xfrm>
            <a:off x="6613229" y="6092297"/>
            <a:ext cx="288032" cy="588096"/>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Connettore 1 71"/>
          <p:cNvCxnSpPr/>
          <p:nvPr/>
        </p:nvCxnSpPr>
        <p:spPr>
          <a:xfrm flipH="1">
            <a:off x="6901261" y="6092297"/>
            <a:ext cx="283840" cy="56754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7930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68368" y="188640"/>
            <a:ext cx="8856984" cy="646331"/>
          </a:xfrm>
          <a:prstGeom prst="rect">
            <a:avLst/>
          </a:prstGeom>
          <a:noFill/>
        </p:spPr>
        <p:txBody>
          <a:bodyPr wrap="square" rtlCol="0">
            <a:spAutoFit/>
          </a:bodyPr>
          <a:lstStyle/>
          <a:p>
            <a:pPr algn="ctr"/>
            <a:r>
              <a:rPr lang="it-IT" sz="3600" dirty="0" smtClean="0"/>
              <a:t>Sommario</a:t>
            </a:r>
            <a:endParaRPr lang="it-IT" sz="3600" dirty="0"/>
          </a:p>
        </p:txBody>
      </p:sp>
      <p:grpSp>
        <p:nvGrpSpPr>
          <p:cNvPr id="46" name="Gruppo 45"/>
          <p:cNvGrpSpPr/>
          <p:nvPr/>
        </p:nvGrpSpPr>
        <p:grpSpPr>
          <a:xfrm>
            <a:off x="431540" y="1331476"/>
            <a:ext cx="7884876" cy="4329772"/>
            <a:chOff x="431540" y="1043444"/>
            <a:chExt cx="7884876" cy="4329772"/>
          </a:xfrm>
        </p:grpSpPr>
        <p:cxnSp>
          <p:nvCxnSpPr>
            <p:cNvPr id="6" name="Connettore 1 5"/>
            <p:cNvCxnSpPr/>
            <p:nvPr/>
          </p:nvCxnSpPr>
          <p:spPr>
            <a:xfrm>
              <a:off x="539552" y="1196752"/>
              <a:ext cx="0" cy="1728192"/>
            </a:xfrm>
            <a:prstGeom prst="line">
              <a:avLst/>
            </a:prstGeom>
          </p:spPr>
          <p:style>
            <a:lnRef idx="1">
              <a:schemeClr val="dk1"/>
            </a:lnRef>
            <a:fillRef idx="0">
              <a:schemeClr val="dk1"/>
            </a:fillRef>
            <a:effectRef idx="0">
              <a:schemeClr val="dk1"/>
            </a:effectRef>
            <a:fontRef idx="minor">
              <a:schemeClr val="tx1"/>
            </a:fontRef>
          </p:style>
        </p:cxnSp>
        <p:grpSp>
          <p:nvGrpSpPr>
            <p:cNvPr id="9" name="Gruppo 8"/>
            <p:cNvGrpSpPr/>
            <p:nvPr/>
          </p:nvGrpSpPr>
          <p:grpSpPr>
            <a:xfrm>
              <a:off x="431540" y="1043444"/>
              <a:ext cx="7092788" cy="369332"/>
              <a:chOff x="431540" y="1043444"/>
              <a:chExt cx="7092788" cy="369332"/>
            </a:xfrm>
          </p:grpSpPr>
          <p:sp>
            <p:nvSpPr>
              <p:cNvPr id="7" name="Rettangolo 6"/>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755576" y="1043444"/>
                <a:ext cx="6768752" cy="369332"/>
              </a:xfrm>
              <a:prstGeom prst="rect">
                <a:avLst/>
              </a:prstGeom>
              <a:noFill/>
            </p:spPr>
            <p:txBody>
              <a:bodyPr wrap="square" rtlCol="0">
                <a:spAutoFit/>
              </a:bodyPr>
              <a:lstStyle/>
              <a:p>
                <a:r>
                  <a:rPr lang="it-IT" dirty="0" smtClean="0"/>
                  <a:t>Introduzione</a:t>
                </a:r>
                <a:endParaRPr lang="it-IT" dirty="0"/>
              </a:p>
            </p:txBody>
          </p:sp>
        </p:grpSp>
        <p:sp>
          <p:nvSpPr>
            <p:cNvPr id="12" name="CasellaDiTesto 11"/>
            <p:cNvSpPr txBox="1"/>
            <p:nvPr/>
          </p:nvSpPr>
          <p:spPr>
            <a:xfrm>
              <a:off x="755576" y="1763524"/>
              <a:ext cx="6768752" cy="369332"/>
            </a:xfrm>
            <a:prstGeom prst="rect">
              <a:avLst/>
            </a:prstGeom>
            <a:noFill/>
          </p:spPr>
          <p:txBody>
            <a:bodyPr wrap="square" rtlCol="0">
              <a:spAutoFit/>
            </a:bodyPr>
            <a:lstStyle/>
            <a:p>
              <a:r>
                <a:rPr lang="it-IT" dirty="0" smtClean="0"/>
                <a:t>Algoritmi RRT</a:t>
              </a:r>
              <a:endParaRPr lang="it-IT" dirty="0"/>
            </a:p>
          </p:txBody>
        </p:sp>
        <p:sp>
          <p:nvSpPr>
            <p:cNvPr id="15" name="CasellaDiTesto 14"/>
            <p:cNvSpPr txBox="1"/>
            <p:nvPr/>
          </p:nvSpPr>
          <p:spPr>
            <a:xfrm>
              <a:off x="755576" y="2492896"/>
              <a:ext cx="6768752" cy="369332"/>
            </a:xfrm>
            <a:prstGeom prst="rect">
              <a:avLst/>
            </a:prstGeom>
            <a:noFill/>
          </p:spPr>
          <p:txBody>
            <a:bodyPr wrap="square" rtlCol="0">
              <a:spAutoFit/>
            </a:bodyPr>
            <a:lstStyle/>
            <a:p>
              <a:r>
                <a:rPr lang="it-IT" dirty="0" smtClean="0"/>
                <a:t>Implementazioni parallele di algoritmi RRT</a:t>
              </a:r>
              <a:endParaRPr lang="it-IT" dirty="0"/>
            </a:p>
          </p:txBody>
        </p:sp>
        <p:cxnSp>
          <p:nvCxnSpPr>
            <p:cNvPr id="16" name="Connettore 1 15"/>
            <p:cNvCxnSpPr/>
            <p:nvPr/>
          </p:nvCxnSpPr>
          <p:spPr>
            <a:xfrm>
              <a:off x="1331640" y="2924944"/>
              <a:ext cx="0" cy="1944216"/>
            </a:xfrm>
            <a:prstGeom prst="line">
              <a:avLst/>
            </a:prstGeom>
          </p:spPr>
          <p:style>
            <a:lnRef idx="1">
              <a:schemeClr val="dk1"/>
            </a:lnRef>
            <a:fillRef idx="0">
              <a:schemeClr val="dk1"/>
            </a:fillRef>
            <a:effectRef idx="0">
              <a:schemeClr val="dk1"/>
            </a:effectRef>
            <a:fontRef idx="minor">
              <a:schemeClr val="tx1"/>
            </a:fontRef>
          </p:style>
        </p:cxnSp>
        <p:sp>
          <p:nvSpPr>
            <p:cNvPr id="21" name="CasellaDiTesto 20"/>
            <p:cNvSpPr txBox="1"/>
            <p:nvPr/>
          </p:nvSpPr>
          <p:spPr>
            <a:xfrm>
              <a:off x="1547664" y="3059668"/>
              <a:ext cx="6768752" cy="369332"/>
            </a:xfrm>
            <a:prstGeom prst="rect">
              <a:avLst/>
            </a:prstGeom>
            <a:noFill/>
          </p:spPr>
          <p:txBody>
            <a:bodyPr wrap="square" rtlCol="0">
              <a:spAutoFit/>
            </a:bodyPr>
            <a:lstStyle/>
            <a:p>
              <a:r>
                <a:rPr lang="it-IT" dirty="0" err="1" smtClean="0"/>
                <a:t>Step</a:t>
              </a:r>
              <a:r>
                <a:rPr lang="it-IT" dirty="0" smtClean="0"/>
                <a:t> 1  (OMP)</a:t>
              </a:r>
              <a:endParaRPr lang="it-IT" dirty="0"/>
            </a:p>
          </p:txBody>
        </p:sp>
        <p:sp>
          <p:nvSpPr>
            <p:cNvPr id="24" name="CasellaDiTesto 23"/>
            <p:cNvSpPr txBox="1"/>
            <p:nvPr/>
          </p:nvSpPr>
          <p:spPr>
            <a:xfrm>
              <a:off x="1547664" y="3491716"/>
              <a:ext cx="6768752" cy="369332"/>
            </a:xfrm>
            <a:prstGeom prst="rect">
              <a:avLst/>
            </a:prstGeom>
            <a:noFill/>
          </p:spPr>
          <p:txBody>
            <a:bodyPr wrap="square" rtlCol="0">
              <a:spAutoFit/>
            </a:bodyPr>
            <a:lstStyle/>
            <a:p>
              <a:r>
                <a:rPr lang="it-IT" dirty="0" err="1" smtClean="0"/>
                <a:t>Step</a:t>
              </a:r>
              <a:r>
                <a:rPr lang="it-IT" dirty="0" smtClean="0"/>
                <a:t> 2  (OMP)</a:t>
              </a:r>
              <a:endParaRPr lang="it-IT" dirty="0"/>
            </a:p>
          </p:txBody>
        </p:sp>
        <p:grpSp>
          <p:nvGrpSpPr>
            <p:cNvPr id="25" name="Gruppo 24"/>
            <p:cNvGrpSpPr/>
            <p:nvPr/>
          </p:nvGrpSpPr>
          <p:grpSpPr>
            <a:xfrm>
              <a:off x="1223628" y="3933056"/>
              <a:ext cx="7092788" cy="369332"/>
              <a:chOff x="431540" y="1043444"/>
              <a:chExt cx="7092788" cy="369332"/>
            </a:xfrm>
          </p:grpSpPr>
          <p:sp>
            <p:nvSpPr>
              <p:cNvPr id="26" name="Rettangolo 25"/>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3  (MPI)</a:t>
                </a:r>
                <a:endParaRPr lang="it-IT" dirty="0"/>
              </a:p>
            </p:txBody>
          </p:sp>
        </p:grpSp>
        <p:grpSp>
          <p:nvGrpSpPr>
            <p:cNvPr id="28" name="Gruppo 27"/>
            <p:cNvGrpSpPr/>
            <p:nvPr/>
          </p:nvGrpSpPr>
          <p:grpSpPr>
            <a:xfrm>
              <a:off x="1223628" y="4365104"/>
              <a:ext cx="7092788" cy="369332"/>
              <a:chOff x="431540" y="1043444"/>
              <a:chExt cx="7092788" cy="369332"/>
            </a:xfrm>
          </p:grpSpPr>
          <p:sp>
            <p:nvSpPr>
              <p:cNvPr id="29" name="Rettangolo 28"/>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4  (MPI)</a:t>
                </a:r>
                <a:endParaRPr lang="it-IT" dirty="0"/>
              </a:p>
            </p:txBody>
          </p:sp>
        </p:grpSp>
        <p:cxnSp>
          <p:nvCxnSpPr>
            <p:cNvPr id="32" name="Connettore 1 31"/>
            <p:cNvCxnSpPr>
              <a:endCxn id="43" idx="2"/>
            </p:cNvCxnSpPr>
            <p:nvPr/>
          </p:nvCxnSpPr>
          <p:spPr>
            <a:xfrm>
              <a:off x="539552" y="4869160"/>
              <a:ext cx="6503" cy="396044"/>
            </a:xfrm>
            <a:prstGeom prst="line">
              <a:avLst/>
            </a:prstGeom>
          </p:spPr>
          <p:style>
            <a:lnRef idx="1">
              <a:schemeClr val="dk1"/>
            </a:lnRef>
            <a:fillRef idx="0">
              <a:schemeClr val="dk1"/>
            </a:fillRef>
            <a:effectRef idx="0">
              <a:schemeClr val="dk1"/>
            </a:effectRef>
            <a:fontRef idx="minor">
              <a:schemeClr val="tx1"/>
            </a:fontRef>
          </p:style>
        </p:cxnSp>
        <p:cxnSp>
          <p:nvCxnSpPr>
            <p:cNvPr id="35" name="Connettore 1 34"/>
            <p:cNvCxnSpPr/>
            <p:nvPr/>
          </p:nvCxnSpPr>
          <p:spPr>
            <a:xfrm flipH="1">
              <a:off x="539552" y="2924944"/>
              <a:ext cx="792088" cy="0"/>
            </a:xfrm>
            <a:prstGeom prst="line">
              <a:avLst/>
            </a:prstGeom>
          </p:spPr>
          <p:style>
            <a:lnRef idx="1">
              <a:schemeClr val="dk1"/>
            </a:lnRef>
            <a:fillRef idx="0">
              <a:schemeClr val="dk1"/>
            </a:fillRef>
            <a:effectRef idx="0">
              <a:schemeClr val="dk1"/>
            </a:effectRef>
            <a:fontRef idx="minor">
              <a:schemeClr val="tx1"/>
            </a:fontRef>
          </p:style>
        </p:cxnSp>
        <p:cxnSp>
          <p:nvCxnSpPr>
            <p:cNvPr id="40" name="Connettore 1 39"/>
            <p:cNvCxnSpPr/>
            <p:nvPr/>
          </p:nvCxnSpPr>
          <p:spPr>
            <a:xfrm flipH="1">
              <a:off x="539552" y="4869160"/>
              <a:ext cx="792088" cy="0"/>
            </a:xfrm>
            <a:prstGeom prst="line">
              <a:avLst/>
            </a:prstGeom>
          </p:spPr>
          <p:style>
            <a:lnRef idx="1">
              <a:schemeClr val="dk1"/>
            </a:lnRef>
            <a:fillRef idx="0">
              <a:schemeClr val="dk1"/>
            </a:fillRef>
            <a:effectRef idx="0">
              <a:schemeClr val="dk1"/>
            </a:effectRef>
            <a:fontRef idx="minor">
              <a:schemeClr val="tx1"/>
            </a:fontRef>
          </p:style>
        </p:cxnSp>
        <p:grpSp>
          <p:nvGrpSpPr>
            <p:cNvPr id="42" name="Gruppo 41"/>
            <p:cNvGrpSpPr/>
            <p:nvPr/>
          </p:nvGrpSpPr>
          <p:grpSpPr>
            <a:xfrm>
              <a:off x="438043" y="5003884"/>
              <a:ext cx="7092788" cy="369332"/>
              <a:chOff x="431540" y="1043444"/>
              <a:chExt cx="7092788" cy="369332"/>
            </a:xfrm>
          </p:grpSpPr>
          <p:sp>
            <p:nvSpPr>
              <p:cNvPr id="43" name="Rettangolo 42"/>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CasellaDiTesto 43"/>
              <p:cNvSpPr txBox="1"/>
              <p:nvPr/>
            </p:nvSpPr>
            <p:spPr>
              <a:xfrm>
                <a:off x="755576" y="1043444"/>
                <a:ext cx="6768752" cy="369332"/>
              </a:xfrm>
              <a:prstGeom prst="rect">
                <a:avLst/>
              </a:prstGeom>
              <a:noFill/>
            </p:spPr>
            <p:txBody>
              <a:bodyPr wrap="square" rtlCol="0">
                <a:spAutoFit/>
              </a:bodyPr>
              <a:lstStyle/>
              <a:p>
                <a:r>
                  <a:rPr lang="it-IT" dirty="0" smtClean="0"/>
                  <a:t>Design pattern utilizzati</a:t>
                </a:r>
                <a:endParaRPr lang="it-IT" dirty="0"/>
              </a:p>
            </p:txBody>
          </p:sp>
        </p:grpSp>
      </p:grpSp>
      <p:sp>
        <p:nvSpPr>
          <p:cNvPr id="36" name="Rettangolo 35"/>
          <p:cNvSpPr/>
          <p:nvPr/>
        </p:nvSpPr>
        <p:spPr>
          <a:xfrm>
            <a:off x="431540" y="212821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p:cNvSpPr/>
          <p:nvPr/>
        </p:nvSpPr>
        <p:spPr>
          <a:xfrm>
            <a:off x="438043" y="2857582"/>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p:cNvSpPr/>
          <p:nvPr/>
        </p:nvSpPr>
        <p:spPr>
          <a:xfrm>
            <a:off x="1223628" y="3424354"/>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Rettangolo 30"/>
          <p:cNvSpPr/>
          <p:nvPr/>
        </p:nvSpPr>
        <p:spPr>
          <a:xfrm>
            <a:off x="323528" y="3707740"/>
            <a:ext cx="5184576" cy="5133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p:cNvSpPr/>
          <p:nvPr/>
        </p:nvSpPr>
        <p:spPr>
          <a:xfrm>
            <a:off x="1223628" y="3856402"/>
            <a:ext cx="216024" cy="216024"/>
          </a:xfrm>
          <a:prstGeom prst="rect">
            <a:avLst/>
          </a:prstGeom>
          <a:solidFill>
            <a:srgbClr val="7042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541161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3" name="CasellaDiTesto 2"/>
          <p:cNvSpPr txBox="1"/>
          <p:nvPr/>
        </p:nvSpPr>
        <p:spPr>
          <a:xfrm>
            <a:off x="115128" y="620688"/>
            <a:ext cx="8849360" cy="3416320"/>
          </a:xfrm>
          <a:prstGeom prst="rect">
            <a:avLst/>
          </a:prstGeom>
          <a:noFill/>
        </p:spPr>
        <p:txBody>
          <a:bodyPr wrap="square" rtlCol="0">
            <a:spAutoFit/>
          </a:bodyPr>
          <a:lstStyle/>
          <a:p>
            <a:r>
              <a:rPr lang="it-IT" dirty="0" err="1" smtClean="0"/>
              <a:t>Step</a:t>
            </a:r>
            <a:r>
              <a:rPr lang="it-IT" dirty="0" smtClean="0"/>
              <a:t> 2:</a:t>
            </a:r>
            <a:r>
              <a:rPr lang="it-IT" dirty="0"/>
              <a:t> </a:t>
            </a:r>
            <a:r>
              <a:rPr lang="it-IT" dirty="0" smtClean="0"/>
              <a:t>Si parallelizza l’espansione dell’albero di ricerca, nei vari </a:t>
            </a:r>
            <a:r>
              <a:rPr lang="it-IT" dirty="0" err="1" smtClean="0"/>
              <a:t>thread</a:t>
            </a:r>
            <a:r>
              <a:rPr lang="it-IT" dirty="0" smtClean="0"/>
              <a:t>. Ogni </a:t>
            </a:r>
            <a:r>
              <a:rPr lang="it-IT" dirty="0" err="1" smtClean="0"/>
              <a:t>thread</a:t>
            </a:r>
            <a:r>
              <a:rPr lang="it-IT" dirty="0" smtClean="0"/>
              <a:t> ha visibilità di tutto l’albero, attraverso l’accesso ad una copia locale dello stesso. I vari </a:t>
            </a:r>
            <a:r>
              <a:rPr lang="it-IT" dirty="0" err="1" smtClean="0"/>
              <a:t>thread</a:t>
            </a:r>
            <a:r>
              <a:rPr lang="it-IT" dirty="0" smtClean="0"/>
              <a:t>, dopo aver aggiunto dei nodi alla loro copia locale, si incaricano di aggiungere delle copie degli stessi ad una lista di ‘job’ da fare presente negli altri </a:t>
            </a:r>
            <a:r>
              <a:rPr lang="it-IT" dirty="0" err="1" smtClean="0"/>
              <a:t>thread</a:t>
            </a:r>
            <a:r>
              <a:rPr lang="it-IT" dirty="0" smtClean="0"/>
              <a:t>. Ogni </a:t>
            </a:r>
            <a:r>
              <a:rPr lang="it-IT" dirty="0" err="1" smtClean="0"/>
              <a:t>thread</a:t>
            </a:r>
            <a:r>
              <a:rPr lang="it-IT" dirty="0" smtClean="0"/>
              <a:t> alterna le normali iterazioni dell’RRT allo svolgimento dei job provenienti dagli altri </a:t>
            </a:r>
            <a:r>
              <a:rPr lang="it-IT" dirty="0" err="1" smtClean="0"/>
              <a:t>thread</a:t>
            </a:r>
            <a:r>
              <a:rPr lang="it-IT" dirty="0" smtClean="0"/>
              <a:t> (inserendo le copie nel proprio albero). </a:t>
            </a:r>
          </a:p>
          <a:p>
            <a:endParaRPr lang="it-IT" dirty="0"/>
          </a:p>
          <a:p>
            <a:r>
              <a:rPr lang="it-IT" dirty="0" smtClean="0"/>
              <a:t>Nel caso della versione RRT*, oltre ai nodi trovati, nella lista di job da fare vengono inseriti anche gli eventuali </a:t>
            </a:r>
            <a:r>
              <a:rPr lang="it-IT" dirty="0" err="1" smtClean="0"/>
              <a:t>rewird</a:t>
            </a:r>
            <a:r>
              <a:rPr lang="it-IT" dirty="0" smtClean="0"/>
              <a:t> eseguiti, da replicare negli alberi degli altri </a:t>
            </a:r>
            <a:r>
              <a:rPr lang="it-IT" dirty="0" err="1" smtClean="0"/>
              <a:t>thread</a:t>
            </a:r>
            <a:r>
              <a:rPr lang="it-IT" dirty="0" smtClean="0"/>
              <a:t>.</a:t>
            </a:r>
          </a:p>
          <a:p>
            <a:endParaRPr lang="it-IT" dirty="0"/>
          </a:p>
          <a:p>
            <a:r>
              <a:rPr lang="it-IT" dirty="0" smtClean="0"/>
              <a:t>Si noti come non sia necessaria alcuna sincronizzazione dei </a:t>
            </a:r>
            <a:r>
              <a:rPr lang="it-IT" dirty="0" err="1" smtClean="0"/>
              <a:t>thread</a:t>
            </a:r>
            <a:r>
              <a:rPr lang="it-IT" dirty="0" smtClean="0"/>
              <a:t>, in quanto questi non devono mai modificare simultaneamente il contenuto di variabili condivise. </a:t>
            </a:r>
          </a:p>
        </p:txBody>
      </p:sp>
    </p:spTree>
    <p:extLst>
      <p:ext uri="{BB962C8B-B14F-4D97-AF65-F5344CB8AC3E}">
        <p14:creationId xmlns:p14="http://schemas.microsoft.com/office/powerpoint/2010/main" val="40795865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548680"/>
            <a:ext cx="8849360" cy="369332"/>
          </a:xfrm>
          <a:prstGeom prst="rect">
            <a:avLst/>
          </a:prstGeom>
          <a:noFill/>
        </p:spPr>
        <p:txBody>
          <a:bodyPr wrap="square" rtlCol="0">
            <a:spAutoFit/>
          </a:bodyPr>
          <a:lstStyle/>
          <a:p>
            <a:r>
              <a:rPr lang="it-IT" dirty="0" err="1" smtClean="0"/>
              <a:t>Step</a:t>
            </a:r>
            <a:r>
              <a:rPr lang="it-IT" dirty="0" smtClean="0"/>
              <a:t> 2:</a:t>
            </a:r>
          </a:p>
        </p:txBody>
      </p:sp>
      <p:cxnSp>
        <p:nvCxnSpPr>
          <p:cNvPr id="5" name="Connettore 1 4"/>
          <p:cNvCxnSpPr/>
          <p:nvPr/>
        </p:nvCxnSpPr>
        <p:spPr>
          <a:xfrm>
            <a:off x="1053456" y="4816377"/>
            <a:ext cx="0" cy="864096"/>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Connettore 1 7"/>
          <p:cNvCxnSpPr/>
          <p:nvPr/>
        </p:nvCxnSpPr>
        <p:spPr>
          <a:xfrm>
            <a:off x="1053456" y="1206044"/>
            <a:ext cx="0" cy="864096"/>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33884" y="886533"/>
            <a:ext cx="1905866" cy="369332"/>
          </a:xfrm>
          <a:prstGeom prst="rect">
            <a:avLst/>
          </a:prstGeom>
          <a:noFill/>
        </p:spPr>
        <p:txBody>
          <a:bodyPr wrap="square" rtlCol="0">
            <a:spAutoFit/>
          </a:bodyPr>
          <a:lstStyle/>
          <a:p>
            <a:r>
              <a:rPr lang="it-IT" dirty="0" smtClean="0"/>
              <a:t>Versione seriale</a:t>
            </a:r>
            <a:endParaRPr lang="it-IT" dirty="0"/>
          </a:p>
        </p:txBody>
      </p:sp>
      <p:sp>
        <p:nvSpPr>
          <p:cNvPr id="10" name="CasellaDiTesto 9"/>
          <p:cNvSpPr txBox="1"/>
          <p:nvPr/>
        </p:nvSpPr>
        <p:spPr>
          <a:xfrm>
            <a:off x="5004048" y="539388"/>
            <a:ext cx="1905866" cy="369332"/>
          </a:xfrm>
          <a:prstGeom prst="rect">
            <a:avLst/>
          </a:prstGeom>
          <a:noFill/>
        </p:spPr>
        <p:txBody>
          <a:bodyPr wrap="square" rtlCol="0">
            <a:spAutoFit/>
          </a:bodyPr>
          <a:lstStyle/>
          <a:p>
            <a:r>
              <a:rPr lang="it-IT" dirty="0" smtClean="0"/>
              <a:t>Versione parallela</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467542" y="2070140"/>
                <a:ext cx="1872208" cy="1047082"/>
              </a:xfrm>
              <a:prstGeom prst="rect">
                <a:avLst/>
              </a:prstGeom>
              <a:noFill/>
            </p:spPr>
            <p:txBody>
              <a:bodyPr wrap="square" rtlCol="0">
                <a:spAutoFit/>
              </a:bodyPr>
              <a:lstStyle/>
              <a:p>
                <a:r>
                  <a:rPr lang="it-IT" sz="1400" dirty="0" smtClean="0"/>
                  <a:t>RRT </a:t>
                </a:r>
                <a:r>
                  <a:rPr lang="it-IT" sz="1400" dirty="0" err="1" smtClean="0"/>
                  <a:t>iterations</a:t>
                </a:r>
                <a:r>
                  <a:rPr lang="it-IT" sz="1400" dirty="0" smtClean="0"/>
                  <a:t>:</a:t>
                </a:r>
              </a:p>
              <a:p>
                <a:r>
                  <a:rPr lang="it-IT" sz="1400" dirty="0" smtClean="0"/>
                  <a:t>Da generazione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𝑟𝑎𝑛𝑑</m:t>
                        </m:r>
                      </m:sub>
                    </m:sSub>
                  </m:oMath>
                </a14:m>
                <a:r>
                  <a:rPr lang="it-IT" sz="1400" dirty="0" smtClean="0"/>
                  <a:t> ad eventuale aggiunta di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𝑒𝑥𝑡𝑒𝑛𝑑</m:t>
                        </m:r>
                      </m:sub>
                    </m:sSub>
                  </m:oMath>
                </a14:m>
                <a:r>
                  <a:rPr lang="it-IT" sz="1400" dirty="0" smtClean="0"/>
                  <a:t> all’albero  </a:t>
                </a:r>
                <a:endParaRPr lang="it-IT" sz="1400"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467542" y="2070140"/>
                <a:ext cx="1872208" cy="1047082"/>
              </a:xfrm>
              <a:prstGeom prst="rect">
                <a:avLst/>
              </a:prstGeom>
              <a:blipFill rotWithShape="1">
                <a:blip r:embed="rId2"/>
                <a:stretch>
                  <a:fillRect l="-977" t="-585" b="-1170"/>
                </a:stretch>
              </a:blipFill>
            </p:spPr>
            <p:txBody>
              <a:bodyPr/>
              <a:lstStyle/>
              <a:p>
                <a:r>
                  <a:rPr lang="it-IT">
                    <a:noFill/>
                  </a:rPr>
                  <a:t> </a:t>
                </a:r>
              </a:p>
            </p:txBody>
          </p:sp>
        </mc:Fallback>
      </mc:AlternateContent>
      <p:grpSp>
        <p:nvGrpSpPr>
          <p:cNvPr id="34" name="Gruppo 33"/>
          <p:cNvGrpSpPr/>
          <p:nvPr/>
        </p:nvGrpSpPr>
        <p:grpSpPr>
          <a:xfrm>
            <a:off x="509584" y="3690320"/>
            <a:ext cx="1006286" cy="1188132"/>
            <a:chOff x="946033" y="4581128"/>
            <a:chExt cx="1006286" cy="1188132"/>
          </a:xfrm>
        </p:grpSpPr>
        <p:grpSp>
          <p:nvGrpSpPr>
            <p:cNvPr id="31" name="Gruppo 30"/>
            <p:cNvGrpSpPr/>
            <p:nvPr/>
          </p:nvGrpSpPr>
          <p:grpSpPr>
            <a:xfrm>
              <a:off x="946033" y="4581128"/>
              <a:ext cx="961671" cy="1152128"/>
              <a:chOff x="3779912" y="3861048"/>
              <a:chExt cx="547567" cy="864096"/>
            </a:xfrm>
          </p:grpSpPr>
          <p:cxnSp>
            <p:nvCxnSpPr>
              <p:cNvPr id="13" name="Connettore 1 12"/>
              <p:cNvCxnSpPr/>
              <p:nvPr/>
            </p:nvCxnSpPr>
            <p:spPr>
              <a:xfrm flipH="1">
                <a:off x="3923928" y="3861048"/>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3991744" y="4262623"/>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ttore 1 16"/>
              <p:cNvCxnSpPr/>
              <p:nvPr/>
            </p:nvCxnSpPr>
            <p:spPr>
              <a:xfrm>
                <a:off x="4029844" y="4013448"/>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ttore 1 19"/>
              <p:cNvCxnSpPr/>
              <p:nvPr/>
            </p:nvCxnSpPr>
            <p:spPr>
              <a:xfrm flipH="1">
                <a:off x="4156906" y="4185084"/>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ttore 1 23"/>
              <p:cNvCxnSpPr/>
              <p:nvPr/>
            </p:nvCxnSpPr>
            <p:spPr>
              <a:xfrm>
                <a:off x="4188625" y="4509120"/>
                <a:ext cx="13885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ttore 1 26"/>
              <p:cNvCxnSpPr/>
              <p:nvPr/>
            </p:nvCxnSpPr>
            <p:spPr>
              <a:xfrm flipH="1">
                <a:off x="3779912" y="4151287"/>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e 31"/>
            <p:cNvSpPr/>
            <p:nvPr/>
          </p:nvSpPr>
          <p:spPr>
            <a:xfrm>
              <a:off x="1863089" y="5697252"/>
              <a:ext cx="89230" cy="72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grpSp>
      <p:sp>
        <p:nvSpPr>
          <p:cNvPr id="33" name="CasellaDiTesto 32"/>
          <p:cNvSpPr txBox="1"/>
          <p:nvPr/>
        </p:nvSpPr>
        <p:spPr>
          <a:xfrm>
            <a:off x="395534" y="3438292"/>
            <a:ext cx="1872208" cy="307777"/>
          </a:xfrm>
          <a:prstGeom prst="rect">
            <a:avLst/>
          </a:prstGeom>
          <a:noFill/>
        </p:spPr>
        <p:txBody>
          <a:bodyPr wrap="square" rtlCol="0">
            <a:spAutoFit/>
          </a:bodyPr>
          <a:lstStyle/>
          <a:p>
            <a:r>
              <a:rPr lang="it-IT" sz="1400" dirty="0" smtClean="0"/>
              <a:t>Albero di ricerca</a:t>
            </a:r>
            <a:endParaRPr lang="it-IT" sz="1400" dirty="0"/>
          </a:p>
        </p:txBody>
      </p:sp>
      <p:sp>
        <p:nvSpPr>
          <p:cNvPr id="35" name="CasellaDiTesto 34"/>
          <p:cNvSpPr txBox="1"/>
          <p:nvPr/>
        </p:nvSpPr>
        <p:spPr>
          <a:xfrm>
            <a:off x="1301672" y="4806444"/>
            <a:ext cx="864096" cy="523220"/>
          </a:xfrm>
          <a:prstGeom prst="rect">
            <a:avLst/>
          </a:prstGeom>
          <a:noFill/>
        </p:spPr>
        <p:txBody>
          <a:bodyPr wrap="square" rtlCol="0">
            <a:spAutoFit/>
          </a:bodyPr>
          <a:lstStyle/>
          <a:p>
            <a:r>
              <a:rPr lang="it-IT" sz="1400" dirty="0" smtClean="0"/>
              <a:t>Nodo aggiunto</a:t>
            </a:r>
            <a:endParaRPr lang="it-IT" sz="1400" dirty="0"/>
          </a:p>
        </p:txBody>
      </p:sp>
      <p:grpSp>
        <p:nvGrpSpPr>
          <p:cNvPr id="45" name="Gruppo 44"/>
          <p:cNvGrpSpPr/>
          <p:nvPr/>
        </p:nvGrpSpPr>
        <p:grpSpPr>
          <a:xfrm>
            <a:off x="35494" y="2214156"/>
            <a:ext cx="474090" cy="1908212"/>
            <a:chOff x="281486" y="3356992"/>
            <a:chExt cx="474090" cy="1908212"/>
          </a:xfrm>
        </p:grpSpPr>
        <p:cxnSp>
          <p:nvCxnSpPr>
            <p:cNvPr id="37" name="Connettore 1 36"/>
            <p:cNvCxnSpPr/>
            <p:nvPr/>
          </p:nvCxnSpPr>
          <p:spPr>
            <a:xfrm flipH="1">
              <a:off x="297550" y="5265204"/>
              <a:ext cx="45802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Connettore 1 37"/>
            <p:cNvCxnSpPr/>
            <p:nvPr/>
          </p:nvCxnSpPr>
          <p:spPr>
            <a:xfrm>
              <a:off x="297550" y="3356992"/>
              <a:ext cx="0" cy="19082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281486" y="3365376"/>
              <a:ext cx="474090"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CasellaDiTesto 66"/>
              <p:cNvSpPr txBox="1"/>
              <p:nvPr/>
            </p:nvSpPr>
            <p:spPr>
              <a:xfrm>
                <a:off x="3059835" y="2114912"/>
                <a:ext cx="1872208" cy="1262525"/>
              </a:xfrm>
              <a:prstGeom prst="rect">
                <a:avLst/>
              </a:prstGeom>
              <a:noFill/>
            </p:spPr>
            <p:txBody>
              <a:bodyPr wrap="square" rtlCol="0">
                <a:spAutoFit/>
              </a:bodyPr>
              <a:lstStyle/>
              <a:p>
                <a:r>
                  <a:rPr lang="it-IT" sz="1400" dirty="0" smtClean="0"/>
                  <a:t>RRT-RRT* </a:t>
                </a:r>
                <a:r>
                  <a:rPr lang="it-IT" sz="1400" dirty="0" err="1" smtClean="0"/>
                  <a:t>iterations</a:t>
                </a:r>
                <a:r>
                  <a:rPr lang="it-IT" sz="1400" dirty="0" smtClean="0"/>
                  <a:t>:</a:t>
                </a:r>
              </a:p>
              <a:p>
                <a:r>
                  <a:rPr lang="it-IT" sz="1400" dirty="0" smtClean="0"/>
                  <a:t>Da generazione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𝑟𝑎𝑛𝑑</m:t>
                        </m:r>
                      </m:sub>
                    </m:sSub>
                  </m:oMath>
                </a14:m>
                <a:r>
                  <a:rPr lang="it-IT" sz="1400" dirty="0" smtClean="0"/>
                  <a:t> ad eventuale aggiunta di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𝑒𝑥𝑡𝑒𝑛𝑑</m:t>
                        </m:r>
                      </m:sub>
                    </m:sSub>
                  </m:oMath>
                </a14:m>
                <a:r>
                  <a:rPr lang="it-IT" sz="1400" dirty="0" smtClean="0"/>
                  <a:t> all’albero, e </a:t>
                </a:r>
                <a:r>
                  <a:rPr lang="it-IT" sz="1400" dirty="0" err="1" smtClean="0"/>
                  <a:t>rewird</a:t>
                </a:r>
                <a:r>
                  <a:rPr lang="it-IT" sz="1400" dirty="0" smtClean="0"/>
                  <a:t>  </a:t>
                </a:r>
                <a:endParaRPr lang="it-IT" sz="1400" dirty="0"/>
              </a:p>
            </p:txBody>
          </p:sp>
        </mc:Choice>
        <mc:Fallback xmlns="">
          <p:sp>
            <p:nvSpPr>
              <p:cNvPr id="67" name="CasellaDiTesto 66"/>
              <p:cNvSpPr txBox="1">
                <a:spLocks noRot="1" noChangeAspect="1" noMove="1" noResize="1" noEditPoints="1" noAdjustHandles="1" noChangeArrowheads="1" noChangeShapeType="1" noTextEdit="1"/>
              </p:cNvSpPr>
              <p:nvPr/>
            </p:nvSpPr>
            <p:spPr>
              <a:xfrm>
                <a:off x="3059835" y="2114912"/>
                <a:ext cx="1872208" cy="1262525"/>
              </a:xfrm>
              <a:prstGeom prst="rect">
                <a:avLst/>
              </a:prstGeom>
              <a:blipFill rotWithShape="1">
                <a:blip r:embed="rId3"/>
                <a:stretch>
                  <a:fillRect l="-977" t="-483" b="-3865"/>
                </a:stretch>
              </a:blipFill>
            </p:spPr>
            <p:txBody>
              <a:bodyPr/>
              <a:lstStyle/>
              <a:p>
                <a:r>
                  <a:rPr lang="it-IT">
                    <a:noFill/>
                  </a:rPr>
                  <a:t> </a:t>
                </a:r>
              </a:p>
            </p:txBody>
          </p:sp>
        </mc:Fallback>
      </mc:AlternateContent>
      <p:grpSp>
        <p:nvGrpSpPr>
          <p:cNvPr id="68" name="Gruppo 67"/>
          <p:cNvGrpSpPr/>
          <p:nvPr/>
        </p:nvGrpSpPr>
        <p:grpSpPr>
          <a:xfrm>
            <a:off x="3131843" y="3541477"/>
            <a:ext cx="1006286" cy="1236179"/>
            <a:chOff x="946033" y="4365104"/>
            <a:chExt cx="1006286" cy="1188132"/>
          </a:xfrm>
        </p:grpSpPr>
        <p:grpSp>
          <p:nvGrpSpPr>
            <p:cNvPr id="69" name="Gruppo 68"/>
            <p:cNvGrpSpPr/>
            <p:nvPr/>
          </p:nvGrpSpPr>
          <p:grpSpPr>
            <a:xfrm>
              <a:off x="946033" y="4365104"/>
              <a:ext cx="961671" cy="1116124"/>
              <a:chOff x="3779912" y="3699030"/>
              <a:chExt cx="547567" cy="837093"/>
            </a:xfrm>
          </p:grpSpPr>
          <p:cxnSp>
            <p:nvCxnSpPr>
              <p:cNvPr id="71" name="Connettore 1 70"/>
              <p:cNvCxnSpPr/>
              <p:nvPr/>
            </p:nvCxnSpPr>
            <p:spPr>
              <a:xfrm flipH="1">
                <a:off x="3923928" y="3699030"/>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Connettore 1 71"/>
              <p:cNvCxnSpPr/>
              <p:nvPr/>
            </p:nvCxnSpPr>
            <p:spPr>
              <a:xfrm>
                <a:off x="3991744" y="4100605"/>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Connettore 1 72"/>
              <p:cNvCxnSpPr/>
              <p:nvPr/>
            </p:nvCxnSpPr>
            <p:spPr>
              <a:xfrm>
                <a:off x="4029844" y="3851430"/>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Connettore 1 73"/>
              <p:cNvCxnSpPr/>
              <p:nvPr/>
            </p:nvCxnSpPr>
            <p:spPr>
              <a:xfrm flipH="1">
                <a:off x="4156906" y="4023066"/>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Connettore 1 74"/>
              <p:cNvCxnSpPr/>
              <p:nvPr/>
            </p:nvCxnSpPr>
            <p:spPr>
              <a:xfrm>
                <a:off x="4188625" y="4320099"/>
                <a:ext cx="13885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Connettore 1 75"/>
              <p:cNvCxnSpPr/>
              <p:nvPr/>
            </p:nvCxnSpPr>
            <p:spPr>
              <a:xfrm flipH="1">
                <a:off x="3779912" y="3989269"/>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70" name="Ovale 69"/>
            <p:cNvSpPr/>
            <p:nvPr/>
          </p:nvSpPr>
          <p:spPr>
            <a:xfrm>
              <a:off x="1863089" y="5481228"/>
              <a:ext cx="89230" cy="72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grpSp>
      <p:sp>
        <p:nvSpPr>
          <p:cNvPr id="77" name="CasellaDiTesto 76"/>
          <p:cNvSpPr txBox="1"/>
          <p:nvPr/>
        </p:nvSpPr>
        <p:spPr>
          <a:xfrm>
            <a:off x="3131840" y="3284984"/>
            <a:ext cx="1872208" cy="320223"/>
          </a:xfrm>
          <a:prstGeom prst="rect">
            <a:avLst/>
          </a:prstGeom>
          <a:noFill/>
        </p:spPr>
        <p:txBody>
          <a:bodyPr wrap="square" rtlCol="0">
            <a:spAutoFit/>
          </a:bodyPr>
          <a:lstStyle/>
          <a:p>
            <a:r>
              <a:rPr lang="it-IT" sz="1400" dirty="0" smtClean="0"/>
              <a:t>Albero, copia 0</a:t>
            </a:r>
            <a:endParaRPr lang="it-IT" sz="1400" dirty="0"/>
          </a:p>
        </p:txBody>
      </p:sp>
      <p:sp>
        <p:nvSpPr>
          <p:cNvPr id="78" name="CasellaDiTesto 77"/>
          <p:cNvSpPr txBox="1"/>
          <p:nvPr/>
        </p:nvSpPr>
        <p:spPr>
          <a:xfrm>
            <a:off x="3995939" y="4158358"/>
            <a:ext cx="864096" cy="544379"/>
          </a:xfrm>
          <a:prstGeom prst="rect">
            <a:avLst/>
          </a:prstGeom>
          <a:noFill/>
        </p:spPr>
        <p:txBody>
          <a:bodyPr wrap="square" rtlCol="0">
            <a:spAutoFit/>
          </a:bodyPr>
          <a:lstStyle/>
          <a:p>
            <a:r>
              <a:rPr lang="it-IT" sz="1400" dirty="0" smtClean="0"/>
              <a:t>Nodo aggiunto</a:t>
            </a:r>
            <a:endParaRPr lang="it-IT" sz="1400" dirty="0"/>
          </a:p>
        </p:txBody>
      </p:sp>
      <p:grpSp>
        <p:nvGrpSpPr>
          <p:cNvPr id="89" name="Gruppo 88"/>
          <p:cNvGrpSpPr/>
          <p:nvPr/>
        </p:nvGrpSpPr>
        <p:grpSpPr>
          <a:xfrm>
            <a:off x="2843808" y="2021798"/>
            <a:ext cx="646989" cy="4647562"/>
            <a:chOff x="578292" y="3136252"/>
            <a:chExt cx="444466" cy="2367469"/>
          </a:xfrm>
        </p:grpSpPr>
        <p:cxnSp>
          <p:nvCxnSpPr>
            <p:cNvPr id="90" name="Connettore 1 89"/>
            <p:cNvCxnSpPr/>
            <p:nvPr/>
          </p:nvCxnSpPr>
          <p:spPr>
            <a:xfrm flipH="1">
              <a:off x="578292" y="5503721"/>
              <a:ext cx="17728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Connettore 1 90"/>
            <p:cNvCxnSpPr/>
            <p:nvPr/>
          </p:nvCxnSpPr>
          <p:spPr>
            <a:xfrm>
              <a:off x="578292" y="3136252"/>
              <a:ext cx="0" cy="23674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Connettore 1 91"/>
            <p:cNvCxnSpPr/>
            <p:nvPr/>
          </p:nvCxnSpPr>
          <p:spPr>
            <a:xfrm>
              <a:off x="581657" y="3149055"/>
              <a:ext cx="441101"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93" name="Connettore 1 92"/>
          <p:cNvCxnSpPr/>
          <p:nvPr/>
        </p:nvCxnSpPr>
        <p:spPr>
          <a:xfrm flipH="1">
            <a:off x="3471619" y="1071199"/>
            <a:ext cx="19178" cy="406088"/>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4" name="Connettore 1 223"/>
          <p:cNvCxnSpPr/>
          <p:nvPr/>
        </p:nvCxnSpPr>
        <p:spPr>
          <a:xfrm>
            <a:off x="1043606" y="3078252"/>
            <a:ext cx="9850" cy="38322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0" name="Freccia a destra 229"/>
          <p:cNvSpPr/>
          <p:nvPr/>
        </p:nvSpPr>
        <p:spPr>
          <a:xfrm>
            <a:off x="1661712" y="1493926"/>
            <a:ext cx="1008112" cy="527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6" name="Gruppo 5"/>
          <p:cNvGrpSpPr/>
          <p:nvPr/>
        </p:nvGrpSpPr>
        <p:grpSpPr>
          <a:xfrm>
            <a:off x="2843808" y="1588150"/>
            <a:ext cx="1720049" cy="400690"/>
            <a:chOff x="2803960" y="2444338"/>
            <a:chExt cx="1720049" cy="400690"/>
          </a:xfrm>
        </p:grpSpPr>
        <p:grpSp>
          <p:nvGrpSpPr>
            <p:cNvPr id="105" name="Gruppo 104"/>
            <p:cNvGrpSpPr/>
            <p:nvPr/>
          </p:nvGrpSpPr>
          <p:grpSpPr>
            <a:xfrm>
              <a:off x="2803960" y="2444338"/>
              <a:ext cx="1720049" cy="400690"/>
              <a:chOff x="2195736" y="5229200"/>
              <a:chExt cx="1720049" cy="400690"/>
            </a:xfrm>
          </p:grpSpPr>
          <p:sp>
            <p:nvSpPr>
              <p:cNvPr id="106" name="CasellaDiTesto 105"/>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107" name="Rettangolo 106"/>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8" name="Rettangolo 107"/>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9" name="CasellaDiTesto 108"/>
              <p:cNvSpPr txBox="1"/>
              <p:nvPr/>
            </p:nvSpPr>
            <p:spPr>
              <a:xfrm>
                <a:off x="3411729" y="5260558"/>
                <a:ext cx="504056" cy="369332"/>
              </a:xfrm>
              <a:prstGeom prst="rect">
                <a:avLst/>
              </a:prstGeom>
              <a:noFill/>
            </p:spPr>
            <p:txBody>
              <a:bodyPr wrap="square" rtlCol="0">
                <a:spAutoFit/>
              </a:bodyPr>
              <a:lstStyle/>
              <a:p>
                <a:r>
                  <a:rPr lang="it-IT" dirty="0"/>
                  <a:t>&gt;</a:t>
                </a:r>
              </a:p>
            </p:txBody>
          </p:sp>
        </p:grpSp>
        <p:sp>
          <p:nvSpPr>
            <p:cNvPr id="110" name="Rettangolo 109"/>
            <p:cNvSpPr/>
            <p:nvPr/>
          </p:nvSpPr>
          <p:spPr>
            <a:xfrm>
              <a:off x="3785912" y="2553727"/>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12" name="CasellaDiTesto 111"/>
          <p:cNvSpPr txBox="1"/>
          <p:nvPr/>
        </p:nvSpPr>
        <p:spPr>
          <a:xfrm>
            <a:off x="2915816" y="1393031"/>
            <a:ext cx="1551984" cy="307777"/>
          </a:xfrm>
          <a:prstGeom prst="rect">
            <a:avLst/>
          </a:prstGeom>
          <a:noFill/>
        </p:spPr>
        <p:txBody>
          <a:bodyPr wrap="square" rtlCol="0">
            <a:spAutoFit/>
          </a:bodyPr>
          <a:lstStyle/>
          <a:p>
            <a:r>
              <a:rPr lang="it-IT" sz="1400" dirty="0" smtClean="0"/>
              <a:t>Jobs for </a:t>
            </a:r>
            <a:r>
              <a:rPr lang="it-IT" sz="1400" dirty="0" err="1" smtClean="0"/>
              <a:t>thread</a:t>
            </a:r>
            <a:r>
              <a:rPr lang="it-IT" sz="1400" dirty="0" smtClean="0"/>
              <a:t> 0 </a:t>
            </a:r>
            <a:endParaRPr lang="it-IT" sz="1400" dirty="0"/>
          </a:p>
        </p:txBody>
      </p:sp>
      <p:sp>
        <p:nvSpPr>
          <p:cNvPr id="115" name="CasellaDiTesto 114"/>
          <p:cNvSpPr txBox="1"/>
          <p:nvPr/>
        </p:nvSpPr>
        <p:spPr>
          <a:xfrm>
            <a:off x="2843808" y="4941168"/>
            <a:ext cx="2062072" cy="523220"/>
          </a:xfrm>
          <a:prstGeom prst="rect">
            <a:avLst/>
          </a:prstGeom>
          <a:noFill/>
        </p:spPr>
        <p:txBody>
          <a:bodyPr wrap="square" rtlCol="0">
            <a:spAutoFit/>
          </a:bodyPr>
          <a:lstStyle/>
          <a:p>
            <a:r>
              <a:rPr lang="it-IT" sz="1400" dirty="0" smtClean="0"/>
              <a:t>Svolgimento dei </a:t>
            </a:r>
            <a:r>
              <a:rPr lang="it-IT" sz="1400" dirty="0" err="1" smtClean="0"/>
              <a:t>jobs</a:t>
            </a:r>
            <a:r>
              <a:rPr lang="it-IT" sz="1400" dirty="0" smtClean="0"/>
              <a:t> associati a questo </a:t>
            </a:r>
            <a:r>
              <a:rPr lang="it-IT" sz="1400" dirty="0" err="1" smtClean="0"/>
              <a:t>thread</a:t>
            </a:r>
            <a:endParaRPr lang="it-IT" sz="1400" dirty="0" smtClean="0"/>
          </a:p>
        </p:txBody>
      </p:sp>
      <p:cxnSp>
        <p:nvCxnSpPr>
          <p:cNvPr id="116" name="Connettore 1 115"/>
          <p:cNvCxnSpPr/>
          <p:nvPr/>
        </p:nvCxnSpPr>
        <p:spPr>
          <a:xfrm>
            <a:off x="3732388" y="4765526"/>
            <a:ext cx="0" cy="24765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3" name="Connettore 1 232"/>
          <p:cNvCxnSpPr/>
          <p:nvPr/>
        </p:nvCxnSpPr>
        <p:spPr>
          <a:xfrm>
            <a:off x="2990528" y="1887500"/>
            <a:ext cx="0" cy="3125676"/>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8" name="Gruppo 27"/>
          <p:cNvGrpSpPr/>
          <p:nvPr/>
        </p:nvGrpSpPr>
        <p:grpSpPr>
          <a:xfrm>
            <a:off x="3075623" y="5475696"/>
            <a:ext cx="1062506" cy="1188132"/>
            <a:chOff x="3075623" y="5475696"/>
            <a:chExt cx="1062506" cy="1188132"/>
          </a:xfrm>
        </p:grpSpPr>
        <p:grpSp>
          <p:nvGrpSpPr>
            <p:cNvPr id="123" name="Gruppo 122"/>
            <p:cNvGrpSpPr/>
            <p:nvPr/>
          </p:nvGrpSpPr>
          <p:grpSpPr>
            <a:xfrm>
              <a:off x="3131843" y="5475696"/>
              <a:ext cx="1006286" cy="1188132"/>
              <a:chOff x="946033" y="4581128"/>
              <a:chExt cx="1006286" cy="1188132"/>
            </a:xfrm>
          </p:grpSpPr>
          <p:grpSp>
            <p:nvGrpSpPr>
              <p:cNvPr id="124" name="Gruppo 123"/>
              <p:cNvGrpSpPr/>
              <p:nvPr/>
            </p:nvGrpSpPr>
            <p:grpSpPr>
              <a:xfrm>
                <a:off x="946033" y="4581128"/>
                <a:ext cx="961671" cy="1152128"/>
                <a:chOff x="3779912" y="3861048"/>
                <a:chExt cx="547567" cy="864096"/>
              </a:xfrm>
            </p:grpSpPr>
            <p:cxnSp>
              <p:nvCxnSpPr>
                <p:cNvPr id="126" name="Connettore 1 125"/>
                <p:cNvCxnSpPr/>
                <p:nvPr/>
              </p:nvCxnSpPr>
              <p:spPr>
                <a:xfrm flipH="1">
                  <a:off x="3923928" y="3861048"/>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Connettore 1 126"/>
                <p:cNvCxnSpPr/>
                <p:nvPr/>
              </p:nvCxnSpPr>
              <p:spPr>
                <a:xfrm>
                  <a:off x="3991744" y="4262623"/>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Connettore 1 127"/>
                <p:cNvCxnSpPr/>
                <p:nvPr/>
              </p:nvCxnSpPr>
              <p:spPr>
                <a:xfrm>
                  <a:off x="4029844" y="4013448"/>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Connettore 1 128"/>
                <p:cNvCxnSpPr/>
                <p:nvPr/>
              </p:nvCxnSpPr>
              <p:spPr>
                <a:xfrm flipH="1">
                  <a:off x="4156906" y="4185084"/>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Connettore 1 129"/>
                <p:cNvCxnSpPr/>
                <p:nvPr/>
              </p:nvCxnSpPr>
              <p:spPr>
                <a:xfrm>
                  <a:off x="4188625" y="4509120"/>
                  <a:ext cx="13885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Connettore 1 130"/>
                <p:cNvCxnSpPr/>
                <p:nvPr/>
              </p:nvCxnSpPr>
              <p:spPr>
                <a:xfrm flipH="1">
                  <a:off x="3779912" y="4151287"/>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5" name="Ovale 124"/>
              <p:cNvSpPr/>
              <p:nvPr/>
            </p:nvSpPr>
            <p:spPr>
              <a:xfrm>
                <a:off x="1863089" y="5697252"/>
                <a:ext cx="89230" cy="72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grpSp>
        <p:cxnSp>
          <p:nvCxnSpPr>
            <p:cNvPr id="231" name="Connettore 1 230"/>
            <p:cNvCxnSpPr/>
            <p:nvPr/>
          </p:nvCxnSpPr>
          <p:spPr>
            <a:xfrm>
              <a:off x="3181420" y="5908999"/>
              <a:ext cx="160622" cy="61477"/>
            </a:xfrm>
            <a:prstGeom prst="line">
              <a:avLst/>
            </a:prstGeom>
          </p:spPr>
          <p:style>
            <a:lnRef idx="1">
              <a:schemeClr val="accent1"/>
            </a:lnRef>
            <a:fillRef idx="0">
              <a:schemeClr val="accent1"/>
            </a:fillRef>
            <a:effectRef idx="0">
              <a:schemeClr val="accent1"/>
            </a:effectRef>
            <a:fontRef idx="minor">
              <a:schemeClr val="tx1"/>
            </a:fontRef>
          </p:style>
        </p:cxnSp>
        <p:sp>
          <p:nvSpPr>
            <p:cNvPr id="232" name="Ovale 231"/>
            <p:cNvSpPr/>
            <p:nvPr/>
          </p:nvSpPr>
          <p:spPr>
            <a:xfrm>
              <a:off x="3075623" y="5860859"/>
              <a:ext cx="89230"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234" name="Ovale 233"/>
            <p:cNvSpPr/>
            <p:nvPr/>
          </p:nvSpPr>
          <p:spPr>
            <a:xfrm>
              <a:off x="3420380" y="6474772"/>
              <a:ext cx="89230"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cxnSp>
          <p:nvCxnSpPr>
            <p:cNvPr id="235" name="Connettore 1 234"/>
            <p:cNvCxnSpPr>
              <a:endCxn id="234" idx="0"/>
            </p:cNvCxnSpPr>
            <p:nvPr/>
          </p:nvCxnSpPr>
          <p:spPr>
            <a:xfrm flipH="1">
              <a:off x="3464995" y="6307595"/>
              <a:ext cx="156776" cy="167177"/>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6" name="CasellaDiTesto 235"/>
              <p:cNvSpPr txBox="1"/>
              <p:nvPr/>
            </p:nvSpPr>
            <p:spPr>
              <a:xfrm>
                <a:off x="5148064" y="2114912"/>
                <a:ext cx="1872208" cy="1262525"/>
              </a:xfrm>
              <a:prstGeom prst="rect">
                <a:avLst/>
              </a:prstGeom>
              <a:noFill/>
            </p:spPr>
            <p:txBody>
              <a:bodyPr wrap="square" rtlCol="0">
                <a:spAutoFit/>
              </a:bodyPr>
              <a:lstStyle/>
              <a:p>
                <a:r>
                  <a:rPr lang="it-IT" sz="1400" dirty="0" smtClean="0"/>
                  <a:t>RRT-RRT* </a:t>
                </a:r>
                <a:r>
                  <a:rPr lang="it-IT" sz="1400" dirty="0" err="1" smtClean="0"/>
                  <a:t>iterations</a:t>
                </a:r>
                <a:r>
                  <a:rPr lang="it-IT" sz="1400" dirty="0" smtClean="0"/>
                  <a:t>:</a:t>
                </a:r>
              </a:p>
              <a:p>
                <a:r>
                  <a:rPr lang="it-IT" sz="1400" dirty="0" smtClean="0"/>
                  <a:t>Da generazione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𝑟𝑎𝑛𝑑</m:t>
                        </m:r>
                      </m:sub>
                    </m:sSub>
                  </m:oMath>
                </a14:m>
                <a:r>
                  <a:rPr lang="it-IT" sz="1400" dirty="0" smtClean="0"/>
                  <a:t> ad eventuale aggiunta di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𝑒𝑥𝑡𝑒𝑛𝑑</m:t>
                        </m:r>
                      </m:sub>
                    </m:sSub>
                  </m:oMath>
                </a14:m>
                <a:r>
                  <a:rPr lang="it-IT" sz="1400" dirty="0" smtClean="0"/>
                  <a:t> all’albero, e </a:t>
                </a:r>
                <a:r>
                  <a:rPr lang="it-IT" sz="1400" dirty="0" err="1" smtClean="0"/>
                  <a:t>rewird</a:t>
                </a:r>
                <a:r>
                  <a:rPr lang="it-IT" sz="1400" dirty="0" smtClean="0"/>
                  <a:t>  </a:t>
                </a:r>
                <a:endParaRPr lang="it-IT" sz="1400" dirty="0"/>
              </a:p>
            </p:txBody>
          </p:sp>
        </mc:Choice>
        <mc:Fallback xmlns="">
          <p:sp>
            <p:nvSpPr>
              <p:cNvPr id="236" name="CasellaDiTesto 235"/>
              <p:cNvSpPr txBox="1">
                <a:spLocks noRot="1" noChangeAspect="1" noMove="1" noResize="1" noEditPoints="1" noAdjustHandles="1" noChangeArrowheads="1" noChangeShapeType="1" noTextEdit="1"/>
              </p:cNvSpPr>
              <p:nvPr/>
            </p:nvSpPr>
            <p:spPr>
              <a:xfrm>
                <a:off x="5148064" y="2114912"/>
                <a:ext cx="1872208" cy="1262525"/>
              </a:xfrm>
              <a:prstGeom prst="rect">
                <a:avLst/>
              </a:prstGeom>
              <a:blipFill rotWithShape="1">
                <a:blip r:embed="rId4"/>
                <a:stretch>
                  <a:fillRect l="-649" t="-483" b="-3865"/>
                </a:stretch>
              </a:blipFill>
            </p:spPr>
            <p:txBody>
              <a:bodyPr/>
              <a:lstStyle/>
              <a:p>
                <a:r>
                  <a:rPr lang="it-IT">
                    <a:noFill/>
                  </a:rPr>
                  <a:t> </a:t>
                </a:r>
              </a:p>
            </p:txBody>
          </p:sp>
        </mc:Fallback>
      </mc:AlternateContent>
      <p:grpSp>
        <p:nvGrpSpPr>
          <p:cNvPr id="238" name="Gruppo 237"/>
          <p:cNvGrpSpPr/>
          <p:nvPr/>
        </p:nvGrpSpPr>
        <p:grpSpPr>
          <a:xfrm>
            <a:off x="5220070" y="3541475"/>
            <a:ext cx="885254" cy="1110456"/>
            <a:chOff x="3779912" y="3699030"/>
            <a:chExt cx="504056" cy="800472"/>
          </a:xfrm>
        </p:grpSpPr>
        <p:cxnSp>
          <p:nvCxnSpPr>
            <p:cNvPr id="240" name="Connettore 1 239"/>
            <p:cNvCxnSpPr/>
            <p:nvPr/>
          </p:nvCxnSpPr>
          <p:spPr>
            <a:xfrm flipH="1">
              <a:off x="3923928" y="3699030"/>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Connettore 1 240"/>
            <p:cNvCxnSpPr/>
            <p:nvPr/>
          </p:nvCxnSpPr>
          <p:spPr>
            <a:xfrm>
              <a:off x="3991744" y="4100605"/>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Connettore 1 241"/>
            <p:cNvCxnSpPr/>
            <p:nvPr/>
          </p:nvCxnSpPr>
          <p:spPr>
            <a:xfrm>
              <a:off x="4029844" y="3851430"/>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Connettore 1 242"/>
            <p:cNvCxnSpPr/>
            <p:nvPr/>
          </p:nvCxnSpPr>
          <p:spPr>
            <a:xfrm flipH="1">
              <a:off x="4156906" y="4023066"/>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Connettore 1 244"/>
            <p:cNvCxnSpPr/>
            <p:nvPr/>
          </p:nvCxnSpPr>
          <p:spPr>
            <a:xfrm flipH="1">
              <a:off x="3779912" y="3989269"/>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6" name="CasellaDiTesto 245"/>
          <p:cNvSpPr txBox="1"/>
          <p:nvPr/>
        </p:nvSpPr>
        <p:spPr>
          <a:xfrm>
            <a:off x="6084168" y="4158358"/>
            <a:ext cx="864096" cy="544379"/>
          </a:xfrm>
          <a:prstGeom prst="rect">
            <a:avLst/>
          </a:prstGeom>
          <a:noFill/>
        </p:spPr>
        <p:txBody>
          <a:bodyPr wrap="square" rtlCol="0">
            <a:spAutoFit/>
          </a:bodyPr>
          <a:lstStyle/>
          <a:p>
            <a:r>
              <a:rPr lang="it-IT" sz="1400" dirty="0" smtClean="0"/>
              <a:t>Nodo aggiunto</a:t>
            </a:r>
            <a:endParaRPr lang="it-IT" sz="1400" dirty="0"/>
          </a:p>
        </p:txBody>
      </p:sp>
      <p:grpSp>
        <p:nvGrpSpPr>
          <p:cNvPr id="247" name="Gruppo 246"/>
          <p:cNvGrpSpPr/>
          <p:nvPr/>
        </p:nvGrpSpPr>
        <p:grpSpPr>
          <a:xfrm>
            <a:off x="4932037" y="2021798"/>
            <a:ext cx="646989" cy="4647562"/>
            <a:chOff x="578292" y="3136252"/>
            <a:chExt cx="444466" cy="2367469"/>
          </a:xfrm>
        </p:grpSpPr>
        <p:cxnSp>
          <p:nvCxnSpPr>
            <p:cNvPr id="248" name="Connettore 1 247"/>
            <p:cNvCxnSpPr/>
            <p:nvPr/>
          </p:nvCxnSpPr>
          <p:spPr>
            <a:xfrm flipH="1">
              <a:off x="578292" y="5503721"/>
              <a:ext cx="17728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9" name="Connettore 1 248"/>
            <p:cNvCxnSpPr/>
            <p:nvPr/>
          </p:nvCxnSpPr>
          <p:spPr>
            <a:xfrm>
              <a:off x="578292" y="3136252"/>
              <a:ext cx="0" cy="23674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0" name="Connettore 1 249"/>
            <p:cNvCxnSpPr/>
            <p:nvPr/>
          </p:nvCxnSpPr>
          <p:spPr>
            <a:xfrm>
              <a:off x="581657" y="3149055"/>
              <a:ext cx="441101"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52" name="Gruppo 251"/>
          <p:cNvGrpSpPr/>
          <p:nvPr/>
        </p:nvGrpSpPr>
        <p:grpSpPr>
          <a:xfrm>
            <a:off x="4932037" y="1588150"/>
            <a:ext cx="1368155" cy="400690"/>
            <a:chOff x="2195736" y="5229200"/>
            <a:chExt cx="1368155" cy="400690"/>
          </a:xfrm>
        </p:grpSpPr>
        <p:sp>
          <p:nvSpPr>
            <p:cNvPr id="254" name="CasellaDiTesto 253"/>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255" name="Rettangolo 254"/>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6" name="Rettangolo 255"/>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7" name="CasellaDiTesto 256"/>
            <p:cNvSpPr txBox="1"/>
            <p:nvPr/>
          </p:nvSpPr>
          <p:spPr>
            <a:xfrm>
              <a:off x="3059835" y="5260558"/>
              <a:ext cx="504056" cy="369332"/>
            </a:xfrm>
            <a:prstGeom prst="rect">
              <a:avLst/>
            </a:prstGeom>
            <a:noFill/>
          </p:spPr>
          <p:txBody>
            <a:bodyPr wrap="square" rtlCol="0">
              <a:spAutoFit/>
            </a:bodyPr>
            <a:lstStyle/>
            <a:p>
              <a:r>
                <a:rPr lang="it-IT" dirty="0"/>
                <a:t>&gt;</a:t>
              </a:r>
            </a:p>
          </p:txBody>
        </p:sp>
      </p:grpSp>
      <p:sp>
        <p:nvSpPr>
          <p:cNvPr id="258" name="CasellaDiTesto 257"/>
          <p:cNvSpPr txBox="1"/>
          <p:nvPr/>
        </p:nvSpPr>
        <p:spPr>
          <a:xfrm>
            <a:off x="5004045" y="1393031"/>
            <a:ext cx="1551984" cy="307777"/>
          </a:xfrm>
          <a:prstGeom prst="rect">
            <a:avLst/>
          </a:prstGeom>
          <a:noFill/>
        </p:spPr>
        <p:txBody>
          <a:bodyPr wrap="square" rtlCol="0">
            <a:spAutoFit/>
          </a:bodyPr>
          <a:lstStyle/>
          <a:p>
            <a:r>
              <a:rPr lang="it-IT" sz="1400" dirty="0" smtClean="0"/>
              <a:t>Jobs for </a:t>
            </a:r>
            <a:r>
              <a:rPr lang="it-IT" sz="1400" dirty="0" err="1" smtClean="0"/>
              <a:t>thread</a:t>
            </a:r>
            <a:r>
              <a:rPr lang="it-IT" sz="1400" dirty="0" smtClean="0"/>
              <a:t> 1 </a:t>
            </a:r>
            <a:endParaRPr lang="it-IT" sz="1400" dirty="0"/>
          </a:p>
        </p:txBody>
      </p:sp>
      <p:sp>
        <p:nvSpPr>
          <p:cNvPr id="259" name="CasellaDiTesto 258"/>
          <p:cNvSpPr txBox="1"/>
          <p:nvPr/>
        </p:nvSpPr>
        <p:spPr>
          <a:xfrm>
            <a:off x="4932037" y="4941168"/>
            <a:ext cx="2062072" cy="523220"/>
          </a:xfrm>
          <a:prstGeom prst="rect">
            <a:avLst/>
          </a:prstGeom>
          <a:noFill/>
        </p:spPr>
        <p:txBody>
          <a:bodyPr wrap="square" rtlCol="0">
            <a:spAutoFit/>
          </a:bodyPr>
          <a:lstStyle/>
          <a:p>
            <a:r>
              <a:rPr lang="it-IT" sz="1400" dirty="0" smtClean="0"/>
              <a:t>Svolgimento dei </a:t>
            </a:r>
            <a:r>
              <a:rPr lang="it-IT" sz="1400" dirty="0" err="1" smtClean="0"/>
              <a:t>jobs</a:t>
            </a:r>
            <a:r>
              <a:rPr lang="it-IT" sz="1400" dirty="0" smtClean="0"/>
              <a:t> associati a questo </a:t>
            </a:r>
            <a:r>
              <a:rPr lang="it-IT" sz="1400" dirty="0" err="1" smtClean="0"/>
              <a:t>thread</a:t>
            </a:r>
            <a:endParaRPr lang="it-IT" sz="1400" dirty="0" smtClean="0"/>
          </a:p>
        </p:txBody>
      </p:sp>
      <p:cxnSp>
        <p:nvCxnSpPr>
          <p:cNvPr id="260" name="Connettore 1 259"/>
          <p:cNvCxnSpPr/>
          <p:nvPr/>
        </p:nvCxnSpPr>
        <p:spPr>
          <a:xfrm>
            <a:off x="5820617" y="4765526"/>
            <a:ext cx="0" cy="24765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1" name="Connettore 1 260"/>
          <p:cNvCxnSpPr/>
          <p:nvPr/>
        </p:nvCxnSpPr>
        <p:spPr>
          <a:xfrm>
            <a:off x="5078757" y="1887500"/>
            <a:ext cx="0" cy="3125676"/>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62" name="Gruppo 261"/>
          <p:cNvGrpSpPr/>
          <p:nvPr/>
        </p:nvGrpSpPr>
        <p:grpSpPr>
          <a:xfrm>
            <a:off x="5163852" y="5475696"/>
            <a:ext cx="1062506" cy="1188132"/>
            <a:chOff x="3075623" y="5475696"/>
            <a:chExt cx="1062506" cy="1188132"/>
          </a:xfrm>
        </p:grpSpPr>
        <p:grpSp>
          <p:nvGrpSpPr>
            <p:cNvPr id="263" name="Gruppo 262"/>
            <p:cNvGrpSpPr/>
            <p:nvPr/>
          </p:nvGrpSpPr>
          <p:grpSpPr>
            <a:xfrm>
              <a:off x="3131843" y="5475696"/>
              <a:ext cx="1006286" cy="1188132"/>
              <a:chOff x="946033" y="4581128"/>
              <a:chExt cx="1006286" cy="1188132"/>
            </a:xfrm>
          </p:grpSpPr>
          <p:grpSp>
            <p:nvGrpSpPr>
              <p:cNvPr id="268" name="Gruppo 267"/>
              <p:cNvGrpSpPr/>
              <p:nvPr/>
            </p:nvGrpSpPr>
            <p:grpSpPr>
              <a:xfrm>
                <a:off x="946033" y="4581128"/>
                <a:ext cx="961671" cy="1152128"/>
                <a:chOff x="3779912" y="3861048"/>
                <a:chExt cx="547567" cy="864096"/>
              </a:xfrm>
            </p:grpSpPr>
            <p:cxnSp>
              <p:nvCxnSpPr>
                <p:cNvPr id="270" name="Connettore 1 269"/>
                <p:cNvCxnSpPr/>
                <p:nvPr/>
              </p:nvCxnSpPr>
              <p:spPr>
                <a:xfrm flipH="1">
                  <a:off x="3923928" y="3861048"/>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Connettore 1 270"/>
                <p:cNvCxnSpPr/>
                <p:nvPr/>
              </p:nvCxnSpPr>
              <p:spPr>
                <a:xfrm>
                  <a:off x="3991744" y="4262623"/>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Connettore 1 271"/>
                <p:cNvCxnSpPr/>
                <p:nvPr/>
              </p:nvCxnSpPr>
              <p:spPr>
                <a:xfrm>
                  <a:off x="4029844" y="4013448"/>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Connettore 1 272"/>
                <p:cNvCxnSpPr/>
                <p:nvPr/>
              </p:nvCxnSpPr>
              <p:spPr>
                <a:xfrm flipH="1">
                  <a:off x="4156906" y="4185084"/>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Connettore 1 273"/>
                <p:cNvCxnSpPr/>
                <p:nvPr/>
              </p:nvCxnSpPr>
              <p:spPr>
                <a:xfrm>
                  <a:off x="4188625" y="4509120"/>
                  <a:ext cx="13885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Connettore 1 274"/>
                <p:cNvCxnSpPr/>
                <p:nvPr/>
              </p:nvCxnSpPr>
              <p:spPr>
                <a:xfrm flipH="1">
                  <a:off x="3779912" y="4151287"/>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9" name="Ovale 268"/>
              <p:cNvSpPr/>
              <p:nvPr/>
            </p:nvSpPr>
            <p:spPr>
              <a:xfrm>
                <a:off x="1863089" y="5697252"/>
                <a:ext cx="89230"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grpSp>
        <p:cxnSp>
          <p:nvCxnSpPr>
            <p:cNvPr id="264" name="Connettore 1 263"/>
            <p:cNvCxnSpPr/>
            <p:nvPr/>
          </p:nvCxnSpPr>
          <p:spPr>
            <a:xfrm>
              <a:off x="3181420" y="5908999"/>
              <a:ext cx="160622" cy="61477"/>
            </a:xfrm>
            <a:prstGeom prst="line">
              <a:avLst/>
            </a:prstGeom>
          </p:spPr>
          <p:style>
            <a:lnRef idx="1">
              <a:schemeClr val="accent1"/>
            </a:lnRef>
            <a:fillRef idx="0">
              <a:schemeClr val="accent1"/>
            </a:fillRef>
            <a:effectRef idx="0">
              <a:schemeClr val="accent1"/>
            </a:effectRef>
            <a:fontRef idx="minor">
              <a:schemeClr val="tx1"/>
            </a:fontRef>
          </p:style>
        </p:cxnSp>
        <p:sp>
          <p:nvSpPr>
            <p:cNvPr id="265" name="Ovale 264"/>
            <p:cNvSpPr/>
            <p:nvPr/>
          </p:nvSpPr>
          <p:spPr>
            <a:xfrm>
              <a:off x="3075623" y="5860859"/>
              <a:ext cx="89230"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266" name="Ovale 265"/>
            <p:cNvSpPr/>
            <p:nvPr/>
          </p:nvSpPr>
          <p:spPr>
            <a:xfrm>
              <a:off x="3420380" y="6474772"/>
              <a:ext cx="89230" cy="72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67" name="Connettore 1 266"/>
            <p:cNvCxnSpPr>
              <a:endCxn id="266" idx="0"/>
            </p:cNvCxnSpPr>
            <p:nvPr/>
          </p:nvCxnSpPr>
          <p:spPr>
            <a:xfrm flipH="1">
              <a:off x="3464995" y="6307595"/>
              <a:ext cx="156776" cy="167177"/>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76" name="CasellaDiTesto 275"/>
              <p:cNvSpPr txBox="1"/>
              <p:nvPr/>
            </p:nvSpPr>
            <p:spPr>
              <a:xfrm>
                <a:off x="7308304" y="2114912"/>
                <a:ext cx="1872208" cy="1262525"/>
              </a:xfrm>
              <a:prstGeom prst="rect">
                <a:avLst/>
              </a:prstGeom>
              <a:noFill/>
            </p:spPr>
            <p:txBody>
              <a:bodyPr wrap="square" rtlCol="0">
                <a:spAutoFit/>
              </a:bodyPr>
              <a:lstStyle/>
              <a:p>
                <a:r>
                  <a:rPr lang="it-IT" sz="1400" dirty="0" smtClean="0"/>
                  <a:t>RRT-RRT* </a:t>
                </a:r>
                <a:r>
                  <a:rPr lang="it-IT" sz="1400" dirty="0" err="1" smtClean="0"/>
                  <a:t>iterations</a:t>
                </a:r>
                <a:r>
                  <a:rPr lang="it-IT" sz="1400" dirty="0" smtClean="0"/>
                  <a:t>:</a:t>
                </a:r>
              </a:p>
              <a:p>
                <a:r>
                  <a:rPr lang="it-IT" sz="1400" dirty="0" smtClean="0"/>
                  <a:t>Da generazione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𝑟𝑎𝑛𝑑</m:t>
                        </m:r>
                      </m:sub>
                    </m:sSub>
                  </m:oMath>
                </a14:m>
                <a:r>
                  <a:rPr lang="it-IT" sz="1400" dirty="0" smtClean="0"/>
                  <a:t> ad eventuale aggiunta di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𝑒𝑥𝑡𝑒𝑛𝑑</m:t>
                        </m:r>
                      </m:sub>
                    </m:sSub>
                  </m:oMath>
                </a14:m>
                <a:r>
                  <a:rPr lang="it-IT" sz="1400" dirty="0" smtClean="0"/>
                  <a:t> all’albero, e </a:t>
                </a:r>
                <a:r>
                  <a:rPr lang="it-IT" sz="1400" dirty="0" err="1" smtClean="0"/>
                  <a:t>rewird</a:t>
                </a:r>
                <a:r>
                  <a:rPr lang="it-IT" sz="1400" dirty="0" smtClean="0"/>
                  <a:t>  </a:t>
                </a:r>
                <a:endParaRPr lang="it-IT" sz="1400" dirty="0"/>
              </a:p>
            </p:txBody>
          </p:sp>
        </mc:Choice>
        <mc:Fallback xmlns="">
          <p:sp>
            <p:nvSpPr>
              <p:cNvPr id="276" name="CasellaDiTesto 275"/>
              <p:cNvSpPr txBox="1">
                <a:spLocks noRot="1" noChangeAspect="1" noMove="1" noResize="1" noEditPoints="1" noAdjustHandles="1" noChangeArrowheads="1" noChangeShapeType="1" noTextEdit="1"/>
              </p:cNvSpPr>
              <p:nvPr/>
            </p:nvSpPr>
            <p:spPr>
              <a:xfrm>
                <a:off x="7308304" y="2114912"/>
                <a:ext cx="1872208" cy="1262525"/>
              </a:xfrm>
              <a:prstGeom prst="rect">
                <a:avLst/>
              </a:prstGeom>
              <a:blipFill rotWithShape="1">
                <a:blip r:embed="rId3"/>
                <a:stretch>
                  <a:fillRect l="-977" t="-483" b="-3865"/>
                </a:stretch>
              </a:blipFill>
            </p:spPr>
            <p:txBody>
              <a:bodyPr/>
              <a:lstStyle/>
              <a:p>
                <a:r>
                  <a:rPr lang="it-IT">
                    <a:noFill/>
                  </a:rPr>
                  <a:t> </a:t>
                </a:r>
              </a:p>
            </p:txBody>
          </p:sp>
        </mc:Fallback>
      </mc:AlternateContent>
      <p:grpSp>
        <p:nvGrpSpPr>
          <p:cNvPr id="278" name="Gruppo 277"/>
          <p:cNvGrpSpPr/>
          <p:nvPr/>
        </p:nvGrpSpPr>
        <p:grpSpPr>
          <a:xfrm>
            <a:off x="7380310" y="3541475"/>
            <a:ext cx="885254" cy="1110456"/>
            <a:chOff x="3779912" y="3699030"/>
            <a:chExt cx="504056" cy="800472"/>
          </a:xfrm>
        </p:grpSpPr>
        <p:cxnSp>
          <p:nvCxnSpPr>
            <p:cNvPr id="280" name="Connettore 1 279"/>
            <p:cNvCxnSpPr/>
            <p:nvPr/>
          </p:nvCxnSpPr>
          <p:spPr>
            <a:xfrm flipH="1">
              <a:off x="3923928" y="3699030"/>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Connettore 1 280"/>
            <p:cNvCxnSpPr/>
            <p:nvPr/>
          </p:nvCxnSpPr>
          <p:spPr>
            <a:xfrm>
              <a:off x="3991744" y="4100605"/>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Connettore 1 281"/>
            <p:cNvCxnSpPr/>
            <p:nvPr/>
          </p:nvCxnSpPr>
          <p:spPr>
            <a:xfrm>
              <a:off x="4029844" y="3851430"/>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Connettore 1 282"/>
            <p:cNvCxnSpPr/>
            <p:nvPr/>
          </p:nvCxnSpPr>
          <p:spPr>
            <a:xfrm flipH="1">
              <a:off x="4156906" y="4023066"/>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Connettore 1 284"/>
            <p:cNvCxnSpPr/>
            <p:nvPr/>
          </p:nvCxnSpPr>
          <p:spPr>
            <a:xfrm flipH="1">
              <a:off x="3779912" y="3989269"/>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6" name="CasellaDiTesto 285"/>
          <p:cNvSpPr txBox="1"/>
          <p:nvPr/>
        </p:nvSpPr>
        <p:spPr>
          <a:xfrm>
            <a:off x="8244408" y="4158358"/>
            <a:ext cx="864096" cy="544379"/>
          </a:xfrm>
          <a:prstGeom prst="rect">
            <a:avLst/>
          </a:prstGeom>
          <a:noFill/>
        </p:spPr>
        <p:txBody>
          <a:bodyPr wrap="square" rtlCol="0">
            <a:spAutoFit/>
          </a:bodyPr>
          <a:lstStyle/>
          <a:p>
            <a:r>
              <a:rPr lang="it-IT" sz="1400" dirty="0" smtClean="0"/>
              <a:t>Nodo aggiunto</a:t>
            </a:r>
            <a:endParaRPr lang="it-IT" sz="1400" dirty="0"/>
          </a:p>
        </p:txBody>
      </p:sp>
      <p:grpSp>
        <p:nvGrpSpPr>
          <p:cNvPr id="287" name="Gruppo 286"/>
          <p:cNvGrpSpPr/>
          <p:nvPr/>
        </p:nvGrpSpPr>
        <p:grpSpPr>
          <a:xfrm>
            <a:off x="7092277" y="2021798"/>
            <a:ext cx="646989" cy="4647562"/>
            <a:chOff x="578292" y="3136252"/>
            <a:chExt cx="444466" cy="2367469"/>
          </a:xfrm>
        </p:grpSpPr>
        <p:cxnSp>
          <p:nvCxnSpPr>
            <p:cNvPr id="288" name="Connettore 1 287"/>
            <p:cNvCxnSpPr/>
            <p:nvPr/>
          </p:nvCxnSpPr>
          <p:spPr>
            <a:xfrm flipH="1">
              <a:off x="578292" y="5503721"/>
              <a:ext cx="17728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9" name="Connettore 1 288"/>
            <p:cNvCxnSpPr/>
            <p:nvPr/>
          </p:nvCxnSpPr>
          <p:spPr>
            <a:xfrm>
              <a:off x="578292" y="3136252"/>
              <a:ext cx="0" cy="23674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0" name="Connettore 1 289"/>
            <p:cNvCxnSpPr/>
            <p:nvPr/>
          </p:nvCxnSpPr>
          <p:spPr>
            <a:xfrm>
              <a:off x="581657" y="3149055"/>
              <a:ext cx="441101"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98" name="CasellaDiTesto 297"/>
          <p:cNvSpPr txBox="1"/>
          <p:nvPr/>
        </p:nvSpPr>
        <p:spPr>
          <a:xfrm>
            <a:off x="7164285" y="1393031"/>
            <a:ext cx="1551984" cy="307777"/>
          </a:xfrm>
          <a:prstGeom prst="rect">
            <a:avLst/>
          </a:prstGeom>
          <a:noFill/>
        </p:spPr>
        <p:txBody>
          <a:bodyPr wrap="square" rtlCol="0">
            <a:spAutoFit/>
          </a:bodyPr>
          <a:lstStyle/>
          <a:p>
            <a:r>
              <a:rPr lang="it-IT" sz="1400" dirty="0" smtClean="0"/>
              <a:t>Jobs for </a:t>
            </a:r>
            <a:r>
              <a:rPr lang="it-IT" sz="1400" dirty="0" err="1" smtClean="0"/>
              <a:t>thread</a:t>
            </a:r>
            <a:r>
              <a:rPr lang="it-IT" sz="1400" dirty="0" smtClean="0"/>
              <a:t> 2 </a:t>
            </a:r>
            <a:endParaRPr lang="it-IT" sz="1400" dirty="0"/>
          </a:p>
        </p:txBody>
      </p:sp>
      <p:sp>
        <p:nvSpPr>
          <p:cNvPr id="299" name="CasellaDiTesto 298"/>
          <p:cNvSpPr txBox="1"/>
          <p:nvPr/>
        </p:nvSpPr>
        <p:spPr>
          <a:xfrm>
            <a:off x="7092277" y="4941168"/>
            <a:ext cx="2062072" cy="523220"/>
          </a:xfrm>
          <a:prstGeom prst="rect">
            <a:avLst/>
          </a:prstGeom>
          <a:noFill/>
        </p:spPr>
        <p:txBody>
          <a:bodyPr wrap="square" rtlCol="0">
            <a:spAutoFit/>
          </a:bodyPr>
          <a:lstStyle/>
          <a:p>
            <a:r>
              <a:rPr lang="it-IT" sz="1400" dirty="0" smtClean="0"/>
              <a:t>Svolgimento dei </a:t>
            </a:r>
            <a:r>
              <a:rPr lang="it-IT" sz="1400" dirty="0" err="1" smtClean="0"/>
              <a:t>jobs</a:t>
            </a:r>
            <a:r>
              <a:rPr lang="it-IT" sz="1400" dirty="0" smtClean="0"/>
              <a:t> associati a questo </a:t>
            </a:r>
            <a:r>
              <a:rPr lang="it-IT" sz="1400" dirty="0" err="1" smtClean="0"/>
              <a:t>thread</a:t>
            </a:r>
            <a:endParaRPr lang="it-IT" sz="1400" dirty="0" smtClean="0"/>
          </a:p>
        </p:txBody>
      </p:sp>
      <p:cxnSp>
        <p:nvCxnSpPr>
          <p:cNvPr id="300" name="Connettore 1 299"/>
          <p:cNvCxnSpPr/>
          <p:nvPr/>
        </p:nvCxnSpPr>
        <p:spPr>
          <a:xfrm>
            <a:off x="7980857" y="4765526"/>
            <a:ext cx="0" cy="24765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1" name="Connettore 1 300"/>
          <p:cNvCxnSpPr/>
          <p:nvPr/>
        </p:nvCxnSpPr>
        <p:spPr>
          <a:xfrm>
            <a:off x="7238997" y="1887500"/>
            <a:ext cx="0" cy="3125676"/>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2" name="Gruppo 301"/>
          <p:cNvGrpSpPr/>
          <p:nvPr/>
        </p:nvGrpSpPr>
        <p:grpSpPr>
          <a:xfrm>
            <a:off x="7324092" y="5475696"/>
            <a:ext cx="1062506" cy="1188132"/>
            <a:chOff x="3075623" y="5475696"/>
            <a:chExt cx="1062506" cy="1188132"/>
          </a:xfrm>
        </p:grpSpPr>
        <p:grpSp>
          <p:nvGrpSpPr>
            <p:cNvPr id="303" name="Gruppo 302"/>
            <p:cNvGrpSpPr/>
            <p:nvPr/>
          </p:nvGrpSpPr>
          <p:grpSpPr>
            <a:xfrm>
              <a:off x="3131843" y="5475696"/>
              <a:ext cx="1006286" cy="1188132"/>
              <a:chOff x="946033" y="4581128"/>
              <a:chExt cx="1006286" cy="1188132"/>
            </a:xfrm>
          </p:grpSpPr>
          <p:grpSp>
            <p:nvGrpSpPr>
              <p:cNvPr id="308" name="Gruppo 307"/>
              <p:cNvGrpSpPr/>
              <p:nvPr/>
            </p:nvGrpSpPr>
            <p:grpSpPr>
              <a:xfrm>
                <a:off x="946033" y="4581128"/>
                <a:ext cx="961671" cy="1152128"/>
                <a:chOff x="3779912" y="3861048"/>
                <a:chExt cx="547567" cy="864096"/>
              </a:xfrm>
            </p:grpSpPr>
            <p:cxnSp>
              <p:nvCxnSpPr>
                <p:cNvPr id="310" name="Connettore 1 309"/>
                <p:cNvCxnSpPr/>
                <p:nvPr/>
              </p:nvCxnSpPr>
              <p:spPr>
                <a:xfrm flipH="1">
                  <a:off x="3923928" y="3861048"/>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Connettore 1 310"/>
                <p:cNvCxnSpPr/>
                <p:nvPr/>
              </p:nvCxnSpPr>
              <p:spPr>
                <a:xfrm>
                  <a:off x="3991744" y="4262623"/>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Connettore 1 311"/>
                <p:cNvCxnSpPr/>
                <p:nvPr/>
              </p:nvCxnSpPr>
              <p:spPr>
                <a:xfrm>
                  <a:off x="4029844" y="4013448"/>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Connettore 1 312"/>
                <p:cNvCxnSpPr/>
                <p:nvPr/>
              </p:nvCxnSpPr>
              <p:spPr>
                <a:xfrm flipH="1">
                  <a:off x="4156906" y="4185084"/>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Connettore 1 313"/>
                <p:cNvCxnSpPr/>
                <p:nvPr/>
              </p:nvCxnSpPr>
              <p:spPr>
                <a:xfrm>
                  <a:off x="4188625" y="4509120"/>
                  <a:ext cx="13885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Connettore 1 314"/>
                <p:cNvCxnSpPr/>
                <p:nvPr/>
              </p:nvCxnSpPr>
              <p:spPr>
                <a:xfrm flipH="1">
                  <a:off x="3779912" y="4151287"/>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309" name="Ovale 308"/>
              <p:cNvSpPr/>
              <p:nvPr/>
            </p:nvSpPr>
            <p:spPr>
              <a:xfrm>
                <a:off x="1863089" y="5697252"/>
                <a:ext cx="89230"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grpSp>
        <p:cxnSp>
          <p:nvCxnSpPr>
            <p:cNvPr id="304" name="Connettore 1 303"/>
            <p:cNvCxnSpPr/>
            <p:nvPr/>
          </p:nvCxnSpPr>
          <p:spPr>
            <a:xfrm>
              <a:off x="3181420" y="5908999"/>
              <a:ext cx="160622" cy="61477"/>
            </a:xfrm>
            <a:prstGeom prst="line">
              <a:avLst/>
            </a:prstGeom>
          </p:spPr>
          <p:style>
            <a:lnRef idx="1">
              <a:schemeClr val="accent1"/>
            </a:lnRef>
            <a:fillRef idx="0">
              <a:schemeClr val="accent1"/>
            </a:fillRef>
            <a:effectRef idx="0">
              <a:schemeClr val="accent1"/>
            </a:effectRef>
            <a:fontRef idx="minor">
              <a:schemeClr val="tx1"/>
            </a:fontRef>
          </p:style>
        </p:cxnSp>
        <p:sp>
          <p:nvSpPr>
            <p:cNvPr id="305" name="Ovale 304"/>
            <p:cNvSpPr/>
            <p:nvPr/>
          </p:nvSpPr>
          <p:spPr>
            <a:xfrm>
              <a:off x="3075623" y="5860859"/>
              <a:ext cx="89230" cy="72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306" name="Ovale 305"/>
            <p:cNvSpPr/>
            <p:nvPr/>
          </p:nvSpPr>
          <p:spPr>
            <a:xfrm>
              <a:off x="3420380" y="6474772"/>
              <a:ext cx="89230"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cxnSp>
          <p:nvCxnSpPr>
            <p:cNvPr id="307" name="Connettore 1 306"/>
            <p:cNvCxnSpPr>
              <a:endCxn id="306" idx="0"/>
            </p:cNvCxnSpPr>
            <p:nvPr/>
          </p:nvCxnSpPr>
          <p:spPr>
            <a:xfrm flipH="1">
              <a:off x="3464995" y="6307595"/>
              <a:ext cx="156776" cy="1671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Gruppo 29"/>
          <p:cNvGrpSpPr/>
          <p:nvPr/>
        </p:nvGrpSpPr>
        <p:grpSpPr>
          <a:xfrm>
            <a:off x="7092277" y="1588150"/>
            <a:ext cx="2088235" cy="400690"/>
            <a:chOff x="7092277" y="1588150"/>
            <a:chExt cx="2088235" cy="400690"/>
          </a:xfrm>
        </p:grpSpPr>
        <p:grpSp>
          <p:nvGrpSpPr>
            <p:cNvPr id="291" name="Gruppo 290"/>
            <p:cNvGrpSpPr/>
            <p:nvPr/>
          </p:nvGrpSpPr>
          <p:grpSpPr>
            <a:xfrm>
              <a:off x="7092277" y="1588150"/>
              <a:ext cx="2088235" cy="400690"/>
              <a:chOff x="2803960" y="2444338"/>
              <a:chExt cx="2088235" cy="400690"/>
            </a:xfrm>
          </p:grpSpPr>
          <p:grpSp>
            <p:nvGrpSpPr>
              <p:cNvPr id="292" name="Gruppo 291"/>
              <p:cNvGrpSpPr/>
              <p:nvPr/>
            </p:nvGrpSpPr>
            <p:grpSpPr>
              <a:xfrm>
                <a:off x="2803960" y="2444338"/>
                <a:ext cx="2088235" cy="400690"/>
                <a:chOff x="2195736" y="5229200"/>
                <a:chExt cx="2088235" cy="400690"/>
              </a:xfrm>
            </p:grpSpPr>
            <p:sp>
              <p:nvSpPr>
                <p:cNvPr id="294" name="CasellaDiTesto 293"/>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295" name="Rettangolo 294"/>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6" name="Rettangolo 295"/>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7" name="CasellaDiTesto 296"/>
                <p:cNvSpPr txBox="1"/>
                <p:nvPr/>
              </p:nvSpPr>
              <p:spPr>
                <a:xfrm>
                  <a:off x="3779915" y="5260558"/>
                  <a:ext cx="504056" cy="369332"/>
                </a:xfrm>
                <a:prstGeom prst="rect">
                  <a:avLst/>
                </a:prstGeom>
                <a:noFill/>
              </p:spPr>
              <p:txBody>
                <a:bodyPr wrap="square" rtlCol="0">
                  <a:spAutoFit/>
                </a:bodyPr>
                <a:lstStyle/>
                <a:p>
                  <a:r>
                    <a:rPr lang="it-IT" dirty="0"/>
                    <a:t>&gt;</a:t>
                  </a:r>
                </a:p>
              </p:txBody>
            </p:sp>
          </p:grpSp>
          <p:sp>
            <p:nvSpPr>
              <p:cNvPr id="293" name="Rettangolo 292"/>
              <p:cNvSpPr/>
              <p:nvPr/>
            </p:nvSpPr>
            <p:spPr>
              <a:xfrm>
                <a:off x="3785912" y="2553727"/>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6" name="Rettangolo 315"/>
            <p:cNvSpPr/>
            <p:nvPr/>
          </p:nvSpPr>
          <p:spPr>
            <a:xfrm>
              <a:off x="8428237" y="1700808"/>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317" name="Connettore 1 316"/>
          <p:cNvCxnSpPr/>
          <p:nvPr/>
        </p:nvCxnSpPr>
        <p:spPr>
          <a:xfrm>
            <a:off x="5631612" y="908720"/>
            <a:ext cx="0" cy="548395"/>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9" name="Connettore 1 318"/>
          <p:cNvCxnSpPr/>
          <p:nvPr/>
        </p:nvCxnSpPr>
        <p:spPr>
          <a:xfrm flipV="1">
            <a:off x="3490797" y="886533"/>
            <a:ext cx="2140815" cy="184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0" name="Connettore 1 319"/>
          <p:cNvCxnSpPr/>
          <p:nvPr/>
        </p:nvCxnSpPr>
        <p:spPr>
          <a:xfrm flipH="1">
            <a:off x="7681384" y="1051027"/>
            <a:ext cx="19178" cy="406088"/>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1" name="Connettore 1 320"/>
          <p:cNvCxnSpPr/>
          <p:nvPr/>
        </p:nvCxnSpPr>
        <p:spPr>
          <a:xfrm flipH="1" flipV="1">
            <a:off x="5631612" y="886533"/>
            <a:ext cx="2068950" cy="1644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2" name="Connettore 1 321"/>
          <p:cNvCxnSpPr>
            <a:endCxn id="254" idx="1"/>
          </p:cNvCxnSpPr>
          <p:nvPr/>
        </p:nvCxnSpPr>
        <p:spPr>
          <a:xfrm flipV="1">
            <a:off x="4360276" y="1772816"/>
            <a:ext cx="571761" cy="2447034"/>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3" name="Connettore 1 322"/>
          <p:cNvCxnSpPr>
            <a:endCxn id="294" idx="1"/>
          </p:cNvCxnSpPr>
          <p:nvPr/>
        </p:nvCxnSpPr>
        <p:spPr>
          <a:xfrm flipV="1">
            <a:off x="4535996" y="1772816"/>
            <a:ext cx="2556281" cy="2657731"/>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4" name="Ovale 323"/>
          <p:cNvSpPr/>
          <p:nvPr/>
        </p:nvSpPr>
        <p:spPr>
          <a:xfrm>
            <a:off x="5494940" y="4548083"/>
            <a:ext cx="89230" cy="72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325" name="Connettore 1 324"/>
          <p:cNvCxnSpPr>
            <a:endCxn id="324" idx="0"/>
          </p:cNvCxnSpPr>
          <p:nvPr/>
        </p:nvCxnSpPr>
        <p:spPr>
          <a:xfrm flipH="1">
            <a:off x="5539555" y="4380906"/>
            <a:ext cx="156776" cy="167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6" name="Connettore 1 325"/>
          <p:cNvCxnSpPr/>
          <p:nvPr/>
        </p:nvCxnSpPr>
        <p:spPr>
          <a:xfrm>
            <a:off x="7427297" y="4008936"/>
            <a:ext cx="160622" cy="61477"/>
          </a:xfrm>
          <a:prstGeom prst="line">
            <a:avLst/>
          </a:prstGeom>
        </p:spPr>
        <p:style>
          <a:lnRef idx="1">
            <a:schemeClr val="accent1"/>
          </a:lnRef>
          <a:fillRef idx="0">
            <a:schemeClr val="accent1"/>
          </a:fillRef>
          <a:effectRef idx="0">
            <a:schemeClr val="accent1"/>
          </a:effectRef>
          <a:fontRef idx="minor">
            <a:schemeClr val="tx1"/>
          </a:fontRef>
        </p:style>
      </p:cxnSp>
      <p:sp>
        <p:nvSpPr>
          <p:cNvPr id="327" name="Ovale 326"/>
          <p:cNvSpPr/>
          <p:nvPr/>
        </p:nvSpPr>
        <p:spPr>
          <a:xfrm>
            <a:off x="7321500" y="3960796"/>
            <a:ext cx="89230" cy="72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009271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3" name="CasellaDiTesto 2"/>
          <p:cNvSpPr txBox="1"/>
          <p:nvPr/>
        </p:nvSpPr>
        <p:spPr>
          <a:xfrm>
            <a:off x="115128" y="921494"/>
            <a:ext cx="8849360" cy="923330"/>
          </a:xfrm>
          <a:prstGeom prst="rect">
            <a:avLst/>
          </a:prstGeom>
          <a:noFill/>
        </p:spPr>
        <p:txBody>
          <a:bodyPr wrap="square" rtlCol="0">
            <a:spAutoFit/>
          </a:bodyPr>
          <a:lstStyle/>
          <a:p>
            <a:r>
              <a:rPr lang="it-IT" dirty="0" smtClean="0"/>
              <a:t>Step 2:</a:t>
            </a:r>
            <a:r>
              <a:rPr lang="it-IT" dirty="0"/>
              <a:t> </a:t>
            </a:r>
            <a:r>
              <a:rPr lang="it-IT" dirty="0" smtClean="0"/>
              <a:t>La lista di job è in realtà un accostamento di liste, una per ogni altro </a:t>
            </a:r>
            <a:r>
              <a:rPr lang="it-IT" dirty="0" err="1" smtClean="0"/>
              <a:t>thread</a:t>
            </a:r>
            <a:r>
              <a:rPr lang="it-IT" dirty="0" smtClean="0"/>
              <a:t>. In questa maniera i </a:t>
            </a:r>
            <a:r>
              <a:rPr lang="it-IT" dirty="0" err="1" smtClean="0"/>
              <a:t>threads</a:t>
            </a:r>
            <a:r>
              <a:rPr lang="it-IT" dirty="0" smtClean="0"/>
              <a:t> non devono sincronizzarsi per aggiungere </a:t>
            </a:r>
            <a:r>
              <a:rPr lang="it-IT" dirty="0" err="1" smtClean="0"/>
              <a:t>jobs</a:t>
            </a:r>
            <a:r>
              <a:rPr lang="it-IT" dirty="0" smtClean="0"/>
              <a:t>, perché ognuno lo fa su una lista diversa.</a:t>
            </a:r>
          </a:p>
        </p:txBody>
      </p:sp>
      <p:grpSp>
        <p:nvGrpSpPr>
          <p:cNvPr id="5" name="Gruppo 4"/>
          <p:cNvGrpSpPr/>
          <p:nvPr/>
        </p:nvGrpSpPr>
        <p:grpSpPr>
          <a:xfrm>
            <a:off x="671601" y="1916832"/>
            <a:ext cx="7140759" cy="909101"/>
            <a:chOff x="671601" y="1916832"/>
            <a:chExt cx="7140759" cy="909101"/>
          </a:xfrm>
        </p:grpSpPr>
        <p:sp>
          <p:nvSpPr>
            <p:cNvPr id="67" name="CasellaDiTesto 66"/>
            <p:cNvSpPr txBox="1"/>
            <p:nvPr/>
          </p:nvSpPr>
          <p:spPr>
            <a:xfrm>
              <a:off x="3612901" y="1916832"/>
              <a:ext cx="1103115" cy="523220"/>
            </a:xfrm>
            <a:prstGeom prst="rect">
              <a:avLst/>
            </a:prstGeom>
            <a:noFill/>
          </p:spPr>
          <p:txBody>
            <a:bodyPr wrap="square" rtlCol="0">
              <a:spAutoFit/>
            </a:bodyPr>
            <a:lstStyle/>
            <a:p>
              <a:r>
                <a:rPr lang="it-IT" sz="1400" dirty="0" smtClean="0"/>
                <a:t>Jobs from </a:t>
              </a:r>
            </a:p>
            <a:p>
              <a:r>
                <a:rPr lang="it-IT" sz="1400" dirty="0" err="1" smtClean="0"/>
                <a:t>thread</a:t>
              </a:r>
              <a:r>
                <a:rPr lang="it-IT" sz="1400" dirty="0" smtClean="0"/>
                <a:t> 0 </a:t>
              </a:r>
              <a:endParaRPr lang="it-IT" sz="1400" dirty="0"/>
            </a:p>
          </p:txBody>
        </p:sp>
        <p:sp>
          <p:nvSpPr>
            <p:cNvPr id="84" name="CasellaDiTesto 83"/>
            <p:cNvSpPr txBox="1"/>
            <p:nvPr/>
          </p:nvSpPr>
          <p:spPr>
            <a:xfrm>
              <a:off x="4644008" y="1969676"/>
              <a:ext cx="1103115" cy="523220"/>
            </a:xfrm>
            <a:prstGeom prst="rect">
              <a:avLst/>
            </a:prstGeom>
            <a:noFill/>
          </p:spPr>
          <p:txBody>
            <a:bodyPr wrap="square" rtlCol="0">
              <a:spAutoFit/>
            </a:bodyPr>
            <a:lstStyle/>
            <a:p>
              <a:r>
                <a:rPr lang="it-IT" sz="1400" dirty="0" smtClean="0"/>
                <a:t>Jobs from </a:t>
              </a:r>
            </a:p>
            <a:p>
              <a:r>
                <a:rPr lang="it-IT" sz="1400" dirty="0" err="1" smtClean="0"/>
                <a:t>thread</a:t>
              </a:r>
              <a:r>
                <a:rPr lang="it-IT" sz="1400" dirty="0" smtClean="0"/>
                <a:t> 2 </a:t>
              </a:r>
              <a:endParaRPr lang="it-IT" sz="1400" dirty="0"/>
            </a:p>
          </p:txBody>
        </p:sp>
        <p:sp>
          <p:nvSpPr>
            <p:cNvPr id="85" name="CasellaDiTesto 84"/>
            <p:cNvSpPr txBox="1"/>
            <p:nvPr/>
          </p:nvSpPr>
          <p:spPr>
            <a:xfrm>
              <a:off x="5845149" y="1916832"/>
              <a:ext cx="1103115" cy="523220"/>
            </a:xfrm>
            <a:prstGeom prst="rect">
              <a:avLst/>
            </a:prstGeom>
            <a:noFill/>
          </p:spPr>
          <p:txBody>
            <a:bodyPr wrap="square" rtlCol="0">
              <a:spAutoFit/>
            </a:bodyPr>
            <a:lstStyle/>
            <a:p>
              <a:r>
                <a:rPr lang="it-IT" sz="1400" dirty="0" smtClean="0"/>
                <a:t>Jobs from </a:t>
              </a:r>
            </a:p>
            <a:p>
              <a:r>
                <a:rPr lang="it-IT" sz="1400" dirty="0" err="1" smtClean="0"/>
                <a:t>thread</a:t>
              </a:r>
              <a:r>
                <a:rPr lang="it-IT" sz="1400" dirty="0" smtClean="0"/>
                <a:t> 3 </a:t>
              </a:r>
              <a:endParaRPr lang="it-IT" sz="1400" dirty="0"/>
            </a:p>
          </p:txBody>
        </p:sp>
        <p:grpSp>
          <p:nvGrpSpPr>
            <p:cNvPr id="2" name="Gruppo 1"/>
            <p:cNvGrpSpPr/>
            <p:nvPr/>
          </p:nvGrpSpPr>
          <p:grpSpPr>
            <a:xfrm>
              <a:off x="671601" y="2057123"/>
              <a:ext cx="7140759" cy="768810"/>
              <a:chOff x="671601" y="2057123"/>
              <a:chExt cx="7140759" cy="768810"/>
            </a:xfrm>
          </p:grpSpPr>
          <p:grpSp>
            <p:nvGrpSpPr>
              <p:cNvPr id="49" name="Gruppo 48"/>
              <p:cNvGrpSpPr/>
              <p:nvPr/>
            </p:nvGrpSpPr>
            <p:grpSpPr>
              <a:xfrm>
                <a:off x="671601" y="2252242"/>
                <a:ext cx="1720049" cy="400690"/>
                <a:chOff x="2803960" y="2444338"/>
                <a:chExt cx="1720049" cy="400690"/>
              </a:xfrm>
            </p:grpSpPr>
            <p:grpSp>
              <p:nvGrpSpPr>
                <p:cNvPr id="52" name="Gruppo 51"/>
                <p:cNvGrpSpPr/>
                <p:nvPr/>
              </p:nvGrpSpPr>
              <p:grpSpPr>
                <a:xfrm>
                  <a:off x="2803960" y="2444338"/>
                  <a:ext cx="1720049" cy="400690"/>
                  <a:chOff x="2195736" y="5229200"/>
                  <a:chExt cx="1720049" cy="400690"/>
                </a:xfrm>
              </p:grpSpPr>
              <p:sp>
                <p:nvSpPr>
                  <p:cNvPr id="54" name="CasellaDiTesto 53"/>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55" name="Rettangolo 54"/>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Rettangolo 55"/>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CasellaDiTesto 56"/>
                  <p:cNvSpPr txBox="1"/>
                  <p:nvPr/>
                </p:nvSpPr>
                <p:spPr>
                  <a:xfrm>
                    <a:off x="3411729" y="5260558"/>
                    <a:ext cx="504056" cy="369332"/>
                  </a:xfrm>
                  <a:prstGeom prst="rect">
                    <a:avLst/>
                  </a:prstGeom>
                  <a:noFill/>
                </p:spPr>
                <p:txBody>
                  <a:bodyPr wrap="square" rtlCol="0">
                    <a:spAutoFit/>
                  </a:bodyPr>
                  <a:lstStyle/>
                  <a:p>
                    <a:r>
                      <a:rPr lang="it-IT" dirty="0"/>
                      <a:t>&gt;</a:t>
                    </a:r>
                  </a:p>
                </p:txBody>
              </p:sp>
            </p:grpSp>
            <p:sp>
              <p:nvSpPr>
                <p:cNvPr id="53" name="Rettangolo 52"/>
                <p:cNvSpPr/>
                <p:nvPr/>
              </p:nvSpPr>
              <p:spPr>
                <a:xfrm>
                  <a:off x="3785912" y="2553727"/>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8" name="CasellaDiTesto 57"/>
              <p:cNvSpPr txBox="1"/>
              <p:nvPr/>
            </p:nvSpPr>
            <p:spPr>
              <a:xfrm>
                <a:off x="743609" y="2057123"/>
                <a:ext cx="1551984" cy="307777"/>
              </a:xfrm>
              <a:prstGeom prst="rect">
                <a:avLst/>
              </a:prstGeom>
              <a:noFill/>
            </p:spPr>
            <p:txBody>
              <a:bodyPr wrap="square" rtlCol="0">
                <a:spAutoFit/>
              </a:bodyPr>
              <a:lstStyle/>
              <a:p>
                <a:r>
                  <a:rPr lang="it-IT" sz="1400" dirty="0" smtClean="0"/>
                  <a:t>Jobs for </a:t>
                </a:r>
                <a:r>
                  <a:rPr lang="it-IT" sz="1400" dirty="0" err="1" smtClean="0"/>
                  <a:t>thread</a:t>
                </a:r>
                <a:r>
                  <a:rPr lang="it-IT" sz="1400" dirty="0" smtClean="0"/>
                  <a:t> 1 </a:t>
                </a:r>
                <a:endParaRPr lang="it-IT" sz="1400" dirty="0"/>
              </a:p>
            </p:txBody>
          </p:sp>
          <p:sp>
            <p:nvSpPr>
              <p:cNvPr id="59" name="Freccia a destra 58"/>
              <p:cNvSpPr/>
              <p:nvPr/>
            </p:nvSpPr>
            <p:spPr>
              <a:xfrm>
                <a:off x="2391650" y="2204330"/>
                <a:ext cx="1008112" cy="527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61" name="Gruppo 60"/>
              <p:cNvGrpSpPr/>
              <p:nvPr/>
            </p:nvGrpSpPr>
            <p:grpSpPr>
              <a:xfrm>
                <a:off x="3563888" y="2319722"/>
                <a:ext cx="1008112" cy="400690"/>
                <a:chOff x="2195736" y="5229200"/>
                <a:chExt cx="1008112" cy="400690"/>
              </a:xfrm>
            </p:grpSpPr>
            <p:sp>
              <p:nvSpPr>
                <p:cNvPr id="63" name="CasellaDiTesto 62"/>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64" name="Rettangolo 63"/>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CasellaDiTesto 65"/>
                <p:cNvSpPr txBox="1"/>
                <p:nvPr/>
              </p:nvSpPr>
              <p:spPr>
                <a:xfrm>
                  <a:off x="2699792" y="5260558"/>
                  <a:ext cx="504056" cy="369332"/>
                </a:xfrm>
                <a:prstGeom prst="rect">
                  <a:avLst/>
                </a:prstGeom>
                <a:noFill/>
              </p:spPr>
              <p:txBody>
                <a:bodyPr wrap="square" rtlCol="0">
                  <a:spAutoFit/>
                </a:bodyPr>
                <a:lstStyle/>
                <a:p>
                  <a:r>
                    <a:rPr lang="it-IT" dirty="0"/>
                    <a:t>&gt;</a:t>
                  </a:r>
                </a:p>
              </p:txBody>
            </p:sp>
          </p:grpSp>
          <p:grpSp>
            <p:nvGrpSpPr>
              <p:cNvPr id="68" name="Gruppo 67"/>
              <p:cNvGrpSpPr/>
              <p:nvPr/>
            </p:nvGrpSpPr>
            <p:grpSpPr>
              <a:xfrm>
                <a:off x="4467800" y="2348880"/>
                <a:ext cx="1328336" cy="400690"/>
                <a:chOff x="2803960" y="2444338"/>
                <a:chExt cx="1328336" cy="400690"/>
              </a:xfrm>
            </p:grpSpPr>
            <p:grpSp>
              <p:nvGrpSpPr>
                <p:cNvPr id="69" name="Gruppo 68"/>
                <p:cNvGrpSpPr/>
                <p:nvPr/>
              </p:nvGrpSpPr>
              <p:grpSpPr>
                <a:xfrm>
                  <a:off x="2803960" y="2444338"/>
                  <a:ext cx="1328336" cy="400690"/>
                  <a:chOff x="2195736" y="5229200"/>
                  <a:chExt cx="1328336" cy="400690"/>
                </a:xfrm>
              </p:grpSpPr>
              <p:sp>
                <p:nvSpPr>
                  <p:cNvPr id="71" name="CasellaDiTesto 70"/>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72" name="Rettangolo 71"/>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CasellaDiTesto 73"/>
                  <p:cNvSpPr txBox="1"/>
                  <p:nvPr/>
                </p:nvSpPr>
                <p:spPr>
                  <a:xfrm>
                    <a:off x="3020016" y="5260558"/>
                    <a:ext cx="504056" cy="369332"/>
                  </a:xfrm>
                  <a:prstGeom prst="rect">
                    <a:avLst/>
                  </a:prstGeom>
                  <a:noFill/>
                </p:spPr>
                <p:txBody>
                  <a:bodyPr wrap="square" rtlCol="0">
                    <a:spAutoFit/>
                  </a:bodyPr>
                  <a:lstStyle/>
                  <a:p>
                    <a:r>
                      <a:rPr lang="it-IT" dirty="0"/>
                      <a:t>&gt;</a:t>
                    </a:r>
                  </a:p>
                </p:txBody>
              </p:sp>
            </p:grpSp>
            <p:sp>
              <p:nvSpPr>
                <p:cNvPr id="70" name="Rettangolo 69"/>
                <p:cNvSpPr/>
                <p:nvPr/>
              </p:nvSpPr>
              <p:spPr>
                <a:xfrm>
                  <a:off x="3412216" y="2553727"/>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6" name="Gruppo 75"/>
              <p:cNvGrpSpPr/>
              <p:nvPr/>
            </p:nvGrpSpPr>
            <p:grpSpPr>
              <a:xfrm>
                <a:off x="5796136" y="2348880"/>
                <a:ext cx="1008112" cy="369332"/>
                <a:chOff x="2195736" y="5229200"/>
                <a:chExt cx="1008112" cy="369332"/>
              </a:xfrm>
            </p:grpSpPr>
            <p:sp>
              <p:nvSpPr>
                <p:cNvPr id="78" name="CasellaDiTesto 77"/>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79" name="Rettangolo 78"/>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CasellaDiTesto 79"/>
                <p:cNvSpPr txBox="1"/>
                <p:nvPr/>
              </p:nvSpPr>
              <p:spPr>
                <a:xfrm>
                  <a:off x="2699792" y="5229200"/>
                  <a:ext cx="504056" cy="369332"/>
                </a:xfrm>
                <a:prstGeom prst="rect">
                  <a:avLst/>
                </a:prstGeom>
                <a:noFill/>
              </p:spPr>
              <p:txBody>
                <a:bodyPr wrap="square" rtlCol="0">
                  <a:spAutoFit/>
                </a:bodyPr>
                <a:lstStyle/>
                <a:p>
                  <a:r>
                    <a:rPr lang="it-IT" dirty="0"/>
                    <a:t>&gt;</a:t>
                  </a:r>
                </a:p>
              </p:txBody>
            </p:sp>
          </p:grpSp>
          <p:sp>
            <p:nvSpPr>
              <p:cNvPr id="81" name="CasellaDiTesto 80"/>
              <p:cNvSpPr txBox="1"/>
              <p:nvPr/>
            </p:nvSpPr>
            <p:spPr>
              <a:xfrm>
                <a:off x="3430699" y="2204864"/>
                <a:ext cx="504056" cy="584775"/>
              </a:xfrm>
              <a:prstGeom prst="rect">
                <a:avLst/>
              </a:prstGeom>
              <a:noFill/>
            </p:spPr>
            <p:txBody>
              <a:bodyPr wrap="square" rtlCol="0">
                <a:spAutoFit/>
              </a:bodyPr>
              <a:lstStyle/>
              <a:p>
                <a:r>
                  <a:rPr lang="it-IT" sz="3200" dirty="0" smtClean="0"/>
                  <a:t>&lt;</a:t>
                </a:r>
                <a:endParaRPr lang="it-IT" sz="3200" dirty="0"/>
              </a:p>
            </p:txBody>
          </p:sp>
          <p:sp>
            <p:nvSpPr>
              <p:cNvPr id="83" name="CasellaDiTesto 82"/>
              <p:cNvSpPr txBox="1"/>
              <p:nvPr/>
            </p:nvSpPr>
            <p:spPr>
              <a:xfrm>
                <a:off x="7308304" y="2241158"/>
                <a:ext cx="504056" cy="584775"/>
              </a:xfrm>
              <a:prstGeom prst="rect">
                <a:avLst/>
              </a:prstGeom>
              <a:noFill/>
            </p:spPr>
            <p:txBody>
              <a:bodyPr wrap="square" rtlCol="0">
                <a:spAutoFit/>
              </a:bodyPr>
              <a:lstStyle/>
              <a:p>
                <a:r>
                  <a:rPr lang="it-IT" sz="3200" dirty="0" smtClean="0"/>
                  <a:t>&gt;</a:t>
                </a:r>
                <a:endParaRPr lang="it-IT" sz="3200" dirty="0"/>
              </a:p>
            </p:txBody>
          </p:sp>
          <p:sp>
            <p:nvSpPr>
              <p:cNvPr id="44" name="CasellaDiTesto 43"/>
              <p:cNvSpPr txBox="1"/>
              <p:nvPr/>
            </p:nvSpPr>
            <p:spPr>
              <a:xfrm>
                <a:off x="4211960" y="2348880"/>
                <a:ext cx="404199" cy="369332"/>
              </a:xfrm>
              <a:prstGeom prst="rect">
                <a:avLst/>
              </a:prstGeom>
              <a:noFill/>
            </p:spPr>
            <p:txBody>
              <a:bodyPr wrap="square" rtlCol="0">
                <a:spAutoFit/>
              </a:bodyPr>
              <a:lstStyle/>
              <a:p>
                <a:r>
                  <a:rPr lang="it-IT" dirty="0" smtClean="0"/>
                  <a:t>,</a:t>
                </a:r>
                <a:endParaRPr lang="it-IT" dirty="0"/>
              </a:p>
            </p:txBody>
          </p:sp>
          <p:sp>
            <p:nvSpPr>
              <p:cNvPr id="86" name="CasellaDiTesto 85"/>
              <p:cNvSpPr txBox="1"/>
              <p:nvPr/>
            </p:nvSpPr>
            <p:spPr>
              <a:xfrm>
                <a:off x="5508104" y="2348880"/>
                <a:ext cx="404199" cy="369332"/>
              </a:xfrm>
              <a:prstGeom prst="rect">
                <a:avLst/>
              </a:prstGeom>
              <a:noFill/>
            </p:spPr>
            <p:txBody>
              <a:bodyPr wrap="square" rtlCol="0">
                <a:spAutoFit/>
              </a:bodyPr>
              <a:lstStyle/>
              <a:p>
                <a:r>
                  <a:rPr lang="it-IT" dirty="0" smtClean="0"/>
                  <a:t>,</a:t>
                </a:r>
                <a:endParaRPr lang="it-IT" dirty="0"/>
              </a:p>
            </p:txBody>
          </p:sp>
          <p:sp>
            <p:nvSpPr>
              <p:cNvPr id="87" name="CasellaDiTesto 86"/>
              <p:cNvSpPr txBox="1"/>
              <p:nvPr/>
            </p:nvSpPr>
            <p:spPr>
              <a:xfrm>
                <a:off x="6444208" y="2348880"/>
                <a:ext cx="720080" cy="369332"/>
              </a:xfrm>
              <a:prstGeom prst="rect">
                <a:avLst/>
              </a:prstGeom>
              <a:noFill/>
            </p:spPr>
            <p:txBody>
              <a:bodyPr wrap="square" rtlCol="0">
                <a:spAutoFit/>
              </a:bodyPr>
              <a:lstStyle/>
              <a:p>
                <a:r>
                  <a:rPr lang="it-IT" dirty="0" smtClean="0"/>
                  <a:t>,      …</a:t>
                </a:r>
                <a:endParaRPr lang="it-IT" dirty="0"/>
              </a:p>
            </p:txBody>
          </p:sp>
        </p:grpSp>
      </p:grpSp>
      <p:sp>
        <p:nvSpPr>
          <p:cNvPr id="35" name="CasellaDiTesto 34"/>
          <p:cNvSpPr txBox="1"/>
          <p:nvPr/>
        </p:nvSpPr>
        <p:spPr>
          <a:xfrm>
            <a:off x="107504" y="2793702"/>
            <a:ext cx="8849360" cy="646331"/>
          </a:xfrm>
          <a:prstGeom prst="rect">
            <a:avLst/>
          </a:prstGeom>
          <a:noFill/>
        </p:spPr>
        <p:txBody>
          <a:bodyPr wrap="square" rtlCol="0">
            <a:spAutoFit/>
          </a:bodyPr>
          <a:lstStyle/>
          <a:p>
            <a:r>
              <a:rPr lang="it-IT" dirty="0" smtClean="0"/>
              <a:t>La versione di RRT bidirezionale, considera per ogni </a:t>
            </a:r>
            <a:r>
              <a:rPr lang="it-IT" dirty="0" err="1" smtClean="0"/>
              <a:t>thread</a:t>
            </a:r>
            <a:r>
              <a:rPr lang="it-IT" dirty="0" smtClean="0"/>
              <a:t> due liste distinte di </a:t>
            </a:r>
            <a:r>
              <a:rPr lang="it-IT" dirty="0" err="1" smtClean="0"/>
              <a:t>jobs</a:t>
            </a:r>
            <a:r>
              <a:rPr lang="it-IT" dirty="0" smtClean="0"/>
              <a:t>: una per ognuno dei due alberi da estendere:</a:t>
            </a:r>
          </a:p>
        </p:txBody>
      </p:sp>
      <p:grpSp>
        <p:nvGrpSpPr>
          <p:cNvPr id="38" name="Gruppo 37"/>
          <p:cNvGrpSpPr/>
          <p:nvPr/>
        </p:nvGrpSpPr>
        <p:grpSpPr>
          <a:xfrm>
            <a:off x="627455" y="3645024"/>
            <a:ext cx="7140759" cy="958606"/>
            <a:chOff x="671601" y="1867327"/>
            <a:chExt cx="7140759" cy="958606"/>
          </a:xfrm>
        </p:grpSpPr>
        <p:sp>
          <p:nvSpPr>
            <p:cNvPr id="39" name="CasellaDiTesto 38"/>
            <p:cNvSpPr txBox="1"/>
            <p:nvPr/>
          </p:nvSpPr>
          <p:spPr>
            <a:xfrm>
              <a:off x="3612901" y="1916832"/>
              <a:ext cx="1103115" cy="523220"/>
            </a:xfrm>
            <a:prstGeom prst="rect">
              <a:avLst/>
            </a:prstGeom>
            <a:noFill/>
          </p:spPr>
          <p:txBody>
            <a:bodyPr wrap="square" rtlCol="0">
              <a:spAutoFit/>
            </a:bodyPr>
            <a:lstStyle/>
            <a:p>
              <a:r>
                <a:rPr lang="it-IT" sz="1400" dirty="0" smtClean="0"/>
                <a:t>Jobs from </a:t>
              </a:r>
            </a:p>
            <a:p>
              <a:r>
                <a:rPr lang="it-IT" sz="1400" dirty="0" err="1" smtClean="0"/>
                <a:t>thread</a:t>
              </a:r>
              <a:r>
                <a:rPr lang="it-IT" sz="1400" dirty="0" smtClean="0"/>
                <a:t> 0 </a:t>
              </a:r>
              <a:endParaRPr lang="it-IT" sz="1400" dirty="0"/>
            </a:p>
          </p:txBody>
        </p:sp>
        <p:sp>
          <p:nvSpPr>
            <p:cNvPr id="40" name="CasellaDiTesto 39"/>
            <p:cNvSpPr txBox="1"/>
            <p:nvPr/>
          </p:nvSpPr>
          <p:spPr>
            <a:xfrm>
              <a:off x="4644008" y="1969676"/>
              <a:ext cx="1103115" cy="523220"/>
            </a:xfrm>
            <a:prstGeom prst="rect">
              <a:avLst/>
            </a:prstGeom>
            <a:noFill/>
          </p:spPr>
          <p:txBody>
            <a:bodyPr wrap="square" rtlCol="0">
              <a:spAutoFit/>
            </a:bodyPr>
            <a:lstStyle/>
            <a:p>
              <a:r>
                <a:rPr lang="it-IT" sz="1400" dirty="0" smtClean="0"/>
                <a:t>Jobs from </a:t>
              </a:r>
            </a:p>
            <a:p>
              <a:r>
                <a:rPr lang="it-IT" sz="1400" dirty="0" err="1" smtClean="0"/>
                <a:t>thread</a:t>
              </a:r>
              <a:r>
                <a:rPr lang="it-IT" sz="1400" dirty="0" smtClean="0"/>
                <a:t> 2 </a:t>
              </a:r>
              <a:endParaRPr lang="it-IT" sz="1400" dirty="0"/>
            </a:p>
          </p:txBody>
        </p:sp>
        <p:sp>
          <p:nvSpPr>
            <p:cNvPr id="41" name="CasellaDiTesto 40"/>
            <p:cNvSpPr txBox="1"/>
            <p:nvPr/>
          </p:nvSpPr>
          <p:spPr>
            <a:xfrm>
              <a:off x="5845149" y="1916832"/>
              <a:ext cx="1103115" cy="523220"/>
            </a:xfrm>
            <a:prstGeom prst="rect">
              <a:avLst/>
            </a:prstGeom>
            <a:noFill/>
          </p:spPr>
          <p:txBody>
            <a:bodyPr wrap="square" rtlCol="0">
              <a:spAutoFit/>
            </a:bodyPr>
            <a:lstStyle/>
            <a:p>
              <a:r>
                <a:rPr lang="it-IT" sz="1400" dirty="0" smtClean="0"/>
                <a:t>Jobs from </a:t>
              </a:r>
            </a:p>
            <a:p>
              <a:r>
                <a:rPr lang="it-IT" sz="1400" dirty="0" err="1" smtClean="0"/>
                <a:t>thread</a:t>
              </a:r>
              <a:r>
                <a:rPr lang="it-IT" sz="1400" dirty="0" smtClean="0"/>
                <a:t> 3 </a:t>
              </a:r>
              <a:endParaRPr lang="it-IT" sz="1400" dirty="0"/>
            </a:p>
          </p:txBody>
        </p:sp>
        <p:grpSp>
          <p:nvGrpSpPr>
            <p:cNvPr id="42" name="Gruppo 41"/>
            <p:cNvGrpSpPr/>
            <p:nvPr/>
          </p:nvGrpSpPr>
          <p:grpSpPr>
            <a:xfrm>
              <a:off x="671601" y="1867327"/>
              <a:ext cx="7140759" cy="958606"/>
              <a:chOff x="671601" y="1867327"/>
              <a:chExt cx="7140759" cy="958606"/>
            </a:xfrm>
          </p:grpSpPr>
          <p:grpSp>
            <p:nvGrpSpPr>
              <p:cNvPr id="43" name="Gruppo 42"/>
              <p:cNvGrpSpPr/>
              <p:nvPr/>
            </p:nvGrpSpPr>
            <p:grpSpPr>
              <a:xfrm>
                <a:off x="671601" y="2252242"/>
                <a:ext cx="1720049" cy="400690"/>
                <a:chOff x="2803960" y="2444338"/>
                <a:chExt cx="1720049" cy="400690"/>
              </a:xfrm>
            </p:grpSpPr>
            <p:grpSp>
              <p:nvGrpSpPr>
                <p:cNvPr id="96" name="Gruppo 95"/>
                <p:cNvGrpSpPr/>
                <p:nvPr/>
              </p:nvGrpSpPr>
              <p:grpSpPr>
                <a:xfrm>
                  <a:off x="2803960" y="2444338"/>
                  <a:ext cx="1720049" cy="400690"/>
                  <a:chOff x="2195736" y="5229200"/>
                  <a:chExt cx="1720049" cy="400690"/>
                </a:xfrm>
              </p:grpSpPr>
              <p:sp>
                <p:nvSpPr>
                  <p:cNvPr id="98" name="CasellaDiTesto 97"/>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99" name="Rettangolo 98"/>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0" name="Rettangolo 99"/>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1" name="CasellaDiTesto 100"/>
                  <p:cNvSpPr txBox="1"/>
                  <p:nvPr/>
                </p:nvSpPr>
                <p:spPr>
                  <a:xfrm>
                    <a:off x="3411729" y="5260558"/>
                    <a:ext cx="504056" cy="369332"/>
                  </a:xfrm>
                  <a:prstGeom prst="rect">
                    <a:avLst/>
                  </a:prstGeom>
                  <a:noFill/>
                </p:spPr>
                <p:txBody>
                  <a:bodyPr wrap="square" rtlCol="0">
                    <a:spAutoFit/>
                  </a:bodyPr>
                  <a:lstStyle/>
                  <a:p>
                    <a:r>
                      <a:rPr lang="it-IT" dirty="0"/>
                      <a:t>&gt;</a:t>
                    </a:r>
                  </a:p>
                </p:txBody>
              </p:sp>
            </p:grpSp>
            <p:sp>
              <p:nvSpPr>
                <p:cNvPr id="97" name="Rettangolo 96"/>
                <p:cNvSpPr/>
                <p:nvPr/>
              </p:nvSpPr>
              <p:spPr>
                <a:xfrm>
                  <a:off x="3785912" y="2553727"/>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45" name="CasellaDiTesto 44"/>
              <p:cNvSpPr txBox="1"/>
              <p:nvPr/>
            </p:nvSpPr>
            <p:spPr>
              <a:xfrm>
                <a:off x="743609" y="1867327"/>
                <a:ext cx="1551984" cy="523220"/>
              </a:xfrm>
              <a:prstGeom prst="rect">
                <a:avLst/>
              </a:prstGeom>
              <a:noFill/>
            </p:spPr>
            <p:txBody>
              <a:bodyPr wrap="square" rtlCol="0">
                <a:spAutoFit/>
              </a:bodyPr>
              <a:lstStyle/>
              <a:p>
                <a:r>
                  <a:rPr lang="it-IT" sz="1400" dirty="0" smtClean="0"/>
                  <a:t>Jobs for </a:t>
                </a:r>
                <a:r>
                  <a:rPr lang="it-IT" sz="1400" dirty="0" err="1" smtClean="0"/>
                  <a:t>thread</a:t>
                </a:r>
                <a:r>
                  <a:rPr lang="it-IT" sz="1400" dirty="0" smtClean="0"/>
                  <a:t> 1,</a:t>
                </a:r>
              </a:p>
              <a:p>
                <a:r>
                  <a:rPr lang="it-IT" sz="1400" dirty="0" smtClean="0"/>
                  <a:t>First </a:t>
                </a:r>
                <a:r>
                  <a:rPr lang="it-IT" sz="1400" dirty="0" err="1" smtClean="0"/>
                  <a:t>tree</a:t>
                </a:r>
                <a:r>
                  <a:rPr lang="it-IT" sz="1400" dirty="0" smtClean="0"/>
                  <a:t> </a:t>
                </a:r>
                <a:endParaRPr lang="it-IT" sz="1400" dirty="0"/>
              </a:p>
            </p:txBody>
          </p:sp>
          <p:sp>
            <p:nvSpPr>
              <p:cNvPr id="46" name="Freccia a destra 45"/>
              <p:cNvSpPr/>
              <p:nvPr/>
            </p:nvSpPr>
            <p:spPr>
              <a:xfrm>
                <a:off x="2391650" y="2204330"/>
                <a:ext cx="1008112" cy="527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47" name="Gruppo 46"/>
              <p:cNvGrpSpPr/>
              <p:nvPr/>
            </p:nvGrpSpPr>
            <p:grpSpPr>
              <a:xfrm>
                <a:off x="3563888" y="2319722"/>
                <a:ext cx="1008112" cy="400690"/>
                <a:chOff x="2195736" y="5229200"/>
                <a:chExt cx="1008112" cy="400690"/>
              </a:xfrm>
            </p:grpSpPr>
            <p:sp>
              <p:nvSpPr>
                <p:cNvPr id="93" name="CasellaDiTesto 92"/>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94" name="Rettangolo 93"/>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5" name="CasellaDiTesto 94"/>
                <p:cNvSpPr txBox="1"/>
                <p:nvPr/>
              </p:nvSpPr>
              <p:spPr>
                <a:xfrm>
                  <a:off x="2699792" y="5260558"/>
                  <a:ext cx="504056" cy="369332"/>
                </a:xfrm>
                <a:prstGeom prst="rect">
                  <a:avLst/>
                </a:prstGeom>
                <a:noFill/>
              </p:spPr>
              <p:txBody>
                <a:bodyPr wrap="square" rtlCol="0">
                  <a:spAutoFit/>
                </a:bodyPr>
                <a:lstStyle/>
                <a:p>
                  <a:r>
                    <a:rPr lang="it-IT" dirty="0"/>
                    <a:t>&gt;</a:t>
                  </a:r>
                </a:p>
              </p:txBody>
            </p:sp>
          </p:grpSp>
          <p:grpSp>
            <p:nvGrpSpPr>
              <p:cNvPr id="48" name="Gruppo 47"/>
              <p:cNvGrpSpPr/>
              <p:nvPr/>
            </p:nvGrpSpPr>
            <p:grpSpPr>
              <a:xfrm>
                <a:off x="4467800" y="2348880"/>
                <a:ext cx="1328336" cy="400690"/>
                <a:chOff x="2803960" y="2444338"/>
                <a:chExt cx="1328336" cy="400690"/>
              </a:xfrm>
            </p:grpSpPr>
            <p:grpSp>
              <p:nvGrpSpPr>
                <p:cNvPr id="88" name="Gruppo 87"/>
                <p:cNvGrpSpPr/>
                <p:nvPr/>
              </p:nvGrpSpPr>
              <p:grpSpPr>
                <a:xfrm>
                  <a:off x="2803960" y="2444338"/>
                  <a:ext cx="1328336" cy="400690"/>
                  <a:chOff x="2195736" y="5229200"/>
                  <a:chExt cx="1328336" cy="400690"/>
                </a:xfrm>
              </p:grpSpPr>
              <p:sp>
                <p:nvSpPr>
                  <p:cNvPr id="90" name="CasellaDiTesto 89"/>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91" name="Rettangolo 90"/>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2" name="CasellaDiTesto 91"/>
                  <p:cNvSpPr txBox="1"/>
                  <p:nvPr/>
                </p:nvSpPr>
                <p:spPr>
                  <a:xfrm>
                    <a:off x="3020016" y="5260558"/>
                    <a:ext cx="504056" cy="369332"/>
                  </a:xfrm>
                  <a:prstGeom prst="rect">
                    <a:avLst/>
                  </a:prstGeom>
                  <a:noFill/>
                </p:spPr>
                <p:txBody>
                  <a:bodyPr wrap="square" rtlCol="0">
                    <a:spAutoFit/>
                  </a:bodyPr>
                  <a:lstStyle/>
                  <a:p>
                    <a:r>
                      <a:rPr lang="it-IT" dirty="0"/>
                      <a:t>&gt;</a:t>
                    </a:r>
                  </a:p>
                </p:txBody>
              </p:sp>
            </p:grpSp>
            <p:sp>
              <p:nvSpPr>
                <p:cNvPr id="89" name="Rettangolo 88"/>
                <p:cNvSpPr/>
                <p:nvPr/>
              </p:nvSpPr>
              <p:spPr>
                <a:xfrm>
                  <a:off x="3412216" y="2553727"/>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0" name="Gruppo 49"/>
              <p:cNvGrpSpPr/>
              <p:nvPr/>
            </p:nvGrpSpPr>
            <p:grpSpPr>
              <a:xfrm>
                <a:off x="5796136" y="2348880"/>
                <a:ext cx="1008112" cy="369332"/>
                <a:chOff x="2195736" y="5229200"/>
                <a:chExt cx="1008112" cy="369332"/>
              </a:xfrm>
            </p:grpSpPr>
            <p:sp>
              <p:nvSpPr>
                <p:cNvPr id="75" name="CasellaDiTesto 74"/>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77" name="Rettangolo 76"/>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CasellaDiTesto 81"/>
                <p:cNvSpPr txBox="1"/>
                <p:nvPr/>
              </p:nvSpPr>
              <p:spPr>
                <a:xfrm>
                  <a:off x="2699792" y="5229200"/>
                  <a:ext cx="504056" cy="369332"/>
                </a:xfrm>
                <a:prstGeom prst="rect">
                  <a:avLst/>
                </a:prstGeom>
                <a:noFill/>
              </p:spPr>
              <p:txBody>
                <a:bodyPr wrap="square" rtlCol="0">
                  <a:spAutoFit/>
                </a:bodyPr>
                <a:lstStyle/>
                <a:p>
                  <a:r>
                    <a:rPr lang="it-IT" dirty="0"/>
                    <a:t>&gt;</a:t>
                  </a:r>
                </a:p>
              </p:txBody>
            </p:sp>
          </p:grpSp>
          <p:sp>
            <p:nvSpPr>
              <p:cNvPr id="51" name="CasellaDiTesto 50"/>
              <p:cNvSpPr txBox="1"/>
              <p:nvPr/>
            </p:nvSpPr>
            <p:spPr>
              <a:xfrm>
                <a:off x="3430699" y="2204864"/>
                <a:ext cx="504056" cy="584775"/>
              </a:xfrm>
              <a:prstGeom prst="rect">
                <a:avLst/>
              </a:prstGeom>
              <a:noFill/>
            </p:spPr>
            <p:txBody>
              <a:bodyPr wrap="square" rtlCol="0">
                <a:spAutoFit/>
              </a:bodyPr>
              <a:lstStyle/>
              <a:p>
                <a:r>
                  <a:rPr lang="it-IT" sz="3200" dirty="0" smtClean="0"/>
                  <a:t>&lt;</a:t>
                </a:r>
                <a:endParaRPr lang="it-IT" sz="3200" dirty="0"/>
              </a:p>
            </p:txBody>
          </p:sp>
          <p:sp>
            <p:nvSpPr>
              <p:cNvPr id="60" name="CasellaDiTesto 59"/>
              <p:cNvSpPr txBox="1"/>
              <p:nvPr/>
            </p:nvSpPr>
            <p:spPr>
              <a:xfrm>
                <a:off x="7308304" y="2241158"/>
                <a:ext cx="504056" cy="584775"/>
              </a:xfrm>
              <a:prstGeom prst="rect">
                <a:avLst/>
              </a:prstGeom>
              <a:noFill/>
            </p:spPr>
            <p:txBody>
              <a:bodyPr wrap="square" rtlCol="0">
                <a:spAutoFit/>
              </a:bodyPr>
              <a:lstStyle/>
              <a:p>
                <a:r>
                  <a:rPr lang="it-IT" sz="3200" dirty="0" smtClean="0"/>
                  <a:t>&gt;</a:t>
                </a:r>
                <a:endParaRPr lang="it-IT" sz="3200" dirty="0"/>
              </a:p>
            </p:txBody>
          </p:sp>
          <p:sp>
            <p:nvSpPr>
              <p:cNvPr id="62" name="CasellaDiTesto 61"/>
              <p:cNvSpPr txBox="1"/>
              <p:nvPr/>
            </p:nvSpPr>
            <p:spPr>
              <a:xfrm>
                <a:off x="4211960" y="2348880"/>
                <a:ext cx="404199" cy="369332"/>
              </a:xfrm>
              <a:prstGeom prst="rect">
                <a:avLst/>
              </a:prstGeom>
              <a:noFill/>
            </p:spPr>
            <p:txBody>
              <a:bodyPr wrap="square" rtlCol="0">
                <a:spAutoFit/>
              </a:bodyPr>
              <a:lstStyle/>
              <a:p>
                <a:r>
                  <a:rPr lang="it-IT" dirty="0" smtClean="0"/>
                  <a:t>,</a:t>
                </a:r>
                <a:endParaRPr lang="it-IT" dirty="0"/>
              </a:p>
            </p:txBody>
          </p:sp>
          <p:sp>
            <p:nvSpPr>
              <p:cNvPr id="65" name="CasellaDiTesto 64"/>
              <p:cNvSpPr txBox="1"/>
              <p:nvPr/>
            </p:nvSpPr>
            <p:spPr>
              <a:xfrm>
                <a:off x="5508104" y="2348880"/>
                <a:ext cx="404199" cy="369332"/>
              </a:xfrm>
              <a:prstGeom prst="rect">
                <a:avLst/>
              </a:prstGeom>
              <a:noFill/>
            </p:spPr>
            <p:txBody>
              <a:bodyPr wrap="square" rtlCol="0">
                <a:spAutoFit/>
              </a:bodyPr>
              <a:lstStyle/>
              <a:p>
                <a:r>
                  <a:rPr lang="it-IT" dirty="0" smtClean="0"/>
                  <a:t>,</a:t>
                </a:r>
                <a:endParaRPr lang="it-IT" dirty="0"/>
              </a:p>
            </p:txBody>
          </p:sp>
          <p:sp>
            <p:nvSpPr>
              <p:cNvPr id="73" name="CasellaDiTesto 72"/>
              <p:cNvSpPr txBox="1"/>
              <p:nvPr/>
            </p:nvSpPr>
            <p:spPr>
              <a:xfrm>
                <a:off x="6444208" y="2348880"/>
                <a:ext cx="720080" cy="369332"/>
              </a:xfrm>
              <a:prstGeom prst="rect">
                <a:avLst/>
              </a:prstGeom>
              <a:noFill/>
            </p:spPr>
            <p:txBody>
              <a:bodyPr wrap="square" rtlCol="0">
                <a:spAutoFit/>
              </a:bodyPr>
              <a:lstStyle/>
              <a:p>
                <a:r>
                  <a:rPr lang="it-IT" dirty="0" smtClean="0"/>
                  <a:t>,      …</a:t>
                </a:r>
                <a:endParaRPr lang="it-IT" dirty="0"/>
              </a:p>
            </p:txBody>
          </p:sp>
        </p:grpSp>
      </p:grpSp>
      <p:grpSp>
        <p:nvGrpSpPr>
          <p:cNvPr id="102" name="Gruppo 101"/>
          <p:cNvGrpSpPr/>
          <p:nvPr/>
        </p:nvGrpSpPr>
        <p:grpSpPr>
          <a:xfrm>
            <a:off x="611560" y="4581128"/>
            <a:ext cx="7140759" cy="958606"/>
            <a:chOff x="671601" y="1867327"/>
            <a:chExt cx="7140759" cy="958606"/>
          </a:xfrm>
        </p:grpSpPr>
        <p:sp>
          <p:nvSpPr>
            <p:cNvPr id="103" name="CasellaDiTesto 102"/>
            <p:cNvSpPr txBox="1"/>
            <p:nvPr/>
          </p:nvSpPr>
          <p:spPr>
            <a:xfrm>
              <a:off x="3612901" y="1916832"/>
              <a:ext cx="1103115" cy="523220"/>
            </a:xfrm>
            <a:prstGeom prst="rect">
              <a:avLst/>
            </a:prstGeom>
            <a:noFill/>
          </p:spPr>
          <p:txBody>
            <a:bodyPr wrap="square" rtlCol="0">
              <a:spAutoFit/>
            </a:bodyPr>
            <a:lstStyle/>
            <a:p>
              <a:r>
                <a:rPr lang="it-IT" sz="1400" dirty="0" smtClean="0"/>
                <a:t>Jobs from </a:t>
              </a:r>
            </a:p>
            <a:p>
              <a:r>
                <a:rPr lang="it-IT" sz="1400" dirty="0" err="1" smtClean="0"/>
                <a:t>thread</a:t>
              </a:r>
              <a:r>
                <a:rPr lang="it-IT" sz="1400" dirty="0" smtClean="0"/>
                <a:t> 0 </a:t>
              </a:r>
              <a:endParaRPr lang="it-IT" sz="1400" dirty="0"/>
            </a:p>
          </p:txBody>
        </p:sp>
        <p:sp>
          <p:nvSpPr>
            <p:cNvPr id="104" name="CasellaDiTesto 103"/>
            <p:cNvSpPr txBox="1"/>
            <p:nvPr/>
          </p:nvSpPr>
          <p:spPr>
            <a:xfrm>
              <a:off x="4644008" y="1969676"/>
              <a:ext cx="1103115" cy="523220"/>
            </a:xfrm>
            <a:prstGeom prst="rect">
              <a:avLst/>
            </a:prstGeom>
            <a:noFill/>
          </p:spPr>
          <p:txBody>
            <a:bodyPr wrap="square" rtlCol="0">
              <a:spAutoFit/>
            </a:bodyPr>
            <a:lstStyle/>
            <a:p>
              <a:r>
                <a:rPr lang="it-IT" sz="1400" dirty="0" smtClean="0"/>
                <a:t>Jobs from </a:t>
              </a:r>
            </a:p>
            <a:p>
              <a:r>
                <a:rPr lang="it-IT" sz="1400" dirty="0" err="1" smtClean="0"/>
                <a:t>thread</a:t>
              </a:r>
              <a:r>
                <a:rPr lang="it-IT" sz="1400" dirty="0" smtClean="0"/>
                <a:t> 2 </a:t>
              </a:r>
              <a:endParaRPr lang="it-IT" sz="1400" dirty="0"/>
            </a:p>
          </p:txBody>
        </p:sp>
        <p:sp>
          <p:nvSpPr>
            <p:cNvPr id="105" name="CasellaDiTesto 104"/>
            <p:cNvSpPr txBox="1"/>
            <p:nvPr/>
          </p:nvSpPr>
          <p:spPr>
            <a:xfrm>
              <a:off x="5845149" y="1916832"/>
              <a:ext cx="1103115" cy="523220"/>
            </a:xfrm>
            <a:prstGeom prst="rect">
              <a:avLst/>
            </a:prstGeom>
            <a:noFill/>
          </p:spPr>
          <p:txBody>
            <a:bodyPr wrap="square" rtlCol="0">
              <a:spAutoFit/>
            </a:bodyPr>
            <a:lstStyle/>
            <a:p>
              <a:r>
                <a:rPr lang="it-IT" sz="1400" dirty="0" smtClean="0"/>
                <a:t>Jobs from </a:t>
              </a:r>
            </a:p>
            <a:p>
              <a:r>
                <a:rPr lang="it-IT" sz="1400" dirty="0" err="1" smtClean="0"/>
                <a:t>thread</a:t>
              </a:r>
              <a:r>
                <a:rPr lang="it-IT" sz="1400" dirty="0" smtClean="0"/>
                <a:t> 3 </a:t>
              </a:r>
              <a:endParaRPr lang="it-IT" sz="1400" dirty="0"/>
            </a:p>
          </p:txBody>
        </p:sp>
        <p:grpSp>
          <p:nvGrpSpPr>
            <p:cNvPr id="106" name="Gruppo 105"/>
            <p:cNvGrpSpPr/>
            <p:nvPr/>
          </p:nvGrpSpPr>
          <p:grpSpPr>
            <a:xfrm>
              <a:off x="671601" y="1867327"/>
              <a:ext cx="7140759" cy="958606"/>
              <a:chOff x="671601" y="1867327"/>
              <a:chExt cx="7140759" cy="958606"/>
            </a:xfrm>
          </p:grpSpPr>
          <p:grpSp>
            <p:nvGrpSpPr>
              <p:cNvPr id="107" name="Gruppo 106"/>
              <p:cNvGrpSpPr/>
              <p:nvPr/>
            </p:nvGrpSpPr>
            <p:grpSpPr>
              <a:xfrm>
                <a:off x="671601" y="2252242"/>
                <a:ext cx="1720049" cy="400690"/>
                <a:chOff x="2803960" y="2444338"/>
                <a:chExt cx="1720049" cy="400690"/>
              </a:xfrm>
            </p:grpSpPr>
            <p:grpSp>
              <p:nvGrpSpPr>
                <p:cNvPr id="129" name="Gruppo 128"/>
                <p:cNvGrpSpPr/>
                <p:nvPr/>
              </p:nvGrpSpPr>
              <p:grpSpPr>
                <a:xfrm>
                  <a:off x="2803960" y="2444338"/>
                  <a:ext cx="1720049" cy="400690"/>
                  <a:chOff x="2195736" y="5229200"/>
                  <a:chExt cx="1720049" cy="400690"/>
                </a:xfrm>
              </p:grpSpPr>
              <p:sp>
                <p:nvSpPr>
                  <p:cNvPr id="131" name="CasellaDiTesto 130"/>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132" name="Rettangolo 131"/>
                  <p:cNvSpPr/>
                  <p:nvPr/>
                </p:nvSpPr>
                <p:spPr>
                  <a:xfrm>
                    <a:off x="2469643" y="5337212"/>
                    <a:ext cx="288032"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33" name="Rettangolo 132"/>
                  <p:cNvSpPr/>
                  <p:nvPr/>
                </p:nvSpPr>
                <p:spPr>
                  <a:xfrm>
                    <a:off x="2829683" y="5337212"/>
                    <a:ext cx="288032"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34" name="CasellaDiTesto 133"/>
                  <p:cNvSpPr txBox="1"/>
                  <p:nvPr/>
                </p:nvSpPr>
                <p:spPr>
                  <a:xfrm>
                    <a:off x="3411729" y="5260558"/>
                    <a:ext cx="504056" cy="369332"/>
                  </a:xfrm>
                  <a:prstGeom prst="rect">
                    <a:avLst/>
                  </a:prstGeom>
                  <a:noFill/>
                </p:spPr>
                <p:txBody>
                  <a:bodyPr wrap="square" rtlCol="0">
                    <a:spAutoFit/>
                  </a:bodyPr>
                  <a:lstStyle/>
                  <a:p>
                    <a:r>
                      <a:rPr lang="it-IT" dirty="0"/>
                      <a:t>&gt;</a:t>
                    </a:r>
                  </a:p>
                </p:txBody>
              </p:sp>
            </p:grpSp>
            <p:sp>
              <p:nvSpPr>
                <p:cNvPr id="130" name="Rettangolo 129"/>
                <p:cNvSpPr/>
                <p:nvPr/>
              </p:nvSpPr>
              <p:spPr>
                <a:xfrm>
                  <a:off x="3785912" y="2553727"/>
                  <a:ext cx="288032"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grpSp>
          <p:sp>
            <p:nvSpPr>
              <p:cNvPr id="108" name="CasellaDiTesto 107"/>
              <p:cNvSpPr txBox="1"/>
              <p:nvPr/>
            </p:nvSpPr>
            <p:spPr>
              <a:xfrm>
                <a:off x="743609" y="1867327"/>
                <a:ext cx="1551984" cy="523220"/>
              </a:xfrm>
              <a:prstGeom prst="rect">
                <a:avLst/>
              </a:prstGeom>
              <a:noFill/>
            </p:spPr>
            <p:txBody>
              <a:bodyPr wrap="square" rtlCol="0">
                <a:spAutoFit/>
              </a:bodyPr>
              <a:lstStyle/>
              <a:p>
                <a:r>
                  <a:rPr lang="it-IT" sz="1400" dirty="0" smtClean="0"/>
                  <a:t>Jobs for </a:t>
                </a:r>
                <a:r>
                  <a:rPr lang="it-IT" sz="1400" dirty="0" err="1" smtClean="0"/>
                  <a:t>thread</a:t>
                </a:r>
                <a:r>
                  <a:rPr lang="it-IT" sz="1400" dirty="0" smtClean="0"/>
                  <a:t> 1,</a:t>
                </a:r>
              </a:p>
              <a:p>
                <a:r>
                  <a:rPr lang="it-IT" sz="1400" dirty="0" smtClean="0"/>
                  <a:t>Second </a:t>
                </a:r>
                <a:r>
                  <a:rPr lang="it-IT" sz="1400" dirty="0" err="1" smtClean="0"/>
                  <a:t>tree</a:t>
                </a:r>
                <a:r>
                  <a:rPr lang="it-IT" sz="1400" dirty="0" smtClean="0"/>
                  <a:t> </a:t>
                </a:r>
                <a:endParaRPr lang="it-IT" sz="1400" dirty="0"/>
              </a:p>
            </p:txBody>
          </p:sp>
          <p:sp>
            <p:nvSpPr>
              <p:cNvPr id="109" name="Freccia a destra 108"/>
              <p:cNvSpPr/>
              <p:nvPr/>
            </p:nvSpPr>
            <p:spPr>
              <a:xfrm>
                <a:off x="2391650" y="2204330"/>
                <a:ext cx="1008112" cy="527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10" name="Gruppo 109"/>
              <p:cNvGrpSpPr/>
              <p:nvPr/>
            </p:nvGrpSpPr>
            <p:grpSpPr>
              <a:xfrm>
                <a:off x="3563888" y="2319722"/>
                <a:ext cx="1008112" cy="400690"/>
                <a:chOff x="2195736" y="5229200"/>
                <a:chExt cx="1008112" cy="400690"/>
              </a:xfrm>
            </p:grpSpPr>
            <p:sp>
              <p:nvSpPr>
                <p:cNvPr id="126" name="CasellaDiTesto 125"/>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127" name="Rettangolo 126"/>
                <p:cNvSpPr/>
                <p:nvPr/>
              </p:nvSpPr>
              <p:spPr>
                <a:xfrm>
                  <a:off x="2469643" y="5337212"/>
                  <a:ext cx="288032"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28" name="CasellaDiTesto 127"/>
                <p:cNvSpPr txBox="1"/>
                <p:nvPr/>
              </p:nvSpPr>
              <p:spPr>
                <a:xfrm>
                  <a:off x="2699792" y="5260558"/>
                  <a:ext cx="504056" cy="369332"/>
                </a:xfrm>
                <a:prstGeom prst="rect">
                  <a:avLst/>
                </a:prstGeom>
                <a:noFill/>
              </p:spPr>
              <p:txBody>
                <a:bodyPr wrap="square" rtlCol="0">
                  <a:spAutoFit/>
                </a:bodyPr>
                <a:lstStyle/>
                <a:p>
                  <a:r>
                    <a:rPr lang="it-IT" dirty="0"/>
                    <a:t>&gt;</a:t>
                  </a:r>
                </a:p>
              </p:txBody>
            </p:sp>
          </p:grpSp>
          <p:grpSp>
            <p:nvGrpSpPr>
              <p:cNvPr id="111" name="Gruppo 110"/>
              <p:cNvGrpSpPr/>
              <p:nvPr/>
            </p:nvGrpSpPr>
            <p:grpSpPr>
              <a:xfrm>
                <a:off x="4467800" y="2348880"/>
                <a:ext cx="1328336" cy="400690"/>
                <a:chOff x="2803960" y="2444338"/>
                <a:chExt cx="1328336" cy="400690"/>
              </a:xfrm>
            </p:grpSpPr>
            <p:grpSp>
              <p:nvGrpSpPr>
                <p:cNvPr id="121" name="Gruppo 120"/>
                <p:cNvGrpSpPr/>
                <p:nvPr/>
              </p:nvGrpSpPr>
              <p:grpSpPr>
                <a:xfrm>
                  <a:off x="2803960" y="2444338"/>
                  <a:ext cx="1328336" cy="400690"/>
                  <a:chOff x="2195736" y="5229200"/>
                  <a:chExt cx="1328336" cy="400690"/>
                </a:xfrm>
              </p:grpSpPr>
              <p:sp>
                <p:nvSpPr>
                  <p:cNvPr id="123" name="CasellaDiTesto 122"/>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124" name="Rettangolo 123"/>
                  <p:cNvSpPr/>
                  <p:nvPr/>
                </p:nvSpPr>
                <p:spPr>
                  <a:xfrm>
                    <a:off x="2469643" y="5337212"/>
                    <a:ext cx="288032"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25" name="CasellaDiTesto 124"/>
                  <p:cNvSpPr txBox="1"/>
                  <p:nvPr/>
                </p:nvSpPr>
                <p:spPr>
                  <a:xfrm>
                    <a:off x="3020016" y="5260558"/>
                    <a:ext cx="504056" cy="369332"/>
                  </a:xfrm>
                  <a:prstGeom prst="rect">
                    <a:avLst/>
                  </a:prstGeom>
                  <a:noFill/>
                </p:spPr>
                <p:txBody>
                  <a:bodyPr wrap="square" rtlCol="0">
                    <a:spAutoFit/>
                  </a:bodyPr>
                  <a:lstStyle/>
                  <a:p>
                    <a:r>
                      <a:rPr lang="it-IT" dirty="0"/>
                      <a:t>&gt;</a:t>
                    </a:r>
                  </a:p>
                </p:txBody>
              </p:sp>
            </p:grpSp>
            <p:sp>
              <p:nvSpPr>
                <p:cNvPr id="122" name="Rettangolo 121"/>
                <p:cNvSpPr/>
                <p:nvPr/>
              </p:nvSpPr>
              <p:spPr>
                <a:xfrm>
                  <a:off x="3412216" y="2553727"/>
                  <a:ext cx="288032"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grpSp>
          <p:grpSp>
            <p:nvGrpSpPr>
              <p:cNvPr id="112" name="Gruppo 111"/>
              <p:cNvGrpSpPr/>
              <p:nvPr/>
            </p:nvGrpSpPr>
            <p:grpSpPr>
              <a:xfrm>
                <a:off x="5796136" y="2348880"/>
                <a:ext cx="1008112" cy="369332"/>
                <a:chOff x="2195736" y="5229200"/>
                <a:chExt cx="1008112" cy="369332"/>
              </a:xfrm>
            </p:grpSpPr>
            <p:sp>
              <p:nvSpPr>
                <p:cNvPr id="118" name="CasellaDiTesto 117"/>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119" name="Rettangolo 118"/>
                <p:cNvSpPr/>
                <p:nvPr/>
              </p:nvSpPr>
              <p:spPr>
                <a:xfrm>
                  <a:off x="2469643" y="5337212"/>
                  <a:ext cx="288032" cy="216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20" name="CasellaDiTesto 119"/>
                <p:cNvSpPr txBox="1"/>
                <p:nvPr/>
              </p:nvSpPr>
              <p:spPr>
                <a:xfrm>
                  <a:off x="2699792" y="5229200"/>
                  <a:ext cx="504056" cy="369332"/>
                </a:xfrm>
                <a:prstGeom prst="rect">
                  <a:avLst/>
                </a:prstGeom>
                <a:noFill/>
              </p:spPr>
              <p:txBody>
                <a:bodyPr wrap="square" rtlCol="0">
                  <a:spAutoFit/>
                </a:bodyPr>
                <a:lstStyle/>
                <a:p>
                  <a:r>
                    <a:rPr lang="it-IT" dirty="0"/>
                    <a:t>&gt;</a:t>
                  </a:r>
                </a:p>
              </p:txBody>
            </p:sp>
          </p:grpSp>
          <p:sp>
            <p:nvSpPr>
              <p:cNvPr id="113" name="CasellaDiTesto 112"/>
              <p:cNvSpPr txBox="1"/>
              <p:nvPr/>
            </p:nvSpPr>
            <p:spPr>
              <a:xfrm>
                <a:off x="3430699" y="2204864"/>
                <a:ext cx="504056" cy="584775"/>
              </a:xfrm>
              <a:prstGeom prst="rect">
                <a:avLst/>
              </a:prstGeom>
              <a:noFill/>
            </p:spPr>
            <p:txBody>
              <a:bodyPr wrap="square" rtlCol="0">
                <a:spAutoFit/>
              </a:bodyPr>
              <a:lstStyle/>
              <a:p>
                <a:r>
                  <a:rPr lang="it-IT" sz="3200" dirty="0" smtClean="0"/>
                  <a:t>&lt;</a:t>
                </a:r>
                <a:endParaRPr lang="it-IT" sz="3200" dirty="0"/>
              </a:p>
            </p:txBody>
          </p:sp>
          <p:sp>
            <p:nvSpPr>
              <p:cNvPr id="114" name="CasellaDiTesto 113"/>
              <p:cNvSpPr txBox="1"/>
              <p:nvPr/>
            </p:nvSpPr>
            <p:spPr>
              <a:xfrm>
                <a:off x="7308304" y="2241158"/>
                <a:ext cx="504056" cy="584775"/>
              </a:xfrm>
              <a:prstGeom prst="rect">
                <a:avLst/>
              </a:prstGeom>
              <a:noFill/>
            </p:spPr>
            <p:txBody>
              <a:bodyPr wrap="square" rtlCol="0">
                <a:spAutoFit/>
              </a:bodyPr>
              <a:lstStyle/>
              <a:p>
                <a:r>
                  <a:rPr lang="it-IT" sz="3200" dirty="0" smtClean="0"/>
                  <a:t>&gt;</a:t>
                </a:r>
                <a:endParaRPr lang="it-IT" sz="3200" dirty="0"/>
              </a:p>
            </p:txBody>
          </p:sp>
          <p:sp>
            <p:nvSpPr>
              <p:cNvPr id="115" name="CasellaDiTesto 114"/>
              <p:cNvSpPr txBox="1"/>
              <p:nvPr/>
            </p:nvSpPr>
            <p:spPr>
              <a:xfrm>
                <a:off x="4211960" y="2348880"/>
                <a:ext cx="404199" cy="369332"/>
              </a:xfrm>
              <a:prstGeom prst="rect">
                <a:avLst/>
              </a:prstGeom>
              <a:noFill/>
            </p:spPr>
            <p:txBody>
              <a:bodyPr wrap="square" rtlCol="0">
                <a:spAutoFit/>
              </a:bodyPr>
              <a:lstStyle/>
              <a:p>
                <a:r>
                  <a:rPr lang="it-IT" dirty="0" smtClean="0"/>
                  <a:t>,</a:t>
                </a:r>
                <a:endParaRPr lang="it-IT" dirty="0"/>
              </a:p>
            </p:txBody>
          </p:sp>
          <p:sp>
            <p:nvSpPr>
              <p:cNvPr id="116" name="CasellaDiTesto 115"/>
              <p:cNvSpPr txBox="1"/>
              <p:nvPr/>
            </p:nvSpPr>
            <p:spPr>
              <a:xfrm>
                <a:off x="5508104" y="2348880"/>
                <a:ext cx="404199" cy="369332"/>
              </a:xfrm>
              <a:prstGeom prst="rect">
                <a:avLst/>
              </a:prstGeom>
              <a:noFill/>
            </p:spPr>
            <p:txBody>
              <a:bodyPr wrap="square" rtlCol="0">
                <a:spAutoFit/>
              </a:bodyPr>
              <a:lstStyle/>
              <a:p>
                <a:r>
                  <a:rPr lang="it-IT" dirty="0" smtClean="0"/>
                  <a:t>,</a:t>
                </a:r>
                <a:endParaRPr lang="it-IT" dirty="0"/>
              </a:p>
            </p:txBody>
          </p:sp>
          <p:sp>
            <p:nvSpPr>
              <p:cNvPr id="117" name="CasellaDiTesto 116"/>
              <p:cNvSpPr txBox="1"/>
              <p:nvPr/>
            </p:nvSpPr>
            <p:spPr>
              <a:xfrm>
                <a:off x="6444208" y="2348880"/>
                <a:ext cx="720080" cy="369332"/>
              </a:xfrm>
              <a:prstGeom prst="rect">
                <a:avLst/>
              </a:prstGeom>
              <a:noFill/>
            </p:spPr>
            <p:txBody>
              <a:bodyPr wrap="square" rtlCol="0">
                <a:spAutoFit/>
              </a:bodyPr>
              <a:lstStyle/>
              <a:p>
                <a:r>
                  <a:rPr lang="it-IT" dirty="0" smtClean="0"/>
                  <a:t>,      …</a:t>
                </a:r>
                <a:endParaRPr lang="it-IT" dirty="0"/>
              </a:p>
            </p:txBody>
          </p:sp>
        </p:grpSp>
      </p:grpSp>
    </p:spTree>
    <p:extLst>
      <p:ext uri="{BB962C8B-B14F-4D97-AF65-F5344CB8AC3E}">
        <p14:creationId xmlns:p14="http://schemas.microsoft.com/office/powerpoint/2010/main" val="30688143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a:t>
            </a:r>
            <a:r>
              <a:rPr lang="it-IT" sz="3600" dirty="0" err="1" smtClean="0"/>
              <a:t>parallel</a:t>
            </a:r>
            <a:r>
              <a:rPr lang="it-IT" sz="3600" dirty="0" smtClean="0"/>
              <a:t> </a:t>
            </a:r>
            <a:r>
              <a:rPr lang="it-IT" sz="3600" dirty="0" err="1" smtClean="0"/>
              <a:t>implementation</a:t>
            </a:r>
            <a:endParaRPr lang="it-IT" sz="3600" dirty="0"/>
          </a:p>
        </p:txBody>
      </p:sp>
      <mc:AlternateContent xmlns:mc="http://schemas.openxmlformats.org/markup-compatibility/2006" xmlns:a14="http://schemas.microsoft.com/office/drawing/2010/main">
        <mc:Choice Requires="a14">
          <p:sp>
            <p:nvSpPr>
              <p:cNvPr id="3" name="CasellaDiTesto 2"/>
              <p:cNvSpPr txBox="1"/>
              <p:nvPr/>
            </p:nvSpPr>
            <p:spPr>
              <a:xfrm>
                <a:off x="115128" y="620688"/>
                <a:ext cx="8849360" cy="2862322"/>
              </a:xfrm>
              <a:prstGeom prst="rect">
                <a:avLst/>
              </a:prstGeom>
              <a:noFill/>
            </p:spPr>
            <p:txBody>
              <a:bodyPr wrap="square" rtlCol="0">
                <a:spAutoFit/>
              </a:bodyPr>
              <a:lstStyle/>
              <a:p>
                <a:r>
                  <a:rPr lang="it-IT" dirty="0" smtClean="0"/>
                  <a:t>Step 2:</a:t>
                </a:r>
                <a:r>
                  <a:rPr lang="it-IT" dirty="0"/>
                  <a:t> </a:t>
                </a:r>
                <a:r>
                  <a:rPr lang="it-IT" dirty="0" smtClean="0"/>
                  <a:t>L’implementazione RRT* richiede una piccola precisazione.</a:t>
                </a:r>
                <a:endParaRPr lang="it-IT" dirty="0"/>
              </a:p>
              <a:p>
                <a:r>
                  <a:rPr lang="it-IT" dirty="0" smtClean="0"/>
                  <a:t>Il calcolo del costo C(</a:t>
                </a:r>
                <a14:m>
                  <m:oMath xmlns:m="http://schemas.openxmlformats.org/officeDocument/2006/math">
                    <m:sSub>
                      <m:sSubPr>
                        <m:ctrlPr>
                          <a:rPr lang="it-IT" i="1" smtClean="0">
                            <a:latin typeface="Cambria Math"/>
                          </a:rPr>
                        </m:ctrlPr>
                      </m:sSubPr>
                      <m:e>
                        <m:r>
                          <a:rPr lang="it-IT" b="0" i="1" smtClean="0">
                            <a:latin typeface="Cambria Math"/>
                          </a:rPr>
                          <m:t>𝑞</m:t>
                        </m:r>
                      </m:e>
                      <m:sub>
                        <m:r>
                          <a:rPr lang="it-IT" b="0" i="1" smtClean="0">
                            <a:latin typeface="Cambria Math"/>
                          </a:rPr>
                          <m:t>𝑖</m:t>
                        </m:r>
                      </m:sub>
                    </m:sSub>
                  </m:oMath>
                </a14:m>
                <a:r>
                  <a:rPr lang="it-IT" dirty="0" smtClean="0"/>
                  <a:t>) associato al generico </a:t>
                </a:r>
                <a14:m>
                  <m:oMath xmlns:m="http://schemas.openxmlformats.org/officeDocument/2006/math">
                    <m:sSub>
                      <m:sSubPr>
                        <m:ctrlPr>
                          <a:rPr lang="it-IT" i="1">
                            <a:latin typeface="Cambria Math"/>
                          </a:rPr>
                        </m:ctrlPr>
                      </m:sSubPr>
                      <m:e>
                        <m:r>
                          <a:rPr lang="it-IT" i="1">
                            <a:latin typeface="Cambria Math"/>
                          </a:rPr>
                          <m:t>𝑞</m:t>
                        </m:r>
                      </m:e>
                      <m:sub>
                        <m:r>
                          <a:rPr lang="it-IT" i="1">
                            <a:latin typeface="Cambria Math"/>
                          </a:rPr>
                          <m:t>𝑖</m:t>
                        </m:r>
                      </m:sub>
                    </m:sSub>
                  </m:oMath>
                </a14:m>
                <a:r>
                  <a:rPr lang="it-IT" dirty="0" smtClean="0"/>
                  <a:t> richiede di scorrere la lista di predecessori, fino a giungere al nodo radice. Di conseguenza, per evitare errori, è necessario fare in modo che i nodi calcolati che vengono inseriti nelle liste di job, abbiano come padre non il nodo presente nell’albero contenuto nel </a:t>
                </a:r>
                <a:r>
                  <a:rPr lang="it-IT" dirty="0" err="1" smtClean="0"/>
                  <a:t>thread</a:t>
                </a:r>
                <a:r>
                  <a:rPr lang="it-IT" dirty="0" smtClean="0"/>
                  <a:t> in cui il nodo stesso è stato calcolato, ma bensì il suo corrispettivo nel </a:t>
                </a:r>
                <a:r>
                  <a:rPr lang="it-IT" dirty="0" err="1" smtClean="0"/>
                  <a:t>thread</a:t>
                </a:r>
                <a:r>
                  <a:rPr lang="it-IT" dirty="0" smtClean="0"/>
                  <a:t> in cui viene aggiunto come job. </a:t>
                </a:r>
              </a:p>
              <a:p>
                <a:r>
                  <a:rPr lang="it-IT" dirty="0" smtClean="0"/>
                  <a:t>Inoltre nello svolgere un certo </a:t>
                </a:r>
                <a:r>
                  <a:rPr lang="it-IT" dirty="0" err="1" smtClean="0"/>
                  <a:t>rewird</a:t>
                </a:r>
                <a:r>
                  <a:rPr lang="it-IT" dirty="0" smtClean="0"/>
                  <a:t>, è necessario capire qual è il clone su cui eseguirlo negli altri </a:t>
                </a:r>
                <a:r>
                  <a:rPr lang="it-IT" dirty="0" err="1" smtClean="0"/>
                  <a:t>thread</a:t>
                </a:r>
                <a:r>
                  <a:rPr lang="it-IT" dirty="0" smtClean="0"/>
                  <a:t>.</a:t>
                </a:r>
              </a:p>
              <a:p>
                <a:r>
                  <a:rPr lang="it-IT" dirty="0" smtClean="0"/>
                  <a:t>Queste problematiche vengono facilmente risolte, associando ad ogni nodo aggiunto (e anche alle sue copie)  la lista dei suoi cloni.   </a:t>
                </a:r>
              </a:p>
            </p:txBody>
          </p:sp>
        </mc:Choice>
        <mc:Fallback xmlns="">
          <p:sp>
            <p:nvSpPr>
              <p:cNvPr id="3" name="CasellaDiTesto 2"/>
              <p:cNvSpPr txBox="1">
                <a:spLocks noRot="1" noChangeAspect="1" noMove="1" noResize="1" noEditPoints="1" noAdjustHandles="1" noChangeArrowheads="1" noChangeShapeType="1" noTextEdit="1"/>
              </p:cNvSpPr>
              <p:nvPr/>
            </p:nvSpPr>
            <p:spPr>
              <a:xfrm>
                <a:off x="115128" y="620688"/>
                <a:ext cx="8849360" cy="2862322"/>
              </a:xfrm>
              <a:prstGeom prst="rect">
                <a:avLst/>
              </a:prstGeom>
              <a:blipFill rotWithShape="1">
                <a:blip r:embed="rId2"/>
                <a:stretch>
                  <a:fillRect l="-620" t="-1066" r="-895" b="-2559"/>
                </a:stretch>
              </a:blipFill>
            </p:spPr>
            <p:txBody>
              <a:bodyPr/>
              <a:lstStyle/>
              <a:p>
                <a:r>
                  <a:rPr lang="it-IT">
                    <a:noFill/>
                  </a:rPr>
                  <a:t> </a:t>
                </a:r>
              </a:p>
            </p:txBody>
          </p:sp>
        </mc:Fallback>
      </mc:AlternateContent>
      <p:grpSp>
        <p:nvGrpSpPr>
          <p:cNvPr id="5" name="Gruppo 4"/>
          <p:cNvGrpSpPr/>
          <p:nvPr/>
        </p:nvGrpSpPr>
        <p:grpSpPr>
          <a:xfrm>
            <a:off x="522022" y="4081414"/>
            <a:ext cx="1006286" cy="1188132"/>
            <a:chOff x="946033" y="4581128"/>
            <a:chExt cx="1006286" cy="1188132"/>
          </a:xfrm>
        </p:grpSpPr>
        <p:grpSp>
          <p:nvGrpSpPr>
            <p:cNvPr id="6" name="Gruppo 5"/>
            <p:cNvGrpSpPr/>
            <p:nvPr/>
          </p:nvGrpSpPr>
          <p:grpSpPr>
            <a:xfrm>
              <a:off x="946033" y="4581128"/>
              <a:ext cx="961671" cy="1152128"/>
              <a:chOff x="3779912" y="3861048"/>
              <a:chExt cx="547567" cy="864096"/>
            </a:xfrm>
          </p:grpSpPr>
          <p:cxnSp>
            <p:nvCxnSpPr>
              <p:cNvPr id="8" name="Connettore 1 7"/>
              <p:cNvCxnSpPr/>
              <p:nvPr/>
            </p:nvCxnSpPr>
            <p:spPr>
              <a:xfrm flipH="1">
                <a:off x="3923928" y="3861048"/>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ttore 1 8"/>
              <p:cNvCxnSpPr/>
              <p:nvPr/>
            </p:nvCxnSpPr>
            <p:spPr>
              <a:xfrm>
                <a:off x="3991744" y="4262623"/>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ttore 1 9"/>
              <p:cNvCxnSpPr/>
              <p:nvPr/>
            </p:nvCxnSpPr>
            <p:spPr>
              <a:xfrm>
                <a:off x="4029844" y="4013448"/>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ttore 1 10"/>
              <p:cNvCxnSpPr/>
              <p:nvPr/>
            </p:nvCxnSpPr>
            <p:spPr>
              <a:xfrm flipH="1">
                <a:off x="4156906" y="4185084"/>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ttore 1 11"/>
              <p:cNvCxnSpPr/>
              <p:nvPr/>
            </p:nvCxnSpPr>
            <p:spPr>
              <a:xfrm>
                <a:off x="4188625" y="4509120"/>
                <a:ext cx="13885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ttore 1 12"/>
              <p:cNvCxnSpPr/>
              <p:nvPr/>
            </p:nvCxnSpPr>
            <p:spPr>
              <a:xfrm flipH="1">
                <a:off x="3779912" y="4151287"/>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Ovale 6"/>
            <p:cNvSpPr/>
            <p:nvPr/>
          </p:nvSpPr>
          <p:spPr>
            <a:xfrm>
              <a:off x="1863089" y="5697252"/>
              <a:ext cx="89230" cy="72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grpSp>
      <p:grpSp>
        <p:nvGrpSpPr>
          <p:cNvPr id="14" name="Gruppo 13"/>
          <p:cNvGrpSpPr/>
          <p:nvPr/>
        </p:nvGrpSpPr>
        <p:grpSpPr>
          <a:xfrm>
            <a:off x="2555776" y="4081414"/>
            <a:ext cx="1006286" cy="1188132"/>
            <a:chOff x="946033" y="4581128"/>
            <a:chExt cx="1006286" cy="1188132"/>
          </a:xfrm>
        </p:grpSpPr>
        <p:grpSp>
          <p:nvGrpSpPr>
            <p:cNvPr id="15" name="Gruppo 14"/>
            <p:cNvGrpSpPr/>
            <p:nvPr/>
          </p:nvGrpSpPr>
          <p:grpSpPr>
            <a:xfrm>
              <a:off x="946033" y="4581128"/>
              <a:ext cx="961671" cy="1152128"/>
              <a:chOff x="3779912" y="3861048"/>
              <a:chExt cx="547567" cy="864096"/>
            </a:xfrm>
          </p:grpSpPr>
          <p:cxnSp>
            <p:nvCxnSpPr>
              <p:cNvPr id="17" name="Connettore 1 16"/>
              <p:cNvCxnSpPr/>
              <p:nvPr/>
            </p:nvCxnSpPr>
            <p:spPr>
              <a:xfrm flipH="1">
                <a:off x="3923928" y="3861048"/>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ttore 1 17"/>
              <p:cNvCxnSpPr/>
              <p:nvPr/>
            </p:nvCxnSpPr>
            <p:spPr>
              <a:xfrm>
                <a:off x="3991744" y="4262623"/>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ttore 1 18"/>
              <p:cNvCxnSpPr/>
              <p:nvPr/>
            </p:nvCxnSpPr>
            <p:spPr>
              <a:xfrm>
                <a:off x="4029844" y="4013448"/>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ttore 1 19"/>
              <p:cNvCxnSpPr/>
              <p:nvPr/>
            </p:nvCxnSpPr>
            <p:spPr>
              <a:xfrm flipH="1">
                <a:off x="4156906" y="4185084"/>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ttore 1 20"/>
              <p:cNvCxnSpPr/>
              <p:nvPr/>
            </p:nvCxnSpPr>
            <p:spPr>
              <a:xfrm>
                <a:off x="4188625" y="4509120"/>
                <a:ext cx="13885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ttore 1 21"/>
              <p:cNvCxnSpPr/>
              <p:nvPr/>
            </p:nvCxnSpPr>
            <p:spPr>
              <a:xfrm flipH="1">
                <a:off x="3779912" y="4151287"/>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Ovale 15"/>
            <p:cNvSpPr/>
            <p:nvPr/>
          </p:nvSpPr>
          <p:spPr>
            <a:xfrm>
              <a:off x="1863089" y="5697252"/>
              <a:ext cx="89230"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grpSp>
      <p:grpSp>
        <p:nvGrpSpPr>
          <p:cNvPr id="23" name="Gruppo 22"/>
          <p:cNvGrpSpPr/>
          <p:nvPr/>
        </p:nvGrpSpPr>
        <p:grpSpPr>
          <a:xfrm>
            <a:off x="4526261" y="4112978"/>
            <a:ext cx="1006286" cy="1188132"/>
            <a:chOff x="946033" y="4581128"/>
            <a:chExt cx="1006286" cy="1188132"/>
          </a:xfrm>
        </p:grpSpPr>
        <p:grpSp>
          <p:nvGrpSpPr>
            <p:cNvPr id="24" name="Gruppo 23"/>
            <p:cNvGrpSpPr/>
            <p:nvPr/>
          </p:nvGrpSpPr>
          <p:grpSpPr>
            <a:xfrm>
              <a:off x="946033" y="4581128"/>
              <a:ext cx="961671" cy="1152128"/>
              <a:chOff x="3779912" y="3861048"/>
              <a:chExt cx="547567" cy="864096"/>
            </a:xfrm>
          </p:grpSpPr>
          <p:cxnSp>
            <p:nvCxnSpPr>
              <p:cNvPr id="26" name="Connettore 1 25"/>
              <p:cNvCxnSpPr/>
              <p:nvPr/>
            </p:nvCxnSpPr>
            <p:spPr>
              <a:xfrm flipH="1">
                <a:off x="3923928" y="3861048"/>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ttore 1 26"/>
              <p:cNvCxnSpPr/>
              <p:nvPr/>
            </p:nvCxnSpPr>
            <p:spPr>
              <a:xfrm>
                <a:off x="3991744" y="4262623"/>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ttore 1 27"/>
              <p:cNvCxnSpPr/>
              <p:nvPr/>
            </p:nvCxnSpPr>
            <p:spPr>
              <a:xfrm>
                <a:off x="4029844" y="4013448"/>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ttore 1 28"/>
              <p:cNvCxnSpPr/>
              <p:nvPr/>
            </p:nvCxnSpPr>
            <p:spPr>
              <a:xfrm flipH="1">
                <a:off x="4156906" y="4185084"/>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ttore 1 29"/>
              <p:cNvCxnSpPr/>
              <p:nvPr/>
            </p:nvCxnSpPr>
            <p:spPr>
              <a:xfrm>
                <a:off x="4188625" y="4509120"/>
                <a:ext cx="13885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flipH="1">
                <a:off x="3779912" y="4151287"/>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Ovale 24"/>
            <p:cNvSpPr/>
            <p:nvPr/>
          </p:nvSpPr>
          <p:spPr>
            <a:xfrm>
              <a:off x="1863089" y="5697252"/>
              <a:ext cx="89230"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grpSp>
      <p:grpSp>
        <p:nvGrpSpPr>
          <p:cNvPr id="32" name="Gruppo 31"/>
          <p:cNvGrpSpPr/>
          <p:nvPr/>
        </p:nvGrpSpPr>
        <p:grpSpPr>
          <a:xfrm>
            <a:off x="6560015" y="4112978"/>
            <a:ext cx="1006286" cy="1188132"/>
            <a:chOff x="946033" y="4581128"/>
            <a:chExt cx="1006286" cy="1188132"/>
          </a:xfrm>
        </p:grpSpPr>
        <p:grpSp>
          <p:nvGrpSpPr>
            <p:cNvPr id="33" name="Gruppo 32"/>
            <p:cNvGrpSpPr/>
            <p:nvPr/>
          </p:nvGrpSpPr>
          <p:grpSpPr>
            <a:xfrm>
              <a:off x="946033" y="4581128"/>
              <a:ext cx="961671" cy="1152128"/>
              <a:chOff x="3779912" y="3861048"/>
              <a:chExt cx="547567" cy="864096"/>
            </a:xfrm>
          </p:grpSpPr>
          <p:cxnSp>
            <p:nvCxnSpPr>
              <p:cNvPr id="35" name="Connettore 1 34"/>
              <p:cNvCxnSpPr/>
              <p:nvPr/>
            </p:nvCxnSpPr>
            <p:spPr>
              <a:xfrm flipH="1">
                <a:off x="3923928" y="3861048"/>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ttore 1 35"/>
              <p:cNvCxnSpPr/>
              <p:nvPr/>
            </p:nvCxnSpPr>
            <p:spPr>
              <a:xfrm>
                <a:off x="3991744" y="4262623"/>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a:off x="4029844" y="4013448"/>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ttore 1 37"/>
              <p:cNvCxnSpPr/>
              <p:nvPr/>
            </p:nvCxnSpPr>
            <p:spPr>
              <a:xfrm flipH="1">
                <a:off x="4156906" y="4185084"/>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ttore 1 38"/>
              <p:cNvCxnSpPr/>
              <p:nvPr/>
            </p:nvCxnSpPr>
            <p:spPr>
              <a:xfrm>
                <a:off x="4188625" y="4509120"/>
                <a:ext cx="13885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ttore 1 39"/>
              <p:cNvCxnSpPr/>
              <p:nvPr/>
            </p:nvCxnSpPr>
            <p:spPr>
              <a:xfrm flipH="1">
                <a:off x="3779912" y="4151287"/>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34" name="Ovale 33"/>
            <p:cNvSpPr/>
            <p:nvPr/>
          </p:nvSpPr>
          <p:spPr>
            <a:xfrm>
              <a:off x="1863089" y="5697252"/>
              <a:ext cx="89230"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grpSp>
      <p:sp>
        <p:nvSpPr>
          <p:cNvPr id="2" name="CasellaDiTesto 1"/>
          <p:cNvSpPr txBox="1"/>
          <p:nvPr/>
        </p:nvSpPr>
        <p:spPr>
          <a:xfrm>
            <a:off x="1112114" y="5229200"/>
            <a:ext cx="1371654" cy="369332"/>
          </a:xfrm>
          <a:prstGeom prst="rect">
            <a:avLst/>
          </a:prstGeom>
          <a:noFill/>
        </p:spPr>
        <p:txBody>
          <a:bodyPr wrap="square" rtlCol="0">
            <a:spAutoFit/>
          </a:bodyPr>
          <a:lstStyle/>
          <a:p>
            <a:r>
              <a:rPr lang="it-IT" dirty="0" smtClean="0"/>
              <a:t>&lt;*,*,*&gt;</a:t>
            </a:r>
            <a:endParaRPr lang="it-IT" dirty="0"/>
          </a:p>
        </p:txBody>
      </p:sp>
      <p:sp>
        <p:nvSpPr>
          <p:cNvPr id="41" name="CasellaDiTesto 40"/>
          <p:cNvSpPr txBox="1"/>
          <p:nvPr/>
        </p:nvSpPr>
        <p:spPr>
          <a:xfrm>
            <a:off x="7092280" y="5229200"/>
            <a:ext cx="1371654" cy="369332"/>
          </a:xfrm>
          <a:prstGeom prst="rect">
            <a:avLst/>
          </a:prstGeom>
          <a:noFill/>
        </p:spPr>
        <p:txBody>
          <a:bodyPr wrap="square" rtlCol="0">
            <a:spAutoFit/>
          </a:bodyPr>
          <a:lstStyle/>
          <a:p>
            <a:r>
              <a:rPr lang="it-IT" dirty="0" smtClean="0"/>
              <a:t>&lt;*,*,*&gt;</a:t>
            </a:r>
            <a:endParaRPr lang="it-IT" dirty="0"/>
          </a:p>
        </p:txBody>
      </p:sp>
      <p:sp>
        <p:nvSpPr>
          <p:cNvPr id="42" name="Figura a mano libera 41"/>
          <p:cNvSpPr/>
          <p:nvPr/>
        </p:nvSpPr>
        <p:spPr>
          <a:xfrm>
            <a:off x="1341912" y="5308270"/>
            <a:ext cx="2174232" cy="768952"/>
          </a:xfrm>
          <a:custGeom>
            <a:avLst/>
            <a:gdLst>
              <a:gd name="connsiteX0" fmla="*/ 0 w 2174232"/>
              <a:gd name="connsiteY0" fmla="*/ 166255 h 768952"/>
              <a:gd name="connsiteX1" fmla="*/ 190005 w 2174232"/>
              <a:gd name="connsiteY1" fmla="*/ 629392 h 768952"/>
              <a:gd name="connsiteX2" fmla="*/ 843148 w 2174232"/>
              <a:gd name="connsiteY2" fmla="*/ 760021 h 768952"/>
              <a:gd name="connsiteX3" fmla="*/ 1959428 w 2174232"/>
              <a:gd name="connsiteY3" fmla="*/ 427512 h 768952"/>
              <a:gd name="connsiteX4" fmla="*/ 2173184 w 2174232"/>
              <a:gd name="connsiteY4" fmla="*/ 0 h 768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32" h="768952">
                <a:moveTo>
                  <a:pt x="0" y="166255"/>
                </a:moveTo>
                <a:cubicBezTo>
                  <a:pt x="24740" y="348343"/>
                  <a:pt x="49480" y="530431"/>
                  <a:pt x="190005" y="629392"/>
                </a:cubicBezTo>
                <a:cubicBezTo>
                  <a:pt x="330530" y="728353"/>
                  <a:pt x="548244" y="793668"/>
                  <a:pt x="843148" y="760021"/>
                </a:cubicBezTo>
                <a:cubicBezTo>
                  <a:pt x="1138052" y="726374"/>
                  <a:pt x="1737755" y="554182"/>
                  <a:pt x="1959428" y="427512"/>
                </a:cubicBezTo>
                <a:cubicBezTo>
                  <a:pt x="2181101" y="300842"/>
                  <a:pt x="2177142" y="150421"/>
                  <a:pt x="2173184" y="0"/>
                </a:cubicBezTo>
              </a:path>
            </a:pathLst>
          </a:custGeom>
          <a:ln w="12700">
            <a:headEnd type="none" w="med" len="med"/>
            <a:tailEnd type="arrow" w="med"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it-IT"/>
          </a:p>
        </p:txBody>
      </p:sp>
      <p:sp>
        <p:nvSpPr>
          <p:cNvPr id="43" name="Figura a mano libera 42"/>
          <p:cNvSpPr/>
          <p:nvPr/>
        </p:nvSpPr>
        <p:spPr>
          <a:xfrm>
            <a:off x="1494311" y="5308270"/>
            <a:ext cx="3949005" cy="569002"/>
          </a:xfrm>
          <a:custGeom>
            <a:avLst/>
            <a:gdLst>
              <a:gd name="connsiteX0" fmla="*/ 0 w 2174232"/>
              <a:gd name="connsiteY0" fmla="*/ 166255 h 768952"/>
              <a:gd name="connsiteX1" fmla="*/ 190005 w 2174232"/>
              <a:gd name="connsiteY1" fmla="*/ 629392 h 768952"/>
              <a:gd name="connsiteX2" fmla="*/ 843148 w 2174232"/>
              <a:gd name="connsiteY2" fmla="*/ 760021 h 768952"/>
              <a:gd name="connsiteX3" fmla="*/ 1959428 w 2174232"/>
              <a:gd name="connsiteY3" fmla="*/ 427512 h 768952"/>
              <a:gd name="connsiteX4" fmla="*/ 2173184 w 2174232"/>
              <a:gd name="connsiteY4" fmla="*/ 0 h 768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32" h="768952">
                <a:moveTo>
                  <a:pt x="0" y="166255"/>
                </a:moveTo>
                <a:cubicBezTo>
                  <a:pt x="24740" y="348343"/>
                  <a:pt x="49480" y="530431"/>
                  <a:pt x="190005" y="629392"/>
                </a:cubicBezTo>
                <a:cubicBezTo>
                  <a:pt x="330530" y="728353"/>
                  <a:pt x="548244" y="793668"/>
                  <a:pt x="843148" y="760021"/>
                </a:cubicBezTo>
                <a:cubicBezTo>
                  <a:pt x="1138052" y="726374"/>
                  <a:pt x="1737755" y="554182"/>
                  <a:pt x="1959428" y="427512"/>
                </a:cubicBezTo>
                <a:cubicBezTo>
                  <a:pt x="2181101" y="300842"/>
                  <a:pt x="2177142" y="150421"/>
                  <a:pt x="2173184" y="0"/>
                </a:cubicBezTo>
              </a:path>
            </a:pathLst>
          </a:custGeom>
          <a:ln w="12700">
            <a:headEnd type="none" w="med" len="med"/>
            <a:tailEnd type="arrow" w="med"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it-IT"/>
          </a:p>
        </p:txBody>
      </p:sp>
      <p:sp>
        <p:nvSpPr>
          <p:cNvPr id="47" name="Figura a mano libera 46"/>
          <p:cNvSpPr/>
          <p:nvPr/>
        </p:nvSpPr>
        <p:spPr>
          <a:xfrm>
            <a:off x="1686296" y="5227335"/>
            <a:ext cx="6865941" cy="966117"/>
          </a:xfrm>
          <a:custGeom>
            <a:avLst/>
            <a:gdLst>
              <a:gd name="connsiteX0" fmla="*/ 0 w 6865941"/>
              <a:gd name="connsiteY0" fmla="*/ 259065 h 966117"/>
              <a:gd name="connsiteX1" fmla="*/ 605642 w 6865941"/>
              <a:gd name="connsiteY1" fmla="*/ 852831 h 966117"/>
              <a:gd name="connsiteX2" fmla="*/ 3206338 w 6865941"/>
              <a:gd name="connsiteY2" fmla="*/ 959709 h 966117"/>
              <a:gd name="connsiteX3" fmla="*/ 6246421 w 6865941"/>
              <a:gd name="connsiteY3" fmla="*/ 757829 h 966117"/>
              <a:gd name="connsiteX4" fmla="*/ 6852062 w 6865941"/>
              <a:gd name="connsiteY4" fmla="*/ 104686 h 966117"/>
              <a:gd name="connsiteX5" fmla="*/ 5961413 w 6865941"/>
              <a:gd name="connsiteY5" fmla="*/ 9683 h 96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5941" h="966117">
                <a:moveTo>
                  <a:pt x="0" y="259065"/>
                </a:moveTo>
                <a:cubicBezTo>
                  <a:pt x="35626" y="497561"/>
                  <a:pt x="71252" y="736057"/>
                  <a:pt x="605642" y="852831"/>
                </a:cubicBezTo>
                <a:cubicBezTo>
                  <a:pt x="1140032" y="969605"/>
                  <a:pt x="2266208" y="975543"/>
                  <a:pt x="3206338" y="959709"/>
                </a:cubicBezTo>
                <a:cubicBezTo>
                  <a:pt x="4146468" y="943875"/>
                  <a:pt x="5638800" y="900333"/>
                  <a:pt x="6246421" y="757829"/>
                </a:cubicBezTo>
                <a:cubicBezTo>
                  <a:pt x="6854042" y="615325"/>
                  <a:pt x="6899563" y="229377"/>
                  <a:pt x="6852062" y="104686"/>
                </a:cubicBezTo>
                <a:cubicBezTo>
                  <a:pt x="6804561" y="-20005"/>
                  <a:pt x="6382987" y="-5161"/>
                  <a:pt x="5961413" y="9683"/>
                </a:cubicBezTo>
              </a:path>
            </a:pathLst>
          </a:custGeom>
          <a:noFill/>
          <a:ln w="127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Figura a mano libera 47"/>
          <p:cNvSpPr/>
          <p:nvPr/>
        </p:nvSpPr>
        <p:spPr>
          <a:xfrm>
            <a:off x="1520042" y="3887364"/>
            <a:ext cx="5830784" cy="1420906"/>
          </a:xfrm>
          <a:custGeom>
            <a:avLst/>
            <a:gdLst>
              <a:gd name="connsiteX0" fmla="*/ 5830784 w 5830784"/>
              <a:gd name="connsiteY0" fmla="*/ 1420906 h 1420906"/>
              <a:gd name="connsiteX1" fmla="*/ 4168239 w 5830784"/>
              <a:gd name="connsiteY1" fmla="*/ 269000 h 1420906"/>
              <a:gd name="connsiteX2" fmla="*/ 950026 w 5830784"/>
              <a:gd name="connsiteY2" fmla="*/ 67119 h 1420906"/>
              <a:gd name="connsiteX3" fmla="*/ 0 w 5830784"/>
              <a:gd name="connsiteY3" fmla="*/ 1195275 h 1420906"/>
            </a:gdLst>
            <a:ahLst/>
            <a:cxnLst>
              <a:cxn ang="0">
                <a:pos x="connsiteX0" y="connsiteY0"/>
              </a:cxn>
              <a:cxn ang="0">
                <a:pos x="connsiteX1" y="connsiteY1"/>
              </a:cxn>
              <a:cxn ang="0">
                <a:pos x="connsiteX2" y="connsiteY2"/>
              </a:cxn>
              <a:cxn ang="0">
                <a:pos x="connsiteX3" y="connsiteY3"/>
              </a:cxn>
            </a:cxnLst>
            <a:rect l="l" t="t" r="r" b="b"/>
            <a:pathLst>
              <a:path w="5830784" h="1420906">
                <a:moveTo>
                  <a:pt x="5830784" y="1420906"/>
                </a:moveTo>
                <a:cubicBezTo>
                  <a:pt x="5406241" y="957768"/>
                  <a:pt x="4981699" y="494631"/>
                  <a:pt x="4168239" y="269000"/>
                </a:cubicBezTo>
                <a:cubicBezTo>
                  <a:pt x="3354779" y="43369"/>
                  <a:pt x="1644732" y="-87260"/>
                  <a:pt x="950026" y="67119"/>
                </a:cubicBezTo>
                <a:cubicBezTo>
                  <a:pt x="255320" y="221498"/>
                  <a:pt x="127660" y="708386"/>
                  <a:pt x="0" y="1195275"/>
                </a:cubicBezTo>
              </a:path>
            </a:pathLst>
          </a:custGeom>
          <a:no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Figura a mano libera 49"/>
          <p:cNvSpPr/>
          <p:nvPr/>
        </p:nvSpPr>
        <p:spPr>
          <a:xfrm>
            <a:off x="3562597" y="3759064"/>
            <a:ext cx="3895107" cy="1561081"/>
          </a:xfrm>
          <a:custGeom>
            <a:avLst/>
            <a:gdLst>
              <a:gd name="connsiteX0" fmla="*/ 3895107 w 3895107"/>
              <a:gd name="connsiteY0" fmla="*/ 1561081 h 1561081"/>
              <a:gd name="connsiteX1" fmla="*/ 2838203 w 3895107"/>
              <a:gd name="connsiteY1" fmla="*/ 444801 h 1561081"/>
              <a:gd name="connsiteX2" fmla="*/ 1211284 w 3895107"/>
              <a:gd name="connsiteY2" fmla="*/ 41040 h 1561081"/>
              <a:gd name="connsiteX3" fmla="*/ 0 w 3895107"/>
              <a:gd name="connsiteY3" fmla="*/ 1359201 h 1561081"/>
            </a:gdLst>
            <a:ahLst/>
            <a:cxnLst>
              <a:cxn ang="0">
                <a:pos x="connsiteX0" y="connsiteY0"/>
              </a:cxn>
              <a:cxn ang="0">
                <a:pos x="connsiteX1" y="connsiteY1"/>
              </a:cxn>
              <a:cxn ang="0">
                <a:pos x="connsiteX2" y="connsiteY2"/>
              </a:cxn>
              <a:cxn ang="0">
                <a:pos x="connsiteX3" y="connsiteY3"/>
              </a:cxn>
            </a:cxnLst>
            <a:rect l="l" t="t" r="r" b="b"/>
            <a:pathLst>
              <a:path w="3895107" h="1561081">
                <a:moveTo>
                  <a:pt x="3895107" y="1561081"/>
                </a:moveTo>
                <a:cubicBezTo>
                  <a:pt x="3590307" y="1129611"/>
                  <a:pt x="3285507" y="698141"/>
                  <a:pt x="2838203" y="444801"/>
                </a:cubicBezTo>
                <a:cubicBezTo>
                  <a:pt x="2390899" y="191461"/>
                  <a:pt x="1684318" y="-111360"/>
                  <a:pt x="1211284" y="41040"/>
                </a:cubicBezTo>
                <a:cubicBezTo>
                  <a:pt x="738250" y="193440"/>
                  <a:pt x="369125" y="776320"/>
                  <a:pt x="0" y="1359201"/>
                </a:cubicBezTo>
              </a:path>
            </a:pathLst>
          </a:custGeom>
          <a:noFill/>
          <a:ln w="127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Figura a mano libera 50"/>
          <p:cNvSpPr/>
          <p:nvPr/>
        </p:nvSpPr>
        <p:spPr>
          <a:xfrm>
            <a:off x="5545777" y="3871872"/>
            <a:ext cx="2101932" cy="1448273"/>
          </a:xfrm>
          <a:custGeom>
            <a:avLst/>
            <a:gdLst>
              <a:gd name="connsiteX0" fmla="*/ 2101932 w 2101932"/>
              <a:gd name="connsiteY0" fmla="*/ 1448273 h 1448273"/>
              <a:gd name="connsiteX1" fmla="*/ 1199407 w 2101932"/>
              <a:gd name="connsiteY1" fmla="*/ 189489 h 1448273"/>
              <a:gd name="connsiteX2" fmla="*/ 783771 w 2101932"/>
              <a:gd name="connsiteY2" fmla="*/ 118237 h 1448273"/>
              <a:gd name="connsiteX3" fmla="*/ 0 w 2101932"/>
              <a:gd name="connsiteY3" fmla="*/ 1282019 h 1448273"/>
            </a:gdLst>
            <a:ahLst/>
            <a:cxnLst>
              <a:cxn ang="0">
                <a:pos x="connsiteX0" y="connsiteY0"/>
              </a:cxn>
              <a:cxn ang="0">
                <a:pos x="connsiteX1" y="connsiteY1"/>
              </a:cxn>
              <a:cxn ang="0">
                <a:pos x="connsiteX2" y="connsiteY2"/>
              </a:cxn>
              <a:cxn ang="0">
                <a:pos x="connsiteX3" y="connsiteY3"/>
              </a:cxn>
            </a:cxnLst>
            <a:rect l="l" t="t" r="r" b="b"/>
            <a:pathLst>
              <a:path w="2101932" h="1448273">
                <a:moveTo>
                  <a:pt x="2101932" y="1448273"/>
                </a:moveTo>
                <a:cubicBezTo>
                  <a:pt x="1760516" y="929717"/>
                  <a:pt x="1419101" y="411162"/>
                  <a:pt x="1199407" y="189489"/>
                </a:cubicBezTo>
                <a:cubicBezTo>
                  <a:pt x="979713" y="-32184"/>
                  <a:pt x="983672" y="-63851"/>
                  <a:pt x="783771" y="118237"/>
                </a:cubicBezTo>
                <a:cubicBezTo>
                  <a:pt x="583870" y="300325"/>
                  <a:pt x="291935" y="791172"/>
                  <a:pt x="0" y="1282019"/>
                </a:cubicBezTo>
              </a:path>
            </a:pathLst>
          </a:custGeom>
          <a:ln>
            <a:headEnd type="none" w="med" len="med"/>
            <a:tailEnd type="arrow" w="med"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32574267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69332"/>
          </a:xfrm>
          <a:prstGeom prst="rect">
            <a:avLst/>
          </a:prstGeom>
          <a:noFill/>
        </p:spPr>
        <p:txBody>
          <a:bodyPr wrap="square" rtlCol="0">
            <a:spAutoFit/>
          </a:bodyPr>
          <a:lstStyle/>
          <a:p>
            <a:r>
              <a:rPr lang="it-IT" dirty="0" err="1" smtClean="0"/>
              <a:t>Step</a:t>
            </a:r>
            <a:r>
              <a:rPr lang="it-IT" dirty="0" smtClean="0"/>
              <a:t> 2: </a:t>
            </a:r>
            <a:r>
              <a:rPr lang="it-IT" dirty="0" err="1" smtClean="0"/>
              <a:t>results</a:t>
            </a:r>
            <a:r>
              <a:rPr lang="it-IT" dirty="0" smtClean="0"/>
              <a:t> RRT</a:t>
            </a:r>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1349"/>
            <a:ext cx="9144000" cy="4675301"/>
          </a:xfrm>
          <a:prstGeom prst="rect">
            <a:avLst/>
          </a:prstGeom>
        </p:spPr>
      </p:pic>
    </p:spTree>
    <p:extLst>
      <p:ext uri="{BB962C8B-B14F-4D97-AF65-F5344CB8AC3E}">
        <p14:creationId xmlns:p14="http://schemas.microsoft.com/office/powerpoint/2010/main" val="3361612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1200329"/>
          </a:xfrm>
          <a:prstGeom prst="rect">
            <a:avLst/>
          </a:prstGeom>
          <a:noFill/>
        </p:spPr>
        <p:txBody>
          <a:bodyPr wrap="square" rtlCol="0">
            <a:spAutoFit/>
          </a:bodyPr>
          <a:lstStyle/>
          <a:p>
            <a:pPr algn="ctr"/>
            <a:r>
              <a:rPr lang="it-IT" sz="3600" dirty="0" err="1" smtClean="0"/>
              <a:t>Rapidly</a:t>
            </a:r>
            <a:r>
              <a:rPr lang="it-IT" sz="3600" dirty="0" smtClean="0"/>
              <a:t> Random </a:t>
            </a:r>
            <a:r>
              <a:rPr lang="it-IT" sz="3600" dirty="0" err="1" smtClean="0"/>
              <a:t>Tree</a:t>
            </a:r>
            <a:r>
              <a:rPr lang="it-IT" sz="3600" dirty="0" smtClean="0"/>
              <a:t> (RRT) </a:t>
            </a:r>
          </a:p>
          <a:p>
            <a:pPr algn="ctr"/>
            <a:r>
              <a:rPr lang="it-IT" sz="3600" dirty="0" smtClean="0"/>
              <a:t>per  </a:t>
            </a:r>
            <a:r>
              <a:rPr lang="it-IT" sz="3600" dirty="0" err="1" smtClean="0"/>
              <a:t>Path</a:t>
            </a:r>
            <a:r>
              <a:rPr lang="it-IT" sz="3600" dirty="0" smtClean="0"/>
              <a:t> Planning di manipolatori robotici</a:t>
            </a:r>
            <a:endParaRPr lang="it-IT" sz="3600" dirty="0"/>
          </a:p>
        </p:txBody>
      </p:sp>
      <p:sp>
        <p:nvSpPr>
          <p:cNvPr id="32" name="CasellaDiTesto 31"/>
          <p:cNvSpPr txBox="1"/>
          <p:nvPr/>
        </p:nvSpPr>
        <p:spPr>
          <a:xfrm>
            <a:off x="179512" y="1412776"/>
            <a:ext cx="8727852" cy="646331"/>
          </a:xfrm>
          <a:prstGeom prst="rect">
            <a:avLst/>
          </a:prstGeom>
          <a:noFill/>
        </p:spPr>
        <p:txBody>
          <a:bodyPr wrap="square" rtlCol="0">
            <a:spAutoFit/>
          </a:bodyPr>
          <a:lstStyle/>
          <a:p>
            <a:r>
              <a:rPr lang="it-IT" dirty="0" smtClean="0"/>
              <a:t>L’ambiente in cui il manipolatore si muove è popolato da una serie di ostacoli noti. I percorsi calcolati per il robot devono quindi essere privi di collisioni</a:t>
            </a:r>
            <a:endParaRPr lang="it-IT" dirty="0"/>
          </a:p>
        </p:txBody>
      </p:sp>
      <p:grpSp>
        <p:nvGrpSpPr>
          <p:cNvPr id="2" name="Gruppo 1"/>
          <p:cNvGrpSpPr/>
          <p:nvPr/>
        </p:nvGrpSpPr>
        <p:grpSpPr>
          <a:xfrm>
            <a:off x="2411760" y="2780928"/>
            <a:ext cx="1520205" cy="3675077"/>
            <a:chOff x="107504" y="2420888"/>
            <a:chExt cx="1520205" cy="3675077"/>
          </a:xfrm>
        </p:grpSpPr>
        <p:cxnSp>
          <p:nvCxnSpPr>
            <p:cNvPr id="10" name="Connettore 1 9"/>
            <p:cNvCxnSpPr/>
            <p:nvPr/>
          </p:nvCxnSpPr>
          <p:spPr>
            <a:xfrm flipV="1">
              <a:off x="251520" y="4908399"/>
              <a:ext cx="1296144" cy="1008112"/>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Connettore 1 12"/>
            <p:cNvCxnSpPr/>
            <p:nvPr/>
          </p:nvCxnSpPr>
          <p:spPr>
            <a:xfrm flipH="1" flipV="1">
              <a:off x="1547664" y="3528812"/>
              <a:ext cx="8037" cy="1368152"/>
            </a:xfrm>
            <a:prstGeom prst="line">
              <a:avLst/>
            </a:prstGeom>
            <a:ln w="38100"/>
          </p:spPr>
          <p:style>
            <a:lnRef idx="1">
              <a:schemeClr val="dk1"/>
            </a:lnRef>
            <a:fillRef idx="0">
              <a:schemeClr val="dk1"/>
            </a:fillRef>
            <a:effectRef idx="0">
              <a:schemeClr val="dk1"/>
            </a:effectRef>
            <a:fontRef idx="minor">
              <a:schemeClr val="tx1"/>
            </a:fontRef>
          </p:style>
        </p:cxnSp>
        <p:grpSp>
          <p:nvGrpSpPr>
            <p:cNvPr id="29" name="Gruppo 28"/>
            <p:cNvGrpSpPr/>
            <p:nvPr/>
          </p:nvGrpSpPr>
          <p:grpSpPr>
            <a:xfrm>
              <a:off x="375600" y="2420888"/>
              <a:ext cx="1172064" cy="1107925"/>
              <a:chOff x="807648" y="1877593"/>
              <a:chExt cx="1172064" cy="1107925"/>
            </a:xfrm>
          </p:grpSpPr>
          <p:cxnSp>
            <p:nvCxnSpPr>
              <p:cNvPr id="15" name="Connettore 1 14"/>
              <p:cNvCxnSpPr/>
              <p:nvPr/>
            </p:nvCxnSpPr>
            <p:spPr>
              <a:xfrm flipH="1" flipV="1">
                <a:off x="1115616" y="2132856"/>
                <a:ext cx="864096" cy="852662"/>
              </a:xfrm>
              <a:prstGeom prst="line">
                <a:avLst/>
              </a:prstGeom>
              <a:ln w="38100"/>
            </p:spPr>
            <p:style>
              <a:lnRef idx="1">
                <a:schemeClr val="dk1"/>
              </a:lnRef>
              <a:fillRef idx="0">
                <a:schemeClr val="dk1"/>
              </a:fillRef>
              <a:effectRef idx="0">
                <a:schemeClr val="dk1"/>
              </a:effectRef>
              <a:fontRef idx="minor">
                <a:schemeClr val="tx1"/>
              </a:fontRef>
            </p:style>
          </p:cxnSp>
          <p:grpSp>
            <p:nvGrpSpPr>
              <p:cNvPr id="27" name="Gruppo 26"/>
              <p:cNvGrpSpPr/>
              <p:nvPr/>
            </p:nvGrpSpPr>
            <p:grpSpPr>
              <a:xfrm rot="-2700000">
                <a:off x="807648" y="1877593"/>
                <a:ext cx="360040" cy="296416"/>
                <a:chOff x="3779912" y="2761109"/>
                <a:chExt cx="360040" cy="296416"/>
              </a:xfrm>
            </p:grpSpPr>
            <p:cxnSp>
              <p:nvCxnSpPr>
                <p:cNvPr id="19" name="Connettore 1 18"/>
                <p:cNvCxnSpPr/>
                <p:nvPr/>
              </p:nvCxnSpPr>
              <p:spPr>
                <a:xfrm>
                  <a:off x="3779912" y="3057525"/>
                  <a:ext cx="3600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Connettore 1 19"/>
                <p:cNvCxnSpPr/>
                <p:nvPr/>
              </p:nvCxnSpPr>
              <p:spPr>
                <a:xfrm flipV="1">
                  <a:off x="377991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Connettore 1 22"/>
                <p:cNvCxnSpPr/>
                <p:nvPr/>
              </p:nvCxnSpPr>
              <p:spPr>
                <a:xfrm flipH="1" flipV="1">
                  <a:off x="404994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grpSp>
        </p:grpSp>
        <p:sp>
          <p:nvSpPr>
            <p:cNvPr id="5" name="Ovale 4"/>
            <p:cNvSpPr/>
            <p:nvPr/>
          </p:nvSpPr>
          <p:spPr>
            <a:xfrm>
              <a:off x="179512" y="5844503"/>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6" name="Ovale 5"/>
            <p:cNvSpPr/>
            <p:nvPr/>
          </p:nvSpPr>
          <p:spPr>
            <a:xfrm>
              <a:off x="1483693" y="4824956"/>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7" name="Ovale 16"/>
            <p:cNvSpPr/>
            <p:nvPr/>
          </p:nvSpPr>
          <p:spPr>
            <a:xfrm>
              <a:off x="1483693" y="3456804"/>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50" name="Connettore 1 49"/>
            <p:cNvCxnSpPr/>
            <p:nvPr/>
          </p:nvCxnSpPr>
          <p:spPr>
            <a:xfrm flipH="1">
              <a:off x="107504" y="5958574"/>
              <a:ext cx="72008" cy="71631"/>
            </a:xfrm>
            <a:prstGeom prst="line">
              <a:avLst/>
            </a:prstGeom>
          </p:spPr>
          <p:style>
            <a:lnRef idx="1">
              <a:schemeClr val="dk1"/>
            </a:lnRef>
            <a:fillRef idx="0">
              <a:schemeClr val="dk1"/>
            </a:fillRef>
            <a:effectRef idx="0">
              <a:schemeClr val="dk1"/>
            </a:effectRef>
            <a:fontRef idx="minor">
              <a:schemeClr val="tx1"/>
            </a:fontRef>
          </p:style>
        </p:cxnSp>
        <p:cxnSp>
          <p:nvCxnSpPr>
            <p:cNvPr id="52" name="Connettore 1 51"/>
            <p:cNvCxnSpPr/>
            <p:nvPr/>
          </p:nvCxnSpPr>
          <p:spPr>
            <a:xfrm>
              <a:off x="251520" y="5994390"/>
              <a:ext cx="0" cy="101575"/>
            </a:xfrm>
            <a:prstGeom prst="line">
              <a:avLst/>
            </a:prstGeom>
          </p:spPr>
          <p:style>
            <a:lnRef idx="1">
              <a:schemeClr val="dk1"/>
            </a:lnRef>
            <a:fillRef idx="0">
              <a:schemeClr val="dk1"/>
            </a:fillRef>
            <a:effectRef idx="0">
              <a:schemeClr val="dk1"/>
            </a:effectRef>
            <a:fontRef idx="minor">
              <a:schemeClr val="tx1"/>
            </a:fontRef>
          </p:style>
        </p:cxnSp>
        <p:cxnSp>
          <p:nvCxnSpPr>
            <p:cNvPr id="53" name="Connettore 1 52"/>
            <p:cNvCxnSpPr/>
            <p:nvPr/>
          </p:nvCxnSpPr>
          <p:spPr>
            <a:xfrm>
              <a:off x="308843" y="5961726"/>
              <a:ext cx="66144" cy="68479"/>
            </a:xfrm>
            <a:prstGeom prst="line">
              <a:avLst/>
            </a:prstGeom>
          </p:spPr>
          <p:style>
            <a:lnRef idx="1">
              <a:schemeClr val="dk1"/>
            </a:lnRef>
            <a:fillRef idx="0">
              <a:schemeClr val="dk1"/>
            </a:fillRef>
            <a:effectRef idx="0">
              <a:schemeClr val="dk1"/>
            </a:effectRef>
            <a:fontRef idx="minor">
              <a:schemeClr val="tx1"/>
            </a:fontRef>
          </p:style>
        </p:cxnSp>
      </p:grpSp>
      <p:grpSp>
        <p:nvGrpSpPr>
          <p:cNvPr id="8" name="Gruppo 7"/>
          <p:cNvGrpSpPr/>
          <p:nvPr/>
        </p:nvGrpSpPr>
        <p:grpSpPr>
          <a:xfrm>
            <a:off x="2419797" y="2971273"/>
            <a:ext cx="1956507" cy="3484732"/>
            <a:chOff x="2835771" y="2755249"/>
            <a:chExt cx="1956507" cy="3484732"/>
          </a:xfrm>
        </p:grpSpPr>
        <p:cxnSp>
          <p:nvCxnSpPr>
            <p:cNvPr id="35" name="Connettore 1 34"/>
            <p:cNvCxnSpPr/>
            <p:nvPr/>
          </p:nvCxnSpPr>
          <p:spPr>
            <a:xfrm flipV="1">
              <a:off x="2979787" y="5326343"/>
              <a:ext cx="1376189" cy="734184"/>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Connettore 1 35"/>
            <p:cNvCxnSpPr/>
            <p:nvPr/>
          </p:nvCxnSpPr>
          <p:spPr>
            <a:xfrm flipV="1">
              <a:off x="4364014" y="4030199"/>
              <a:ext cx="179424" cy="1296144"/>
            </a:xfrm>
            <a:prstGeom prst="line">
              <a:avLst/>
            </a:prstGeom>
            <a:ln w="38100"/>
          </p:spPr>
          <p:style>
            <a:lnRef idx="1">
              <a:schemeClr val="dk1"/>
            </a:lnRef>
            <a:fillRef idx="0">
              <a:schemeClr val="dk1"/>
            </a:fillRef>
            <a:effectRef idx="0">
              <a:schemeClr val="dk1"/>
            </a:effectRef>
            <a:fontRef idx="minor">
              <a:schemeClr val="tx1"/>
            </a:fontRef>
          </p:style>
        </p:cxnSp>
        <p:grpSp>
          <p:nvGrpSpPr>
            <p:cNvPr id="37" name="Gruppo 36"/>
            <p:cNvGrpSpPr/>
            <p:nvPr/>
          </p:nvGrpSpPr>
          <p:grpSpPr>
            <a:xfrm rot="1200000">
              <a:off x="3620214" y="2755249"/>
              <a:ext cx="1172064" cy="1107925"/>
              <a:chOff x="807648" y="1877593"/>
              <a:chExt cx="1172064" cy="1107925"/>
            </a:xfrm>
          </p:grpSpPr>
          <p:cxnSp>
            <p:nvCxnSpPr>
              <p:cNvPr id="55" name="Connettore 1 54"/>
              <p:cNvCxnSpPr/>
              <p:nvPr/>
            </p:nvCxnSpPr>
            <p:spPr>
              <a:xfrm flipH="1" flipV="1">
                <a:off x="1115616" y="2132856"/>
                <a:ext cx="864096" cy="852662"/>
              </a:xfrm>
              <a:prstGeom prst="line">
                <a:avLst/>
              </a:prstGeom>
              <a:ln w="38100"/>
            </p:spPr>
            <p:style>
              <a:lnRef idx="1">
                <a:schemeClr val="dk1"/>
              </a:lnRef>
              <a:fillRef idx="0">
                <a:schemeClr val="dk1"/>
              </a:fillRef>
              <a:effectRef idx="0">
                <a:schemeClr val="dk1"/>
              </a:effectRef>
              <a:fontRef idx="minor">
                <a:schemeClr val="tx1"/>
              </a:fontRef>
            </p:style>
          </p:cxnSp>
          <p:grpSp>
            <p:nvGrpSpPr>
              <p:cNvPr id="56" name="Gruppo 55"/>
              <p:cNvGrpSpPr/>
              <p:nvPr/>
            </p:nvGrpSpPr>
            <p:grpSpPr>
              <a:xfrm rot="-2700000">
                <a:off x="807648" y="1877593"/>
                <a:ext cx="360040" cy="296416"/>
                <a:chOff x="3779912" y="2761109"/>
                <a:chExt cx="360040" cy="296416"/>
              </a:xfrm>
            </p:grpSpPr>
            <p:cxnSp>
              <p:nvCxnSpPr>
                <p:cNvPr id="57" name="Connettore 1 56"/>
                <p:cNvCxnSpPr/>
                <p:nvPr/>
              </p:nvCxnSpPr>
              <p:spPr>
                <a:xfrm>
                  <a:off x="3779912" y="3057525"/>
                  <a:ext cx="3600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Connettore 1 57"/>
                <p:cNvCxnSpPr/>
                <p:nvPr/>
              </p:nvCxnSpPr>
              <p:spPr>
                <a:xfrm flipV="1">
                  <a:off x="377991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cxnSp>
              <p:nvCxnSpPr>
                <p:cNvPr id="59" name="Connettore 1 58"/>
                <p:cNvCxnSpPr/>
                <p:nvPr/>
              </p:nvCxnSpPr>
              <p:spPr>
                <a:xfrm flipH="1" flipV="1">
                  <a:off x="404994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grpSp>
        </p:grpSp>
        <p:sp>
          <p:nvSpPr>
            <p:cNvPr id="44" name="Ovale 43"/>
            <p:cNvSpPr/>
            <p:nvPr/>
          </p:nvSpPr>
          <p:spPr>
            <a:xfrm>
              <a:off x="4292005" y="5254335"/>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8" name="Ovale 47"/>
            <p:cNvSpPr/>
            <p:nvPr/>
          </p:nvSpPr>
          <p:spPr>
            <a:xfrm>
              <a:off x="4471430" y="3958192"/>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49" name="Connettore 1 48"/>
            <p:cNvCxnSpPr/>
            <p:nvPr/>
          </p:nvCxnSpPr>
          <p:spPr>
            <a:xfrm flipH="1">
              <a:off x="2835771" y="6102590"/>
              <a:ext cx="72008" cy="71631"/>
            </a:xfrm>
            <a:prstGeom prst="line">
              <a:avLst/>
            </a:prstGeom>
          </p:spPr>
          <p:style>
            <a:lnRef idx="1">
              <a:schemeClr val="dk1"/>
            </a:lnRef>
            <a:fillRef idx="0">
              <a:schemeClr val="dk1"/>
            </a:fillRef>
            <a:effectRef idx="0">
              <a:schemeClr val="dk1"/>
            </a:effectRef>
            <a:fontRef idx="minor">
              <a:schemeClr val="tx1"/>
            </a:fontRef>
          </p:style>
        </p:cxnSp>
        <p:cxnSp>
          <p:nvCxnSpPr>
            <p:cNvPr id="51" name="Connettore 1 50"/>
            <p:cNvCxnSpPr/>
            <p:nvPr/>
          </p:nvCxnSpPr>
          <p:spPr>
            <a:xfrm>
              <a:off x="2979787" y="6138406"/>
              <a:ext cx="0" cy="101575"/>
            </a:xfrm>
            <a:prstGeom prst="line">
              <a:avLst/>
            </a:prstGeom>
          </p:spPr>
          <p:style>
            <a:lnRef idx="1">
              <a:schemeClr val="dk1"/>
            </a:lnRef>
            <a:fillRef idx="0">
              <a:schemeClr val="dk1"/>
            </a:fillRef>
            <a:effectRef idx="0">
              <a:schemeClr val="dk1"/>
            </a:effectRef>
            <a:fontRef idx="minor">
              <a:schemeClr val="tx1"/>
            </a:fontRef>
          </p:style>
        </p:cxnSp>
        <p:cxnSp>
          <p:nvCxnSpPr>
            <p:cNvPr id="54" name="Connettore 1 53"/>
            <p:cNvCxnSpPr/>
            <p:nvPr/>
          </p:nvCxnSpPr>
          <p:spPr>
            <a:xfrm>
              <a:off x="3037110" y="6105742"/>
              <a:ext cx="66144" cy="68479"/>
            </a:xfrm>
            <a:prstGeom prst="line">
              <a:avLst/>
            </a:prstGeom>
          </p:spPr>
          <p:style>
            <a:lnRef idx="1">
              <a:schemeClr val="dk1"/>
            </a:lnRef>
            <a:fillRef idx="0">
              <a:schemeClr val="dk1"/>
            </a:fillRef>
            <a:effectRef idx="0">
              <a:schemeClr val="dk1"/>
            </a:effectRef>
            <a:fontRef idx="minor">
              <a:schemeClr val="tx1"/>
            </a:fontRef>
          </p:style>
        </p:cxnSp>
        <p:sp>
          <p:nvSpPr>
            <p:cNvPr id="38" name="Ovale 37"/>
            <p:cNvSpPr/>
            <p:nvPr/>
          </p:nvSpPr>
          <p:spPr>
            <a:xfrm>
              <a:off x="2907779" y="5988519"/>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4" name="Gruppo 13"/>
          <p:cNvGrpSpPr/>
          <p:nvPr/>
        </p:nvGrpSpPr>
        <p:grpSpPr>
          <a:xfrm>
            <a:off x="2546257" y="3332474"/>
            <a:ext cx="2375036" cy="2944077"/>
            <a:chOff x="4271677" y="3070122"/>
            <a:chExt cx="2375036" cy="2944077"/>
          </a:xfrm>
        </p:grpSpPr>
        <p:cxnSp>
          <p:nvCxnSpPr>
            <p:cNvPr id="64" name="Connettore 1 63"/>
            <p:cNvCxnSpPr/>
            <p:nvPr/>
          </p:nvCxnSpPr>
          <p:spPr>
            <a:xfrm flipV="1">
              <a:off x="4271677" y="5614375"/>
              <a:ext cx="1473939" cy="399824"/>
            </a:xfrm>
            <a:prstGeom prst="line">
              <a:avLst/>
            </a:prstGeom>
            <a:ln w="38100"/>
          </p:spPr>
          <p:style>
            <a:lnRef idx="1">
              <a:schemeClr val="dk1"/>
            </a:lnRef>
            <a:fillRef idx="0">
              <a:schemeClr val="dk1"/>
            </a:fillRef>
            <a:effectRef idx="0">
              <a:schemeClr val="dk1"/>
            </a:effectRef>
            <a:fontRef idx="minor">
              <a:schemeClr val="tx1"/>
            </a:fontRef>
          </p:style>
        </p:cxnSp>
        <p:cxnSp>
          <p:nvCxnSpPr>
            <p:cNvPr id="65" name="Connettore 1 64"/>
            <p:cNvCxnSpPr/>
            <p:nvPr/>
          </p:nvCxnSpPr>
          <p:spPr>
            <a:xfrm flipV="1">
              <a:off x="5748707" y="4437112"/>
              <a:ext cx="402281" cy="1175302"/>
            </a:xfrm>
            <a:prstGeom prst="line">
              <a:avLst/>
            </a:prstGeom>
            <a:ln w="38100"/>
          </p:spPr>
          <p:style>
            <a:lnRef idx="1">
              <a:schemeClr val="dk1"/>
            </a:lnRef>
            <a:fillRef idx="0">
              <a:schemeClr val="dk1"/>
            </a:fillRef>
            <a:effectRef idx="0">
              <a:schemeClr val="dk1"/>
            </a:effectRef>
            <a:fontRef idx="minor">
              <a:schemeClr val="tx1"/>
            </a:fontRef>
          </p:style>
        </p:cxnSp>
        <p:grpSp>
          <p:nvGrpSpPr>
            <p:cNvPr id="66" name="Gruppo 65"/>
            <p:cNvGrpSpPr/>
            <p:nvPr/>
          </p:nvGrpSpPr>
          <p:grpSpPr>
            <a:xfrm rot="2400000">
              <a:off x="5474649" y="3070122"/>
              <a:ext cx="1172064" cy="1107925"/>
              <a:chOff x="807648" y="1877593"/>
              <a:chExt cx="1172064" cy="1107925"/>
            </a:xfrm>
          </p:grpSpPr>
          <p:cxnSp>
            <p:nvCxnSpPr>
              <p:cNvPr id="73" name="Connettore 1 72"/>
              <p:cNvCxnSpPr/>
              <p:nvPr/>
            </p:nvCxnSpPr>
            <p:spPr>
              <a:xfrm flipH="1" flipV="1">
                <a:off x="1115616" y="2132856"/>
                <a:ext cx="864096" cy="852662"/>
              </a:xfrm>
              <a:prstGeom prst="line">
                <a:avLst/>
              </a:prstGeom>
              <a:ln w="38100"/>
            </p:spPr>
            <p:style>
              <a:lnRef idx="1">
                <a:schemeClr val="dk1"/>
              </a:lnRef>
              <a:fillRef idx="0">
                <a:schemeClr val="dk1"/>
              </a:fillRef>
              <a:effectRef idx="0">
                <a:schemeClr val="dk1"/>
              </a:effectRef>
              <a:fontRef idx="minor">
                <a:schemeClr val="tx1"/>
              </a:fontRef>
            </p:style>
          </p:cxnSp>
          <p:grpSp>
            <p:nvGrpSpPr>
              <p:cNvPr id="74" name="Gruppo 73"/>
              <p:cNvGrpSpPr/>
              <p:nvPr/>
            </p:nvGrpSpPr>
            <p:grpSpPr>
              <a:xfrm rot="-2700000">
                <a:off x="807648" y="1877593"/>
                <a:ext cx="360040" cy="296416"/>
                <a:chOff x="3779912" y="2761109"/>
                <a:chExt cx="360040" cy="296416"/>
              </a:xfrm>
            </p:grpSpPr>
            <p:cxnSp>
              <p:nvCxnSpPr>
                <p:cNvPr id="75" name="Connettore 1 74"/>
                <p:cNvCxnSpPr/>
                <p:nvPr/>
              </p:nvCxnSpPr>
              <p:spPr>
                <a:xfrm>
                  <a:off x="3779912" y="3057525"/>
                  <a:ext cx="3600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6" name="Connettore 1 75"/>
                <p:cNvCxnSpPr/>
                <p:nvPr/>
              </p:nvCxnSpPr>
              <p:spPr>
                <a:xfrm flipV="1">
                  <a:off x="377991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cxnSp>
              <p:nvCxnSpPr>
                <p:cNvPr id="77" name="Connettore 1 76"/>
                <p:cNvCxnSpPr/>
                <p:nvPr/>
              </p:nvCxnSpPr>
              <p:spPr>
                <a:xfrm flipH="1" flipV="1">
                  <a:off x="404994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grpSp>
        </p:grpSp>
        <p:sp>
          <p:nvSpPr>
            <p:cNvPr id="68" name="Ovale 67"/>
            <p:cNvSpPr/>
            <p:nvPr/>
          </p:nvSpPr>
          <p:spPr>
            <a:xfrm>
              <a:off x="5676698" y="5540406"/>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69" name="Ovale 68"/>
            <p:cNvSpPr/>
            <p:nvPr/>
          </p:nvSpPr>
          <p:spPr>
            <a:xfrm>
              <a:off x="6078980" y="4365104"/>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21" name="Gruppo 20"/>
          <p:cNvGrpSpPr/>
          <p:nvPr/>
        </p:nvGrpSpPr>
        <p:grpSpPr>
          <a:xfrm>
            <a:off x="2536808" y="4472705"/>
            <a:ext cx="3649987" cy="1883300"/>
            <a:chOff x="4573228" y="3333145"/>
            <a:chExt cx="3649987" cy="1883300"/>
          </a:xfrm>
        </p:grpSpPr>
        <p:cxnSp>
          <p:nvCxnSpPr>
            <p:cNvPr id="79" name="Connettore 1 78"/>
            <p:cNvCxnSpPr/>
            <p:nvPr/>
          </p:nvCxnSpPr>
          <p:spPr>
            <a:xfrm>
              <a:off x="4573228" y="5148941"/>
              <a:ext cx="154903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0" name="Connettore 1 79"/>
            <p:cNvCxnSpPr/>
            <p:nvPr/>
          </p:nvCxnSpPr>
          <p:spPr>
            <a:xfrm flipV="1">
              <a:off x="6123799" y="4627456"/>
              <a:ext cx="1256513" cy="516981"/>
            </a:xfrm>
            <a:prstGeom prst="line">
              <a:avLst/>
            </a:prstGeom>
            <a:ln w="38100"/>
          </p:spPr>
          <p:style>
            <a:lnRef idx="1">
              <a:schemeClr val="dk1"/>
            </a:lnRef>
            <a:fillRef idx="0">
              <a:schemeClr val="dk1"/>
            </a:fillRef>
            <a:effectRef idx="0">
              <a:schemeClr val="dk1"/>
            </a:effectRef>
            <a:fontRef idx="minor">
              <a:schemeClr val="tx1"/>
            </a:fontRef>
          </p:style>
        </p:cxnSp>
        <p:grpSp>
          <p:nvGrpSpPr>
            <p:cNvPr id="81" name="Gruppo 80"/>
            <p:cNvGrpSpPr/>
            <p:nvPr/>
          </p:nvGrpSpPr>
          <p:grpSpPr>
            <a:xfrm rot="4200000">
              <a:off x="7083221" y="3365214"/>
              <a:ext cx="1172064" cy="1107925"/>
              <a:chOff x="807648" y="1877593"/>
              <a:chExt cx="1172064" cy="1107925"/>
            </a:xfrm>
          </p:grpSpPr>
          <p:cxnSp>
            <p:nvCxnSpPr>
              <p:cNvPr id="84" name="Connettore 1 83"/>
              <p:cNvCxnSpPr/>
              <p:nvPr/>
            </p:nvCxnSpPr>
            <p:spPr>
              <a:xfrm flipH="1" flipV="1">
                <a:off x="1115616" y="2132856"/>
                <a:ext cx="864096" cy="852662"/>
              </a:xfrm>
              <a:prstGeom prst="line">
                <a:avLst/>
              </a:prstGeom>
              <a:ln w="38100"/>
            </p:spPr>
            <p:style>
              <a:lnRef idx="1">
                <a:schemeClr val="dk1"/>
              </a:lnRef>
              <a:fillRef idx="0">
                <a:schemeClr val="dk1"/>
              </a:fillRef>
              <a:effectRef idx="0">
                <a:schemeClr val="dk1"/>
              </a:effectRef>
              <a:fontRef idx="minor">
                <a:schemeClr val="tx1"/>
              </a:fontRef>
            </p:style>
          </p:cxnSp>
          <p:grpSp>
            <p:nvGrpSpPr>
              <p:cNvPr id="85" name="Gruppo 84"/>
              <p:cNvGrpSpPr/>
              <p:nvPr/>
            </p:nvGrpSpPr>
            <p:grpSpPr>
              <a:xfrm rot="-2700000">
                <a:off x="807648" y="1877593"/>
                <a:ext cx="360040" cy="296416"/>
                <a:chOff x="3779912" y="2761109"/>
                <a:chExt cx="360040" cy="296416"/>
              </a:xfrm>
            </p:grpSpPr>
            <p:cxnSp>
              <p:nvCxnSpPr>
                <p:cNvPr id="86" name="Connettore 1 85"/>
                <p:cNvCxnSpPr/>
                <p:nvPr/>
              </p:nvCxnSpPr>
              <p:spPr>
                <a:xfrm>
                  <a:off x="3779912" y="3057525"/>
                  <a:ext cx="3600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7" name="Connettore 1 86"/>
                <p:cNvCxnSpPr/>
                <p:nvPr/>
              </p:nvCxnSpPr>
              <p:spPr>
                <a:xfrm flipV="1">
                  <a:off x="377991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cxnSp>
              <p:nvCxnSpPr>
                <p:cNvPr id="88" name="Connettore 1 87"/>
                <p:cNvCxnSpPr/>
                <p:nvPr/>
              </p:nvCxnSpPr>
              <p:spPr>
                <a:xfrm flipH="1" flipV="1">
                  <a:off x="404994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grpSp>
        </p:grpSp>
        <p:sp>
          <p:nvSpPr>
            <p:cNvPr id="82" name="Ovale 81"/>
            <p:cNvSpPr/>
            <p:nvPr/>
          </p:nvSpPr>
          <p:spPr>
            <a:xfrm>
              <a:off x="6051790" y="5072429"/>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83" name="Ovale 82"/>
            <p:cNvSpPr/>
            <p:nvPr/>
          </p:nvSpPr>
          <p:spPr>
            <a:xfrm>
              <a:off x="7260943" y="4555448"/>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sp>
        <p:nvSpPr>
          <p:cNvPr id="89" name="Ovale 88"/>
          <p:cNvSpPr/>
          <p:nvPr/>
        </p:nvSpPr>
        <p:spPr>
          <a:xfrm>
            <a:off x="2483768" y="6213943"/>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24" name="Connettore 1 23"/>
          <p:cNvCxnSpPr/>
          <p:nvPr/>
        </p:nvCxnSpPr>
        <p:spPr>
          <a:xfrm>
            <a:off x="4715635" y="3478883"/>
            <a:ext cx="933829" cy="695333"/>
          </a:xfrm>
          <a:prstGeom prst="line">
            <a:avLst/>
          </a:prstGeom>
          <a:ln>
            <a:prstDash val="lg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CasellaDiTesto 27"/>
              <p:cNvSpPr txBox="1"/>
              <p:nvPr/>
            </p:nvSpPr>
            <p:spPr>
              <a:xfrm>
                <a:off x="2339752" y="2351900"/>
                <a:ext cx="648072"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1</m:t>
                          </m:r>
                        </m:sub>
                      </m:sSub>
                    </m:oMath>
                  </m:oMathPara>
                </a14:m>
                <a:endParaRPr lang="it-IT" dirty="0"/>
              </a:p>
            </p:txBody>
          </p:sp>
        </mc:Choice>
        <mc:Fallback xmlns="">
          <p:sp>
            <p:nvSpPr>
              <p:cNvPr id="28" name="CasellaDiTesto 27"/>
              <p:cNvSpPr txBox="1">
                <a:spLocks noRot="1" noChangeAspect="1" noMove="1" noResize="1" noEditPoints="1" noAdjustHandles="1" noChangeArrowheads="1" noChangeShapeType="1" noTextEdit="1"/>
              </p:cNvSpPr>
              <p:nvPr/>
            </p:nvSpPr>
            <p:spPr>
              <a:xfrm>
                <a:off x="2339752" y="2351900"/>
                <a:ext cx="648072" cy="429028"/>
              </a:xfrm>
              <a:prstGeom prst="rect">
                <a:avLst/>
              </a:prstGeom>
              <a:blipFill rotWithShape="1">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0" name="CasellaDiTesto 89"/>
              <p:cNvSpPr txBox="1"/>
              <p:nvPr/>
            </p:nvSpPr>
            <p:spPr>
              <a:xfrm>
                <a:off x="3152168" y="2423908"/>
                <a:ext cx="648072"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2</m:t>
                          </m:r>
                        </m:sub>
                      </m:sSub>
                    </m:oMath>
                  </m:oMathPara>
                </a14:m>
                <a:endParaRPr lang="it-IT" dirty="0"/>
              </a:p>
            </p:txBody>
          </p:sp>
        </mc:Choice>
        <mc:Fallback xmlns="">
          <p:sp>
            <p:nvSpPr>
              <p:cNvPr id="90" name="CasellaDiTesto 89"/>
              <p:cNvSpPr txBox="1">
                <a:spLocks noRot="1" noChangeAspect="1" noMove="1" noResize="1" noEditPoints="1" noAdjustHandles="1" noChangeArrowheads="1" noChangeShapeType="1" noTextEdit="1"/>
              </p:cNvSpPr>
              <p:nvPr/>
            </p:nvSpPr>
            <p:spPr>
              <a:xfrm>
                <a:off x="3152168" y="2423908"/>
                <a:ext cx="648072" cy="429028"/>
              </a:xfrm>
              <a:prstGeom prst="rect">
                <a:avLst/>
              </a:prstGeom>
              <a:blipFill rotWithShape="1">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CasellaDiTesto 90"/>
              <p:cNvSpPr txBox="1"/>
              <p:nvPr/>
            </p:nvSpPr>
            <p:spPr>
              <a:xfrm>
                <a:off x="3944256" y="2711940"/>
                <a:ext cx="648072"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3</m:t>
                          </m:r>
                        </m:sub>
                      </m:sSub>
                    </m:oMath>
                  </m:oMathPara>
                </a14:m>
                <a:endParaRPr lang="it-IT"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3944256" y="2711940"/>
                <a:ext cx="648072" cy="429028"/>
              </a:xfrm>
              <a:prstGeom prst="rect">
                <a:avLst/>
              </a:prstGeom>
              <a:blipFill rotWithShape="1">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a:off x="5672448" y="3936076"/>
                <a:ext cx="648072"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𝑀</m:t>
                          </m:r>
                        </m:sub>
                      </m:sSub>
                    </m:oMath>
                  </m:oMathPara>
                </a14:m>
                <a:endParaRPr lang="it-IT" dirty="0"/>
              </a:p>
            </p:txBody>
          </p:sp>
        </mc:Choice>
        <mc:Fallback xmlns="">
          <p:sp>
            <p:nvSpPr>
              <p:cNvPr id="92" name="CasellaDiTesto 91"/>
              <p:cNvSpPr txBox="1">
                <a:spLocks noRot="1" noChangeAspect="1" noMove="1" noResize="1" noEditPoints="1" noAdjustHandles="1" noChangeArrowheads="1" noChangeShapeType="1" noTextEdit="1"/>
              </p:cNvSpPr>
              <p:nvPr/>
            </p:nvSpPr>
            <p:spPr>
              <a:xfrm>
                <a:off x="5672448" y="3936076"/>
                <a:ext cx="648072" cy="429028"/>
              </a:xfrm>
              <a:prstGeom prst="rect">
                <a:avLst/>
              </a:prstGeom>
              <a:blipFill rotWithShape="1">
                <a:blip r:embed="rId5"/>
                <a:stretch>
                  <a:fillRect/>
                </a:stretch>
              </a:blipFill>
            </p:spPr>
            <p:txBody>
              <a:bodyPr/>
              <a:lstStyle/>
              <a:p>
                <a:r>
                  <a:rPr lang="it-IT">
                    <a:noFill/>
                  </a:rPr>
                  <a:t> </a:t>
                </a:r>
              </a:p>
            </p:txBody>
          </p:sp>
        </mc:Fallback>
      </mc:AlternateContent>
      <p:sp>
        <p:nvSpPr>
          <p:cNvPr id="93" name="Freccia a destra 92"/>
          <p:cNvSpPr/>
          <p:nvPr/>
        </p:nvSpPr>
        <p:spPr>
          <a:xfrm rot="3600000">
            <a:off x="2622792" y="5866139"/>
            <a:ext cx="1335312" cy="285363"/>
          </a:xfrm>
          <a:prstGeom prst="rightArrow">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Pentagono regolare 2"/>
          <p:cNvSpPr/>
          <p:nvPr/>
        </p:nvSpPr>
        <p:spPr>
          <a:xfrm>
            <a:off x="4586686" y="2276872"/>
            <a:ext cx="1209450" cy="880171"/>
          </a:xfrm>
          <a:prstGeom prst="pen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6" name="Pentagono regolare 95"/>
          <p:cNvSpPr/>
          <p:nvPr/>
        </p:nvSpPr>
        <p:spPr>
          <a:xfrm>
            <a:off x="1763688" y="3340917"/>
            <a:ext cx="1209450" cy="880171"/>
          </a:xfrm>
          <a:prstGeom prst="pen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 name="Rettangolo 6"/>
          <p:cNvSpPr/>
          <p:nvPr/>
        </p:nvSpPr>
        <p:spPr>
          <a:xfrm>
            <a:off x="5916043" y="5025830"/>
            <a:ext cx="648072" cy="16263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Rettangolo 8"/>
          <p:cNvSpPr/>
          <p:nvPr/>
        </p:nvSpPr>
        <p:spPr>
          <a:xfrm>
            <a:off x="4371180" y="6357959"/>
            <a:ext cx="925351" cy="3004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358578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69332"/>
          </a:xfrm>
          <a:prstGeom prst="rect">
            <a:avLst/>
          </a:prstGeom>
          <a:noFill/>
        </p:spPr>
        <p:txBody>
          <a:bodyPr wrap="square" rtlCol="0">
            <a:spAutoFit/>
          </a:bodyPr>
          <a:lstStyle/>
          <a:p>
            <a:r>
              <a:rPr lang="it-IT" dirty="0" err="1" smtClean="0"/>
              <a:t>Step</a:t>
            </a:r>
            <a:r>
              <a:rPr lang="it-IT" dirty="0" smtClean="0"/>
              <a:t> 2: </a:t>
            </a:r>
            <a:r>
              <a:rPr lang="it-IT" dirty="0" err="1" smtClean="0"/>
              <a:t>results</a:t>
            </a:r>
            <a:r>
              <a:rPr lang="it-IT" dirty="0" smtClean="0"/>
              <a:t> RRT</a:t>
            </a:r>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1961"/>
            <a:ext cx="8820472" cy="5101186"/>
          </a:xfrm>
          <a:prstGeom prst="rect">
            <a:avLst/>
          </a:prstGeom>
        </p:spPr>
      </p:pic>
    </p:spTree>
    <p:extLst>
      <p:ext uri="{BB962C8B-B14F-4D97-AF65-F5344CB8AC3E}">
        <p14:creationId xmlns:p14="http://schemas.microsoft.com/office/powerpoint/2010/main" val="13244240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69332"/>
          </a:xfrm>
          <a:prstGeom prst="rect">
            <a:avLst/>
          </a:prstGeom>
          <a:noFill/>
        </p:spPr>
        <p:txBody>
          <a:bodyPr wrap="square" rtlCol="0">
            <a:spAutoFit/>
          </a:bodyPr>
          <a:lstStyle/>
          <a:p>
            <a:r>
              <a:rPr lang="it-IT" dirty="0" err="1" smtClean="0"/>
              <a:t>Step</a:t>
            </a:r>
            <a:r>
              <a:rPr lang="it-IT" dirty="0" smtClean="0"/>
              <a:t> 2: </a:t>
            </a:r>
            <a:r>
              <a:rPr lang="it-IT" dirty="0" err="1" smtClean="0"/>
              <a:t>results</a:t>
            </a:r>
            <a:r>
              <a:rPr lang="it-IT" dirty="0" smtClean="0"/>
              <a:t> RRT bidirezionale</a:t>
            </a:r>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2097"/>
            <a:ext cx="9144000" cy="4613805"/>
          </a:xfrm>
          <a:prstGeom prst="rect">
            <a:avLst/>
          </a:prstGeom>
        </p:spPr>
      </p:pic>
    </p:spTree>
    <p:extLst>
      <p:ext uri="{BB962C8B-B14F-4D97-AF65-F5344CB8AC3E}">
        <p14:creationId xmlns:p14="http://schemas.microsoft.com/office/powerpoint/2010/main" val="20947384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69332"/>
          </a:xfrm>
          <a:prstGeom prst="rect">
            <a:avLst/>
          </a:prstGeom>
          <a:noFill/>
        </p:spPr>
        <p:txBody>
          <a:bodyPr wrap="square" rtlCol="0">
            <a:spAutoFit/>
          </a:bodyPr>
          <a:lstStyle/>
          <a:p>
            <a:r>
              <a:rPr lang="it-IT" dirty="0" err="1" smtClean="0"/>
              <a:t>Step</a:t>
            </a:r>
            <a:r>
              <a:rPr lang="it-IT" dirty="0" smtClean="0"/>
              <a:t> 2: </a:t>
            </a:r>
            <a:r>
              <a:rPr lang="it-IT" dirty="0" err="1" smtClean="0"/>
              <a:t>results</a:t>
            </a:r>
            <a:r>
              <a:rPr lang="it-IT" dirty="0"/>
              <a:t> RRT bidirezionale</a:t>
            </a: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7779"/>
            <a:ext cx="8892480" cy="5149533"/>
          </a:xfrm>
          <a:prstGeom prst="rect">
            <a:avLst/>
          </a:prstGeom>
        </p:spPr>
      </p:pic>
    </p:spTree>
    <p:extLst>
      <p:ext uri="{BB962C8B-B14F-4D97-AF65-F5344CB8AC3E}">
        <p14:creationId xmlns:p14="http://schemas.microsoft.com/office/powerpoint/2010/main" val="17891669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69332"/>
          </a:xfrm>
          <a:prstGeom prst="rect">
            <a:avLst/>
          </a:prstGeom>
          <a:noFill/>
        </p:spPr>
        <p:txBody>
          <a:bodyPr wrap="square" rtlCol="0">
            <a:spAutoFit/>
          </a:bodyPr>
          <a:lstStyle/>
          <a:p>
            <a:r>
              <a:rPr lang="it-IT" dirty="0" err="1" smtClean="0"/>
              <a:t>Step</a:t>
            </a:r>
            <a:r>
              <a:rPr lang="it-IT" dirty="0" smtClean="0"/>
              <a:t> 2: </a:t>
            </a:r>
            <a:r>
              <a:rPr lang="it-IT" dirty="0" err="1" smtClean="0"/>
              <a:t>results</a:t>
            </a:r>
            <a:r>
              <a:rPr lang="it-IT" dirty="0" smtClean="0"/>
              <a:t> RRT*</a:t>
            </a:r>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7637"/>
            <a:ext cx="9144000" cy="4722725"/>
          </a:xfrm>
          <a:prstGeom prst="rect">
            <a:avLst/>
          </a:prstGeom>
        </p:spPr>
      </p:pic>
    </p:spTree>
    <p:extLst>
      <p:ext uri="{BB962C8B-B14F-4D97-AF65-F5344CB8AC3E}">
        <p14:creationId xmlns:p14="http://schemas.microsoft.com/office/powerpoint/2010/main" val="37130567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69332"/>
          </a:xfrm>
          <a:prstGeom prst="rect">
            <a:avLst/>
          </a:prstGeom>
          <a:noFill/>
        </p:spPr>
        <p:txBody>
          <a:bodyPr wrap="square" rtlCol="0">
            <a:spAutoFit/>
          </a:bodyPr>
          <a:lstStyle/>
          <a:p>
            <a:r>
              <a:rPr lang="it-IT" dirty="0" err="1" smtClean="0"/>
              <a:t>Step</a:t>
            </a:r>
            <a:r>
              <a:rPr lang="it-IT" dirty="0" smtClean="0"/>
              <a:t> 2: </a:t>
            </a:r>
            <a:r>
              <a:rPr lang="it-IT" dirty="0" err="1" smtClean="0"/>
              <a:t>results</a:t>
            </a:r>
            <a:r>
              <a:rPr lang="it-IT" dirty="0"/>
              <a:t> </a:t>
            </a:r>
            <a:r>
              <a:rPr lang="it-IT" dirty="0" smtClean="0"/>
              <a:t>RRT*</a:t>
            </a:r>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6126"/>
            <a:ext cx="8748464" cy="5075207"/>
          </a:xfrm>
          <a:prstGeom prst="rect">
            <a:avLst/>
          </a:prstGeom>
        </p:spPr>
      </p:pic>
    </p:spTree>
    <p:extLst>
      <p:ext uri="{BB962C8B-B14F-4D97-AF65-F5344CB8AC3E}">
        <p14:creationId xmlns:p14="http://schemas.microsoft.com/office/powerpoint/2010/main" val="35882858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68368" y="188640"/>
            <a:ext cx="8856984" cy="646331"/>
          </a:xfrm>
          <a:prstGeom prst="rect">
            <a:avLst/>
          </a:prstGeom>
          <a:noFill/>
        </p:spPr>
        <p:txBody>
          <a:bodyPr wrap="square" rtlCol="0">
            <a:spAutoFit/>
          </a:bodyPr>
          <a:lstStyle/>
          <a:p>
            <a:pPr algn="ctr"/>
            <a:r>
              <a:rPr lang="it-IT" sz="3600" dirty="0" smtClean="0"/>
              <a:t>Sommario</a:t>
            </a:r>
            <a:endParaRPr lang="it-IT" sz="3600" dirty="0"/>
          </a:p>
        </p:txBody>
      </p:sp>
      <p:grpSp>
        <p:nvGrpSpPr>
          <p:cNvPr id="46" name="Gruppo 45"/>
          <p:cNvGrpSpPr/>
          <p:nvPr/>
        </p:nvGrpSpPr>
        <p:grpSpPr>
          <a:xfrm>
            <a:off x="431540" y="1331476"/>
            <a:ext cx="7884876" cy="4329772"/>
            <a:chOff x="431540" y="1043444"/>
            <a:chExt cx="7884876" cy="4329772"/>
          </a:xfrm>
        </p:grpSpPr>
        <p:cxnSp>
          <p:nvCxnSpPr>
            <p:cNvPr id="6" name="Connettore 1 5"/>
            <p:cNvCxnSpPr/>
            <p:nvPr/>
          </p:nvCxnSpPr>
          <p:spPr>
            <a:xfrm>
              <a:off x="539552" y="1196752"/>
              <a:ext cx="0" cy="1728192"/>
            </a:xfrm>
            <a:prstGeom prst="line">
              <a:avLst/>
            </a:prstGeom>
          </p:spPr>
          <p:style>
            <a:lnRef idx="1">
              <a:schemeClr val="dk1"/>
            </a:lnRef>
            <a:fillRef idx="0">
              <a:schemeClr val="dk1"/>
            </a:fillRef>
            <a:effectRef idx="0">
              <a:schemeClr val="dk1"/>
            </a:effectRef>
            <a:fontRef idx="minor">
              <a:schemeClr val="tx1"/>
            </a:fontRef>
          </p:style>
        </p:cxnSp>
        <p:grpSp>
          <p:nvGrpSpPr>
            <p:cNvPr id="9" name="Gruppo 8"/>
            <p:cNvGrpSpPr/>
            <p:nvPr/>
          </p:nvGrpSpPr>
          <p:grpSpPr>
            <a:xfrm>
              <a:off x="431540" y="1043444"/>
              <a:ext cx="7092788" cy="369332"/>
              <a:chOff x="431540" y="1043444"/>
              <a:chExt cx="7092788" cy="369332"/>
            </a:xfrm>
          </p:grpSpPr>
          <p:sp>
            <p:nvSpPr>
              <p:cNvPr id="7" name="Rettangolo 6"/>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755576" y="1043444"/>
                <a:ext cx="6768752" cy="369332"/>
              </a:xfrm>
              <a:prstGeom prst="rect">
                <a:avLst/>
              </a:prstGeom>
              <a:noFill/>
            </p:spPr>
            <p:txBody>
              <a:bodyPr wrap="square" rtlCol="0">
                <a:spAutoFit/>
              </a:bodyPr>
              <a:lstStyle/>
              <a:p>
                <a:r>
                  <a:rPr lang="it-IT" dirty="0" smtClean="0"/>
                  <a:t>Introduzione</a:t>
                </a:r>
                <a:endParaRPr lang="it-IT" dirty="0"/>
              </a:p>
            </p:txBody>
          </p:sp>
        </p:grpSp>
        <p:sp>
          <p:nvSpPr>
            <p:cNvPr id="12" name="CasellaDiTesto 11"/>
            <p:cNvSpPr txBox="1"/>
            <p:nvPr/>
          </p:nvSpPr>
          <p:spPr>
            <a:xfrm>
              <a:off x="755576" y="1763524"/>
              <a:ext cx="6768752" cy="369332"/>
            </a:xfrm>
            <a:prstGeom prst="rect">
              <a:avLst/>
            </a:prstGeom>
            <a:noFill/>
          </p:spPr>
          <p:txBody>
            <a:bodyPr wrap="square" rtlCol="0">
              <a:spAutoFit/>
            </a:bodyPr>
            <a:lstStyle/>
            <a:p>
              <a:r>
                <a:rPr lang="it-IT" dirty="0" smtClean="0"/>
                <a:t>Algoritmi RRT</a:t>
              </a:r>
              <a:endParaRPr lang="it-IT" dirty="0"/>
            </a:p>
          </p:txBody>
        </p:sp>
        <p:sp>
          <p:nvSpPr>
            <p:cNvPr id="15" name="CasellaDiTesto 14"/>
            <p:cNvSpPr txBox="1"/>
            <p:nvPr/>
          </p:nvSpPr>
          <p:spPr>
            <a:xfrm>
              <a:off x="755576" y="2492896"/>
              <a:ext cx="6768752" cy="369332"/>
            </a:xfrm>
            <a:prstGeom prst="rect">
              <a:avLst/>
            </a:prstGeom>
            <a:noFill/>
          </p:spPr>
          <p:txBody>
            <a:bodyPr wrap="square" rtlCol="0">
              <a:spAutoFit/>
            </a:bodyPr>
            <a:lstStyle/>
            <a:p>
              <a:r>
                <a:rPr lang="it-IT" dirty="0" smtClean="0"/>
                <a:t>Implementazioni parallele di algoritmi RRT</a:t>
              </a:r>
              <a:endParaRPr lang="it-IT" dirty="0"/>
            </a:p>
          </p:txBody>
        </p:sp>
        <p:cxnSp>
          <p:nvCxnSpPr>
            <p:cNvPr id="16" name="Connettore 1 15"/>
            <p:cNvCxnSpPr/>
            <p:nvPr/>
          </p:nvCxnSpPr>
          <p:spPr>
            <a:xfrm>
              <a:off x="1331640" y="2924944"/>
              <a:ext cx="0" cy="1944216"/>
            </a:xfrm>
            <a:prstGeom prst="line">
              <a:avLst/>
            </a:prstGeom>
          </p:spPr>
          <p:style>
            <a:lnRef idx="1">
              <a:schemeClr val="dk1"/>
            </a:lnRef>
            <a:fillRef idx="0">
              <a:schemeClr val="dk1"/>
            </a:fillRef>
            <a:effectRef idx="0">
              <a:schemeClr val="dk1"/>
            </a:effectRef>
            <a:fontRef idx="minor">
              <a:schemeClr val="tx1"/>
            </a:fontRef>
          </p:style>
        </p:cxnSp>
        <p:sp>
          <p:nvSpPr>
            <p:cNvPr id="21" name="CasellaDiTesto 20"/>
            <p:cNvSpPr txBox="1"/>
            <p:nvPr/>
          </p:nvSpPr>
          <p:spPr>
            <a:xfrm>
              <a:off x="1547664" y="3059668"/>
              <a:ext cx="6768752" cy="369332"/>
            </a:xfrm>
            <a:prstGeom prst="rect">
              <a:avLst/>
            </a:prstGeom>
            <a:noFill/>
          </p:spPr>
          <p:txBody>
            <a:bodyPr wrap="square" rtlCol="0">
              <a:spAutoFit/>
            </a:bodyPr>
            <a:lstStyle/>
            <a:p>
              <a:r>
                <a:rPr lang="it-IT" dirty="0" err="1" smtClean="0"/>
                <a:t>Step</a:t>
              </a:r>
              <a:r>
                <a:rPr lang="it-IT" dirty="0" smtClean="0"/>
                <a:t> 1  (OMP)</a:t>
              </a:r>
              <a:endParaRPr lang="it-IT" dirty="0"/>
            </a:p>
          </p:txBody>
        </p:sp>
        <p:sp>
          <p:nvSpPr>
            <p:cNvPr id="24" name="CasellaDiTesto 23"/>
            <p:cNvSpPr txBox="1"/>
            <p:nvPr/>
          </p:nvSpPr>
          <p:spPr>
            <a:xfrm>
              <a:off x="1547664" y="3491716"/>
              <a:ext cx="6768752" cy="369332"/>
            </a:xfrm>
            <a:prstGeom prst="rect">
              <a:avLst/>
            </a:prstGeom>
            <a:noFill/>
          </p:spPr>
          <p:txBody>
            <a:bodyPr wrap="square" rtlCol="0">
              <a:spAutoFit/>
            </a:bodyPr>
            <a:lstStyle/>
            <a:p>
              <a:r>
                <a:rPr lang="it-IT" dirty="0" err="1" smtClean="0"/>
                <a:t>Step</a:t>
              </a:r>
              <a:r>
                <a:rPr lang="it-IT" dirty="0" smtClean="0"/>
                <a:t> 2  (OMP)</a:t>
              </a:r>
              <a:endParaRPr lang="it-IT" dirty="0"/>
            </a:p>
          </p:txBody>
        </p:sp>
        <p:sp>
          <p:nvSpPr>
            <p:cNvPr id="27" name="CasellaDiTesto 26"/>
            <p:cNvSpPr txBox="1"/>
            <p:nvPr/>
          </p:nvSpPr>
          <p:spPr>
            <a:xfrm>
              <a:off x="1547664" y="3933056"/>
              <a:ext cx="6768752" cy="369332"/>
            </a:xfrm>
            <a:prstGeom prst="rect">
              <a:avLst/>
            </a:prstGeom>
            <a:noFill/>
          </p:spPr>
          <p:txBody>
            <a:bodyPr wrap="square" rtlCol="0">
              <a:spAutoFit/>
            </a:bodyPr>
            <a:lstStyle/>
            <a:p>
              <a:r>
                <a:rPr lang="it-IT" dirty="0" err="1" smtClean="0"/>
                <a:t>Step</a:t>
              </a:r>
              <a:r>
                <a:rPr lang="it-IT" dirty="0" smtClean="0"/>
                <a:t> 3  (MPI)</a:t>
              </a:r>
              <a:endParaRPr lang="it-IT" dirty="0"/>
            </a:p>
          </p:txBody>
        </p:sp>
        <p:grpSp>
          <p:nvGrpSpPr>
            <p:cNvPr id="28" name="Gruppo 27"/>
            <p:cNvGrpSpPr/>
            <p:nvPr/>
          </p:nvGrpSpPr>
          <p:grpSpPr>
            <a:xfrm>
              <a:off x="1223628" y="4365104"/>
              <a:ext cx="7092788" cy="369332"/>
              <a:chOff x="431540" y="1043444"/>
              <a:chExt cx="7092788" cy="369332"/>
            </a:xfrm>
          </p:grpSpPr>
          <p:sp>
            <p:nvSpPr>
              <p:cNvPr id="29" name="Rettangolo 28"/>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4  (MPI)</a:t>
                </a:r>
                <a:endParaRPr lang="it-IT" dirty="0"/>
              </a:p>
            </p:txBody>
          </p:sp>
        </p:grpSp>
        <p:cxnSp>
          <p:nvCxnSpPr>
            <p:cNvPr id="32" name="Connettore 1 31"/>
            <p:cNvCxnSpPr>
              <a:endCxn id="43" idx="2"/>
            </p:cNvCxnSpPr>
            <p:nvPr/>
          </p:nvCxnSpPr>
          <p:spPr>
            <a:xfrm>
              <a:off x="539552" y="4869160"/>
              <a:ext cx="6503" cy="396044"/>
            </a:xfrm>
            <a:prstGeom prst="line">
              <a:avLst/>
            </a:prstGeom>
          </p:spPr>
          <p:style>
            <a:lnRef idx="1">
              <a:schemeClr val="dk1"/>
            </a:lnRef>
            <a:fillRef idx="0">
              <a:schemeClr val="dk1"/>
            </a:fillRef>
            <a:effectRef idx="0">
              <a:schemeClr val="dk1"/>
            </a:effectRef>
            <a:fontRef idx="minor">
              <a:schemeClr val="tx1"/>
            </a:fontRef>
          </p:style>
        </p:cxnSp>
        <p:cxnSp>
          <p:nvCxnSpPr>
            <p:cNvPr id="35" name="Connettore 1 34"/>
            <p:cNvCxnSpPr/>
            <p:nvPr/>
          </p:nvCxnSpPr>
          <p:spPr>
            <a:xfrm flipH="1">
              <a:off x="539552" y="2924944"/>
              <a:ext cx="792088" cy="0"/>
            </a:xfrm>
            <a:prstGeom prst="line">
              <a:avLst/>
            </a:prstGeom>
          </p:spPr>
          <p:style>
            <a:lnRef idx="1">
              <a:schemeClr val="dk1"/>
            </a:lnRef>
            <a:fillRef idx="0">
              <a:schemeClr val="dk1"/>
            </a:fillRef>
            <a:effectRef idx="0">
              <a:schemeClr val="dk1"/>
            </a:effectRef>
            <a:fontRef idx="minor">
              <a:schemeClr val="tx1"/>
            </a:fontRef>
          </p:style>
        </p:cxnSp>
        <p:cxnSp>
          <p:nvCxnSpPr>
            <p:cNvPr id="40" name="Connettore 1 39"/>
            <p:cNvCxnSpPr/>
            <p:nvPr/>
          </p:nvCxnSpPr>
          <p:spPr>
            <a:xfrm flipH="1">
              <a:off x="539552" y="4869160"/>
              <a:ext cx="792088" cy="0"/>
            </a:xfrm>
            <a:prstGeom prst="line">
              <a:avLst/>
            </a:prstGeom>
          </p:spPr>
          <p:style>
            <a:lnRef idx="1">
              <a:schemeClr val="dk1"/>
            </a:lnRef>
            <a:fillRef idx="0">
              <a:schemeClr val="dk1"/>
            </a:fillRef>
            <a:effectRef idx="0">
              <a:schemeClr val="dk1"/>
            </a:effectRef>
            <a:fontRef idx="minor">
              <a:schemeClr val="tx1"/>
            </a:fontRef>
          </p:style>
        </p:cxnSp>
        <p:grpSp>
          <p:nvGrpSpPr>
            <p:cNvPr id="42" name="Gruppo 41"/>
            <p:cNvGrpSpPr/>
            <p:nvPr/>
          </p:nvGrpSpPr>
          <p:grpSpPr>
            <a:xfrm>
              <a:off x="438043" y="5003884"/>
              <a:ext cx="7092788" cy="369332"/>
              <a:chOff x="431540" y="1043444"/>
              <a:chExt cx="7092788" cy="369332"/>
            </a:xfrm>
          </p:grpSpPr>
          <p:sp>
            <p:nvSpPr>
              <p:cNvPr id="43" name="Rettangolo 42"/>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CasellaDiTesto 43"/>
              <p:cNvSpPr txBox="1"/>
              <p:nvPr/>
            </p:nvSpPr>
            <p:spPr>
              <a:xfrm>
                <a:off x="755576" y="1043444"/>
                <a:ext cx="6768752" cy="369332"/>
              </a:xfrm>
              <a:prstGeom prst="rect">
                <a:avLst/>
              </a:prstGeom>
              <a:noFill/>
            </p:spPr>
            <p:txBody>
              <a:bodyPr wrap="square" rtlCol="0">
                <a:spAutoFit/>
              </a:bodyPr>
              <a:lstStyle/>
              <a:p>
                <a:r>
                  <a:rPr lang="it-IT" dirty="0" smtClean="0"/>
                  <a:t>Design pattern utilizzati</a:t>
                </a:r>
                <a:endParaRPr lang="it-IT" dirty="0"/>
              </a:p>
            </p:txBody>
          </p:sp>
        </p:grpSp>
      </p:grpSp>
      <p:sp>
        <p:nvSpPr>
          <p:cNvPr id="36" name="Rettangolo 35"/>
          <p:cNvSpPr/>
          <p:nvPr/>
        </p:nvSpPr>
        <p:spPr>
          <a:xfrm>
            <a:off x="431540" y="212821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p:cNvSpPr/>
          <p:nvPr/>
        </p:nvSpPr>
        <p:spPr>
          <a:xfrm>
            <a:off x="438043" y="2857582"/>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p:cNvSpPr/>
          <p:nvPr/>
        </p:nvSpPr>
        <p:spPr>
          <a:xfrm>
            <a:off x="1223628" y="3424354"/>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Rettangolo 30"/>
          <p:cNvSpPr/>
          <p:nvPr/>
        </p:nvSpPr>
        <p:spPr>
          <a:xfrm>
            <a:off x="323528" y="4149080"/>
            <a:ext cx="5184576" cy="441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p:cNvSpPr/>
          <p:nvPr/>
        </p:nvSpPr>
        <p:spPr>
          <a:xfrm>
            <a:off x="1223628" y="3856402"/>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p:cNvSpPr/>
          <p:nvPr/>
        </p:nvSpPr>
        <p:spPr>
          <a:xfrm>
            <a:off x="1223628" y="4261738"/>
            <a:ext cx="216024" cy="216024"/>
          </a:xfrm>
          <a:prstGeom prst="rect">
            <a:avLst/>
          </a:prstGeom>
          <a:solidFill>
            <a:srgbClr val="7042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035217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6186309"/>
          </a:xfrm>
          <a:prstGeom prst="rect">
            <a:avLst/>
          </a:prstGeom>
          <a:noFill/>
        </p:spPr>
        <p:txBody>
          <a:bodyPr wrap="square" rtlCol="0">
            <a:spAutoFit/>
          </a:bodyPr>
          <a:lstStyle/>
          <a:p>
            <a:r>
              <a:rPr lang="it-IT" dirty="0" err="1" smtClean="0"/>
              <a:t>Step</a:t>
            </a:r>
            <a:r>
              <a:rPr lang="it-IT" dirty="0" smtClean="0"/>
              <a:t> 3: Si può pensare di eseguire l’espansione parallela dell’albero in diversi processi invece che </a:t>
            </a:r>
            <a:r>
              <a:rPr lang="it-IT" dirty="0" err="1" smtClean="0"/>
              <a:t>thread</a:t>
            </a:r>
            <a:r>
              <a:rPr lang="it-IT" dirty="0" smtClean="0"/>
              <a:t>, usando </a:t>
            </a:r>
            <a:r>
              <a:rPr lang="it-IT" dirty="0" err="1" smtClean="0"/>
              <a:t>openMPI</a:t>
            </a:r>
            <a:r>
              <a:rPr lang="it-IT" dirty="0" smtClean="0"/>
              <a:t>. Ogni processo ha completa conoscenza dell’intero albero di ricerca, suddividendo però i nodi in varie liste separate: una di queste contiene i nodi che quel processo ha calcolato; mentre le altre liste sono copie delle liste di nodi calcolate dagli altri processi. </a:t>
            </a:r>
          </a:p>
          <a:p>
            <a:endParaRPr lang="it-IT" dirty="0" smtClean="0"/>
          </a:p>
          <a:p>
            <a:r>
              <a:rPr lang="it-IT" dirty="0" smtClean="0"/>
              <a:t>I vari processi eseguono parallelamente dei batch d’iterazioni dell’algoritmo RRT-RRT*, per successivamente comunicarli agli altri. La comunicazione avviene in maniera collettiva: i nodi a turno inviano agli altri, i </a:t>
            </a:r>
            <a:r>
              <a:rPr lang="it-IT" dirty="0" err="1" smtClean="0"/>
              <a:t>jobs</a:t>
            </a:r>
            <a:r>
              <a:rPr lang="it-IT" dirty="0" smtClean="0"/>
              <a:t> da eseguire.</a:t>
            </a:r>
          </a:p>
          <a:p>
            <a:r>
              <a:rPr lang="it-IT" dirty="0" smtClean="0"/>
              <a:t>Terminata la ricezione dei </a:t>
            </a:r>
            <a:r>
              <a:rPr lang="it-IT" dirty="0" err="1" smtClean="0"/>
              <a:t>jobs</a:t>
            </a:r>
            <a:r>
              <a:rPr lang="it-IT" dirty="0" smtClean="0"/>
              <a:t>, i vari processi provvedono parallelamente a svolgerli. Al termine di queste operazioni ha inizio un nuovo batch di esplorazioni e così via.</a:t>
            </a:r>
            <a:endParaRPr lang="it-IT" dirty="0"/>
          </a:p>
          <a:p>
            <a:endParaRPr lang="it-IT" dirty="0"/>
          </a:p>
          <a:p>
            <a:r>
              <a:rPr lang="it-IT" dirty="0" smtClean="0"/>
              <a:t>La suddivisione in più liste, garantisce che la posizione dei nodi all’interno delle stesse e nelle loro copie (ospitate negli altri processi) sia la stessa. In questa maniera, per comunicare il padre a cui deve essere collegato un nodo che viene mandato ad un altro processo, o tra quali nodi è stato eseguito un </a:t>
            </a:r>
            <a:r>
              <a:rPr lang="it-IT" dirty="0" err="1" smtClean="0"/>
              <a:t>rewird</a:t>
            </a:r>
            <a:r>
              <a:rPr lang="it-IT" dirty="0" smtClean="0"/>
              <a:t>, basta mandare un identificativo, cioè una lista di numeri interi che definiscono in quale albero si trova un certo nodo e qual è la sua posizione nello stesso.</a:t>
            </a:r>
          </a:p>
          <a:p>
            <a:endParaRPr lang="it-IT" dirty="0" smtClean="0"/>
          </a:p>
          <a:p>
            <a:r>
              <a:rPr lang="it-IT" dirty="0" smtClean="0"/>
              <a:t>Non appena una soluzione viene trovata in uno dei processi, un segnale di arresto viene dispacciato a tutti gli altri, che terminano l’esplorazione.</a:t>
            </a:r>
            <a:endParaRPr lang="it-IT" dirty="0"/>
          </a:p>
          <a:p>
            <a:endParaRPr lang="it-IT" dirty="0"/>
          </a:p>
        </p:txBody>
      </p:sp>
    </p:spTree>
    <p:extLst>
      <p:ext uri="{BB962C8B-B14F-4D97-AF65-F5344CB8AC3E}">
        <p14:creationId xmlns:p14="http://schemas.microsoft.com/office/powerpoint/2010/main" val="17847886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asellaDiTesto 222"/>
          <p:cNvSpPr txBox="1"/>
          <p:nvPr/>
        </p:nvSpPr>
        <p:spPr>
          <a:xfrm>
            <a:off x="5076056" y="3625279"/>
            <a:ext cx="1872208" cy="307777"/>
          </a:xfrm>
          <a:prstGeom prst="rect">
            <a:avLst/>
          </a:prstGeom>
          <a:noFill/>
        </p:spPr>
        <p:txBody>
          <a:bodyPr wrap="square" rtlCol="0">
            <a:spAutoFit/>
          </a:bodyPr>
          <a:lstStyle/>
          <a:p>
            <a:r>
              <a:rPr lang="it-IT" sz="1400" dirty="0" smtClean="0"/>
              <a:t>copia di Albero 0</a:t>
            </a:r>
            <a:endParaRPr lang="it-IT" sz="1400" dirty="0"/>
          </a:p>
        </p:txBody>
      </p:sp>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20688"/>
            <a:ext cx="8849360" cy="646331"/>
          </a:xfrm>
          <a:prstGeom prst="rect">
            <a:avLst/>
          </a:prstGeom>
          <a:noFill/>
        </p:spPr>
        <p:txBody>
          <a:bodyPr wrap="square" rtlCol="0">
            <a:spAutoFit/>
          </a:bodyPr>
          <a:lstStyle/>
          <a:p>
            <a:r>
              <a:rPr lang="it-IT" dirty="0" err="1" smtClean="0"/>
              <a:t>Step</a:t>
            </a:r>
            <a:r>
              <a:rPr lang="it-IT" dirty="0" smtClean="0"/>
              <a:t> 3</a:t>
            </a:r>
            <a:endParaRPr lang="it-IT" dirty="0"/>
          </a:p>
          <a:p>
            <a:endParaRPr lang="it-IT" dirty="0"/>
          </a:p>
        </p:txBody>
      </p:sp>
      <p:grpSp>
        <p:nvGrpSpPr>
          <p:cNvPr id="94" name="Gruppo 93"/>
          <p:cNvGrpSpPr/>
          <p:nvPr/>
        </p:nvGrpSpPr>
        <p:grpSpPr>
          <a:xfrm>
            <a:off x="249381" y="1052736"/>
            <a:ext cx="3962579" cy="5400600"/>
            <a:chOff x="249381" y="1052736"/>
            <a:chExt cx="3962579" cy="5400600"/>
          </a:xfrm>
        </p:grpSpPr>
        <p:grpSp>
          <p:nvGrpSpPr>
            <p:cNvPr id="90" name="Gruppo 89"/>
            <p:cNvGrpSpPr/>
            <p:nvPr/>
          </p:nvGrpSpPr>
          <p:grpSpPr>
            <a:xfrm>
              <a:off x="249381" y="1052736"/>
              <a:ext cx="3962579" cy="5400600"/>
              <a:chOff x="249381" y="1052736"/>
              <a:chExt cx="3962579" cy="5400600"/>
            </a:xfrm>
          </p:grpSpPr>
          <p:grpSp>
            <p:nvGrpSpPr>
              <p:cNvPr id="5" name="Gruppo 4"/>
              <p:cNvGrpSpPr/>
              <p:nvPr/>
            </p:nvGrpSpPr>
            <p:grpSpPr>
              <a:xfrm>
                <a:off x="249381" y="1088263"/>
                <a:ext cx="2810451" cy="5365073"/>
                <a:chOff x="754668" y="1088740"/>
                <a:chExt cx="2810451" cy="5365073"/>
              </a:xfrm>
            </p:grpSpPr>
            <p:cxnSp>
              <p:nvCxnSpPr>
                <p:cNvPr id="6" name="Connettore 1 5"/>
                <p:cNvCxnSpPr/>
                <p:nvPr/>
              </p:nvCxnSpPr>
              <p:spPr>
                <a:xfrm flipH="1">
                  <a:off x="2485000" y="3426431"/>
                  <a:ext cx="1" cy="520748"/>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5" name="Gruppo 14"/>
                <p:cNvGrpSpPr/>
                <p:nvPr/>
              </p:nvGrpSpPr>
              <p:grpSpPr>
                <a:xfrm>
                  <a:off x="754668" y="1088740"/>
                  <a:ext cx="2810451" cy="5365073"/>
                  <a:chOff x="3634986" y="2096852"/>
                  <a:chExt cx="2810451" cy="5365073"/>
                </a:xfrm>
              </p:grpSpPr>
              <p:grpSp>
                <p:nvGrpSpPr>
                  <p:cNvPr id="20" name="Gruppo 19"/>
                  <p:cNvGrpSpPr/>
                  <p:nvPr/>
                </p:nvGrpSpPr>
                <p:grpSpPr>
                  <a:xfrm>
                    <a:off x="3634986" y="2655495"/>
                    <a:ext cx="2810451" cy="4806430"/>
                    <a:chOff x="3634986" y="2655495"/>
                    <a:chExt cx="2810451" cy="4806430"/>
                  </a:xfrm>
                </p:grpSpPr>
                <mc:AlternateContent xmlns:mc="http://schemas.openxmlformats.org/markup-compatibility/2006" xmlns:a14="http://schemas.microsoft.com/office/drawing/2010/main">
                  <mc:Choice Requires="a14">
                    <p:sp>
                      <p:nvSpPr>
                        <p:cNvPr id="22" name="CasellaDiTesto 21"/>
                        <p:cNvSpPr txBox="1"/>
                        <p:nvPr/>
                      </p:nvSpPr>
                      <p:spPr>
                        <a:xfrm>
                          <a:off x="4573229" y="3213453"/>
                          <a:ext cx="1872208" cy="1262525"/>
                        </a:xfrm>
                        <a:prstGeom prst="rect">
                          <a:avLst/>
                        </a:prstGeom>
                        <a:noFill/>
                      </p:spPr>
                      <p:txBody>
                        <a:bodyPr wrap="square" rtlCol="0">
                          <a:spAutoFit/>
                        </a:bodyPr>
                        <a:lstStyle/>
                        <a:p>
                          <a:r>
                            <a:rPr lang="it-IT" sz="1400" dirty="0" smtClean="0"/>
                            <a:t>RRT-RRT* </a:t>
                          </a:r>
                          <a:r>
                            <a:rPr lang="it-IT" sz="1400" dirty="0" err="1" smtClean="0"/>
                            <a:t>iterations</a:t>
                          </a:r>
                          <a:r>
                            <a:rPr lang="it-IT" sz="1400" dirty="0" smtClean="0"/>
                            <a:t> , </a:t>
                          </a:r>
                          <a:r>
                            <a:rPr lang="it-IT" sz="1400" dirty="0" err="1" smtClean="0"/>
                            <a:t>bacth</a:t>
                          </a:r>
                          <a:r>
                            <a:rPr lang="it-IT" sz="1400" dirty="0" smtClean="0"/>
                            <a:t> esplorativo:</a:t>
                          </a:r>
                        </a:p>
                        <a:p>
                          <a:r>
                            <a:rPr lang="it-IT" sz="1400" dirty="0" smtClean="0"/>
                            <a:t>Da generazione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𝑟𝑎𝑛𝑑</m:t>
                                  </m:r>
                                </m:sub>
                              </m:sSub>
                            </m:oMath>
                          </a14:m>
                          <a:r>
                            <a:rPr lang="it-IT" sz="1400" dirty="0" smtClean="0"/>
                            <a:t> ad eventuale aggiunta di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𝑒𝑥𝑡𝑒𝑛𝑑</m:t>
                                  </m:r>
                                </m:sub>
                              </m:sSub>
                            </m:oMath>
                          </a14:m>
                          <a:r>
                            <a:rPr lang="it-IT" sz="1400" dirty="0" smtClean="0"/>
                            <a:t> all’albero  </a:t>
                          </a:r>
                          <a:endParaRPr lang="it-IT" sz="1400" dirty="0"/>
                        </a:p>
                      </p:txBody>
                    </p:sp>
                  </mc:Choice>
                  <mc:Fallback xmlns="">
                    <p:sp>
                      <p:nvSpPr>
                        <p:cNvPr id="22" name="CasellaDiTesto 21"/>
                        <p:cNvSpPr txBox="1">
                          <a:spLocks noRot="1" noChangeAspect="1" noMove="1" noResize="1" noEditPoints="1" noAdjustHandles="1" noChangeArrowheads="1" noChangeShapeType="1" noTextEdit="1"/>
                        </p:cNvSpPr>
                        <p:nvPr/>
                      </p:nvSpPr>
                      <p:spPr>
                        <a:xfrm>
                          <a:off x="4573229" y="3213453"/>
                          <a:ext cx="1872208" cy="1262525"/>
                        </a:xfrm>
                        <a:prstGeom prst="rect">
                          <a:avLst/>
                        </a:prstGeom>
                        <a:blipFill rotWithShape="1">
                          <a:blip r:embed="rId2"/>
                          <a:stretch>
                            <a:fillRect l="-977" t="-483" b="-483"/>
                          </a:stretch>
                        </a:blipFill>
                      </p:spPr>
                      <p:txBody>
                        <a:bodyPr/>
                        <a:lstStyle/>
                        <a:p>
                          <a:r>
                            <a:rPr lang="it-IT">
                              <a:noFill/>
                            </a:rPr>
                            <a:t> </a:t>
                          </a:r>
                        </a:p>
                      </p:txBody>
                    </p:sp>
                  </mc:Fallback>
                </mc:AlternateContent>
                <p:grpSp>
                  <p:nvGrpSpPr>
                    <p:cNvPr id="23" name="Gruppo 22"/>
                    <p:cNvGrpSpPr/>
                    <p:nvPr/>
                  </p:nvGrpSpPr>
                  <p:grpSpPr>
                    <a:xfrm>
                      <a:off x="3923928" y="4941645"/>
                      <a:ext cx="961671" cy="1152128"/>
                      <a:chOff x="3779912" y="4266451"/>
                      <a:chExt cx="547567" cy="864096"/>
                    </a:xfrm>
                  </p:grpSpPr>
                  <p:cxnSp>
                    <p:nvCxnSpPr>
                      <p:cNvPr id="34" name="Connettore 1 33"/>
                      <p:cNvCxnSpPr/>
                      <p:nvPr/>
                    </p:nvCxnSpPr>
                    <p:spPr>
                      <a:xfrm flipH="1">
                        <a:off x="3923928" y="4266451"/>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3991744" y="4668026"/>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ttore 1 35"/>
                      <p:cNvCxnSpPr/>
                      <p:nvPr/>
                    </p:nvCxnSpPr>
                    <p:spPr>
                      <a:xfrm>
                        <a:off x="4029844" y="4418851"/>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4156906" y="4590487"/>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ttore 1 37"/>
                      <p:cNvCxnSpPr/>
                      <p:nvPr/>
                    </p:nvCxnSpPr>
                    <p:spPr>
                      <a:xfrm>
                        <a:off x="4188625" y="4914523"/>
                        <a:ext cx="13885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ttore 1 38"/>
                      <p:cNvCxnSpPr/>
                      <p:nvPr/>
                    </p:nvCxnSpPr>
                    <p:spPr>
                      <a:xfrm flipH="1">
                        <a:off x="3779912" y="4556690"/>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CasellaDiTesto 23"/>
                    <p:cNvSpPr txBox="1"/>
                    <p:nvPr/>
                  </p:nvSpPr>
                  <p:spPr>
                    <a:xfrm>
                      <a:off x="3995935" y="4581024"/>
                      <a:ext cx="1872208" cy="307777"/>
                    </a:xfrm>
                    <a:prstGeom prst="rect">
                      <a:avLst/>
                    </a:prstGeom>
                    <a:noFill/>
                  </p:spPr>
                  <p:txBody>
                    <a:bodyPr wrap="square" rtlCol="0">
                      <a:spAutoFit/>
                    </a:bodyPr>
                    <a:lstStyle/>
                    <a:p>
                      <a:r>
                        <a:rPr lang="it-IT" sz="1400" dirty="0" smtClean="0"/>
                        <a:t>Albero 0</a:t>
                      </a:r>
                      <a:endParaRPr lang="it-IT" sz="1400" dirty="0"/>
                    </a:p>
                  </p:txBody>
                </p:sp>
                <p:grpSp>
                  <p:nvGrpSpPr>
                    <p:cNvPr id="27" name="Gruppo 26"/>
                    <p:cNvGrpSpPr/>
                    <p:nvPr/>
                  </p:nvGrpSpPr>
                  <p:grpSpPr>
                    <a:xfrm>
                      <a:off x="3634986" y="2655495"/>
                      <a:ext cx="1409988" cy="4806430"/>
                      <a:chOff x="577668" y="3099688"/>
                      <a:chExt cx="968627" cy="2547404"/>
                    </a:xfrm>
                  </p:grpSpPr>
                  <p:cxnSp>
                    <p:nvCxnSpPr>
                      <p:cNvPr id="28" name="Connettore 1 27"/>
                      <p:cNvCxnSpPr/>
                      <p:nvPr/>
                    </p:nvCxnSpPr>
                    <p:spPr>
                      <a:xfrm flipH="1">
                        <a:off x="578292" y="5647092"/>
                        <a:ext cx="6883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Connettore 1 28"/>
                      <p:cNvCxnSpPr/>
                      <p:nvPr/>
                    </p:nvCxnSpPr>
                    <p:spPr>
                      <a:xfrm>
                        <a:off x="577668" y="3100634"/>
                        <a:ext cx="0" cy="25464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Connettore 1 29"/>
                      <p:cNvCxnSpPr/>
                      <p:nvPr/>
                    </p:nvCxnSpPr>
                    <p:spPr>
                      <a:xfrm>
                        <a:off x="578292" y="3099688"/>
                        <a:ext cx="968003"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21" name="Connettore 1 20"/>
                  <p:cNvCxnSpPr/>
                  <p:nvPr/>
                </p:nvCxnSpPr>
                <p:spPr>
                  <a:xfrm>
                    <a:off x="5439892" y="2096852"/>
                    <a:ext cx="0" cy="504056"/>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0" name="Connettore 1 9"/>
                <p:cNvCxnSpPr/>
                <p:nvPr/>
              </p:nvCxnSpPr>
              <p:spPr>
                <a:xfrm flipH="1">
                  <a:off x="2542882" y="2049042"/>
                  <a:ext cx="1431" cy="228307"/>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7" name="CasellaDiTesto 46"/>
              <p:cNvSpPr txBox="1"/>
              <p:nvPr/>
            </p:nvSpPr>
            <p:spPr>
              <a:xfrm>
                <a:off x="2339752" y="3625279"/>
                <a:ext cx="1872208" cy="307777"/>
              </a:xfrm>
              <a:prstGeom prst="rect">
                <a:avLst/>
              </a:prstGeom>
              <a:noFill/>
            </p:spPr>
            <p:txBody>
              <a:bodyPr wrap="square" rtlCol="0">
                <a:spAutoFit/>
              </a:bodyPr>
              <a:lstStyle/>
              <a:p>
                <a:r>
                  <a:rPr lang="it-IT" sz="1400" dirty="0" smtClean="0"/>
                  <a:t>copia di Albero n</a:t>
                </a:r>
                <a:endParaRPr lang="it-IT" sz="1400" dirty="0"/>
              </a:p>
            </p:txBody>
          </p:sp>
          <p:sp>
            <p:nvSpPr>
              <p:cNvPr id="48" name="CasellaDiTesto 47"/>
              <p:cNvSpPr txBox="1"/>
              <p:nvPr/>
            </p:nvSpPr>
            <p:spPr>
              <a:xfrm>
                <a:off x="251520" y="3880212"/>
                <a:ext cx="504056" cy="707886"/>
              </a:xfrm>
              <a:prstGeom prst="rect">
                <a:avLst/>
              </a:prstGeom>
              <a:noFill/>
            </p:spPr>
            <p:txBody>
              <a:bodyPr wrap="square" rtlCol="0">
                <a:spAutoFit/>
              </a:bodyPr>
              <a:lstStyle/>
              <a:p>
                <a:r>
                  <a:rPr lang="it-IT" sz="4000" dirty="0" smtClean="0"/>
                  <a:t>&lt;</a:t>
                </a:r>
                <a:endParaRPr lang="it-IT" sz="4000" dirty="0"/>
              </a:p>
            </p:txBody>
          </p:sp>
          <p:sp>
            <p:nvSpPr>
              <p:cNvPr id="49" name="CasellaDiTesto 48"/>
              <p:cNvSpPr txBox="1"/>
              <p:nvPr/>
            </p:nvSpPr>
            <p:spPr>
              <a:xfrm>
                <a:off x="3419872" y="3880212"/>
                <a:ext cx="504056" cy="707886"/>
              </a:xfrm>
              <a:prstGeom prst="rect">
                <a:avLst/>
              </a:prstGeom>
              <a:noFill/>
            </p:spPr>
            <p:txBody>
              <a:bodyPr wrap="square" rtlCol="0">
                <a:spAutoFit/>
              </a:bodyPr>
              <a:lstStyle/>
              <a:p>
                <a:r>
                  <a:rPr lang="it-IT" sz="4000" dirty="0" smtClean="0"/>
                  <a:t>&gt;</a:t>
                </a:r>
                <a:endParaRPr lang="it-IT" sz="4000" dirty="0"/>
              </a:p>
            </p:txBody>
          </p:sp>
          <p:cxnSp>
            <p:nvCxnSpPr>
              <p:cNvPr id="50" name="Connettore 1 49"/>
              <p:cNvCxnSpPr/>
              <p:nvPr/>
            </p:nvCxnSpPr>
            <p:spPr>
              <a:xfrm flipH="1">
                <a:off x="2447477" y="4043220"/>
                <a:ext cx="396331" cy="32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2699792" y="4159576"/>
                <a:ext cx="288032" cy="525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ttore 1 53"/>
              <p:cNvCxnSpPr/>
              <p:nvPr/>
            </p:nvCxnSpPr>
            <p:spPr>
              <a:xfrm flipH="1">
                <a:off x="2681933" y="4483386"/>
                <a:ext cx="195955" cy="317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nettore 1 55"/>
              <p:cNvCxnSpPr/>
              <p:nvPr/>
            </p:nvCxnSpPr>
            <p:spPr>
              <a:xfrm>
                <a:off x="2771800" y="4240048"/>
                <a:ext cx="360040" cy="12553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CasellaDiTesto 61"/>
                  <p:cNvSpPr txBox="1"/>
                  <p:nvPr/>
                </p:nvSpPr>
                <p:spPr>
                  <a:xfrm>
                    <a:off x="1619672" y="3880212"/>
                    <a:ext cx="1062261" cy="707886"/>
                  </a:xfrm>
                  <a:prstGeom prst="rect">
                    <a:avLst/>
                  </a:prstGeom>
                  <a:noFill/>
                </p:spPr>
                <p:txBody>
                  <a:bodyPr wrap="square" rtlCol="0">
                    <a:spAutoFit/>
                  </a:bodyPr>
                  <a:lstStyle/>
                  <a:p>
                    <a:r>
                      <a:rPr lang="it-IT" sz="4000" dirty="0" smtClean="0"/>
                      <a:t>,</a:t>
                    </a:r>
                    <a14:m>
                      <m:oMath xmlns:m="http://schemas.openxmlformats.org/officeDocument/2006/math">
                        <m:r>
                          <a:rPr lang="it-IT" sz="4000" i="1" smtClean="0">
                            <a:latin typeface="Cambria Math"/>
                            <a:ea typeface="Cambria Math"/>
                          </a:rPr>
                          <m:t>⋯</m:t>
                        </m:r>
                      </m:oMath>
                    </a14:m>
                    <a:r>
                      <a:rPr lang="it-IT" sz="4000" dirty="0" smtClean="0"/>
                      <a:t>,</a:t>
                    </a:r>
                    <a:endParaRPr lang="it-IT" sz="4000" dirty="0"/>
                  </a:p>
                </p:txBody>
              </p:sp>
            </mc:Choice>
            <mc:Fallback xmlns="">
              <p:sp>
                <p:nvSpPr>
                  <p:cNvPr id="62" name="CasellaDiTesto 61"/>
                  <p:cNvSpPr txBox="1">
                    <a:spLocks noRot="1" noChangeAspect="1" noMove="1" noResize="1" noEditPoints="1" noAdjustHandles="1" noChangeArrowheads="1" noChangeShapeType="1" noTextEdit="1"/>
                  </p:cNvSpPr>
                  <p:nvPr/>
                </p:nvSpPr>
                <p:spPr>
                  <a:xfrm>
                    <a:off x="1619672" y="3880212"/>
                    <a:ext cx="1062261" cy="707886"/>
                  </a:xfrm>
                  <a:prstGeom prst="rect">
                    <a:avLst/>
                  </a:prstGeom>
                  <a:blipFill rotWithShape="1">
                    <a:blip r:embed="rId3"/>
                    <a:stretch>
                      <a:fillRect l="-20690" t="-15517" r="-2299" b="-36207"/>
                    </a:stretch>
                  </a:blipFill>
                </p:spPr>
                <p:txBody>
                  <a:bodyPr/>
                  <a:lstStyle/>
                  <a:p>
                    <a:r>
                      <a:rPr lang="it-IT">
                        <a:noFill/>
                      </a:rPr>
                      <a:t> </a:t>
                    </a:r>
                  </a:p>
                </p:txBody>
              </p:sp>
            </mc:Fallback>
          </mc:AlternateContent>
          <p:sp>
            <p:nvSpPr>
              <p:cNvPr id="89" name="CasellaDiTesto 88"/>
              <p:cNvSpPr txBox="1"/>
              <p:nvPr/>
            </p:nvSpPr>
            <p:spPr>
              <a:xfrm>
                <a:off x="899592" y="1052736"/>
                <a:ext cx="2448272" cy="307777"/>
              </a:xfrm>
              <a:prstGeom prst="rect">
                <a:avLst/>
              </a:prstGeom>
              <a:noFill/>
            </p:spPr>
            <p:txBody>
              <a:bodyPr wrap="square" rtlCol="0">
                <a:spAutoFit/>
              </a:bodyPr>
              <a:lstStyle/>
              <a:p>
                <a:r>
                  <a:rPr lang="it-IT" sz="1400" dirty="0" smtClean="0"/>
                  <a:t>Processo  0</a:t>
                </a:r>
                <a:endParaRPr lang="it-IT" sz="1400" dirty="0"/>
              </a:p>
            </p:txBody>
          </p:sp>
        </p:grpSp>
        <p:cxnSp>
          <p:nvCxnSpPr>
            <p:cNvPr id="92" name="Connettore 1 91"/>
            <p:cNvCxnSpPr/>
            <p:nvPr/>
          </p:nvCxnSpPr>
          <p:spPr>
            <a:xfrm>
              <a:off x="2054287" y="5320653"/>
              <a:ext cx="0" cy="558989"/>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50" name="Connettore 1 149"/>
          <p:cNvCxnSpPr/>
          <p:nvPr/>
        </p:nvCxnSpPr>
        <p:spPr>
          <a:xfrm flipV="1">
            <a:off x="2039026" y="943852"/>
            <a:ext cx="2500782" cy="1533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1" name="Connettore 1 150"/>
          <p:cNvCxnSpPr/>
          <p:nvPr/>
        </p:nvCxnSpPr>
        <p:spPr>
          <a:xfrm>
            <a:off x="4535996" y="943852"/>
            <a:ext cx="2182118" cy="1533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2" name="Connettore 1 151"/>
          <p:cNvCxnSpPr/>
          <p:nvPr/>
        </p:nvCxnSpPr>
        <p:spPr>
          <a:xfrm flipV="1">
            <a:off x="4539808" y="665111"/>
            <a:ext cx="0" cy="278741"/>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46" name="Gruppo 145"/>
          <p:cNvGrpSpPr/>
          <p:nvPr/>
        </p:nvGrpSpPr>
        <p:grpSpPr>
          <a:xfrm>
            <a:off x="1259632" y="1660158"/>
            <a:ext cx="1720049" cy="400690"/>
            <a:chOff x="2803960" y="2444338"/>
            <a:chExt cx="1720049" cy="400690"/>
          </a:xfrm>
        </p:grpSpPr>
        <p:grpSp>
          <p:nvGrpSpPr>
            <p:cNvPr id="148" name="Gruppo 147"/>
            <p:cNvGrpSpPr/>
            <p:nvPr/>
          </p:nvGrpSpPr>
          <p:grpSpPr>
            <a:xfrm>
              <a:off x="2803960" y="2444338"/>
              <a:ext cx="1720049" cy="400690"/>
              <a:chOff x="2195736" y="5229200"/>
              <a:chExt cx="1720049" cy="400690"/>
            </a:xfrm>
          </p:grpSpPr>
          <p:sp>
            <p:nvSpPr>
              <p:cNvPr id="153" name="CasellaDiTesto 152"/>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154" name="Rettangolo 153"/>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5" name="Rettangolo 154"/>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6" name="CasellaDiTesto 155"/>
              <p:cNvSpPr txBox="1"/>
              <p:nvPr/>
            </p:nvSpPr>
            <p:spPr>
              <a:xfrm>
                <a:off x="3411729" y="5260558"/>
                <a:ext cx="504056" cy="369332"/>
              </a:xfrm>
              <a:prstGeom prst="rect">
                <a:avLst/>
              </a:prstGeom>
              <a:noFill/>
            </p:spPr>
            <p:txBody>
              <a:bodyPr wrap="square" rtlCol="0">
                <a:spAutoFit/>
              </a:bodyPr>
              <a:lstStyle/>
              <a:p>
                <a:r>
                  <a:rPr lang="it-IT" dirty="0"/>
                  <a:t>&gt;</a:t>
                </a:r>
              </a:p>
            </p:txBody>
          </p:sp>
        </p:grpSp>
        <p:sp>
          <p:nvSpPr>
            <p:cNvPr id="149" name="Rettangolo 148"/>
            <p:cNvSpPr/>
            <p:nvPr/>
          </p:nvSpPr>
          <p:spPr>
            <a:xfrm>
              <a:off x="3785912" y="2553727"/>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57" name="CasellaDiTesto 156"/>
          <p:cNvSpPr txBox="1"/>
          <p:nvPr/>
        </p:nvSpPr>
        <p:spPr>
          <a:xfrm>
            <a:off x="1579856" y="1537047"/>
            <a:ext cx="1551984" cy="307777"/>
          </a:xfrm>
          <a:prstGeom prst="rect">
            <a:avLst/>
          </a:prstGeom>
          <a:noFill/>
        </p:spPr>
        <p:txBody>
          <a:bodyPr wrap="square" rtlCol="0">
            <a:spAutoFit/>
          </a:bodyPr>
          <a:lstStyle/>
          <a:p>
            <a:r>
              <a:rPr lang="it-IT" sz="1400" dirty="0" smtClean="0"/>
              <a:t>Jobs for </a:t>
            </a:r>
            <a:r>
              <a:rPr lang="it-IT" sz="1400" dirty="0" err="1" smtClean="0"/>
              <a:t>process</a:t>
            </a:r>
            <a:r>
              <a:rPr lang="it-IT" sz="1400" dirty="0" smtClean="0"/>
              <a:t> 0 </a:t>
            </a:r>
            <a:endParaRPr lang="it-IT" sz="1400" dirty="0"/>
          </a:p>
        </p:txBody>
      </p:sp>
      <p:cxnSp>
        <p:nvCxnSpPr>
          <p:cNvPr id="158" name="Connettore 1 157"/>
          <p:cNvCxnSpPr/>
          <p:nvPr/>
        </p:nvCxnSpPr>
        <p:spPr>
          <a:xfrm flipH="1">
            <a:off x="885381" y="3397252"/>
            <a:ext cx="258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Connettore 1 158"/>
          <p:cNvCxnSpPr/>
          <p:nvPr/>
        </p:nvCxnSpPr>
        <p:spPr>
          <a:xfrm>
            <a:off x="885381" y="2265080"/>
            <a:ext cx="0" cy="11321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Connettore 1 159"/>
          <p:cNvCxnSpPr/>
          <p:nvPr/>
        </p:nvCxnSpPr>
        <p:spPr>
          <a:xfrm>
            <a:off x="885381" y="2265080"/>
            <a:ext cx="366938"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1" name="CasellaDiTesto 160"/>
          <p:cNvSpPr txBox="1"/>
          <p:nvPr/>
        </p:nvSpPr>
        <p:spPr>
          <a:xfrm>
            <a:off x="251520" y="5065439"/>
            <a:ext cx="3888432" cy="307777"/>
          </a:xfrm>
          <a:prstGeom prst="rect">
            <a:avLst/>
          </a:prstGeom>
          <a:noFill/>
        </p:spPr>
        <p:txBody>
          <a:bodyPr wrap="square" rtlCol="0">
            <a:spAutoFit/>
          </a:bodyPr>
          <a:lstStyle/>
          <a:p>
            <a:r>
              <a:rPr lang="it-IT" sz="1400" dirty="0" smtClean="0"/>
              <a:t>Comunicazione dei job da svolgere per gli altri nodi</a:t>
            </a:r>
            <a:endParaRPr lang="it-IT" sz="1400" dirty="0"/>
          </a:p>
        </p:txBody>
      </p:sp>
      <p:cxnSp>
        <p:nvCxnSpPr>
          <p:cNvPr id="162" name="Connettore 1 161"/>
          <p:cNvCxnSpPr/>
          <p:nvPr/>
        </p:nvCxnSpPr>
        <p:spPr>
          <a:xfrm>
            <a:off x="2037595" y="4468489"/>
            <a:ext cx="14125" cy="616695"/>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3" name="Ovale 162"/>
          <p:cNvSpPr/>
          <p:nvPr/>
        </p:nvSpPr>
        <p:spPr>
          <a:xfrm>
            <a:off x="1475656" y="4725144"/>
            <a:ext cx="89230" cy="72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64" name="Connettore 1 163"/>
          <p:cNvCxnSpPr/>
          <p:nvPr/>
        </p:nvCxnSpPr>
        <p:spPr>
          <a:xfrm>
            <a:off x="1256191" y="4605130"/>
            <a:ext cx="191659" cy="120014"/>
          </a:xfrm>
          <a:prstGeom prst="line">
            <a:avLst/>
          </a:prstGeom>
        </p:spPr>
        <p:style>
          <a:lnRef idx="1">
            <a:schemeClr val="accent1"/>
          </a:lnRef>
          <a:fillRef idx="0">
            <a:schemeClr val="accent1"/>
          </a:fillRef>
          <a:effectRef idx="0">
            <a:schemeClr val="accent1"/>
          </a:effectRef>
          <a:fontRef idx="minor">
            <a:schemeClr val="tx1"/>
          </a:fontRef>
        </p:style>
      </p:cxnSp>
      <p:sp>
        <p:nvSpPr>
          <p:cNvPr id="165" name="Ovale 164"/>
          <p:cNvSpPr/>
          <p:nvPr/>
        </p:nvSpPr>
        <p:spPr>
          <a:xfrm>
            <a:off x="7851804" y="4581128"/>
            <a:ext cx="89230" cy="72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66" name="Connettore 1 165"/>
          <p:cNvCxnSpPr/>
          <p:nvPr/>
        </p:nvCxnSpPr>
        <p:spPr>
          <a:xfrm>
            <a:off x="7639441" y="4365104"/>
            <a:ext cx="212363" cy="206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Connettore 1 167"/>
          <p:cNvCxnSpPr>
            <a:stCxn id="163" idx="5"/>
          </p:cNvCxnSpPr>
          <p:nvPr/>
        </p:nvCxnSpPr>
        <p:spPr>
          <a:xfrm>
            <a:off x="1551819" y="4786607"/>
            <a:ext cx="126714" cy="370517"/>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9" name="Connettore 1 168"/>
          <p:cNvCxnSpPr>
            <a:endCxn id="156" idx="3"/>
          </p:cNvCxnSpPr>
          <p:nvPr/>
        </p:nvCxnSpPr>
        <p:spPr>
          <a:xfrm flipH="1" flipV="1">
            <a:off x="2979681" y="1876182"/>
            <a:ext cx="2210259" cy="3280942"/>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0" name="CasellaDiTesto 169"/>
          <p:cNvSpPr txBox="1"/>
          <p:nvPr/>
        </p:nvSpPr>
        <p:spPr>
          <a:xfrm>
            <a:off x="1187624" y="5930116"/>
            <a:ext cx="2062072" cy="523220"/>
          </a:xfrm>
          <a:prstGeom prst="rect">
            <a:avLst/>
          </a:prstGeom>
          <a:noFill/>
        </p:spPr>
        <p:txBody>
          <a:bodyPr wrap="square" rtlCol="0">
            <a:spAutoFit/>
          </a:bodyPr>
          <a:lstStyle/>
          <a:p>
            <a:r>
              <a:rPr lang="it-IT" sz="1400" dirty="0" smtClean="0"/>
              <a:t>Svolgimento dei </a:t>
            </a:r>
            <a:r>
              <a:rPr lang="it-IT" sz="1400" dirty="0" err="1" smtClean="0"/>
              <a:t>jobs</a:t>
            </a:r>
            <a:r>
              <a:rPr lang="it-IT" sz="1400" dirty="0" smtClean="0"/>
              <a:t> associati a questo </a:t>
            </a:r>
            <a:r>
              <a:rPr lang="it-IT" sz="1400" dirty="0" err="1" smtClean="0"/>
              <a:t>thread</a:t>
            </a:r>
            <a:endParaRPr lang="it-IT" sz="1400" dirty="0" smtClean="0"/>
          </a:p>
        </p:txBody>
      </p:sp>
      <p:cxnSp>
        <p:nvCxnSpPr>
          <p:cNvPr id="171" name="Connettore 1 170"/>
          <p:cNvCxnSpPr/>
          <p:nvPr/>
        </p:nvCxnSpPr>
        <p:spPr>
          <a:xfrm>
            <a:off x="1400060" y="1908016"/>
            <a:ext cx="0" cy="4022100"/>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72" name="Gruppo 171"/>
          <p:cNvGrpSpPr/>
          <p:nvPr/>
        </p:nvGrpSpPr>
        <p:grpSpPr>
          <a:xfrm>
            <a:off x="4900998" y="1066382"/>
            <a:ext cx="4106595" cy="5400600"/>
            <a:chOff x="249381" y="1052736"/>
            <a:chExt cx="4106595" cy="5400600"/>
          </a:xfrm>
        </p:grpSpPr>
        <p:grpSp>
          <p:nvGrpSpPr>
            <p:cNvPr id="173" name="Gruppo 172"/>
            <p:cNvGrpSpPr/>
            <p:nvPr/>
          </p:nvGrpSpPr>
          <p:grpSpPr>
            <a:xfrm>
              <a:off x="249381" y="1052736"/>
              <a:ext cx="4106595" cy="5400600"/>
              <a:chOff x="249381" y="1052736"/>
              <a:chExt cx="4106595" cy="5400600"/>
            </a:xfrm>
          </p:grpSpPr>
          <p:grpSp>
            <p:nvGrpSpPr>
              <p:cNvPr id="175" name="Gruppo 174"/>
              <p:cNvGrpSpPr/>
              <p:nvPr/>
            </p:nvGrpSpPr>
            <p:grpSpPr>
              <a:xfrm>
                <a:off x="249381" y="1088263"/>
                <a:ext cx="2810451" cy="5365073"/>
                <a:chOff x="754668" y="1088740"/>
                <a:chExt cx="2810451" cy="5365073"/>
              </a:xfrm>
            </p:grpSpPr>
            <p:cxnSp>
              <p:nvCxnSpPr>
                <p:cNvPr id="185" name="Connettore 1 184"/>
                <p:cNvCxnSpPr/>
                <p:nvPr/>
              </p:nvCxnSpPr>
              <p:spPr>
                <a:xfrm flipH="1">
                  <a:off x="2485000" y="3426431"/>
                  <a:ext cx="1" cy="479466"/>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86" name="Gruppo 185"/>
                <p:cNvGrpSpPr/>
                <p:nvPr/>
              </p:nvGrpSpPr>
              <p:grpSpPr>
                <a:xfrm>
                  <a:off x="754668" y="1088740"/>
                  <a:ext cx="2810451" cy="5365073"/>
                  <a:chOff x="3634986" y="2096852"/>
                  <a:chExt cx="2810451" cy="5365073"/>
                </a:xfrm>
              </p:grpSpPr>
              <p:grpSp>
                <p:nvGrpSpPr>
                  <p:cNvPr id="188" name="Gruppo 187"/>
                  <p:cNvGrpSpPr/>
                  <p:nvPr/>
                </p:nvGrpSpPr>
                <p:grpSpPr>
                  <a:xfrm>
                    <a:off x="3634986" y="2655495"/>
                    <a:ext cx="2810451" cy="4806430"/>
                    <a:chOff x="3634986" y="2655495"/>
                    <a:chExt cx="2810451" cy="4806430"/>
                  </a:xfrm>
                </p:grpSpPr>
                <mc:AlternateContent xmlns:mc="http://schemas.openxmlformats.org/markup-compatibility/2006" xmlns:a14="http://schemas.microsoft.com/office/drawing/2010/main">
                  <mc:Choice Requires="a14">
                    <p:sp>
                      <p:nvSpPr>
                        <p:cNvPr id="190" name="CasellaDiTesto 189"/>
                        <p:cNvSpPr txBox="1"/>
                        <p:nvPr/>
                      </p:nvSpPr>
                      <p:spPr>
                        <a:xfrm>
                          <a:off x="4573229" y="3213453"/>
                          <a:ext cx="1872208" cy="1262525"/>
                        </a:xfrm>
                        <a:prstGeom prst="rect">
                          <a:avLst/>
                        </a:prstGeom>
                        <a:noFill/>
                      </p:spPr>
                      <p:txBody>
                        <a:bodyPr wrap="square" rtlCol="0">
                          <a:spAutoFit/>
                        </a:bodyPr>
                        <a:lstStyle/>
                        <a:p>
                          <a:r>
                            <a:rPr lang="it-IT" sz="1400" dirty="0" smtClean="0"/>
                            <a:t>RRT-RRT* </a:t>
                          </a:r>
                          <a:r>
                            <a:rPr lang="it-IT" sz="1400" dirty="0" err="1" smtClean="0"/>
                            <a:t>iterations</a:t>
                          </a:r>
                          <a:r>
                            <a:rPr lang="it-IT" sz="1400" dirty="0" smtClean="0"/>
                            <a:t> , </a:t>
                          </a:r>
                          <a:r>
                            <a:rPr lang="it-IT" sz="1400" dirty="0" err="1" smtClean="0"/>
                            <a:t>bacth</a:t>
                          </a:r>
                          <a:r>
                            <a:rPr lang="it-IT" sz="1400" dirty="0" smtClean="0"/>
                            <a:t> esplorativo:</a:t>
                          </a:r>
                        </a:p>
                        <a:p>
                          <a:r>
                            <a:rPr lang="it-IT" sz="1400" dirty="0" smtClean="0"/>
                            <a:t>Da generazione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𝑟𝑎𝑛𝑑</m:t>
                                  </m:r>
                                </m:sub>
                              </m:sSub>
                            </m:oMath>
                          </a14:m>
                          <a:r>
                            <a:rPr lang="it-IT" sz="1400" dirty="0" smtClean="0"/>
                            <a:t> ad eventuale aggiunta di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𝑒𝑥𝑡𝑒𝑛𝑑</m:t>
                                  </m:r>
                                </m:sub>
                              </m:sSub>
                            </m:oMath>
                          </a14:m>
                          <a:r>
                            <a:rPr lang="it-IT" sz="1400" dirty="0" smtClean="0"/>
                            <a:t> all’albero  </a:t>
                          </a:r>
                          <a:endParaRPr lang="it-IT" sz="1400" dirty="0"/>
                        </a:p>
                      </p:txBody>
                    </p:sp>
                  </mc:Choice>
                  <mc:Fallback xmlns="">
                    <p:sp>
                      <p:nvSpPr>
                        <p:cNvPr id="190" name="CasellaDiTesto 189"/>
                        <p:cNvSpPr txBox="1">
                          <a:spLocks noRot="1" noChangeAspect="1" noMove="1" noResize="1" noEditPoints="1" noAdjustHandles="1" noChangeArrowheads="1" noChangeShapeType="1" noTextEdit="1"/>
                        </p:cNvSpPr>
                        <p:nvPr/>
                      </p:nvSpPr>
                      <p:spPr>
                        <a:xfrm>
                          <a:off x="4573229" y="3213453"/>
                          <a:ext cx="1872208" cy="1262525"/>
                        </a:xfrm>
                        <a:prstGeom prst="rect">
                          <a:avLst/>
                        </a:prstGeom>
                        <a:blipFill rotWithShape="1">
                          <a:blip r:embed="rId2"/>
                          <a:stretch>
                            <a:fillRect l="-977" t="-483" b="-483"/>
                          </a:stretch>
                        </a:blipFill>
                      </p:spPr>
                      <p:txBody>
                        <a:bodyPr/>
                        <a:lstStyle/>
                        <a:p>
                          <a:r>
                            <a:rPr lang="it-IT">
                              <a:noFill/>
                            </a:rPr>
                            <a:t> </a:t>
                          </a:r>
                        </a:p>
                      </p:txBody>
                    </p:sp>
                  </mc:Fallback>
                </mc:AlternateContent>
                <p:grpSp>
                  <p:nvGrpSpPr>
                    <p:cNvPr id="191" name="Gruppo 190"/>
                    <p:cNvGrpSpPr/>
                    <p:nvPr/>
                  </p:nvGrpSpPr>
                  <p:grpSpPr>
                    <a:xfrm>
                      <a:off x="3923928" y="4941645"/>
                      <a:ext cx="961671" cy="1152128"/>
                      <a:chOff x="3779912" y="4266451"/>
                      <a:chExt cx="547567" cy="864096"/>
                    </a:xfrm>
                  </p:grpSpPr>
                  <p:cxnSp>
                    <p:nvCxnSpPr>
                      <p:cNvPr id="197" name="Connettore 1 196"/>
                      <p:cNvCxnSpPr/>
                      <p:nvPr/>
                    </p:nvCxnSpPr>
                    <p:spPr>
                      <a:xfrm flipH="1">
                        <a:off x="3923928" y="4266451"/>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Connettore 1 197"/>
                      <p:cNvCxnSpPr/>
                      <p:nvPr/>
                    </p:nvCxnSpPr>
                    <p:spPr>
                      <a:xfrm>
                        <a:off x="3991744" y="4668026"/>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Connettore 1 198"/>
                      <p:cNvCxnSpPr/>
                      <p:nvPr/>
                    </p:nvCxnSpPr>
                    <p:spPr>
                      <a:xfrm>
                        <a:off x="4029844" y="4418851"/>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Connettore 1 199"/>
                      <p:cNvCxnSpPr/>
                      <p:nvPr/>
                    </p:nvCxnSpPr>
                    <p:spPr>
                      <a:xfrm flipH="1">
                        <a:off x="4156906" y="4590487"/>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Connettore 1 200"/>
                      <p:cNvCxnSpPr/>
                      <p:nvPr/>
                    </p:nvCxnSpPr>
                    <p:spPr>
                      <a:xfrm>
                        <a:off x="4188625" y="4914523"/>
                        <a:ext cx="13885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Connettore 1 201"/>
                      <p:cNvCxnSpPr/>
                      <p:nvPr/>
                    </p:nvCxnSpPr>
                    <p:spPr>
                      <a:xfrm flipH="1">
                        <a:off x="3779912" y="4556690"/>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3" name="Gruppo 192"/>
                    <p:cNvGrpSpPr/>
                    <p:nvPr/>
                  </p:nvGrpSpPr>
                  <p:grpSpPr>
                    <a:xfrm>
                      <a:off x="3634986" y="2655495"/>
                      <a:ext cx="1409988" cy="4806430"/>
                      <a:chOff x="577668" y="3099688"/>
                      <a:chExt cx="968627" cy="2547404"/>
                    </a:xfrm>
                  </p:grpSpPr>
                  <p:cxnSp>
                    <p:nvCxnSpPr>
                      <p:cNvPr id="194" name="Connettore 1 193"/>
                      <p:cNvCxnSpPr/>
                      <p:nvPr/>
                    </p:nvCxnSpPr>
                    <p:spPr>
                      <a:xfrm flipH="1">
                        <a:off x="578292" y="5647092"/>
                        <a:ext cx="6883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5" name="Connettore 1 194"/>
                      <p:cNvCxnSpPr/>
                      <p:nvPr/>
                    </p:nvCxnSpPr>
                    <p:spPr>
                      <a:xfrm>
                        <a:off x="577668" y="3100634"/>
                        <a:ext cx="0" cy="25464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6" name="Connettore 1 195"/>
                      <p:cNvCxnSpPr/>
                      <p:nvPr/>
                    </p:nvCxnSpPr>
                    <p:spPr>
                      <a:xfrm>
                        <a:off x="578292" y="3099688"/>
                        <a:ext cx="968003"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189" name="Connettore 1 188"/>
                  <p:cNvCxnSpPr/>
                  <p:nvPr/>
                </p:nvCxnSpPr>
                <p:spPr>
                  <a:xfrm>
                    <a:off x="5439892" y="2096852"/>
                    <a:ext cx="0" cy="504056"/>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87" name="Connettore 1 186"/>
                <p:cNvCxnSpPr/>
                <p:nvPr/>
              </p:nvCxnSpPr>
              <p:spPr>
                <a:xfrm flipH="1">
                  <a:off x="2542882" y="2049042"/>
                  <a:ext cx="1431" cy="228307"/>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76" name="CasellaDiTesto 175"/>
              <p:cNvSpPr txBox="1"/>
              <p:nvPr/>
            </p:nvSpPr>
            <p:spPr>
              <a:xfrm>
                <a:off x="2483768" y="3683641"/>
                <a:ext cx="1872208" cy="307777"/>
              </a:xfrm>
              <a:prstGeom prst="rect">
                <a:avLst/>
              </a:prstGeom>
              <a:noFill/>
            </p:spPr>
            <p:txBody>
              <a:bodyPr wrap="square" rtlCol="0">
                <a:spAutoFit/>
              </a:bodyPr>
              <a:lstStyle/>
              <a:p>
                <a:r>
                  <a:rPr lang="it-IT" sz="1400" dirty="0" smtClean="0"/>
                  <a:t>Albero n</a:t>
                </a:r>
                <a:endParaRPr lang="it-IT" sz="1400" dirty="0"/>
              </a:p>
            </p:txBody>
          </p:sp>
          <p:sp>
            <p:nvSpPr>
              <p:cNvPr id="177" name="CasellaDiTesto 176"/>
              <p:cNvSpPr txBox="1"/>
              <p:nvPr/>
            </p:nvSpPr>
            <p:spPr>
              <a:xfrm>
                <a:off x="251520" y="3880212"/>
                <a:ext cx="504056" cy="707886"/>
              </a:xfrm>
              <a:prstGeom prst="rect">
                <a:avLst/>
              </a:prstGeom>
              <a:noFill/>
            </p:spPr>
            <p:txBody>
              <a:bodyPr wrap="square" rtlCol="0">
                <a:spAutoFit/>
              </a:bodyPr>
              <a:lstStyle/>
              <a:p>
                <a:r>
                  <a:rPr lang="it-IT" sz="4000" dirty="0" smtClean="0"/>
                  <a:t>&lt;</a:t>
                </a:r>
                <a:endParaRPr lang="it-IT" sz="4000" dirty="0"/>
              </a:p>
            </p:txBody>
          </p:sp>
          <p:sp>
            <p:nvSpPr>
              <p:cNvPr id="178" name="CasellaDiTesto 177"/>
              <p:cNvSpPr txBox="1"/>
              <p:nvPr/>
            </p:nvSpPr>
            <p:spPr>
              <a:xfrm>
                <a:off x="3419872" y="3880212"/>
                <a:ext cx="504056" cy="707886"/>
              </a:xfrm>
              <a:prstGeom prst="rect">
                <a:avLst/>
              </a:prstGeom>
              <a:noFill/>
            </p:spPr>
            <p:txBody>
              <a:bodyPr wrap="square" rtlCol="0">
                <a:spAutoFit/>
              </a:bodyPr>
              <a:lstStyle/>
              <a:p>
                <a:r>
                  <a:rPr lang="it-IT" sz="4000" dirty="0" smtClean="0"/>
                  <a:t>&gt;</a:t>
                </a:r>
                <a:endParaRPr lang="it-IT" sz="4000" dirty="0"/>
              </a:p>
            </p:txBody>
          </p:sp>
          <p:cxnSp>
            <p:nvCxnSpPr>
              <p:cNvPr id="179" name="Connettore 1 178"/>
              <p:cNvCxnSpPr/>
              <p:nvPr/>
            </p:nvCxnSpPr>
            <p:spPr>
              <a:xfrm flipH="1">
                <a:off x="2447477" y="4043220"/>
                <a:ext cx="396331" cy="32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Connettore 1 179"/>
              <p:cNvCxnSpPr/>
              <p:nvPr/>
            </p:nvCxnSpPr>
            <p:spPr>
              <a:xfrm>
                <a:off x="2699792" y="4159576"/>
                <a:ext cx="288032" cy="525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Connettore 1 180"/>
              <p:cNvCxnSpPr/>
              <p:nvPr/>
            </p:nvCxnSpPr>
            <p:spPr>
              <a:xfrm flipH="1">
                <a:off x="2681933" y="4483386"/>
                <a:ext cx="195955" cy="317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Connettore 1 181"/>
              <p:cNvCxnSpPr/>
              <p:nvPr/>
            </p:nvCxnSpPr>
            <p:spPr>
              <a:xfrm>
                <a:off x="2771800" y="4240048"/>
                <a:ext cx="360040" cy="12553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3" name="CasellaDiTesto 182"/>
                  <p:cNvSpPr txBox="1"/>
                  <p:nvPr/>
                </p:nvSpPr>
                <p:spPr>
                  <a:xfrm>
                    <a:off x="1619672" y="3880212"/>
                    <a:ext cx="1062261" cy="707886"/>
                  </a:xfrm>
                  <a:prstGeom prst="rect">
                    <a:avLst/>
                  </a:prstGeom>
                  <a:noFill/>
                </p:spPr>
                <p:txBody>
                  <a:bodyPr wrap="square" rtlCol="0">
                    <a:spAutoFit/>
                  </a:bodyPr>
                  <a:lstStyle/>
                  <a:p>
                    <a:r>
                      <a:rPr lang="it-IT" sz="4000" dirty="0" smtClean="0"/>
                      <a:t>,</a:t>
                    </a:r>
                    <a14:m>
                      <m:oMath xmlns:m="http://schemas.openxmlformats.org/officeDocument/2006/math">
                        <m:r>
                          <a:rPr lang="it-IT" sz="4000" i="1" smtClean="0">
                            <a:latin typeface="Cambria Math"/>
                            <a:ea typeface="Cambria Math"/>
                          </a:rPr>
                          <m:t>⋯</m:t>
                        </m:r>
                      </m:oMath>
                    </a14:m>
                    <a:r>
                      <a:rPr lang="it-IT" sz="4000" dirty="0" smtClean="0"/>
                      <a:t>,</a:t>
                    </a:r>
                    <a:endParaRPr lang="it-IT" sz="4000" dirty="0"/>
                  </a:p>
                </p:txBody>
              </p:sp>
            </mc:Choice>
            <mc:Fallback xmlns="">
              <p:sp>
                <p:nvSpPr>
                  <p:cNvPr id="183" name="CasellaDiTesto 182"/>
                  <p:cNvSpPr txBox="1">
                    <a:spLocks noRot="1" noChangeAspect="1" noMove="1" noResize="1" noEditPoints="1" noAdjustHandles="1" noChangeArrowheads="1" noChangeShapeType="1" noTextEdit="1"/>
                  </p:cNvSpPr>
                  <p:nvPr/>
                </p:nvSpPr>
                <p:spPr>
                  <a:xfrm>
                    <a:off x="1619672" y="3880212"/>
                    <a:ext cx="1062261" cy="707886"/>
                  </a:xfrm>
                  <a:prstGeom prst="rect">
                    <a:avLst/>
                  </a:prstGeom>
                  <a:blipFill rotWithShape="1">
                    <a:blip r:embed="rId4"/>
                    <a:stretch>
                      <a:fillRect l="-20690" t="-15517" r="-2299" b="-36207"/>
                    </a:stretch>
                  </a:blipFill>
                </p:spPr>
                <p:txBody>
                  <a:bodyPr/>
                  <a:lstStyle/>
                  <a:p>
                    <a:r>
                      <a:rPr lang="it-IT">
                        <a:noFill/>
                      </a:rPr>
                      <a:t> </a:t>
                    </a:r>
                  </a:p>
                </p:txBody>
              </p:sp>
            </mc:Fallback>
          </mc:AlternateContent>
          <p:sp>
            <p:nvSpPr>
              <p:cNvPr id="184" name="CasellaDiTesto 183"/>
              <p:cNvSpPr txBox="1"/>
              <p:nvPr/>
            </p:nvSpPr>
            <p:spPr>
              <a:xfrm>
                <a:off x="899592" y="1052736"/>
                <a:ext cx="2448272" cy="307777"/>
              </a:xfrm>
              <a:prstGeom prst="rect">
                <a:avLst/>
              </a:prstGeom>
              <a:noFill/>
            </p:spPr>
            <p:txBody>
              <a:bodyPr wrap="square" rtlCol="0">
                <a:spAutoFit/>
              </a:bodyPr>
              <a:lstStyle/>
              <a:p>
                <a:r>
                  <a:rPr lang="it-IT" sz="1400" dirty="0" smtClean="0"/>
                  <a:t>Processo  </a:t>
                </a:r>
                <a:r>
                  <a:rPr lang="it-IT" sz="1400" dirty="0"/>
                  <a:t>n</a:t>
                </a:r>
              </a:p>
            </p:txBody>
          </p:sp>
        </p:grpSp>
        <p:cxnSp>
          <p:nvCxnSpPr>
            <p:cNvPr id="174" name="Connettore 1 173"/>
            <p:cNvCxnSpPr/>
            <p:nvPr/>
          </p:nvCxnSpPr>
          <p:spPr>
            <a:xfrm>
              <a:off x="2054287" y="5320653"/>
              <a:ext cx="0" cy="558989"/>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04" name="Gruppo 203"/>
          <p:cNvGrpSpPr/>
          <p:nvPr/>
        </p:nvGrpSpPr>
        <p:grpSpPr>
          <a:xfrm>
            <a:off x="5911249" y="1673804"/>
            <a:ext cx="1720049" cy="400690"/>
            <a:chOff x="2803960" y="2444338"/>
            <a:chExt cx="1720049" cy="400690"/>
          </a:xfrm>
        </p:grpSpPr>
        <p:grpSp>
          <p:nvGrpSpPr>
            <p:cNvPr id="205" name="Gruppo 204"/>
            <p:cNvGrpSpPr/>
            <p:nvPr/>
          </p:nvGrpSpPr>
          <p:grpSpPr>
            <a:xfrm>
              <a:off x="2803960" y="2444338"/>
              <a:ext cx="1720049" cy="400690"/>
              <a:chOff x="2195736" y="5229200"/>
              <a:chExt cx="1720049" cy="400690"/>
            </a:xfrm>
          </p:grpSpPr>
          <p:sp>
            <p:nvSpPr>
              <p:cNvPr id="207" name="CasellaDiTesto 206"/>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208" name="Rettangolo 207"/>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9" name="Rettangolo 208"/>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0" name="CasellaDiTesto 209"/>
              <p:cNvSpPr txBox="1"/>
              <p:nvPr/>
            </p:nvSpPr>
            <p:spPr>
              <a:xfrm>
                <a:off x="3411729" y="5260558"/>
                <a:ext cx="504056" cy="369332"/>
              </a:xfrm>
              <a:prstGeom prst="rect">
                <a:avLst/>
              </a:prstGeom>
              <a:noFill/>
            </p:spPr>
            <p:txBody>
              <a:bodyPr wrap="square" rtlCol="0">
                <a:spAutoFit/>
              </a:bodyPr>
              <a:lstStyle/>
              <a:p>
                <a:r>
                  <a:rPr lang="it-IT" dirty="0"/>
                  <a:t>&gt;</a:t>
                </a:r>
              </a:p>
            </p:txBody>
          </p:sp>
        </p:grpSp>
        <p:sp>
          <p:nvSpPr>
            <p:cNvPr id="206" name="Rettangolo 205"/>
            <p:cNvSpPr/>
            <p:nvPr/>
          </p:nvSpPr>
          <p:spPr>
            <a:xfrm>
              <a:off x="3785912" y="2553727"/>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11" name="CasellaDiTesto 210"/>
          <p:cNvSpPr txBox="1"/>
          <p:nvPr/>
        </p:nvSpPr>
        <p:spPr>
          <a:xfrm>
            <a:off x="6231473" y="1550693"/>
            <a:ext cx="1551984" cy="307777"/>
          </a:xfrm>
          <a:prstGeom prst="rect">
            <a:avLst/>
          </a:prstGeom>
          <a:noFill/>
        </p:spPr>
        <p:txBody>
          <a:bodyPr wrap="square" rtlCol="0">
            <a:spAutoFit/>
          </a:bodyPr>
          <a:lstStyle/>
          <a:p>
            <a:r>
              <a:rPr lang="it-IT" sz="1400" dirty="0" smtClean="0"/>
              <a:t>Jobs for </a:t>
            </a:r>
            <a:r>
              <a:rPr lang="it-IT" sz="1400" dirty="0" err="1" smtClean="0"/>
              <a:t>process</a:t>
            </a:r>
            <a:r>
              <a:rPr lang="it-IT" sz="1400" dirty="0" smtClean="0"/>
              <a:t> </a:t>
            </a:r>
            <a:r>
              <a:rPr lang="it-IT" sz="1400" dirty="0"/>
              <a:t>n</a:t>
            </a:r>
            <a:r>
              <a:rPr lang="it-IT" sz="1400" dirty="0" smtClean="0"/>
              <a:t> </a:t>
            </a:r>
            <a:endParaRPr lang="it-IT" sz="1400" dirty="0"/>
          </a:p>
        </p:txBody>
      </p:sp>
      <p:cxnSp>
        <p:nvCxnSpPr>
          <p:cNvPr id="212" name="Connettore 1 211"/>
          <p:cNvCxnSpPr/>
          <p:nvPr/>
        </p:nvCxnSpPr>
        <p:spPr>
          <a:xfrm flipH="1">
            <a:off x="5536998" y="3410898"/>
            <a:ext cx="258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3" name="Connettore 1 212"/>
          <p:cNvCxnSpPr/>
          <p:nvPr/>
        </p:nvCxnSpPr>
        <p:spPr>
          <a:xfrm>
            <a:off x="5536998" y="2278726"/>
            <a:ext cx="0" cy="11321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4" name="Connettore 1 213"/>
          <p:cNvCxnSpPr/>
          <p:nvPr/>
        </p:nvCxnSpPr>
        <p:spPr>
          <a:xfrm>
            <a:off x="5536998" y="2278726"/>
            <a:ext cx="366938"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5" name="CasellaDiTesto 214"/>
          <p:cNvSpPr txBox="1"/>
          <p:nvPr/>
        </p:nvSpPr>
        <p:spPr>
          <a:xfrm>
            <a:off x="4903137" y="5079085"/>
            <a:ext cx="3888432" cy="307777"/>
          </a:xfrm>
          <a:prstGeom prst="rect">
            <a:avLst/>
          </a:prstGeom>
          <a:noFill/>
        </p:spPr>
        <p:txBody>
          <a:bodyPr wrap="square" rtlCol="0">
            <a:spAutoFit/>
          </a:bodyPr>
          <a:lstStyle/>
          <a:p>
            <a:r>
              <a:rPr lang="it-IT" sz="1400" dirty="0" smtClean="0"/>
              <a:t>Comunicazione dei job da svolgere per gli altri nodi</a:t>
            </a:r>
            <a:endParaRPr lang="it-IT" sz="1400" dirty="0"/>
          </a:p>
        </p:txBody>
      </p:sp>
      <p:cxnSp>
        <p:nvCxnSpPr>
          <p:cNvPr id="216" name="Connettore 1 215"/>
          <p:cNvCxnSpPr/>
          <p:nvPr/>
        </p:nvCxnSpPr>
        <p:spPr>
          <a:xfrm>
            <a:off x="6689212" y="4482135"/>
            <a:ext cx="14125" cy="616695"/>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9" name="Connettore 1 218"/>
          <p:cNvCxnSpPr>
            <a:stCxn id="165" idx="4"/>
          </p:cNvCxnSpPr>
          <p:nvPr/>
        </p:nvCxnSpPr>
        <p:spPr>
          <a:xfrm>
            <a:off x="7896419" y="4653136"/>
            <a:ext cx="4894" cy="445694"/>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0" name="Connettore 1 219"/>
          <p:cNvCxnSpPr>
            <a:stCxn id="161" idx="3"/>
            <a:endCxn id="207" idx="1"/>
          </p:cNvCxnSpPr>
          <p:nvPr/>
        </p:nvCxnSpPr>
        <p:spPr>
          <a:xfrm flipV="1">
            <a:off x="4139952" y="1858470"/>
            <a:ext cx="1771297" cy="3360858"/>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1" name="CasellaDiTesto 220"/>
          <p:cNvSpPr txBox="1"/>
          <p:nvPr/>
        </p:nvSpPr>
        <p:spPr>
          <a:xfrm>
            <a:off x="5839241" y="5943762"/>
            <a:ext cx="2062072" cy="523220"/>
          </a:xfrm>
          <a:prstGeom prst="rect">
            <a:avLst/>
          </a:prstGeom>
          <a:noFill/>
        </p:spPr>
        <p:txBody>
          <a:bodyPr wrap="square" rtlCol="0">
            <a:spAutoFit/>
          </a:bodyPr>
          <a:lstStyle/>
          <a:p>
            <a:r>
              <a:rPr lang="it-IT" sz="1400" dirty="0" smtClean="0"/>
              <a:t>Svolgimento dei </a:t>
            </a:r>
            <a:r>
              <a:rPr lang="it-IT" sz="1400" dirty="0" err="1" smtClean="0"/>
              <a:t>jobs</a:t>
            </a:r>
            <a:r>
              <a:rPr lang="it-IT" sz="1400" dirty="0" smtClean="0"/>
              <a:t> associati a questo </a:t>
            </a:r>
            <a:r>
              <a:rPr lang="it-IT" sz="1400" dirty="0" err="1" smtClean="0"/>
              <a:t>thread</a:t>
            </a:r>
            <a:endParaRPr lang="it-IT" sz="1400" dirty="0" smtClean="0"/>
          </a:p>
        </p:txBody>
      </p:sp>
      <p:cxnSp>
        <p:nvCxnSpPr>
          <p:cNvPr id="222" name="Connettore 1 221"/>
          <p:cNvCxnSpPr/>
          <p:nvPr/>
        </p:nvCxnSpPr>
        <p:spPr>
          <a:xfrm>
            <a:off x="6051677" y="1921662"/>
            <a:ext cx="0" cy="4022100"/>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8171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Connettore 1 21"/>
          <p:cNvCxnSpPr/>
          <p:nvPr/>
        </p:nvCxnSpPr>
        <p:spPr>
          <a:xfrm>
            <a:off x="4028128" y="1783188"/>
            <a:ext cx="0" cy="326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a:t>
            </a:r>
            <a:r>
              <a:rPr lang="it-IT" sz="3600" dirty="0" err="1" smtClean="0"/>
              <a:t>parallel</a:t>
            </a:r>
            <a:r>
              <a:rPr lang="it-IT" sz="3600" dirty="0" smtClean="0"/>
              <a:t> </a:t>
            </a:r>
            <a:r>
              <a:rPr lang="it-IT" sz="3600" dirty="0" err="1" smtClean="0"/>
              <a:t>implementation</a:t>
            </a:r>
            <a:endParaRPr lang="it-IT" sz="3600" dirty="0"/>
          </a:p>
        </p:txBody>
      </p:sp>
      <p:sp>
        <p:nvSpPr>
          <p:cNvPr id="3" name="Ovale 2"/>
          <p:cNvSpPr/>
          <p:nvPr/>
        </p:nvSpPr>
        <p:spPr>
          <a:xfrm>
            <a:off x="2915816" y="2869008"/>
            <a:ext cx="576064"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5" name="Ovale 4"/>
          <p:cNvSpPr/>
          <p:nvPr/>
        </p:nvSpPr>
        <p:spPr>
          <a:xfrm>
            <a:off x="3772288" y="2076920"/>
            <a:ext cx="576064"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6" name="Ovale 5"/>
          <p:cNvSpPr/>
          <p:nvPr/>
        </p:nvSpPr>
        <p:spPr>
          <a:xfrm>
            <a:off x="4564376" y="2869008"/>
            <a:ext cx="576064"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7" name="Ovale 6"/>
          <p:cNvSpPr/>
          <p:nvPr/>
        </p:nvSpPr>
        <p:spPr>
          <a:xfrm>
            <a:off x="3772288" y="3661096"/>
            <a:ext cx="576064"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15" name="CasellaDiTesto 14"/>
          <p:cNvSpPr txBox="1"/>
          <p:nvPr/>
        </p:nvSpPr>
        <p:spPr>
          <a:xfrm>
            <a:off x="4139952" y="1860896"/>
            <a:ext cx="928480" cy="646331"/>
          </a:xfrm>
          <a:prstGeom prst="rect">
            <a:avLst/>
          </a:prstGeom>
          <a:noFill/>
        </p:spPr>
        <p:txBody>
          <a:bodyPr wrap="square" rtlCol="0">
            <a:spAutoFit/>
          </a:bodyPr>
          <a:lstStyle/>
          <a:p>
            <a:r>
              <a:rPr lang="it-IT" dirty="0" smtClean="0"/>
              <a:t>Nodo 0</a:t>
            </a:r>
            <a:endParaRPr lang="it-IT" dirty="0"/>
          </a:p>
          <a:p>
            <a:endParaRPr lang="it-IT" dirty="0"/>
          </a:p>
        </p:txBody>
      </p:sp>
      <p:sp>
        <p:nvSpPr>
          <p:cNvPr id="16" name="CasellaDiTesto 15"/>
          <p:cNvSpPr txBox="1"/>
          <p:nvPr/>
        </p:nvSpPr>
        <p:spPr>
          <a:xfrm>
            <a:off x="5155688" y="2942757"/>
            <a:ext cx="928480" cy="646331"/>
          </a:xfrm>
          <a:prstGeom prst="rect">
            <a:avLst/>
          </a:prstGeom>
          <a:noFill/>
        </p:spPr>
        <p:txBody>
          <a:bodyPr wrap="square" rtlCol="0">
            <a:spAutoFit/>
          </a:bodyPr>
          <a:lstStyle/>
          <a:p>
            <a:r>
              <a:rPr lang="it-IT" dirty="0" smtClean="0"/>
              <a:t>Nodo 1</a:t>
            </a:r>
            <a:endParaRPr lang="it-IT" dirty="0"/>
          </a:p>
          <a:p>
            <a:endParaRPr lang="it-IT" dirty="0"/>
          </a:p>
        </p:txBody>
      </p:sp>
      <p:sp>
        <p:nvSpPr>
          <p:cNvPr id="17" name="CasellaDiTesto 16"/>
          <p:cNvSpPr txBox="1"/>
          <p:nvPr/>
        </p:nvSpPr>
        <p:spPr>
          <a:xfrm>
            <a:off x="3628272" y="4094885"/>
            <a:ext cx="928480" cy="646331"/>
          </a:xfrm>
          <a:prstGeom prst="rect">
            <a:avLst/>
          </a:prstGeom>
          <a:noFill/>
        </p:spPr>
        <p:txBody>
          <a:bodyPr wrap="square" rtlCol="0">
            <a:spAutoFit/>
          </a:bodyPr>
          <a:lstStyle/>
          <a:p>
            <a:r>
              <a:rPr lang="it-IT" dirty="0" smtClean="0"/>
              <a:t>Nodo 2</a:t>
            </a:r>
            <a:endParaRPr lang="it-IT" dirty="0"/>
          </a:p>
          <a:p>
            <a:endParaRPr lang="it-IT" dirty="0"/>
          </a:p>
        </p:txBody>
      </p:sp>
      <p:sp>
        <p:nvSpPr>
          <p:cNvPr id="18" name="CasellaDiTesto 17"/>
          <p:cNvSpPr txBox="1"/>
          <p:nvPr/>
        </p:nvSpPr>
        <p:spPr>
          <a:xfrm>
            <a:off x="2332128" y="3265922"/>
            <a:ext cx="928480" cy="646331"/>
          </a:xfrm>
          <a:prstGeom prst="rect">
            <a:avLst/>
          </a:prstGeom>
          <a:noFill/>
        </p:spPr>
        <p:txBody>
          <a:bodyPr wrap="square" rtlCol="0">
            <a:spAutoFit/>
          </a:bodyPr>
          <a:lstStyle/>
          <a:p>
            <a:r>
              <a:rPr lang="it-IT" dirty="0" smtClean="0"/>
              <a:t>Nodo 3</a:t>
            </a:r>
            <a:endParaRPr lang="it-IT" dirty="0"/>
          </a:p>
          <a:p>
            <a:endParaRPr lang="it-IT" dirty="0"/>
          </a:p>
        </p:txBody>
      </p:sp>
      <p:cxnSp>
        <p:nvCxnSpPr>
          <p:cNvPr id="19" name="Connettore 2 18"/>
          <p:cNvCxnSpPr>
            <a:stCxn id="3" idx="0"/>
          </p:cNvCxnSpPr>
          <p:nvPr/>
        </p:nvCxnSpPr>
        <p:spPr>
          <a:xfrm flipV="1">
            <a:off x="3203848" y="2332325"/>
            <a:ext cx="568440" cy="536683"/>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21" name="Connettore 2 20"/>
          <p:cNvCxnSpPr>
            <a:stCxn id="7" idx="0"/>
            <a:endCxn id="5" idx="4"/>
          </p:cNvCxnSpPr>
          <p:nvPr/>
        </p:nvCxnSpPr>
        <p:spPr>
          <a:xfrm flipV="1">
            <a:off x="4060320" y="2580976"/>
            <a:ext cx="0" cy="1080120"/>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24" name="Connettore 2 23"/>
          <p:cNvCxnSpPr>
            <a:stCxn id="3" idx="6"/>
            <a:endCxn id="6" idx="2"/>
          </p:cNvCxnSpPr>
          <p:nvPr/>
        </p:nvCxnSpPr>
        <p:spPr>
          <a:xfrm>
            <a:off x="3491880" y="3121036"/>
            <a:ext cx="1072496" cy="0"/>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27" name="Connettore 2 26"/>
          <p:cNvCxnSpPr>
            <a:stCxn id="6" idx="0"/>
          </p:cNvCxnSpPr>
          <p:nvPr/>
        </p:nvCxnSpPr>
        <p:spPr>
          <a:xfrm flipH="1" flipV="1">
            <a:off x="4348353" y="2310464"/>
            <a:ext cx="504055" cy="558544"/>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30" name="Connettore 2 29"/>
          <p:cNvCxnSpPr>
            <a:stCxn id="7" idx="6"/>
          </p:cNvCxnSpPr>
          <p:nvPr/>
        </p:nvCxnSpPr>
        <p:spPr>
          <a:xfrm flipV="1">
            <a:off x="4348352" y="3380260"/>
            <a:ext cx="504056" cy="532864"/>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32" name="Connettore 2 31"/>
          <p:cNvCxnSpPr>
            <a:stCxn id="7" idx="2"/>
          </p:cNvCxnSpPr>
          <p:nvPr/>
        </p:nvCxnSpPr>
        <p:spPr>
          <a:xfrm flipH="1" flipV="1">
            <a:off x="3217766" y="3349952"/>
            <a:ext cx="554522" cy="563172"/>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sp>
        <p:nvSpPr>
          <p:cNvPr id="34" name="CasellaDiTesto 33"/>
          <p:cNvSpPr txBox="1"/>
          <p:nvPr/>
        </p:nvSpPr>
        <p:spPr>
          <a:xfrm>
            <a:off x="127444" y="666562"/>
            <a:ext cx="8693027" cy="1200329"/>
          </a:xfrm>
          <a:prstGeom prst="rect">
            <a:avLst/>
          </a:prstGeom>
          <a:noFill/>
        </p:spPr>
        <p:txBody>
          <a:bodyPr wrap="square" rtlCol="0">
            <a:spAutoFit/>
          </a:bodyPr>
          <a:lstStyle/>
          <a:p>
            <a:r>
              <a:rPr lang="it-IT" dirty="0" smtClean="0"/>
              <a:t>La comunicazione dei </a:t>
            </a:r>
            <a:r>
              <a:rPr lang="it-IT" dirty="0" err="1" smtClean="0"/>
              <a:t>jobs</a:t>
            </a:r>
            <a:r>
              <a:rPr lang="it-IT" dirty="0" smtClean="0"/>
              <a:t>, avviene attraverso chiamate a </a:t>
            </a:r>
            <a:r>
              <a:rPr lang="it-IT" dirty="0" err="1" smtClean="0"/>
              <a:t>MPI_Bcast</a:t>
            </a:r>
            <a:r>
              <a:rPr lang="it-IT" dirty="0" smtClean="0"/>
              <a:t>: un </a:t>
            </a:r>
            <a:r>
              <a:rPr lang="it-IT" dirty="0" err="1" smtClean="0"/>
              <a:t>token</a:t>
            </a:r>
            <a:r>
              <a:rPr lang="it-IT" dirty="0" smtClean="0"/>
              <a:t> viene fatto circolare tra i vari nodi che a turno comunicano i risultati. L’ordine con cui il </a:t>
            </a:r>
            <a:r>
              <a:rPr lang="it-IT" dirty="0" err="1" smtClean="0"/>
              <a:t>token</a:t>
            </a:r>
            <a:r>
              <a:rPr lang="it-IT" dirty="0" smtClean="0"/>
              <a:t> gira è lo stesso in tutti i processi, per cui ad ogni iterazione il </a:t>
            </a:r>
            <a:r>
              <a:rPr lang="it-IT" dirty="0" err="1" smtClean="0"/>
              <a:t>root</a:t>
            </a:r>
            <a:r>
              <a:rPr lang="it-IT" dirty="0" smtClean="0"/>
              <a:t> da considerare per la chiamata alla funzione </a:t>
            </a:r>
            <a:r>
              <a:rPr lang="it-IT" dirty="0" err="1" smtClean="0"/>
              <a:t>MPI_Bcast</a:t>
            </a:r>
            <a:r>
              <a:rPr lang="it-IT" dirty="0" smtClean="0"/>
              <a:t> è noto.</a:t>
            </a:r>
          </a:p>
        </p:txBody>
      </p:sp>
      <p:sp>
        <p:nvSpPr>
          <p:cNvPr id="13" name="Arco 12"/>
          <p:cNvSpPr/>
          <p:nvPr/>
        </p:nvSpPr>
        <p:spPr>
          <a:xfrm>
            <a:off x="2310974" y="1772816"/>
            <a:ext cx="3773194" cy="2736304"/>
          </a:xfrm>
          <a:prstGeom prst="arc">
            <a:avLst>
              <a:gd name="adj1" fmla="val 15740749"/>
              <a:gd name="adj2" fmla="val 11000495"/>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7" name="CasellaDiTesto 36"/>
          <p:cNvSpPr txBox="1"/>
          <p:nvPr/>
        </p:nvSpPr>
        <p:spPr>
          <a:xfrm>
            <a:off x="189482" y="4737918"/>
            <a:ext cx="8693027" cy="923330"/>
          </a:xfrm>
          <a:prstGeom prst="rect">
            <a:avLst/>
          </a:prstGeom>
          <a:noFill/>
        </p:spPr>
        <p:txBody>
          <a:bodyPr wrap="square" rtlCol="0">
            <a:spAutoFit/>
          </a:bodyPr>
          <a:lstStyle/>
          <a:p>
            <a:r>
              <a:rPr lang="it-IT" dirty="0" smtClean="0"/>
              <a:t>Il carico di lavoro risulta essere bilanciato, in quanto ad ogni iterazione ogni processo è impegnato nel mandare o ricevere </a:t>
            </a:r>
            <a:r>
              <a:rPr lang="it-IT" dirty="0" err="1" smtClean="0"/>
              <a:t>jobs</a:t>
            </a:r>
            <a:r>
              <a:rPr lang="it-IT" dirty="0" smtClean="0"/>
              <a:t>, evitando che ve ne siano alcuni in uno stato di attesa.</a:t>
            </a:r>
          </a:p>
        </p:txBody>
      </p:sp>
    </p:spTree>
    <p:extLst>
      <p:ext uri="{BB962C8B-B14F-4D97-AF65-F5344CB8AC3E}">
        <p14:creationId xmlns:p14="http://schemas.microsoft.com/office/powerpoint/2010/main" val="36497155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p:cNvSpPr/>
          <p:nvPr/>
        </p:nvSpPr>
        <p:spPr>
          <a:xfrm>
            <a:off x="251520" y="1844824"/>
            <a:ext cx="3672408" cy="3168352"/>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 name="CasellaDiTesto 2"/>
          <p:cNvSpPr txBox="1"/>
          <p:nvPr/>
        </p:nvSpPr>
        <p:spPr>
          <a:xfrm>
            <a:off x="115128" y="921494"/>
            <a:ext cx="8849360" cy="646331"/>
          </a:xfrm>
          <a:prstGeom prst="rect">
            <a:avLst/>
          </a:prstGeom>
          <a:noFill/>
        </p:spPr>
        <p:txBody>
          <a:bodyPr wrap="square" rtlCol="0">
            <a:spAutoFit/>
          </a:bodyPr>
          <a:lstStyle/>
          <a:p>
            <a:r>
              <a:rPr lang="it-IT" dirty="0" err="1" smtClean="0"/>
              <a:t>Step</a:t>
            </a:r>
            <a:r>
              <a:rPr lang="it-IT" dirty="0" smtClean="0"/>
              <a:t> 3: Nell’implementazione di RRT bidirezionale, ogni processo ospita due alberi, e le copie dei due alberi ospitati negli altri processi</a:t>
            </a:r>
          </a:p>
        </p:txBody>
      </p:sp>
      <p:sp>
        <p:nvSpPr>
          <p:cNvPr id="135" name="CasellaDiTesto 134"/>
          <p:cNvSpPr txBox="1"/>
          <p:nvPr/>
        </p:nvSpPr>
        <p:spPr>
          <a:xfrm>
            <a:off x="107504" y="35332"/>
            <a:ext cx="8856984" cy="646331"/>
          </a:xfrm>
          <a:prstGeom prst="rect">
            <a:avLst/>
          </a:prstGeom>
          <a:noFill/>
        </p:spPr>
        <p:txBody>
          <a:bodyPr wrap="square" rtlCol="0">
            <a:spAutoFit/>
          </a:bodyPr>
          <a:lstStyle/>
          <a:p>
            <a:pPr algn="ctr"/>
            <a:r>
              <a:rPr lang="it-IT" sz="3600" dirty="0" smtClean="0"/>
              <a:t>RRT, </a:t>
            </a:r>
            <a:r>
              <a:rPr lang="it-IT" sz="3600" dirty="0" err="1" smtClean="0"/>
              <a:t>parallel</a:t>
            </a:r>
            <a:r>
              <a:rPr lang="it-IT" sz="3600" dirty="0" smtClean="0"/>
              <a:t> </a:t>
            </a:r>
            <a:r>
              <a:rPr lang="it-IT" sz="3600" dirty="0" err="1" smtClean="0"/>
              <a:t>implementation</a:t>
            </a:r>
            <a:endParaRPr lang="it-IT" sz="3600" dirty="0"/>
          </a:p>
        </p:txBody>
      </p:sp>
      <p:grpSp>
        <p:nvGrpSpPr>
          <p:cNvPr id="152" name="Gruppo 151"/>
          <p:cNvGrpSpPr/>
          <p:nvPr/>
        </p:nvGrpSpPr>
        <p:grpSpPr>
          <a:xfrm>
            <a:off x="539552" y="1844824"/>
            <a:ext cx="1140210" cy="1460455"/>
            <a:chOff x="3923928" y="4633318"/>
            <a:chExt cx="1140210" cy="1460455"/>
          </a:xfrm>
        </p:grpSpPr>
        <p:grpSp>
          <p:nvGrpSpPr>
            <p:cNvPr id="155" name="Gruppo 154"/>
            <p:cNvGrpSpPr/>
            <p:nvPr/>
          </p:nvGrpSpPr>
          <p:grpSpPr>
            <a:xfrm>
              <a:off x="3923928" y="4941645"/>
              <a:ext cx="961671" cy="1152128"/>
              <a:chOff x="3779912" y="4266451"/>
              <a:chExt cx="547567" cy="864096"/>
            </a:xfrm>
          </p:grpSpPr>
          <p:cxnSp>
            <p:nvCxnSpPr>
              <p:cNvPr id="161" name="Connettore 1 160"/>
              <p:cNvCxnSpPr/>
              <p:nvPr/>
            </p:nvCxnSpPr>
            <p:spPr>
              <a:xfrm flipH="1">
                <a:off x="3923928" y="4266451"/>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Connettore 1 161"/>
              <p:cNvCxnSpPr/>
              <p:nvPr/>
            </p:nvCxnSpPr>
            <p:spPr>
              <a:xfrm>
                <a:off x="3991744" y="4668026"/>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Connettore 1 162"/>
              <p:cNvCxnSpPr/>
              <p:nvPr/>
            </p:nvCxnSpPr>
            <p:spPr>
              <a:xfrm>
                <a:off x="4029844" y="4418851"/>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Connettore 1 163"/>
              <p:cNvCxnSpPr/>
              <p:nvPr/>
            </p:nvCxnSpPr>
            <p:spPr>
              <a:xfrm flipH="1">
                <a:off x="4156906" y="4590487"/>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Connettore 1 164"/>
              <p:cNvCxnSpPr/>
              <p:nvPr/>
            </p:nvCxnSpPr>
            <p:spPr>
              <a:xfrm>
                <a:off x="4188625" y="4914523"/>
                <a:ext cx="13885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Connettore 1 165"/>
              <p:cNvCxnSpPr/>
              <p:nvPr/>
            </p:nvCxnSpPr>
            <p:spPr>
              <a:xfrm flipH="1">
                <a:off x="3779912" y="4556690"/>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6" name="CasellaDiTesto 155"/>
            <p:cNvSpPr txBox="1"/>
            <p:nvPr/>
          </p:nvSpPr>
          <p:spPr>
            <a:xfrm>
              <a:off x="3980594" y="4633318"/>
              <a:ext cx="1083544" cy="307777"/>
            </a:xfrm>
            <a:prstGeom prst="rect">
              <a:avLst/>
            </a:prstGeom>
            <a:noFill/>
          </p:spPr>
          <p:txBody>
            <a:bodyPr wrap="square" rtlCol="0">
              <a:spAutoFit/>
            </a:bodyPr>
            <a:lstStyle/>
            <a:p>
              <a:r>
                <a:rPr lang="it-IT" sz="1400" dirty="0" smtClean="0"/>
                <a:t>Albero_1  0</a:t>
              </a:r>
              <a:endParaRPr lang="it-IT" sz="1400" dirty="0"/>
            </a:p>
          </p:txBody>
        </p:sp>
      </p:grpSp>
      <p:sp>
        <p:nvSpPr>
          <p:cNvPr id="140" name="CasellaDiTesto 139"/>
          <p:cNvSpPr txBox="1"/>
          <p:nvPr/>
        </p:nvSpPr>
        <p:spPr>
          <a:xfrm>
            <a:off x="2340981" y="1845374"/>
            <a:ext cx="1872208" cy="307777"/>
          </a:xfrm>
          <a:prstGeom prst="rect">
            <a:avLst/>
          </a:prstGeom>
          <a:noFill/>
        </p:spPr>
        <p:txBody>
          <a:bodyPr wrap="square" rtlCol="0">
            <a:spAutoFit/>
          </a:bodyPr>
          <a:lstStyle/>
          <a:p>
            <a:r>
              <a:rPr lang="it-IT" sz="1400" dirty="0" smtClean="0"/>
              <a:t>copia di Albero_1  n</a:t>
            </a:r>
            <a:endParaRPr lang="it-IT" sz="1400" dirty="0"/>
          </a:p>
        </p:txBody>
      </p:sp>
      <p:sp>
        <p:nvSpPr>
          <p:cNvPr id="141" name="CasellaDiTesto 140"/>
          <p:cNvSpPr txBox="1"/>
          <p:nvPr/>
        </p:nvSpPr>
        <p:spPr>
          <a:xfrm>
            <a:off x="251520" y="2153151"/>
            <a:ext cx="504056" cy="707886"/>
          </a:xfrm>
          <a:prstGeom prst="rect">
            <a:avLst/>
          </a:prstGeom>
          <a:noFill/>
        </p:spPr>
        <p:txBody>
          <a:bodyPr wrap="square" rtlCol="0">
            <a:spAutoFit/>
          </a:bodyPr>
          <a:lstStyle/>
          <a:p>
            <a:r>
              <a:rPr lang="it-IT" sz="4000" dirty="0" smtClean="0"/>
              <a:t>&lt;</a:t>
            </a:r>
            <a:endParaRPr lang="it-IT" sz="4000" dirty="0"/>
          </a:p>
        </p:txBody>
      </p:sp>
      <p:sp>
        <p:nvSpPr>
          <p:cNvPr id="142" name="CasellaDiTesto 141"/>
          <p:cNvSpPr txBox="1"/>
          <p:nvPr/>
        </p:nvSpPr>
        <p:spPr>
          <a:xfrm>
            <a:off x="3419872" y="2153151"/>
            <a:ext cx="504056" cy="707886"/>
          </a:xfrm>
          <a:prstGeom prst="rect">
            <a:avLst/>
          </a:prstGeom>
          <a:noFill/>
        </p:spPr>
        <p:txBody>
          <a:bodyPr wrap="square" rtlCol="0">
            <a:spAutoFit/>
          </a:bodyPr>
          <a:lstStyle/>
          <a:p>
            <a:r>
              <a:rPr lang="it-IT" sz="4000" dirty="0" smtClean="0"/>
              <a:t>&gt;</a:t>
            </a:r>
            <a:endParaRPr lang="it-IT" sz="4000" dirty="0"/>
          </a:p>
        </p:txBody>
      </p:sp>
      <p:grpSp>
        <p:nvGrpSpPr>
          <p:cNvPr id="6" name="Gruppo 5"/>
          <p:cNvGrpSpPr/>
          <p:nvPr/>
        </p:nvGrpSpPr>
        <p:grpSpPr>
          <a:xfrm>
            <a:off x="2591493" y="2187449"/>
            <a:ext cx="684363" cy="757790"/>
            <a:chOff x="2447477" y="4043220"/>
            <a:chExt cx="684363" cy="757790"/>
          </a:xfrm>
        </p:grpSpPr>
        <p:cxnSp>
          <p:nvCxnSpPr>
            <p:cNvPr id="143" name="Connettore 1 142"/>
            <p:cNvCxnSpPr/>
            <p:nvPr/>
          </p:nvCxnSpPr>
          <p:spPr>
            <a:xfrm flipH="1">
              <a:off x="2447477" y="4043220"/>
              <a:ext cx="396331" cy="32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Connettore 1 143"/>
            <p:cNvCxnSpPr/>
            <p:nvPr/>
          </p:nvCxnSpPr>
          <p:spPr>
            <a:xfrm>
              <a:off x="2699792" y="4159576"/>
              <a:ext cx="288032" cy="525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Connettore 1 144"/>
            <p:cNvCxnSpPr/>
            <p:nvPr/>
          </p:nvCxnSpPr>
          <p:spPr>
            <a:xfrm flipH="1">
              <a:off x="2681933" y="4483386"/>
              <a:ext cx="195955" cy="317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ttore 1 145"/>
            <p:cNvCxnSpPr/>
            <p:nvPr/>
          </p:nvCxnSpPr>
          <p:spPr>
            <a:xfrm>
              <a:off x="2771800" y="4240048"/>
              <a:ext cx="360040" cy="125533"/>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7" name="CasellaDiTesto 146"/>
              <p:cNvSpPr txBox="1"/>
              <p:nvPr/>
            </p:nvSpPr>
            <p:spPr>
              <a:xfrm>
                <a:off x="1619672" y="2153151"/>
                <a:ext cx="1062261" cy="707886"/>
              </a:xfrm>
              <a:prstGeom prst="rect">
                <a:avLst/>
              </a:prstGeom>
              <a:noFill/>
            </p:spPr>
            <p:txBody>
              <a:bodyPr wrap="square" rtlCol="0">
                <a:spAutoFit/>
              </a:bodyPr>
              <a:lstStyle/>
              <a:p>
                <a:r>
                  <a:rPr lang="it-IT" sz="4000" dirty="0" smtClean="0"/>
                  <a:t>,</a:t>
                </a:r>
                <a14:m>
                  <m:oMath xmlns:m="http://schemas.openxmlformats.org/officeDocument/2006/math">
                    <m:r>
                      <a:rPr lang="it-IT" sz="4000" i="1" smtClean="0">
                        <a:latin typeface="Cambria Math"/>
                        <a:ea typeface="Cambria Math"/>
                      </a:rPr>
                      <m:t>⋯</m:t>
                    </m:r>
                  </m:oMath>
                </a14:m>
                <a:r>
                  <a:rPr lang="it-IT" sz="4000" dirty="0" smtClean="0"/>
                  <a:t>,</a:t>
                </a:r>
                <a:endParaRPr lang="it-IT" sz="4000" dirty="0"/>
              </a:p>
            </p:txBody>
          </p:sp>
        </mc:Choice>
        <mc:Fallback xmlns="">
          <p:sp>
            <p:nvSpPr>
              <p:cNvPr id="147" name="CasellaDiTesto 146"/>
              <p:cNvSpPr txBox="1">
                <a:spLocks noRot="1" noChangeAspect="1" noMove="1" noResize="1" noEditPoints="1" noAdjustHandles="1" noChangeArrowheads="1" noChangeShapeType="1" noTextEdit="1"/>
              </p:cNvSpPr>
              <p:nvPr/>
            </p:nvSpPr>
            <p:spPr>
              <a:xfrm>
                <a:off x="1619672" y="2153151"/>
                <a:ext cx="1062261" cy="707886"/>
              </a:xfrm>
              <a:prstGeom prst="rect">
                <a:avLst/>
              </a:prstGeom>
              <a:blipFill rotWithShape="1">
                <a:blip r:embed="rId2"/>
                <a:stretch>
                  <a:fillRect l="-20690" t="-15517" r="-2299" b="-36207"/>
                </a:stretch>
              </a:blipFill>
            </p:spPr>
            <p:txBody>
              <a:bodyPr/>
              <a:lstStyle/>
              <a:p>
                <a:r>
                  <a:rPr lang="it-IT">
                    <a:noFill/>
                  </a:rPr>
                  <a:t> </a:t>
                </a:r>
              </a:p>
            </p:txBody>
          </p:sp>
        </mc:Fallback>
      </mc:AlternateContent>
      <p:sp>
        <p:nvSpPr>
          <p:cNvPr id="185" name="CasellaDiTesto 184"/>
          <p:cNvSpPr txBox="1"/>
          <p:nvPr/>
        </p:nvSpPr>
        <p:spPr>
          <a:xfrm>
            <a:off x="1544240" y="1556792"/>
            <a:ext cx="1083544" cy="307777"/>
          </a:xfrm>
          <a:prstGeom prst="rect">
            <a:avLst/>
          </a:prstGeom>
          <a:noFill/>
        </p:spPr>
        <p:txBody>
          <a:bodyPr wrap="square" rtlCol="0">
            <a:spAutoFit/>
          </a:bodyPr>
          <a:lstStyle/>
          <a:p>
            <a:r>
              <a:rPr lang="it-IT" sz="1400" dirty="0" smtClean="0"/>
              <a:t>Processo 0</a:t>
            </a:r>
            <a:endParaRPr lang="it-IT" sz="1400" dirty="0"/>
          </a:p>
        </p:txBody>
      </p:sp>
      <p:sp>
        <p:nvSpPr>
          <p:cNvPr id="186" name="Rettangolo 185"/>
          <p:cNvSpPr/>
          <p:nvPr/>
        </p:nvSpPr>
        <p:spPr>
          <a:xfrm>
            <a:off x="4714787" y="1844824"/>
            <a:ext cx="3672408" cy="3168352"/>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nvGrpSpPr>
          <p:cNvPr id="187" name="Gruppo 186"/>
          <p:cNvGrpSpPr/>
          <p:nvPr/>
        </p:nvGrpSpPr>
        <p:grpSpPr>
          <a:xfrm>
            <a:off x="4966815" y="1844824"/>
            <a:ext cx="1647254" cy="1460455"/>
            <a:chOff x="3887924" y="4633318"/>
            <a:chExt cx="1647254" cy="1460455"/>
          </a:xfrm>
        </p:grpSpPr>
        <p:grpSp>
          <p:nvGrpSpPr>
            <p:cNvPr id="188" name="Gruppo 187"/>
            <p:cNvGrpSpPr/>
            <p:nvPr/>
          </p:nvGrpSpPr>
          <p:grpSpPr>
            <a:xfrm>
              <a:off x="3923928" y="4941645"/>
              <a:ext cx="961671" cy="1152128"/>
              <a:chOff x="3779912" y="4266451"/>
              <a:chExt cx="547567" cy="864096"/>
            </a:xfrm>
          </p:grpSpPr>
          <p:cxnSp>
            <p:nvCxnSpPr>
              <p:cNvPr id="190" name="Connettore 1 189"/>
              <p:cNvCxnSpPr/>
              <p:nvPr/>
            </p:nvCxnSpPr>
            <p:spPr>
              <a:xfrm flipH="1">
                <a:off x="3923928" y="4266451"/>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Connettore 1 190"/>
              <p:cNvCxnSpPr/>
              <p:nvPr/>
            </p:nvCxnSpPr>
            <p:spPr>
              <a:xfrm>
                <a:off x="3991744" y="4668026"/>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Connettore 1 191"/>
              <p:cNvCxnSpPr/>
              <p:nvPr/>
            </p:nvCxnSpPr>
            <p:spPr>
              <a:xfrm>
                <a:off x="4029844" y="4418851"/>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Connettore 1 192"/>
              <p:cNvCxnSpPr/>
              <p:nvPr/>
            </p:nvCxnSpPr>
            <p:spPr>
              <a:xfrm flipH="1">
                <a:off x="4156906" y="4590487"/>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Connettore 1 193"/>
              <p:cNvCxnSpPr/>
              <p:nvPr/>
            </p:nvCxnSpPr>
            <p:spPr>
              <a:xfrm>
                <a:off x="4188625" y="4914523"/>
                <a:ext cx="13885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Connettore 1 194"/>
              <p:cNvCxnSpPr/>
              <p:nvPr/>
            </p:nvCxnSpPr>
            <p:spPr>
              <a:xfrm flipH="1">
                <a:off x="3779912" y="4556690"/>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9" name="CasellaDiTesto 188"/>
            <p:cNvSpPr txBox="1"/>
            <p:nvPr/>
          </p:nvSpPr>
          <p:spPr>
            <a:xfrm>
              <a:off x="3887924" y="4633318"/>
              <a:ext cx="1647254" cy="307777"/>
            </a:xfrm>
            <a:prstGeom prst="rect">
              <a:avLst/>
            </a:prstGeom>
            <a:noFill/>
          </p:spPr>
          <p:txBody>
            <a:bodyPr wrap="square" rtlCol="0">
              <a:spAutoFit/>
            </a:bodyPr>
            <a:lstStyle/>
            <a:p>
              <a:r>
                <a:rPr lang="it-IT" sz="1400" dirty="0" smtClean="0"/>
                <a:t>Copia di Albero_1  0</a:t>
              </a:r>
              <a:endParaRPr lang="it-IT" sz="1400" dirty="0"/>
            </a:p>
          </p:txBody>
        </p:sp>
      </p:grpSp>
      <p:sp>
        <p:nvSpPr>
          <p:cNvPr id="196" name="CasellaDiTesto 195"/>
          <p:cNvSpPr txBox="1"/>
          <p:nvPr/>
        </p:nvSpPr>
        <p:spPr>
          <a:xfrm>
            <a:off x="6804248" y="1845374"/>
            <a:ext cx="1872208" cy="307777"/>
          </a:xfrm>
          <a:prstGeom prst="rect">
            <a:avLst/>
          </a:prstGeom>
          <a:noFill/>
        </p:spPr>
        <p:txBody>
          <a:bodyPr wrap="square" rtlCol="0">
            <a:spAutoFit/>
          </a:bodyPr>
          <a:lstStyle/>
          <a:p>
            <a:r>
              <a:rPr lang="it-IT" sz="1400" dirty="0" smtClean="0"/>
              <a:t>Albero_1  n</a:t>
            </a:r>
            <a:endParaRPr lang="it-IT" sz="1400" dirty="0"/>
          </a:p>
        </p:txBody>
      </p:sp>
      <p:sp>
        <p:nvSpPr>
          <p:cNvPr id="197" name="CasellaDiTesto 196"/>
          <p:cNvSpPr txBox="1"/>
          <p:nvPr/>
        </p:nvSpPr>
        <p:spPr>
          <a:xfrm>
            <a:off x="4714787" y="2153151"/>
            <a:ext cx="504056" cy="707886"/>
          </a:xfrm>
          <a:prstGeom prst="rect">
            <a:avLst/>
          </a:prstGeom>
          <a:noFill/>
        </p:spPr>
        <p:txBody>
          <a:bodyPr wrap="square" rtlCol="0">
            <a:spAutoFit/>
          </a:bodyPr>
          <a:lstStyle/>
          <a:p>
            <a:r>
              <a:rPr lang="it-IT" sz="4000" dirty="0" smtClean="0"/>
              <a:t>&lt;</a:t>
            </a:r>
            <a:endParaRPr lang="it-IT" sz="4000" dirty="0"/>
          </a:p>
        </p:txBody>
      </p:sp>
      <p:sp>
        <p:nvSpPr>
          <p:cNvPr id="198" name="CasellaDiTesto 197"/>
          <p:cNvSpPr txBox="1"/>
          <p:nvPr/>
        </p:nvSpPr>
        <p:spPr>
          <a:xfrm>
            <a:off x="7883139" y="2153151"/>
            <a:ext cx="504056" cy="707886"/>
          </a:xfrm>
          <a:prstGeom prst="rect">
            <a:avLst/>
          </a:prstGeom>
          <a:noFill/>
        </p:spPr>
        <p:txBody>
          <a:bodyPr wrap="square" rtlCol="0">
            <a:spAutoFit/>
          </a:bodyPr>
          <a:lstStyle/>
          <a:p>
            <a:r>
              <a:rPr lang="it-IT" sz="4000" dirty="0" smtClean="0"/>
              <a:t>&gt;</a:t>
            </a:r>
            <a:endParaRPr lang="it-IT" sz="4000" dirty="0"/>
          </a:p>
        </p:txBody>
      </p:sp>
      <p:grpSp>
        <p:nvGrpSpPr>
          <p:cNvPr id="199" name="Gruppo 198"/>
          <p:cNvGrpSpPr/>
          <p:nvPr/>
        </p:nvGrpSpPr>
        <p:grpSpPr>
          <a:xfrm>
            <a:off x="7054760" y="2187449"/>
            <a:ext cx="684363" cy="757790"/>
            <a:chOff x="2447477" y="4043220"/>
            <a:chExt cx="684363" cy="757790"/>
          </a:xfrm>
        </p:grpSpPr>
        <p:cxnSp>
          <p:nvCxnSpPr>
            <p:cNvPr id="200" name="Connettore 1 199"/>
            <p:cNvCxnSpPr/>
            <p:nvPr/>
          </p:nvCxnSpPr>
          <p:spPr>
            <a:xfrm flipH="1">
              <a:off x="2447477" y="4043220"/>
              <a:ext cx="396331" cy="32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Connettore 1 200"/>
            <p:cNvCxnSpPr/>
            <p:nvPr/>
          </p:nvCxnSpPr>
          <p:spPr>
            <a:xfrm>
              <a:off x="2699792" y="4159576"/>
              <a:ext cx="288032" cy="525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Connettore 1 201"/>
            <p:cNvCxnSpPr/>
            <p:nvPr/>
          </p:nvCxnSpPr>
          <p:spPr>
            <a:xfrm flipH="1">
              <a:off x="2681933" y="4483386"/>
              <a:ext cx="195955" cy="317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Connettore 1 202"/>
            <p:cNvCxnSpPr/>
            <p:nvPr/>
          </p:nvCxnSpPr>
          <p:spPr>
            <a:xfrm>
              <a:off x="2771800" y="4240048"/>
              <a:ext cx="360040" cy="125533"/>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4" name="CasellaDiTesto 203"/>
              <p:cNvSpPr txBox="1"/>
              <p:nvPr/>
            </p:nvSpPr>
            <p:spPr>
              <a:xfrm>
                <a:off x="6082939" y="2153151"/>
                <a:ext cx="1062261" cy="707886"/>
              </a:xfrm>
              <a:prstGeom prst="rect">
                <a:avLst/>
              </a:prstGeom>
              <a:noFill/>
            </p:spPr>
            <p:txBody>
              <a:bodyPr wrap="square" rtlCol="0">
                <a:spAutoFit/>
              </a:bodyPr>
              <a:lstStyle/>
              <a:p>
                <a:r>
                  <a:rPr lang="it-IT" sz="4000" dirty="0" smtClean="0"/>
                  <a:t>,</a:t>
                </a:r>
                <a14:m>
                  <m:oMath xmlns:m="http://schemas.openxmlformats.org/officeDocument/2006/math">
                    <m:r>
                      <a:rPr lang="it-IT" sz="4000" i="1" smtClean="0">
                        <a:latin typeface="Cambria Math"/>
                        <a:ea typeface="Cambria Math"/>
                      </a:rPr>
                      <m:t>⋯</m:t>
                    </m:r>
                  </m:oMath>
                </a14:m>
                <a:r>
                  <a:rPr lang="it-IT" sz="4000" dirty="0" smtClean="0"/>
                  <a:t>,</a:t>
                </a:r>
                <a:endParaRPr lang="it-IT" sz="4000" dirty="0"/>
              </a:p>
            </p:txBody>
          </p:sp>
        </mc:Choice>
        <mc:Fallback xmlns="">
          <p:sp>
            <p:nvSpPr>
              <p:cNvPr id="204" name="CasellaDiTesto 203"/>
              <p:cNvSpPr txBox="1">
                <a:spLocks noRot="1" noChangeAspect="1" noMove="1" noResize="1" noEditPoints="1" noAdjustHandles="1" noChangeArrowheads="1" noChangeShapeType="1" noTextEdit="1"/>
              </p:cNvSpPr>
              <p:nvPr/>
            </p:nvSpPr>
            <p:spPr>
              <a:xfrm>
                <a:off x="6082939" y="2153151"/>
                <a:ext cx="1062261" cy="707886"/>
              </a:xfrm>
              <a:prstGeom prst="rect">
                <a:avLst/>
              </a:prstGeom>
              <a:blipFill rotWithShape="1">
                <a:blip r:embed="rId3"/>
                <a:stretch>
                  <a:fillRect l="-20690" t="-15517" r="-2299" b="-36207"/>
                </a:stretch>
              </a:blipFill>
            </p:spPr>
            <p:txBody>
              <a:bodyPr/>
              <a:lstStyle/>
              <a:p>
                <a:r>
                  <a:rPr lang="it-IT">
                    <a:noFill/>
                  </a:rPr>
                  <a:t> </a:t>
                </a:r>
              </a:p>
            </p:txBody>
          </p:sp>
        </mc:Fallback>
      </mc:AlternateContent>
      <p:sp>
        <p:nvSpPr>
          <p:cNvPr id="205" name="CasellaDiTesto 204"/>
          <p:cNvSpPr txBox="1"/>
          <p:nvPr/>
        </p:nvSpPr>
        <p:spPr>
          <a:xfrm>
            <a:off x="6080744" y="1556792"/>
            <a:ext cx="1083544" cy="307777"/>
          </a:xfrm>
          <a:prstGeom prst="rect">
            <a:avLst/>
          </a:prstGeom>
          <a:noFill/>
        </p:spPr>
        <p:txBody>
          <a:bodyPr wrap="square" rtlCol="0">
            <a:spAutoFit/>
          </a:bodyPr>
          <a:lstStyle/>
          <a:p>
            <a:r>
              <a:rPr lang="it-IT" sz="1400" dirty="0" smtClean="0"/>
              <a:t>Processo n</a:t>
            </a:r>
            <a:endParaRPr lang="it-IT" sz="1400" dirty="0"/>
          </a:p>
        </p:txBody>
      </p:sp>
      <p:grpSp>
        <p:nvGrpSpPr>
          <p:cNvPr id="206" name="Gruppo 205"/>
          <p:cNvGrpSpPr/>
          <p:nvPr/>
        </p:nvGrpSpPr>
        <p:grpSpPr>
          <a:xfrm>
            <a:off x="539550" y="3336697"/>
            <a:ext cx="1140212" cy="1375623"/>
            <a:chOff x="3923926" y="4633318"/>
            <a:chExt cx="1140212" cy="1375623"/>
          </a:xfrm>
        </p:grpSpPr>
        <p:grpSp>
          <p:nvGrpSpPr>
            <p:cNvPr id="207" name="Gruppo 206"/>
            <p:cNvGrpSpPr/>
            <p:nvPr/>
          </p:nvGrpSpPr>
          <p:grpSpPr>
            <a:xfrm>
              <a:off x="3923926" y="4941645"/>
              <a:ext cx="885254" cy="1067296"/>
              <a:chOff x="3779912" y="4266451"/>
              <a:chExt cx="504056" cy="800472"/>
            </a:xfrm>
          </p:grpSpPr>
          <p:cxnSp>
            <p:nvCxnSpPr>
              <p:cNvPr id="209" name="Connettore 1 208"/>
              <p:cNvCxnSpPr/>
              <p:nvPr/>
            </p:nvCxnSpPr>
            <p:spPr>
              <a:xfrm flipH="1">
                <a:off x="3923928" y="4266451"/>
                <a:ext cx="144016" cy="64807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0" name="Connettore 1 209"/>
              <p:cNvCxnSpPr/>
              <p:nvPr/>
            </p:nvCxnSpPr>
            <p:spPr>
              <a:xfrm flipH="1">
                <a:off x="4067944" y="4914523"/>
                <a:ext cx="120681" cy="7753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1" name="Connettore 1 210"/>
              <p:cNvCxnSpPr/>
              <p:nvPr/>
            </p:nvCxnSpPr>
            <p:spPr>
              <a:xfrm>
                <a:off x="4029844" y="4418851"/>
                <a:ext cx="254124" cy="24661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2" name="Connettore 1 211"/>
              <p:cNvCxnSpPr/>
              <p:nvPr/>
            </p:nvCxnSpPr>
            <p:spPr>
              <a:xfrm flipH="1">
                <a:off x="4156906" y="4590487"/>
                <a:ext cx="63438" cy="47643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3" name="Connettore 1 212"/>
              <p:cNvCxnSpPr/>
              <p:nvPr/>
            </p:nvCxnSpPr>
            <p:spPr>
              <a:xfrm>
                <a:off x="4067945" y="4292175"/>
                <a:ext cx="152399" cy="8726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4" name="Connettore 1 213"/>
              <p:cNvCxnSpPr/>
              <p:nvPr/>
            </p:nvCxnSpPr>
            <p:spPr>
              <a:xfrm flipH="1">
                <a:off x="3779912" y="4556690"/>
                <a:ext cx="211832" cy="21381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08" name="CasellaDiTesto 207"/>
            <p:cNvSpPr txBox="1"/>
            <p:nvPr/>
          </p:nvSpPr>
          <p:spPr>
            <a:xfrm>
              <a:off x="3980594" y="4633318"/>
              <a:ext cx="1083544" cy="307777"/>
            </a:xfrm>
            <a:prstGeom prst="rect">
              <a:avLst/>
            </a:prstGeom>
            <a:noFill/>
            <a:ln>
              <a:noFill/>
            </a:ln>
          </p:spPr>
          <p:txBody>
            <a:bodyPr wrap="square" rtlCol="0">
              <a:spAutoFit/>
            </a:bodyPr>
            <a:lstStyle/>
            <a:p>
              <a:r>
                <a:rPr lang="it-IT" sz="1400" dirty="0" smtClean="0"/>
                <a:t>Albero_2  0</a:t>
              </a:r>
              <a:endParaRPr lang="it-IT" sz="1400" dirty="0"/>
            </a:p>
          </p:txBody>
        </p:sp>
      </p:grpSp>
      <p:sp>
        <p:nvSpPr>
          <p:cNvPr id="215" name="CasellaDiTesto 214"/>
          <p:cNvSpPr txBox="1"/>
          <p:nvPr/>
        </p:nvSpPr>
        <p:spPr>
          <a:xfrm>
            <a:off x="251520" y="3645024"/>
            <a:ext cx="504056" cy="707886"/>
          </a:xfrm>
          <a:prstGeom prst="rect">
            <a:avLst/>
          </a:prstGeom>
          <a:noFill/>
        </p:spPr>
        <p:txBody>
          <a:bodyPr wrap="square" rtlCol="0">
            <a:spAutoFit/>
          </a:bodyPr>
          <a:lstStyle/>
          <a:p>
            <a:r>
              <a:rPr lang="it-IT" sz="4000" dirty="0" smtClean="0"/>
              <a:t>&lt;</a:t>
            </a:r>
            <a:endParaRPr lang="it-IT" sz="4000" dirty="0"/>
          </a:p>
        </p:txBody>
      </p:sp>
      <p:sp>
        <p:nvSpPr>
          <p:cNvPr id="216" name="CasellaDiTesto 215"/>
          <p:cNvSpPr txBox="1"/>
          <p:nvPr/>
        </p:nvSpPr>
        <p:spPr>
          <a:xfrm>
            <a:off x="3419872" y="3645024"/>
            <a:ext cx="504056" cy="707886"/>
          </a:xfrm>
          <a:prstGeom prst="rect">
            <a:avLst/>
          </a:prstGeom>
          <a:noFill/>
        </p:spPr>
        <p:txBody>
          <a:bodyPr wrap="square" rtlCol="0">
            <a:spAutoFit/>
          </a:bodyPr>
          <a:lstStyle/>
          <a:p>
            <a:r>
              <a:rPr lang="it-IT" sz="4000" dirty="0" smtClean="0"/>
              <a:t>&gt;</a:t>
            </a:r>
            <a:endParaRPr lang="it-IT" sz="4000" dirty="0"/>
          </a:p>
        </p:txBody>
      </p:sp>
      <p:grpSp>
        <p:nvGrpSpPr>
          <p:cNvPr id="217" name="Gruppo 216"/>
          <p:cNvGrpSpPr/>
          <p:nvPr/>
        </p:nvGrpSpPr>
        <p:grpSpPr>
          <a:xfrm>
            <a:off x="2591493" y="3679322"/>
            <a:ext cx="540347" cy="757790"/>
            <a:chOff x="2447477" y="4043220"/>
            <a:chExt cx="540347" cy="757790"/>
          </a:xfrm>
        </p:grpSpPr>
        <p:cxnSp>
          <p:nvCxnSpPr>
            <p:cNvPr id="218" name="Connettore 1 217"/>
            <p:cNvCxnSpPr/>
            <p:nvPr/>
          </p:nvCxnSpPr>
          <p:spPr>
            <a:xfrm flipH="1">
              <a:off x="2447477" y="4043220"/>
              <a:ext cx="396331" cy="32188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9" name="Connettore 1 218"/>
            <p:cNvCxnSpPr/>
            <p:nvPr/>
          </p:nvCxnSpPr>
          <p:spPr>
            <a:xfrm>
              <a:off x="2699792" y="4159576"/>
              <a:ext cx="288032" cy="52541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0" name="Connettore 1 219"/>
            <p:cNvCxnSpPr/>
            <p:nvPr/>
          </p:nvCxnSpPr>
          <p:spPr>
            <a:xfrm flipH="1">
              <a:off x="2681933" y="4483386"/>
              <a:ext cx="195955" cy="31762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1" name="Connettore 1 220"/>
            <p:cNvCxnSpPr/>
            <p:nvPr/>
          </p:nvCxnSpPr>
          <p:spPr>
            <a:xfrm>
              <a:off x="2627497" y="4212122"/>
              <a:ext cx="0" cy="43007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2" name="CasellaDiTesto 221"/>
              <p:cNvSpPr txBox="1"/>
              <p:nvPr/>
            </p:nvSpPr>
            <p:spPr>
              <a:xfrm>
                <a:off x="1619672" y="3645024"/>
                <a:ext cx="1062261" cy="707886"/>
              </a:xfrm>
              <a:prstGeom prst="rect">
                <a:avLst/>
              </a:prstGeom>
              <a:noFill/>
            </p:spPr>
            <p:txBody>
              <a:bodyPr wrap="square" rtlCol="0">
                <a:spAutoFit/>
              </a:bodyPr>
              <a:lstStyle/>
              <a:p>
                <a:r>
                  <a:rPr lang="it-IT" sz="4000" dirty="0" smtClean="0"/>
                  <a:t>,</a:t>
                </a:r>
                <a14:m>
                  <m:oMath xmlns:m="http://schemas.openxmlformats.org/officeDocument/2006/math">
                    <m:r>
                      <a:rPr lang="it-IT" sz="4000" i="1" smtClean="0">
                        <a:latin typeface="Cambria Math"/>
                        <a:ea typeface="Cambria Math"/>
                      </a:rPr>
                      <m:t>⋯</m:t>
                    </m:r>
                  </m:oMath>
                </a14:m>
                <a:r>
                  <a:rPr lang="it-IT" sz="4000" dirty="0" smtClean="0"/>
                  <a:t>,</a:t>
                </a:r>
                <a:endParaRPr lang="it-IT" sz="4000" dirty="0"/>
              </a:p>
            </p:txBody>
          </p:sp>
        </mc:Choice>
        <mc:Fallback xmlns="">
          <p:sp>
            <p:nvSpPr>
              <p:cNvPr id="222" name="CasellaDiTesto 221"/>
              <p:cNvSpPr txBox="1">
                <a:spLocks noRot="1" noChangeAspect="1" noMove="1" noResize="1" noEditPoints="1" noAdjustHandles="1" noChangeArrowheads="1" noChangeShapeType="1" noTextEdit="1"/>
              </p:cNvSpPr>
              <p:nvPr/>
            </p:nvSpPr>
            <p:spPr>
              <a:xfrm>
                <a:off x="1619672" y="3645024"/>
                <a:ext cx="1062261" cy="707886"/>
              </a:xfrm>
              <a:prstGeom prst="rect">
                <a:avLst/>
              </a:prstGeom>
              <a:blipFill rotWithShape="1">
                <a:blip r:embed="rId4"/>
                <a:stretch>
                  <a:fillRect l="-20690" t="-15517" r="-2299" b="-36207"/>
                </a:stretch>
              </a:blipFill>
            </p:spPr>
            <p:txBody>
              <a:bodyPr/>
              <a:lstStyle/>
              <a:p>
                <a:r>
                  <a:rPr lang="it-IT">
                    <a:noFill/>
                  </a:rPr>
                  <a:t> </a:t>
                </a:r>
              </a:p>
            </p:txBody>
          </p:sp>
        </mc:Fallback>
      </mc:AlternateContent>
      <p:sp>
        <p:nvSpPr>
          <p:cNvPr id="223" name="CasellaDiTesto 222"/>
          <p:cNvSpPr txBox="1"/>
          <p:nvPr/>
        </p:nvSpPr>
        <p:spPr>
          <a:xfrm>
            <a:off x="2195736" y="3337247"/>
            <a:ext cx="1659608" cy="307777"/>
          </a:xfrm>
          <a:prstGeom prst="rect">
            <a:avLst/>
          </a:prstGeom>
          <a:noFill/>
          <a:ln>
            <a:noFill/>
          </a:ln>
        </p:spPr>
        <p:txBody>
          <a:bodyPr wrap="square" rtlCol="0">
            <a:spAutoFit/>
          </a:bodyPr>
          <a:lstStyle/>
          <a:p>
            <a:r>
              <a:rPr lang="it-IT" sz="1400" dirty="0" smtClean="0"/>
              <a:t>Copia di Albero_2  n</a:t>
            </a:r>
            <a:endParaRPr lang="it-IT" sz="1400" dirty="0"/>
          </a:p>
        </p:txBody>
      </p:sp>
      <p:grpSp>
        <p:nvGrpSpPr>
          <p:cNvPr id="224" name="Gruppo 223"/>
          <p:cNvGrpSpPr/>
          <p:nvPr/>
        </p:nvGrpSpPr>
        <p:grpSpPr>
          <a:xfrm>
            <a:off x="4716016" y="3356992"/>
            <a:ext cx="1690959" cy="1375623"/>
            <a:chOff x="3635896" y="4633318"/>
            <a:chExt cx="1690959" cy="1375623"/>
          </a:xfrm>
        </p:grpSpPr>
        <p:grpSp>
          <p:nvGrpSpPr>
            <p:cNvPr id="225" name="Gruppo 224"/>
            <p:cNvGrpSpPr/>
            <p:nvPr/>
          </p:nvGrpSpPr>
          <p:grpSpPr>
            <a:xfrm>
              <a:off x="3923926" y="4941645"/>
              <a:ext cx="885254" cy="1067296"/>
              <a:chOff x="3779912" y="4266451"/>
              <a:chExt cx="504056" cy="800472"/>
            </a:xfrm>
          </p:grpSpPr>
          <p:cxnSp>
            <p:nvCxnSpPr>
              <p:cNvPr id="227" name="Connettore 1 226"/>
              <p:cNvCxnSpPr/>
              <p:nvPr/>
            </p:nvCxnSpPr>
            <p:spPr>
              <a:xfrm flipH="1">
                <a:off x="3923928" y="4266451"/>
                <a:ext cx="144016" cy="64807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8" name="Connettore 1 227"/>
              <p:cNvCxnSpPr/>
              <p:nvPr/>
            </p:nvCxnSpPr>
            <p:spPr>
              <a:xfrm flipH="1">
                <a:off x="4067944" y="4914523"/>
                <a:ext cx="120681" cy="7753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9" name="Connettore 1 228"/>
              <p:cNvCxnSpPr/>
              <p:nvPr/>
            </p:nvCxnSpPr>
            <p:spPr>
              <a:xfrm>
                <a:off x="4029844" y="4418851"/>
                <a:ext cx="254124" cy="24661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0" name="Connettore 1 229"/>
              <p:cNvCxnSpPr/>
              <p:nvPr/>
            </p:nvCxnSpPr>
            <p:spPr>
              <a:xfrm flipH="1">
                <a:off x="4156906" y="4590487"/>
                <a:ext cx="63438" cy="47643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1" name="Connettore 1 230"/>
              <p:cNvCxnSpPr/>
              <p:nvPr/>
            </p:nvCxnSpPr>
            <p:spPr>
              <a:xfrm>
                <a:off x="4067945" y="4292175"/>
                <a:ext cx="152399" cy="8726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2" name="Connettore 1 231"/>
              <p:cNvCxnSpPr/>
              <p:nvPr/>
            </p:nvCxnSpPr>
            <p:spPr>
              <a:xfrm flipH="1">
                <a:off x="3779912" y="4556690"/>
                <a:ext cx="211832" cy="21381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26" name="CasellaDiTesto 225"/>
            <p:cNvSpPr txBox="1"/>
            <p:nvPr/>
          </p:nvSpPr>
          <p:spPr>
            <a:xfrm>
              <a:off x="3635896" y="4633318"/>
              <a:ext cx="1690959" cy="307777"/>
            </a:xfrm>
            <a:prstGeom prst="rect">
              <a:avLst/>
            </a:prstGeom>
            <a:noFill/>
            <a:ln>
              <a:noFill/>
            </a:ln>
          </p:spPr>
          <p:txBody>
            <a:bodyPr wrap="square" rtlCol="0">
              <a:spAutoFit/>
            </a:bodyPr>
            <a:lstStyle/>
            <a:p>
              <a:r>
                <a:rPr lang="it-IT" sz="1400" dirty="0"/>
                <a:t>Copia di </a:t>
              </a:r>
              <a:r>
                <a:rPr lang="it-IT" sz="1400" dirty="0" smtClean="0"/>
                <a:t>Albero_2  </a:t>
              </a:r>
              <a:r>
                <a:rPr lang="it-IT" sz="1400" dirty="0"/>
                <a:t>0</a:t>
              </a:r>
            </a:p>
          </p:txBody>
        </p:sp>
      </p:grpSp>
      <p:sp>
        <p:nvSpPr>
          <p:cNvPr id="233" name="CasellaDiTesto 232"/>
          <p:cNvSpPr txBox="1"/>
          <p:nvPr/>
        </p:nvSpPr>
        <p:spPr>
          <a:xfrm>
            <a:off x="4716016" y="3665319"/>
            <a:ext cx="504056" cy="707886"/>
          </a:xfrm>
          <a:prstGeom prst="rect">
            <a:avLst/>
          </a:prstGeom>
          <a:noFill/>
        </p:spPr>
        <p:txBody>
          <a:bodyPr wrap="square" rtlCol="0">
            <a:spAutoFit/>
          </a:bodyPr>
          <a:lstStyle/>
          <a:p>
            <a:r>
              <a:rPr lang="it-IT" sz="4000" dirty="0" smtClean="0"/>
              <a:t>&lt;</a:t>
            </a:r>
            <a:endParaRPr lang="it-IT" sz="4000" dirty="0"/>
          </a:p>
        </p:txBody>
      </p:sp>
      <p:sp>
        <p:nvSpPr>
          <p:cNvPr id="234" name="CasellaDiTesto 233"/>
          <p:cNvSpPr txBox="1"/>
          <p:nvPr/>
        </p:nvSpPr>
        <p:spPr>
          <a:xfrm>
            <a:off x="7884368" y="3665319"/>
            <a:ext cx="504056" cy="707886"/>
          </a:xfrm>
          <a:prstGeom prst="rect">
            <a:avLst/>
          </a:prstGeom>
          <a:noFill/>
        </p:spPr>
        <p:txBody>
          <a:bodyPr wrap="square" rtlCol="0">
            <a:spAutoFit/>
          </a:bodyPr>
          <a:lstStyle/>
          <a:p>
            <a:r>
              <a:rPr lang="it-IT" sz="4000" dirty="0" smtClean="0"/>
              <a:t>&gt;</a:t>
            </a:r>
            <a:endParaRPr lang="it-IT" sz="4000" dirty="0"/>
          </a:p>
        </p:txBody>
      </p:sp>
      <p:grpSp>
        <p:nvGrpSpPr>
          <p:cNvPr id="235" name="Gruppo 234"/>
          <p:cNvGrpSpPr/>
          <p:nvPr/>
        </p:nvGrpSpPr>
        <p:grpSpPr>
          <a:xfrm>
            <a:off x="7055989" y="3699617"/>
            <a:ext cx="540347" cy="757790"/>
            <a:chOff x="2447477" y="4043220"/>
            <a:chExt cx="540347" cy="757790"/>
          </a:xfrm>
        </p:grpSpPr>
        <p:cxnSp>
          <p:nvCxnSpPr>
            <p:cNvPr id="236" name="Connettore 1 235"/>
            <p:cNvCxnSpPr/>
            <p:nvPr/>
          </p:nvCxnSpPr>
          <p:spPr>
            <a:xfrm flipH="1">
              <a:off x="2447477" y="4043220"/>
              <a:ext cx="396331" cy="32188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7" name="Connettore 1 236"/>
            <p:cNvCxnSpPr/>
            <p:nvPr/>
          </p:nvCxnSpPr>
          <p:spPr>
            <a:xfrm>
              <a:off x="2699792" y="4159576"/>
              <a:ext cx="288032" cy="52541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8" name="Connettore 1 237"/>
            <p:cNvCxnSpPr/>
            <p:nvPr/>
          </p:nvCxnSpPr>
          <p:spPr>
            <a:xfrm flipH="1">
              <a:off x="2681933" y="4483386"/>
              <a:ext cx="195955" cy="31762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9" name="Connettore 1 238"/>
            <p:cNvCxnSpPr/>
            <p:nvPr/>
          </p:nvCxnSpPr>
          <p:spPr>
            <a:xfrm>
              <a:off x="2627497" y="4212122"/>
              <a:ext cx="0" cy="43007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40" name="CasellaDiTesto 239"/>
              <p:cNvSpPr txBox="1"/>
              <p:nvPr/>
            </p:nvSpPr>
            <p:spPr>
              <a:xfrm>
                <a:off x="6084168" y="3665319"/>
                <a:ext cx="1062261" cy="707886"/>
              </a:xfrm>
              <a:prstGeom prst="rect">
                <a:avLst/>
              </a:prstGeom>
              <a:noFill/>
            </p:spPr>
            <p:txBody>
              <a:bodyPr wrap="square" rtlCol="0">
                <a:spAutoFit/>
              </a:bodyPr>
              <a:lstStyle/>
              <a:p>
                <a:r>
                  <a:rPr lang="it-IT" sz="4000" dirty="0" smtClean="0"/>
                  <a:t>,</a:t>
                </a:r>
                <a14:m>
                  <m:oMath xmlns:m="http://schemas.openxmlformats.org/officeDocument/2006/math">
                    <m:r>
                      <a:rPr lang="it-IT" sz="4000" i="1" smtClean="0">
                        <a:latin typeface="Cambria Math"/>
                        <a:ea typeface="Cambria Math"/>
                      </a:rPr>
                      <m:t>⋯</m:t>
                    </m:r>
                  </m:oMath>
                </a14:m>
                <a:r>
                  <a:rPr lang="it-IT" sz="4000" dirty="0" smtClean="0"/>
                  <a:t>,</a:t>
                </a:r>
                <a:endParaRPr lang="it-IT" sz="4000" dirty="0"/>
              </a:p>
            </p:txBody>
          </p:sp>
        </mc:Choice>
        <mc:Fallback xmlns="">
          <p:sp>
            <p:nvSpPr>
              <p:cNvPr id="240" name="CasellaDiTesto 239"/>
              <p:cNvSpPr txBox="1">
                <a:spLocks noRot="1" noChangeAspect="1" noMove="1" noResize="1" noEditPoints="1" noAdjustHandles="1" noChangeArrowheads="1" noChangeShapeType="1" noTextEdit="1"/>
              </p:cNvSpPr>
              <p:nvPr/>
            </p:nvSpPr>
            <p:spPr>
              <a:xfrm>
                <a:off x="6084168" y="3665319"/>
                <a:ext cx="1062261" cy="707886"/>
              </a:xfrm>
              <a:prstGeom prst="rect">
                <a:avLst/>
              </a:prstGeom>
              <a:blipFill rotWithShape="1">
                <a:blip r:embed="rId5"/>
                <a:stretch>
                  <a:fillRect l="-20115" t="-15517" r="-2874" b="-36207"/>
                </a:stretch>
              </a:blipFill>
            </p:spPr>
            <p:txBody>
              <a:bodyPr/>
              <a:lstStyle/>
              <a:p>
                <a:r>
                  <a:rPr lang="it-IT">
                    <a:noFill/>
                  </a:rPr>
                  <a:t> </a:t>
                </a:r>
              </a:p>
            </p:txBody>
          </p:sp>
        </mc:Fallback>
      </mc:AlternateContent>
      <p:sp>
        <p:nvSpPr>
          <p:cNvPr id="241" name="CasellaDiTesto 240"/>
          <p:cNvSpPr txBox="1"/>
          <p:nvPr/>
        </p:nvSpPr>
        <p:spPr>
          <a:xfrm>
            <a:off x="6877485" y="3357542"/>
            <a:ext cx="1222907" cy="307227"/>
          </a:xfrm>
          <a:prstGeom prst="rect">
            <a:avLst/>
          </a:prstGeom>
          <a:noFill/>
          <a:ln>
            <a:noFill/>
          </a:ln>
        </p:spPr>
        <p:txBody>
          <a:bodyPr wrap="square" rtlCol="0">
            <a:spAutoFit/>
          </a:bodyPr>
          <a:lstStyle/>
          <a:p>
            <a:r>
              <a:rPr lang="it-IT" sz="1400" dirty="0" smtClean="0"/>
              <a:t>Albero_2  n</a:t>
            </a:r>
            <a:endParaRPr lang="it-IT" sz="1400" dirty="0"/>
          </a:p>
        </p:txBody>
      </p:sp>
      <mc:AlternateContent xmlns:mc="http://schemas.openxmlformats.org/markup-compatibility/2006" xmlns:a14="http://schemas.microsoft.com/office/drawing/2010/main">
        <mc:Choice Requires="a14">
          <p:sp>
            <p:nvSpPr>
              <p:cNvPr id="242" name="CasellaDiTesto 241"/>
              <p:cNvSpPr txBox="1"/>
              <p:nvPr/>
            </p:nvSpPr>
            <p:spPr>
              <a:xfrm>
                <a:off x="107504" y="5157192"/>
                <a:ext cx="8849360" cy="983026"/>
              </a:xfrm>
              <a:prstGeom prst="rect">
                <a:avLst/>
              </a:prstGeom>
              <a:noFill/>
            </p:spPr>
            <p:txBody>
              <a:bodyPr wrap="square" rtlCol="0">
                <a:spAutoFit/>
              </a:bodyPr>
              <a:lstStyle/>
              <a:p>
                <a:r>
                  <a:rPr lang="it-IT" dirty="0" smtClean="0"/>
                  <a:t>In questo caso l’identificativo associato ad ogni nodo non è più una coppia di numeri, ma bensì una terna: {# processo che lo ha generato , posizione nell’albero a cui appartiene , appartenenza all’albero che origina da </a:t>
                </a:r>
                <a14:m>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𝑜</m:t>
                        </m:r>
                      </m:sub>
                    </m:sSub>
                  </m:oMath>
                </a14:m>
                <a:r>
                  <a:rPr lang="it-IT" dirty="0" smtClean="0"/>
                  <a:t> o a quello che origina da </a:t>
                </a:r>
                <a14:m>
                  <m:oMath xmlns:m="http://schemas.openxmlformats.org/officeDocument/2006/math">
                    <m:sSub>
                      <m:sSubPr>
                        <m:ctrlPr>
                          <a:rPr lang="it-IT" i="1">
                            <a:latin typeface="Cambria Math"/>
                          </a:rPr>
                        </m:ctrlPr>
                      </m:sSubPr>
                      <m:e>
                        <m:bar>
                          <m:barPr>
                            <m:ctrlPr>
                              <a:rPr lang="it-IT" i="1">
                                <a:latin typeface="Cambria Math"/>
                              </a:rPr>
                            </m:ctrlPr>
                          </m:barPr>
                          <m:e>
                            <m:r>
                              <a:rPr lang="it-IT" i="1">
                                <a:latin typeface="Cambria Math"/>
                              </a:rPr>
                              <m:t>𝑞</m:t>
                            </m:r>
                          </m:e>
                        </m:bar>
                      </m:e>
                      <m:sub>
                        <m:r>
                          <a:rPr lang="it-IT" b="0" i="1" smtClean="0">
                            <a:latin typeface="Cambria Math"/>
                          </a:rPr>
                          <m:t>𝑓</m:t>
                        </m:r>
                      </m:sub>
                    </m:sSub>
                  </m:oMath>
                </a14:m>
                <a:r>
                  <a:rPr lang="it-IT" dirty="0" smtClean="0"/>
                  <a:t> (0/1) }.</a:t>
                </a:r>
              </a:p>
            </p:txBody>
          </p:sp>
        </mc:Choice>
        <mc:Fallback xmlns="">
          <p:sp>
            <p:nvSpPr>
              <p:cNvPr id="242" name="CasellaDiTesto 241"/>
              <p:cNvSpPr txBox="1">
                <a:spLocks noRot="1" noChangeAspect="1" noMove="1" noResize="1" noEditPoints="1" noAdjustHandles="1" noChangeArrowheads="1" noChangeShapeType="1" noTextEdit="1"/>
              </p:cNvSpPr>
              <p:nvPr/>
            </p:nvSpPr>
            <p:spPr>
              <a:xfrm>
                <a:off x="107504" y="5157192"/>
                <a:ext cx="8849360" cy="983026"/>
              </a:xfrm>
              <a:prstGeom prst="rect">
                <a:avLst/>
              </a:prstGeom>
              <a:blipFill rotWithShape="1">
                <a:blip r:embed="rId6"/>
                <a:stretch>
                  <a:fillRect l="-620" t="-3106" b="-3727"/>
                </a:stretch>
              </a:blipFill>
            </p:spPr>
            <p:txBody>
              <a:bodyPr/>
              <a:lstStyle/>
              <a:p>
                <a:r>
                  <a:rPr lang="it-IT">
                    <a:noFill/>
                  </a:rPr>
                  <a:t> </a:t>
                </a:r>
              </a:p>
            </p:txBody>
          </p:sp>
        </mc:Fallback>
      </mc:AlternateContent>
    </p:spTree>
    <p:extLst>
      <p:ext uri="{BB962C8B-B14F-4D97-AF65-F5344CB8AC3E}">
        <p14:creationId xmlns:p14="http://schemas.microsoft.com/office/powerpoint/2010/main" val="2739463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asellaDiTesto 3"/>
          <p:cNvSpPr txBox="1"/>
          <p:nvPr/>
        </p:nvSpPr>
        <p:spPr>
          <a:xfrm>
            <a:off x="107504" y="35332"/>
            <a:ext cx="8856984" cy="1200329"/>
          </a:xfrm>
          <a:prstGeom prst="rect">
            <a:avLst/>
          </a:prstGeom>
          <a:noFill/>
        </p:spPr>
        <p:txBody>
          <a:bodyPr wrap="square" rtlCol="0">
            <a:spAutoFit/>
          </a:bodyPr>
          <a:lstStyle/>
          <a:p>
            <a:pPr algn="ctr"/>
            <a:r>
              <a:rPr lang="it-IT" sz="3600" dirty="0" err="1" smtClean="0"/>
              <a:t>Rapidly</a:t>
            </a:r>
            <a:r>
              <a:rPr lang="it-IT" sz="3600" dirty="0" smtClean="0"/>
              <a:t> Random </a:t>
            </a:r>
            <a:r>
              <a:rPr lang="it-IT" sz="3600" dirty="0" err="1" smtClean="0"/>
              <a:t>Tree</a:t>
            </a:r>
            <a:r>
              <a:rPr lang="it-IT" sz="3600" dirty="0" smtClean="0"/>
              <a:t> (RRT) </a:t>
            </a:r>
          </a:p>
          <a:p>
            <a:pPr algn="ctr"/>
            <a:r>
              <a:rPr lang="it-IT" sz="3600" dirty="0" smtClean="0"/>
              <a:t>per  </a:t>
            </a:r>
            <a:r>
              <a:rPr lang="it-IT" sz="3600" dirty="0" err="1" smtClean="0"/>
              <a:t>Path</a:t>
            </a:r>
            <a:r>
              <a:rPr lang="it-IT" sz="3600" dirty="0" smtClean="0"/>
              <a:t> Planning di manipolatori robotici</a:t>
            </a:r>
            <a:endParaRPr lang="it-IT" sz="3600" dirty="0"/>
          </a:p>
        </p:txBody>
      </p:sp>
      <mc:AlternateContent xmlns:mc="http://schemas.openxmlformats.org/markup-compatibility/2006" xmlns:a14="http://schemas.microsoft.com/office/drawing/2010/main">
        <mc:Choice Requires="a14">
          <p:sp>
            <p:nvSpPr>
              <p:cNvPr id="30" name="CasellaDiTesto 29"/>
              <p:cNvSpPr txBox="1"/>
              <p:nvPr/>
            </p:nvSpPr>
            <p:spPr>
              <a:xfrm>
                <a:off x="35496" y="1259468"/>
                <a:ext cx="8928992" cy="706027"/>
              </a:xfrm>
              <a:prstGeom prst="rect">
                <a:avLst/>
              </a:prstGeom>
              <a:noFill/>
            </p:spPr>
            <p:txBody>
              <a:bodyPr wrap="square" rtlCol="0">
                <a:spAutoFit/>
              </a:bodyPr>
              <a:lstStyle/>
              <a:p>
                <a:r>
                  <a:rPr lang="it-IT" dirty="0" smtClean="0"/>
                  <a:t>L’insieme </a:t>
                </a:r>
                <a14:m>
                  <m:oMath xmlns:m="http://schemas.openxmlformats.org/officeDocument/2006/math">
                    <m:sSub>
                      <m:sSubPr>
                        <m:ctrlPr>
                          <a:rPr lang="it-IT" i="1" smtClean="0">
                            <a:latin typeface="Cambria Math"/>
                          </a:rPr>
                        </m:ctrlPr>
                      </m:sSubPr>
                      <m:e>
                        <m:r>
                          <a:rPr lang="it-IT" b="0" i="1" smtClean="0">
                            <a:latin typeface="Cambria Math"/>
                          </a:rPr>
                          <m:t>𝑄</m:t>
                        </m:r>
                      </m:e>
                      <m:sub>
                        <m:r>
                          <a:rPr lang="it-IT" b="0" i="1" smtClean="0">
                            <a:latin typeface="Cambria Math"/>
                          </a:rPr>
                          <m:t>𝑓𝑟𝑒𝑒</m:t>
                        </m:r>
                      </m:sub>
                    </m:sSub>
                  </m:oMath>
                </a14:m>
                <a:r>
                  <a:rPr lang="it-IT" dirty="0" smtClean="0"/>
                  <a:t>, contiene tutte le pose </a:t>
                </a:r>
                <a14:m>
                  <m:oMath xmlns:m="http://schemas.openxmlformats.org/officeDocument/2006/math">
                    <m:bar>
                      <m:barPr>
                        <m:ctrlPr>
                          <a:rPr lang="it-IT" i="1" smtClean="0">
                            <a:latin typeface="Cambria Math"/>
                          </a:rPr>
                        </m:ctrlPr>
                      </m:barPr>
                      <m:e>
                        <m:r>
                          <a:rPr lang="it-IT" b="0" i="1" smtClean="0">
                            <a:latin typeface="Cambria Math"/>
                          </a:rPr>
                          <m:t>𝑞</m:t>
                        </m:r>
                      </m:e>
                    </m:bar>
                  </m:oMath>
                </a14:m>
                <a:r>
                  <a:rPr lang="it-IT" dirty="0" smtClean="0"/>
                  <a:t> per cui risulta che il manipolatore non è in collisione con alcun ostacolo</a:t>
                </a:r>
                <a:endParaRPr lang="it-IT" dirty="0"/>
              </a:p>
            </p:txBody>
          </p:sp>
        </mc:Choice>
        <mc:Fallback xmlns="">
          <p:sp>
            <p:nvSpPr>
              <p:cNvPr id="30" name="CasellaDiTesto 29"/>
              <p:cNvSpPr txBox="1">
                <a:spLocks noRot="1" noChangeAspect="1" noMove="1" noResize="1" noEditPoints="1" noAdjustHandles="1" noChangeArrowheads="1" noChangeShapeType="1" noTextEdit="1"/>
              </p:cNvSpPr>
              <p:nvPr/>
            </p:nvSpPr>
            <p:spPr>
              <a:xfrm>
                <a:off x="35496" y="1259468"/>
                <a:ext cx="8928992" cy="706027"/>
              </a:xfrm>
              <a:prstGeom prst="rect">
                <a:avLst/>
              </a:prstGeom>
              <a:blipFill rotWithShape="1">
                <a:blip r:embed="rId2"/>
                <a:stretch>
                  <a:fillRect l="-614" t="-3478" r="-205" b="-13913"/>
                </a:stretch>
              </a:blipFill>
            </p:spPr>
            <p:txBody>
              <a:bodyPr/>
              <a:lstStyle/>
              <a:p>
                <a:r>
                  <a:rPr lang="it-IT">
                    <a:noFill/>
                  </a:rPr>
                  <a:t> </a:t>
                </a:r>
              </a:p>
            </p:txBody>
          </p:sp>
        </mc:Fallback>
      </mc:AlternateContent>
      <p:grpSp>
        <p:nvGrpSpPr>
          <p:cNvPr id="33" name="Gruppo 32"/>
          <p:cNvGrpSpPr/>
          <p:nvPr/>
        </p:nvGrpSpPr>
        <p:grpSpPr>
          <a:xfrm>
            <a:off x="1115616" y="2780928"/>
            <a:ext cx="1520205" cy="3675077"/>
            <a:chOff x="107504" y="2420888"/>
            <a:chExt cx="1520205" cy="3675077"/>
          </a:xfrm>
        </p:grpSpPr>
        <p:cxnSp>
          <p:nvCxnSpPr>
            <p:cNvPr id="35" name="Connettore 1 34"/>
            <p:cNvCxnSpPr/>
            <p:nvPr/>
          </p:nvCxnSpPr>
          <p:spPr>
            <a:xfrm flipV="1">
              <a:off x="251520" y="4908399"/>
              <a:ext cx="1296144" cy="1008112"/>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Connettore 1 35"/>
            <p:cNvCxnSpPr/>
            <p:nvPr/>
          </p:nvCxnSpPr>
          <p:spPr>
            <a:xfrm flipH="1" flipV="1">
              <a:off x="1547664" y="3528812"/>
              <a:ext cx="8037" cy="1368152"/>
            </a:xfrm>
            <a:prstGeom prst="line">
              <a:avLst/>
            </a:prstGeom>
            <a:ln w="38100"/>
          </p:spPr>
          <p:style>
            <a:lnRef idx="1">
              <a:schemeClr val="dk1"/>
            </a:lnRef>
            <a:fillRef idx="0">
              <a:schemeClr val="dk1"/>
            </a:fillRef>
            <a:effectRef idx="0">
              <a:schemeClr val="dk1"/>
            </a:effectRef>
            <a:fontRef idx="minor">
              <a:schemeClr val="tx1"/>
            </a:fontRef>
          </p:style>
        </p:cxnSp>
        <p:grpSp>
          <p:nvGrpSpPr>
            <p:cNvPr id="37" name="Gruppo 36"/>
            <p:cNvGrpSpPr/>
            <p:nvPr/>
          </p:nvGrpSpPr>
          <p:grpSpPr>
            <a:xfrm>
              <a:off x="375600" y="2420888"/>
              <a:ext cx="1172064" cy="1107925"/>
              <a:chOff x="807648" y="1877593"/>
              <a:chExt cx="1172064" cy="1107925"/>
            </a:xfrm>
          </p:grpSpPr>
          <p:cxnSp>
            <p:nvCxnSpPr>
              <p:cNvPr id="55" name="Connettore 1 54"/>
              <p:cNvCxnSpPr/>
              <p:nvPr/>
            </p:nvCxnSpPr>
            <p:spPr>
              <a:xfrm flipH="1" flipV="1">
                <a:off x="1115616" y="2132856"/>
                <a:ext cx="864096" cy="852662"/>
              </a:xfrm>
              <a:prstGeom prst="line">
                <a:avLst/>
              </a:prstGeom>
              <a:ln w="38100"/>
            </p:spPr>
            <p:style>
              <a:lnRef idx="1">
                <a:schemeClr val="dk1"/>
              </a:lnRef>
              <a:fillRef idx="0">
                <a:schemeClr val="dk1"/>
              </a:fillRef>
              <a:effectRef idx="0">
                <a:schemeClr val="dk1"/>
              </a:effectRef>
              <a:fontRef idx="minor">
                <a:schemeClr val="tx1"/>
              </a:fontRef>
            </p:style>
          </p:cxnSp>
          <p:grpSp>
            <p:nvGrpSpPr>
              <p:cNvPr id="56" name="Gruppo 55"/>
              <p:cNvGrpSpPr/>
              <p:nvPr/>
            </p:nvGrpSpPr>
            <p:grpSpPr>
              <a:xfrm rot="-2700000">
                <a:off x="807648" y="1877593"/>
                <a:ext cx="360040" cy="296416"/>
                <a:chOff x="3779912" y="2761109"/>
                <a:chExt cx="360040" cy="296416"/>
              </a:xfrm>
            </p:grpSpPr>
            <p:cxnSp>
              <p:nvCxnSpPr>
                <p:cNvPr id="57" name="Connettore 1 56"/>
                <p:cNvCxnSpPr/>
                <p:nvPr/>
              </p:nvCxnSpPr>
              <p:spPr>
                <a:xfrm>
                  <a:off x="3779912" y="3057525"/>
                  <a:ext cx="3600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Connettore 1 57"/>
                <p:cNvCxnSpPr/>
                <p:nvPr/>
              </p:nvCxnSpPr>
              <p:spPr>
                <a:xfrm flipV="1">
                  <a:off x="377991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cxnSp>
              <p:nvCxnSpPr>
                <p:cNvPr id="59" name="Connettore 1 58"/>
                <p:cNvCxnSpPr/>
                <p:nvPr/>
              </p:nvCxnSpPr>
              <p:spPr>
                <a:xfrm flipH="1" flipV="1">
                  <a:off x="404994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grpSp>
        </p:grpSp>
        <p:sp>
          <p:nvSpPr>
            <p:cNvPr id="38" name="Ovale 37"/>
            <p:cNvSpPr/>
            <p:nvPr/>
          </p:nvSpPr>
          <p:spPr>
            <a:xfrm>
              <a:off x="179512" y="5844503"/>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4" name="Ovale 43"/>
            <p:cNvSpPr/>
            <p:nvPr/>
          </p:nvSpPr>
          <p:spPr>
            <a:xfrm>
              <a:off x="1483693" y="4824956"/>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8" name="Ovale 47"/>
            <p:cNvSpPr/>
            <p:nvPr/>
          </p:nvSpPr>
          <p:spPr>
            <a:xfrm>
              <a:off x="1483693" y="3456804"/>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49" name="Connettore 1 48"/>
            <p:cNvCxnSpPr/>
            <p:nvPr/>
          </p:nvCxnSpPr>
          <p:spPr>
            <a:xfrm flipH="1">
              <a:off x="107504" y="5958574"/>
              <a:ext cx="72008" cy="71631"/>
            </a:xfrm>
            <a:prstGeom prst="line">
              <a:avLst/>
            </a:prstGeom>
          </p:spPr>
          <p:style>
            <a:lnRef idx="1">
              <a:schemeClr val="dk1"/>
            </a:lnRef>
            <a:fillRef idx="0">
              <a:schemeClr val="dk1"/>
            </a:fillRef>
            <a:effectRef idx="0">
              <a:schemeClr val="dk1"/>
            </a:effectRef>
            <a:fontRef idx="minor">
              <a:schemeClr val="tx1"/>
            </a:fontRef>
          </p:style>
        </p:cxnSp>
        <p:cxnSp>
          <p:nvCxnSpPr>
            <p:cNvPr id="51" name="Connettore 1 50"/>
            <p:cNvCxnSpPr/>
            <p:nvPr/>
          </p:nvCxnSpPr>
          <p:spPr>
            <a:xfrm>
              <a:off x="251520" y="5994390"/>
              <a:ext cx="0" cy="101575"/>
            </a:xfrm>
            <a:prstGeom prst="line">
              <a:avLst/>
            </a:prstGeom>
          </p:spPr>
          <p:style>
            <a:lnRef idx="1">
              <a:schemeClr val="dk1"/>
            </a:lnRef>
            <a:fillRef idx="0">
              <a:schemeClr val="dk1"/>
            </a:fillRef>
            <a:effectRef idx="0">
              <a:schemeClr val="dk1"/>
            </a:effectRef>
            <a:fontRef idx="minor">
              <a:schemeClr val="tx1"/>
            </a:fontRef>
          </p:style>
        </p:cxnSp>
        <p:cxnSp>
          <p:nvCxnSpPr>
            <p:cNvPr id="54" name="Connettore 1 53"/>
            <p:cNvCxnSpPr/>
            <p:nvPr/>
          </p:nvCxnSpPr>
          <p:spPr>
            <a:xfrm>
              <a:off x="308843" y="5961726"/>
              <a:ext cx="66144" cy="68479"/>
            </a:xfrm>
            <a:prstGeom prst="line">
              <a:avLst/>
            </a:prstGeom>
          </p:spPr>
          <p:style>
            <a:lnRef idx="1">
              <a:schemeClr val="dk1"/>
            </a:lnRef>
            <a:fillRef idx="0">
              <a:schemeClr val="dk1"/>
            </a:fillRef>
            <a:effectRef idx="0">
              <a:schemeClr val="dk1"/>
            </a:effectRef>
            <a:fontRef idx="minor">
              <a:schemeClr val="tx1"/>
            </a:fontRef>
          </p:style>
        </p:cxnSp>
      </p:grpSp>
      <p:cxnSp>
        <p:nvCxnSpPr>
          <p:cNvPr id="64" name="Connettore 1 63"/>
          <p:cNvCxnSpPr/>
          <p:nvPr/>
        </p:nvCxnSpPr>
        <p:spPr>
          <a:xfrm flipV="1">
            <a:off x="1250113" y="5658862"/>
            <a:ext cx="1606162" cy="617689"/>
          </a:xfrm>
          <a:prstGeom prst="line">
            <a:avLst/>
          </a:prstGeom>
          <a:ln w="38100"/>
        </p:spPr>
        <p:style>
          <a:lnRef idx="1">
            <a:schemeClr val="dk1"/>
          </a:lnRef>
          <a:fillRef idx="0">
            <a:schemeClr val="dk1"/>
          </a:fillRef>
          <a:effectRef idx="0">
            <a:schemeClr val="dk1"/>
          </a:effectRef>
          <a:fontRef idx="minor">
            <a:schemeClr val="tx1"/>
          </a:fontRef>
        </p:style>
      </p:cxnSp>
      <p:cxnSp>
        <p:nvCxnSpPr>
          <p:cNvPr id="65" name="Connettore 1 64"/>
          <p:cNvCxnSpPr/>
          <p:nvPr/>
        </p:nvCxnSpPr>
        <p:spPr>
          <a:xfrm flipV="1">
            <a:off x="2856275" y="4483560"/>
            <a:ext cx="402281" cy="1175302"/>
          </a:xfrm>
          <a:prstGeom prst="line">
            <a:avLst/>
          </a:prstGeom>
          <a:ln w="38100"/>
        </p:spPr>
        <p:style>
          <a:lnRef idx="1">
            <a:schemeClr val="dk1"/>
          </a:lnRef>
          <a:fillRef idx="0">
            <a:schemeClr val="dk1"/>
          </a:fillRef>
          <a:effectRef idx="0">
            <a:schemeClr val="dk1"/>
          </a:effectRef>
          <a:fontRef idx="minor">
            <a:schemeClr val="tx1"/>
          </a:fontRef>
        </p:style>
      </p:cxnSp>
      <p:grpSp>
        <p:nvGrpSpPr>
          <p:cNvPr id="66" name="Gruppo 65"/>
          <p:cNvGrpSpPr/>
          <p:nvPr/>
        </p:nvGrpSpPr>
        <p:grpSpPr>
          <a:xfrm rot="3300000">
            <a:off x="2806233" y="3131808"/>
            <a:ext cx="1172064" cy="1107925"/>
            <a:chOff x="807648" y="1877593"/>
            <a:chExt cx="1172064" cy="1107925"/>
          </a:xfrm>
        </p:grpSpPr>
        <p:cxnSp>
          <p:nvCxnSpPr>
            <p:cNvPr id="69" name="Connettore 1 68"/>
            <p:cNvCxnSpPr/>
            <p:nvPr/>
          </p:nvCxnSpPr>
          <p:spPr>
            <a:xfrm flipH="1" flipV="1">
              <a:off x="1115616" y="2132856"/>
              <a:ext cx="864096" cy="852662"/>
            </a:xfrm>
            <a:prstGeom prst="line">
              <a:avLst/>
            </a:prstGeom>
            <a:ln w="38100"/>
          </p:spPr>
          <p:style>
            <a:lnRef idx="1">
              <a:schemeClr val="dk1"/>
            </a:lnRef>
            <a:fillRef idx="0">
              <a:schemeClr val="dk1"/>
            </a:fillRef>
            <a:effectRef idx="0">
              <a:schemeClr val="dk1"/>
            </a:effectRef>
            <a:fontRef idx="minor">
              <a:schemeClr val="tx1"/>
            </a:fontRef>
          </p:style>
        </p:cxnSp>
        <p:grpSp>
          <p:nvGrpSpPr>
            <p:cNvPr id="70" name="Gruppo 69"/>
            <p:cNvGrpSpPr/>
            <p:nvPr/>
          </p:nvGrpSpPr>
          <p:grpSpPr>
            <a:xfrm rot="-2700000">
              <a:off x="807648" y="1877593"/>
              <a:ext cx="360040" cy="296416"/>
              <a:chOff x="3779912" y="2761109"/>
              <a:chExt cx="360040" cy="296416"/>
            </a:xfrm>
          </p:grpSpPr>
          <p:cxnSp>
            <p:nvCxnSpPr>
              <p:cNvPr id="71" name="Connettore 1 70"/>
              <p:cNvCxnSpPr/>
              <p:nvPr/>
            </p:nvCxnSpPr>
            <p:spPr>
              <a:xfrm>
                <a:off x="3779912" y="3057525"/>
                <a:ext cx="3600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2" name="Connettore 1 71"/>
              <p:cNvCxnSpPr/>
              <p:nvPr/>
            </p:nvCxnSpPr>
            <p:spPr>
              <a:xfrm flipV="1">
                <a:off x="377991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cxnSp>
            <p:nvCxnSpPr>
              <p:cNvPr id="73" name="Connettore 1 72"/>
              <p:cNvCxnSpPr/>
              <p:nvPr/>
            </p:nvCxnSpPr>
            <p:spPr>
              <a:xfrm flipH="1" flipV="1">
                <a:off x="404994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grpSp>
      </p:grpSp>
      <p:sp>
        <p:nvSpPr>
          <p:cNvPr id="67" name="Ovale 66"/>
          <p:cNvSpPr/>
          <p:nvPr/>
        </p:nvSpPr>
        <p:spPr>
          <a:xfrm>
            <a:off x="2812171" y="5586854"/>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68" name="Ovale 67"/>
          <p:cNvSpPr/>
          <p:nvPr/>
        </p:nvSpPr>
        <p:spPr>
          <a:xfrm>
            <a:off x="3193029" y="4407417"/>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74" name="Pentagono regolare 73"/>
          <p:cNvSpPr/>
          <p:nvPr/>
        </p:nvSpPr>
        <p:spPr>
          <a:xfrm>
            <a:off x="3239852" y="3340917"/>
            <a:ext cx="1209450" cy="880171"/>
          </a:xfrm>
          <a:prstGeom prst="pen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5" name="Pentagono regolare 74"/>
          <p:cNvSpPr/>
          <p:nvPr/>
        </p:nvSpPr>
        <p:spPr>
          <a:xfrm>
            <a:off x="467544" y="3340917"/>
            <a:ext cx="1209450" cy="880171"/>
          </a:xfrm>
          <a:prstGeom prst="pen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76" name="CasellaDiTesto 75"/>
              <p:cNvSpPr txBox="1"/>
              <p:nvPr/>
            </p:nvSpPr>
            <p:spPr>
              <a:xfrm>
                <a:off x="1043608" y="2348880"/>
                <a:ext cx="648072"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𝑎</m:t>
                          </m:r>
                        </m:sub>
                      </m:sSub>
                    </m:oMath>
                  </m:oMathPara>
                </a14:m>
                <a:endParaRPr lang="it-IT" dirty="0"/>
              </a:p>
            </p:txBody>
          </p:sp>
        </mc:Choice>
        <mc:Fallback xmlns="">
          <p:sp>
            <p:nvSpPr>
              <p:cNvPr id="76" name="CasellaDiTesto 75"/>
              <p:cNvSpPr txBox="1">
                <a:spLocks noRot="1" noChangeAspect="1" noMove="1" noResize="1" noEditPoints="1" noAdjustHandles="1" noChangeArrowheads="1" noChangeShapeType="1" noTextEdit="1"/>
              </p:cNvSpPr>
              <p:nvPr/>
            </p:nvSpPr>
            <p:spPr>
              <a:xfrm>
                <a:off x="1043608" y="2348880"/>
                <a:ext cx="648072" cy="429028"/>
              </a:xfrm>
              <a:prstGeom prst="rect">
                <a:avLst/>
              </a:prstGeom>
              <a:blipFill rotWithShape="1">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7" name="CasellaDiTesto 76"/>
              <p:cNvSpPr txBox="1"/>
              <p:nvPr/>
            </p:nvSpPr>
            <p:spPr>
              <a:xfrm>
                <a:off x="3203848" y="2492896"/>
                <a:ext cx="648072" cy="429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𝑏</m:t>
                          </m:r>
                        </m:sub>
                      </m:sSub>
                    </m:oMath>
                  </m:oMathPara>
                </a14:m>
                <a:endParaRPr lang="it-IT" dirty="0"/>
              </a:p>
            </p:txBody>
          </p:sp>
        </mc:Choice>
        <mc:Fallback xmlns="">
          <p:sp>
            <p:nvSpPr>
              <p:cNvPr id="77" name="CasellaDiTesto 76"/>
              <p:cNvSpPr txBox="1">
                <a:spLocks noRot="1" noChangeAspect="1" noMove="1" noResize="1" noEditPoints="1" noAdjustHandles="1" noChangeArrowheads="1" noChangeShapeType="1" noTextEdit="1"/>
              </p:cNvSpPr>
              <p:nvPr/>
            </p:nvSpPr>
            <p:spPr>
              <a:xfrm>
                <a:off x="3203848" y="2492896"/>
                <a:ext cx="648072" cy="429028"/>
              </a:xfrm>
              <a:prstGeom prst="rect">
                <a:avLst/>
              </a:prstGeom>
              <a:blipFill rotWithShape="1">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8" name="CasellaDiTesto 77"/>
              <p:cNvSpPr txBox="1"/>
              <p:nvPr/>
            </p:nvSpPr>
            <p:spPr>
              <a:xfrm>
                <a:off x="5652121" y="2933273"/>
                <a:ext cx="2952328" cy="104272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𝑎</m:t>
                          </m:r>
                        </m:sub>
                      </m:sSub>
                      <m:r>
                        <a:rPr lang="it-IT" b="0" i="1" smtClean="0">
                          <a:latin typeface="Cambria Math"/>
                          <a:ea typeface="Cambria Math"/>
                        </a:rPr>
                        <m:t>∈ </m:t>
                      </m:r>
                      <m:sSub>
                        <m:sSubPr>
                          <m:ctrlPr>
                            <a:rPr lang="it-IT" b="0" i="1" smtClean="0">
                              <a:latin typeface="Cambria Math"/>
                              <a:ea typeface="Cambria Math"/>
                            </a:rPr>
                          </m:ctrlPr>
                        </m:sSubPr>
                        <m:e>
                          <m:r>
                            <a:rPr lang="it-IT" b="0" i="1" smtClean="0">
                              <a:latin typeface="Cambria Math"/>
                              <a:ea typeface="Cambria Math"/>
                            </a:rPr>
                            <m:t>𝑄</m:t>
                          </m:r>
                        </m:e>
                        <m:sub>
                          <m:r>
                            <a:rPr lang="it-IT" b="0" i="1" smtClean="0">
                              <a:latin typeface="Cambria Math"/>
                              <a:ea typeface="Cambria Math"/>
                            </a:rPr>
                            <m:t>𝑓𝑟𝑒𝑒</m:t>
                          </m:r>
                        </m:sub>
                      </m:sSub>
                    </m:oMath>
                  </m:oMathPara>
                </a14:m>
                <a:endParaRPr lang="it-IT" b="0" dirty="0" smtClean="0">
                  <a:ea typeface="Cambria Math"/>
                </a:endParaRPr>
              </a:p>
              <a:p>
                <a:endParaRPr lang="it-IT" dirty="0" smtClean="0"/>
              </a:p>
              <a:p>
                <a:pPr/>
                <a14:m>
                  <m:oMathPara xmlns:m="http://schemas.openxmlformats.org/officeDocument/2006/math">
                    <m:oMathParaPr>
                      <m:jc m:val="left"/>
                    </m:oMathParaPr>
                    <m:oMath xmlns:m="http://schemas.openxmlformats.org/officeDocument/2006/math">
                      <m:sSub>
                        <m:sSubPr>
                          <m:ctrlPr>
                            <a:rPr lang="it-IT" i="1" smtClean="0">
                              <a:latin typeface="Cambria Math"/>
                            </a:rPr>
                          </m:ctrlPr>
                        </m:sSubPr>
                        <m:e>
                          <m:bar>
                            <m:barPr>
                              <m:ctrlPr>
                                <a:rPr lang="it-IT" i="1" smtClean="0">
                                  <a:latin typeface="Cambria Math"/>
                                </a:rPr>
                              </m:ctrlPr>
                            </m:barPr>
                            <m:e>
                              <m:r>
                                <a:rPr lang="it-IT" b="0" i="1" smtClean="0">
                                  <a:latin typeface="Cambria Math"/>
                                </a:rPr>
                                <m:t>𝑞</m:t>
                              </m:r>
                            </m:e>
                          </m:bar>
                        </m:e>
                        <m:sub>
                          <m:r>
                            <a:rPr lang="it-IT" b="0" i="1" smtClean="0">
                              <a:latin typeface="Cambria Math"/>
                            </a:rPr>
                            <m:t>𝑏</m:t>
                          </m:r>
                        </m:sub>
                      </m:sSub>
                      <m:r>
                        <a:rPr lang="it-IT" b="0" i="1" smtClean="0">
                          <a:latin typeface="Cambria Math"/>
                          <a:ea typeface="Cambria Math"/>
                        </a:rPr>
                        <m:t> ∉</m:t>
                      </m:r>
                      <m:sSub>
                        <m:sSubPr>
                          <m:ctrlPr>
                            <a:rPr lang="it-IT" b="0" i="1" smtClean="0">
                              <a:latin typeface="Cambria Math"/>
                              <a:ea typeface="Cambria Math"/>
                            </a:rPr>
                          </m:ctrlPr>
                        </m:sSubPr>
                        <m:e>
                          <m:r>
                            <a:rPr lang="it-IT" b="0" i="1" smtClean="0">
                              <a:latin typeface="Cambria Math"/>
                              <a:ea typeface="Cambria Math"/>
                            </a:rPr>
                            <m:t>𝑄</m:t>
                          </m:r>
                        </m:e>
                        <m:sub>
                          <m:r>
                            <a:rPr lang="it-IT" b="0" i="1" smtClean="0">
                              <a:latin typeface="Cambria Math"/>
                              <a:ea typeface="Cambria Math"/>
                            </a:rPr>
                            <m:t>𝑓𝑟𝑒𝑒</m:t>
                          </m:r>
                        </m:sub>
                      </m:sSub>
                    </m:oMath>
                  </m:oMathPara>
                </a14:m>
                <a:endParaRPr lang="it-IT" dirty="0" smtClean="0"/>
              </a:p>
            </p:txBody>
          </p:sp>
        </mc:Choice>
        <mc:Fallback xmlns="">
          <p:sp>
            <p:nvSpPr>
              <p:cNvPr id="78" name="CasellaDiTesto 77"/>
              <p:cNvSpPr txBox="1">
                <a:spLocks noRot="1" noChangeAspect="1" noMove="1" noResize="1" noEditPoints="1" noAdjustHandles="1" noChangeArrowheads="1" noChangeShapeType="1" noTextEdit="1"/>
              </p:cNvSpPr>
              <p:nvPr/>
            </p:nvSpPr>
            <p:spPr>
              <a:xfrm>
                <a:off x="5652121" y="2933273"/>
                <a:ext cx="2952328" cy="1042721"/>
              </a:xfrm>
              <a:prstGeom prst="rect">
                <a:avLst/>
              </a:prstGeom>
              <a:blipFill rotWithShape="1">
                <a:blip r:embed="rId5"/>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1860263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69332"/>
          </a:xfrm>
          <a:prstGeom prst="rect">
            <a:avLst/>
          </a:prstGeom>
          <a:noFill/>
        </p:spPr>
        <p:txBody>
          <a:bodyPr wrap="square" rtlCol="0">
            <a:spAutoFit/>
          </a:bodyPr>
          <a:lstStyle/>
          <a:p>
            <a:r>
              <a:rPr lang="it-IT" dirty="0" err="1" smtClean="0"/>
              <a:t>Step</a:t>
            </a:r>
            <a:r>
              <a:rPr lang="it-IT" dirty="0" smtClean="0"/>
              <a:t> 3: </a:t>
            </a:r>
            <a:r>
              <a:rPr lang="it-IT" dirty="0" err="1" smtClean="0"/>
              <a:t>results</a:t>
            </a:r>
            <a:r>
              <a:rPr lang="it-IT" dirty="0" smtClean="0"/>
              <a:t> RRT</a:t>
            </a:r>
            <a:endParaRPr lang="it-IT" dirty="0"/>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7" y="1091493"/>
            <a:ext cx="9144000" cy="4902339"/>
          </a:xfrm>
          <a:prstGeom prst="rect">
            <a:avLst/>
          </a:prstGeom>
        </p:spPr>
      </p:pic>
    </p:spTree>
    <p:extLst>
      <p:ext uri="{BB962C8B-B14F-4D97-AF65-F5344CB8AC3E}">
        <p14:creationId xmlns:p14="http://schemas.microsoft.com/office/powerpoint/2010/main" val="10086667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69332"/>
          </a:xfrm>
          <a:prstGeom prst="rect">
            <a:avLst/>
          </a:prstGeom>
          <a:noFill/>
        </p:spPr>
        <p:txBody>
          <a:bodyPr wrap="square" rtlCol="0">
            <a:spAutoFit/>
          </a:bodyPr>
          <a:lstStyle/>
          <a:p>
            <a:r>
              <a:rPr lang="it-IT" dirty="0" err="1" smtClean="0"/>
              <a:t>Step</a:t>
            </a:r>
            <a:r>
              <a:rPr lang="it-IT" dirty="0" smtClean="0"/>
              <a:t> 3: </a:t>
            </a:r>
            <a:r>
              <a:rPr lang="it-IT" dirty="0" err="1" smtClean="0"/>
              <a:t>results</a:t>
            </a:r>
            <a:r>
              <a:rPr lang="it-IT" dirty="0"/>
              <a:t> </a:t>
            </a:r>
            <a:r>
              <a:rPr lang="it-IT" dirty="0" smtClean="0"/>
              <a:t>RRT</a:t>
            </a:r>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484784"/>
            <a:ext cx="8316416" cy="4843627"/>
          </a:xfrm>
          <a:prstGeom prst="rect">
            <a:avLst/>
          </a:prstGeom>
        </p:spPr>
      </p:pic>
    </p:spTree>
    <p:extLst>
      <p:ext uri="{BB962C8B-B14F-4D97-AF65-F5344CB8AC3E}">
        <p14:creationId xmlns:p14="http://schemas.microsoft.com/office/powerpoint/2010/main" val="34610437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69332"/>
          </a:xfrm>
          <a:prstGeom prst="rect">
            <a:avLst/>
          </a:prstGeom>
          <a:noFill/>
        </p:spPr>
        <p:txBody>
          <a:bodyPr wrap="square" rtlCol="0">
            <a:spAutoFit/>
          </a:bodyPr>
          <a:lstStyle/>
          <a:p>
            <a:r>
              <a:rPr lang="it-IT" dirty="0" err="1" smtClean="0"/>
              <a:t>Step</a:t>
            </a:r>
            <a:r>
              <a:rPr lang="it-IT" dirty="0" smtClean="0"/>
              <a:t> 3: </a:t>
            </a:r>
            <a:r>
              <a:rPr lang="it-IT" dirty="0" err="1" smtClean="0"/>
              <a:t>results</a:t>
            </a:r>
            <a:r>
              <a:rPr lang="it-IT" dirty="0" smtClean="0"/>
              <a:t> RRT*</a:t>
            </a:r>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7579"/>
            <a:ext cx="9144000" cy="4922842"/>
          </a:xfrm>
          <a:prstGeom prst="rect">
            <a:avLst/>
          </a:prstGeom>
        </p:spPr>
      </p:pic>
    </p:spTree>
    <p:extLst>
      <p:ext uri="{BB962C8B-B14F-4D97-AF65-F5344CB8AC3E}">
        <p14:creationId xmlns:p14="http://schemas.microsoft.com/office/powerpoint/2010/main" val="34357892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69332"/>
          </a:xfrm>
          <a:prstGeom prst="rect">
            <a:avLst/>
          </a:prstGeom>
          <a:noFill/>
        </p:spPr>
        <p:txBody>
          <a:bodyPr wrap="square" rtlCol="0">
            <a:spAutoFit/>
          </a:bodyPr>
          <a:lstStyle/>
          <a:p>
            <a:r>
              <a:rPr lang="it-IT" dirty="0" err="1" smtClean="0"/>
              <a:t>Step</a:t>
            </a:r>
            <a:r>
              <a:rPr lang="it-IT" dirty="0" smtClean="0"/>
              <a:t> 3: </a:t>
            </a:r>
            <a:r>
              <a:rPr lang="it-IT" dirty="0" err="1" smtClean="0"/>
              <a:t>results</a:t>
            </a:r>
            <a:r>
              <a:rPr lang="it-IT" dirty="0"/>
              <a:t> </a:t>
            </a:r>
            <a:r>
              <a:rPr lang="it-IT" dirty="0" smtClean="0"/>
              <a:t>RRT*</a:t>
            </a:r>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79" y="1268760"/>
            <a:ext cx="8632169" cy="5040560"/>
          </a:xfrm>
          <a:prstGeom prst="rect">
            <a:avLst/>
          </a:prstGeom>
        </p:spPr>
      </p:pic>
    </p:spTree>
    <p:extLst>
      <p:ext uri="{BB962C8B-B14F-4D97-AF65-F5344CB8AC3E}">
        <p14:creationId xmlns:p14="http://schemas.microsoft.com/office/powerpoint/2010/main" val="15325719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asellaDiTesto 222"/>
          <p:cNvSpPr txBox="1"/>
          <p:nvPr/>
        </p:nvSpPr>
        <p:spPr>
          <a:xfrm>
            <a:off x="5076056" y="3625279"/>
            <a:ext cx="1872208" cy="307777"/>
          </a:xfrm>
          <a:prstGeom prst="rect">
            <a:avLst/>
          </a:prstGeom>
          <a:noFill/>
        </p:spPr>
        <p:txBody>
          <a:bodyPr wrap="square" rtlCol="0">
            <a:spAutoFit/>
          </a:bodyPr>
          <a:lstStyle/>
          <a:p>
            <a:r>
              <a:rPr lang="it-IT" sz="1400" dirty="0" smtClean="0"/>
              <a:t>copia di Albero 0</a:t>
            </a:r>
            <a:endParaRPr lang="it-IT" sz="1400" dirty="0"/>
          </a:p>
        </p:txBody>
      </p:sp>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20688"/>
            <a:ext cx="8849360" cy="646331"/>
          </a:xfrm>
          <a:prstGeom prst="rect">
            <a:avLst/>
          </a:prstGeom>
          <a:noFill/>
        </p:spPr>
        <p:txBody>
          <a:bodyPr wrap="square" rtlCol="0">
            <a:spAutoFit/>
          </a:bodyPr>
          <a:lstStyle/>
          <a:p>
            <a:r>
              <a:rPr lang="it-IT" dirty="0" err="1" smtClean="0"/>
              <a:t>Step</a:t>
            </a:r>
            <a:r>
              <a:rPr lang="it-IT" dirty="0" smtClean="0"/>
              <a:t> 3.bis, non </a:t>
            </a:r>
            <a:r>
              <a:rPr lang="it-IT" dirty="0" err="1" smtClean="0"/>
              <a:t>blocking</a:t>
            </a:r>
            <a:r>
              <a:rPr lang="it-IT" dirty="0" smtClean="0"/>
              <a:t> </a:t>
            </a:r>
            <a:r>
              <a:rPr lang="it-IT" dirty="0" err="1" smtClean="0"/>
              <a:t>communication</a:t>
            </a:r>
            <a:endParaRPr lang="it-IT" dirty="0"/>
          </a:p>
          <a:p>
            <a:endParaRPr lang="it-IT" dirty="0"/>
          </a:p>
        </p:txBody>
      </p:sp>
      <p:grpSp>
        <p:nvGrpSpPr>
          <p:cNvPr id="94" name="Gruppo 93"/>
          <p:cNvGrpSpPr/>
          <p:nvPr/>
        </p:nvGrpSpPr>
        <p:grpSpPr>
          <a:xfrm>
            <a:off x="249381" y="1052736"/>
            <a:ext cx="3962579" cy="5400600"/>
            <a:chOff x="249381" y="1052736"/>
            <a:chExt cx="3962579" cy="5400600"/>
          </a:xfrm>
        </p:grpSpPr>
        <p:grpSp>
          <p:nvGrpSpPr>
            <p:cNvPr id="90" name="Gruppo 89"/>
            <p:cNvGrpSpPr/>
            <p:nvPr/>
          </p:nvGrpSpPr>
          <p:grpSpPr>
            <a:xfrm>
              <a:off x="249381" y="1052736"/>
              <a:ext cx="3962579" cy="5400600"/>
              <a:chOff x="249381" y="1052736"/>
              <a:chExt cx="3962579" cy="5400600"/>
            </a:xfrm>
          </p:grpSpPr>
          <p:grpSp>
            <p:nvGrpSpPr>
              <p:cNvPr id="5" name="Gruppo 4"/>
              <p:cNvGrpSpPr/>
              <p:nvPr/>
            </p:nvGrpSpPr>
            <p:grpSpPr>
              <a:xfrm>
                <a:off x="249381" y="1088263"/>
                <a:ext cx="2810451" cy="5365073"/>
                <a:chOff x="754668" y="1088740"/>
                <a:chExt cx="2810451" cy="5365073"/>
              </a:xfrm>
            </p:grpSpPr>
            <p:cxnSp>
              <p:nvCxnSpPr>
                <p:cNvPr id="6" name="Connettore 1 5"/>
                <p:cNvCxnSpPr/>
                <p:nvPr/>
              </p:nvCxnSpPr>
              <p:spPr>
                <a:xfrm flipH="1">
                  <a:off x="2485000" y="3426431"/>
                  <a:ext cx="1" cy="520748"/>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5" name="Gruppo 14"/>
                <p:cNvGrpSpPr/>
                <p:nvPr/>
              </p:nvGrpSpPr>
              <p:grpSpPr>
                <a:xfrm>
                  <a:off x="754668" y="1088740"/>
                  <a:ext cx="2810451" cy="5365073"/>
                  <a:chOff x="3634986" y="2096852"/>
                  <a:chExt cx="2810451" cy="5365073"/>
                </a:xfrm>
              </p:grpSpPr>
              <p:grpSp>
                <p:nvGrpSpPr>
                  <p:cNvPr id="20" name="Gruppo 19"/>
                  <p:cNvGrpSpPr/>
                  <p:nvPr/>
                </p:nvGrpSpPr>
                <p:grpSpPr>
                  <a:xfrm>
                    <a:off x="3634986" y="2655495"/>
                    <a:ext cx="2810451" cy="4806430"/>
                    <a:chOff x="3634986" y="2655495"/>
                    <a:chExt cx="2810451" cy="4806430"/>
                  </a:xfrm>
                </p:grpSpPr>
                <mc:AlternateContent xmlns:mc="http://schemas.openxmlformats.org/markup-compatibility/2006" xmlns:a14="http://schemas.microsoft.com/office/drawing/2010/main">
                  <mc:Choice Requires="a14">
                    <p:sp>
                      <p:nvSpPr>
                        <p:cNvPr id="22" name="CasellaDiTesto 21"/>
                        <p:cNvSpPr txBox="1"/>
                        <p:nvPr/>
                      </p:nvSpPr>
                      <p:spPr>
                        <a:xfrm>
                          <a:off x="4573229" y="3213453"/>
                          <a:ext cx="1872208" cy="1262525"/>
                        </a:xfrm>
                        <a:prstGeom prst="rect">
                          <a:avLst/>
                        </a:prstGeom>
                        <a:noFill/>
                      </p:spPr>
                      <p:txBody>
                        <a:bodyPr wrap="square" rtlCol="0">
                          <a:spAutoFit/>
                        </a:bodyPr>
                        <a:lstStyle/>
                        <a:p>
                          <a:r>
                            <a:rPr lang="it-IT" sz="1400" dirty="0" smtClean="0"/>
                            <a:t>RRT-RRT* </a:t>
                          </a:r>
                          <a:r>
                            <a:rPr lang="it-IT" sz="1400" dirty="0" err="1" smtClean="0"/>
                            <a:t>iterations</a:t>
                          </a:r>
                          <a:r>
                            <a:rPr lang="it-IT" sz="1400" dirty="0" smtClean="0"/>
                            <a:t> , </a:t>
                          </a:r>
                          <a:r>
                            <a:rPr lang="it-IT" sz="1400" dirty="0" err="1" smtClean="0"/>
                            <a:t>bacth</a:t>
                          </a:r>
                          <a:r>
                            <a:rPr lang="it-IT" sz="1400" dirty="0" smtClean="0"/>
                            <a:t> esplorativo:</a:t>
                          </a:r>
                        </a:p>
                        <a:p>
                          <a:r>
                            <a:rPr lang="it-IT" sz="1400" dirty="0" smtClean="0"/>
                            <a:t>Da generazione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𝑟𝑎𝑛𝑑</m:t>
                                  </m:r>
                                </m:sub>
                              </m:sSub>
                            </m:oMath>
                          </a14:m>
                          <a:r>
                            <a:rPr lang="it-IT" sz="1400" dirty="0" smtClean="0"/>
                            <a:t> ad eventuale aggiunta di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𝑒𝑥𝑡𝑒𝑛𝑑</m:t>
                                  </m:r>
                                </m:sub>
                              </m:sSub>
                            </m:oMath>
                          </a14:m>
                          <a:r>
                            <a:rPr lang="it-IT" sz="1400" dirty="0" smtClean="0"/>
                            <a:t> all’albero  </a:t>
                          </a:r>
                          <a:endParaRPr lang="it-IT" sz="1400" dirty="0"/>
                        </a:p>
                      </p:txBody>
                    </p:sp>
                  </mc:Choice>
                  <mc:Fallback xmlns="">
                    <p:sp>
                      <p:nvSpPr>
                        <p:cNvPr id="22" name="CasellaDiTesto 21"/>
                        <p:cNvSpPr txBox="1">
                          <a:spLocks noRot="1" noChangeAspect="1" noMove="1" noResize="1" noEditPoints="1" noAdjustHandles="1" noChangeArrowheads="1" noChangeShapeType="1" noTextEdit="1"/>
                        </p:cNvSpPr>
                        <p:nvPr/>
                      </p:nvSpPr>
                      <p:spPr>
                        <a:xfrm>
                          <a:off x="4573229" y="3213453"/>
                          <a:ext cx="1872208" cy="1262525"/>
                        </a:xfrm>
                        <a:prstGeom prst="rect">
                          <a:avLst/>
                        </a:prstGeom>
                        <a:blipFill rotWithShape="1">
                          <a:blip r:embed="rId2"/>
                          <a:stretch>
                            <a:fillRect l="-977" t="-483" b="-483"/>
                          </a:stretch>
                        </a:blipFill>
                      </p:spPr>
                      <p:txBody>
                        <a:bodyPr/>
                        <a:lstStyle/>
                        <a:p>
                          <a:r>
                            <a:rPr lang="it-IT">
                              <a:noFill/>
                            </a:rPr>
                            <a:t> </a:t>
                          </a:r>
                        </a:p>
                      </p:txBody>
                    </p:sp>
                  </mc:Fallback>
                </mc:AlternateContent>
                <p:grpSp>
                  <p:nvGrpSpPr>
                    <p:cNvPr id="23" name="Gruppo 22"/>
                    <p:cNvGrpSpPr/>
                    <p:nvPr/>
                  </p:nvGrpSpPr>
                  <p:grpSpPr>
                    <a:xfrm>
                      <a:off x="3923928" y="4941645"/>
                      <a:ext cx="961671" cy="1152128"/>
                      <a:chOff x="3779912" y="4266451"/>
                      <a:chExt cx="547567" cy="864096"/>
                    </a:xfrm>
                  </p:grpSpPr>
                  <p:cxnSp>
                    <p:nvCxnSpPr>
                      <p:cNvPr id="34" name="Connettore 1 33"/>
                      <p:cNvCxnSpPr/>
                      <p:nvPr/>
                    </p:nvCxnSpPr>
                    <p:spPr>
                      <a:xfrm flipH="1">
                        <a:off x="3923928" y="4266451"/>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3991744" y="4668026"/>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ttore 1 35"/>
                      <p:cNvCxnSpPr/>
                      <p:nvPr/>
                    </p:nvCxnSpPr>
                    <p:spPr>
                      <a:xfrm>
                        <a:off x="4029844" y="4418851"/>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4156906" y="4590487"/>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ttore 1 37"/>
                      <p:cNvCxnSpPr/>
                      <p:nvPr/>
                    </p:nvCxnSpPr>
                    <p:spPr>
                      <a:xfrm>
                        <a:off x="4188625" y="4914523"/>
                        <a:ext cx="13885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ttore 1 38"/>
                      <p:cNvCxnSpPr/>
                      <p:nvPr/>
                    </p:nvCxnSpPr>
                    <p:spPr>
                      <a:xfrm flipH="1">
                        <a:off x="3779912" y="4556690"/>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CasellaDiTesto 23"/>
                    <p:cNvSpPr txBox="1"/>
                    <p:nvPr/>
                  </p:nvSpPr>
                  <p:spPr>
                    <a:xfrm>
                      <a:off x="3995935" y="4581024"/>
                      <a:ext cx="1872208" cy="307777"/>
                    </a:xfrm>
                    <a:prstGeom prst="rect">
                      <a:avLst/>
                    </a:prstGeom>
                    <a:noFill/>
                  </p:spPr>
                  <p:txBody>
                    <a:bodyPr wrap="square" rtlCol="0">
                      <a:spAutoFit/>
                    </a:bodyPr>
                    <a:lstStyle/>
                    <a:p>
                      <a:r>
                        <a:rPr lang="it-IT" sz="1400" dirty="0" smtClean="0"/>
                        <a:t>Albero 0</a:t>
                      </a:r>
                      <a:endParaRPr lang="it-IT" sz="1400" dirty="0"/>
                    </a:p>
                  </p:txBody>
                </p:sp>
                <p:grpSp>
                  <p:nvGrpSpPr>
                    <p:cNvPr id="27" name="Gruppo 26"/>
                    <p:cNvGrpSpPr/>
                    <p:nvPr/>
                  </p:nvGrpSpPr>
                  <p:grpSpPr>
                    <a:xfrm>
                      <a:off x="3634986" y="2655495"/>
                      <a:ext cx="1409988" cy="4806430"/>
                      <a:chOff x="577668" y="3099688"/>
                      <a:chExt cx="968627" cy="2547404"/>
                    </a:xfrm>
                  </p:grpSpPr>
                  <p:cxnSp>
                    <p:nvCxnSpPr>
                      <p:cNvPr id="28" name="Connettore 1 27"/>
                      <p:cNvCxnSpPr/>
                      <p:nvPr/>
                    </p:nvCxnSpPr>
                    <p:spPr>
                      <a:xfrm flipH="1">
                        <a:off x="578292" y="5647092"/>
                        <a:ext cx="6883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Connettore 1 28"/>
                      <p:cNvCxnSpPr/>
                      <p:nvPr/>
                    </p:nvCxnSpPr>
                    <p:spPr>
                      <a:xfrm>
                        <a:off x="577668" y="3100634"/>
                        <a:ext cx="0" cy="25464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Connettore 1 29"/>
                      <p:cNvCxnSpPr/>
                      <p:nvPr/>
                    </p:nvCxnSpPr>
                    <p:spPr>
                      <a:xfrm>
                        <a:off x="578292" y="3099688"/>
                        <a:ext cx="968003"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21" name="Connettore 1 20"/>
                  <p:cNvCxnSpPr/>
                  <p:nvPr/>
                </p:nvCxnSpPr>
                <p:spPr>
                  <a:xfrm>
                    <a:off x="5439892" y="2096852"/>
                    <a:ext cx="0" cy="504056"/>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0" name="Connettore 1 9"/>
                <p:cNvCxnSpPr/>
                <p:nvPr/>
              </p:nvCxnSpPr>
              <p:spPr>
                <a:xfrm flipH="1">
                  <a:off x="2542882" y="2049042"/>
                  <a:ext cx="1431" cy="228307"/>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7" name="CasellaDiTesto 46"/>
              <p:cNvSpPr txBox="1"/>
              <p:nvPr/>
            </p:nvSpPr>
            <p:spPr>
              <a:xfrm>
                <a:off x="2339752" y="3625279"/>
                <a:ext cx="1872208" cy="307777"/>
              </a:xfrm>
              <a:prstGeom prst="rect">
                <a:avLst/>
              </a:prstGeom>
              <a:noFill/>
            </p:spPr>
            <p:txBody>
              <a:bodyPr wrap="square" rtlCol="0">
                <a:spAutoFit/>
              </a:bodyPr>
              <a:lstStyle/>
              <a:p>
                <a:r>
                  <a:rPr lang="it-IT" sz="1400" dirty="0" smtClean="0"/>
                  <a:t>copia di Albero n</a:t>
                </a:r>
                <a:endParaRPr lang="it-IT" sz="1400" dirty="0"/>
              </a:p>
            </p:txBody>
          </p:sp>
          <p:sp>
            <p:nvSpPr>
              <p:cNvPr id="48" name="CasellaDiTesto 47"/>
              <p:cNvSpPr txBox="1"/>
              <p:nvPr/>
            </p:nvSpPr>
            <p:spPr>
              <a:xfrm>
                <a:off x="251520" y="3880212"/>
                <a:ext cx="504056" cy="707886"/>
              </a:xfrm>
              <a:prstGeom prst="rect">
                <a:avLst/>
              </a:prstGeom>
              <a:noFill/>
            </p:spPr>
            <p:txBody>
              <a:bodyPr wrap="square" rtlCol="0">
                <a:spAutoFit/>
              </a:bodyPr>
              <a:lstStyle/>
              <a:p>
                <a:r>
                  <a:rPr lang="it-IT" sz="4000" dirty="0" smtClean="0"/>
                  <a:t>&lt;</a:t>
                </a:r>
                <a:endParaRPr lang="it-IT" sz="4000" dirty="0"/>
              </a:p>
            </p:txBody>
          </p:sp>
          <p:sp>
            <p:nvSpPr>
              <p:cNvPr id="49" name="CasellaDiTesto 48"/>
              <p:cNvSpPr txBox="1"/>
              <p:nvPr/>
            </p:nvSpPr>
            <p:spPr>
              <a:xfrm>
                <a:off x="3419872" y="3880212"/>
                <a:ext cx="504056" cy="707886"/>
              </a:xfrm>
              <a:prstGeom prst="rect">
                <a:avLst/>
              </a:prstGeom>
              <a:noFill/>
            </p:spPr>
            <p:txBody>
              <a:bodyPr wrap="square" rtlCol="0">
                <a:spAutoFit/>
              </a:bodyPr>
              <a:lstStyle/>
              <a:p>
                <a:r>
                  <a:rPr lang="it-IT" sz="4000" dirty="0" smtClean="0"/>
                  <a:t>&gt;</a:t>
                </a:r>
                <a:endParaRPr lang="it-IT" sz="4000" dirty="0"/>
              </a:p>
            </p:txBody>
          </p:sp>
          <p:cxnSp>
            <p:nvCxnSpPr>
              <p:cNvPr id="50" name="Connettore 1 49"/>
              <p:cNvCxnSpPr/>
              <p:nvPr/>
            </p:nvCxnSpPr>
            <p:spPr>
              <a:xfrm flipH="1">
                <a:off x="2447477" y="4043220"/>
                <a:ext cx="396331" cy="32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2699792" y="4159576"/>
                <a:ext cx="288032" cy="525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ttore 1 53"/>
              <p:cNvCxnSpPr/>
              <p:nvPr/>
            </p:nvCxnSpPr>
            <p:spPr>
              <a:xfrm flipH="1">
                <a:off x="2681933" y="4483386"/>
                <a:ext cx="195955" cy="317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nettore 1 55"/>
              <p:cNvCxnSpPr/>
              <p:nvPr/>
            </p:nvCxnSpPr>
            <p:spPr>
              <a:xfrm>
                <a:off x="2771800" y="4240048"/>
                <a:ext cx="360040" cy="12553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CasellaDiTesto 61"/>
                  <p:cNvSpPr txBox="1"/>
                  <p:nvPr/>
                </p:nvSpPr>
                <p:spPr>
                  <a:xfrm>
                    <a:off x="1619672" y="3880212"/>
                    <a:ext cx="1062261" cy="707886"/>
                  </a:xfrm>
                  <a:prstGeom prst="rect">
                    <a:avLst/>
                  </a:prstGeom>
                  <a:noFill/>
                </p:spPr>
                <p:txBody>
                  <a:bodyPr wrap="square" rtlCol="0">
                    <a:spAutoFit/>
                  </a:bodyPr>
                  <a:lstStyle/>
                  <a:p>
                    <a:r>
                      <a:rPr lang="it-IT" sz="4000" dirty="0" smtClean="0"/>
                      <a:t>,</a:t>
                    </a:r>
                    <a14:m>
                      <m:oMath xmlns:m="http://schemas.openxmlformats.org/officeDocument/2006/math">
                        <m:r>
                          <a:rPr lang="it-IT" sz="4000" i="1" smtClean="0">
                            <a:latin typeface="Cambria Math"/>
                            <a:ea typeface="Cambria Math"/>
                          </a:rPr>
                          <m:t>⋯</m:t>
                        </m:r>
                      </m:oMath>
                    </a14:m>
                    <a:r>
                      <a:rPr lang="it-IT" sz="4000" dirty="0" smtClean="0"/>
                      <a:t>,</a:t>
                    </a:r>
                    <a:endParaRPr lang="it-IT" sz="4000" dirty="0"/>
                  </a:p>
                </p:txBody>
              </p:sp>
            </mc:Choice>
            <mc:Fallback xmlns="">
              <p:sp>
                <p:nvSpPr>
                  <p:cNvPr id="62" name="CasellaDiTesto 61"/>
                  <p:cNvSpPr txBox="1">
                    <a:spLocks noRot="1" noChangeAspect="1" noMove="1" noResize="1" noEditPoints="1" noAdjustHandles="1" noChangeArrowheads="1" noChangeShapeType="1" noTextEdit="1"/>
                  </p:cNvSpPr>
                  <p:nvPr/>
                </p:nvSpPr>
                <p:spPr>
                  <a:xfrm>
                    <a:off x="1619672" y="3880212"/>
                    <a:ext cx="1062261" cy="707886"/>
                  </a:xfrm>
                  <a:prstGeom prst="rect">
                    <a:avLst/>
                  </a:prstGeom>
                  <a:blipFill rotWithShape="1">
                    <a:blip r:embed="rId3"/>
                    <a:stretch>
                      <a:fillRect l="-20690" t="-15517" r="-2299" b="-36207"/>
                    </a:stretch>
                  </a:blipFill>
                </p:spPr>
                <p:txBody>
                  <a:bodyPr/>
                  <a:lstStyle/>
                  <a:p>
                    <a:r>
                      <a:rPr lang="it-IT">
                        <a:noFill/>
                      </a:rPr>
                      <a:t> </a:t>
                    </a:r>
                  </a:p>
                </p:txBody>
              </p:sp>
            </mc:Fallback>
          </mc:AlternateContent>
          <p:sp>
            <p:nvSpPr>
              <p:cNvPr id="89" name="CasellaDiTesto 88"/>
              <p:cNvSpPr txBox="1"/>
              <p:nvPr/>
            </p:nvSpPr>
            <p:spPr>
              <a:xfrm>
                <a:off x="899592" y="1052736"/>
                <a:ext cx="2448272" cy="307777"/>
              </a:xfrm>
              <a:prstGeom prst="rect">
                <a:avLst/>
              </a:prstGeom>
              <a:noFill/>
            </p:spPr>
            <p:txBody>
              <a:bodyPr wrap="square" rtlCol="0">
                <a:spAutoFit/>
              </a:bodyPr>
              <a:lstStyle/>
              <a:p>
                <a:r>
                  <a:rPr lang="it-IT" sz="1400" dirty="0" smtClean="0"/>
                  <a:t>Processo  0</a:t>
                </a:r>
                <a:endParaRPr lang="it-IT" sz="1400" dirty="0"/>
              </a:p>
            </p:txBody>
          </p:sp>
        </p:grpSp>
        <p:cxnSp>
          <p:nvCxnSpPr>
            <p:cNvPr id="92" name="Connettore 1 91"/>
            <p:cNvCxnSpPr/>
            <p:nvPr/>
          </p:nvCxnSpPr>
          <p:spPr>
            <a:xfrm>
              <a:off x="2054287" y="5320653"/>
              <a:ext cx="0" cy="558989"/>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50" name="Connettore 1 149"/>
          <p:cNvCxnSpPr/>
          <p:nvPr/>
        </p:nvCxnSpPr>
        <p:spPr>
          <a:xfrm flipV="1">
            <a:off x="2039026" y="943852"/>
            <a:ext cx="2500782" cy="1533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1" name="Connettore 1 150"/>
          <p:cNvCxnSpPr/>
          <p:nvPr/>
        </p:nvCxnSpPr>
        <p:spPr>
          <a:xfrm>
            <a:off x="4535996" y="943852"/>
            <a:ext cx="2182118" cy="1533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2" name="Connettore 1 151"/>
          <p:cNvCxnSpPr/>
          <p:nvPr/>
        </p:nvCxnSpPr>
        <p:spPr>
          <a:xfrm flipV="1">
            <a:off x="4539808" y="665111"/>
            <a:ext cx="0" cy="278741"/>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46" name="Gruppo 145"/>
          <p:cNvGrpSpPr/>
          <p:nvPr/>
        </p:nvGrpSpPr>
        <p:grpSpPr>
          <a:xfrm>
            <a:off x="1259632" y="1660158"/>
            <a:ext cx="1720049" cy="400690"/>
            <a:chOff x="2803960" y="2444338"/>
            <a:chExt cx="1720049" cy="400690"/>
          </a:xfrm>
        </p:grpSpPr>
        <p:grpSp>
          <p:nvGrpSpPr>
            <p:cNvPr id="148" name="Gruppo 147"/>
            <p:cNvGrpSpPr/>
            <p:nvPr/>
          </p:nvGrpSpPr>
          <p:grpSpPr>
            <a:xfrm>
              <a:off x="2803960" y="2444338"/>
              <a:ext cx="1720049" cy="400690"/>
              <a:chOff x="2195736" y="5229200"/>
              <a:chExt cx="1720049" cy="400690"/>
            </a:xfrm>
          </p:grpSpPr>
          <p:sp>
            <p:nvSpPr>
              <p:cNvPr id="153" name="CasellaDiTesto 152"/>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154" name="Rettangolo 153"/>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5" name="Rettangolo 154"/>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6" name="CasellaDiTesto 155"/>
              <p:cNvSpPr txBox="1"/>
              <p:nvPr/>
            </p:nvSpPr>
            <p:spPr>
              <a:xfrm>
                <a:off x="3411729" y="5260558"/>
                <a:ext cx="504056" cy="369332"/>
              </a:xfrm>
              <a:prstGeom prst="rect">
                <a:avLst/>
              </a:prstGeom>
              <a:noFill/>
            </p:spPr>
            <p:txBody>
              <a:bodyPr wrap="square" rtlCol="0">
                <a:spAutoFit/>
              </a:bodyPr>
              <a:lstStyle/>
              <a:p>
                <a:r>
                  <a:rPr lang="it-IT" dirty="0"/>
                  <a:t>&gt;</a:t>
                </a:r>
              </a:p>
            </p:txBody>
          </p:sp>
        </p:grpSp>
        <p:sp>
          <p:nvSpPr>
            <p:cNvPr id="149" name="Rettangolo 148"/>
            <p:cNvSpPr/>
            <p:nvPr/>
          </p:nvSpPr>
          <p:spPr>
            <a:xfrm>
              <a:off x="3785912" y="2553727"/>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57" name="CasellaDiTesto 156"/>
          <p:cNvSpPr txBox="1"/>
          <p:nvPr/>
        </p:nvSpPr>
        <p:spPr>
          <a:xfrm>
            <a:off x="1579856" y="1537047"/>
            <a:ext cx="1551984" cy="307777"/>
          </a:xfrm>
          <a:prstGeom prst="rect">
            <a:avLst/>
          </a:prstGeom>
          <a:noFill/>
        </p:spPr>
        <p:txBody>
          <a:bodyPr wrap="square" rtlCol="0">
            <a:spAutoFit/>
          </a:bodyPr>
          <a:lstStyle/>
          <a:p>
            <a:r>
              <a:rPr lang="it-IT" sz="1400" dirty="0" smtClean="0"/>
              <a:t>Jobs for </a:t>
            </a:r>
            <a:r>
              <a:rPr lang="it-IT" sz="1400" dirty="0" err="1" smtClean="0"/>
              <a:t>process</a:t>
            </a:r>
            <a:r>
              <a:rPr lang="it-IT" sz="1400" dirty="0" smtClean="0"/>
              <a:t> 0 </a:t>
            </a:r>
            <a:endParaRPr lang="it-IT" sz="1400" dirty="0"/>
          </a:p>
        </p:txBody>
      </p:sp>
      <p:cxnSp>
        <p:nvCxnSpPr>
          <p:cNvPr id="158" name="Connettore 1 157"/>
          <p:cNvCxnSpPr/>
          <p:nvPr/>
        </p:nvCxnSpPr>
        <p:spPr>
          <a:xfrm flipH="1">
            <a:off x="885381" y="3397252"/>
            <a:ext cx="258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Connettore 1 158"/>
          <p:cNvCxnSpPr/>
          <p:nvPr/>
        </p:nvCxnSpPr>
        <p:spPr>
          <a:xfrm>
            <a:off x="885381" y="2265080"/>
            <a:ext cx="0" cy="11321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Connettore 1 159"/>
          <p:cNvCxnSpPr/>
          <p:nvPr/>
        </p:nvCxnSpPr>
        <p:spPr>
          <a:xfrm>
            <a:off x="885381" y="2265080"/>
            <a:ext cx="366938"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1" name="CasellaDiTesto 160"/>
          <p:cNvSpPr txBox="1"/>
          <p:nvPr/>
        </p:nvSpPr>
        <p:spPr>
          <a:xfrm>
            <a:off x="251520" y="5065439"/>
            <a:ext cx="3888432" cy="307777"/>
          </a:xfrm>
          <a:prstGeom prst="rect">
            <a:avLst/>
          </a:prstGeom>
          <a:noFill/>
        </p:spPr>
        <p:txBody>
          <a:bodyPr wrap="square" rtlCol="0">
            <a:spAutoFit/>
          </a:bodyPr>
          <a:lstStyle/>
          <a:p>
            <a:r>
              <a:rPr lang="it-IT" sz="1400" dirty="0" smtClean="0"/>
              <a:t>Comunicazione dei job da svolgere per gli altri nodi</a:t>
            </a:r>
            <a:endParaRPr lang="it-IT" sz="1400" dirty="0"/>
          </a:p>
        </p:txBody>
      </p:sp>
      <p:cxnSp>
        <p:nvCxnSpPr>
          <p:cNvPr id="162" name="Connettore 1 161"/>
          <p:cNvCxnSpPr/>
          <p:nvPr/>
        </p:nvCxnSpPr>
        <p:spPr>
          <a:xfrm>
            <a:off x="2037595" y="4468489"/>
            <a:ext cx="14125" cy="616695"/>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3" name="Ovale 162"/>
          <p:cNvSpPr/>
          <p:nvPr/>
        </p:nvSpPr>
        <p:spPr>
          <a:xfrm>
            <a:off x="1475656" y="4725144"/>
            <a:ext cx="89230" cy="72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64" name="Connettore 1 163"/>
          <p:cNvCxnSpPr/>
          <p:nvPr/>
        </p:nvCxnSpPr>
        <p:spPr>
          <a:xfrm>
            <a:off x="1256191" y="4605130"/>
            <a:ext cx="191659" cy="120014"/>
          </a:xfrm>
          <a:prstGeom prst="line">
            <a:avLst/>
          </a:prstGeom>
        </p:spPr>
        <p:style>
          <a:lnRef idx="1">
            <a:schemeClr val="accent1"/>
          </a:lnRef>
          <a:fillRef idx="0">
            <a:schemeClr val="accent1"/>
          </a:fillRef>
          <a:effectRef idx="0">
            <a:schemeClr val="accent1"/>
          </a:effectRef>
          <a:fontRef idx="minor">
            <a:schemeClr val="tx1"/>
          </a:fontRef>
        </p:style>
      </p:cxnSp>
      <p:sp>
        <p:nvSpPr>
          <p:cNvPr id="165" name="Ovale 164"/>
          <p:cNvSpPr/>
          <p:nvPr/>
        </p:nvSpPr>
        <p:spPr>
          <a:xfrm>
            <a:off x="7851804" y="4581128"/>
            <a:ext cx="89230" cy="72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66" name="Connettore 1 165"/>
          <p:cNvCxnSpPr/>
          <p:nvPr/>
        </p:nvCxnSpPr>
        <p:spPr>
          <a:xfrm>
            <a:off x="7639441" y="4365104"/>
            <a:ext cx="212363" cy="206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Connettore 1 167"/>
          <p:cNvCxnSpPr>
            <a:stCxn id="163" idx="5"/>
          </p:cNvCxnSpPr>
          <p:nvPr/>
        </p:nvCxnSpPr>
        <p:spPr>
          <a:xfrm>
            <a:off x="1551819" y="4786607"/>
            <a:ext cx="126714" cy="370517"/>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9" name="Connettore 1 168"/>
          <p:cNvCxnSpPr>
            <a:endCxn id="156" idx="3"/>
          </p:cNvCxnSpPr>
          <p:nvPr/>
        </p:nvCxnSpPr>
        <p:spPr>
          <a:xfrm flipH="1" flipV="1">
            <a:off x="2979681" y="1876182"/>
            <a:ext cx="2210259" cy="3280942"/>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0" name="CasellaDiTesto 169"/>
          <p:cNvSpPr txBox="1"/>
          <p:nvPr/>
        </p:nvSpPr>
        <p:spPr>
          <a:xfrm>
            <a:off x="1187624" y="5930116"/>
            <a:ext cx="2062072" cy="523220"/>
          </a:xfrm>
          <a:prstGeom prst="rect">
            <a:avLst/>
          </a:prstGeom>
          <a:noFill/>
        </p:spPr>
        <p:txBody>
          <a:bodyPr wrap="square" rtlCol="0">
            <a:spAutoFit/>
          </a:bodyPr>
          <a:lstStyle/>
          <a:p>
            <a:r>
              <a:rPr lang="it-IT" sz="1400" dirty="0" smtClean="0"/>
              <a:t>Svolgimento dei </a:t>
            </a:r>
            <a:r>
              <a:rPr lang="it-IT" sz="1400" dirty="0" err="1" smtClean="0"/>
              <a:t>jobs</a:t>
            </a:r>
            <a:r>
              <a:rPr lang="it-IT" sz="1400" dirty="0" smtClean="0"/>
              <a:t> associati a questo </a:t>
            </a:r>
            <a:r>
              <a:rPr lang="it-IT" sz="1400" dirty="0" err="1" smtClean="0"/>
              <a:t>thread</a:t>
            </a:r>
            <a:endParaRPr lang="it-IT" sz="1400" dirty="0" smtClean="0"/>
          </a:p>
        </p:txBody>
      </p:sp>
      <p:cxnSp>
        <p:nvCxnSpPr>
          <p:cNvPr id="171" name="Connettore 1 170"/>
          <p:cNvCxnSpPr/>
          <p:nvPr/>
        </p:nvCxnSpPr>
        <p:spPr>
          <a:xfrm>
            <a:off x="1400060" y="1908016"/>
            <a:ext cx="0" cy="4022100"/>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72" name="Gruppo 171"/>
          <p:cNvGrpSpPr/>
          <p:nvPr/>
        </p:nvGrpSpPr>
        <p:grpSpPr>
          <a:xfrm>
            <a:off x="4903137" y="1066382"/>
            <a:ext cx="4104456" cy="5458962"/>
            <a:chOff x="251520" y="1052736"/>
            <a:chExt cx="4104456" cy="5458962"/>
          </a:xfrm>
        </p:grpSpPr>
        <p:grpSp>
          <p:nvGrpSpPr>
            <p:cNvPr id="173" name="Gruppo 172"/>
            <p:cNvGrpSpPr/>
            <p:nvPr/>
          </p:nvGrpSpPr>
          <p:grpSpPr>
            <a:xfrm>
              <a:off x="251520" y="1052736"/>
              <a:ext cx="4104456" cy="5458962"/>
              <a:chOff x="251520" y="1052736"/>
              <a:chExt cx="4104456" cy="5458962"/>
            </a:xfrm>
          </p:grpSpPr>
          <p:grpSp>
            <p:nvGrpSpPr>
              <p:cNvPr id="175" name="Gruppo 174"/>
              <p:cNvGrpSpPr/>
              <p:nvPr/>
            </p:nvGrpSpPr>
            <p:grpSpPr>
              <a:xfrm>
                <a:off x="430520" y="1088263"/>
                <a:ext cx="2629312" cy="5423435"/>
                <a:chOff x="935807" y="1088740"/>
                <a:chExt cx="2629312" cy="5423435"/>
              </a:xfrm>
            </p:grpSpPr>
            <p:cxnSp>
              <p:nvCxnSpPr>
                <p:cNvPr id="185" name="Connettore 1 184"/>
                <p:cNvCxnSpPr/>
                <p:nvPr/>
              </p:nvCxnSpPr>
              <p:spPr>
                <a:xfrm flipH="1">
                  <a:off x="2485000" y="3426431"/>
                  <a:ext cx="1" cy="479466"/>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86" name="Gruppo 185"/>
                <p:cNvGrpSpPr/>
                <p:nvPr/>
              </p:nvGrpSpPr>
              <p:grpSpPr>
                <a:xfrm>
                  <a:off x="935807" y="1088740"/>
                  <a:ext cx="2629312" cy="5423435"/>
                  <a:chOff x="3816125" y="2096852"/>
                  <a:chExt cx="2629312" cy="5423435"/>
                </a:xfrm>
              </p:grpSpPr>
              <p:grpSp>
                <p:nvGrpSpPr>
                  <p:cNvPr id="188" name="Gruppo 187"/>
                  <p:cNvGrpSpPr/>
                  <p:nvPr/>
                </p:nvGrpSpPr>
                <p:grpSpPr>
                  <a:xfrm>
                    <a:off x="3816125" y="2649486"/>
                    <a:ext cx="2629312" cy="4870801"/>
                    <a:chOff x="3816125" y="2649486"/>
                    <a:chExt cx="2629312" cy="4870801"/>
                  </a:xfrm>
                </p:grpSpPr>
                <mc:AlternateContent xmlns:mc="http://schemas.openxmlformats.org/markup-compatibility/2006" xmlns:a14="http://schemas.microsoft.com/office/drawing/2010/main">
                  <mc:Choice Requires="a14">
                    <p:sp>
                      <p:nvSpPr>
                        <p:cNvPr id="190" name="CasellaDiTesto 189"/>
                        <p:cNvSpPr txBox="1"/>
                        <p:nvPr/>
                      </p:nvSpPr>
                      <p:spPr>
                        <a:xfrm>
                          <a:off x="4573229" y="3213453"/>
                          <a:ext cx="1872208" cy="1262525"/>
                        </a:xfrm>
                        <a:prstGeom prst="rect">
                          <a:avLst/>
                        </a:prstGeom>
                        <a:noFill/>
                      </p:spPr>
                      <p:txBody>
                        <a:bodyPr wrap="square" rtlCol="0">
                          <a:spAutoFit/>
                        </a:bodyPr>
                        <a:lstStyle/>
                        <a:p>
                          <a:r>
                            <a:rPr lang="it-IT" sz="1400" dirty="0" smtClean="0"/>
                            <a:t>RRT-RRT* </a:t>
                          </a:r>
                          <a:r>
                            <a:rPr lang="it-IT" sz="1400" dirty="0" err="1" smtClean="0"/>
                            <a:t>iterations</a:t>
                          </a:r>
                          <a:r>
                            <a:rPr lang="it-IT" sz="1400" dirty="0" smtClean="0"/>
                            <a:t> , </a:t>
                          </a:r>
                          <a:r>
                            <a:rPr lang="it-IT" sz="1400" dirty="0" err="1" smtClean="0"/>
                            <a:t>bacth</a:t>
                          </a:r>
                          <a:r>
                            <a:rPr lang="it-IT" sz="1400" dirty="0" smtClean="0"/>
                            <a:t> esplorativo:</a:t>
                          </a:r>
                        </a:p>
                        <a:p>
                          <a:r>
                            <a:rPr lang="it-IT" sz="1400" dirty="0" smtClean="0"/>
                            <a:t>Da generazione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𝑟𝑎𝑛𝑑</m:t>
                                  </m:r>
                                </m:sub>
                              </m:sSub>
                            </m:oMath>
                          </a14:m>
                          <a:r>
                            <a:rPr lang="it-IT" sz="1400" dirty="0" smtClean="0"/>
                            <a:t> ad eventuale aggiunta di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𝑒𝑥𝑡𝑒𝑛𝑑</m:t>
                                  </m:r>
                                </m:sub>
                              </m:sSub>
                            </m:oMath>
                          </a14:m>
                          <a:r>
                            <a:rPr lang="it-IT" sz="1400" dirty="0" smtClean="0"/>
                            <a:t> all’albero  </a:t>
                          </a:r>
                          <a:endParaRPr lang="it-IT" sz="1400" dirty="0"/>
                        </a:p>
                      </p:txBody>
                    </p:sp>
                  </mc:Choice>
                  <mc:Fallback xmlns="">
                    <p:sp>
                      <p:nvSpPr>
                        <p:cNvPr id="190" name="CasellaDiTesto 189"/>
                        <p:cNvSpPr txBox="1">
                          <a:spLocks noRot="1" noChangeAspect="1" noMove="1" noResize="1" noEditPoints="1" noAdjustHandles="1" noChangeArrowheads="1" noChangeShapeType="1" noTextEdit="1"/>
                        </p:cNvSpPr>
                        <p:nvPr/>
                      </p:nvSpPr>
                      <p:spPr>
                        <a:xfrm>
                          <a:off x="4573229" y="3213453"/>
                          <a:ext cx="1872208" cy="1262525"/>
                        </a:xfrm>
                        <a:prstGeom prst="rect">
                          <a:avLst/>
                        </a:prstGeom>
                        <a:blipFill rotWithShape="1">
                          <a:blip r:embed="rId2"/>
                          <a:stretch>
                            <a:fillRect l="-977" t="-483" b="-483"/>
                          </a:stretch>
                        </a:blipFill>
                      </p:spPr>
                      <p:txBody>
                        <a:bodyPr/>
                        <a:lstStyle/>
                        <a:p>
                          <a:r>
                            <a:rPr lang="it-IT">
                              <a:noFill/>
                            </a:rPr>
                            <a:t> </a:t>
                          </a:r>
                        </a:p>
                      </p:txBody>
                    </p:sp>
                  </mc:Fallback>
                </mc:AlternateContent>
                <p:grpSp>
                  <p:nvGrpSpPr>
                    <p:cNvPr id="191" name="Gruppo 190"/>
                    <p:cNvGrpSpPr/>
                    <p:nvPr/>
                  </p:nvGrpSpPr>
                  <p:grpSpPr>
                    <a:xfrm>
                      <a:off x="3923928" y="4941645"/>
                      <a:ext cx="961671" cy="1152128"/>
                      <a:chOff x="3779912" y="4266451"/>
                      <a:chExt cx="547567" cy="864096"/>
                    </a:xfrm>
                  </p:grpSpPr>
                  <p:cxnSp>
                    <p:nvCxnSpPr>
                      <p:cNvPr id="197" name="Connettore 1 196"/>
                      <p:cNvCxnSpPr/>
                      <p:nvPr/>
                    </p:nvCxnSpPr>
                    <p:spPr>
                      <a:xfrm flipH="1">
                        <a:off x="3923928" y="4266451"/>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Connettore 1 197"/>
                      <p:cNvCxnSpPr/>
                      <p:nvPr/>
                    </p:nvCxnSpPr>
                    <p:spPr>
                      <a:xfrm>
                        <a:off x="3991744" y="4668026"/>
                        <a:ext cx="76200" cy="32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Connettore 1 198"/>
                      <p:cNvCxnSpPr/>
                      <p:nvPr/>
                    </p:nvCxnSpPr>
                    <p:spPr>
                      <a:xfrm>
                        <a:off x="4029844" y="4418851"/>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Connettore 1 199"/>
                      <p:cNvCxnSpPr/>
                      <p:nvPr/>
                    </p:nvCxnSpPr>
                    <p:spPr>
                      <a:xfrm flipH="1">
                        <a:off x="4156906" y="4590487"/>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Connettore 1 200"/>
                      <p:cNvCxnSpPr/>
                      <p:nvPr/>
                    </p:nvCxnSpPr>
                    <p:spPr>
                      <a:xfrm>
                        <a:off x="4188625" y="4914523"/>
                        <a:ext cx="13885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Connettore 1 201"/>
                      <p:cNvCxnSpPr/>
                      <p:nvPr/>
                    </p:nvCxnSpPr>
                    <p:spPr>
                      <a:xfrm flipH="1">
                        <a:off x="3779912" y="4556690"/>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3" name="Gruppo 192"/>
                    <p:cNvGrpSpPr/>
                    <p:nvPr/>
                  </p:nvGrpSpPr>
                  <p:grpSpPr>
                    <a:xfrm>
                      <a:off x="3816125" y="2649486"/>
                      <a:ext cx="1228849" cy="4870801"/>
                      <a:chOff x="702106" y="3096504"/>
                      <a:chExt cx="844189" cy="2581521"/>
                    </a:xfrm>
                  </p:grpSpPr>
                  <p:cxnSp>
                    <p:nvCxnSpPr>
                      <p:cNvPr id="194" name="Connettore 1 193"/>
                      <p:cNvCxnSpPr/>
                      <p:nvPr/>
                    </p:nvCxnSpPr>
                    <p:spPr>
                      <a:xfrm flipH="1">
                        <a:off x="702106" y="5678025"/>
                        <a:ext cx="6883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5" name="Connettore 1 194"/>
                      <p:cNvCxnSpPr/>
                      <p:nvPr/>
                    </p:nvCxnSpPr>
                    <p:spPr>
                      <a:xfrm>
                        <a:off x="702106" y="3096504"/>
                        <a:ext cx="0" cy="258152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6" name="Connettore 1 195"/>
                      <p:cNvCxnSpPr/>
                      <p:nvPr/>
                    </p:nvCxnSpPr>
                    <p:spPr>
                      <a:xfrm flipV="1">
                        <a:off x="702106" y="3099689"/>
                        <a:ext cx="844189" cy="1756"/>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189" name="Connettore 1 188"/>
                  <p:cNvCxnSpPr/>
                  <p:nvPr/>
                </p:nvCxnSpPr>
                <p:spPr>
                  <a:xfrm>
                    <a:off x="5439892" y="2096852"/>
                    <a:ext cx="0" cy="504056"/>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87" name="Connettore 1 186"/>
                <p:cNvCxnSpPr/>
                <p:nvPr/>
              </p:nvCxnSpPr>
              <p:spPr>
                <a:xfrm flipH="1">
                  <a:off x="2542882" y="2049042"/>
                  <a:ext cx="1431" cy="228307"/>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76" name="CasellaDiTesto 175"/>
              <p:cNvSpPr txBox="1"/>
              <p:nvPr/>
            </p:nvSpPr>
            <p:spPr>
              <a:xfrm>
                <a:off x="2483768" y="3683641"/>
                <a:ext cx="1872208" cy="307777"/>
              </a:xfrm>
              <a:prstGeom prst="rect">
                <a:avLst/>
              </a:prstGeom>
              <a:noFill/>
            </p:spPr>
            <p:txBody>
              <a:bodyPr wrap="square" rtlCol="0">
                <a:spAutoFit/>
              </a:bodyPr>
              <a:lstStyle/>
              <a:p>
                <a:r>
                  <a:rPr lang="it-IT" sz="1400" dirty="0" smtClean="0"/>
                  <a:t>Albero n</a:t>
                </a:r>
                <a:endParaRPr lang="it-IT" sz="1400" dirty="0"/>
              </a:p>
            </p:txBody>
          </p:sp>
          <p:sp>
            <p:nvSpPr>
              <p:cNvPr id="177" name="CasellaDiTesto 176"/>
              <p:cNvSpPr txBox="1"/>
              <p:nvPr/>
            </p:nvSpPr>
            <p:spPr>
              <a:xfrm>
                <a:off x="251520" y="3880212"/>
                <a:ext cx="504056" cy="707886"/>
              </a:xfrm>
              <a:prstGeom prst="rect">
                <a:avLst/>
              </a:prstGeom>
              <a:noFill/>
            </p:spPr>
            <p:txBody>
              <a:bodyPr wrap="square" rtlCol="0">
                <a:spAutoFit/>
              </a:bodyPr>
              <a:lstStyle/>
              <a:p>
                <a:r>
                  <a:rPr lang="it-IT" sz="4000" dirty="0" smtClean="0"/>
                  <a:t>&lt;</a:t>
                </a:r>
                <a:endParaRPr lang="it-IT" sz="4000" dirty="0"/>
              </a:p>
            </p:txBody>
          </p:sp>
          <p:sp>
            <p:nvSpPr>
              <p:cNvPr id="178" name="CasellaDiTesto 177"/>
              <p:cNvSpPr txBox="1"/>
              <p:nvPr/>
            </p:nvSpPr>
            <p:spPr>
              <a:xfrm>
                <a:off x="3419872" y="3880212"/>
                <a:ext cx="504056" cy="707886"/>
              </a:xfrm>
              <a:prstGeom prst="rect">
                <a:avLst/>
              </a:prstGeom>
              <a:noFill/>
            </p:spPr>
            <p:txBody>
              <a:bodyPr wrap="square" rtlCol="0">
                <a:spAutoFit/>
              </a:bodyPr>
              <a:lstStyle/>
              <a:p>
                <a:r>
                  <a:rPr lang="it-IT" sz="4000" dirty="0" smtClean="0"/>
                  <a:t>&gt;</a:t>
                </a:r>
                <a:endParaRPr lang="it-IT" sz="4000" dirty="0"/>
              </a:p>
            </p:txBody>
          </p:sp>
          <p:cxnSp>
            <p:nvCxnSpPr>
              <p:cNvPr id="179" name="Connettore 1 178"/>
              <p:cNvCxnSpPr/>
              <p:nvPr/>
            </p:nvCxnSpPr>
            <p:spPr>
              <a:xfrm flipH="1">
                <a:off x="2447477" y="4043220"/>
                <a:ext cx="396331" cy="32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Connettore 1 179"/>
              <p:cNvCxnSpPr/>
              <p:nvPr/>
            </p:nvCxnSpPr>
            <p:spPr>
              <a:xfrm>
                <a:off x="2699792" y="4159576"/>
                <a:ext cx="288032" cy="525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Connettore 1 180"/>
              <p:cNvCxnSpPr/>
              <p:nvPr/>
            </p:nvCxnSpPr>
            <p:spPr>
              <a:xfrm flipH="1">
                <a:off x="2681933" y="4483386"/>
                <a:ext cx="195955" cy="317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Connettore 1 181"/>
              <p:cNvCxnSpPr/>
              <p:nvPr/>
            </p:nvCxnSpPr>
            <p:spPr>
              <a:xfrm>
                <a:off x="2771800" y="4240048"/>
                <a:ext cx="360040" cy="12553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3" name="CasellaDiTesto 182"/>
                  <p:cNvSpPr txBox="1"/>
                  <p:nvPr/>
                </p:nvSpPr>
                <p:spPr>
                  <a:xfrm>
                    <a:off x="1619672" y="3880212"/>
                    <a:ext cx="1062261" cy="707886"/>
                  </a:xfrm>
                  <a:prstGeom prst="rect">
                    <a:avLst/>
                  </a:prstGeom>
                  <a:noFill/>
                </p:spPr>
                <p:txBody>
                  <a:bodyPr wrap="square" rtlCol="0">
                    <a:spAutoFit/>
                  </a:bodyPr>
                  <a:lstStyle/>
                  <a:p>
                    <a:r>
                      <a:rPr lang="it-IT" sz="4000" dirty="0" smtClean="0"/>
                      <a:t>,</a:t>
                    </a:r>
                    <a14:m>
                      <m:oMath xmlns:m="http://schemas.openxmlformats.org/officeDocument/2006/math">
                        <m:r>
                          <a:rPr lang="it-IT" sz="4000" i="1" smtClean="0">
                            <a:latin typeface="Cambria Math"/>
                            <a:ea typeface="Cambria Math"/>
                          </a:rPr>
                          <m:t>⋯</m:t>
                        </m:r>
                      </m:oMath>
                    </a14:m>
                    <a:r>
                      <a:rPr lang="it-IT" sz="4000" dirty="0" smtClean="0"/>
                      <a:t>,</a:t>
                    </a:r>
                    <a:endParaRPr lang="it-IT" sz="4000" dirty="0"/>
                  </a:p>
                </p:txBody>
              </p:sp>
            </mc:Choice>
            <mc:Fallback xmlns="">
              <p:sp>
                <p:nvSpPr>
                  <p:cNvPr id="183" name="CasellaDiTesto 182"/>
                  <p:cNvSpPr txBox="1">
                    <a:spLocks noRot="1" noChangeAspect="1" noMove="1" noResize="1" noEditPoints="1" noAdjustHandles="1" noChangeArrowheads="1" noChangeShapeType="1" noTextEdit="1"/>
                  </p:cNvSpPr>
                  <p:nvPr/>
                </p:nvSpPr>
                <p:spPr>
                  <a:xfrm>
                    <a:off x="1619672" y="3880212"/>
                    <a:ext cx="1062261" cy="707886"/>
                  </a:xfrm>
                  <a:prstGeom prst="rect">
                    <a:avLst/>
                  </a:prstGeom>
                  <a:blipFill rotWithShape="1">
                    <a:blip r:embed="rId4"/>
                    <a:stretch>
                      <a:fillRect l="-20690" t="-15517" r="-2299" b="-36207"/>
                    </a:stretch>
                  </a:blipFill>
                </p:spPr>
                <p:txBody>
                  <a:bodyPr/>
                  <a:lstStyle/>
                  <a:p>
                    <a:r>
                      <a:rPr lang="it-IT">
                        <a:noFill/>
                      </a:rPr>
                      <a:t> </a:t>
                    </a:r>
                  </a:p>
                </p:txBody>
              </p:sp>
            </mc:Fallback>
          </mc:AlternateContent>
          <p:sp>
            <p:nvSpPr>
              <p:cNvPr id="184" name="CasellaDiTesto 183"/>
              <p:cNvSpPr txBox="1"/>
              <p:nvPr/>
            </p:nvSpPr>
            <p:spPr>
              <a:xfrm>
                <a:off x="899592" y="1052736"/>
                <a:ext cx="2448272" cy="307777"/>
              </a:xfrm>
              <a:prstGeom prst="rect">
                <a:avLst/>
              </a:prstGeom>
              <a:noFill/>
            </p:spPr>
            <p:txBody>
              <a:bodyPr wrap="square" rtlCol="0">
                <a:spAutoFit/>
              </a:bodyPr>
              <a:lstStyle/>
              <a:p>
                <a:r>
                  <a:rPr lang="it-IT" sz="1400" dirty="0" smtClean="0"/>
                  <a:t>Processo  </a:t>
                </a:r>
                <a:r>
                  <a:rPr lang="it-IT" sz="1400" dirty="0"/>
                  <a:t>n</a:t>
                </a:r>
              </a:p>
            </p:txBody>
          </p:sp>
        </p:grpSp>
        <p:cxnSp>
          <p:nvCxnSpPr>
            <p:cNvPr id="174" name="Connettore 1 173"/>
            <p:cNvCxnSpPr/>
            <p:nvPr/>
          </p:nvCxnSpPr>
          <p:spPr>
            <a:xfrm>
              <a:off x="2054287" y="5320653"/>
              <a:ext cx="0" cy="558989"/>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04" name="Gruppo 203"/>
          <p:cNvGrpSpPr/>
          <p:nvPr/>
        </p:nvGrpSpPr>
        <p:grpSpPr>
          <a:xfrm>
            <a:off x="5911249" y="1673804"/>
            <a:ext cx="1720049" cy="400690"/>
            <a:chOff x="2803960" y="2444338"/>
            <a:chExt cx="1720049" cy="400690"/>
          </a:xfrm>
        </p:grpSpPr>
        <p:grpSp>
          <p:nvGrpSpPr>
            <p:cNvPr id="205" name="Gruppo 204"/>
            <p:cNvGrpSpPr/>
            <p:nvPr/>
          </p:nvGrpSpPr>
          <p:grpSpPr>
            <a:xfrm>
              <a:off x="2803960" y="2444338"/>
              <a:ext cx="1720049" cy="400690"/>
              <a:chOff x="2195736" y="5229200"/>
              <a:chExt cx="1720049" cy="400690"/>
            </a:xfrm>
          </p:grpSpPr>
          <p:sp>
            <p:nvSpPr>
              <p:cNvPr id="207" name="CasellaDiTesto 206"/>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208" name="Rettangolo 207"/>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9" name="Rettangolo 208"/>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0" name="CasellaDiTesto 209"/>
              <p:cNvSpPr txBox="1"/>
              <p:nvPr/>
            </p:nvSpPr>
            <p:spPr>
              <a:xfrm>
                <a:off x="3411729" y="5260558"/>
                <a:ext cx="504056" cy="369332"/>
              </a:xfrm>
              <a:prstGeom prst="rect">
                <a:avLst/>
              </a:prstGeom>
              <a:noFill/>
            </p:spPr>
            <p:txBody>
              <a:bodyPr wrap="square" rtlCol="0">
                <a:spAutoFit/>
              </a:bodyPr>
              <a:lstStyle/>
              <a:p>
                <a:r>
                  <a:rPr lang="it-IT" dirty="0"/>
                  <a:t>&gt;</a:t>
                </a:r>
              </a:p>
            </p:txBody>
          </p:sp>
        </p:grpSp>
        <p:sp>
          <p:nvSpPr>
            <p:cNvPr id="206" name="Rettangolo 205"/>
            <p:cNvSpPr/>
            <p:nvPr/>
          </p:nvSpPr>
          <p:spPr>
            <a:xfrm>
              <a:off x="3785912" y="2553727"/>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11" name="CasellaDiTesto 210"/>
          <p:cNvSpPr txBox="1"/>
          <p:nvPr/>
        </p:nvSpPr>
        <p:spPr>
          <a:xfrm>
            <a:off x="6231473" y="1550693"/>
            <a:ext cx="1551984" cy="307777"/>
          </a:xfrm>
          <a:prstGeom prst="rect">
            <a:avLst/>
          </a:prstGeom>
          <a:noFill/>
        </p:spPr>
        <p:txBody>
          <a:bodyPr wrap="square" rtlCol="0">
            <a:spAutoFit/>
          </a:bodyPr>
          <a:lstStyle/>
          <a:p>
            <a:r>
              <a:rPr lang="it-IT" sz="1400" dirty="0" smtClean="0"/>
              <a:t>Jobs for </a:t>
            </a:r>
            <a:r>
              <a:rPr lang="it-IT" sz="1400" dirty="0" err="1" smtClean="0"/>
              <a:t>process</a:t>
            </a:r>
            <a:r>
              <a:rPr lang="it-IT" sz="1400" dirty="0" smtClean="0"/>
              <a:t> </a:t>
            </a:r>
            <a:r>
              <a:rPr lang="it-IT" sz="1400" dirty="0"/>
              <a:t>n</a:t>
            </a:r>
            <a:r>
              <a:rPr lang="it-IT" sz="1400" dirty="0" smtClean="0"/>
              <a:t> </a:t>
            </a:r>
            <a:endParaRPr lang="it-IT" sz="1400" dirty="0"/>
          </a:p>
        </p:txBody>
      </p:sp>
      <p:cxnSp>
        <p:nvCxnSpPr>
          <p:cNvPr id="212" name="Connettore 1 211"/>
          <p:cNvCxnSpPr/>
          <p:nvPr/>
        </p:nvCxnSpPr>
        <p:spPr>
          <a:xfrm flipH="1">
            <a:off x="5536998" y="3410898"/>
            <a:ext cx="258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3" name="Connettore 1 212"/>
          <p:cNvCxnSpPr/>
          <p:nvPr/>
        </p:nvCxnSpPr>
        <p:spPr>
          <a:xfrm>
            <a:off x="5536998" y="2278726"/>
            <a:ext cx="0" cy="11321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4" name="Connettore 1 213"/>
          <p:cNvCxnSpPr/>
          <p:nvPr/>
        </p:nvCxnSpPr>
        <p:spPr>
          <a:xfrm>
            <a:off x="5536998" y="2278726"/>
            <a:ext cx="366938"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5" name="CasellaDiTesto 214"/>
          <p:cNvSpPr txBox="1"/>
          <p:nvPr/>
        </p:nvSpPr>
        <p:spPr>
          <a:xfrm>
            <a:off x="5076056" y="5079085"/>
            <a:ext cx="3888432" cy="307777"/>
          </a:xfrm>
          <a:prstGeom prst="rect">
            <a:avLst/>
          </a:prstGeom>
          <a:noFill/>
        </p:spPr>
        <p:txBody>
          <a:bodyPr wrap="square" rtlCol="0">
            <a:spAutoFit/>
          </a:bodyPr>
          <a:lstStyle/>
          <a:p>
            <a:r>
              <a:rPr lang="it-IT" sz="1400" dirty="0" smtClean="0"/>
              <a:t>Comunicazione dei job da svolgere per gli altri nodi</a:t>
            </a:r>
            <a:endParaRPr lang="it-IT" sz="1400" dirty="0"/>
          </a:p>
        </p:txBody>
      </p:sp>
      <p:cxnSp>
        <p:nvCxnSpPr>
          <p:cNvPr id="216" name="Connettore 1 215"/>
          <p:cNvCxnSpPr/>
          <p:nvPr/>
        </p:nvCxnSpPr>
        <p:spPr>
          <a:xfrm>
            <a:off x="6689212" y="4482135"/>
            <a:ext cx="14125" cy="616695"/>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9" name="Connettore 1 218"/>
          <p:cNvCxnSpPr>
            <a:stCxn id="165" idx="4"/>
          </p:cNvCxnSpPr>
          <p:nvPr/>
        </p:nvCxnSpPr>
        <p:spPr>
          <a:xfrm>
            <a:off x="7896419" y="4653136"/>
            <a:ext cx="4894" cy="445694"/>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0" name="Connettore 1 219"/>
          <p:cNvCxnSpPr>
            <a:stCxn id="161" idx="3"/>
            <a:endCxn id="207" idx="1"/>
          </p:cNvCxnSpPr>
          <p:nvPr/>
        </p:nvCxnSpPr>
        <p:spPr>
          <a:xfrm flipV="1">
            <a:off x="4139952" y="1858470"/>
            <a:ext cx="1771297" cy="3360858"/>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1" name="CasellaDiTesto 220"/>
          <p:cNvSpPr txBox="1"/>
          <p:nvPr/>
        </p:nvSpPr>
        <p:spPr>
          <a:xfrm>
            <a:off x="5839241" y="5943762"/>
            <a:ext cx="2062072" cy="523220"/>
          </a:xfrm>
          <a:prstGeom prst="rect">
            <a:avLst/>
          </a:prstGeom>
          <a:noFill/>
        </p:spPr>
        <p:txBody>
          <a:bodyPr wrap="square" rtlCol="0">
            <a:spAutoFit/>
          </a:bodyPr>
          <a:lstStyle/>
          <a:p>
            <a:r>
              <a:rPr lang="it-IT" sz="1400" dirty="0" smtClean="0"/>
              <a:t>Svolgimento dei </a:t>
            </a:r>
            <a:r>
              <a:rPr lang="it-IT" sz="1400" dirty="0" err="1" smtClean="0"/>
              <a:t>jobs</a:t>
            </a:r>
            <a:r>
              <a:rPr lang="it-IT" sz="1400" dirty="0" smtClean="0"/>
              <a:t> associati a questo </a:t>
            </a:r>
            <a:r>
              <a:rPr lang="it-IT" sz="1400" dirty="0" err="1" smtClean="0"/>
              <a:t>thread</a:t>
            </a:r>
            <a:endParaRPr lang="it-IT" sz="1400" dirty="0" smtClean="0"/>
          </a:p>
        </p:txBody>
      </p:sp>
      <p:cxnSp>
        <p:nvCxnSpPr>
          <p:cNvPr id="222" name="Connettore 1 221"/>
          <p:cNvCxnSpPr/>
          <p:nvPr/>
        </p:nvCxnSpPr>
        <p:spPr>
          <a:xfrm>
            <a:off x="6051677" y="1921662"/>
            <a:ext cx="0" cy="4022100"/>
          </a:xfrm>
          <a:prstGeom prst="line">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CasellaDiTesto 107"/>
          <p:cNvSpPr txBox="1"/>
          <p:nvPr/>
        </p:nvSpPr>
        <p:spPr>
          <a:xfrm>
            <a:off x="3275856" y="1772816"/>
            <a:ext cx="2062072" cy="738664"/>
          </a:xfrm>
          <a:prstGeom prst="rect">
            <a:avLst/>
          </a:prstGeom>
          <a:noFill/>
        </p:spPr>
        <p:txBody>
          <a:bodyPr wrap="square" rtlCol="0">
            <a:spAutoFit/>
          </a:bodyPr>
          <a:lstStyle/>
          <a:p>
            <a:r>
              <a:rPr lang="it-IT" sz="1400" dirty="0" smtClean="0"/>
              <a:t>Comunicazioni nodo-nodo bufferizzate, non bloccanti</a:t>
            </a:r>
          </a:p>
        </p:txBody>
      </p:sp>
      <p:cxnSp>
        <p:nvCxnSpPr>
          <p:cNvPr id="13" name="Connettore 1 12"/>
          <p:cNvCxnSpPr/>
          <p:nvPr/>
        </p:nvCxnSpPr>
        <p:spPr>
          <a:xfrm flipH="1">
            <a:off x="3851920" y="2511480"/>
            <a:ext cx="72008" cy="557480"/>
          </a:xfrm>
          <a:prstGeom prst="line">
            <a:avLst/>
          </a:prstGeom>
        </p:spPr>
        <p:style>
          <a:lnRef idx="1">
            <a:schemeClr val="accent4"/>
          </a:lnRef>
          <a:fillRef idx="0">
            <a:schemeClr val="accent4"/>
          </a:fillRef>
          <a:effectRef idx="0">
            <a:schemeClr val="accent4"/>
          </a:effectRef>
          <a:fontRef idx="minor">
            <a:schemeClr val="tx1"/>
          </a:fontRef>
        </p:style>
      </p:cxnSp>
      <p:cxnSp>
        <p:nvCxnSpPr>
          <p:cNvPr id="116" name="Connettore 1 115"/>
          <p:cNvCxnSpPr/>
          <p:nvPr/>
        </p:nvCxnSpPr>
        <p:spPr>
          <a:xfrm>
            <a:off x="4040324" y="2511480"/>
            <a:ext cx="862813" cy="1027419"/>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8876661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3" name="CasellaDiTesto 2"/>
          <p:cNvSpPr txBox="1"/>
          <p:nvPr/>
        </p:nvSpPr>
        <p:spPr>
          <a:xfrm>
            <a:off x="115128" y="921494"/>
            <a:ext cx="8849360" cy="1200329"/>
          </a:xfrm>
          <a:prstGeom prst="rect">
            <a:avLst/>
          </a:prstGeom>
          <a:noFill/>
        </p:spPr>
        <p:txBody>
          <a:bodyPr wrap="square" rtlCol="0">
            <a:spAutoFit/>
          </a:bodyPr>
          <a:lstStyle/>
          <a:p>
            <a:r>
              <a:rPr lang="it-IT" dirty="0" err="1" smtClean="0"/>
              <a:t>Step</a:t>
            </a:r>
            <a:r>
              <a:rPr lang="it-IT" dirty="0" smtClean="0"/>
              <a:t> 3.bis: La lista di job è in realtà un accostamento di liste, una per ogni altro processo.</a:t>
            </a:r>
          </a:p>
          <a:p>
            <a:r>
              <a:rPr lang="it-IT" dirty="0" smtClean="0"/>
              <a:t>Inoltre ogni lista associata ad un certo processo, contiene i </a:t>
            </a:r>
            <a:r>
              <a:rPr lang="it-IT" dirty="0" err="1" smtClean="0"/>
              <a:t>jobs</a:t>
            </a:r>
            <a:r>
              <a:rPr lang="it-IT" dirty="0" smtClean="0"/>
              <a:t>, separati però da </a:t>
            </a:r>
            <a:r>
              <a:rPr lang="it-IT" dirty="0" err="1" smtClean="0"/>
              <a:t>milestone</a:t>
            </a:r>
            <a:r>
              <a:rPr lang="it-IT" dirty="0" smtClean="0"/>
              <a:t>, in modo tale che sia possibile processare tutti i job provenienti dagli altri processi e relativi ad un certo specifico batch di iterazioni in maniera separata</a:t>
            </a:r>
          </a:p>
        </p:txBody>
      </p:sp>
      <p:grpSp>
        <p:nvGrpSpPr>
          <p:cNvPr id="5" name="Gruppo 4"/>
          <p:cNvGrpSpPr/>
          <p:nvPr/>
        </p:nvGrpSpPr>
        <p:grpSpPr>
          <a:xfrm>
            <a:off x="671601" y="2492896"/>
            <a:ext cx="7140759" cy="909101"/>
            <a:chOff x="671601" y="1916832"/>
            <a:chExt cx="7140759" cy="909101"/>
          </a:xfrm>
        </p:grpSpPr>
        <p:sp>
          <p:nvSpPr>
            <p:cNvPr id="67" name="CasellaDiTesto 66"/>
            <p:cNvSpPr txBox="1"/>
            <p:nvPr/>
          </p:nvSpPr>
          <p:spPr>
            <a:xfrm>
              <a:off x="3612901" y="1916832"/>
              <a:ext cx="1103115" cy="523220"/>
            </a:xfrm>
            <a:prstGeom prst="rect">
              <a:avLst/>
            </a:prstGeom>
            <a:noFill/>
          </p:spPr>
          <p:txBody>
            <a:bodyPr wrap="square" rtlCol="0">
              <a:spAutoFit/>
            </a:bodyPr>
            <a:lstStyle/>
            <a:p>
              <a:r>
                <a:rPr lang="it-IT" sz="1400" dirty="0" smtClean="0"/>
                <a:t>Jobs from </a:t>
              </a:r>
            </a:p>
            <a:p>
              <a:r>
                <a:rPr lang="it-IT" sz="1400" dirty="0" err="1" smtClean="0"/>
                <a:t>process</a:t>
              </a:r>
              <a:r>
                <a:rPr lang="it-IT" sz="1400" dirty="0" smtClean="0"/>
                <a:t> 0 </a:t>
              </a:r>
              <a:endParaRPr lang="it-IT" sz="1400" dirty="0"/>
            </a:p>
          </p:txBody>
        </p:sp>
        <p:sp>
          <p:nvSpPr>
            <p:cNvPr id="84" name="CasellaDiTesto 83"/>
            <p:cNvSpPr txBox="1"/>
            <p:nvPr/>
          </p:nvSpPr>
          <p:spPr>
            <a:xfrm>
              <a:off x="4644008" y="1969676"/>
              <a:ext cx="1103115" cy="523220"/>
            </a:xfrm>
            <a:prstGeom prst="rect">
              <a:avLst/>
            </a:prstGeom>
            <a:noFill/>
          </p:spPr>
          <p:txBody>
            <a:bodyPr wrap="square" rtlCol="0">
              <a:spAutoFit/>
            </a:bodyPr>
            <a:lstStyle/>
            <a:p>
              <a:r>
                <a:rPr lang="it-IT" sz="1400" dirty="0" smtClean="0"/>
                <a:t>Jobs from </a:t>
              </a:r>
            </a:p>
            <a:p>
              <a:r>
                <a:rPr lang="it-IT" sz="1400" dirty="0" err="1" smtClean="0"/>
                <a:t>process</a:t>
              </a:r>
              <a:r>
                <a:rPr lang="it-IT" sz="1400" dirty="0" smtClean="0"/>
                <a:t> 2 </a:t>
              </a:r>
              <a:endParaRPr lang="it-IT" sz="1400" dirty="0"/>
            </a:p>
          </p:txBody>
        </p:sp>
        <p:sp>
          <p:nvSpPr>
            <p:cNvPr id="85" name="CasellaDiTesto 84"/>
            <p:cNvSpPr txBox="1"/>
            <p:nvPr/>
          </p:nvSpPr>
          <p:spPr>
            <a:xfrm>
              <a:off x="5845149" y="1916832"/>
              <a:ext cx="1103115" cy="523220"/>
            </a:xfrm>
            <a:prstGeom prst="rect">
              <a:avLst/>
            </a:prstGeom>
            <a:noFill/>
          </p:spPr>
          <p:txBody>
            <a:bodyPr wrap="square" rtlCol="0">
              <a:spAutoFit/>
            </a:bodyPr>
            <a:lstStyle/>
            <a:p>
              <a:r>
                <a:rPr lang="it-IT" sz="1400" dirty="0" smtClean="0"/>
                <a:t>Jobs from </a:t>
              </a:r>
            </a:p>
            <a:p>
              <a:r>
                <a:rPr lang="it-IT" sz="1400" dirty="0" err="1" smtClean="0"/>
                <a:t>process</a:t>
              </a:r>
              <a:r>
                <a:rPr lang="it-IT" sz="1400" dirty="0" smtClean="0"/>
                <a:t> 3 </a:t>
              </a:r>
              <a:endParaRPr lang="it-IT" sz="1400" dirty="0"/>
            </a:p>
          </p:txBody>
        </p:sp>
        <p:grpSp>
          <p:nvGrpSpPr>
            <p:cNvPr id="2" name="Gruppo 1"/>
            <p:cNvGrpSpPr/>
            <p:nvPr/>
          </p:nvGrpSpPr>
          <p:grpSpPr>
            <a:xfrm>
              <a:off x="671601" y="2057123"/>
              <a:ext cx="7140759" cy="768810"/>
              <a:chOff x="671601" y="2057123"/>
              <a:chExt cx="7140759" cy="768810"/>
            </a:xfrm>
          </p:grpSpPr>
          <p:grpSp>
            <p:nvGrpSpPr>
              <p:cNvPr id="49" name="Gruppo 48"/>
              <p:cNvGrpSpPr/>
              <p:nvPr/>
            </p:nvGrpSpPr>
            <p:grpSpPr>
              <a:xfrm>
                <a:off x="671601" y="2252242"/>
                <a:ext cx="1720049" cy="400690"/>
                <a:chOff x="2803960" y="2444338"/>
                <a:chExt cx="1720049" cy="400690"/>
              </a:xfrm>
            </p:grpSpPr>
            <p:grpSp>
              <p:nvGrpSpPr>
                <p:cNvPr id="52" name="Gruppo 51"/>
                <p:cNvGrpSpPr/>
                <p:nvPr/>
              </p:nvGrpSpPr>
              <p:grpSpPr>
                <a:xfrm>
                  <a:off x="2803960" y="2444338"/>
                  <a:ext cx="1720049" cy="400690"/>
                  <a:chOff x="2195736" y="5229200"/>
                  <a:chExt cx="1720049" cy="400690"/>
                </a:xfrm>
              </p:grpSpPr>
              <p:sp>
                <p:nvSpPr>
                  <p:cNvPr id="54" name="CasellaDiTesto 53"/>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55" name="Rettangolo 54"/>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Rettangolo 55"/>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CasellaDiTesto 56"/>
                  <p:cNvSpPr txBox="1"/>
                  <p:nvPr/>
                </p:nvSpPr>
                <p:spPr>
                  <a:xfrm>
                    <a:off x="3411729" y="5260558"/>
                    <a:ext cx="504056" cy="369332"/>
                  </a:xfrm>
                  <a:prstGeom prst="rect">
                    <a:avLst/>
                  </a:prstGeom>
                  <a:noFill/>
                </p:spPr>
                <p:txBody>
                  <a:bodyPr wrap="square" rtlCol="0">
                    <a:spAutoFit/>
                  </a:bodyPr>
                  <a:lstStyle/>
                  <a:p>
                    <a:r>
                      <a:rPr lang="it-IT" dirty="0"/>
                      <a:t>&gt;</a:t>
                    </a:r>
                  </a:p>
                </p:txBody>
              </p:sp>
            </p:grpSp>
            <p:sp>
              <p:nvSpPr>
                <p:cNvPr id="53" name="Rettangolo 52"/>
                <p:cNvSpPr/>
                <p:nvPr/>
              </p:nvSpPr>
              <p:spPr>
                <a:xfrm>
                  <a:off x="3785912" y="2553727"/>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8" name="CasellaDiTesto 57"/>
              <p:cNvSpPr txBox="1"/>
              <p:nvPr/>
            </p:nvSpPr>
            <p:spPr>
              <a:xfrm>
                <a:off x="743609" y="2057123"/>
                <a:ext cx="1551984" cy="307777"/>
              </a:xfrm>
              <a:prstGeom prst="rect">
                <a:avLst/>
              </a:prstGeom>
              <a:noFill/>
            </p:spPr>
            <p:txBody>
              <a:bodyPr wrap="square" rtlCol="0">
                <a:spAutoFit/>
              </a:bodyPr>
              <a:lstStyle/>
              <a:p>
                <a:r>
                  <a:rPr lang="it-IT" sz="1400" dirty="0" smtClean="0"/>
                  <a:t>Jobs for </a:t>
                </a:r>
                <a:r>
                  <a:rPr lang="it-IT" sz="1400" dirty="0" err="1" smtClean="0"/>
                  <a:t>process</a:t>
                </a:r>
                <a:r>
                  <a:rPr lang="it-IT" sz="1400" dirty="0" smtClean="0"/>
                  <a:t> 1 </a:t>
                </a:r>
                <a:endParaRPr lang="it-IT" sz="1400" dirty="0"/>
              </a:p>
            </p:txBody>
          </p:sp>
          <p:sp>
            <p:nvSpPr>
              <p:cNvPr id="59" name="Freccia a destra 58"/>
              <p:cNvSpPr/>
              <p:nvPr/>
            </p:nvSpPr>
            <p:spPr>
              <a:xfrm>
                <a:off x="2391650" y="2204330"/>
                <a:ext cx="1008112" cy="527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61" name="Gruppo 60"/>
              <p:cNvGrpSpPr/>
              <p:nvPr/>
            </p:nvGrpSpPr>
            <p:grpSpPr>
              <a:xfrm>
                <a:off x="3563888" y="2319722"/>
                <a:ext cx="1008112" cy="400690"/>
                <a:chOff x="2195736" y="5229200"/>
                <a:chExt cx="1008112" cy="400690"/>
              </a:xfrm>
            </p:grpSpPr>
            <p:sp>
              <p:nvSpPr>
                <p:cNvPr id="63" name="CasellaDiTesto 62"/>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64" name="Rettangolo 63"/>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CasellaDiTesto 65"/>
                <p:cNvSpPr txBox="1"/>
                <p:nvPr/>
              </p:nvSpPr>
              <p:spPr>
                <a:xfrm>
                  <a:off x="2699792" y="5260558"/>
                  <a:ext cx="504056" cy="369332"/>
                </a:xfrm>
                <a:prstGeom prst="rect">
                  <a:avLst/>
                </a:prstGeom>
                <a:noFill/>
              </p:spPr>
              <p:txBody>
                <a:bodyPr wrap="square" rtlCol="0">
                  <a:spAutoFit/>
                </a:bodyPr>
                <a:lstStyle/>
                <a:p>
                  <a:r>
                    <a:rPr lang="it-IT" dirty="0"/>
                    <a:t>&gt;</a:t>
                  </a:r>
                </a:p>
              </p:txBody>
            </p:sp>
          </p:grpSp>
          <p:grpSp>
            <p:nvGrpSpPr>
              <p:cNvPr id="68" name="Gruppo 67"/>
              <p:cNvGrpSpPr/>
              <p:nvPr/>
            </p:nvGrpSpPr>
            <p:grpSpPr>
              <a:xfrm>
                <a:off x="4467800" y="2348880"/>
                <a:ext cx="1328336" cy="400690"/>
                <a:chOff x="2803960" y="2444338"/>
                <a:chExt cx="1328336" cy="400690"/>
              </a:xfrm>
            </p:grpSpPr>
            <p:grpSp>
              <p:nvGrpSpPr>
                <p:cNvPr id="69" name="Gruppo 68"/>
                <p:cNvGrpSpPr/>
                <p:nvPr/>
              </p:nvGrpSpPr>
              <p:grpSpPr>
                <a:xfrm>
                  <a:off x="2803960" y="2444338"/>
                  <a:ext cx="1328336" cy="400690"/>
                  <a:chOff x="2195736" y="5229200"/>
                  <a:chExt cx="1328336" cy="400690"/>
                </a:xfrm>
              </p:grpSpPr>
              <p:sp>
                <p:nvSpPr>
                  <p:cNvPr id="71" name="CasellaDiTesto 70"/>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72" name="Rettangolo 71"/>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CasellaDiTesto 73"/>
                  <p:cNvSpPr txBox="1"/>
                  <p:nvPr/>
                </p:nvSpPr>
                <p:spPr>
                  <a:xfrm>
                    <a:off x="3020016" y="5260558"/>
                    <a:ext cx="504056" cy="369332"/>
                  </a:xfrm>
                  <a:prstGeom prst="rect">
                    <a:avLst/>
                  </a:prstGeom>
                  <a:noFill/>
                </p:spPr>
                <p:txBody>
                  <a:bodyPr wrap="square" rtlCol="0">
                    <a:spAutoFit/>
                  </a:bodyPr>
                  <a:lstStyle/>
                  <a:p>
                    <a:r>
                      <a:rPr lang="it-IT" dirty="0"/>
                      <a:t>&gt;</a:t>
                    </a:r>
                  </a:p>
                </p:txBody>
              </p:sp>
            </p:grpSp>
            <p:sp>
              <p:nvSpPr>
                <p:cNvPr id="70" name="Rettangolo 69"/>
                <p:cNvSpPr/>
                <p:nvPr/>
              </p:nvSpPr>
              <p:spPr>
                <a:xfrm>
                  <a:off x="3412216" y="2553727"/>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6" name="Gruppo 75"/>
              <p:cNvGrpSpPr/>
              <p:nvPr/>
            </p:nvGrpSpPr>
            <p:grpSpPr>
              <a:xfrm>
                <a:off x="5796136" y="2348880"/>
                <a:ext cx="1008112" cy="369332"/>
                <a:chOff x="2195736" y="5229200"/>
                <a:chExt cx="1008112" cy="369332"/>
              </a:xfrm>
            </p:grpSpPr>
            <p:sp>
              <p:nvSpPr>
                <p:cNvPr id="78" name="CasellaDiTesto 77"/>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79" name="Rettangolo 78"/>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CasellaDiTesto 79"/>
                <p:cNvSpPr txBox="1"/>
                <p:nvPr/>
              </p:nvSpPr>
              <p:spPr>
                <a:xfrm>
                  <a:off x="2699792" y="5229200"/>
                  <a:ext cx="504056" cy="369332"/>
                </a:xfrm>
                <a:prstGeom prst="rect">
                  <a:avLst/>
                </a:prstGeom>
                <a:noFill/>
              </p:spPr>
              <p:txBody>
                <a:bodyPr wrap="square" rtlCol="0">
                  <a:spAutoFit/>
                </a:bodyPr>
                <a:lstStyle/>
                <a:p>
                  <a:r>
                    <a:rPr lang="it-IT" dirty="0"/>
                    <a:t>&gt;</a:t>
                  </a:r>
                </a:p>
              </p:txBody>
            </p:sp>
          </p:grpSp>
          <p:sp>
            <p:nvSpPr>
              <p:cNvPr id="81" name="CasellaDiTesto 80"/>
              <p:cNvSpPr txBox="1"/>
              <p:nvPr/>
            </p:nvSpPr>
            <p:spPr>
              <a:xfrm>
                <a:off x="3430699" y="2204864"/>
                <a:ext cx="504056" cy="584775"/>
              </a:xfrm>
              <a:prstGeom prst="rect">
                <a:avLst/>
              </a:prstGeom>
              <a:noFill/>
            </p:spPr>
            <p:txBody>
              <a:bodyPr wrap="square" rtlCol="0">
                <a:spAutoFit/>
              </a:bodyPr>
              <a:lstStyle/>
              <a:p>
                <a:r>
                  <a:rPr lang="it-IT" sz="3200" dirty="0" smtClean="0"/>
                  <a:t>&lt;</a:t>
                </a:r>
                <a:endParaRPr lang="it-IT" sz="3200" dirty="0"/>
              </a:p>
            </p:txBody>
          </p:sp>
          <p:sp>
            <p:nvSpPr>
              <p:cNvPr id="83" name="CasellaDiTesto 82"/>
              <p:cNvSpPr txBox="1"/>
              <p:nvPr/>
            </p:nvSpPr>
            <p:spPr>
              <a:xfrm>
                <a:off x="7308304" y="2241158"/>
                <a:ext cx="504056" cy="584775"/>
              </a:xfrm>
              <a:prstGeom prst="rect">
                <a:avLst/>
              </a:prstGeom>
              <a:noFill/>
            </p:spPr>
            <p:txBody>
              <a:bodyPr wrap="square" rtlCol="0">
                <a:spAutoFit/>
              </a:bodyPr>
              <a:lstStyle/>
              <a:p>
                <a:r>
                  <a:rPr lang="it-IT" sz="3200" dirty="0" smtClean="0"/>
                  <a:t>&gt;</a:t>
                </a:r>
                <a:endParaRPr lang="it-IT" sz="3200" dirty="0"/>
              </a:p>
            </p:txBody>
          </p:sp>
          <p:sp>
            <p:nvSpPr>
              <p:cNvPr id="44" name="CasellaDiTesto 43"/>
              <p:cNvSpPr txBox="1"/>
              <p:nvPr/>
            </p:nvSpPr>
            <p:spPr>
              <a:xfrm>
                <a:off x="4211960" y="2348880"/>
                <a:ext cx="404199" cy="369332"/>
              </a:xfrm>
              <a:prstGeom prst="rect">
                <a:avLst/>
              </a:prstGeom>
              <a:noFill/>
            </p:spPr>
            <p:txBody>
              <a:bodyPr wrap="square" rtlCol="0">
                <a:spAutoFit/>
              </a:bodyPr>
              <a:lstStyle/>
              <a:p>
                <a:r>
                  <a:rPr lang="it-IT" dirty="0" smtClean="0"/>
                  <a:t>,</a:t>
                </a:r>
                <a:endParaRPr lang="it-IT" dirty="0"/>
              </a:p>
            </p:txBody>
          </p:sp>
          <p:sp>
            <p:nvSpPr>
              <p:cNvPr id="86" name="CasellaDiTesto 85"/>
              <p:cNvSpPr txBox="1"/>
              <p:nvPr/>
            </p:nvSpPr>
            <p:spPr>
              <a:xfrm>
                <a:off x="5508104" y="2348880"/>
                <a:ext cx="404199" cy="369332"/>
              </a:xfrm>
              <a:prstGeom prst="rect">
                <a:avLst/>
              </a:prstGeom>
              <a:noFill/>
            </p:spPr>
            <p:txBody>
              <a:bodyPr wrap="square" rtlCol="0">
                <a:spAutoFit/>
              </a:bodyPr>
              <a:lstStyle/>
              <a:p>
                <a:r>
                  <a:rPr lang="it-IT" dirty="0" smtClean="0"/>
                  <a:t>,</a:t>
                </a:r>
                <a:endParaRPr lang="it-IT" dirty="0"/>
              </a:p>
            </p:txBody>
          </p:sp>
          <p:sp>
            <p:nvSpPr>
              <p:cNvPr id="87" name="CasellaDiTesto 86"/>
              <p:cNvSpPr txBox="1"/>
              <p:nvPr/>
            </p:nvSpPr>
            <p:spPr>
              <a:xfrm>
                <a:off x="6444208" y="2348880"/>
                <a:ext cx="720080" cy="369332"/>
              </a:xfrm>
              <a:prstGeom prst="rect">
                <a:avLst/>
              </a:prstGeom>
              <a:noFill/>
            </p:spPr>
            <p:txBody>
              <a:bodyPr wrap="square" rtlCol="0">
                <a:spAutoFit/>
              </a:bodyPr>
              <a:lstStyle/>
              <a:p>
                <a:r>
                  <a:rPr lang="it-IT" dirty="0" smtClean="0"/>
                  <a:t>,      …</a:t>
                </a:r>
                <a:endParaRPr lang="it-IT" dirty="0"/>
              </a:p>
            </p:txBody>
          </p:sp>
        </p:grpSp>
      </p:grpSp>
      <p:sp>
        <p:nvSpPr>
          <p:cNvPr id="135" name="Freccia a destra 134"/>
          <p:cNvSpPr/>
          <p:nvPr/>
        </p:nvSpPr>
        <p:spPr>
          <a:xfrm rot="5400000">
            <a:off x="3359614" y="3767006"/>
            <a:ext cx="1244391" cy="527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7" name="Gruppo 6"/>
          <p:cNvGrpSpPr/>
          <p:nvPr/>
        </p:nvGrpSpPr>
        <p:grpSpPr>
          <a:xfrm>
            <a:off x="1763688" y="4941168"/>
            <a:ext cx="4618183" cy="792088"/>
            <a:chOff x="1763688" y="4941168"/>
            <a:chExt cx="4618183" cy="792088"/>
          </a:xfrm>
        </p:grpSpPr>
        <p:sp>
          <p:nvSpPr>
            <p:cNvPr id="137" name="Rettangolo 136"/>
            <p:cNvSpPr/>
            <p:nvPr/>
          </p:nvSpPr>
          <p:spPr>
            <a:xfrm>
              <a:off x="2198897" y="5083807"/>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8" name="Rettangolo 137"/>
            <p:cNvSpPr/>
            <p:nvPr/>
          </p:nvSpPr>
          <p:spPr>
            <a:xfrm>
              <a:off x="2533246" y="5085184"/>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9" name="Rettangolo 138"/>
            <p:cNvSpPr/>
            <p:nvPr/>
          </p:nvSpPr>
          <p:spPr>
            <a:xfrm>
              <a:off x="3539200" y="5083807"/>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0" name="Rettangolo 139"/>
            <p:cNvSpPr/>
            <p:nvPr/>
          </p:nvSpPr>
          <p:spPr>
            <a:xfrm>
              <a:off x="3873549" y="5085184"/>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1" name="Rettangolo 140"/>
            <p:cNvSpPr/>
            <p:nvPr/>
          </p:nvSpPr>
          <p:spPr>
            <a:xfrm>
              <a:off x="5197542" y="5083807"/>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2" name="Rettangolo 141"/>
            <p:cNvSpPr/>
            <p:nvPr/>
          </p:nvSpPr>
          <p:spPr>
            <a:xfrm>
              <a:off x="5531891" y="5085184"/>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3" name="Rettangolo 142"/>
            <p:cNvSpPr/>
            <p:nvPr/>
          </p:nvSpPr>
          <p:spPr>
            <a:xfrm>
              <a:off x="4213551" y="5085184"/>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5" name="CasellaDiTesto 144"/>
            <p:cNvSpPr txBox="1"/>
            <p:nvPr/>
          </p:nvSpPr>
          <p:spPr>
            <a:xfrm>
              <a:off x="1835696" y="5425479"/>
              <a:ext cx="1417630" cy="307777"/>
            </a:xfrm>
            <a:prstGeom prst="rect">
              <a:avLst/>
            </a:prstGeom>
            <a:noFill/>
          </p:spPr>
          <p:txBody>
            <a:bodyPr wrap="square" rtlCol="0">
              <a:spAutoFit/>
            </a:bodyPr>
            <a:lstStyle/>
            <a:p>
              <a:r>
                <a:rPr lang="it-IT" sz="1400" dirty="0" err="1" smtClean="0"/>
                <a:t>Iteraioni</a:t>
              </a:r>
              <a:r>
                <a:rPr lang="it-IT" sz="1400" dirty="0" smtClean="0"/>
                <a:t> 1-10</a:t>
              </a:r>
              <a:endParaRPr lang="it-IT" sz="1400" dirty="0"/>
            </a:p>
          </p:txBody>
        </p:sp>
        <p:sp>
          <p:nvSpPr>
            <p:cNvPr id="146" name="CasellaDiTesto 145"/>
            <p:cNvSpPr txBox="1"/>
            <p:nvPr/>
          </p:nvSpPr>
          <p:spPr>
            <a:xfrm>
              <a:off x="3397342" y="5425479"/>
              <a:ext cx="1417630" cy="307777"/>
            </a:xfrm>
            <a:prstGeom prst="rect">
              <a:avLst/>
            </a:prstGeom>
            <a:noFill/>
          </p:spPr>
          <p:txBody>
            <a:bodyPr wrap="square" rtlCol="0">
              <a:spAutoFit/>
            </a:bodyPr>
            <a:lstStyle/>
            <a:p>
              <a:r>
                <a:rPr lang="it-IT" sz="1400" dirty="0" err="1" smtClean="0"/>
                <a:t>Iteraioni</a:t>
              </a:r>
              <a:r>
                <a:rPr lang="it-IT" sz="1400" dirty="0" smtClean="0"/>
                <a:t> 11-20</a:t>
              </a:r>
              <a:endParaRPr lang="it-IT" sz="1400" dirty="0"/>
            </a:p>
          </p:txBody>
        </p:sp>
        <p:sp>
          <p:nvSpPr>
            <p:cNvPr id="147" name="CasellaDiTesto 146"/>
            <p:cNvSpPr txBox="1"/>
            <p:nvPr/>
          </p:nvSpPr>
          <p:spPr>
            <a:xfrm>
              <a:off x="4884771" y="5399404"/>
              <a:ext cx="1417630" cy="307777"/>
            </a:xfrm>
            <a:prstGeom prst="rect">
              <a:avLst/>
            </a:prstGeom>
            <a:noFill/>
          </p:spPr>
          <p:txBody>
            <a:bodyPr wrap="square" rtlCol="0">
              <a:spAutoFit/>
            </a:bodyPr>
            <a:lstStyle/>
            <a:p>
              <a:r>
                <a:rPr lang="it-IT" sz="1400" dirty="0" err="1" smtClean="0"/>
                <a:t>Iteraioni</a:t>
              </a:r>
              <a:r>
                <a:rPr lang="it-IT" sz="1400" dirty="0" smtClean="0"/>
                <a:t> 21-30</a:t>
              </a:r>
              <a:endParaRPr lang="it-IT" sz="1400" dirty="0"/>
            </a:p>
          </p:txBody>
        </p:sp>
        <p:sp>
          <p:nvSpPr>
            <p:cNvPr id="149" name="CasellaDiTesto 148"/>
            <p:cNvSpPr txBox="1"/>
            <p:nvPr/>
          </p:nvSpPr>
          <p:spPr>
            <a:xfrm>
              <a:off x="5877815" y="5007153"/>
              <a:ext cx="504056" cy="369332"/>
            </a:xfrm>
            <a:prstGeom prst="rect">
              <a:avLst/>
            </a:prstGeom>
            <a:noFill/>
          </p:spPr>
          <p:txBody>
            <a:bodyPr wrap="square" rtlCol="0">
              <a:spAutoFit/>
            </a:bodyPr>
            <a:lstStyle/>
            <a:p>
              <a:r>
                <a:rPr lang="it-IT" dirty="0"/>
                <a:t>&gt;</a:t>
              </a:r>
            </a:p>
          </p:txBody>
        </p:sp>
        <p:sp>
          <p:nvSpPr>
            <p:cNvPr id="150" name="CasellaDiTesto 149"/>
            <p:cNvSpPr txBox="1"/>
            <p:nvPr/>
          </p:nvSpPr>
          <p:spPr>
            <a:xfrm>
              <a:off x="1763688" y="5004609"/>
              <a:ext cx="504056" cy="369332"/>
            </a:xfrm>
            <a:prstGeom prst="rect">
              <a:avLst/>
            </a:prstGeom>
            <a:noFill/>
          </p:spPr>
          <p:txBody>
            <a:bodyPr wrap="square" rtlCol="0">
              <a:spAutoFit/>
            </a:bodyPr>
            <a:lstStyle/>
            <a:p>
              <a:r>
                <a:rPr lang="it-IT" dirty="0" smtClean="0"/>
                <a:t>&lt;</a:t>
              </a:r>
              <a:endParaRPr lang="it-IT" dirty="0"/>
            </a:p>
          </p:txBody>
        </p:sp>
        <p:pic>
          <p:nvPicPr>
            <p:cNvPr id="6" name="Immagin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5577" y="4941526"/>
              <a:ext cx="495498" cy="495498"/>
            </a:xfrm>
            <a:prstGeom prst="rect">
              <a:avLst/>
            </a:prstGeom>
          </p:spPr>
        </p:pic>
        <p:pic>
          <p:nvPicPr>
            <p:cNvPr id="151" name="Immagine 1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2566" y="4941168"/>
              <a:ext cx="495498" cy="495498"/>
            </a:xfrm>
            <a:prstGeom prst="rect">
              <a:avLst/>
            </a:prstGeom>
          </p:spPr>
        </p:pic>
      </p:grpSp>
    </p:spTree>
    <p:extLst>
      <p:ext uri="{BB962C8B-B14F-4D97-AF65-F5344CB8AC3E}">
        <p14:creationId xmlns:p14="http://schemas.microsoft.com/office/powerpoint/2010/main" val="36691294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68368" y="188640"/>
            <a:ext cx="8856984" cy="646331"/>
          </a:xfrm>
          <a:prstGeom prst="rect">
            <a:avLst/>
          </a:prstGeom>
          <a:noFill/>
        </p:spPr>
        <p:txBody>
          <a:bodyPr wrap="square" rtlCol="0">
            <a:spAutoFit/>
          </a:bodyPr>
          <a:lstStyle/>
          <a:p>
            <a:pPr algn="ctr"/>
            <a:r>
              <a:rPr lang="it-IT" sz="3600" dirty="0" smtClean="0"/>
              <a:t>Sommario</a:t>
            </a:r>
            <a:endParaRPr lang="it-IT" sz="3600" dirty="0"/>
          </a:p>
        </p:txBody>
      </p:sp>
      <p:grpSp>
        <p:nvGrpSpPr>
          <p:cNvPr id="46" name="Gruppo 45"/>
          <p:cNvGrpSpPr/>
          <p:nvPr/>
        </p:nvGrpSpPr>
        <p:grpSpPr>
          <a:xfrm>
            <a:off x="431540" y="1331476"/>
            <a:ext cx="7884876" cy="4329772"/>
            <a:chOff x="431540" y="1043444"/>
            <a:chExt cx="7884876" cy="4329772"/>
          </a:xfrm>
        </p:grpSpPr>
        <p:cxnSp>
          <p:nvCxnSpPr>
            <p:cNvPr id="6" name="Connettore 1 5"/>
            <p:cNvCxnSpPr/>
            <p:nvPr/>
          </p:nvCxnSpPr>
          <p:spPr>
            <a:xfrm>
              <a:off x="539552" y="1196752"/>
              <a:ext cx="0" cy="1728192"/>
            </a:xfrm>
            <a:prstGeom prst="line">
              <a:avLst/>
            </a:prstGeom>
          </p:spPr>
          <p:style>
            <a:lnRef idx="1">
              <a:schemeClr val="dk1"/>
            </a:lnRef>
            <a:fillRef idx="0">
              <a:schemeClr val="dk1"/>
            </a:fillRef>
            <a:effectRef idx="0">
              <a:schemeClr val="dk1"/>
            </a:effectRef>
            <a:fontRef idx="minor">
              <a:schemeClr val="tx1"/>
            </a:fontRef>
          </p:style>
        </p:cxnSp>
        <p:grpSp>
          <p:nvGrpSpPr>
            <p:cNvPr id="9" name="Gruppo 8"/>
            <p:cNvGrpSpPr/>
            <p:nvPr/>
          </p:nvGrpSpPr>
          <p:grpSpPr>
            <a:xfrm>
              <a:off x="431540" y="1043444"/>
              <a:ext cx="7092788" cy="369332"/>
              <a:chOff x="431540" y="1043444"/>
              <a:chExt cx="7092788" cy="369332"/>
            </a:xfrm>
          </p:grpSpPr>
          <p:sp>
            <p:nvSpPr>
              <p:cNvPr id="7" name="Rettangolo 6"/>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755576" y="1043444"/>
                <a:ext cx="6768752" cy="369332"/>
              </a:xfrm>
              <a:prstGeom prst="rect">
                <a:avLst/>
              </a:prstGeom>
              <a:noFill/>
            </p:spPr>
            <p:txBody>
              <a:bodyPr wrap="square" rtlCol="0">
                <a:spAutoFit/>
              </a:bodyPr>
              <a:lstStyle/>
              <a:p>
                <a:r>
                  <a:rPr lang="it-IT" dirty="0" smtClean="0"/>
                  <a:t>Introduzione</a:t>
                </a:r>
                <a:endParaRPr lang="it-IT" dirty="0"/>
              </a:p>
            </p:txBody>
          </p:sp>
        </p:grpSp>
        <p:sp>
          <p:nvSpPr>
            <p:cNvPr id="12" name="CasellaDiTesto 11"/>
            <p:cNvSpPr txBox="1"/>
            <p:nvPr/>
          </p:nvSpPr>
          <p:spPr>
            <a:xfrm>
              <a:off x="755576" y="1763524"/>
              <a:ext cx="6768752" cy="369332"/>
            </a:xfrm>
            <a:prstGeom prst="rect">
              <a:avLst/>
            </a:prstGeom>
            <a:noFill/>
          </p:spPr>
          <p:txBody>
            <a:bodyPr wrap="square" rtlCol="0">
              <a:spAutoFit/>
            </a:bodyPr>
            <a:lstStyle/>
            <a:p>
              <a:r>
                <a:rPr lang="it-IT" dirty="0" smtClean="0"/>
                <a:t>Algoritmi RRT</a:t>
              </a:r>
              <a:endParaRPr lang="it-IT" dirty="0"/>
            </a:p>
          </p:txBody>
        </p:sp>
        <p:sp>
          <p:nvSpPr>
            <p:cNvPr id="15" name="CasellaDiTesto 14"/>
            <p:cNvSpPr txBox="1"/>
            <p:nvPr/>
          </p:nvSpPr>
          <p:spPr>
            <a:xfrm>
              <a:off x="755576" y="2492896"/>
              <a:ext cx="6768752" cy="369332"/>
            </a:xfrm>
            <a:prstGeom prst="rect">
              <a:avLst/>
            </a:prstGeom>
            <a:noFill/>
          </p:spPr>
          <p:txBody>
            <a:bodyPr wrap="square" rtlCol="0">
              <a:spAutoFit/>
            </a:bodyPr>
            <a:lstStyle/>
            <a:p>
              <a:r>
                <a:rPr lang="it-IT" dirty="0" smtClean="0"/>
                <a:t>Implementazioni parallele di algoritmi RRT</a:t>
              </a:r>
              <a:endParaRPr lang="it-IT" dirty="0"/>
            </a:p>
          </p:txBody>
        </p:sp>
        <p:cxnSp>
          <p:nvCxnSpPr>
            <p:cNvPr id="16" name="Connettore 1 15"/>
            <p:cNvCxnSpPr/>
            <p:nvPr/>
          </p:nvCxnSpPr>
          <p:spPr>
            <a:xfrm>
              <a:off x="1331640" y="2924944"/>
              <a:ext cx="0" cy="1944216"/>
            </a:xfrm>
            <a:prstGeom prst="line">
              <a:avLst/>
            </a:prstGeom>
          </p:spPr>
          <p:style>
            <a:lnRef idx="1">
              <a:schemeClr val="dk1"/>
            </a:lnRef>
            <a:fillRef idx="0">
              <a:schemeClr val="dk1"/>
            </a:fillRef>
            <a:effectRef idx="0">
              <a:schemeClr val="dk1"/>
            </a:effectRef>
            <a:fontRef idx="minor">
              <a:schemeClr val="tx1"/>
            </a:fontRef>
          </p:style>
        </p:cxnSp>
        <p:sp>
          <p:nvSpPr>
            <p:cNvPr id="21" name="CasellaDiTesto 20"/>
            <p:cNvSpPr txBox="1"/>
            <p:nvPr/>
          </p:nvSpPr>
          <p:spPr>
            <a:xfrm>
              <a:off x="1547664" y="3059668"/>
              <a:ext cx="6768752" cy="369332"/>
            </a:xfrm>
            <a:prstGeom prst="rect">
              <a:avLst/>
            </a:prstGeom>
            <a:noFill/>
          </p:spPr>
          <p:txBody>
            <a:bodyPr wrap="square" rtlCol="0">
              <a:spAutoFit/>
            </a:bodyPr>
            <a:lstStyle/>
            <a:p>
              <a:r>
                <a:rPr lang="it-IT" dirty="0" err="1" smtClean="0"/>
                <a:t>Step</a:t>
              </a:r>
              <a:r>
                <a:rPr lang="it-IT" dirty="0" smtClean="0"/>
                <a:t> 1  (OMP)</a:t>
              </a:r>
              <a:endParaRPr lang="it-IT" dirty="0"/>
            </a:p>
          </p:txBody>
        </p:sp>
        <p:sp>
          <p:nvSpPr>
            <p:cNvPr id="24" name="CasellaDiTesto 23"/>
            <p:cNvSpPr txBox="1"/>
            <p:nvPr/>
          </p:nvSpPr>
          <p:spPr>
            <a:xfrm>
              <a:off x="1547664" y="3491716"/>
              <a:ext cx="6768752" cy="369332"/>
            </a:xfrm>
            <a:prstGeom prst="rect">
              <a:avLst/>
            </a:prstGeom>
            <a:noFill/>
          </p:spPr>
          <p:txBody>
            <a:bodyPr wrap="square" rtlCol="0">
              <a:spAutoFit/>
            </a:bodyPr>
            <a:lstStyle/>
            <a:p>
              <a:r>
                <a:rPr lang="it-IT" dirty="0" err="1" smtClean="0"/>
                <a:t>Step</a:t>
              </a:r>
              <a:r>
                <a:rPr lang="it-IT" dirty="0" smtClean="0"/>
                <a:t> 2  (OMP)</a:t>
              </a:r>
              <a:endParaRPr lang="it-IT" dirty="0"/>
            </a:p>
          </p:txBody>
        </p:sp>
        <p:sp>
          <p:nvSpPr>
            <p:cNvPr id="27" name="CasellaDiTesto 26"/>
            <p:cNvSpPr txBox="1"/>
            <p:nvPr/>
          </p:nvSpPr>
          <p:spPr>
            <a:xfrm>
              <a:off x="1547664" y="3933056"/>
              <a:ext cx="6768752" cy="369332"/>
            </a:xfrm>
            <a:prstGeom prst="rect">
              <a:avLst/>
            </a:prstGeom>
            <a:noFill/>
          </p:spPr>
          <p:txBody>
            <a:bodyPr wrap="square" rtlCol="0">
              <a:spAutoFit/>
            </a:bodyPr>
            <a:lstStyle/>
            <a:p>
              <a:r>
                <a:rPr lang="it-IT" dirty="0" err="1" smtClean="0"/>
                <a:t>Step</a:t>
              </a:r>
              <a:r>
                <a:rPr lang="it-IT" dirty="0" smtClean="0"/>
                <a:t> 3  (MPI)</a:t>
              </a:r>
              <a:endParaRPr lang="it-IT" dirty="0"/>
            </a:p>
          </p:txBody>
        </p:sp>
        <p:sp>
          <p:nvSpPr>
            <p:cNvPr id="30" name="CasellaDiTesto 29"/>
            <p:cNvSpPr txBox="1"/>
            <p:nvPr/>
          </p:nvSpPr>
          <p:spPr>
            <a:xfrm>
              <a:off x="1547664" y="4365104"/>
              <a:ext cx="6768752" cy="369332"/>
            </a:xfrm>
            <a:prstGeom prst="rect">
              <a:avLst/>
            </a:prstGeom>
            <a:noFill/>
          </p:spPr>
          <p:txBody>
            <a:bodyPr wrap="square" rtlCol="0">
              <a:spAutoFit/>
            </a:bodyPr>
            <a:lstStyle/>
            <a:p>
              <a:r>
                <a:rPr lang="it-IT" dirty="0" err="1" smtClean="0"/>
                <a:t>Step</a:t>
              </a:r>
              <a:r>
                <a:rPr lang="it-IT" dirty="0" smtClean="0"/>
                <a:t> 4  (MPI)</a:t>
              </a:r>
              <a:endParaRPr lang="it-IT" dirty="0"/>
            </a:p>
          </p:txBody>
        </p:sp>
        <p:cxnSp>
          <p:nvCxnSpPr>
            <p:cNvPr id="32" name="Connettore 1 31"/>
            <p:cNvCxnSpPr>
              <a:endCxn id="43" idx="2"/>
            </p:cNvCxnSpPr>
            <p:nvPr/>
          </p:nvCxnSpPr>
          <p:spPr>
            <a:xfrm>
              <a:off x="539552" y="4869160"/>
              <a:ext cx="6503" cy="396044"/>
            </a:xfrm>
            <a:prstGeom prst="line">
              <a:avLst/>
            </a:prstGeom>
          </p:spPr>
          <p:style>
            <a:lnRef idx="1">
              <a:schemeClr val="dk1"/>
            </a:lnRef>
            <a:fillRef idx="0">
              <a:schemeClr val="dk1"/>
            </a:fillRef>
            <a:effectRef idx="0">
              <a:schemeClr val="dk1"/>
            </a:effectRef>
            <a:fontRef idx="minor">
              <a:schemeClr val="tx1"/>
            </a:fontRef>
          </p:style>
        </p:cxnSp>
        <p:cxnSp>
          <p:nvCxnSpPr>
            <p:cNvPr id="35" name="Connettore 1 34"/>
            <p:cNvCxnSpPr/>
            <p:nvPr/>
          </p:nvCxnSpPr>
          <p:spPr>
            <a:xfrm flipH="1">
              <a:off x="539552" y="2924944"/>
              <a:ext cx="792088" cy="0"/>
            </a:xfrm>
            <a:prstGeom prst="line">
              <a:avLst/>
            </a:prstGeom>
          </p:spPr>
          <p:style>
            <a:lnRef idx="1">
              <a:schemeClr val="dk1"/>
            </a:lnRef>
            <a:fillRef idx="0">
              <a:schemeClr val="dk1"/>
            </a:fillRef>
            <a:effectRef idx="0">
              <a:schemeClr val="dk1"/>
            </a:effectRef>
            <a:fontRef idx="minor">
              <a:schemeClr val="tx1"/>
            </a:fontRef>
          </p:style>
        </p:cxnSp>
        <p:cxnSp>
          <p:nvCxnSpPr>
            <p:cNvPr id="40" name="Connettore 1 39"/>
            <p:cNvCxnSpPr/>
            <p:nvPr/>
          </p:nvCxnSpPr>
          <p:spPr>
            <a:xfrm flipH="1">
              <a:off x="539552" y="4869160"/>
              <a:ext cx="792088" cy="0"/>
            </a:xfrm>
            <a:prstGeom prst="line">
              <a:avLst/>
            </a:prstGeom>
          </p:spPr>
          <p:style>
            <a:lnRef idx="1">
              <a:schemeClr val="dk1"/>
            </a:lnRef>
            <a:fillRef idx="0">
              <a:schemeClr val="dk1"/>
            </a:fillRef>
            <a:effectRef idx="0">
              <a:schemeClr val="dk1"/>
            </a:effectRef>
            <a:fontRef idx="minor">
              <a:schemeClr val="tx1"/>
            </a:fontRef>
          </p:style>
        </p:cxnSp>
        <p:grpSp>
          <p:nvGrpSpPr>
            <p:cNvPr id="42" name="Gruppo 41"/>
            <p:cNvGrpSpPr/>
            <p:nvPr/>
          </p:nvGrpSpPr>
          <p:grpSpPr>
            <a:xfrm>
              <a:off x="438043" y="5003884"/>
              <a:ext cx="7092788" cy="369332"/>
              <a:chOff x="431540" y="1043444"/>
              <a:chExt cx="7092788" cy="369332"/>
            </a:xfrm>
          </p:grpSpPr>
          <p:sp>
            <p:nvSpPr>
              <p:cNvPr id="43" name="Rettangolo 42"/>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CasellaDiTesto 43"/>
              <p:cNvSpPr txBox="1"/>
              <p:nvPr/>
            </p:nvSpPr>
            <p:spPr>
              <a:xfrm>
                <a:off x="755576" y="1043444"/>
                <a:ext cx="6768752" cy="369332"/>
              </a:xfrm>
              <a:prstGeom prst="rect">
                <a:avLst/>
              </a:prstGeom>
              <a:noFill/>
            </p:spPr>
            <p:txBody>
              <a:bodyPr wrap="square" rtlCol="0">
                <a:spAutoFit/>
              </a:bodyPr>
              <a:lstStyle/>
              <a:p>
                <a:r>
                  <a:rPr lang="it-IT" dirty="0" smtClean="0"/>
                  <a:t>Design pattern utilizzati</a:t>
                </a:r>
                <a:endParaRPr lang="it-IT" dirty="0"/>
              </a:p>
            </p:txBody>
          </p:sp>
        </p:grpSp>
      </p:grpSp>
      <p:sp>
        <p:nvSpPr>
          <p:cNvPr id="36" name="Rettangolo 35"/>
          <p:cNvSpPr/>
          <p:nvPr/>
        </p:nvSpPr>
        <p:spPr>
          <a:xfrm>
            <a:off x="431540" y="212821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p:cNvSpPr/>
          <p:nvPr/>
        </p:nvSpPr>
        <p:spPr>
          <a:xfrm>
            <a:off x="438043" y="2857582"/>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p:cNvSpPr/>
          <p:nvPr/>
        </p:nvSpPr>
        <p:spPr>
          <a:xfrm>
            <a:off x="1223628" y="3424354"/>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Rettangolo 30"/>
          <p:cNvSpPr/>
          <p:nvPr/>
        </p:nvSpPr>
        <p:spPr>
          <a:xfrm>
            <a:off x="323528" y="4581128"/>
            <a:ext cx="5184576" cy="441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p:cNvSpPr/>
          <p:nvPr/>
        </p:nvSpPr>
        <p:spPr>
          <a:xfrm>
            <a:off x="1223628" y="3856402"/>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p:cNvSpPr/>
          <p:nvPr/>
        </p:nvSpPr>
        <p:spPr>
          <a:xfrm>
            <a:off x="1223628" y="4261738"/>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p:cNvSpPr/>
          <p:nvPr/>
        </p:nvSpPr>
        <p:spPr>
          <a:xfrm>
            <a:off x="1223628" y="4693786"/>
            <a:ext cx="216024" cy="216024"/>
          </a:xfrm>
          <a:prstGeom prst="rect">
            <a:avLst/>
          </a:prstGeom>
          <a:solidFill>
            <a:srgbClr val="7042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9525882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970318"/>
          </a:xfrm>
          <a:prstGeom prst="rect">
            <a:avLst/>
          </a:prstGeom>
          <a:noFill/>
        </p:spPr>
        <p:txBody>
          <a:bodyPr wrap="square" rtlCol="0">
            <a:spAutoFit/>
          </a:bodyPr>
          <a:lstStyle/>
          <a:p>
            <a:r>
              <a:rPr lang="it-IT" dirty="0" err="1" smtClean="0"/>
              <a:t>Step</a:t>
            </a:r>
            <a:r>
              <a:rPr lang="it-IT" dirty="0" smtClean="0"/>
              <a:t> 4: L’espansione dell’albero può essere svolta parallelamente da nodi </a:t>
            </a:r>
            <a:r>
              <a:rPr lang="it-IT" dirty="0" err="1" smtClean="0"/>
              <a:t>slaves</a:t>
            </a:r>
            <a:r>
              <a:rPr lang="it-IT" dirty="0" smtClean="0"/>
              <a:t>, coordinati da un unico nodo master.</a:t>
            </a:r>
          </a:p>
          <a:p>
            <a:r>
              <a:rPr lang="it-IT" dirty="0" smtClean="0"/>
              <a:t>E’ il nodo master, l’unico ad avere completa conoscenza dell’albero di ricerca, e di conseguenza è lui che si incarica di generare nuove pose </a:t>
            </a:r>
            <a:r>
              <a:rPr lang="it-IT" dirty="0" err="1" smtClean="0"/>
              <a:t>randomiche</a:t>
            </a:r>
            <a:r>
              <a:rPr lang="it-IT" dirty="0" smtClean="0"/>
              <a:t> e di trovare i </a:t>
            </a:r>
            <a:r>
              <a:rPr lang="it-IT" dirty="0" err="1" smtClean="0"/>
              <a:t>realtivi</a:t>
            </a:r>
            <a:r>
              <a:rPr lang="it-IT" dirty="0" smtClean="0"/>
              <a:t> nodi vicini. Tali vicini vengono poi dispacciati agli </a:t>
            </a:r>
            <a:r>
              <a:rPr lang="it-IT" dirty="0" err="1" smtClean="0"/>
              <a:t>slaves</a:t>
            </a:r>
            <a:r>
              <a:rPr lang="it-IT" dirty="0" smtClean="0"/>
              <a:t> (ognuno ne riceve uno diverso), che cominciano un’esplorazione locale per un certo numero di iterazioni a partire da queste nuove radici. </a:t>
            </a:r>
          </a:p>
          <a:p>
            <a:endParaRPr lang="it-IT" dirty="0"/>
          </a:p>
          <a:p>
            <a:r>
              <a:rPr lang="it-IT" dirty="0" smtClean="0"/>
              <a:t>Terminata l’espansione, gli </a:t>
            </a:r>
            <a:r>
              <a:rPr lang="it-IT" dirty="0" err="1" smtClean="0"/>
              <a:t>slaves</a:t>
            </a:r>
            <a:r>
              <a:rPr lang="it-IT" dirty="0" smtClean="0"/>
              <a:t> comunicano al master i nodi trovati. Il master provvede quindi ad aggiungere tali nodi all’albero di ricerca.</a:t>
            </a:r>
          </a:p>
          <a:p>
            <a:endParaRPr lang="it-IT" dirty="0"/>
          </a:p>
          <a:p>
            <a:r>
              <a:rPr lang="it-IT" dirty="0" smtClean="0"/>
              <a:t>Quando una soluzione viene trovata, il nodo master, manda un comando di arresto ai vari </a:t>
            </a:r>
            <a:r>
              <a:rPr lang="it-IT" dirty="0" err="1" smtClean="0"/>
              <a:t>slaves</a:t>
            </a:r>
            <a:r>
              <a:rPr lang="it-IT" dirty="0" smtClean="0"/>
              <a:t>.  </a:t>
            </a:r>
            <a:endParaRPr lang="it-IT" dirty="0"/>
          </a:p>
          <a:p>
            <a:endParaRPr lang="it-IT" dirty="0"/>
          </a:p>
        </p:txBody>
      </p:sp>
    </p:spTree>
    <p:extLst>
      <p:ext uri="{BB962C8B-B14F-4D97-AF65-F5344CB8AC3E}">
        <p14:creationId xmlns:p14="http://schemas.microsoft.com/office/powerpoint/2010/main" val="2253963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979224" y="1340768"/>
            <a:ext cx="928480" cy="646331"/>
          </a:xfrm>
          <a:prstGeom prst="rect">
            <a:avLst/>
          </a:prstGeom>
          <a:noFill/>
        </p:spPr>
        <p:txBody>
          <a:bodyPr wrap="square" rtlCol="0">
            <a:spAutoFit/>
          </a:bodyPr>
          <a:lstStyle/>
          <a:p>
            <a:r>
              <a:rPr lang="it-IT" dirty="0" err="1" smtClean="0"/>
              <a:t>Step</a:t>
            </a:r>
            <a:r>
              <a:rPr lang="it-IT" dirty="0" smtClean="0"/>
              <a:t> 3</a:t>
            </a:r>
            <a:endParaRPr lang="it-IT" dirty="0"/>
          </a:p>
          <a:p>
            <a:endParaRPr lang="it-IT" dirty="0"/>
          </a:p>
        </p:txBody>
      </p:sp>
      <p:sp>
        <p:nvSpPr>
          <p:cNvPr id="3" name="Ovale 2"/>
          <p:cNvSpPr/>
          <p:nvPr/>
        </p:nvSpPr>
        <p:spPr>
          <a:xfrm>
            <a:off x="251520" y="2852936"/>
            <a:ext cx="576064"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5" name="Ovale 4"/>
          <p:cNvSpPr/>
          <p:nvPr/>
        </p:nvSpPr>
        <p:spPr>
          <a:xfrm>
            <a:off x="1107992" y="2060848"/>
            <a:ext cx="576064"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6" name="Ovale 5"/>
          <p:cNvSpPr/>
          <p:nvPr/>
        </p:nvSpPr>
        <p:spPr>
          <a:xfrm>
            <a:off x="1900080" y="2852936"/>
            <a:ext cx="576064"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7" name="Ovale 6"/>
          <p:cNvSpPr/>
          <p:nvPr/>
        </p:nvSpPr>
        <p:spPr>
          <a:xfrm>
            <a:off x="1107992" y="3645024"/>
            <a:ext cx="576064"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8" name="CasellaDiTesto 7"/>
          <p:cNvSpPr txBox="1"/>
          <p:nvPr/>
        </p:nvSpPr>
        <p:spPr>
          <a:xfrm>
            <a:off x="6315440" y="1340768"/>
            <a:ext cx="928480" cy="646331"/>
          </a:xfrm>
          <a:prstGeom prst="rect">
            <a:avLst/>
          </a:prstGeom>
          <a:noFill/>
        </p:spPr>
        <p:txBody>
          <a:bodyPr wrap="square" rtlCol="0">
            <a:spAutoFit/>
          </a:bodyPr>
          <a:lstStyle/>
          <a:p>
            <a:r>
              <a:rPr lang="it-IT" dirty="0" err="1" smtClean="0"/>
              <a:t>Step</a:t>
            </a:r>
            <a:r>
              <a:rPr lang="it-IT" dirty="0" smtClean="0"/>
              <a:t> </a:t>
            </a:r>
            <a:r>
              <a:rPr lang="it-IT" dirty="0"/>
              <a:t>4</a:t>
            </a:r>
          </a:p>
          <a:p>
            <a:endParaRPr lang="it-IT" dirty="0"/>
          </a:p>
        </p:txBody>
      </p:sp>
      <p:sp>
        <p:nvSpPr>
          <p:cNvPr id="9" name="Ovale 8"/>
          <p:cNvSpPr/>
          <p:nvPr/>
        </p:nvSpPr>
        <p:spPr>
          <a:xfrm>
            <a:off x="5587736" y="3156368"/>
            <a:ext cx="576064"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10" name="Ovale 9"/>
          <p:cNvSpPr/>
          <p:nvPr/>
        </p:nvSpPr>
        <p:spPr>
          <a:xfrm>
            <a:off x="6444208" y="2060848"/>
            <a:ext cx="576064"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11" name="Ovale 10"/>
          <p:cNvSpPr/>
          <p:nvPr/>
        </p:nvSpPr>
        <p:spPr>
          <a:xfrm>
            <a:off x="7243920" y="3140968"/>
            <a:ext cx="576064"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12" name="Ovale 11"/>
          <p:cNvSpPr/>
          <p:nvPr/>
        </p:nvSpPr>
        <p:spPr>
          <a:xfrm>
            <a:off x="6444208" y="3156368"/>
            <a:ext cx="576064"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4" name="Connettore 2 13"/>
          <p:cNvCxnSpPr>
            <a:stCxn id="9" idx="0"/>
            <a:endCxn id="10" idx="3"/>
          </p:cNvCxnSpPr>
          <p:nvPr/>
        </p:nvCxnSpPr>
        <p:spPr>
          <a:xfrm flipV="1">
            <a:off x="5875768" y="2491087"/>
            <a:ext cx="652803" cy="665281"/>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sp>
        <p:nvSpPr>
          <p:cNvPr id="15" name="CasellaDiTesto 14"/>
          <p:cNvSpPr txBox="1"/>
          <p:nvPr/>
        </p:nvSpPr>
        <p:spPr>
          <a:xfrm>
            <a:off x="1475656" y="1844824"/>
            <a:ext cx="928480" cy="646331"/>
          </a:xfrm>
          <a:prstGeom prst="rect">
            <a:avLst/>
          </a:prstGeom>
          <a:noFill/>
        </p:spPr>
        <p:txBody>
          <a:bodyPr wrap="square" rtlCol="0">
            <a:spAutoFit/>
          </a:bodyPr>
          <a:lstStyle/>
          <a:p>
            <a:r>
              <a:rPr lang="it-IT" dirty="0" smtClean="0"/>
              <a:t>Nodo 0</a:t>
            </a:r>
            <a:endParaRPr lang="it-IT" dirty="0"/>
          </a:p>
          <a:p>
            <a:endParaRPr lang="it-IT" dirty="0"/>
          </a:p>
        </p:txBody>
      </p:sp>
      <p:sp>
        <p:nvSpPr>
          <p:cNvPr id="16" name="CasellaDiTesto 15"/>
          <p:cNvSpPr txBox="1"/>
          <p:nvPr/>
        </p:nvSpPr>
        <p:spPr>
          <a:xfrm>
            <a:off x="2491392" y="2926685"/>
            <a:ext cx="928480" cy="646331"/>
          </a:xfrm>
          <a:prstGeom prst="rect">
            <a:avLst/>
          </a:prstGeom>
          <a:noFill/>
        </p:spPr>
        <p:txBody>
          <a:bodyPr wrap="square" rtlCol="0">
            <a:spAutoFit/>
          </a:bodyPr>
          <a:lstStyle/>
          <a:p>
            <a:r>
              <a:rPr lang="it-IT" dirty="0" smtClean="0"/>
              <a:t>Nodo 1</a:t>
            </a:r>
            <a:endParaRPr lang="it-IT" dirty="0"/>
          </a:p>
          <a:p>
            <a:endParaRPr lang="it-IT" dirty="0"/>
          </a:p>
        </p:txBody>
      </p:sp>
      <p:sp>
        <p:nvSpPr>
          <p:cNvPr id="17" name="CasellaDiTesto 16"/>
          <p:cNvSpPr txBox="1"/>
          <p:nvPr/>
        </p:nvSpPr>
        <p:spPr>
          <a:xfrm>
            <a:off x="979224" y="4150821"/>
            <a:ext cx="928480" cy="646331"/>
          </a:xfrm>
          <a:prstGeom prst="rect">
            <a:avLst/>
          </a:prstGeom>
          <a:noFill/>
        </p:spPr>
        <p:txBody>
          <a:bodyPr wrap="square" rtlCol="0">
            <a:spAutoFit/>
          </a:bodyPr>
          <a:lstStyle/>
          <a:p>
            <a:r>
              <a:rPr lang="it-IT" dirty="0" smtClean="0"/>
              <a:t>Nodo 2</a:t>
            </a:r>
            <a:endParaRPr lang="it-IT" dirty="0"/>
          </a:p>
          <a:p>
            <a:endParaRPr lang="it-IT" dirty="0"/>
          </a:p>
        </p:txBody>
      </p:sp>
      <p:sp>
        <p:nvSpPr>
          <p:cNvPr id="18" name="CasellaDiTesto 17"/>
          <p:cNvSpPr txBox="1"/>
          <p:nvPr/>
        </p:nvSpPr>
        <p:spPr>
          <a:xfrm>
            <a:off x="-108520" y="3358733"/>
            <a:ext cx="928480" cy="646331"/>
          </a:xfrm>
          <a:prstGeom prst="rect">
            <a:avLst/>
          </a:prstGeom>
          <a:noFill/>
        </p:spPr>
        <p:txBody>
          <a:bodyPr wrap="square" rtlCol="0">
            <a:spAutoFit/>
          </a:bodyPr>
          <a:lstStyle/>
          <a:p>
            <a:r>
              <a:rPr lang="it-IT" dirty="0" smtClean="0"/>
              <a:t>Nodo 3</a:t>
            </a:r>
            <a:endParaRPr lang="it-IT" dirty="0"/>
          </a:p>
          <a:p>
            <a:endParaRPr lang="it-IT" dirty="0"/>
          </a:p>
        </p:txBody>
      </p:sp>
      <p:cxnSp>
        <p:nvCxnSpPr>
          <p:cNvPr id="19" name="Connettore 2 18"/>
          <p:cNvCxnSpPr>
            <a:stCxn id="3" idx="0"/>
          </p:cNvCxnSpPr>
          <p:nvPr/>
        </p:nvCxnSpPr>
        <p:spPr>
          <a:xfrm flipV="1">
            <a:off x="539552" y="2316253"/>
            <a:ext cx="568440" cy="536683"/>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21" name="Connettore 2 20"/>
          <p:cNvCxnSpPr>
            <a:stCxn id="7" idx="0"/>
            <a:endCxn id="5" idx="4"/>
          </p:cNvCxnSpPr>
          <p:nvPr/>
        </p:nvCxnSpPr>
        <p:spPr>
          <a:xfrm flipV="1">
            <a:off x="1396024" y="2564904"/>
            <a:ext cx="0" cy="1080120"/>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24" name="Connettore 2 23"/>
          <p:cNvCxnSpPr>
            <a:stCxn id="3" idx="6"/>
            <a:endCxn id="6" idx="2"/>
          </p:cNvCxnSpPr>
          <p:nvPr/>
        </p:nvCxnSpPr>
        <p:spPr>
          <a:xfrm>
            <a:off x="827584" y="3104964"/>
            <a:ext cx="1072496" cy="0"/>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27" name="Connettore 2 26"/>
          <p:cNvCxnSpPr>
            <a:stCxn id="6" idx="0"/>
          </p:cNvCxnSpPr>
          <p:nvPr/>
        </p:nvCxnSpPr>
        <p:spPr>
          <a:xfrm flipH="1" flipV="1">
            <a:off x="1684057" y="2294392"/>
            <a:ext cx="504055" cy="558544"/>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30" name="Connettore 2 29"/>
          <p:cNvCxnSpPr>
            <a:stCxn id="7" idx="6"/>
          </p:cNvCxnSpPr>
          <p:nvPr/>
        </p:nvCxnSpPr>
        <p:spPr>
          <a:xfrm flipV="1">
            <a:off x="1684056" y="3364188"/>
            <a:ext cx="504056" cy="532864"/>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32" name="Connettore 2 31"/>
          <p:cNvCxnSpPr>
            <a:stCxn id="7" idx="2"/>
          </p:cNvCxnSpPr>
          <p:nvPr/>
        </p:nvCxnSpPr>
        <p:spPr>
          <a:xfrm flipH="1" flipV="1">
            <a:off x="553470" y="3333880"/>
            <a:ext cx="554522" cy="563172"/>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sp>
        <p:nvSpPr>
          <p:cNvPr id="34" name="CasellaDiTesto 33"/>
          <p:cNvSpPr txBox="1"/>
          <p:nvPr/>
        </p:nvSpPr>
        <p:spPr>
          <a:xfrm>
            <a:off x="127444" y="4869160"/>
            <a:ext cx="8693027" cy="1754326"/>
          </a:xfrm>
          <a:prstGeom prst="rect">
            <a:avLst/>
          </a:prstGeom>
          <a:noFill/>
        </p:spPr>
        <p:txBody>
          <a:bodyPr wrap="square" rtlCol="0">
            <a:spAutoFit/>
          </a:bodyPr>
          <a:lstStyle/>
          <a:p>
            <a:r>
              <a:rPr lang="it-IT" dirty="0" smtClean="0"/>
              <a:t>Il tempo speso per comunicare i risultati calcolati ad altri processi è decisamente inferiore nel caso dello </a:t>
            </a:r>
            <a:r>
              <a:rPr lang="it-IT" dirty="0" err="1" smtClean="0"/>
              <a:t>Step</a:t>
            </a:r>
            <a:r>
              <a:rPr lang="it-IT" dirty="0" smtClean="0"/>
              <a:t> 4.</a:t>
            </a:r>
          </a:p>
          <a:p>
            <a:endParaRPr lang="it-IT" dirty="0"/>
          </a:p>
          <a:p>
            <a:r>
              <a:rPr lang="it-IT" dirty="0" smtClean="0"/>
              <a:t>Tuttavia l’esplorazione che svolgono gli </a:t>
            </a:r>
            <a:r>
              <a:rPr lang="it-IT" dirty="0" err="1" smtClean="0"/>
              <a:t>slaves</a:t>
            </a:r>
            <a:r>
              <a:rPr lang="it-IT" dirty="0" smtClean="0"/>
              <a:t>, non è quella canonica prevista dall’RRT, in quanto avviene localmente. Se il numero di iterazioni associate all’esplorazione da parte degli </a:t>
            </a:r>
            <a:r>
              <a:rPr lang="it-IT" dirty="0" err="1" smtClean="0"/>
              <a:t>slaves</a:t>
            </a:r>
            <a:r>
              <a:rPr lang="it-IT" dirty="0" smtClean="0"/>
              <a:t> è non troppo grande, non si manifestano problemi nella pratica.</a:t>
            </a:r>
            <a:endParaRPr lang="it-IT" dirty="0"/>
          </a:p>
        </p:txBody>
      </p:sp>
      <p:cxnSp>
        <p:nvCxnSpPr>
          <p:cNvPr id="35" name="Connettore 2 34"/>
          <p:cNvCxnSpPr>
            <a:stCxn id="12" idx="0"/>
            <a:endCxn id="10" idx="4"/>
          </p:cNvCxnSpPr>
          <p:nvPr/>
        </p:nvCxnSpPr>
        <p:spPr>
          <a:xfrm flipV="1">
            <a:off x="6732240" y="2564904"/>
            <a:ext cx="0" cy="591464"/>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39" name="Connettore 2 38"/>
          <p:cNvCxnSpPr>
            <a:stCxn id="10" idx="5"/>
            <a:endCxn id="11" idx="0"/>
          </p:cNvCxnSpPr>
          <p:nvPr/>
        </p:nvCxnSpPr>
        <p:spPr>
          <a:xfrm>
            <a:off x="6935909" y="2491087"/>
            <a:ext cx="596043" cy="649881"/>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sp>
        <p:nvSpPr>
          <p:cNvPr id="42" name="CasellaDiTesto 41"/>
          <p:cNvSpPr txBox="1"/>
          <p:nvPr/>
        </p:nvSpPr>
        <p:spPr>
          <a:xfrm>
            <a:off x="7164288" y="3646765"/>
            <a:ext cx="928480" cy="646331"/>
          </a:xfrm>
          <a:prstGeom prst="rect">
            <a:avLst/>
          </a:prstGeom>
          <a:noFill/>
        </p:spPr>
        <p:txBody>
          <a:bodyPr wrap="square" rtlCol="0">
            <a:spAutoFit/>
          </a:bodyPr>
          <a:lstStyle/>
          <a:p>
            <a:r>
              <a:rPr lang="it-IT" dirty="0" smtClean="0"/>
              <a:t>Nodo 1</a:t>
            </a:r>
            <a:endParaRPr lang="it-IT" dirty="0"/>
          </a:p>
          <a:p>
            <a:endParaRPr lang="it-IT" dirty="0"/>
          </a:p>
        </p:txBody>
      </p:sp>
      <p:sp>
        <p:nvSpPr>
          <p:cNvPr id="43" name="CasellaDiTesto 42"/>
          <p:cNvSpPr txBox="1"/>
          <p:nvPr/>
        </p:nvSpPr>
        <p:spPr>
          <a:xfrm>
            <a:off x="6315440" y="3646765"/>
            <a:ext cx="928480" cy="646331"/>
          </a:xfrm>
          <a:prstGeom prst="rect">
            <a:avLst/>
          </a:prstGeom>
          <a:noFill/>
        </p:spPr>
        <p:txBody>
          <a:bodyPr wrap="square" rtlCol="0">
            <a:spAutoFit/>
          </a:bodyPr>
          <a:lstStyle/>
          <a:p>
            <a:r>
              <a:rPr lang="it-IT" dirty="0" smtClean="0"/>
              <a:t>Nodo 2</a:t>
            </a:r>
            <a:endParaRPr lang="it-IT" dirty="0"/>
          </a:p>
          <a:p>
            <a:endParaRPr lang="it-IT" dirty="0"/>
          </a:p>
        </p:txBody>
      </p:sp>
      <p:sp>
        <p:nvSpPr>
          <p:cNvPr id="44" name="CasellaDiTesto 43"/>
          <p:cNvSpPr txBox="1"/>
          <p:nvPr/>
        </p:nvSpPr>
        <p:spPr>
          <a:xfrm>
            <a:off x="5273689" y="3646765"/>
            <a:ext cx="928480" cy="646331"/>
          </a:xfrm>
          <a:prstGeom prst="rect">
            <a:avLst/>
          </a:prstGeom>
          <a:noFill/>
        </p:spPr>
        <p:txBody>
          <a:bodyPr wrap="square" rtlCol="0">
            <a:spAutoFit/>
          </a:bodyPr>
          <a:lstStyle/>
          <a:p>
            <a:r>
              <a:rPr lang="it-IT" dirty="0" smtClean="0"/>
              <a:t>Nodo 3</a:t>
            </a:r>
            <a:endParaRPr lang="it-IT" dirty="0"/>
          </a:p>
          <a:p>
            <a:endParaRPr lang="it-IT" dirty="0"/>
          </a:p>
        </p:txBody>
      </p:sp>
      <p:sp>
        <p:nvSpPr>
          <p:cNvPr id="45" name="CasellaDiTesto 44"/>
          <p:cNvSpPr txBox="1"/>
          <p:nvPr/>
        </p:nvSpPr>
        <p:spPr>
          <a:xfrm>
            <a:off x="6883880" y="1918573"/>
            <a:ext cx="928480" cy="646331"/>
          </a:xfrm>
          <a:prstGeom prst="rect">
            <a:avLst/>
          </a:prstGeom>
          <a:noFill/>
        </p:spPr>
        <p:txBody>
          <a:bodyPr wrap="square" rtlCol="0">
            <a:spAutoFit/>
          </a:bodyPr>
          <a:lstStyle/>
          <a:p>
            <a:r>
              <a:rPr lang="it-IT" dirty="0" smtClean="0"/>
              <a:t>Nodo 0</a:t>
            </a:r>
            <a:endParaRPr lang="it-IT" dirty="0"/>
          </a:p>
          <a:p>
            <a:endParaRPr lang="it-IT" dirty="0"/>
          </a:p>
        </p:txBody>
      </p:sp>
    </p:spTree>
    <p:extLst>
      <p:ext uri="{BB962C8B-B14F-4D97-AF65-F5344CB8AC3E}">
        <p14:creationId xmlns:p14="http://schemas.microsoft.com/office/powerpoint/2010/main" val="394114975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548680"/>
            <a:ext cx="8849360" cy="369332"/>
          </a:xfrm>
          <a:prstGeom prst="rect">
            <a:avLst/>
          </a:prstGeom>
          <a:noFill/>
        </p:spPr>
        <p:txBody>
          <a:bodyPr wrap="square" rtlCol="0">
            <a:spAutoFit/>
          </a:bodyPr>
          <a:lstStyle/>
          <a:p>
            <a:r>
              <a:rPr lang="it-IT" dirty="0" err="1" smtClean="0"/>
              <a:t>Step</a:t>
            </a:r>
            <a:r>
              <a:rPr lang="it-IT" dirty="0" smtClean="0"/>
              <a:t> 4</a:t>
            </a:r>
            <a:endParaRPr lang="it-IT" dirty="0"/>
          </a:p>
        </p:txBody>
      </p:sp>
      <p:grpSp>
        <p:nvGrpSpPr>
          <p:cNvPr id="44" name="Gruppo 43"/>
          <p:cNvGrpSpPr/>
          <p:nvPr/>
        </p:nvGrpSpPr>
        <p:grpSpPr>
          <a:xfrm>
            <a:off x="1509284" y="1628800"/>
            <a:ext cx="885254" cy="1067296"/>
            <a:chOff x="3779912" y="4482117"/>
            <a:chExt cx="504056" cy="800472"/>
          </a:xfrm>
        </p:grpSpPr>
        <p:cxnSp>
          <p:nvCxnSpPr>
            <p:cNvPr id="50" name="Connettore 1 49"/>
            <p:cNvCxnSpPr/>
            <p:nvPr/>
          </p:nvCxnSpPr>
          <p:spPr>
            <a:xfrm flipH="1">
              <a:off x="3923928" y="4482117"/>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4029844" y="4634517"/>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nettore 1 52"/>
            <p:cNvCxnSpPr/>
            <p:nvPr/>
          </p:nvCxnSpPr>
          <p:spPr>
            <a:xfrm flipH="1">
              <a:off x="4156906" y="4806153"/>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ttore 1 54"/>
            <p:cNvCxnSpPr/>
            <p:nvPr/>
          </p:nvCxnSpPr>
          <p:spPr>
            <a:xfrm flipH="1">
              <a:off x="3779912" y="4772356"/>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6" name="Gruppo 45"/>
          <p:cNvGrpSpPr/>
          <p:nvPr/>
        </p:nvGrpSpPr>
        <p:grpSpPr>
          <a:xfrm>
            <a:off x="250289" y="908721"/>
            <a:ext cx="1713843" cy="5832647"/>
            <a:chOff x="578292" y="2708449"/>
            <a:chExt cx="1177368" cy="3091297"/>
          </a:xfrm>
        </p:grpSpPr>
        <p:cxnSp>
          <p:nvCxnSpPr>
            <p:cNvPr id="47" name="Connettore 1 46"/>
            <p:cNvCxnSpPr/>
            <p:nvPr/>
          </p:nvCxnSpPr>
          <p:spPr>
            <a:xfrm flipH="1">
              <a:off x="578292" y="5799746"/>
              <a:ext cx="9984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Connettore 1 47"/>
            <p:cNvCxnSpPr/>
            <p:nvPr/>
          </p:nvCxnSpPr>
          <p:spPr>
            <a:xfrm>
              <a:off x="578292" y="2719765"/>
              <a:ext cx="0" cy="30799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Connettore 1 48"/>
            <p:cNvCxnSpPr/>
            <p:nvPr/>
          </p:nvCxnSpPr>
          <p:spPr>
            <a:xfrm>
              <a:off x="578292" y="2708449"/>
              <a:ext cx="1177368"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42" name="Connettore 1 41"/>
          <p:cNvCxnSpPr/>
          <p:nvPr/>
        </p:nvCxnSpPr>
        <p:spPr>
          <a:xfrm>
            <a:off x="2054289" y="620688"/>
            <a:ext cx="11459" cy="432048"/>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CasellaDiTesto 24"/>
          <p:cNvSpPr txBox="1"/>
          <p:nvPr/>
        </p:nvSpPr>
        <p:spPr>
          <a:xfrm>
            <a:off x="1979712" y="620688"/>
            <a:ext cx="2448272" cy="307777"/>
          </a:xfrm>
          <a:prstGeom prst="rect">
            <a:avLst/>
          </a:prstGeom>
          <a:noFill/>
        </p:spPr>
        <p:txBody>
          <a:bodyPr wrap="square" rtlCol="0">
            <a:spAutoFit/>
          </a:bodyPr>
          <a:lstStyle/>
          <a:p>
            <a:r>
              <a:rPr lang="it-IT" sz="1400" dirty="0" smtClean="0"/>
              <a:t>Processo  0, master</a:t>
            </a:r>
            <a:endParaRPr lang="it-IT" sz="1400" dirty="0"/>
          </a:p>
        </p:txBody>
      </p:sp>
      <mc:AlternateContent xmlns:mc="http://schemas.openxmlformats.org/markup-compatibility/2006" xmlns:a14="http://schemas.microsoft.com/office/drawing/2010/main">
        <mc:Choice Requires="a14">
          <p:sp>
            <p:nvSpPr>
              <p:cNvPr id="58" name="CasellaDiTesto 57"/>
              <p:cNvSpPr txBox="1"/>
              <p:nvPr/>
            </p:nvSpPr>
            <p:spPr>
              <a:xfrm>
                <a:off x="971600" y="1052736"/>
                <a:ext cx="2520280" cy="616194"/>
              </a:xfrm>
              <a:prstGeom prst="rect">
                <a:avLst/>
              </a:prstGeom>
              <a:noFill/>
            </p:spPr>
            <p:txBody>
              <a:bodyPr wrap="square" rtlCol="0">
                <a:spAutoFit/>
              </a:bodyPr>
              <a:lstStyle/>
              <a:p>
                <a:r>
                  <a:rPr lang="it-IT" sz="1400" dirty="0" smtClean="0"/>
                  <a:t>Generazione N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𝑟𝑎𝑛𝑑</m:t>
                        </m:r>
                      </m:sub>
                    </m:sSub>
                  </m:oMath>
                </a14:m>
                <a:r>
                  <a:rPr lang="it-IT" sz="1400" dirty="0" smtClean="0"/>
                  <a:t> e calcolo dei rispettivi  N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𝑛𝑒𝑎𝑟</m:t>
                        </m:r>
                      </m:sub>
                    </m:sSub>
                  </m:oMath>
                </a14:m>
                <a:endParaRPr lang="it-IT" sz="1400" dirty="0"/>
              </a:p>
            </p:txBody>
          </p:sp>
        </mc:Choice>
        <mc:Fallback xmlns="">
          <p:sp>
            <p:nvSpPr>
              <p:cNvPr id="58" name="CasellaDiTesto 57"/>
              <p:cNvSpPr txBox="1">
                <a:spLocks noRot="1" noChangeAspect="1" noMove="1" noResize="1" noEditPoints="1" noAdjustHandles="1" noChangeArrowheads="1" noChangeShapeType="1" noTextEdit="1"/>
              </p:cNvSpPr>
              <p:nvPr/>
            </p:nvSpPr>
            <p:spPr>
              <a:xfrm>
                <a:off x="971600" y="1052736"/>
                <a:ext cx="2520280" cy="616194"/>
              </a:xfrm>
              <a:prstGeom prst="rect">
                <a:avLst/>
              </a:prstGeom>
              <a:blipFill rotWithShape="1">
                <a:blip r:embed="rId2"/>
                <a:stretch>
                  <a:fillRect l="-483" b="-1980"/>
                </a:stretch>
              </a:blipFill>
            </p:spPr>
            <p:txBody>
              <a:bodyPr/>
              <a:lstStyle/>
              <a:p>
                <a:r>
                  <a:rPr lang="it-IT">
                    <a:noFill/>
                  </a:rPr>
                  <a:t> </a:t>
                </a:r>
              </a:p>
            </p:txBody>
          </p:sp>
        </mc:Fallback>
      </mc:AlternateContent>
      <p:sp>
        <p:nvSpPr>
          <p:cNvPr id="63" name="CasellaDiTesto 62"/>
          <p:cNvSpPr txBox="1"/>
          <p:nvPr/>
        </p:nvSpPr>
        <p:spPr>
          <a:xfrm>
            <a:off x="899592" y="5013176"/>
            <a:ext cx="1794640" cy="738664"/>
          </a:xfrm>
          <a:prstGeom prst="rect">
            <a:avLst/>
          </a:prstGeom>
          <a:noFill/>
        </p:spPr>
        <p:txBody>
          <a:bodyPr wrap="square" rtlCol="0">
            <a:spAutoFit/>
          </a:bodyPr>
          <a:lstStyle/>
          <a:p>
            <a:r>
              <a:rPr lang="it-IT" sz="1400" dirty="0" smtClean="0"/>
              <a:t>Aggiunta all’albero dei nodi ricevuti dagli </a:t>
            </a:r>
            <a:r>
              <a:rPr lang="it-IT" sz="1400" dirty="0" err="1" smtClean="0"/>
              <a:t>slaves</a:t>
            </a:r>
            <a:r>
              <a:rPr lang="it-IT" sz="1400" dirty="0" smtClean="0"/>
              <a:t> </a:t>
            </a:r>
            <a:endParaRPr lang="it-IT" sz="1400" dirty="0"/>
          </a:p>
        </p:txBody>
      </p:sp>
      <p:grpSp>
        <p:nvGrpSpPr>
          <p:cNvPr id="64" name="Gruppo 63"/>
          <p:cNvGrpSpPr/>
          <p:nvPr/>
        </p:nvGrpSpPr>
        <p:grpSpPr>
          <a:xfrm>
            <a:off x="1331640" y="5458048"/>
            <a:ext cx="885254" cy="1067296"/>
            <a:chOff x="3779912" y="4482117"/>
            <a:chExt cx="504056" cy="800472"/>
          </a:xfrm>
        </p:grpSpPr>
        <p:cxnSp>
          <p:nvCxnSpPr>
            <p:cNvPr id="65" name="Connettore 1 64"/>
            <p:cNvCxnSpPr/>
            <p:nvPr/>
          </p:nvCxnSpPr>
          <p:spPr>
            <a:xfrm flipH="1">
              <a:off x="3923928" y="4482117"/>
              <a:ext cx="14401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Connettore 1 65"/>
            <p:cNvCxnSpPr/>
            <p:nvPr/>
          </p:nvCxnSpPr>
          <p:spPr>
            <a:xfrm>
              <a:off x="4029844" y="4634517"/>
              <a:ext cx="254124" cy="24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nettore 1 66"/>
            <p:cNvCxnSpPr/>
            <p:nvPr/>
          </p:nvCxnSpPr>
          <p:spPr>
            <a:xfrm flipH="1">
              <a:off x="4156906" y="4806153"/>
              <a:ext cx="63438" cy="47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flipH="1">
              <a:off x="3779912" y="4772356"/>
              <a:ext cx="211832" cy="2138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70" name="Ovale 69"/>
          <p:cNvSpPr/>
          <p:nvPr/>
        </p:nvSpPr>
        <p:spPr>
          <a:xfrm>
            <a:off x="1509284" y="2270460"/>
            <a:ext cx="89230" cy="72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71" name="Ovale 70"/>
          <p:cNvSpPr/>
          <p:nvPr/>
        </p:nvSpPr>
        <p:spPr>
          <a:xfrm>
            <a:off x="2394538" y="2124809"/>
            <a:ext cx="89230" cy="7200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72" name="Ovale 71"/>
          <p:cNvSpPr/>
          <p:nvPr/>
        </p:nvSpPr>
        <p:spPr>
          <a:xfrm>
            <a:off x="4220001" y="3985319"/>
            <a:ext cx="89230" cy="72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grpSp>
        <p:nvGrpSpPr>
          <p:cNvPr id="78" name="Gruppo 77"/>
          <p:cNvGrpSpPr/>
          <p:nvPr/>
        </p:nvGrpSpPr>
        <p:grpSpPr>
          <a:xfrm>
            <a:off x="4141346" y="3985319"/>
            <a:ext cx="326662" cy="462210"/>
            <a:chOff x="4861426" y="4581128"/>
            <a:chExt cx="326662" cy="462210"/>
          </a:xfrm>
        </p:grpSpPr>
        <p:cxnSp>
          <p:nvCxnSpPr>
            <p:cNvPr id="73" name="Connettore 1 72"/>
            <p:cNvCxnSpPr/>
            <p:nvPr/>
          </p:nvCxnSpPr>
          <p:spPr>
            <a:xfrm flipH="1">
              <a:off x="4861426" y="4581128"/>
              <a:ext cx="111414" cy="4320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Connettore 1 74"/>
            <p:cNvCxnSpPr/>
            <p:nvPr/>
          </p:nvCxnSpPr>
          <p:spPr>
            <a:xfrm>
              <a:off x="4940081" y="4797152"/>
              <a:ext cx="248007" cy="2461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2" name="Connettore 1 81"/>
          <p:cNvCxnSpPr/>
          <p:nvPr/>
        </p:nvCxnSpPr>
        <p:spPr>
          <a:xfrm>
            <a:off x="1936771" y="2686223"/>
            <a:ext cx="11459" cy="2398961"/>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4" name="Gruppo 93"/>
          <p:cNvGrpSpPr/>
          <p:nvPr/>
        </p:nvGrpSpPr>
        <p:grpSpPr>
          <a:xfrm>
            <a:off x="2694232" y="2300874"/>
            <a:ext cx="2968630" cy="2424270"/>
            <a:chOff x="2694232" y="2300874"/>
            <a:chExt cx="2968630" cy="2424270"/>
          </a:xfrm>
        </p:grpSpPr>
        <mc:AlternateContent xmlns:mc="http://schemas.openxmlformats.org/markup-compatibility/2006" xmlns:a14="http://schemas.microsoft.com/office/drawing/2010/main">
          <mc:Choice Requires="a14">
            <p:sp>
              <p:nvSpPr>
                <p:cNvPr id="43" name="CasellaDiTesto 42"/>
                <p:cNvSpPr txBox="1"/>
                <p:nvPr/>
              </p:nvSpPr>
              <p:spPr>
                <a:xfrm>
                  <a:off x="3634665" y="2769613"/>
                  <a:ext cx="1872208" cy="1047082"/>
                </a:xfrm>
                <a:prstGeom prst="rect">
                  <a:avLst/>
                </a:prstGeom>
                <a:noFill/>
              </p:spPr>
              <p:txBody>
                <a:bodyPr wrap="square" rtlCol="0">
                  <a:spAutoFit/>
                </a:bodyPr>
                <a:lstStyle/>
                <a:p>
                  <a:r>
                    <a:rPr lang="it-IT" sz="1400" dirty="0" smtClean="0"/>
                    <a:t>RRT-RRT* </a:t>
                  </a:r>
                  <a:r>
                    <a:rPr lang="it-IT" sz="1400" dirty="0" err="1" smtClean="0"/>
                    <a:t>iterations</a:t>
                  </a:r>
                  <a:r>
                    <a:rPr lang="it-IT" sz="1400" dirty="0" smtClean="0"/>
                    <a:t> :</a:t>
                  </a:r>
                </a:p>
                <a:p>
                  <a:r>
                    <a:rPr lang="it-IT" sz="1400" dirty="0" smtClean="0"/>
                    <a:t>Da generazione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𝑟𝑎𝑛𝑑</m:t>
                          </m:r>
                        </m:sub>
                      </m:sSub>
                    </m:oMath>
                  </a14:m>
                  <a:r>
                    <a:rPr lang="it-IT" sz="1400" dirty="0" smtClean="0"/>
                    <a:t> ad eventuale aggiunta di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𝑒𝑥𝑡𝑒𝑛𝑑</m:t>
                          </m:r>
                        </m:sub>
                      </m:sSub>
                    </m:oMath>
                  </a14:m>
                  <a:r>
                    <a:rPr lang="it-IT" sz="1400" dirty="0" smtClean="0"/>
                    <a:t> all’albero  </a:t>
                  </a:r>
                  <a:endParaRPr lang="it-IT" sz="1400" dirty="0"/>
                </a:p>
              </p:txBody>
            </p:sp>
          </mc:Choice>
          <mc:Fallback xmlns="">
            <p:sp>
              <p:nvSpPr>
                <p:cNvPr id="43" name="CasellaDiTesto 42"/>
                <p:cNvSpPr txBox="1">
                  <a:spLocks noRot="1" noChangeAspect="1" noMove="1" noResize="1" noEditPoints="1" noAdjustHandles="1" noChangeArrowheads="1" noChangeShapeType="1" noTextEdit="1"/>
                </p:cNvSpPr>
                <p:nvPr/>
              </p:nvSpPr>
              <p:spPr>
                <a:xfrm>
                  <a:off x="3634665" y="2769613"/>
                  <a:ext cx="1872208" cy="1047082"/>
                </a:xfrm>
                <a:prstGeom prst="rect">
                  <a:avLst/>
                </a:prstGeom>
                <a:blipFill rotWithShape="1">
                  <a:blip r:embed="rId3"/>
                  <a:stretch>
                    <a:fillRect l="-651" t="-581" b="-581"/>
                  </a:stretch>
                </a:blipFill>
              </p:spPr>
              <p:txBody>
                <a:bodyPr/>
                <a:lstStyle/>
                <a:p>
                  <a:r>
                    <a:rPr lang="it-IT">
                      <a:noFill/>
                    </a:rPr>
                    <a:t> </a:t>
                  </a:r>
                </a:p>
              </p:txBody>
            </p:sp>
          </mc:Fallback>
        </mc:AlternateContent>
        <p:grpSp>
          <p:nvGrpSpPr>
            <p:cNvPr id="10" name="Gruppo 9"/>
            <p:cNvGrpSpPr/>
            <p:nvPr/>
          </p:nvGrpSpPr>
          <p:grpSpPr>
            <a:xfrm>
              <a:off x="3347864" y="2902247"/>
              <a:ext cx="366938" cy="879386"/>
              <a:chOff x="10703420" y="514997"/>
              <a:chExt cx="366938" cy="879386"/>
            </a:xfrm>
          </p:grpSpPr>
          <p:cxnSp>
            <p:nvCxnSpPr>
              <p:cNvPr id="29" name="Connettore 1 28"/>
              <p:cNvCxnSpPr/>
              <p:nvPr/>
            </p:nvCxnSpPr>
            <p:spPr>
              <a:xfrm flipH="1">
                <a:off x="10703420" y="1394383"/>
                <a:ext cx="258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Connettore 1 29"/>
              <p:cNvCxnSpPr/>
              <p:nvPr/>
            </p:nvCxnSpPr>
            <p:spPr>
              <a:xfrm>
                <a:off x="10703420" y="514997"/>
                <a:ext cx="0" cy="87938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10703420" y="514997"/>
                <a:ext cx="366938"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9" name="CasellaDiTesto 18"/>
            <p:cNvSpPr txBox="1"/>
            <p:nvPr/>
          </p:nvSpPr>
          <p:spPr>
            <a:xfrm>
              <a:off x="3131840" y="4417367"/>
              <a:ext cx="2531022" cy="307777"/>
            </a:xfrm>
            <a:prstGeom prst="rect">
              <a:avLst/>
            </a:prstGeom>
            <a:noFill/>
          </p:spPr>
          <p:txBody>
            <a:bodyPr wrap="square" rtlCol="0">
              <a:spAutoFit/>
            </a:bodyPr>
            <a:lstStyle/>
            <a:p>
              <a:r>
                <a:rPr lang="it-IT" sz="1400" dirty="0" smtClean="0"/>
                <a:t>Comunicazione nodi aggiunti </a:t>
              </a:r>
              <a:endParaRPr lang="it-IT" sz="1400" dirty="0"/>
            </a:p>
          </p:txBody>
        </p:sp>
        <p:cxnSp>
          <p:nvCxnSpPr>
            <p:cNvPr id="80" name="Connettore 1 79"/>
            <p:cNvCxnSpPr/>
            <p:nvPr/>
          </p:nvCxnSpPr>
          <p:spPr>
            <a:xfrm>
              <a:off x="2694232" y="2300874"/>
              <a:ext cx="1301704" cy="468739"/>
            </a:xfrm>
            <a:prstGeom prst="line">
              <a:avLst/>
            </a:prstGeom>
            <a:ln w="127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CasellaDiTesto 87"/>
            <p:cNvSpPr txBox="1"/>
            <p:nvPr/>
          </p:nvSpPr>
          <p:spPr>
            <a:xfrm>
              <a:off x="3635896" y="2420888"/>
              <a:ext cx="1224136" cy="307777"/>
            </a:xfrm>
            <a:prstGeom prst="rect">
              <a:avLst/>
            </a:prstGeom>
            <a:noFill/>
          </p:spPr>
          <p:txBody>
            <a:bodyPr wrap="square" rtlCol="0">
              <a:spAutoFit/>
            </a:bodyPr>
            <a:lstStyle/>
            <a:p>
              <a:r>
                <a:rPr lang="it-IT" sz="1400" dirty="0" smtClean="0"/>
                <a:t>Processo  1</a:t>
              </a:r>
              <a:endParaRPr lang="it-IT" sz="1400" dirty="0"/>
            </a:p>
          </p:txBody>
        </p:sp>
      </p:grpSp>
      <p:grpSp>
        <p:nvGrpSpPr>
          <p:cNvPr id="95" name="Gruppo 94"/>
          <p:cNvGrpSpPr/>
          <p:nvPr/>
        </p:nvGrpSpPr>
        <p:grpSpPr>
          <a:xfrm>
            <a:off x="2694232" y="2185119"/>
            <a:ext cx="5982224" cy="2559770"/>
            <a:chOff x="-319362" y="2165374"/>
            <a:chExt cx="5982224" cy="2559770"/>
          </a:xfrm>
        </p:grpSpPr>
        <mc:AlternateContent xmlns:mc="http://schemas.openxmlformats.org/markup-compatibility/2006" xmlns:a14="http://schemas.microsoft.com/office/drawing/2010/main">
          <mc:Choice Requires="a14">
            <p:sp>
              <p:nvSpPr>
                <p:cNvPr id="96" name="CasellaDiTesto 95"/>
                <p:cNvSpPr txBox="1"/>
                <p:nvPr/>
              </p:nvSpPr>
              <p:spPr>
                <a:xfrm>
                  <a:off x="3634665" y="2769613"/>
                  <a:ext cx="1872208" cy="1047082"/>
                </a:xfrm>
                <a:prstGeom prst="rect">
                  <a:avLst/>
                </a:prstGeom>
                <a:noFill/>
              </p:spPr>
              <p:txBody>
                <a:bodyPr wrap="square" rtlCol="0">
                  <a:spAutoFit/>
                </a:bodyPr>
                <a:lstStyle/>
                <a:p>
                  <a:r>
                    <a:rPr lang="it-IT" sz="1400" dirty="0" smtClean="0"/>
                    <a:t>RRT-RRT* </a:t>
                  </a:r>
                  <a:r>
                    <a:rPr lang="it-IT" sz="1400" dirty="0" err="1" smtClean="0"/>
                    <a:t>iterations</a:t>
                  </a:r>
                  <a:r>
                    <a:rPr lang="it-IT" sz="1400" dirty="0" smtClean="0"/>
                    <a:t> :</a:t>
                  </a:r>
                </a:p>
                <a:p>
                  <a:r>
                    <a:rPr lang="it-IT" sz="1400" dirty="0" smtClean="0"/>
                    <a:t>Da generazione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𝑟𝑎𝑛𝑑</m:t>
                          </m:r>
                        </m:sub>
                      </m:sSub>
                    </m:oMath>
                  </a14:m>
                  <a:r>
                    <a:rPr lang="it-IT" sz="1400" dirty="0" smtClean="0"/>
                    <a:t> ad eventuale aggiunta di </a:t>
                  </a:r>
                  <a14:m>
                    <m:oMath xmlns:m="http://schemas.openxmlformats.org/officeDocument/2006/math">
                      <m:sSub>
                        <m:sSubPr>
                          <m:ctrlPr>
                            <a:rPr lang="it-IT" sz="1400" i="1" smtClean="0">
                              <a:latin typeface="Cambria Math"/>
                            </a:rPr>
                          </m:ctrlPr>
                        </m:sSubPr>
                        <m:e>
                          <m:bar>
                            <m:barPr>
                              <m:ctrlPr>
                                <a:rPr lang="it-IT" sz="1400" i="1" smtClean="0">
                                  <a:latin typeface="Cambria Math"/>
                                </a:rPr>
                              </m:ctrlPr>
                            </m:barPr>
                            <m:e>
                              <m:r>
                                <a:rPr lang="it-IT" sz="1400" b="0" i="1" smtClean="0">
                                  <a:latin typeface="Cambria Math"/>
                                </a:rPr>
                                <m:t>𝑞</m:t>
                              </m:r>
                            </m:e>
                          </m:bar>
                        </m:e>
                        <m:sub>
                          <m:r>
                            <a:rPr lang="it-IT" sz="1400" b="0" i="1" smtClean="0">
                              <a:latin typeface="Cambria Math"/>
                            </a:rPr>
                            <m:t>𝑒𝑥𝑡𝑒𝑛𝑑</m:t>
                          </m:r>
                        </m:sub>
                      </m:sSub>
                    </m:oMath>
                  </a14:m>
                  <a:r>
                    <a:rPr lang="it-IT" sz="1400" dirty="0" smtClean="0"/>
                    <a:t> all’albero  </a:t>
                  </a:r>
                  <a:endParaRPr lang="it-IT" sz="1400" dirty="0"/>
                </a:p>
              </p:txBody>
            </p:sp>
          </mc:Choice>
          <mc:Fallback xmlns="">
            <p:sp>
              <p:nvSpPr>
                <p:cNvPr id="96" name="CasellaDiTesto 95"/>
                <p:cNvSpPr txBox="1">
                  <a:spLocks noRot="1" noChangeAspect="1" noMove="1" noResize="1" noEditPoints="1" noAdjustHandles="1" noChangeArrowheads="1" noChangeShapeType="1" noTextEdit="1"/>
                </p:cNvSpPr>
                <p:nvPr/>
              </p:nvSpPr>
              <p:spPr>
                <a:xfrm>
                  <a:off x="3634665" y="2769613"/>
                  <a:ext cx="1872208" cy="1047082"/>
                </a:xfrm>
                <a:prstGeom prst="rect">
                  <a:avLst/>
                </a:prstGeom>
                <a:blipFill rotWithShape="1">
                  <a:blip r:embed="rId4"/>
                  <a:stretch>
                    <a:fillRect l="-977" t="-585" b="-1170"/>
                  </a:stretch>
                </a:blipFill>
              </p:spPr>
              <p:txBody>
                <a:bodyPr/>
                <a:lstStyle/>
                <a:p>
                  <a:r>
                    <a:rPr lang="it-IT">
                      <a:noFill/>
                    </a:rPr>
                    <a:t> </a:t>
                  </a:r>
                </a:p>
              </p:txBody>
            </p:sp>
          </mc:Fallback>
        </mc:AlternateContent>
        <p:grpSp>
          <p:nvGrpSpPr>
            <p:cNvPr id="97" name="Gruppo 96"/>
            <p:cNvGrpSpPr/>
            <p:nvPr/>
          </p:nvGrpSpPr>
          <p:grpSpPr>
            <a:xfrm>
              <a:off x="3347864" y="2902247"/>
              <a:ext cx="366938" cy="879386"/>
              <a:chOff x="10703420" y="514997"/>
              <a:chExt cx="366938" cy="879386"/>
            </a:xfrm>
          </p:grpSpPr>
          <p:cxnSp>
            <p:nvCxnSpPr>
              <p:cNvPr id="101" name="Connettore 1 100"/>
              <p:cNvCxnSpPr/>
              <p:nvPr/>
            </p:nvCxnSpPr>
            <p:spPr>
              <a:xfrm flipH="1">
                <a:off x="10703420" y="1394383"/>
                <a:ext cx="258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2" name="Connettore 1 101"/>
              <p:cNvCxnSpPr/>
              <p:nvPr/>
            </p:nvCxnSpPr>
            <p:spPr>
              <a:xfrm>
                <a:off x="10703420" y="514997"/>
                <a:ext cx="0" cy="87938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3" name="Connettore 1 102"/>
              <p:cNvCxnSpPr/>
              <p:nvPr/>
            </p:nvCxnSpPr>
            <p:spPr>
              <a:xfrm>
                <a:off x="10703420" y="514997"/>
                <a:ext cx="366938"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98" name="CasellaDiTesto 97"/>
            <p:cNvSpPr txBox="1"/>
            <p:nvPr/>
          </p:nvSpPr>
          <p:spPr>
            <a:xfrm>
              <a:off x="3131840" y="4417367"/>
              <a:ext cx="2531022" cy="307777"/>
            </a:xfrm>
            <a:prstGeom prst="rect">
              <a:avLst/>
            </a:prstGeom>
            <a:noFill/>
          </p:spPr>
          <p:txBody>
            <a:bodyPr wrap="square" rtlCol="0">
              <a:spAutoFit/>
            </a:bodyPr>
            <a:lstStyle/>
            <a:p>
              <a:r>
                <a:rPr lang="it-IT" sz="1400" dirty="0" smtClean="0"/>
                <a:t>Comunicazione nodi aggiunti </a:t>
              </a:r>
              <a:endParaRPr lang="it-IT" sz="1400" dirty="0"/>
            </a:p>
          </p:txBody>
        </p:sp>
        <p:cxnSp>
          <p:nvCxnSpPr>
            <p:cNvPr id="99" name="Connettore 1 98"/>
            <p:cNvCxnSpPr/>
            <p:nvPr/>
          </p:nvCxnSpPr>
          <p:spPr>
            <a:xfrm>
              <a:off x="-319362" y="2165374"/>
              <a:ext cx="4315298" cy="604239"/>
            </a:xfrm>
            <a:prstGeom prst="line">
              <a:avLst/>
            </a:prstGeom>
            <a:ln w="127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CasellaDiTesto 99"/>
            <p:cNvSpPr txBox="1"/>
            <p:nvPr/>
          </p:nvSpPr>
          <p:spPr>
            <a:xfrm>
              <a:off x="3790654" y="2401143"/>
              <a:ext cx="1224136" cy="307777"/>
            </a:xfrm>
            <a:prstGeom prst="rect">
              <a:avLst/>
            </a:prstGeom>
            <a:noFill/>
          </p:spPr>
          <p:txBody>
            <a:bodyPr wrap="square" rtlCol="0">
              <a:spAutoFit/>
            </a:bodyPr>
            <a:lstStyle/>
            <a:p>
              <a:r>
                <a:rPr lang="it-IT" sz="1400" dirty="0" smtClean="0"/>
                <a:t>Processo  N</a:t>
              </a:r>
              <a:endParaRPr lang="it-IT" sz="1400" dirty="0"/>
            </a:p>
          </p:txBody>
        </p:sp>
      </p:grpSp>
      <p:grpSp>
        <p:nvGrpSpPr>
          <p:cNvPr id="104" name="Gruppo 103"/>
          <p:cNvGrpSpPr/>
          <p:nvPr/>
        </p:nvGrpSpPr>
        <p:grpSpPr>
          <a:xfrm>
            <a:off x="1221002" y="6135142"/>
            <a:ext cx="326662" cy="462210"/>
            <a:chOff x="4861426" y="4581128"/>
            <a:chExt cx="326662" cy="462210"/>
          </a:xfrm>
        </p:grpSpPr>
        <p:cxnSp>
          <p:nvCxnSpPr>
            <p:cNvPr id="105" name="Connettore 1 104"/>
            <p:cNvCxnSpPr/>
            <p:nvPr/>
          </p:nvCxnSpPr>
          <p:spPr>
            <a:xfrm flipH="1">
              <a:off x="4861426" y="4581128"/>
              <a:ext cx="111414" cy="4320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Connettore 1 105"/>
            <p:cNvCxnSpPr/>
            <p:nvPr/>
          </p:nvCxnSpPr>
          <p:spPr>
            <a:xfrm>
              <a:off x="4940081" y="4797152"/>
              <a:ext cx="248007" cy="2461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8" name="Ovale 107"/>
          <p:cNvSpPr/>
          <p:nvPr/>
        </p:nvSpPr>
        <p:spPr>
          <a:xfrm>
            <a:off x="7245089" y="3885207"/>
            <a:ext cx="89230" cy="7200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grpSp>
        <p:nvGrpSpPr>
          <p:cNvPr id="117" name="Gruppo 116"/>
          <p:cNvGrpSpPr/>
          <p:nvPr/>
        </p:nvGrpSpPr>
        <p:grpSpPr>
          <a:xfrm>
            <a:off x="7333566" y="3955157"/>
            <a:ext cx="819471" cy="369279"/>
            <a:chOff x="7333566" y="3955157"/>
            <a:chExt cx="819471" cy="369279"/>
          </a:xfrm>
        </p:grpSpPr>
        <p:cxnSp>
          <p:nvCxnSpPr>
            <p:cNvPr id="109" name="Connettore 1 108"/>
            <p:cNvCxnSpPr/>
            <p:nvPr/>
          </p:nvCxnSpPr>
          <p:spPr>
            <a:xfrm>
              <a:off x="7333566" y="3955157"/>
              <a:ext cx="612068" cy="6616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1" name="Connettore 1 110"/>
            <p:cNvCxnSpPr/>
            <p:nvPr/>
          </p:nvCxnSpPr>
          <p:spPr>
            <a:xfrm>
              <a:off x="7639600" y="4021323"/>
              <a:ext cx="306034" cy="30311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4" name="Connettore 1 113"/>
            <p:cNvCxnSpPr/>
            <p:nvPr/>
          </p:nvCxnSpPr>
          <p:spPr>
            <a:xfrm>
              <a:off x="7792617" y="4149080"/>
              <a:ext cx="360420" cy="6154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18" name="Gruppo 117"/>
          <p:cNvGrpSpPr/>
          <p:nvPr/>
        </p:nvGrpSpPr>
        <p:grpSpPr>
          <a:xfrm>
            <a:off x="2216894" y="6018190"/>
            <a:ext cx="819471" cy="369279"/>
            <a:chOff x="7333566" y="3955157"/>
            <a:chExt cx="819471" cy="369279"/>
          </a:xfrm>
        </p:grpSpPr>
        <p:cxnSp>
          <p:nvCxnSpPr>
            <p:cNvPr id="119" name="Connettore 1 118"/>
            <p:cNvCxnSpPr/>
            <p:nvPr/>
          </p:nvCxnSpPr>
          <p:spPr>
            <a:xfrm>
              <a:off x="7333566" y="3955157"/>
              <a:ext cx="612068" cy="6616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0" name="Connettore 1 119"/>
            <p:cNvCxnSpPr/>
            <p:nvPr/>
          </p:nvCxnSpPr>
          <p:spPr>
            <a:xfrm>
              <a:off x="7639600" y="4021323"/>
              <a:ext cx="306034" cy="30311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1" name="Connettore 1 120"/>
            <p:cNvCxnSpPr/>
            <p:nvPr/>
          </p:nvCxnSpPr>
          <p:spPr>
            <a:xfrm>
              <a:off x="7792617" y="4149080"/>
              <a:ext cx="360420" cy="6154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60" name="Connettore 1 59"/>
          <p:cNvCxnSpPr/>
          <p:nvPr/>
        </p:nvCxnSpPr>
        <p:spPr>
          <a:xfrm flipH="1">
            <a:off x="2694232" y="4725144"/>
            <a:ext cx="1502822" cy="288032"/>
          </a:xfrm>
          <a:prstGeom prst="line">
            <a:avLst/>
          </a:prstGeom>
          <a:ln w="127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Connettore 1 68"/>
          <p:cNvCxnSpPr/>
          <p:nvPr/>
        </p:nvCxnSpPr>
        <p:spPr>
          <a:xfrm flipH="1">
            <a:off x="2828962" y="4756574"/>
            <a:ext cx="4312803" cy="468739"/>
          </a:xfrm>
          <a:prstGeom prst="line">
            <a:avLst/>
          </a:prstGeom>
          <a:ln w="127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574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1200329"/>
          </a:xfrm>
          <a:prstGeom prst="rect">
            <a:avLst/>
          </a:prstGeom>
          <a:noFill/>
        </p:spPr>
        <p:txBody>
          <a:bodyPr wrap="square" rtlCol="0">
            <a:spAutoFit/>
          </a:bodyPr>
          <a:lstStyle/>
          <a:p>
            <a:pPr algn="ctr"/>
            <a:r>
              <a:rPr lang="it-IT" sz="3600" dirty="0" err="1" smtClean="0"/>
              <a:t>Rapidly</a:t>
            </a:r>
            <a:r>
              <a:rPr lang="it-IT" sz="3600" dirty="0" smtClean="0"/>
              <a:t> Random </a:t>
            </a:r>
            <a:r>
              <a:rPr lang="it-IT" sz="3600" dirty="0" err="1" smtClean="0"/>
              <a:t>Tree</a:t>
            </a:r>
            <a:r>
              <a:rPr lang="it-IT" sz="3600" dirty="0" smtClean="0"/>
              <a:t> (RRT) </a:t>
            </a:r>
          </a:p>
          <a:p>
            <a:pPr algn="ctr"/>
            <a:r>
              <a:rPr lang="it-IT" sz="3600" dirty="0" smtClean="0"/>
              <a:t>per  </a:t>
            </a:r>
            <a:r>
              <a:rPr lang="it-IT" sz="3600" dirty="0" err="1" smtClean="0"/>
              <a:t>Path</a:t>
            </a:r>
            <a:r>
              <a:rPr lang="it-IT" sz="3600" dirty="0" smtClean="0"/>
              <a:t> Planning di manipolatori robotici</a:t>
            </a:r>
            <a:endParaRPr lang="it-IT" sz="3600" dirty="0"/>
          </a:p>
        </p:txBody>
      </p:sp>
      <mc:AlternateContent xmlns:mc="http://schemas.openxmlformats.org/markup-compatibility/2006" xmlns:a14="http://schemas.microsoft.com/office/drawing/2010/main">
        <mc:Choice Requires="a14">
          <p:sp>
            <p:nvSpPr>
              <p:cNvPr id="30" name="CasellaDiTesto 29"/>
              <p:cNvSpPr txBox="1"/>
              <p:nvPr/>
            </p:nvSpPr>
            <p:spPr>
              <a:xfrm>
                <a:off x="35496" y="1196752"/>
                <a:ext cx="8928992" cy="1304524"/>
              </a:xfrm>
              <a:prstGeom prst="rect">
                <a:avLst/>
              </a:prstGeom>
              <a:noFill/>
            </p:spPr>
            <p:txBody>
              <a:bodyPr wrap="square" rtlCol="0">
                <a:spAutoFit/>
              </a:bodyPr>
              <a:lstStyle/>
              <a:p>
                <a:r>
                  <a:rPr lang="it-IT" dirty="0" smtClean="0"/>
                  <a:t>Supposto di conoscere la forma di tutti gli ostacoli che popolano la scena, è comunque </a:t>
                </a:r>
                <a:r>
                  <a:rPr lang="it-IT" dirty="0" err="1" smtClean="0"/>
                  <a:t>computazionalmente</a:t>
                </a:r>
                <a:r>
                  <a:rPr lang="it-IT" dirty="0" smtClean="0"/>
                  <a:t> proibitivo  determinare la forma dell’intero insieme </a:t>
                </a:r>
                <a14:m>
                  <m:oMath xmlns:m="http://schemas.openxmlformats.org/officeDocument/2006/math">
                    <m:sSub>
                      <m:sSubPr>
                        <m:ctrlPr>
                          <a:rPr lang="it-IT" i="1" smtClean="0">
                            <a:latin typeface="Cambria Math"/>
                          </a:rPr>
                        </m:ctrlPr>
                      </m:sSubPr>
                      <m:e>
                        <m:r>
                          <a:rPr lang="it-IT" b="0" i="1" smtClean="0">
                            <a:latin typeface="Cambria Math"/>
                          </a:rPr>
                          <m:t>𝑄</m:t>
                        </m:r>
                      </m:e>
                      <m:sub>
                        <m:r>
                          <a:rPr lang="it-IT" b="0" i="1" smtClean="0">
                            <a:latin typeface="Cambria Math"/>
                          </a:rPr>
                          <m:t>𝑓𝑟𝑒𝑒</m:t>
                        </m:r>
                      </m:sub>
                    </m:sSub>
                  </m:oMath>
                </a14:m>
                <a:r>
                  <a:rPr lang="it-IT" dirty="0" smtClean="0"/>
                  <a:t>, se non per scenari molto semplificati. Risulta invece relativamente semplice determinare se una certa posa </a:t>
                </a:r>
                <a14:m>
                  <m:oMath xmlns:m="http://schemas.openxmlformats.org/officeDocument/2006/math">
                    <m:bar>
                      <m:barPr>
                        <m:ctrlPr>
                          <a:rPr lang="it-IT" i="1" smtClean="0">
                            <a:latin typeface="Cambria Math"/>
                          </a:rPr>
                        </m:ctrlPr>
                      </m:barPr>
                      <m:e>
                        <m:r>
                          <a:rPr lang="it-IT" b="0" i="1" smtClean="0">
                            <a:latin typeface="Cambria Math"/>
                          </a:rPr>
                          <m:t>𝑞</m:t>
                        </m:r>
                      </m:e>
                    </m:bar>
                    <m:r>
                      <a:rPr lang="it-IT" b="0" i="1" smtClean="0">
                        <a:latin typeface="Cambria Math"/>
                      </a:rPr>
                      <m:t> </m:t>
                    </m:r>
                  </m:oMath>
                </a14:m>
                <a:r>
                  <a:rPr lang="it-IT" dirty="0" smtClean="0"/>
                  <a:t>appartiene o meno a </a:t>
                </a:r>
                <a14:m>
                  <m:oMath xmlns:m="http://schemas.openxmlformats.org/officeDocument/2006/math">
                    <m:sSub>
                      <m:sSubPr>
                        <m:ctrlPr>
                          <a:rPr lang="it-IT" i="1" smtClean="0">
                            <a:latin typeface="Cambria Math"/>
                          </a:rPr>
                        </m:ctrlPr>
                      </m:sSubPr>
                      <m:e>
                        <m:r>
                          <a:rPr lang="it-IT" b="0" i="1" smtClean="0">
                            <a:latin typeface="Cambria Math"/>
                          </a:rPr>
                          <m:t>𝑄</m:t>
                        </m:r>
                      </m:e>
                      <m:sub>
                        <m:r>
                          <a:rPr lang="it-IT" b="0" i="1" smtClean="0">
                            <a:latin typeface="Cambria Math"/>
                          </a:rPr>
                          <m:t>𝑓𝑟𝑒𝑒</m:t>
                        </m:r>
                      </m:sub>
                    </m:sSub>
                  </m:oMath>
                </a14:m>
                <a:r>
                  <a:rPr lang="it-IT" dirty="0" smtClean="0"/>
                  <a:t>. </a:t>
                </a:r>
                <a:endParaRPr lang="it-IT" dirty="0"/>
              </a:p>
            </p:txBody>
          </p:sp>
        </mc:Choice>
        <mc:Fallback xmlns="">
          <p:sp>
            <p:nvSpPr>
              <p:cNvPr id="30" name="CasellaDiTesto 29"/>
              <p:cNvSpPr txBox="1">
                <a:spLocks noRot="1" noChangeAspect="1" noMove="1" noResize="1" noEditPoints="1" noAdjustHandles="1" noChangeArrowheads="1" noChangeShapeType="1" noTextEdit="1"/>
              </p:cNvSpPr>
              <p:nvPr/>
            </p:nvSpPr>
            <p:spPr>
              <a:xfrm>
                <a:off x="35496" y="1196752"/>
                <a:ext cx="8928992" cy="1304524"/>
              </a:xfrm>
              <a:prstGeom prst="rect">
                <a:avLst/>
              </a:prstGeom>
              <a:blipFill rotWithShape="1">
                <a:blip r:embed="rId2"/>
                <a:stretch>
                  <a:fillRect l="-614" t="-2336" b="-467"/>
                </a:stretch>
              </a:blipFill>
            </p:spPr>
            <p:txBody>
              <a:bodyPr/>
              <a:lstStyle/>
              <a:p>
                <a:r>
                  <a:rPr lang="it-IT">
                    <a:noFill/>
                  </a:rPr>
                  <a:t> </a:t>
                </a:r>
              </a:p>
            </p:txBody>
          </p:sp>
        </mc:Fallback>
      </mc:AlternateContent>
      <p:grpSp>
        <p:nvGrpSpPr>
          <p:cNvPr id="2" name="Gruppo 1"/>
          <p:cNvGrpSpPr/>
          <p:nvPr/>
        </p:nvGrpSpPr>
        <p:grpSpPr>
          <a:xfrm>
            <a:off x="179512" y="4221088"/>
            <a:ext cx="2137517" cy="2448272"/>
            <a:chOff x="467544" y="2721143"/>
            <a:chExt cx="4161778" cy="3876209"/>
          </a:xfrm>
        </p:grpSpPr>
        <p:grpSp>
          <p:nvGrpSpPr>
            <p:cNvPr id="33" name="Gruppo 32"/>
            <p:cNvGrpSpPr/>
            <p:nvPr/>
          </p:nvGrpSpPr>
          <p:grpSpPr>
            <a:xfrm>
              <a:off x="1115616" y="2780928"/>
              <a:ext cx="1520205" cy="3675077"/>
              <a:chOff x="107504" y="2420888"/>
              <a:chExt cx="1520205" cy="3675077"/>
            </a:xfrm>
          </p:grpSpPr>
          <p:cxnSp>
            <p:nvCxnSpPr>
              <p:cNvPr id="35" name="Connettore 1 34"/>
              <p:cNvCxnSpPr/>
              <p:nvPr/>
            </p:nvCxnSpPr>
            <p:spPr>
              <a:xfrm flipV="1">
                <a:off x="251520" y="4908399"/>
                <a:ext cx="1296144" cy="1008112"/>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Connettore 1 35"/>
              <p:cNvCxnSpPr/>
              <p:nvPr/>
            </p:nvCxnSpPr>
            <p:spPr>
              <a:xfrm flipH="1" flipV="1">
                <a:off x="1547664" y="3528812"/>
                <a:ext cx="8037" cy="1368152"/>
              </a:xfrm>
              <a:prstGeom prst="line">
                <a:avLst/>
              </a:prstGeom>
              <a:ln w="38100"/>
            </p:spPr>
            <p:style>
              <a:lnRef idx="1">
                <a:schemeClr val="dk1"/>
              </a:lnRef>
              <a:fillRef idx="0">
                <a:schemeClr val="dk1"/>
              </a:fillRef>
              <a:effectRef idx="0">
                <a:schemeClr val="dk1"/>
              </a:effectRef>
              <a:fontRef idx="minor">
                <a:schemeClr val="tx1"/>
              </a:fontRef>
            </p:style>
          </p:cxnSp>
          <p:grpSp>
            <p:nvGrpSpPr>
              <p:cNvPr id="37" name="Gruppo 36"/>
              <p:cNvGrpSpPr/>
              <p:nvPr/>
            </p:nvGrpSpPr>
            <p:grpSpPr>
              <a:xfrm>
                <a:off x="375600" y="2420888"/>
                <a:ext cx="1172064" cy="1107925"/>
                <a:chOff x="807648" y="1877593"/>
                <a:chExt cx="1172064" cy="1107925"/>
              </a:xfrm>
            </p:grpSpPr>
            <p:cxnSp>
              <p:nvCxnSpPr>
                <p:cNvPr id="55" name="Connettore 1 54"/>
                <p:cNvCxnSpPr/>
                <p:nvPr/>
              </p:nvCxnSpPr>
              <p:spPr>
                <a:xfrm flipH="1" flipV="1">
                  <a:off x="1115616" y="2132856"/>
                  <a:ext cx="864096" cy="852662"/>
                </a:xfrm>
                <a:prstGeom prst="line">
                  <a:avLst/>
                </a:prstGeom>
                <a:ln w="38100"/>
              </p:spPr>
              <p:style>
                <a:lnRef idx="1">
                  <a:schemeClr val="dk1"/>
                </a:lnRef>
                <a:fillRef idx="0">
                  <a:schemeClr val="dk1"/>
                </a:fillRef>
                <a:effectRef idx="0">
                  <a:schemeClr val="dk1"/>
                </a:effectRef>
                <a:fontRef idx="minor">
                  <a:schemeClr val="tx1"/>
                </a:fontRef>
              </p:style>
            </p:cxnSp>
            <p:grpSp>
              <p:nvGrpSpPr>
                <p:cNvPr id="56" name="Gruppo 55"/>
                <p:cNvGrpSpPr/>
                <p:nvPr/>
              </p:nvGrpSpPr>
              <p:grpSpPr>
                <a:xfrm rot="-2700000">
                  <a:off x="807648" y="1877593"/>
                  <a:ext cx="360040" cy="296416"/>
                  <a:chOff x="3779912" y="2761109"/>
                  <a:chExt cx="360040" cy="296416"/>
                </a:xfrm>
              </p:grpSpPr>
              <p:cxnSp>
                <p:nvCxnSpPr>
                  <p:cNvPr id="57" name="Connettore 1 56"/>
                  <p:cNvCxnSpPr/>
                  <p:nvPr/>
                </p:nvCxnSpPr>
                <p:spPr>
                  <a:xfrm>
                    <a:off x="3779912" y="3057525"/>
                    <a:ext cx="3600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Connettore 1 57"/>
                  <p:cNvCxnSpPr/>
                  <p:nvPr/>
                </p:nvCxnSpPr>
                <p:spPr>
                  <a:xfrm flipV="1">
                    <a:off x="377991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cxnSp>
                <p:nvCxnSpPr>
                  <p:cNvPr id="59" name="Connettore 1 58"/>
                  <p:cNvCxnSpPr/>
                  <p:nvPr/>
                </p:nvCxnSpPr>
                <p:spPr>
                  <a:xfrm flipH="1" flipV="1">
                    <a:off x="4049942" y="2761109"/>
                    <a:ext cx="90010" cy="296416"/>
                  </a:xfrm>
                  <a:prstGeom prst="line">
                    <a:avLst/>
                  </a:prstGeom>
                  <a:ln w="38100"/>
                </p:spPr>
                <p:style>
                  <a:lnRef idx="1">
                    <a:schemeClr val="dk1"/>
                  </a:lnRef>
                  <a:fillRef idx="0">
                    <a:schemeClr val="dk1"/>
                  </a:fillRef>
                  <a:effectRef idx="0">
                    <a:schemeClr val="dk1"/>
                  </a:effectRef>
                  <a:fontRef idx="minor">
                    <a:schemeClr val="tx1"/>
                  </a:fontRef>
                </p:style>
              </p:cxnSp>
            </p:grpSp>
          </p:grpSp>
          <p:sp>
            <p:nvSpPr>
              <p:cNvPr id="38" name="Ovale 37"/>
              <p:cNvSpPr/>
              <p:nvPr/>
            </p:nvSpPr>
            <p:spPr>
              <a:xfrm>
                <a:off x="179512" y="5844503"/>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4" name="Ovale 43"/>
              <p:cNvSpPr/>
              <p:nvPr/>
            </p:nvSpPr>
            <p:spPr>
              <a:xfrm>
                <a:off x="1483693" y="4824956"/>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8" name="Ovale 47"/>
              <p:cNvSpPr/>
              <p:nvPr/>
            </p:nvSpPr>
            <p:spPr>
              <a:xfrm>
                <a:off x="1483693" y="3456804"/>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49" name="Connettore 1 48"/>
              <p:cNvCxnSpPr/>
              <p:nvPr/>
            </p:nvCxnSpPr>
            <p:spPr>
              <a:xfrm flipH="1">
                <a:off x="107504" y="5958574"/>
                <a:ext cx="72008" cy="71631"/>
              </a:xfrm>
              <a:prstGeom prst="line">
                <a:avLst/>
              </a:prstGeom>
            </p:spPr>
            <p:style>
              <a:lnRef idx="1">
                <a:schemeClr val="dk1"/>
              </a:lnRef>
              <a:fillRef idx="0">
                <a:schemeClr val="dk1"/>
              </a:fillRef>
              <a:effectRef idx="0">
                <a:schemeClr val="dk1"/>
              </a:effectRef>
              <a:fontRef idx="minor">
                <a:schemeClr val="tx1"/>
              </a:fontRef>
            </p:style>
          </p:cxnSp>
          <p:cxnSp>
            <p:nvCxnSpPr>
              <p:cNvPr id="51" name="Connettore 1 50"/>
              <p:cNvCxnSpPr/>
              <p:nvPr/>
            </p:nvCxnSpPr>
            <p:spPr>
              <a:xfrm>
                <a:off x="251520" y="5994390"/>
                <a:ext cx="0" cy="101575"/>
              </a:xfrm>
              <a:prstGeom prst="line">
                <a:avLst/>
              </a:prstGeom>
            </p:spPr>
            <p:style>
              <a:lnRef idx="1">
                <a:schemeClr val="dk1"/>
              </a:lnRef>
              <a:fillRef idx="0">
                <a:schemeClr val="dk1"/>
              </a:fillRef>
              <a:effectRef idx="0">
                <a:schemeClr val="dk1"/>
              </a:effectRef>
              <a:fontRef idx="minor">
                <a:schemeClr val="tx1"/>
              </a:fontRef>
            </p:style>
          </p:cxnSp>
          <p:cxnSp>
            <p:nvCxnSpPr>
              <p:cNvPr id="54" name="Connettore 1 53"/>
              <p:cNvCxnSpPr/>
              <p:nvPr/>
            </p:nvCxnSpPr>
            <p:spPr>
              <a:xfrm>
                <a:off x="308843" y="5961726"/>
                <a:ext cx="66144" cy="68479"/>
              </a:xfrm>
              <a:prstGeom prst="line">
                <a:avLst/>
              </a:prstGeom>
            </p:spPr>
            <p:style>
              <a:lnRef idx="1">
                <a:schemeClr val="dk1"/>
              </a:lnRef>
              <a:fillRef idx="0">
                <a:schemeClr val="dk1"/>
              </a:fillRef>
              <a:effectRef idx="0">
                <a:schemeClr val="dk1"/>
              </a:effectRef>
              <a:fontRef idx="minor">
                <a:schemeClr val="tx1"/>
              </a:fontRef>
            </p:style>
          </p:cxnSp>
        </p:grpSp>
        <p:sp>
          <p:nvSpPr>
            <p:cNvPr id="74" name="Pentagono regolare 73"/>
            <p:cNvSpPr/>
            <p:nvPr/>
          </p:nvSpPr>
          <p:spPr>
            <a:xfrm>
              <a:off x="2630013" y="2721143"/>
              <a:ext cx="1209450" cy="880171"/>
            </a:xfrm>
            <a:prstGeom prst="pen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5" name="Pentagono regolare 74"/>
            <p:cNvSpPr/>
            <p:nvPr/>
          </p:nvSpPr>
          <p:spPr>
            <a:xfrm>
              <a:off x="467544" y="3340917"/>
              <a:ext cx="1209450" cy="880171"/>
            </a:xfrm>
            <a:prstGeom prst="pen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34" name="Pentagono regolare 33"/>
            <p:cNvSpPr/>
            <p:nvPr/>
          </p:nvSpPr>
          <p:spPr>
            <a:xfrm>
              <a:off x="2195736" y="5717181"/>
              <a:ext cx="1209450" cy="880171"/>
            </a:xfrm>
            <a:prstGeom prst="pen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39" name="Pentagono regolare 38"/>
            <p:cNvSpPr/>
            <p:nvPr/>
          </p:nvSpPr>
          <p:spPr>
            <a:xfrm>
              <a:off x="3419872" y="4925093"/>
              <a:ext cx="1209450" cy="880171"/>
            </a:xfrm>
            <a:prstGeom prst="pen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5552" y="2590967"/>
            <a:ext cx="6023501" cy="271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52399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99693" y="764704"/>
            <a:ext cx="8849360" cy="369332"/>
          </a:xfrm>
          <a:prstGeom prst="rect">
            <a:avLst/>
          </a:prstGeom>
          <a:noFill/>
        </p:spPr>
        <p:txBody>
          <a:bodyPr wrap="square" rtlCol="0">
            <a:spAutoFit/>
          </a:bodyPr>
          <a:lstStyle/>
          <a:p>
            <a:r>
              <a:rPr lang="it-IT" dirty="0" smtClean="0"/>
              <a:t>Step 4: Esempio di albero ottenuto. I vari colori differenziano i nodi ottenuti dai vari </a:t>
            </a:r>
            <a:r>
              <a:rPr lang="it-IT" dirty="0" err="1" smtClean="0"/>
              <a:t>slaves</a:t>
            </a:r>
            <a:r>
              <a:rPr lang="it-IT" dirty="0" smtClean="0"/>
              <a:t>.</a:t>
            </a:r>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144706"/>
            <a:ext cx="4392488" cy="5609882"/>
          </a:xfrm>
          <a:prstGeom prst="rect">
            <a:avLst/>
          </a:prstGeom>
        </p:spPr>
      </p:pic>
    </p:spTree>
    <p:extLst>
      <p:ext uri="{BB962C8B-B14F-4D97-AF65-F5344CB8AC3E}">
        <p14:creationId xmlns:p14="http://schemas.microsoft.com/office/powerpoint/2010/main" val="18136947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igura a mano libera 49"/>
          <p:cNvSpPr/>
          <p:nvPr/>
        </p:nvSpPr>
        <p:spPr>
          <a:xfrm>
            <a:off x="546014" y="4363804"/>
            <a:ext cx="5538154" cy="1560301"/>
          </a:xfrm>
          <a:custGeom>
            <a:avLst/>
            <a:gdLst>
              <a:gd name="connsiteX0" fmla="*/ 27811 w 4312783"/>
              <a:gd name="connsiteY0" fmla="*/ 154196 h 1560301"/>
              <a:gd name="connsiteX1" fmla="*/ 355614 w 4312783"/>
              <a:gd name="connsiteY1" fmla="*/ 42052 h 1560301"/>
              <a:gd name="connsiteX2" fmla="*/ 1658203 w 4312783"/>
              <a:gd name="connsiteY2" fmla="*/ 85184 h 1560301"/>
              <a:gd name="connsiteX3" fmla="*/ 2615735 w 4312783"/>
              <a:gd name="connsiteY3" fmla="*/ 965079 h 1560301"/>
              <a:gd name="connsiteX4" fmla="*/ 3978709 w 4312783"/>
              <a:gd name="connsiteY4" fmla="*/ 1051343 h 1560301"/>
              <a:gd name="connsiteX5" fmla="*/ 4254754 w 4312783"/>
              <a:gd name="connsiteY5" fmla="*/ 1448158 h 1560301"/>
              <a:gd name="connsiteX6" fmla="*/ 3090188 w 4312783"/>
              <a:gd name="connsiteY6" fmla="*/ 1560301 h 1560301"/>
              <a:gd name="connsiteX7" fmla="*/ 2287931 w 4312783"/>
              <a:gd name="connsiteY7" fmla="*/ 1387773 h 1560301"/>
              <a:gd name="connsiteX8" fmla="*/ 1571939 w 4312783"/>
              <a:gd name="connsiteY8" fmla="*/ 740792 h 1560301"/>
              <a:gd name="connsiteX9" fmla="*/ 191713 w 4312783"/>
              <a:gd name="connsiteY9" fmla="*/ 611396 h 1560301"/>
              <a:gd name="connsiteX10" fmla="*/ 27811 w 4312783"/>
              <a:gd name="connsiteY10" fmla="*/ 154196 h 156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2783" h="1560301">
                <a:moveTo>
                  <a:pt x="27811" y="154196"/>
                </a:moveTo>
                <a:cubicBezTo>
                  <a:pt x="55128" y="59305"/>
                  <a:pt x="83882" y="53554"/>
                  <a:pt x="355614" y="42052"/>
                </a:cubicBezTo>
                <a:cubicBezTo>
                  <a:pt x="627346" y="30550"/>
                  <a:pt x="1281516" y="-68654"/>
                  <a:pt x="1658203" y="85184"/>
                </a:cubicBezTo>
                <a:cubicBezTo>
                  <a:pt x="2034890" y="239022"/>
                  <a:pt x="2228984" y="804053"/>
                  <a:pt x="2615735" y="965079"/>
                </a:cubicBezTo>
                <a:cubicBezTo>
                  <a:pt x="3002486" y="1126105"/>
                  <a:pt x="3705539" y="970830"/>
                  <a:pt x="3978709" y="1051343"/>
                </a:cubicBezTo>
                <a:cubicBezTo>
                  <a:pt x="4251879" y="1131856"/>
                  <a:pt x="4402841" y="1363332"/>
                  <a:pt x="4254754" y="1448158"/>
                </a:cubicBezTo>
                <a:cubicBezTo>
                  <a:pt x="4106667" y="1532984"/>
                  <a:pt x="3417992" y="1570365"/>
                  <a:pt x="3090188" y="1560301"/>
                </a:cubicBezTo>
                <a:cubicBezTo>
                  <a:pt x="2762384" y="1550237"/>
                  <a:pt x="2540972" y="1524358"/>
                  <a:pt x="2287931" y="1387773"/>
                </a:cubicBezTo>
                <a:cubicBezTo>
                  <a:pt x="2034890" y="1251188"/>
                  <a:pt x="1921309" y="870188"/>
                  <a:pt x="1571939" y="740792"/>
                </a:cubicBezTo>
                <a:cubicBezTo>
                  <a:pt x="1222569" y="611396"/>
                  <a:pt x="447630" y="712038"/>
                  <a:pt x="191713" y="611396"/>
                </a:cubicBezTo>
                <a:cubicBezTo>
                  <a:pt x="-64204" y="510755"/>
                  <a:pt x="494" y="249087"/>
                  <a:pt x="27811" y="154196"/>
                </a:cubicBezTo>
                <a:close/>
              </a:path>
            </a:pathLst>
          </a:custGeom>
          <a:solidFill>
            <a:srgbClr val="FF0000">
              <a:alpha val="0"/>
            </a:srgb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it-IT" dirty="0"/>
          </a:p>
        </p:txBody>
      </p:sp>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 </a:t>
            </a:r>
            <a:r>
              <a:rPr lang="it-IT" sz="3600" dirty="0" err="1" smtClean="0"/>
              <a:t>parallel</a:t>
            </a:r>
            <a:r>
              <a:rPr lang="it-IT" sz="3600" dirty="0" smtClean="0"/>
              <a:t> </a:t>
            </a:r>
            <a:r>
              <a:rPr lang="it-IT" sz="3600" dirty="0" err="1" smtClean="0"/>
              <a:t>implementation</a:t>
            </a:r>
            <a:endParaRPr lang="it-IT" sz="3600" dirty="0"/>
          </a:p>
        </p:txBody>
      </p:sp>
      <mc:AlternateContent xmlns:mc="http://schemas.openxmlformats.org/markup-compatibility/2006" xmlns:a14="http://schemas.microsoft.com/office/drawing/2010/main">
        <mc:Choice Requires="a14">
          <p:sp>
            <p:nvSpPr>
              <p:cNvPr id="2" name="CasellaDiTesto 1"/>
              <p:cNvSpPr txBox="1"/>
              <p:nvPr/>
            </p:nvSpPr>
            <p:spPr>
              <a:xfrm>
                <a:off x="115128" y="548680"/>
                <a:ext cx="8849360" cy="3139321"/>
              </a:xfrm>
              <a:prstGeom prst="rect">
                <a:avLst/>
              </a:prstGeom>
              <a:noFill/>
            </p:spPr>
            <p:txBody>
              <a:bodyPr wrap="square" rtlCol="0">
                <a:spAutoFit/>
              </a:bodyPr>
              <a:lstStyle/>
              <a:p>
                <a:r>
                  <a:rPr lang="it-IT" dirty="0" smtClean="0"/>
                  <a:t>Step 4: La versione RRT bidirezionale non è implementabile, mentre la versione RRT* può esserlo nella seguente maniera.</a:t>
                </a:r>
              </a:p>
              <a:p>
                <a:r>
                  <a:rPr lang="it-IT" dirty="0" smtClean="0"/>
                  <a:t>Gli </a:t>
                </a:r>
                <a:r>
                  <a:rPr lang="it-IT" dirty="0" err="1" smtClean="0"/>
                  <a:t>slaves</a:t>
                </a:r>
                <a:r>
                  <a:rPr lang="it-IT" dirty="0" smtClean="0"/>
                  <a:t> espandono la nuova radice ricevuta attraverso le normali iterazioni dell’algoritmo RRT  e comunicano i vari nodi trovati al master. E’ il master che all’atto della ricezione svolge i </a:t>
                </a:r>
                <a:r>
                  <a:rPr lang="it-IT" dirty="0" err="1" smtClean="0"/>
                  <a:t>rewird</a:t>
                </a:r>
                <a:r>
                  <a:rPr lang="it-IT" dirty="0" smtClean="0"/>
                  <a:t> sui nodi che riceve. Tale operazione può essere parallelizzata da una sezione parallela di </a:t>
                </a:r>
                <a:r>
                  <a:rPr lang="it-IT" dirty="0" err="1" smtClean="0"/>
                  <a:t>threads</a:t>
                </a:r>
                <a:r>
                  <a:rPr lang="it-IT" dirty="0" smtClean="0"/>
                  <a:t>, usando </a:t>
                </a:r>
                <a:r>
                  <a:rPr lang="it-IT" dirty="0" err="1" smtClean="0"/>
                  <a:t>OpenMP</a:t>
                </a:r>
                <a:r>
                  <a:rPr lang="it-IT" dirty="0" smtClean="0"/>
                  <a:t>: i nodi ricevuti vengono smistati in liste temporanee, una per ogni slave/</a:t>
                </a:r>
                <a:r>
                  <a:rPr lang="it-IT" dirty="0" err="1" smtClean="0"/>
                  <a:t>thread</a:t>
                </a:r>
                <a:r>
                  <a:rPr lang="it-IT" dirty="0"/>
                  <a:t>.</a:t>
                </a:r>
                <a:r>
                  <a:rPr lang="it-IT" dirty="0" smtClean="0"/>
                  <a:t> Per svolgere i </a:t>
                </a:r>
                <a:r>
                  <a:rPr lang="it-IT" dirty="0" err="1" smtClean="0"/>
                  <a:t>rewird</a:t>
                </a:r>
                <a:r>
                  <a:rPr lang="it-IT" dirty="0" smtClean="0"/>
                  <a:t> (e quindi calcolare i vari </a:t>
                </a:r>
                <a:r>
                  <a:rPr lang="it-IT" dirty="0"/>
                  <a:t>set </a:t>
                </a:r>
                <a14:m>
                  <m:oMath xmlns:m="http://schemas.openxmlformats.org/officeDocument/2006/math">
                    <m:r>
                      <a:rPr lang="it-IT" i="1">
                        <a:latin typeface="Cambria Math"/>
                      </a:rPr>
                      <m:t>𝑁𝑒𝑎𝑟</m:t>
                    </m:r>
                  </m:oMath>
                </a14:m>
                <a:r>
                  <a:rPr lang="it-IT" dirty="0"/>
                  <a:t> </a:t>
                </a:r>
                <a:r>
                  <a:rPr lang="it-IT" dirty="0" smtClean="0"/>
                  <a:t>) si considerano i nodi già posseduti dal master, e quelli in una specifica lista di ‘smistamento’. In questa maniera sui </a:t>
                </a:r>
                <a:r>
                  <a:rPr lang="it-IT" dirty="0" err="1" smtClean="0"/>
                  <a:t>thread</a:t>
                </a:r>
                <a:r>
                  <a:rPr lang="it-IT" dirty="0" smtClean="0"/>
                  <a:t> non devono essere applicate regioni critiche. Al termine della ricezione, tutti nodi vengono prelevati dalle liste di smistamento per essere aggiunti all’albero del processo master. </a:t>
                </a:r>
                <a:endParaRPr lang="it-IT" dirty="0"/>
              </a:p>
            </p:txBody>
          </p:sp>
        </mc:Choice>
        <mc:Fallback xmlns="">
          <p:sp>
            <p:nvSpPr>
              <p:cNvPr id="2" name="CasellaDiTesto 1"/>
              <p:cNvSpPr txBox="1">
                <a:spLocks noRot="1" noChangeAspect="1" noMove="1" noResize="1" noEditPoints="1" noAdjustHandles="1" noChangeArrowheads="1" noChangeShapeType="1" noTextEdit="1"/>
              </p:cNvSpPr>
              <p:nvPr/>
            </p:nvSpPr>
            <p:spPr>
              <a:xfrm>
                <a:off x="115128" y="548680"/>
                <a:ext cx="8849360" cy="3139321"/>
              </a:xfrm>
              <a:prstGeom prst="rect">
                <a:avLst/>
              </a:prstGeom>
              <a:blipFill rotWithShape="1">
                <a:blip r:embed="rId3"/>
                <a:stretch>
                  <a:fillRect l="-620" t="-971" r="-482" b="-2136"/>
                </a:stretch>
              </a:blipFill>
            </p:spPr>
            <p:txBody>
              <a:bodyPr/>
              <a:lstStyle/>
              <a:p>
                <a:r>
                  <a:rPr lang="it-IT">
                    <a:noFill/>
                  </a:rPr>
                  <a:t> </a:t>
                </a:r>
              </a:p>
            </p:txBody>
          </p:sp>
        </mc:Fallback>
      </mc:AlternateContent>
      <p:sp>
        <p:nvSpPr>
          <p:cNvPr id="14" name="CasellaDiTesto 13"/>
          <p:cNvSpPr txBox="1"/>
          <p:nvPr/>
        </p:nvSpPr>
        <p:spPr>
          <a:xfrm>
            <a:off x="493848" y="3789040"/>
            <a:ext cx="2538229" cy="923330"/>
          </a:xfrm>
          <a:prstGeom prst="rect">
            <a:avLst/>
          </a:prstGeom>
          <a:noFill/>
        </p:spPr>
        <p:txBody>
          <a:bodyPr wrap="square" rtlCol="0">
            <a:spAutoFit/>
          </a:bodyPr>
          <a:lstStyle/>
          <a:p>
            <a:r>
              <a:rPr lang="it-IT" dirty="0" smtClean="0"/>
              <a:t>Lista di nodi già posseduti dal master</a:t>
            </a:r>
            <a:endParaRPr lang="it-IT" dirty="0"/>
          </a:p>
          <a:p>
            <a:endParaRPr lang="it-IT" dirty="0"/>
          </a:p>
        </p:txBody>
      </p:sp>
      <p:grpSp>
        <p:nvGrpSpPr>
          <p:cNvPr id="26" name="Gruppo 25"/>
          <p:cNvGrpSpPr/>
          <p:nvPr/>
        </p:nvGrpSpPr>
        <p:grpSpPr>
          <a:xfrm>
            <a:off x="591948" y="4539820"/>
            <a:ext cx="1720049" cy="400690"/>
            <a:chOff x="2803960" y="2444338"/>
            <a:chExt cx="1720049" cy="400690"/>
          </a:xfrm>
        </p:grpSpPr>
        <p:grpSp>
          <p:nvGrpSpPr>
            <p:cNvPr id="27" name="Gruppo 26"/>
            <p:cNvGrpSpPr/>
            <p:nvPr/>
          </p:nvGrpSpPr>
          <p:grpSpPr>
            <a:xfrm>
              <a:off x="2803960" y="2444338"/>
              <a:ext cx="1720049" cy="400690"/>
              <a:chOff x="2195736" y="5229200"/>
              <a:chExt cx="1720049" cy="400690"/>
            </a:xfrm>
          </p:grpSpPr>
          <p:sp>
            <p:nvSpPr>
              <p:cNvPr id="29" name="CasellaDiTesto 28"/>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30" name="Rettangolo 29"/>
              <p:cNvSpPr/>
              <p:nvPr/>
            </p:nvSpPr>
            <p:spPr>
              <a:xfrm>
                <a:off x="246964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Rettangolo 30"/>
              <p:cNvSpPr/>
              <p:nvPr/>
            </p:nvSpPr>
            <p:spPr>
              <a:xfrm>
                <a:off x="2829683" y="533721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CasellaDiTesto 31"/>
              <p:cNvSpPr txBox="1"/>
              <p:nvPr/>
            </p:nvSpPr>
            <p:spPr>
              <a:xfrm>
                <a:off x="3411729" y="5260558"/>
                <a:ext cx="504056" cy="369332"/>
              </a:xfrm>
              <a:prstGeom prst="rect">
                <a:avLst/>
              </a:prstGeom>
              <a:noFill/>
            </p:spPr>
            <p:txBody>
              <a:bodyPr wrap="square" rtlCol="0">
                <a:spAutoFit/>
              </a:bodyPr>
              <a:lstStyle/>
              <a:p>
                <a:r>
                  <a:rPr lang="it-IT" dirty="0"/>
                  <a:t>&gt;</a:t>
                </a:r>
              </a:p>
            </p:txBody>
          </p:sp>
        </p:grpSp>
        <p:sp>
          <p:nvSpPr>
            <p:cNvPr id="28" name="Rettangolo 27"/>
            <p:cNvSpPr/>
            <p:nvPr/>
          </p:nvSpPr>
          <p:spPr>
            <a:xfrm>
              <a:off x="3785912" y="2553727"/>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3" name="CasellaDiTesto 32"/>
          <p:cNvSpPr txBox="1"/>
          <p:nvPr/>
        </p:nvSpPr>
        <p:spPr>
          <a:xfrm>
            <a:off x="5984405" y="3429000"/>
            <a:ext cx="2538229" cy="923330"/>
          </a:xfrm>
          <a:prstGeom prst="rect">
            <a:avLst/>
          </a:prstGeom>
          <a:noFill/>
        </p:spPr>
        <p:txBody>
          <a:bodyPr wrap="square" rtlCol="0">
            <a:spAutoFit/>
          </a:bodyPr>
          <a:lstStyle/>
          <a:p>
            <a:r>
              <a:rPr lang="it-IT" dirty="0" smtClean="0"/>
              <a:t>Nodi provenienti dallo slave 0</a:t>
            </a:r>
            <a:endParaRPr lang="it-IT" dirty="0"/>
          </a:p>
          <a:p>
            <a:endParaRPr lang="it-IT" dirty="0"/>
          </a:p>
        </p:txBody>
      </p:sp>
      <p:grpSp>
        <p:nvGrpSpPr>
          <p:cNvPr id="34" name="Gruppo 33"/>
          <p:cNvGrpSpPr/>
          <p:nvPr/>
        </p:nvGrpSpPr>
        <p:grpSpPr>
          <a:xfrm>
            <a:off x="4534439" y="3560242"/>
            <a:ext cx="1720049" cy="400690"/>
            <a:chOff x="2803960" y="2444338"/>
            <a:chExt cx="1720049" cy="400690"/>
          </a:xfrm>
        </p:grpSpPr>
        <p:grpSp>
          <p:nvGrpSpPr>
            <p:cNvPr id="35" name="Gruppo 34"/>
            <p:cNvGrpSpPr/>
            <p:nvPr/>
          </p:nvGrpSpPr>
          <p:grpSpPr>
            <a:xfrm>
              <a:off x="2803960" y="2444338"/>
              <a:ext cx="1720049" cy="400690"/>
              <a:chOff x="2195736" y="5229200"/>
              <a:chExt cx="1720049" cy="400690"/>
            </a:xfrm>
          </p:grpSpPr>
          <p:sp>
            <p:nvSpPr>
              <p:cNvPr id="37" name="CasellaDiTesto 36"/>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38" name="Rettangolo 37"/>
              <p:cNvSpPr/>
              <p:nvPr/>
            </p:nvSpPr>
            <p:spPr>
              <a:xfrm>
                <a:off x="2469643" y="5337212"/>
                <a:ext cx="288032"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39" name="Rettangolo 38"/>
              <p:cNvSpPr/>
              <p:nvPr/>
            </p:nvSpPr>
            <p:spPr>
              <a:xfrm>
                <a:off x="2829683" y="5337212"/>
                <a:ext cx="288032"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40" name="CasellaDiTesto 39"/>
              <p:cNvSpPr txBox="1"/>
              <p:nvPr/>
            </p:nvSpPr>
            <p:spPr>
              <a:xfrm>
                <a:off x="3411729" y="5260558"/>
                <a:ext cx="504056" cy="369332"/>
              </a:xfrm>
              <a:prstGeom prst="rect">
                <a:avLst/>
              </a:prstGeom>
              <a:noFill/>
            </p:spPr>
            <p:txBody>
              <a:bodyPr wrap="square" rtlCol="0">
                <a:spAutoFit/>
              </a:bodyPr>
              <a:lstStyle/>
              <a:p>
                <a:r>
                  <a:rPr lang="it-IT" dirty="0"/>
                  <a:t>&gt;</a:t>
                </a:r>
              </a:p>
            </p:txBody>
          </p:sp>
        </p:grpSp>
        <p:sp>
          <p:nvSpPr>
            <p:cNvPr id="36" name="Rettangolo 35"/>
            <p:cNvSpPr/>
            <p:nvPr/>
          </p:nvSpPr>
          <p:spPr>
            <a:xfrm>
              <a:off x="3785912" y="2553727"/>
              <a:ext cx="288032"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grpSp>
      <p:sp>
        <p:nvSpPr>
          <p:cNvPr id="41" name="CasellaDiTesto 40"/>
          <p:cNvSpPr txBox="1"/>
          <p:nvPr/>
        </p:nvSpPr>
        <p:spPr>
          <a:xfrm>
            <a:off x="5994211" y="5288434"/>
            <a:ext cx="2538229" cy="923330"/>
          </a:xfrm>
          <a:prstGeom prst="rect">
            <a:avLst/>
          </a:prstGeom>
          <a:noFill/>
        </p:spPr>
        <p:txBody>
          <a:bodyPr wrap="square" rtlCol="0">
            <a:spAutoFit/>
          </a:bodyPr>
          <a:lstStyle/>
          <a:p>
            <a:r>
              <a:rPr lang="it-IT" dirty="0" smtClean="0"/>
              <a:t>Nodi provenienti dallo slave n</a:t>
            </a:r>
            <a:endParaRPr lang="it-IT" dirty="0"/>
          </a:p>
          <a:p>
            <a:endParaRPr lang="it-IT" dirty="0"/>
          </a:p>
        </p:txBody>
      </p:sp>
      <p:grpSp>
        <p:nvGrpSpPr>
          <p:cNvPr id="42" name="Gruppo 41"/>
          <p:cNvGrpSpPr/>
          <p:nvPr/>
        </p:nvGrpSpPr>
        <p:grpSpPr>
          <a:xfrm>
            <a:off x="4544245" y="5419676"/>
            <a:ext cx="1720049" cy="400690"/>
            <a:chOff x="2803960" y="2444338"/>
            <a:chExt cx="1720049" cy="400690"/>
          </a:xfrm>
        </p:grpSpPr>
        <p:grpSp>
          <p:nvGrpSpPr>
            <p:cNvPr id="43" name="Gruppo 42"/>
            <p:cNvGrpSpPr/>
            <p:nvPr/>
          </p:nvGrpSpPr>
          <p:grpSpPr>
            <a:xfrm>
              <a:off x="2803960" y="2444338"/>
              <a:ext cx="1720049" cy="400690"/>
              <a:chOff x="2195736" y="5229200"/>
              <a:chExt cx="1720049" cy="400690"/>
            </a:xfrm>
          </p:grpSpPr>
          <p:sp>
            <p:nvSpPr>
              <p:cNvPr id="45" name="CasellaDiTesto 44"/>
              <p:cNvSpPr txBox="1"/>
              <p:nvPr/>
            </p:nvSpPr>
            <p:spPr>
              <a:xfrm>
                <a:off x="2195736" y="5229200"/>
                <a:ext cx="504056" cy="369332"/>
              </a:xfrm>
              <a:prstGeom prst="rect">
                <a:avLst/>
              </a:prstGeom>
              <a:noFill/>
            </p:spPr>
            <p:txBody>
              <a:bodyPr wrap="square" rtlCol="0">
                <a:spAutoFit/>
              </a:bodyPr>
              <a:lstStyle/>
              <a:p>
                <a:r>
                  <a:rPr lang="it-IT" dirty="0" smtClean="0"/>
                  <a:t>&lt;</a:t>
                </a:r>
                <a:endParaRPr lang="it-IT" dirty="0"/>
              </a:p>
            </p:txBody>
          </p:sp>
          <p:sp>
            <p:nvSpPr>
              <p:cNvPr id="46" name="Rettangolo 45"/>
              <p:cNvSpPr/>
              <p:nvPr/>
            </p:nvSpPr>
            <p:spPr>
              <a:xfrm>
                <a:off x="2469643" y="5337212"/>
                <a:ext cx="288032" cy="2160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47" name="Rettangolo 46"/>
              <p:cNvSpPr/>
              <p:nvPr/>
            </p:nvSpPr>
            <p:spPr>
              <a:xfrm>
                <a:off x="2829683" y="5337212"/>
                <a:ext cx="288032" cy="2160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48" name="CasellaDiTesto 47"/>
              <p:cNvSpPr txBox="1"/>
              <p:nvPr/>
            </p:nvSpPr>
            <p:spPr>
              <a:xfrm>
                <a:off x="3411729" y="5260558"/>
                <a:ext cx="504056" cy="369332"/>
              </a:xfrm>
              <a:prstGeom prst="rect">
                <a:avLst/>
              </a:prstGeom>
              <a:noFill/>
            </p:spPr>
            <p:txBody>
              <a:bodyPr wrap="square" rtlCol="0">
                <a:spAutoFit/>
              </a:bodyPr>
              <a:lstStyle/>
              <a:p>
                <a:r>
                  <a:rPr lang="it-IT" dirty="0"/>
                  <a:t>&gt;</a:t>
                </a:r>
              </a:p>
            </p:txBody>
          </p:sp>
        </p:grpSp>
        <p:sp>
          <p:nvSpPr>
            <p:cNvPr id="44" name="Rettangolo 43"/>
            <p:cNvSpPr/>
            <p:nvPr/>
          </p:nvSpPr>
          <p:spPr>
            <a:xfrm>
              <a:off x="3785912" y="2553727"/>
              <a:ext cx="288032" cy="2160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grpSp>
      <mc:AlternateContent xmlns:mc="http://schemas.openxmlformats.org/markup-compatibility/2006" xmlns:a14="http://schemas.microsoft.com/office/drawing/2010/main">
        <mc:Choice Requires="a14">
          <p:sp>
            <p:nvSpPr>
              <p:cNvPr id="49" name="CasellaDiTesto 48"/>
              <p:cNvSpPr txBox="1"/>
              <p:nvPr/>
            </p:nvSpPr>
            <p:spPr>
              <a:xfrm>
                <a:off x="4832277" y="4495901"/>
                <a:ext cx="9497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a:ea typeface="Cambria Math"/>
                        </a:rPr>
                        <m:t>⋮</m:t>
                      </m:r>
                    </m:oMath>
                  </m:oMathPara>
                </a14:m>
                <a:endParaRPr lang="it-IT" dirty="0"/>
              </a:p>
            </p:txBody>
          </p:sp>
        </mc:Choice>
        <mc:Fallback xmlns="">
          <p:sp>
            <p:nvSpPr>
              <p:cNvPr id="49" name="CasellaDiTesto 48"/>
              <p:cNvSpPr txBox="1">
                <a:spLocks noRot="1" noChangeAspect="1" noMove="1" noResize="1" noEditPoints="1" noAdjustHandles="1" noChangeArrowheads="1" noChangeShapeType="1" noTextEdit="1"/>
              </p:cNvSpPr>
              <p:nvPr/>
            </p:nvSpPr>
            <p:spPr>
              <a:xfrm>
                <a:off x="4832277" y="4495901"/>
                <a:ext cx="949716" cy="369332"/>
              </a:xfrm>
              <a:prstGeom prst="rect">
                <a:avLst/>
              </a:prstGeom>
              <a:blipFill rotWithShape="1">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1" name="CasellaDiTesto 50"/>
              <p:cNvSpPr txBox="1"/>
              <p:nvPr/>
            </p:nvSpPr>
            <p:spPr>
              <a:xfrm>
                <a:off x="107504" y="6093296"/>
                <a:ext cx="7056784" cy="923330"/>
              </a:xfrm>
              <a:prstGeom prst="rect">
                <a:avLst/>
              </a:prstGeom>
              <a:noFill/>
            </p:spPr>
            <p:txBody>
              <a:bodyPr wrap="square" rtlCol="0">
                <a:spAutoFit/>
              </a:bodyPr>
              <a:lstStyle/>
              <a:p>
                <a:r>
                  <a:rPr lang="it-IT" dirty="0" smtClean="0">
                    <a:solidFill>
                      <a:srgbClr val="FF0000"/>
                    </a:solidFill>
                  </a:rPr>
                  <a:t>Lista di nodi considerata per la determinazione del </a:t>
                </a:r>
                <a14:m>
                  <m:oMath xmlns:m="http://schemas.openxmlformats.org/officeDocument/2006/math">
                    <m:r>
                      <a:rPr lang="it-IT" i="1">
                        <a:solidFill>
                          <a:srgbClr val="FF0000"/>
                        </a:solidFill>
                        <a:latin typeface="Cambria Math"/>
                      </a:rPr>
                      <m:t>𝑁𝑒𝑎𝑟</m:t>
                    </m:r>
                  </m:oMath>
                </a14:m>
                <a:r>
                  <a:rPr lang="it-IT" dirty="0" smtClean="0">
                    <a:solidFill>
                      <a:srgbClr val="FF0000"/>
                    </a:solidFill>
                  </a:rPr>
                  <a:t> set del prossimo nodo che verrà aggiunto alla lista di smistamento n </a:t>
                </a:r>
                <a:endParaRPr lang="it-IT" dirty="0">
                  <a:solidFill>
                    <a:srgbClr val="FF0000"/>
                  </a:solidFill>
                </a:endParaRPr>
              </a:p>
              <a:p>
                <a:endParaRPr lang="it-IT" dirty="0">
                  <a:solidFill>
                    <a:srgbClr val="FF0000"/>
                  </a:solidFill>
                </a:endParaRPr>
              </a:p>
            </p:txBody>
          </p:sp>
        </mc:Choice>
        <mc:Fallback xmlns="">
          <p:sp>
            <p:nvSpPr>
              <p:cNvPr id="51" name="CasellaDiTesto 50"/>
              <p:cNvSpPr txBox="1">
                <a:spLocks noRot="1" noChangeAspect="1" noMove="1" noResize="1" noEditPoints="1" noAdjustHandles="1" noChangeArrowheads="1" noChangeShapeType="1" noTextEdit="1"/>
              </p:cNvSpPr>
              <p:nvPr/>
            </p:nvSpPr>
            <p:spPr>
              <a:xfrm>
                <a:off x="107504" y="6093296"/>
                <a:ext cx="7056784" cy="923330"/>
              </a:xfrm>
              <a:prstGeom prst="rect">
                <a:avLst/>
              </a:prstGeom>
              <a:blipFill rotWithShape="1">
                <a:blip r:embed="rId5"/>
                <a:stretch>
                  <a:fillRect l="-778" t="-3311" r="-778"/>
                </a:stretch>
              </a:blipFill>
            </p:spPr>
            <p:txBody>
              <a:bodyPr/>
              <a:lstStyle/>
              <a:p>
                <a:r>
                  <a:rPr lang="it-IT">
                    <a:noFill/>
                  </a:rPr>
                  <a:t> </a:t>
                </a:r>
              </a:p>
            </p:txBody>
          </p:sp>
        </mc:Fallback>
      </mc:AlternateContent>
      <p:cxnSp>
        <p:nvCxnSpPr>
          <p:cNvPr id="53" name="Connettore 1 52"/>
          <p:cNvCxnSpPr>
            <a:endCxn id="50" idx="8"/>
          </p:cNvCxnSpPr>
          <p:nvPr/>
        </p:nvCxnSpPr>
        <p:spPr>
          <a:xfrm flipV="1">
            <a:off x="1009871" y="5104596"/>
            <a:ext cx="1554710" cy="98870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56" name="Figura a mano libera 55"/>
          <p:cNvSpPr/>
          <p:nvPr/>
        </p:nvSpPr>
        <p:spPr>
          <a:xfrm>
            <a:off x="3923928" y="3591600"/>
            <a:ext cx="453840" cy="451287"/>
          </a:xfrm>
          <a:custGeom>
            <a:avLst/>
            <a:gdLst>
              <a:gd name="connsiteX0" fmla="*/ 225228 w 453840"/>
              <a:gd name="connsiteY0" fmla="*/ 451287 h 451287"/>
              <a:gd name="connsiteX1" fmla="*/ 941 w 453840"/>
              <a:gd name="connsiteY1" fmla="*/ 244253 h 451287"/>
              <a:gd name="connsiteX2" fmla="*/ 156216 w 453840"/>
              <a:gd name="connsiteY2" fmla="*/ 11339 h 451287"/>
              <a:gd name="connsiteX3" fmla="*/ 423635 w 453840"/>
              <a:gd name="connsiteY3" fmla="*/ 63098 h 451287"/>
              <a:gd name="connsiteX4" fmla="*/ 440888 w 453840"/>
              <a:gd name="connsiteY4" fmla="*/ 296011 h 451287"/>
              <a:gd name="connsiteX5" fmla="*/ 363250 w 453840"/>
              <a:gd name="connsiteY5" fmla="*/ 373649 h 45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840" h="451287">
                <a:moveTo>
                  <a:pt x="225228" y="451287"/>
                </a:moveTo>
                <a:cubicBezTo>
                  <a:pt x="118835" y="384432"/>
                  <a:pt x="12443" y="317578"/>
                  <a:pt x="941" y="244253"/>
                </a:cubicBezTo>
                <a:cubicBezTo>
                  <a:pt x="-10561" y="170928"/>
                  <a:pt x="85767" y="41531"/>
                  <a:pt x="156216" y="11339"/>
                </a:cubicBezTo>
                <a:cubicBezTo>
                  <a:pt x="226665" y="-18854"/>
                  <a:pt x="376190" y="15653"/>
                  <a:pt x="423635" y="63098"/>
                </a:cubicBezTo>
                <a:cubicBezTo>
                  <a:pt x="471080" y="110543"/>
                  <a:pt x="450952" y="244252"/>
                  <a:pt x="440888" y="296011"/>
                </a:cubicBezTo>
                <a:cubicBezTo>
                  <a:pt x="430824" y="347770"/>
                  <a:pt x="397037" y="360709"/>
                  <a:pt x="363250" y="373649"/>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3995936" y="5497993"/>
            <a:ext cx="453840" cy="451287"/>
          </a:xfrm>
          <a:custGeom>
            <a:avLst/>
            <a:gdLst>
              <a:gd name="connsiteX0" fmla="*/ 225228 w 453840"/>
              <a:gd name="connsiteY0" fmla="*/ 451287 h 451287"/>
              <a:gd name="connsiteX1" fmla="*/ 941 w 453840"/>
              <a:gd name="connsiteY1" fmla="*/ 244253 h 451287"/>
              <a:gd name="connsiteX2" fmla="*/ 156216 w 453840"/>
              <a:gd name="connsiteY2" fmla="*/ 11339 h 451287"/>
              <a:gd name="connsiteX3" fmla="*/ 423635 w 453840"/>
              <a:gd name="connsiteY3" fmla="*/ 63098 h 451287"/>
              <a:gd name="connsiteX4" fmla="*/ 440888 w 453840"/>
              <a:gd name="connsiteY4" fmla="*/ 296011 h 451287"/>
              <a:gd name="connsiteX5" fmla="*/ 363250 w 453840"/>
              <a:gd name="connsiteY5" fmla="*/ 373649 h 45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840" h="451287">
                <a:moveTo>
                  <a:pt x="225228" y="451287"/>
                </a:moveTo>
                <a:cubicBezTo>
                  <a:pt x="118835" y="384432"/>
                  <a:pt x="12443" y="317578"/>
                  <a:pt x="941" y="244253"/>
                </a:cubicBezTo>
                <a:cubicBezTo>
                  <a:pt x="-10561" y="170928"/>
                  <a:pt x="85767" y="41531"/>
                  <a:pt x="156216" y="11339"/>
                </a:cubicBezTo>
                <a:cubicBezTo>
                  <a:pt x="226665" y="-18854"/>
                  <a:pt x="376190" y="15653"/>
                  <a:pt x="423635" y="63098"/>
                </a:cubicBezTo>
                <a:cubicBezTo>
                  <a:pt x="471080" y="110543"/>
                  <a:pt x="450952" y="244252"/>
                  <a:pt x="440888" y="296011"/>
                </a:cubicBezTo>
                <a:cubicBezTo>
                  <a:pt x="430824" y="347770"/>
                  <a:pt x="397037" y="360709"/>
                  <a:pt x="363250" y="373649"/>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CasellaDiTesto 57"/>
          <p:cNvSpPr txBox="1"/>
          <p:nvPr/>
        </p:nvSpPr>
        <p:spPr>
          <a:xfrm>
            <a:off x="2987824" y="3646765"/>
            <a:ext cx="2538229" cy="646331"/>
          </a:xfrm>
          <a:prstGeom prst="rect">
            <a:avLst/>
          </a:prstGeom>
          <a:noFill/>
        </p:spPr>
        <p:txBody>
          <a:bodyPr wrap="square" rtlCol="0">
            <a:spAutoFit/>
          </a:bodyPr>
          <a:lstStyle/>
          <a:p>
            <a:r>
              <a:rPr lang="it-IT" dirty="0" err="1" smtClean="0"/>
              <a:t>Thread</a:t>
            </a:r>
            <a:r>
              <a:rPr lang="it-IT" dirty="0" smtClean="0"/>
              <a:t> 0</a:t>
            </a:r>
            <a:endParaRPr lang="it-IT" dirty="0"/>
          </a:p>
          <a:p>
            <a:endParaRPr lang="it-IT" dirty="0"/>
          </a:p>
        </p:txBody>
      </p:sp>
      <p:sp>
        <p:nvSpPr>
          <p:cNvPr id="59" name="CasellaDiTesto 58"/>
          <p:cNvSpPr txBox="1"/>
          <p:nvPr/>
        </p:nvSpPr>
        <p:spPr>
          <a:xfrm>
            <a:off x="3041883" y="5518973"/>
            <a:ext cx="2538229" cy="646331"/>
          </a:xfrm>
          <a:prstGeom prst="rect">
            <a:avLst/>
          </a:prstGeom>
          <a:noFill/>
        </p:spPr>
        <p:txBody>
          <a:bodyPr wrap="square" rtlCol="0">
            <a:spAutoFit/>
          </a:bodyPr>
          <a:lstStyle/>
          <a:p>
            <a:r>
              <a:rPr lang="it-IT" dirty="0" err="1" smtClean="0"/>
              <a:t>Thread</a:t>
            </a:r>
            <a:r>
              <a:rPr lang="it-IT" dirty="0" smtClean="0"/>
              <a:t> n</a:t>
            </a:r>
            <a:endParaRPr lang="it-IT" dirty="0"/>
          </a:p>
          <a:p>
            <a:endParaRPr lang="it-IT" dirty="0"/>
          </a:p>
        </p:txBody>
      </p:sp>
    </p:spTree>
    <p:extLst>
      <p:ext uri="{BB962C8B-B14F-4D97-AF65-F5344CB8AC3E}">
        <p14:creationId xmlns:p14="http://schemas.microsoft.com/office/powerpoint/2010/main" val="23109814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69332"/>
          </a:xfrm>
          <a:prstGeom prst="rect">
            <a:avLst/>
          </a:prstGeom>
          <a:noFill/>
        </p:spPr>
        <p:txBody>
          <a:bodyPr wrap="square" rtlCol="0">
            <a:spAutoFit/>
          </a:bodyPr>
          <a:lstStyle/>
          <a:p>
            <a:r>
              <a:rPr lang="it-IT" dirty="0" err="1" smtClean="0"/>
              <a:t>Step</a:t>
            </a:r>
            <a:r>
              <a:rPr lang="it-IT" dirty="0" smtClean="0"/>
              <a:t> </a:t>
            </a:r>
            <a:r>
              <a:rPr lang="it-IT" dirty="0"/>
              <a:t>4</a:t>
            </a:r>
            <a:r>
              <a:rPr lang="it-IT" dirty="0" smtClean="0"/>
              <a:t>: </a:t>
            </a:r>
            <a:r>
              <a:rPr lang="it-IT" dirty="0" err="1" smtClean="0"/>
              <a:t>results</a:t>
            </a:r>
            <a:r>
              <a:rPr lang="it-IT" dirty="0" smtClean="0"/>
              <a:t> RRT</a:t>
            </a:r>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6584"/>
            <a:ext cx="9144000" cy="4844831"/>
          </a:xfrm>
          <a:prstGeom prst="rect">
            <a:avLst/>
          </a:prstGeom>
        </p:spPr>
      </p:pic>
    </p:spTree>
    <p:extLst>
      <p:ext uri="{BB962C8B-B14F-4D97-AF65-F5344CB8AC3E}">
        <p14:creationId xmlns:p14="http://schemas.microsoft.com/office/powerpoint/2010/main" val="41929994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69332"/>
          </a:xfrm>
          <a:prstGeom prst="rect">
            <a:avLst/>
          </a:prstGeom>
          <a:noFill/>
        </p:spPr>
        <p:txBody>
          <a:bodyPr wrap="square" rtlCol="0">
            <a:spAutoFit/>
          </a:bodyPr>
          <a:lstStyle/>
          <a:p>
            <a:r>
              <a:rPr lang="it-IT" dirty="0" err="1" smtClean="0"/>
              <a:t>Step</a:t>
            </a:r>
            <a:r>
              <a:rPr lang="it-IT" dirty="0" smtClean="0"/>
              <a:t> </a:t>
            </a:r>
            <a:r>
              <a:rPr lang="it-IT" dirty="0"/>
              <a:t>4</a:t>
            </a:r>
            <a:r>
              <a:rPr lang="it-IT" dirty="0" smtClean="0"/>
              <a:t>: </a:t>
            </a:r>
            <a:r>
              <a:rPr lang="it-IT" dirty="0" err="1" smtClean="0"/>
              <a:t>results</a:t>
            </a:r>
            <a:r>
              <a:rPr lang="it-IT" dirty="0"/>
              <a:t> </a:t>
            </a:r>
            <a:r>
              <a:rPr lang="it-IT" dirty="0" smtClean="0"/>
              <a:t>RRT</a:t>
            </a:r>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4" y="1196752"/>
            <a:ext cx="8676456" cy="5047816"/>
          </a:xfrm>
          <a:prstGeom prst="rect">
            <a:avLst/>
          </a:prstGeom>
        </p:spPr>
      </p:pic>
    </p:spTree>
    <p:extLst>
      <p:ext uri="{BB962C8B-B14F-4D97-AF65-F5344CB8AC3E}">
        <p14:creationId xmlns:p14="http://schemas.microsoft.com/office/powerpoint/2010/main" val="114849238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69332"/>
          </a:xfrm>
          <a:prstGeom prst="rect">
            <a:avLst/>
          </a:prstGeom>
          <a:noFill/>
        </p:spPr>
        <p:txBody>
          <a:bodyPr wrap="square" rtlCol="0">
            <a:spAutoFit/>
          </a:bodyPr>
          <a:lstStyle/>
          <a:p>
            <a:r>
              <a:rPr lang="it-IT" dirty="0" err="1" smtClean="0"/>
              <a:t>Step</a:t>
            </a:r>
            <a:r>
              <a:rPr lang="it-IT" dirty="0" smtClean="0"/>
              <a:t> 4: </a:t>
            </a:r>
            <a:r>
              <a:rPr lang="it-IT" dirty="0" err="1" smtClean="0"/>
              <a:t>results</a:t>
            </a:r>
            <a:r>
              <a:rPr lang="it-IT" dirty="0" smtClean="0"/>
              <a:t> RRT*</a:t>
            </a:r>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5031"/>
            <a:ext cx="9144000" cy="4927937"/>
          </a:xfrm>
          <a:prstGeom prst="rect">
            <a:avLst/>
          </a:prstGeom>
        </p:spPr>
      </p:pic>
    </p:spTree>
    <p:extLst>
      <p:ext uri="{BB962C8B-B14F-4D97-AF65-F5344CB8AC3E}">
        <p14:creationId xmlns:p14="http://schemas.microsoft.com/office/powerpoint/2010/main" val="165649135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07504" y="35332"/>
            <a:ext cx="8856984" cy="646331"/>
          </a:xfrm>
          <a:prstGeom prst="rect">
            <a:avLst/>
          </a:prstGeom>
          <a:noFill/>
        </p:spPr>
        <p:txBody>
          <a:bodyPr wrap="square" rtlCol="0">
            <a:spAutoFit/>
          </a:bodyPr>
          <a:lstStyle/>
          <a:p>
            <a:pPr algn="ctr"/>
            <a:r>
              <a:rPr lang="it-IT" sz="3600" dirty="0" smtClean="0"/>
              <a:t>RRT-RRT*, </a:t>
            </a:r>
            <a:r>
              <a:rPr lang="it-IT" sz="3600" dirty="0" err="1" smtClean="0"/>
              <a:t>parallel</a:t>
            </a:r>
            <a:r>
              <a:rPr lang="it-IT" sz="3600" dirty="0" smtClean="0"/>
              <a:t> </a:t>
            </a:r>
            <a:r>
              <a:rPr lang="it-IT" sz="3600" dirty="0" err="1" smtClean="0"/>
              <a:t>implementation</a:t>
            </a:r>
            <a:endParaRPr lang="it-IT" sz="3600" dirty="0"/>
          </a:p>
        </p:txBody>
      </p:sp>
      <p:sp>
        <p:nvSpPr>
          <p:cNvPr id="2" name="CasellaDiTesto 1"/>
          <p:cNvSpPr txBox="1"/>
          <p:nvPr/>
        </p:nvSpPr>
        <p:spPr>
          <a:xfrm>
            <a:off x="115128" y="692696"/>
            <a:ext cx="8849360" cy="369332"/>
          </a:xfrm>
          <a:prstGeom prst="rect">
            <a:avLst/>
          </a:prstGeom>
          <a:noFill/>
        </p:spPr>
        <p:txBody>
          <a:bodyPr wrap="square" rtlCol="0">
            <a:spAutoFit/>
          </a:bodyPr>
          <a:lstStyle/>
          <a:p>
            <a:r>
              <a:rPr lang="it-IT" dirty="0" err="1" smtClean="0"/>
              <a:t>Step</a:t>
            </a:r>
            <a:r>
              <a:rPr lang="it-IT" dirty="0" smtClean="0"/>
              <a:t> 4: </a:t>
            </a:r>
            <a:r>
              <a:rPr lang="it-IT" dirty="0" err="1" smtClean="0"/>
              <a:t>results</a:t>
            </a:r>
            <a:r>
              <a:rPr lang="it-IT" dirty="0"/>
              <a:t> </a:t>
            </a:r>
            <a:r>
              <a:rPr lang="it-IT" dirty="0" smtClean="0"/>
              <a:t>RRT*</a:t>
            </a:r>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3960"/>
            <a:ext cx="8849216" cy="5083352"/>
          </a:xfrm>
          <a:prstGeom prst="rect">
            <a:avLst/>
          </a:prstGeom>
        </p:spPr>
      </p:pic>
    </p:spTree>
    <p:extLst>
      <p:ext uri="{BB962C8B-B14F-4D97-AF65-F5344CB8AC3E}">
        <p14:creationId xmlns:p14="http://schemas.microsoft.com/office/powerpoint/2010/main" val="221183667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68368" y="188640"/>
            <a:ext cx="8856984" cy="646331"/>
          </a:xfrm>
          <a:prstGeom prst="rect">
            <a:avLst/>
          </a:prstGeom>
          <a:noFill/>
        </p:spPr>
        <p:txBody>
          <a:bodyPr wrap="square" rtlCol="0">
            <a:spAutoFit/>
          </a:bodyPr>
          <a:lstStyle/>
          <a:p>
            <a:pPr algn="ctr"/>
            <a:r>
              <a:rPr lang="it-IT" sz="3600" dirty="0" smtClean="0"/>
              <a:t>Sommario</a:t>
            </a:r>
            <a:endParaRPr lang="it-IT" sz="3600" dirty="0"/>
          </a:p>
        </p:txBody>
      </p:sp>
      <p:grpSp>
        <p:nvGrpSpPr>
          <p:cNvPr id="46" name="Gruppo 45"/>
          <p:cNvGrpSpPr/>
          <p:nvPr/>
        </p:nvGrpSpPr>
        <p:grpSpPr>
          <a:xfrm>
            <a:off x="431540" y="1331476"/>
            <a:ext cx="7884876" cy="4329772"/>
            <a:chOff x="431540" y="1043444"/>
            <a:chExt cx="7884876" cy="4329772"/>
          </a:xfrm>
        </p:grpSpPr>
        <p:cxnSp>
          <p:nvCxnSpPr>
            <p:cNvPr id="6" name="Connettore 1 5"/>
            <p:cNvCxnSpPr/>
            <p:nvPr/>
          </p:nvCxnSpPr>
          <p:spPr>
            <a:xfrm>
              <a:off x="539552" y="1196752"/>
              <a:ext cx="0" cy="1728192"/>
            </a:xfrm>
            <a:prstGeom prst="line">
              <a:avLst/>
            </a:prstGeom>
          </p:spPr>
          <p:style>
            <a:lnRef idx="1">
              <a:schemeClr val="dk1"/>
            </a:lnRef>
            <a:fillRef idx="0">
              <a:schemeClr val="dk1"/>
            </a:fillRef>
            <a:effectRef idx="0">
              <a:schemeClr val="dk1"/>
            </a:effectRef>
            <a:fontRef idx="minor">
              <a:schemeClr val="tx1"/>
            </a:fontRef>
          </p:style>
        </p:cxnSp>
        <p:grpSp>
          <p:nvGrpSpPr>
            <p:cNvPr id="9" name="Gruppo 8"/>
            <p:cNvGrpSpPr/>
            <p:nvPr/>
          </p:nvGrpSpPr>
          <p:grpSpPr>
            <a:xfrm>
              <a:off x="431540" y="1043444"/>
              <a:ext cx="7092788" cy="369332"/>
              <a:chOff x="431540" y="1043444"/>
              <a:chExt cx="7092788" cy="369332"/>
            </a:xfrm>
          </p:grpSpPr>
          <p:sp>
            <p:nvSpPr>
              <p:cNvPr id="7" name="Rettangolo 6"/>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755576" y="1043444"/>
                <a:ext cx="6768752" cy="369332"/>
              </a:xfrm>
              <a:prstGeom prst="rect">
                <a:avLst/>
              </a:prstGeom>
              <a:noFill/>
            </p:spPr>
            <p:txBody>
              <a:bodyPr wrap="square" rtlCol="0">
                <a:spAutoFit/>
              </a:bodyPr>
              <a:lstStyle/>
              <a:p>
                <a:r>
                  <a:rPr lang="it-IT" dirty="0" smtClean="0"/>
                  <a:t>Introduzione</a:t>
                </a:r>
                <a:endParaRPr lang="it-IT" dirty="0"/>
              </a:p>
            </p:txBody>
          </p:sp>
        </p:grpSp>
        <p:sp>
          <p:nvSpPr>
            <p:cNvPr id="12" name="CasellaDiTesto 11"/>
            <p:cNvSpPr txBox="1"/>
            <p:nvPr/>
          </p:nvSpPr>
          <p:spPr>
            <a:xfrm>
              <a:off x="755576" y="1763524"/>
              <a:ext cx="6768752" cy="369332"/>
            </a:xfrm>
            <a:prstGeom prst="rect">
              <a:avLst/>
            </a:prstGeom>
            <a:noFill/>
          </p:spPr>
          <p:txBody>
            <a:bodyPr wrap="square" rtlCol="0">
              <a:spAutoFit/>
            </a:bodyPr>
            <a:lstStyle/>
            <a:p>
              <a:r>
                <a:rPr lang="it-IT" dirty="0" smtClean="0"/>
                <a:t>Algoritmi RRT</a:t>
              </a:r>
              <a:endParaRPr lang="it-IT" dirty="0"/>
            </a:p>
          </p:txBody>
        </p:sp>
        <p:sp>
          <p:nvSpPr>
            <p:cNvPr id="15" name="CasellaDiTesto 14"/>
            <p:cNvSpPr txBox="1"/>
            <p:nvPr/>
          </p:nvSpPr>
          <p:spPr>
            <a:xfrm>
              <a:off x="755576" y="2492896"/>
              <a:ext cx="6768752" cy="369332"/>
            </a:xfrm>
            <a:prstGeom prst="rect">
              <a:avLst/>
            </a:prstGeom>
            <a:noFill/>
          </p:spPr>
          <p:txBody>
            <a:bodyPr wrap="square" rtlCol="0">
              <a:spAutoFit/>
            </a:bodyPr>
            <a:lstStyle/>
            <a:p>
              <a:r>
                <a:rPr lang="it-IT" dirty="0" smtClean="0"/>
                <a:t>Implementazioni parallele di algoritmi RRT</a:t>
              </a:r>
              <a:endParaRPr lang="it-IT" dirty="0"/>
            </a:p>
          </p:txBody>
        </p:sp>
        <p:cxnSp>
          <p:nvCxnSpPr>
            <p:cNvPr id="16" name="Connettore 1 15"/>
            <p:cNvCxnSpPr/>
            <p:nvPr/>
          </p:nvCxnSpPr>
          <p:spPr>
            <a:xfrm>
              <a:off x="1331640" y="2924944"/>
              <a:ext cx="0" cy="1944216"/>
            </a:xfrm>
            <a:prstGeom prst="line">
              <a:avLst/>
            </a:prstGeom>
          </p:spPr>
          <p:style>
            <a:lnRef idx="1">
              <a:schemeClr val="dk1"/>
            </a:lnRef>
            <a:fillRef idx="0">
              <a:schemeClr val="dk1"/>
            </a:fillRef>
            <a:effectRef idx="0">
              <a:schemeClr val="dk1"/>
            </a:effectRef>
            <a:fontRef idx="minor">
              <a:schemeClr val="tx1"/>
            </a:fontRef>
          </p:style>
        </p:cxnSp>
        <p:sp>
          <p:nvSpPr>
            <p:cNvPr id="21" name="CasellaDiTesto 20"/>
            <p:cNvSpPr txBox="1"/>
            <p:nvPr/>
          </p:nvSpPr>
          <p:spPr>
            <a:xfrm>
              <a:off x="1547664" y="3059668"/>
              <a:ext cx="6768752" cy="369332"/>
            </a:xfrm>
            <a:prstGeom prst="rect">
              <a:avLst/>
            </a:prstGeom>
            <a:noFill/>
          </p:spPr>
          <p:txBody>
            <a:bodyPr wrap="square" rtlCol="0">
              <a:spAutoFit/>
            </a:bodyPr>
            <a:lstStyle/>
            <a:p>
              <a:r>
                <a:rPr lang="it-IT" dirty="0" err="1" smtClean="0"/>
                <a:t>Step</a:t>
              </a:r>
              <a:r>
                <a:rPr lang="it-IT" dirty="0" smtClean="0"/>
                <a:t> 1  (OMP)</a:t>
              </a:r>
              <a:endParaRPr lang="it-IT" dirty="0"/>
            </a:p>
          </p:txBody>
        </p:sp>
        <p:sp>
          <p:nvSpPr>
            <p:cNvPr id="24" name="CasellaDiTesto 23"/>
            <p:cNvSpPr txBox="1"/>
            <p:nvPr/>
          </p:nvSpPr>
          <p:spPr>
            <a:xfrm>
              <a:off x="1547664" y="3491716"/>
              <a:ext cx="6768752" cy="369332"/>
            </a:xfrm>
            <a:prstGeom prst="rect">
              <a:avLst/>
            </a:prstGeom>
            <a:noFill/>
          </p:spPr>
          <p:txBody>
            <a:bodyPr wrap="square" rtlCol="0">
              <a:spAutoFit/>
            </a:bodyPr>
            <a:lstStyle/>
            <a:p>
              <a:r>
                <a:rPr lang="it-IT" dirty="0" err="1" smtClean="0"/>
                <a:t>Step</a:t>
              </a:r>
              <a:r>
                <a:rPr lang="it-IT" dirty="0" smtClean="0"/>
                <a:t> 2  (OMP)</a:t>
              </a:r>
              <a:endParaRPr lang="it-IT" dirty="0"/>
            </a:p>
          </p:txBody>
        </p:sp>
        <p:sp>
          <p:nvSpPr>
            <p:cNvPr id="27" name="CasellaDiTesto 26"/>
            <p:cNvSpPr txBox="1"/>
            <p:nvPr/>
          </p:nvSpPr>
          <p:spPr>
            <a:xfrm>
              <a:off x="1547664" y="3933056"/>
              <a:ext cx="6768752" cy="369332"/>
            </a:xfrm>
            <a:prstGeom prst="rect">
              <a:avLst/>
            </a:prstGeom>
            <a:noFill/>
          </p:spPr>
          <p:txBody>
            <a:bodyPr wrap="square" rtlCol="0">
              <a:spAutoFit/>
            </a:bodyPr>
            <a:lstStyle/>
            <a:p>
              <a:r>
                <a:rPr lang="it-IT" dirty="0" err="1" smtClean="0"/>
                <a:t>Step</a:t>
              </a:r>
              <a:r>
                <a:rPr lang="it-IT" dirty="0" smtClean="0"/>
                <a:t> 3  (MPI)</a:t>
              </a:r>
              <a:endParaRPr lang="it-IT" dirty="0"/>
            </a:p>
          </p:txBody>
        </p:sp>
        <p:sp>
          <p:nvSpPr>
            <p:cNvPr id="30" name="CasellaDiTesto 29"/>
            <p:cNvSpPr txBox="1"/>
            <p:nvPr/>
          </p:nvSpPr>
          <p:spPr>
            <a:xfrm>
              <a:off x="1547664" y="4365104"/>
              <a:ext cx="6768752" cy="369332"/>
            </a:xfrm>
            <a:prstGeom prst="rect">
              <a:avLst/>
            </a:prstGeom>
            <a:noFill/>
          </p:spPr>
          <p:txBody>
            <a:bodyPr wrap="square" rtlCol="0">
              <a:spAutoFit/>
            </a:bodyPr>
            <a:lstStyle/>
            <a:p>
              <a:r>
                <a:rPr lang="it-IT" dirty="0" err="1" smtClean="0"/>
                <a:t>Step</a:t>
              </a:r>
              <a:r>
                <a:rPr lang="it-IT" dirty="0" smtClean="0"/>
                <a:t> 4  (MPI)</a:t>
              </a:r>
              <a:endParaRPr lang="it-IT" dirty="0"/>
            </a:p>
          </p:txBody>
        </p:sp>
        <p:cxnSp>
          <p:nvCxnSpPr>
            <p:cNvPr id="32" name="Connettore 1 31"/>
            <p:cNvCxnSpPr/>
            <p:nvPr/>
          </p:nvCxnSpPr>
          <p:spPr>
            <a:xfrm>
              <a:off x="539552" y="4869160"/>
              <a:ext cx="6503" cy="396044"/>
            </a:xfrm>
            <a:prstGeom prst="line">
              <a:avLst/>
            </a:prstGeom>
          </p:spPr>
          <p:style>
            <a:lnRef idx="1">
              <a:schemeClr val="dk1"/>
            </a:lnRef>
            <a:fillRef idx="0">
              <a:schemeClr val="dk1"/>
            </a:fillRef>
            <a:effectRef idx="0">
              <a:schemeClr val="dk1"/>
            </a:effectRef>
            <a:fontRef idx="minor">
              <a:schemeClr val="tx1"/>
            </a:fontRef>
          </p:style>
        </p:cxnSp>
        <p:cxnSp>
          <p:nvCxnSpPr>
            <p:cNvPr id="35" name="Connettore 1 34"/>
            <p:cNvCxnSpPr/>
            <p:nvPr/>
          </p:nvCxnSpPr>
          <p:spPr>
            <a:xfrm flipH="1">
              <a:off x="539552" y="2924944"/>
              <a:ext cx="792088" cy="0"/>
            </a:xfrm>
            <a:prstGeom prst="line">
              <a:avLst/>
            </a:prstGeom>
          </p:spPr>
          <p:style>
            <a:lnRef idx="1">
              <a:schemeClr val="dk1"/>
            </a:lnRef>
            <a:fillRef idx="0">
              <a:schemeClr val="dk1"/>
            </a:fillRef>
            <a:effectRef idx="0">
              <a:schemeClr val="dk1"/>
            </a:effectRef>
            <a:fontRef idx="minor">
              <a:schemeClr val="tx1"/>
            </a:fontRef>
          </p:style>
        </p:cxnSp>
        <p:cxnSp>
          <p:nvCxnSpPr>
            <p:cNvPr id="40" name="Connettore 1 39"/>
            <p:cNvCxnSpPr/>
            <p:nvPr/>
          </p:nvCxnSpPr>
          <p:spPr>
            <a:xfrm flipH="1">
              <a:off x="539552" y="4869160"/>
              <a:ext cx="792088" cy="0"/>
            </a:xfrm>
            <a:prstGeom prst="line">
              <a:avLst/>
            </a:prstGeom>
          </p:spPr>
          <p:style>
            <a:lnRef idx="1">
              <a:schemeClr val="dk1"/>
            </a:lnRef>
            <a:fillRef idx="0">
              <a:schemeClr val="dk1"/>
            </a:fillRef>
            <a:effectRef idx="0">
              <a:schemeClr val="dk1"/>
            </a:effectRef>
            <a:fontRef idx="minor">
              <a:schemeClr val="tx1"/>
            </a:fontRef>
          </p:style>
        </p:cxnSp>
        <p:sp>
          <p:nvSpPr>
            <p:cNvPr id="44" name="CasellaDiTesto 43"/>
            <p:cNvSpPr txBox="1"/>
            <p:nvPr/>
          </p:nvSpPr>
          <p:spPr>
            <a:xfrm>
              <a:off x="762079" y="5003884"/>
              <a:ext cx="6768752" cy="369332"/>
            </a:xfrm>
            <a:prstGeom prst="rect">
              <a:avLst/>
            </a:prstGeom>
            <a:noFill/>
          </p:spPr>
          <p:txBody>
            <a:bodyPr wrap="square" rtlCol="0">
              <a:spAutoFit/>
            </a:bodyPr>
            <a:lstStyle/>
            <a:p>
              <a:r>
                <a:rPr lang="it-IT" dirty="0" smtClean="0"/>
                <a:t>Design pattern utilizzati</a:t>
              </a:r>
              <a:endParaRPr lang="it-IT" dirty="0"/>
            </a:p>
          </p:txBody>
        </p:sp>
      </p:grpSp>
      <p:sp>
        <p:nvSpPr>
          <p:cNvPr id="36" name="Rettangolo 35"/>
          <p:cNvSpPr/>
          <p:nvPr/>
        </p:nvSpPr>
        <p:spPr>
          <a:xfrm>
            <a:off x="431540" y="212821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p:cNvSpPr/>
          <p:nvPr/>
        </p:nvSpPr>
        <p:spPr>
          <a:xfrm>
            <a:off x="438043" y="2857582"/>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p:cNvSpPr/>
          <p:nvPr/>
        </p:nvSpPr>
        <p:spPr>
          <a:xfrm>
            <a:off x="1223628" y="3424354"/>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Rettangolo 30"/>
          <p:cNvSpPr/>
          <p:nvPr/>
        </p:nvSpPr>
        <p:spPr>
          <a:xfrm>
            <a:off x="323528" y="5229200"/>
            <a:ext cx="5184576" cy="441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p:cNvSpPr/>
          <p:nvPr/>
        </p:nvSpPr>
        <p:spPr>
          <a:xfrm>
            <a:off x="1223628" y="3856402"/>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p:cNvSpPr/>
          <p:nvPr/>
        </p:nvSpPr>
        <p:spPr>
          <a:xfrm>
            <a:off x="1223628" y="4261738"/>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p:cNvSpPr/>
          <p:nvPr/>
        </p:nvSpPr>
        <p:spPr>
          <a:xfrm>
            <a:off x="1223628" y="4693786"/>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Rettangolo 27"/>
          <p:cNvSpPr/>
          <p:nvPr/>
        </p:nvSpPr>
        <p:spPr>
          <a:xfrm>
            <a:off x="448125" y="5368570"/>
            <a:ext cx="216024" cy="216024"/>
          </a:xfrm>
          <a:prstGeom prst="rect">
            <a:avLst/>
          </a:prstGeom>
          <a:solidFill>
            <a:srgbClr val="7042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2223228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07504" y="35332"/>
            <a:ext cx="8856984" cy="646331"/>
          </a:xfrm>
          <a:prstGeom prst="rect">
            <a:avLst/>
          </a:prstGeom>
          <a:noFill/>
        </p:spPr>
        <p:txBody>
          <a:bodyPr wrap="square" rtlCol="0">
            <a:spAutoFit/>
          </a:bodyPr>
          <a:lstStyle/>
          <a:p>
            <a:pPr algn="ctr"/>
            <a:r>
              <a:rPr lang="it-IT" sz="3600" dirty="0" smtClean="0"/>
              <a:t>Generalità dell’implementazione</a:t>
            </a:r>
            <a:endParaRPr lang="it-IT" sz="3600" dirty="0"/>
          </a:p>
        </p:txBody>
      </p:sp>
      <p:grpSp>
        <p:nvGrpSpPr>
          <p:cNvPr id="20" name="Gruppo 19"/>
          <p:cNvGrpSpPr/>
          <p:nvPr/>
        </p:nvGrpSpPr>
        <p:grpSpPr>
          <a:xfrm>
            <a:off x="6670096" y="1124744"/>
            <a:ext cx="2056995" cy="1737484"/>
            <a:chOff x="251520" y="1763524"/>
            <a:chExt cx="2056995" cy="1737484"/>
          </a:xfrm>
        </p:grpSpPr>
        <p:sp>
          <p:nvSpPr>
            <p:cNvPr id="5" name="CasellaDiTesto 4"/>
            <p:cNvSpPr txBox="1"/>
            <p:nvPr/>
          </p:nvSpPr>
          <p:spPr>
            <a:xfrm>
              <a:off x="251520" y="3131676"/>
              <a:ext cx="877371" cy="369332"/>
            </a:xfrm>
            <a:prstGeom prst="rect">
              <a:avLst/>
            </a:prstGeom>
            <a:noFill/>
          </p:spPr>
          <p:txBody>
            <a:bodyPr wrap="square" rtlCol="0">
              <a:spAutoFit/>
            </a:bodyPr>
            <a:lstStyle/>
            <a:p>
              <a:r>
                <a:rPr lang="it-IT" dirty="0" err="1" smtClean="0"/>
                <a:t>Node</a:t>
              </a:r>
              <a:endParaRPr lang="it-IT" dirty="0"/>
            </a:p>
          </p:txBody>
        </p:sp>
        <p:sp>
          <p:nvSpPr>
            <p:cNvPr id="8" name="Ovale 7"/>
            <p:cNvSpPr/>
            <p:nvPr/>
          </p:nvSpPr>
          <p:spPr>
            <a:xfrm>
              <a:off x="618198" y="2987660"/>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9" name="Ovale 8"/>
            <p:cNvSpPr/>
            <p:nvPr/>
          </p:nvSpPr>
          <p:spPr>
            <a:xfrm>
              <a:off x="1187500" y="2141149"/>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0" name="CasellaDiTesto 9"/>
            <p:cNvSpPr txBox="1"/>
            <p:nvPr/>
          </p:nvSpPr>
          <p:spPr>
            <a:xfrm>
              <a:off x="732723" y="1763524"/>
              <a:ext cx="1008112" cy="369332"/>
            </a:xfrm>
            <a:prstGeom prst="rect">
              <a:avLst/>
            </a:prstGeom>
            <a:noFill/>
          </p:spPr>
          <p:txBody>
            <a:bodyPr wrap="square" rtlCol="0">
              <a:spAutoFit/>
            </a:bodyPr>
            <a:lstStyle/>
            <a:p>
              <a:r>
                <a:rPr lang="it-IT" dirty="0" err="1" smtClean="0"/>
                <a:t>Node</a:t>
              </a:r>
              <a:r>
                <a:rPr lang="it-IT" dirty="0" smtClean="0"/>
                <a:t> </a:t>
              </a:r>
              <a:endParaRPr lang="it-IT" dirty="0"/>
            </a:p>
          </p:txBody>
        </p:sp>
        <p:sp>
          <p:nvSpPr>
            <p:cNvPr id="11" name="Figura a mano libera 10"/>
            <p:cNvSpPr/>
            <p:nvPr/>
          </p:nvSpPr>
          <p:spPr>
            <a:xfrm>
              <a:off x="755737" y="2276278"/>
              <a:ext cx="512618" cy="789709"/>
            </a:xfrm>
            <a:custGeom>
              <a:avLst/>
              <a:gdLst>
                <a:gd name="connsiteX0" fmla="*/ 0 w 512618"/>
                <a:gd name="connsiteY0" fmla="*/ 789709 h 789709"/>
                <a:gd name="connsiteX1" fmla="*/ 263236 w 512618"/>
                <a:gd name="connsiteY1" fmla="*/ 665018 h 789709"/>
                <a:gd name="connsiteX2" fmla="*/ 471054 w 512618"/>
                <a:gd name="connsiteY2" fmla="*/ 374073 h 789709"/>
                <a:gd name="connsiteX3" fmla="*/ 512618 w 512618"/>
                <a:gd name="connsiteY3" fmla="*/ 0 h 789709"/>
              </a:gdLst>
              <a:ahLst/>
              <a:cxnLst>
                <a:cxn ang="0">
                  <a:pos x="connsiteX0" y="connsiteY0"/>
                </a:cxn>
                <a:cxn ang="0">
                  <a:pos x="connsiteX1" y="connsiteY1"/>
                </a:cxn>
                <a:cxn ang="0">
                  <a:pos x="connsiteX2" y="connsiteY2"/>
                </a:cxn>
                <a:cxn ang="0">
                  <a:pos x="connsiteX3" y="connsiteY3"/>
                </a:cxn>
              </a:cxnLst>
              <a:rect l="l" t="t" r="r" b="b"/>
              <a:pathLst>
                <a:path w="512618" h="789709">
                  <a:moveTo>
                    <a:pt x="0" y="789709"/>
                  </a:moveTo>
                  <a:cubicBezTo>
                    <a:pt x="92363" y="762000"/>
                    <a:pt x="184727" y="734291"/>
                    <a:pt x="263236" y="665018"/>
                  </a:cubicBezTo>
                  <a:cubicBezTo>
                    <a:pt x="341745" y="595745"/>
                    <a:pt x="429490" y="484909"/>
                    <a:pt x="471054" y="374073"/>
                  </a:cubicBezTo>
                  <a:cubicBezTo>
                    <a:pt x="512618" y="263237"/>
                    <a:pt x="512618" y="131618"/>
                    <a:pt x="512618"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p:cNvSpPr txBox="1"/>
            <p:nvPr/>
          </p:nvSpPr>
          <p:spPr>
            <a:xfrm>
              <a:off x="1092763" y="2731648"/>
              <a:ext cx="1215752" cy="369332"/>
            </a:xfrm>
            <a:prstGeom prst="rect">
              <a:avLst/>
            </a:prstGeom>
            <a:noFill/>
          </p:spPr>
          <p:txBody>
            <a:bodyPr wrap="square" rtlCol="0">
              <a:spAutoFit/>
            </a:bodyPr>
            <a:lstStyle/>
            <a:p>
              <a:r>
                <a:rPr lang="it-IT" dirty="0" err="1" smtClean="0"/>
                <a:t>Trajectory</a:t>
              </a:r>
              <a:r>
                <a:rPr lang="it-IT" dirty="0" smtClean="0"/>
                <a:t> </a:t>
              </a:r>
              <a:endParaRPr lang="it-IT" dirty="0"/>
            </a:p>
          </p:txBody>
        </p:sp>
      </p:grpSp>
      <p:grpSp>
        <p:nvGrpSpPr>
          <p:cNvPr id="15" name="Gruppo 14"/>
          <p:cNvGrpSpPr/>
          <p:nvPr/>
        </p:nvGrpSpPr>
        <p:grpSpPr>
          <a:xfrm>
            <a:off x="6012160" y="4653136"/>
            <a:ext cx="2880320" cy="1656184"/>
            <a:chOff x="3203848" y="1881398"/>
            <a:chExt cx="1584176" cy="1656184"/>
          </a:xfrm>
        </p:grpSpPr>
        <p:sp>
          <p:nvSpPr>
            <p:cNvPr id="13" name="Rettangolo 12"/>
            <p:cNvSpPr/>
            <p:nvPr/>
          </p:nvSpPr>
          <p:spPr>
            <a:xfrm>
              <a:off x="3203848" y="2267580"/>
              <a:ext cx="1584176" cy="12700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it-IT" dirty="0" smtClean="0"/>
                <a:t>float   </a:t>
              </a:r>
              <a:r>
                <a:rPr lang="it-IT" dirty="0" err="1" smtClean="0"/>
                <a:t>Get_cost</a:t>
              </a:r>
              <a:r>
                <a:rPr lang="it-IT" dirty="0" smtClean="0"/>
                <a:t>()</a:t>
              </a:r>
            </a:p>
            <a:p>
              <a:endParaRPr lang="it-IT" dirty="0"/>
            </a:p>
            <a:p>
              <a:r>
                <a:rPr lang="it-IT" dirty="0" err="1" smtClean="0"/>
                <a:t>Node</a:t>
              </a:r>
              <a:r>
                <a:rPr lang="it-IT" dirty="0" smtClean="0"/>
                <a:t>* </a:t>
              </a:r>
              <a:r>
                <a:rPr lang="it-IT" dirty="0" err="1" smtClean="0"/>
                <a:t>Get_next_on_traj</a:t>
              </a:r>
              <a:r>
                <a:rPr lang="it-IT" dirty="0" smtClean="0"/>
                <a:t>()</a:t>
              </a:r>
              <a:endParaRPr lang="it-IT" dirty="0"/>
            </a:p>
          </p:txBody>
        </p:sp>
        <p:sp>
          <p:nvSpPr>
            <p:cNvPr id="14" name="Rettangolo 13"/>
            <p:cNvSpPr/>
            <p:nvPr/>
          </p:nvSpPr>
          <p:spPr>
            <a:xfrm>
              <a:off x="3203848" y="1881398"/>
              <a:ext cx="1584176" cy="3861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err="1" smtClean="0"/>
                <a:t>Trajectory</a:t>
              </a:r>
              <a:endParaRPr lang="it-IT" dirty="0"/>
            </a:p>
          </p:txBody>
        </p:sp>
      </p:grpSp>
      <p:sp>
        <p:nvSpPr>
          <p:cNvPr id="16" name="CasellaDiTesto 15"/>
          <p:cNvSpPr txBox="1"/>
          <p:nvPr/>
        </p:nvSpPr>
        <p:spPr>
          <a:xfrm>
            <a:off x="115128" y="692696"/>
            <a:ext cx="8849360" cy="369332"/>
          </a:xfrm>
          <a:prstGeom prst="rect">
            <a:avLst/>
          </a:prstGeom>
          <a:noFill/>
        </p:spPr>
        <p:txBody>
          <a:bodyPr wrap="square" rtlCol="0">
            <a:spAutoFit/>
          </a:bodyPr>
          <a:lstStyle/>
          <a:p>
            <a:r>
              <a:rPr lang="it-IT" dirty="0" smtClean="0"/>
              <a:t>Le traiettorie ottimali che connettono gli stati vengono calcolate tramite una fabbrica di nodi</a:t>
            </a:r>
            <a:endParaRPr lang="it-IT" dirty="0"/>
          </a:p>
        </p:txBody>
      </p:sp>
      <p:grpSp>
        <p:nvGrpSpPr>
          <p:cNvPr id="17" name="Gruppo 16"/>
          <p:cNvGrpSpPr/>
          <p:nvPr/>
        </p:nvGrpSpPr>
        <p:grpSpPr>
          <a:xfrm>
            <a:off x="6660232" y="3356992"/>
            <a:ext cx="1584176" cy="827522"/>
            <a:chOff x="3203848" y="1881398"/>
            <a:chExt cx="1584176" cy="827522"/>
          </a:xfrm>
        </p:grpSpPr>
        <p:sp>
          <p:nvSpPr>
            <p:cNvPr id="18" name="Rettangolo 17"/>
            <p:cNvSpPr/>
            <p:nvPr/>
          </p:nvSpPr>
          <p:spPr>
            <a:xfrm>
              <a:off x="3203848" y="2267580"/>
              <a:ext cx="1584176" cy="441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it-IT" dirty="0" smtClean="0"/>
                <a:t>float*   </a:t>
              </a:r>
              <a:r>
                <a:rPr lang="it-IT" dirty="0" err="1" smtClean="0"/>
                <a:t>mState</a:t>
              </a:r>
              <a:endParaRPr lang="it-IT" dirty="0"/>
            </a:p>
          </p:txBody>
        </p:sp>
        <p:sp>
          <p:nvSpPr>
            <p:cNvPr id="19" name="Rettangolo 18"/>
            <p:cNvSpPr/>
            <p:nvPr/>
          </p:nvSpPr>
          <p:spPr>
            <a:xfrm>
              <a:off x="3203848" y="1881398"/>
              <a:ext cx="1584176" cy="3861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err="1" smtClean="0"/>
                <a:t>Node</a:t>
              </a:r>
              <a:endParaRPr lang="it-IT" dirty="0"/>
            </a:p>
          </p:txBody>
        </p:sp>
      </p:grpSp>
      <p:grpSp>
        <p:nvGrpSpPr>
          <p:cNvPr id="21" name="Gruppo 20"/>
          <p:cNvGrpSpPr/>
          <p:nvPr/>
        </p:nvGrpSpPr>
        <p:grpSpPr>
          <a:xfrm>
            <a:off x="115128" y="1768713"/>
            <a:ext cx="5616624" cy="1656184"/>
            <a:chOff x="3203848" y="1881398"/>
            <a:chExt cx="1584176" cy="1656184"/>
          </a:xfrm>
        </p:grpSpPr>
        <p:sp>
          <p:nvSpPr>
            <p:cNvPr id="22" name="Rettangolo 21"/>
            <p:cNvSpPr/>
            <p:nvPr/>
          </p:nvSpPr>
          <p:spPr>
            <a:xfrm>
              <a:off x="3203848" y="2267580"/>
              <a:ext cx="1584176" cy="12700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it-IT" dirty="0" err="1" smtClean="0"/>
                <a:t>Trajectory_Factory</a:t>
              </a:r>
              <a:r>
                <a:rPr lang="it-IT" dirty="0" smtClean="0"/>
                <a:t>* </a:t>
              </a:r>
              <a:r>
                <a:rPr lang="it-IT" dirty="0" err="1" smtClean="0"/>
                <a:t>copy_this</a:t>
              </a:r>
              <a:r>
                <a:rPr lang="it-IT" dirty="0" smtClean="0"/>
                <a:t>()</a:t>
              </a:r>
            </a:p>
            <a:p>
              <a:endParaRPr lang="it-IT" dirty="0"/>
            </a:p>
            <a:p>
              <a:r>
                <a:rPr lang="it-IT" dirty="0" err="1"/>
                <a:t>Trajectory</a:t>
              </a:r>
              <a:r>
                <a:rPr lang="it-IT" dirty="0"/>
                <a:t> </a:t>
              </a:r>
              <a:r>
                <a:rPr lang="it-IT" dirty="0" smtClean="0"/>
                <a:t>* </a:t>
              </a:r>
              <a:r>
                <a:rPr lang="it-IT" dirty="0" err="1" smtClean="0"/>
                <a:t>Get_optimal_traj</a:t>
              </a:r>
              <a:r>
                <a:rPr lang="it-IT" dirty="0" smtClean="0"/>
                <a:t>(</a:t>
              </a:r>
              <a:r>
                <a:rPr lang="it-IT" dirty="0" err="1" smtClean="0"/>
                <a:t>Node</a:t>
              </a:r>
              <a:r>
                <a:rPr lang="it-IT" dirty="0" smtClean="0"/>
                <a:t>* </a:t>
              </a:r>
              <a:r>
                <a:rPr lang="it-IT" dirty="0" err="1" smtClean="0"/>
                <a:t>start,Node</a:t>
              </a:r>
              <a:r>
                <a:rPr lang="it-IT" dirty="0" smtClean="0"/>
                <a:t>* target)</a:t>
              </a:r>
              <a:endParaRPr lang="it-IT" dirty="0"/>
            </a:p>
          </p:txBody>
        </p:sp>
        <p:sp>
          <p:nvSpPr>
            <p:cNvPr id="23" name="Rettangolo 22"/>
            <p:cNvSpPr/>
            <p:nvPr/>
          </p:nvSpPr>
          <p:spPr>
            <a:xfrm>
              <a:off x="3203848" y="1881398"/>
              <a:ext cx="1584176" cy="3861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err="1" smtClean="0"/>
                <a:t>Trajectory_Factory</a:t>
              </a:r>
              <a:endParaRPr lang="it-IT" dirty="0"/>
            </a:p>
          </p:txBody>
        </p:sp>
      </p:grpSp>
    </p:spTree>
    <p:extLst>
      <p:ext uri="{BB962C8B-B14F-4D97-AF65-F5344CB8AC3E}">
        <p14:creationId xmlns:p14="http://schemas.microsoft.com/office/powerpoint/2010/main" val="16934985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07504" y="35332"/>
            <a:ext cx="8856984" cy="646331"/>
          </a:xfrm>
          <a:prstGeom prst="rect">
            <a:avLst/>
          </a:prstGeom>
          <a:noFill/>
        </p:spPr>
        <p:txBody>
          <a:bodyPr wrap="square" rtlCol="0">
            <a:spAutoFit/>
          </a:bodyPr>
          <a:lstStyle/>
          <a:p>
            <a:pPr algn="ctr"/>
            <a:r>
              <a:rPr lang="it-IT" sz="3600" dirty="0" smtClean="0"/>
              <a:t>Generalità dell’implementazione</a:t>
            </a:r>
            <a:endParaRPr lang="it-IT" sz="3600" dirty="0"/>
          </a:p>
        </p:txBody>
      </p:sp>
      <p:sp>
        <p:nvSpPr>
          <p:cNvPr id="16" name="CasellaDiTesto 15"/>
          <p:cNvSpPr txBox="1"/>
          <p:nvPr/>
        </p:nvSpPr>
        <p:spPr>
          <a:xfrm>
            <a:off x="115128" y="692696"/>
            <a:ext cx="8849360" cy="646331"/>
          </a:xfrm>
          <a:prstGeom prst="rect">
            <a:avLst/>
          </a:prstGeom>
          <a:noFill/>
        </p:spPr>
        <p:txBody>
          <a:bodyPr wrap="square" rtlCol="0">
            <a:spAutoFit/>
          </a:bodyPr>
          <a:lstStyle/>
          <a:p>
            <a:r>
              <a:rPr lang="it-IT" dirty="0" smtClean="0"/>
              <a:t>Nel caso di </a:t>
            </a:r>
            <a:r>
              <a:rPr lang="it-IT" dirty="0" err="1" smtClean="0"/>
              <a:t>implentazioni</a:t>
            </a:r>
            <a:r>
              <a:rPr lang="it-IT" dirty="0" smtClean="0"/>
              <a:t> multi threading, le fabbriche di traiettorie vengono copiate nei </a:t>
            </a:r>
            <a:r>
              <a:rPr lang="it-IT" dirty="0" err="1" smtClean="0"/>
              <a:t>thread</a:t>
            </a:r>
            <a:r>
              <a:rPr lang="it-IT" dirty="0" smtClean="0"/>
              <a:t>, evitando di dover proteggere in sezioni critiche l’accesso ad un’unica fabbrica</a:t>
            </a:r>
            <a:endParaRPr lang="it-IT" dirty="0"/>
          </a:p>
        </p:txBody>
      </p:sp>
      <p:cxnSp>
        <p:nvCxnSpPr>
          <p:cNvPr id="24" name="Connettore 1 23"/>
          <p:cNvCxnSpPr/>
          <p:nvPr/>
        </p:nvCxnSpPr>
        <p:spPr>
          <a:xfrm flipH="1">
            <a:off x="3972478" y="1628800"/>
            <a:ext cx="23458" cy="5038006"/>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5" name="Gruppo 24"/>
          <p:cNvGrpSpPr/>
          <p:nvPr/>
        </p:nvGrpSpPr>
        <p:grpSpPr>
          <a:xfrm>
            <a:off x="2351481" y="2276872"/>
            <a:ext cx="1620997" cy="3672408"/>
            <a:chOff x="1751958" y="2708920"/>
            <a:chExt cx="1620997" cy="3672408"/>
          </a:xfrm>
        </p:grpSpPr>
        <p:cxnSp>
          <p:nvCxnSpPr>
            <p:cNvPr id="26" name="Connettore 1 25"/>
            <p:cNvCxnSpPr/>
            <p:nvPr/>
          </p:nvCxnSpPr>
          <p:spPr>
            <a:xfrm flipH="1">
              <a:off x="1763688" y="2708920"/>
              <a:ext cx="1609267" cy="7119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Connettore 1 26"/>
            <p:cNvCxnSpPr/>
            <p:nvPr/>
          </p:nvCxnSpPr>
          <p:spPr>
            <a:xfrm flipH="1">
              <a:off x="1751958" y="3420824"/>
              <a:ext cx="11731" cy="19413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Connettore 1 27"/>
            <p:cNvCxnSpPr/>
            <p:nvPr/>
          </p:nvCxnSpPr>
          <p:spPr>
            <a:xfrm flipH="1" flipV="1">
              <a:off x="1756195" y="5346057"/>
              <a:ext cx="1616760" cy="1035271"/>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9" name="Gruppo 28"/>
          <p:cNvGrpSpPr/>
          <p:nvPr/>
        </p:nvGrpSpPr>
        <p:grpSpPr>
          <a:xfrm>
            <a:off x="3972478" y="2276872"/>
            <a:ext cx="1607634" cy="3384376"/>
            <a:chOff x="156054" y="2708920"/>
            <a:chExt cx="1607634" cy="3384376"/>
          </a:xfrm>
        </p:grpSpPr>
        <p:cxnSp>
          <p:nvCxnSpPr>
            <p:cNvPr id="30" name="Connettore 1 29"/>
            <p:cNvCxnSpPr/>
            <p:nvPr/>
          </p:nvCxnSpPr>
          <p:spPr>
            <a:xfrm>
              <a:off x="156054" y="2708920"/>
              <a:ext cx="1607634" cy="7119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flipH="1">
              <a:off x="1740229" y="3420824"/>
              <a:ext cx="23459" cy="21172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flipV="1">
              <a:off x="179512" y="5538116"/>
              <a:ext cx="1560717" cy="55518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9" name="Gruppo 38"/>
          <p:cNvGrpSpPr/>
          <p:nvPr/>
        </p:nvGrpSpPr>
        <p:grpSpPr>
          <a:xfrm>
            <a:off x="3131840" y="1412776"/>
            <a:ext cx="1008112" cy="720080"/>
            <a:chOff x="3059832" y="1340768"/>
            <a:chExt cx="1008112" cy="720080"/>
          </a:xfrm>
        </p:grpSpPr>
        <p:sp>
          <p:nvSpPr>
            <p:cNvPr id="37" name="Rettangolo 36"/>
            <p:cNvSpPr/>
            <p:nvPr/>
          </p:nvSpPr>
          <p:spPr>
            <a:xfrm>
              <a:off x="3275856" y="1700808"/>
              <a:ext cx="432048"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38" name="CasellaDiTesto 37"/>
            <p:cNvSpPr txBox="1"/>
            <p:nvPr/>
          </p:nvSpPr>
          <p:spPr>
            <a:xfrm>
              <a:off x="3059832" y="1340768"/>
              <a:ext cx="1008112" cy="369332"/>
            </a:xfrm>
            <a:prstGeom prst="rect">
              <a:avLst/>
            </a:prstGeom>
            <a:noFill/>
          </p:spPr>
          <p:txBody>
            <a:bodyPr wrap="square" rtlCol="0">
              <a:spAutoFit/>
            </a:bodyPr>
            <a:lstStyle/>
            <a:p>
              <a:r>
                <a:rPr lang="it-IT" dirty="0" err="1" smtClean="0"/>
                <a:t>factory</a:t>
              </a:r>
              <a:r>
                <a:rPr lang="it-IT" dirty="0" smtClean="0"/>
                <a:t> </a:t>
              </a:r>
              <a:endParaRPr lang="it-IT" dirty="0"/>
            </a:p>
          </p:txBody>
        </p:sp>
      </p:grpSp>
      <p:grpSp>
        <p:nvGrpSpPr>
          <p:cNvPr id="40" name="Gruppo 39"/>
          <p:cNvGrpSpPr/>
          <p:nvPr/>
        </p:nvGrpSpPr>
        <p:grpSpPr>
          <a:xfrm>
            <a:off x="1475656" y="2924944"/>
            <a:ext cx="1008112" cy="720080"/>
            <a:chOff x="3059832" y="1340768"/>
            <a:chExt cx="1008112" cy="720080"/>
          </a:xfrm>
        </p:grpSpPr>
        <p:sp>
          <p:nvSpPr>
            <p:cNvPr id="41" name="Rettangolo 40"/>
            <p:cNvSpPr/>
            <p:nvPr/>
          </p:nvSpPr>
          <p:spPr>
            <a:xfrm>
              <a:off x="3275856" y="1700808"/>
              <a:ext cx="432048"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42" name="CasellaDiTesto 41"/>
            <p:cNvSpPr txBox="1"/>
            <p:nvPr/>
          </p:nvSpPr>
          <p:spPr>
            <a:xfrm>
              <a:off x="3059832" y="1340768"/>
              <a:ext cx="1008112" cy="369332"/>
            </a:xfrm>
            <a:prstGeom prst="rect">
              <a:avLst/>
            </a:prstGeom>
            <a:noFill/>
          </p:spPr>
          <p:txBody>
            <a:bodyPr wrap="square" rtlCol="0">
              <a:spAutoFit/>
            </a:bodyPr>
            <a:lstStyle/>
            <a:p>
              <a:r>
                <a:rPr lang="it-IT" dirty="0" err="1" smtClean="0"/>
                <a:t>factory</a:t>
              </a:r>
              <a:r>
                <a:rPr lang="it-IT" dirty="0" smtClean="0"/>
                <a:t> </a:t>
              </a:r>
              <a:endParaRPr lang="it-IT" dirty="0"/>
            </a:p>
          </p:txBody>
        </p:sp>
      </p:grpSp>
      <p:grpSp>
        <p:nvGrpSpPr>
          <p:cNvPr id="56" name="Gruppo 55"/>
          <p:cNvGrpSpPr/>
          <p:nvPr/>
        </p:nvGrpSpPr>
        <p:grpSpPr>
          <a:xfrm>
            <a:off x="2843808" y="2924944"/>
            <a:ext cx="1404156" cy="707593"/>
            <a:chOff x="2771800" y="2924944"/>
            <a:chExt cx="1404156" cy="707593"/>
          </a:xfrm>
        </p:grpSpPr>
        <p:sp>
          <p:nvSpPr>
            <p:cNvPr id="45" name="CasellaDiTesto 44"/>
            <p:cNvSpPr txBox="1"/>
            <p:nvPr/>
          </p:nvSpPr>
          <p:spPr>
            <a:xfrm>
              <a:off x="2771800" y="2924944"/>
              <a:ext cx="1404156" cy="646331"/>
            </a:xfrm>
            <a:prstGeom prst="rect">
              <a:avLst/>
            </a:prstGeom>
            <a:noFill/>
          </p:spPr>
          <p:txBody>
            <a:bodyPr wrap="square" rtlCol="0">
              <a:spAutoFit/>
            </a:bodyPr>
            <a:lstStyle/>
            <a:p>
              <a:r>
                <a:rPr lang="it-IT" dirty="0"/>
                <a:t>f</a:t>
              </a:r>
              <a:r>
                <a:rPr lang="it-IT" dirty="0" smtClean="0"/>
                <a:t>actory_02 </a:t>
              </a:r>
              <a:endParaRPr lang="it-IT" dirty="0"/>
            </a:p>
          </p:txBody>
        </p:sp>
        <p:sp>
          <p:nvSpPr>
            <p:cNvPr id="53" name="Rettangolo 52"/>
            <p:cNvSpPr/>
            <p:nvPr/>
          </p:nvSpPr>
          <p:spPr>
            <a:xfrm>
              <a:off x="3397647" y="3272497"/>
              <a:ext cx="432048"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grpSp>
      <p:grpSp>
        <p:nvGrpSpPr>
          <p:cNvPr id="55" name="Gruppo 54"/>
          <p:cNvGrpSpPr/>
          <p:nvPr/>
        </p:nvGrpSpPr>
        <p:grpSpPr>
          <a:xfrm>
            <a:off x="4427984" y="2924944"/>
            <a:ext cx="1440160" cy="720080"/>
            <a:chOff x="4427984" y="2924944"/>
            <a:chExt cx="1440160" cy="720080"/>
          </a:xfrm>
        </p:grpSpPr>
        <p:sp>
          <p:nvSpPr>
            <p:cNvPr id="48" name="CasellaDiTesto 47"/>
            <p:cNvSpPr txBox="1"/>
            <p:nvPr/>
          </p:nvSpPr>
          <p:spPr>
            <a:xfrm>
              <a:off x="4427984" y="2924944"/>
              <a:ext cx="1440160" cy="369332"/>
            </a:xfrm>
            <a:prstGeom prst="rect">
              <a:avLst/>
            </a:prstGeom>
            <a:noFill/>
          </p:spPr>
          <p:txBody>
            <a:bodyPr wrap="square" rtlCol="0">
              <a:spAutoFit/>
            </a:bodyPr>
            <a:lstStyle/>
            <a:p>
              <a:r>
                <a:rPr lang="it-IT" dirty="0"/>
                <a:t>f</a:t>
              </a:r>
              <a:r>
                <a:rPr lang="it-IT" dirty="0" smtClean="0"/>
                <a:t>actory_03 </a:t>
              </a:r>
              <a:endParaRPr lang="it-IT" dirty="0"/>
            </a:p>
          </p:txBody>
        </p:sp>
        <p:sp>
          <p:nvSpPr>
            <p:cNvPr id="54" name="Rettangolo 53"/>
            <p:cNvSpPr/>
            <p:nvPr/>
          </p:nvSpPr>
          <p:spPr>
            <a:xfrm>
              <a:off x="5004048" y="3284984"/>
              <a:ext cx="432048"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grpSp>
      <p:grpSp>
        <p:nvGrpSpPr>
          <p:cNvPr id="61" name="Gruppo 60"/>
          <p:cNvGrpSpPr/>
          <p:nvPr/>
        </p:nvGrpSpPr>
        <p:grpSpPr>
          <a:xfrm>
            <a:off x="2133601" y="3573016"/>
            <a:ext cx="1430287" cy="513348"/>
            <a:chOff x="2133601" y="3573016"/>
            <a:chExt cx="1430287" cy="513348"/>
          </a:xfrm>
        </p:grpSpPr>
        <p:sp>
          <p:nvSpPr>
            <p:cNvPr id="59" name="Figura a mano libera 58"/>
            <p:cNvSpPr/>
            <p:nvPr/>
          </p:nvSpPr>
          <p:spPr>
            <a:xfrm>
              <a:off x="2133601" y="3573016"/>
              <a:ext cx="1343891" cy="249518"/>
            </a:xfrm>
            <a:custGeom>
              <a:avLst/>
              <a:gdLst>
                <a:gd name="connsiteX0" fmla="*/ 0 w 1343891"/>
                <a:gd name="connsiteY0" fmla="*/ 27710 h 249518"/>
                <a:gd name="connsiteX1" fmla="*/ 609600 w 1343891"/>
                <a:gd name="connsiteY1" fmla="*/ 249382 h 249518"/>
                <a:gd name="connsiteX2" fmla="*/ 1343891 w 1343891"/>
                <a:gd name="connsiteY2" fmla="*/ 0 h 249518"/>
              </a:gdLst>
              <a:ahLst/>
              <a:cxnLst>
                <a:cxn ang="0">
                  <a:pos x="connsiteX0" y="connsiteY0"/>
                </a:cxn>
                <a:cxn ang="0">
                  <a:pos x="connsiteX1" y="connsiteY1"/>
                </a:cxn>
                <a:cxn ang="0">
                  <a:pos x="connsiteX2" y="connsiteY2"/>
                </a:cxn>
              </a:cxnLst>
              <a:rect l="l" t="t" r="r" b="b"/>
              <a:pathLst>
                <a:path w="1343891" h="249518">
                  <a:moveTo>
                    <a:pt x="0" y="27710"/>
                  </a:moveTo>
                  <a:cubicBezTo>
                    <a:pt x="192809" y="140855"/>
                    <a:pt x="385618" y="254000"/>
                    <a:pt x="609600" y="249382"/>
                  </a:cubicBezTo>
                  <a:cubicBezTo>
                    <a:pt x="833582" y="244764"/>
                    <a:pt x="1219200" y="36945"/>
                    <a:pt x="1343891" y="0"/>
                  </a:cubicBezTo>
                </a:path>
              </a:pathLst>
            </a:cu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it-IT"/>
            </a:p>
          </p:txBody>
        </p:sp>
        <p:sp>
          <p:nvSpPr>
            <p:cNvPr id="60" name="CasellaDiTesto 59"/>
            <p:cNvSpPr txBox="1"/>
            <p:nvPr/>
          </p:nvSpPr>
          <p:spPr>
            <a:xfrm>
              <a:off x="2339752" y="3717032"/>
              <a:ext cx="1224136" cy="369332"/>
            </a:xfrm>
            <a:prstGeom prst="rect">
              <a:avLst/>
            </a:prstGeom>
            <a:noFill/>
          </p:spPr>
          <p:txBody>
            <a:bodyPr wrap="square" rtlCol="0">
              <a:spAutoFit/>
            </a:bodyPr>
            <a:lstStyle/>
            <a:p>
              <a:r>
                <a:rPr lang="it-IT" dirty="0" err="1" smtClean="0"/>
                <a:t>copy_this</a:t>
              </a:r>
              <a:r>
                <a:rPr lang="it-IT" dirty="0" smtClean="0"/>
                <a:t>() </a:t>
              </a:r>
              <a:endParaRPr lang="it-IT" dirty="0"/>
            </a:p>
          </p:txBody>
        </p:sp>
      </p:grpSp>
      <p:grpSp>
        <p:nvGrpSpPr>
          <p:cNvPr id="62" name="Gruppo 61"/>
          <p:cNvGrpSpPr/>
          <p:nvPr/>
        </p:nvGrpSpPr>
        <p:grpSpPr>
          <a:xfrm>
            <a:off x="3901704" y="3573016"/>
            <a:ext cx="1361630" cy="585356"/>
            <a:chOff x="2133601" y="3573016"/>
            <a:chExt cx="1672438" cy="585356"/>
          </a:xfrm>
        </p:grpSpPr>
        <p:sp>
          <p:nvSpPr>
            <p:cNvPr id="63" name="Figura a mano libera 62"/>
            <p:cNvSpPr/>
            <p:nvPr/>
          </p:nvSpPr>
          <p:spPr>
            <a:xfrm>
              <a:off x="2133601" y="3573016"/>
              <a:ext cx="1343891" cy="249518"/>
            </a:xfrm>
            <a:custGeom>
              <a:avLst/>
              <a:gdLst>
                <a:gd name="connsiteX0" fmla="*/ 0 w 1343891"/>
                <a:gd name="connsiteY0" fmla="*/ 27710 h 249518"/>
                <a:gd name="connsiteX1" fmla="*/ 609600 w 1343891"/>
                <a:gd name="connsiteY1" fmla="*/ 249382 h 249518"/>
                <a:gd name="connsiteX2" fmla="*/ 1343891 w 1343891"/>
                <a:gd name="connsiteY2" fmla="*/ 0 h 249518"/>
              </a:gdLst>
              <a:ahLst/>
              <a:cxnLst>
                <a:cxn ang="0">
                  <a:pos x="connsiteX0" y="connsiteY0"/>
                </a:cxn>
                <a:cxn ang="0">
                  <a:pos x="connsiteX1" y="connsiteY1"/>
                </a:cxn>
                <a:cxn ang="0">
                  <a:pos x="connsiteX2" y="connsiteY2"/>
                </a:cxn>
              </a:cxnLst>
              <a:rect l="l" t="t" r="r" b="b"/>
              <a:pathLst>
                <a:path w="1343891" h="249518">
                  <a:moveTo>
                    <a:pt x="0" y="27710"/>
                  </a:moveTo>
                  <a:cubicBezTo>
                    <a:pt x="192809" y="140855"/>
                    <a:pt x="385618" y="254000"/>
                    <a:pt x="609600" y="249382"/>
                  </a:cubicBezTo>
                  <a:cubicBezTo>
                    <a:pt x="833582" y="244764"/>
                    <a:pt x="1219200" y="36945"/>
                    <a:pt x="1343891" y="0"/>
                  </a:cubicBezTo>
                </a:path>
              </a:pathLst>
            </a:cu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it-IT"/>
            </a:p>
          </p:txBody>
        </p:sp>
        <p:sp>
          <p:nvSpPr>
            <p:cNvPr id="64" name="CasellaDiTesto 63"/>
            <p:cNvSpPr txBox="1"/>
            <p:nvPr/>
          </p:nvSpPr>
          <p:spPr>
            <a:xfrm>
              <a:off x="2249343" y="3789040"/>
              <a:ext cx="1556696" cy="369332"/>
            </a:xfrm>
            <a:prstGeom prst="rect">
              <a:avLst/>
            </a:prstGeom>
            <a:noFill/>
          </p:spPr>
          <p:txBody>
            <a:bodyPr wrap="square" rtlCol="0">
              <a:spAutoFit/>
            </a:bodyPr>
            <a:lstStyle/>
            <a:p>
              <a:r>
                <a:rPr lang="it-IT" dirty="0" err="1" smtClean="0"/>
                <a:t>copy_this</a:t>
              </a:r>
              <a:r>
                <a:rPr lang="it-IT" dirty="0" smtClean="0"/>
                <a:t>() </a:t>
              </a:r>
              <a:endParaRPr lang="it-IT" dirty="0"/>
            </a:p>
          </p:txBody>
        </p:sp>
      </p:grpSp>
      <p:sp>
        <p:nvSpPr>
          <p:cNvPr id="65" name="CasellaDiTesto 64"/>
          <p:cNvSpPr txBox="1"/>
          <p:nvPr/>
        </p:nvSpPr>
        <p:spPr>
          <a:xfrm>
            <a:off x="4076328" y="6156012"/>
            <a:ext cx="2655912" cy="369332"/>
          </a:xfrm>
          <a:prstGeom prst="rect">
            <a:avLst/>
          </a:prstGeom>
          <a:noFill/>
        </p:spPr>
        <p:txBody>
          <a:bodyPr wrap="square" rtlCol="0">
            <a:spAutoFit/>
          </a:bodyPr>
          <a:lstStyle/>
          <a:p>
            <a:r>
              <a:rPr lang="it-IT" dirty="0" err="1"/>
              <a:t>d</a:t>
            </a:r>
            <a:r>
              <a:rPr lang="it-IT" dirty="0" err="1" smtClean="0"/>
              <a:t>estroy</a:t>
            </a:r>
            <a:r>
              <a:rPr lang="it-IT" dirty="0" smtClean="0"/>
              <a:t> the </a:t>
            </a:r>
            <a:r>
              <a:rPr lang="it-IT" dirty="0" err="1" smtClean="0"/>
              <a:t>copies</a:t>
            </a:r>
            <a:endParaRPr lang="it-IT" dirty="0"/>
          </a:p>
        </p:txBody>
      </p:sp>
      <p:grpSp>
        <p:nvGrpSpPr>
          <p:cNvPr id="66" name="Gruppo 65"/>
          <p:cNvGrpSpPr/>
          <p:nvPr/>
        </p:nvGrpSpPr>
        <p:grpSpPr>
          <a:xfrm>
            <a:off x="2893592" y="5946726"/>
            <a:ext cx="1008112" cy="720080"/>
            <a:chOff x="3059832" y="1340768"/>
            <a:chExt cx="1008112" cy="720080"/>
          </a:xfrm>
        </p:grpSpPr>
        <p:sp>
          <p:nvSpPr>
            <p:cNvPr id="67" name="Rettangolo 66"/>
            <p:cNvSpPr/>
            <p:nvPr/>
          </p:nvSpPr>
          <p:spPr>
            <a:xfrm>
              <a:off x="3275856" y="1700808"/>
              <a:ext cx="432048"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68" name="CasellaDiTesto 67"/>
            <p:cNvSpPr txBox="1"/>
            <p:nvPr/>
          </p:nvSpPr>
          <p:spPr>
            <a:xfrm>
              <a:off x="3059832" y="1340768"/>
              <a:ext cx="1008112" cy="369332"/>
            </a:xfrm>
            <a:prstGeom prst="rect">
              <a:avLst/>
            </a:prstGeom>
            <a:noFill/>
          </p:spPr>
          <p:txBody>
            <a:bodyPr wrap="square" rtlCol="0">
              <a:spAutoFit/>
            </a:bodyPr>
            <a:lstStyle/>
            <a:p>
              <a:r>
                <a:rPr lang="it-IT" dirty="0" err="1" smtClean="0"/>
                <a:t>factory</a:t>
              </a:r>
              <a:r>
                <a:rPr lang="it-IT" dirty="0" smtClean="0"/>
                <a:t> </a:t>
              </a:r>
              <a:endParaRPr lang="it-IT" dirty="0"/>
            </a:p>
          </p:txBody>
        </p:sp>
      </p:grpSp>
    </p:spTree>
    <p:extLst>
      <p:ext uri="{BB962C8B-B14F-4D97-AF65-F5344CB8AC3E}">
        <p14:creationId xmlns:p14="http://schemas.microsoft.com/office/powerpoint/2010/main" val="36879687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07504" y="35332"/>
            <a:ext cx="8856984" cy="646331"/>
          </a:xfrm>
          <a:prstGeom prst="rect">
            <a:avLst/>
          </a:prstGeom>
          <a:noFill/>
        </p:spPr>
        <p:txBody>
          <a:bodyPr wrap="square" rtlCol="0">
            <a:spAutoFit/>
          </a:bodyPr>
          <a:lstStyle/>
          <a:p>
            <a:pPr algn="ctr"/>
            <a:r>
              <a:rPr lang="it-IT" sz="3600" dirty="0" smtClean="0"/>
              <a:t>Generalità dell’implementazione</a:t>
            </a:r>
            <a:endParaRPr lang="it-IT" sz="3600" dirty="0"/>
          </a:p>
        </p:txBody>
      </p:sp>
      <p:sp>
        <p:nvSpPr>
          <p:cNvPr id="16" name="CasellaDiTesto 15"/>
          <p:cNvSpPr txBox="1"/>
          <p:nvPr/>
        </p:nvSpPr>
        <p:spPr>
          <a:xfrm>
            <a:off x="115128" y="620688"/>
            <a:ext cx="8849360" cy="646331"/>
          </a:xfrm>
          <a:prstGeom prst="rect">
            <a:avLst/>
          </a:prstGeom>
          <a:noFill/>
        </p:spPr>
        <p:txBody>
          <a:bodyPr wrap="square" rtlCol="0">
            <a:spAutoFit/>
          </a:bodyPr>
          <a:lstStyle/>
          <a:p>
            <a:r>
              <a:rPr lang="it-IT" dirty="0" smtClean="0"/>
              <a:t>I vari </a:t>
            </a:r>
            <a:r>
              <a:rPr lang="it-IT" dirty="0" err="1" smtClean="0"/>
              <a:t>step</a:t>
            </a:r>
            <a:r>
              <a:rPr lang="it-IT" dirty="0" smtClean="0"/>
              <a:t> di estensione dell’albero (o degli) descritti vengono gestiti nelle diverse implementazioni attraverso l’utilizzo di </a:t>
            </a:r>
            <a:r>
              <a:rPr lang="it-IT" dirty="0" err="1" smtClean="0"/>
              <a:t>wrapper</a:t>
            </a:r>
            <a:endParaRPr lang="it-IT" dirty="0"/>
          </a:p>
        </p:txBody>
      </p:sp>
      <p:grpSp>
        <p:nvGrpSpPr>
          <p:cNvPr id="21" name="Gruppo 20"/>
          <p:cNvGrpSpPr/>
          <p:nvPr/>
        </p:nvGrpSpPr>
        <p:grpSpPr>
          <a:xfrm>
            <a:off x="1771312" y="1340768"/>
            <a:ext cx="4672896" cy="1300247"/>
            <a:chOff x="3203848" y="1881398"/>
            <a:chExt cx="1584176" cy="1420226"/>
          </a:xfrm>
        </p:grpSpPr>
        <p:sp>
          <p:nvSpPr>
            <p:cNvPr id="22" name="Rettangolo 21"/>
            <p:cNvSpPr/>
            <p:nvPr/>
          </p:nvSpPr>
          <p:spPr>
            <a:xfrm>
              <a:off x="3203848" y="2267580"/>
              <a:ext cx="1584176" cy="10340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it-IT" sz="1400" dirty="0" err="1"/>
                <a:t>v</a:t>
              </a:r>
              <a:r>
                <a:rPr lang="it-IT" sz="1400" dirty="0" err="1" smtClean="0"/>
                <a:t>irtual</a:t>
              </a:r>
              <a:r>
                <a:rPr lang="it-IT" sz="1400" dirty="0" smtClean="0"/>
                <a:t> </a:t>
              </a:r>
              <a:r>
                <a:rPr lang="it-IT" sz="1400" dirty="0" err="1" smtClean="0"/>
                <a:t>void</a:t>
              </a:r>
              <a:r>
                <a:rPr lang="it-IT" sz="1400" dirty="0" smtClean="0"/>
                <a:t> </a:t>
              </a:r>
              <a:r>
                <a:rPr lang="it-IT" sz="1400" dirty="0" err="1" smtClean="0"/>
                <a:t>Extend</a:t>
              </a:r>
              <a:r>
                <a:rPr lang="it-IT" sz="1400" dirty="0" smtClean="0"/>
                <a:t>(</a:t>
              </a:r>
              <a:r>
                <a:rPr lang="it-IT" sz="1400" dirty="0" err="1" smtClean="0"/>
                <a:t>Node</a:t>
              </a:r>
              <a:r>
                <a:rPr lang="it-IT" sz="1400" dirty="0" smtClean="0"/>
                <a:t>* target)=0;</a:t>
              </a:r>
            </a:p>
            <a:p>
              <a:r>
                <a:rPr lang="it-IT" sz="1400" dirty="0" err="1"/>
                <a:t>virtual</a:t>
              </a:r>
              <a:r>
                <a:rPr lang="it-IT" sz="1400" dirty="0"/>
                <a:t> </a:t>
              </a:r>
              <a:r>
                <a:rPr lang="it-IT" sz="1400" dirty="0" err="1" smtClean="0"/>
                <a:t>Node</a:t>
              </a:r>
              <a:r>
                <a:rPr lang="it-IT" sz="1400" dirty="0" smtClean="0"/>
                <a:t>* </a:t>
              </a:r>
              <a:r>
                <a:rPr lang="it-IT" sz="1400" dirty="0" err="1" smtClean="0"/>
                <a:t>Nearest_neighbour</a:t>
              </a:r>
              <a:r>
                <a:rPr lang="it-IT" sz="1400" dirty="0" smtClean="0"/>
                <a:t>/</a:t>
              </a:r>
              <a:r>
                <a:rPr lang="it-IT" sz="1400" dirty="0" err="1" smtClean="0"/>
                <a:t>Near_set</a:t>
              </a:r>
              <a:r>
                <a:rPr lang="it-IT" sz="1400" dirty="0" smtClean="0"/>
                <a:t>(</a:t>
              </a:r>
              <a:r>
                <a:rPr lang="it-IT" sz="1400" dirty="0" err="1" smtClean="0"/>
                <a:t>Node</a:t>
              </a:r>
              <a:r>
                <a:rPr lang="it-IT" sz="1400" dirty="0"/>
                <a:t>* target</a:t>
              </a:r>
              <a:r>
                <a:rPr lang="it-IT" sz="1400" dirty="0" smtClean="0"/>
                <a:t>)=0;</a:t>
              </a:r>
              <a:endParaRPr lang="it-IT" sz="1400" dirty="0"/>
            </a:p>
            <a:p>
              <a:r>
                <a:rPr lang="it-IT" sz="1400" dirty="0" err="1"/>
                <a:t>v</a:t>
              </a:r>
              <a:r>
                <a:rPr lang="it-IT" sz="1400" dirty="0" err="1" smtClean="0"/>
                <a:t>irtual</a:t>
              </a:r>
              <a:r>
                <a:rPr lang="it-IT" sz="1400" dirty="0" smtClean="0"/>
                <a:t> </a:t>
              </a:r>
              <a:r>
                <a:rPr lang="it-IT" sz="1400" dirty="0" err="1" smtClean="0"/>
                <a:t>void</a:t>
              </a:r>
              <a:r>
                <a:rPr lang="it-IT" sz="1400" dirty="0" smtClean="0"/>
                <a:t> </a:t>
              </a:r>
              <a:r>
                <a:rPr lang="it-IT" sz="1400" dirty="0" err="1" smtClean="0"/>
                <a:t>Do_jobs</a:t>
              </a:r>
              <a:r>
                <a:rPr lang="it-IT" sz="1400" dirty="0" smtClean="0"/>
                <a:t>()=0;</a:t>
              </a:r>
              <a:endParaRPr lang="it-IT" sz="1400" dirty="0"/>
            </a:p>
          </p:txBody>
        </p:sp>
        <p:sp>
          <p:nvSpPr>
            <p:cNvPr id="23" name="Rettangolo 22"/>
            <p:cNvSpPr/>
            <p:nvPr/>
          </p:nvSpPr>
          <p:spPr>
            <a:xfrm>
              <a:off x="3203848" y="1881398"/>
              <a:ext cx="1584176" cy="3861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err="1" smtClean="0"/>
                <a:t>Tree_abstract</a:t>
              </a:r>
              <a:endParaRPr lang="it-IT" dirty="0"/>
            </a:p>
          </p:txBody>
        </p:sp>
      </p:grpSp>
      <p:grpSp>
        <p:nvGrpSpPr>
          <p:cNvPr id="24" name="Gruppo 23"/>
          <p:cNvGrpSpPr/>
          <p:nvPr/>
        </p:nvGrpSpPr>
        <p:grpSpPr>
          <a:xfrm>
            <a:off x="683568" y="3212976"/>
            <a:ext cx="2376264" cy="1300247"/>
            <a:chOff x="3203848" y="1881398"/>
            <a:chExt cx="1584176" cy="1420226"/>
          </a:xfrm>
        </p:grpSpPr>
        <p:sp>
          <p:nvSpPr>
            <p:cNvPr id="25" name="Rettangolo 24"/>
            <p:cNvSpPr/>
            <p:nvPr/>
          </p:nvSpPr>
          <p:spPr>
            <a:xfrm>
              <a:off x="3203848" y="2267581"/>
              <a:ext cx="1584176" cy="10340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it-IT" sz="1400" dirty="0" err="1" smtClean="0"/>
                <a:t>Extend</a:t>
              </a:r>
              <a:r>
                <a:rPr lang="it-IT" sz="1400" dirty="0" smtClean="0"/>
                <a:t>(</a:t>
              </a:r>
              <a:r>
                <a:rPr lang="it-IT" sz="1400" dirty="0" err="1" smtClean="0"/>
                <a:t>Node</a:t>
              </a:r>
              <a:r>
                <a:rPr lang="it-IT" sz="1400" dirty="0" smtClean="0"/>
                <a:t>* target)</a:t>
              </a:r>
            </a:p>
            <a:p>
              <a:r>
                <a:rPr lang="it-IT" sz="1400" dirty="0" err="1" smtClean="0"/>
                <a:t>Nearest_neighbour</a:t>
              </a:r>
              <a:r>
                <a:rPr lang="it-IT" sz="1400" dirty="0" smtClean="0"/>
                <a:t>/</a:t>
              </a:r>
              <a:r>
                <a:rPr lang="it-IT" sz="1400" dirty="0" err="1" smtClean="0"/>
                <a:t>Near_set</a:t>
              </a:r>
              <a:r>
                <a:rPr lang="it-IT" sz="1400" dirty="0" smtClean="0"/>
                <a:t>;</a:t>
              </a:r>
            </a:p>
            <a:p>
              <a:endParaRPr lang="it-IT" sz="1400" dirty="0"/>
            </a:p>
            <a:p>
              <a:r>
                <a:rPr lang="it-IT" sz="1400" dirty="0" err="1" smtClean="0"/>
                <a:t>Trajectory_Factory</a:t>
              </a:r>
              <a:r>
                <a:rPr lang="it-IT" sz="1400" dirty="0" smtClean="0"/>
                <a:t>*  </a:t>
              </a:r>
              <a:r>
                <a:rPr lang="it-IT" sz="1400" dirty="0" err="1" smtClean="0"/>
                <a:t>pFactory</a:t>
              </a:r>
              <a:endParaRPr lang="it-IT" sz="1400" dirty="0"/>
            </a:p>
          </p:txBody>
        </p:sp>
        <p:sp>
          <p:nvSpPr>
            <p:cNvPr id="26" name="Rettangolo 25"/>
            <p:cNvSpPr/>
            <p:nvPr/>
          </p:nvSpPr>
          <p:spPr>
            <a:xfrm>
              <a:off x="3203848" y="1881398"/>
              <a:ext cx="1584176" cy="3861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err="1" smtClean="0"/>
                <a:t>Tree</a:t>
              </a:r>
              <a:endParaRPr lang="it-IT" dirty="0"/>
            </a:p>
          </p:txBody>
        </p:sp>
      </p:grpSp>
      <p:grpSp>
        <p:nvGrpSpPr>
          <p:cNvPr id="27" name="Gruppo 26"/>
          <p:cNvGrpSpPr/>
          <p:nvPr/>
        </p:nvGrpSpPr>
        <p:grpSpPr>
          <a:xfrm>
            <a:off x="4716016" y="2992849"/>
            <a:ext cx="4248472" cy="1660287"/>
            <a:chOff x="3203848" y="1881398"/>
            <a:chExt cx="1584176" cy="1813488"/>
          </a:xfrm>
        </p:grpSpPr>
        <p:sp>
          <p:nvSpPr>
            <p:cNvPr id="28" name="Rettangolo 27"/>
            <p:cNvSpPr/>
            <p:nvPr/>
          </p:nvSpPr>
          <p:spPr>
            <a:xfrm>
              <a:off x="3203848" y="2267581"/>
              <a:ext cx="1584176" cy="14273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it-IT" sz="1400" dirty="0" err="1" smtClean="0"/>
                <a:t>Extend</a:t>
              </a:r>
              <a:r>
                <a:rPr lang="it-IT" sz="1400" dirty="0" smtClean="0"/>
                <a:t>(</a:t>
              </a:r>
              <a:r>
                <a:rPr lang="it-IT" sz="1400" dirty="0" err="1" smtClean="0"/>
                <a:t>Node</a:t>
              </a:r>
              <a:r>
                <a:rPr lang="it-IT" sz="1400" dirty="0" smtClean="0"/>
                <a:t>* target){</a:t>
              </a:r>
              <a:r>
                <a:rPr lang="it-IT" sz="1400" dirty="0" err="1"/>
                <a:t>pInner_tree</a:t>
              </a:r>
              <a:r>
                <a:rPr lang="it-IT" sz="1400" dirty="0"/>
                <a:t> </a:t>
              </a:r>
              <a:r>
                <a:rPr lang="it-IT" sz="1400" dirty="0" smtClean="0"/>
                <a:t>-&gt;</a:t>
              </a:r>
              <a:r>
                <a:rPr lang="it-IT" sz="1400" dirty="0" err="1" smtClean="0"/>
                <a:t>Extend</a:t>
              </a:r>
              <a:r>
                <a:rPr lang="it-IT" sz="1400" dirty="0" smtClean="0"/>
                <a:t>(target) }</a:t>
              </a:r>
            </a:p>
            <a:p>
              <a:r>
                <a:rPr lang="it-IT" sz="1400" dirty="0" err="1" smtClean="0"/>
                <a:t>Nearest_neighbour</a:t>
              </a:r>
              <a:r>
                <a:rPr lang="it-IT" sz="1400" dirty="0" smtClean="0"/>
                <a:t>/</a:t>
              </a:r>
              <a:r>
                <a:rPr lang="it-IT" sz="1400" dirty="0" err="1" smtClean="0"/>
                <a:t>Near_set</a:t>
              </a:r>
              <a:r>
                <a:rPr lang="it-IT" sz="1400" dirty="0"/>
                <a:t>(</a:t>
              </a:r>
              <a:r>
                <a:rPr lang="it-IT" sz="1400" dirty="0" err="1"/>
                <a:t>Node</a:t>
              </a:r>
              <a:r>
                <a:rPr lang="it-IT" sz="1400" dirty="0"/>
                <a:t>* target) </a:t>
              </a:r>
              <a:r>
                <a:rPr lang="it-IT" sz="1400" dirty="0" smtClean="0"/>
                <a:t>{</a:t>
              </a:r>
              <a:r>
                <a:rPr lang="it-IT" sz="1400" dirty="0" err="1" smtClean="0"/>
                <a:t>pInner_tree</a:t>
              </a:r>
              <a:r>
                <a:rPr lang="it-IT" sz="1400" dirty="0" smtClean="0"/>
                <a:t>-&gt;</a:t>
              </a:r>
              <a:r>
                <a:rPr lang="it-IT" sz="1400" dirty="0" err="1" smtClean="0"/>
                <a:t>Nearest_neighbour</a:t>
              </a:r>
              <a:r>
                <a:rPr lang="it-IT" sz="1400" dirty="0" smtClean="0"/>
                <a:t>(target</a:t>
              </a:r>
              <a:r>
                <a:rPr lang="it-IT" sz="1400" dirty="0"/>
                <a:t>) </a:t>
              </a:r>
              <a:r>
                <a:rPr lang="it-IT" sz="1400" dirty="0" smtClean="0"/>
                <a:t>};</a:t>
              </a:r>
            </a:p>
            <a:p>
              <a:r>
                <a:rPr lang="it-IT" sz="1400" dirty="0" err="1" smtClean="0"/>
                <a:t>Do_jobs</a:t>
              </a:r>
              <a:r>
                <a:rPr lang="it-IT" sz="1400" dirty="0" smtClean="0"/>
                <a:t>(){ </a:t>
              </a:r>
              <a:r>
                <a:rPr lang="it-IT" sz="1400" dirty="0" err="1" smtClean="0"/>
                <a:t>pInner_tree</a:t>
              </a:r>
              <a:r>
                <a:rPr lang="it-IT" sz="1400" dirty="0" smtClean="0"/>
                <a:t>-&gt;</a:t>
              </a:r>
              <a:r>
                <a:rPr lang="it-IT" sz="1400" dirty="0" err="1" smtClean="0"/>
                <a:t>Do_jobs</a:t>
              </a:r>
              <a:r>
                <a:rPr lang="it-IT" sz="1400" dirty="0" smtClean="0"/>
                <a:t>(); }</a:t>
              </a:r>
            </a:p>
            <a:p>
              <a:endParaRPr lang="it-IT" sz="1400" dirty="0"/>
            </a:p>
            <a:p>
              <a:r>
                <a:rPr lang="it-IT" sz="1400" dirty="0" err="1" smtClean="0"/>
                <a:t>Tree_abstract</a:t>
              </a:r>
              <a:r>
                <a:rPr lang="it-IT" sz="1400" dirty="0" smtClean="0"/>
                <a:t>*  </a:t>
              </a:r>
              <a:r>
                <a:rPr lang="it-IT" sz="1400" dirty="0" err="1" smtClean="0"/>
                <a:t>pInner_tree</a:t>
              </a:r>
              <a:r>
                <a:rPr lang="it-IT" sz="1400" dirty="0" smtClean="0"/>
                <a:t>;</a:t>
              </a:r>
            </a:p>
          </p:txBody>
        </p:sp>
        <p:sp>
          <p:nvSpPr>
            <p:cNvPr id="29" name="Rettangolo 28"/>
            <p:cNvSpPr/>
            <p:nvPr/>
          </p:nvSpPr>
          <p:spPr>
            <a:xfrm>
              <a:off x="3203848" y="1881398"/>
              <a:ext cx="1584176" cy="3861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err="1" smtClean="0"/>
                <a:t>Tree_wrapper</a:t>
              </a:r>
              <a:endParaRPr lang="it-IT" dirty="0"/>
            </a:p>
          </p:txBody>
        </p:sp>
      </p:grpSp>
      <p:grpSp>
        <p:nvGrpSpPr>
          <p:cNvPr id="30" name="Gruppo 29"/>
          <p:cNvGrpSpPr/>
          <p:nvPr/>
        </p:nvGrpSpPr>
        <p:grpSpPr>
          <a:xfrm>
            <a:off x="67688" y="5733256"/>
            <a:ext cx="2416080" cy="936104"/>
            <a:chOff x="3203848" y="1881398"/>
            <a:chExt cx="1584176" cy="1022482"/>
          </a:xfrm>
        </p:grpSpPr>
        <p:sp>
          <p:nvSpPr>
            <p:cNvPr id="31" name="Rettangolo 30"/>
            <p:cNvSpPr/>
            <p:nvPr/>
          </p:nvSpPr>
          <p:spPr>
            <a:xfrm>
              <a:off x="3203848" y="2267581"/>
              <a:ext cx="1584176" cy="636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it-IT" sz="1400" dirty="0" err="1" smtClean="0"/>
                <a:t>Nearest_neighbour</a:t>
              </a:r>
              <a:r>
                <a:rPr lang="it-IT" sz="1400" dirty="0" smtClean="0"/>
                <a:t>/</a:t>
              </a:r>
              <a:r>
                <a:rPr lang="it-IT" sz="1400" dirty="0" err="1" smtClean="0"/>
                <a:t>Near_set</a:t>
              </a:r>
              <a:endParaRPr lang="it-IT" sz="1400" dirty="0" smtClean="0"/>
            </a:p>
          </p:txBody>
        </p:sp>
        <p:sp>
          <p:nvSpPr>
            <p:cNvPr id="32" name="Rettangolo 31"/>
            <p:cNvSpPr/>
            <p:nvPr/>
          </p:nvSpPr>
          <p:spPr>
            <a:xfrm>
              <a:off x="3203848" y="1881398"/>
              <a:ext cx="1584176" cy="3861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Tree_step_01</a:t>
              </a:r>
              <a:endParaRPr lang="it-IT" dirty="0"/>
            </a:p>
          </p:txBody>
        </p:sp>
      </p:grpSp>
      <p:grpSp>
        <p:nvGrpSpPr>
          <p:cNvPr id="42" name="Gruppo 41"/>
          <p:cNvGrpSpPr/>
          <p:nvPr/>
        </p:nvGrpSpPr>
        <p:grpSpPr>
          <a:xfrm>
            <a:off x="3059832" y="5661249"/>
            <a:ext cx="1656184" cy="1080119"/>
            <a:chOff x="3203848" y="1881398"/>
            <a:chExt cx="1584176" cy="1179785"/>
          </a:xfrm>
        </p:grpSpPr>
        <p:sp>
          <p:nvSpPr>
            <p:cNvPr id="43" name="Rettangolo 42"/>
            <p:cNvSpPr/>
            <p:nvPr/>
          </p:nvSpPr>
          <p:spPr>
            <a:xfrm>
              <a:off x="3203848" y="2267580"/>
              <a:ext cx="1584176" cy="7936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it-IT" sz="1400" dirty="0" err="1" smtClean="0"/>
                <a:t>Extend</a:t>
              </a:r>
              <a:endParaRPr lang="it-IT" sz="1400" dirty="0" smtClean="0"/>
            </a:p>
            <a:p>
              <a:r>
                <a:rPr lang="it-IT" sz="1400" dirty="0" err="1" smtClean="0"/>
                <a:t>Do_jobs</a:t>
              </a:r>
              <a:endParaRPr lang="it-IT" sz="1400" dirty="0" smtClean="0"/>
            </a:p>
          </p:txBody>
        </p:sp>
        <p:sp>
          <p:nvSpPr>
            <p:cNvPr id="44" name="Rettangolo 43"/>
            <p:cNvSpPr/>
            <p:nvPr/>
          </p:nvSpPr>
          <p:spPr>
            <a:xfrm>
              <a:off x="3203848" y="1881398"/>
              <a:ext cx="1584176" cy="3861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Tree_step_02</a:t>
              </a:r>
              <a:endParaRPr lang="it-IT" dirty="0"/>
            </a:p>
          </p:txBody>
        </p:sp>
      </p:grpSp>
      <p:grpSp>
        <p:nvGrpSpPr>
          <p:cNvPr id="51" name="Gruppo 50"/>
          <p:cNvGrpSpPr/>
          <p:nvPr/>
        </p:nvGrpSpPr>
        <p:grpSpPr>
          <a:xfrm>
            <a:off x="5148064" y="5229200"/>
            <a:ext cx="1656184" cy="1512168"/>
            <a:chOff x="3203848" y="1881398"/>
            <a:chExt cx="1584176" cy="1651701"/>
          </a:xfrm>
        </p:grpSpPr>
        <p:sp>
          <p:nvSpPr>
            <p:cNvPr id="52" name="Rettangolo 51"/>
            <p:cNvSpPr/>
            <p:nvPr/>
          </p:nvSpPr>
          <p:spPr>
            <a:xfrm>
              <a:off x="3203848" y="2267580"/>
              <a:ext cx="1584176" cy="12655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it-IT" sz="1400" dirty="0" err="1" smtClean="0"/>
                <a:t>Extend</a:t>
              </a:r>
              <a:endParaRPr lang="it-IT" sz="1400" dirty="0" smtClean="0"/>
            </a:p>
            <a:p>
              <a:r>
                <a:rPr lang="it-IT" sz="1400" dirty="0" err="1"/>
                <a:t>Nearest_neighbour</a:t>
              </a:r>
              <a:r>
                <a:rPr lang="it-IT" sz="1400" dirty="0"/>
                <a:t>/</a:t>
              </a:r>
              <a:r>
                <a:rPr lang="it-IT" sz="1400" dirty="0" err="1"/>
                <a:t>Near_set</a:t>
              </a:r>
              <a:endParaRPr lang="it-IT" sz="1400" dirty="0" smtClean="0"/>
            </a:p>
            <a:p>
              <a:r>
                <a:rPr lang="it-IT" sz="1400" dirty="0" err="1" smtClean="0"/>
                <a:t>Do_jobs</a:t>
              </a:r>
              <a:endParaRPr lang="it-IT" sz="1400" dirty="0" smtClean="0"/>
            </a:p>
          </p:txBody>
        </p:sp>
        <p:sp>
          <p:nvSpPr>
            <p:cNvPr id="53" name="Rettangolo 52"/>
            <p:cNvSpPr/>
            <p:nvPr/>
          </p:nvSpPr>
          <p:spPr>
            <a:xfrm>
              <a:off x="3203848" y="1881398"/>
              <a:ext cx="1584176" cy="3861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Tree_step_03</a:t>
              </a:r>
              <a:endParaRPr lang="it-IT" dirty="0"/>
            </a:p>
          </p:txBody>
        </p:sp>
      </p:grpSp>
      <p:grpSp>
        <p:nvGrpSpPr>
          <p:cNvPr id="57" name="Gruppo 56"/>
          <p:cNvGrpSpPr/>
          <p:nvPr/>
        </p:nvGrpSpPr>
        <p:grpSpPr>
          <a:xfrm>
            <a:off x="7236296" y="5622003"/>
            <a:ext cx="1656184" cy="1080119"/>
            <a:chOff x="3203848" y="1881398"/>
            <a:chExt cx="1584176" cy="1179785"/>
          </a:xfrm>
        </p:grpSpPr>
        <p:sp>
          <p:nvSpPr>
            <p:cNvPr id="58" name="Rettangolo 57"/>
            <p:cNvSpPr/>
            <p:nvPr/>
          </p:nvSpPr>
          <p:spPr>
            <a:xfrm>
              <a:off x="3203848" y="2267580"/>
              <a:ext cx="1584176" cy="7936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it-IT" sz="1400" dirty="0" err="1" smtClean="0"/>
                <a:t>Extend</a:t>
              </a:r>
              <a:endParaRPr lang="it-IT" sz="1400" dirty="0" smtClean="0"/>
            </a:p>
            <a:p>
              <a:r>
                <a:rPr lang="it-IT" sz="1400" dirty="0" err="1" smtClean="0"/>
                <a:t>Do_jobs</a:t>
              </a:r>
              <a:endParaRPr lang="it-IT" sz="1400" dirty="0" smtClean="0"/>
            </a:p>
          </p:txBody>
        </p:sp>
        <p:sp>
          <p:nvSpPr>
            <p:cNvPr id="59" name="Rettangolo 58"/>
            <p:cNvSpPr/>
            <p:nvPr/>
          </p:nvSpPr>
          <p:spPr>
            <a:xfrm>
              <a:off x="3203848" y="1881398"/>
              <a:ext cx="1584176" cy="3861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Tree_step_04</a:t>
              </a:r>
              <a:endParaRPr lang="it-IT" dirty="0"/>
            </a:p>
          </p:txBody>
        </p:sp>
      </p:grpSp>
      <p:grpSp>
        <p:nvGrpSpPr>
          <p:cNvPr id="61" name="Gruppo 60"/>
          <p:cNvGrpSpPr/>
          <p:nvPr/>
        </p:nvGrpSpPr>
        <p:grpSpPr>
          <a:xfrm>
            <a:off x="2735796" y="2684897"/>
            <a:ext cx="324036" cy="528079"/>
            <a:chOff x="2735796" y="2684897"/>
            <a:chExt cx="324036" cy="528079"/>
          </a:xfrm>
        </p:grpSpPr>
        <p:sp>
          <p:nvSpPr>
            <p:cNvPr id="4" name="Triangolo isoscele 3"/>
            <p:cNvSpPr/>
            <p:nvPr/>
          </p:nvSpPr>
          <p:spPr>
            <a:xfrm>
              <a:off x="2735796" y="2684897"/>
              <a:ext cx="324036" cy="13991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7" name="Connettore 1 6"/>
            <p:cNvCxnSpPr>
              <a:stCxn id="4" idx="3"/>
            </p:cNvCxnSpPr>
            <p:nvPr/>
          </p:nvCxnSpPr>
          <p:spPr>
            <a:xfrm>
              <a:off x="2897814" y="2824810"/>
              <a:ext cx="0" cy="388166"/>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62" name="Gruppo 61"/>
          <p:cNvGrpSpPr/>
          <p:nvPr/>
        </p:nvGrpSpPr>
        <p:grpSpPr>
          <a:xfrm>
            <a:off x="5652120" y="4701388"/>
            <a:ext cx="324036" cy="528079"/>
            <a:chOff x="2735796" y="2684897"/>
            <a:chExt cx="324036" cy="528079"/>
          </a:xfrm>
        </p:grpSpPr>
        <p:sp>
          <p:nvSpPr>
            <p:cNvPr id="63" name="Triangolo isoscele 62"/>
            <p:cNvSpPr/>
            <p:nvPr/>
          </p:nvSpPr>
          <p:spPr>
            <a:xfrm>
              <a:off x="2735796" y="2684897"/>
              <a:ext cx="324036" cy="13991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64" name="Connettore 1 63"/>
            <p:cNvCxnSpPr>
              <a:stCxn id="63" idx="3"/>
            </p:cNvCxnSpPr>
            <p:nvPr/>
          </p:nvCxnSpPr>
          <p:spPr>
            <a:xfrm>
              <a:off x="2897814" y="2824810"/>
              <a:ext cx="0" cy="388166"/>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65" name="Gruppo 64"/>
          <p:cNvGrpSpPr/>
          <p:nvPr/>
        </p:nvGrpSpPr>
        <p:grpSpPr>
          <a:xfrm>
            <a:off x="7710620" y="4701121"/>
            <a:ext cx="324036" cy="881637"/>
            <a:chOff x="2735796" y="2684897"/>
            <a:chExt cx="324036" cy="881637"/>
          </a:xfrm>
        </p:grpSpPr>
        <p:sp>
          <p:nvSpPr>
            <p:cNvPr id="66" name="Triangolo isoscele 65"/>
            <p:cNvSpPr/>
            <p:nvPr/>
          </p:nvSpPr>
          <p:spPr>
            <a:xfrm>
              <a:off x="2735796" y="2684897"/>
              <a:ext cx="324036" cy="13991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67" name="Connettore 1 66"/>
            <p:cNvCxnSpPr>
              <a:stCxn id="66" idx="3"/>
            </p:cNvCxnSpPr>
            <p:nvPr/>
          </p:nvCxnSpPr>
          <p:spPr>
            <a:xfrm>
              <a:off x="2897814" y="2824810"/>
              <a:ext cx="0" cy="741724"/>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69" name="Gruppo 68"/>
          <p:cNvGrpSpPr/>
          <p:nvPr/>
        </p:nvGrpSpPr>
        <p:grpSpPr>
          <a:xfrm>
            <a:off x="4716016" y="4676027"/>
            <a:ext cx="324036" cy="528079"/>
            <a:chOff x="2735796" y="2684897"/>
            <a:chExt cx="324036" cy="528079"/>
          </a:xfrm>
        </p:grpSpPr>
        <p:sp>
          <p:nvSpPr>
            <p:cNvPr id="70" name="Triangolo isoscele 69"/>
            <p:cNvSpPr/>
            <p:nvPr/>
          </p:nvSpPr>
          <p:spPr>
            <a:xfrm>
              <a:off x="2735796" y="2684897"/>
              <a:ext cx="324036" cy="13991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71" name="Connettore 1 70"/>
            <p:cNvCxnSpPr>
              <a:stCxn id="70" idx="3"/>
            </p:cNvCxnSpPr>
            <p:nvPr/>
          </p:nvCxnSpPr>
          <p:spPr>
            <a:xfrm>
              <a:off x="2897814" y="2824810"/>
              <a:ext cx="0" cy="388166"/>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72" name="Connettore 1 71"/>
          <p:cNvCxnSpPr/>
          <p:nvPr/>
        </p:nvCxnSpPr>
        <p:spPr>
          <a:xfrm flipH="1" flipV="1">
            <a:off x="3887924" y="5229200"/>
            <a:ext cx="990110" cy="267"/>
          </a:xfrm>
          <a:prstGeom prst="line">
            <a:avLst/>
          </a:prstGeom>
          <a:ln w="28575"/>
        </p:spPr>
        <p:style>
          <a:lnRef idx="1">
            <a:schemeClr val="dk1"/>
          </a:lnRef>
          <a:fillRef idx="0">
            <a:schemeClr val="dk1"/>
          </a:fillRef>
          <a:effectRef idx="0">
            <a:schemeClr val="dk1"/>
          </a:effectRef>
          <a:fontRef idx="minor">
            <a:schemeClr val="tx1"/>
          </a:fontRef>
        </p:style>
      </p:cxnSp>
      <p:cxnSp>
        <p:nvCxnSpPr>
          <p:cNvPr id="75" name="Connettore 1 74"/>
          <p:cNvCxnSpPr>
            <a:endCxn id="44" idx="0"/>
          </p:cNvCxnSpPr>
          <p:nvPr/>
        </p:nvCxnSpPr>
        <p:spPr>
          <a:xfrm>
            <a:off x="3887924" y="5204106"/>
            <a:ext cx="0" cy="457143"/>
          </a:xfrm>
          <a:prstGeom prst="line">
            <a:avLst/>
          </a:prstGeom>
          <a:ln w="28575"/>
        </p:spPr>
        <p:style>
          <a:lnRef idx="1">
            <a:schemeClr val="dk1"/>
          </a:lnRef>
          <a:fillRef idx="0">
            <a:schemeClr val="dk1"/>
          </a:fillRef>
          <a:effectRef idx="0">
            <a:schemeClr val="dk1"/>
          </a:effectRef>
          <a:fontRef idx="minor">
            <a:schemeClr val="tx1"/>
          </a:fontRef>
        </p:style>
      </p:cxnSp>
      <p:sp>
        <p:nvSpPr>
          <p:cNvPr id="78" name="Triangolo isoscele 77"/>
          <p:cNvSpPr/>
          <p:nvPr/>
        </p:nvSpPr>
        <p:spPr>
          <a:xfrm rot="5400000">
            <a:off x="4484041" y="4367868"/>
            <a:ext cx="324036" cy="13991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79" name="Connettore 1 78"/>
          <p:cNvCxnSpPr/>
          <p:nvPr/>
        </p:nvCxnSpPr>
        <p:spPr>
          <a:xfrm flipH="1" flipV="1">
            <a:off x="3678221" y="4437824"/>
            <a:ext cx="903912" cy="268"/>
          </a:xfrm>
          <a:prstGeom prst="line">
            <a:avLst/>
          </a:prstGeom>
          <a:ln w="28575"/>
        </p:spPr>
        <p:style>
          <a:lnRef idx="1">
            <a:schemeClr val="dk1"/>
          </a:lnRef>
          <a:fillRef idx="0">
            <a:schemeClr val="dk1"/>
          </a:fillRef>
          <a:effectRef idx="0">
            <a:schemeClr val="dk1"/>
          </a:effectRef>
          <a:fontRef idx="minor">
            <a:schemeClr val="tx1"/>
          </a:fontRef>
        </p:style>
      </p:cxnSp>
      <p:cxnSp>
        <p:nvCxnSpPr>
          <p:cNvPr id="81" name="Connettore 1 80"/>
          <p:cNvCxnSpPr/>
          <p:nvPr/>
        </p:nvCxnSpPr>
        <p:spPr>
          <a:xfrm>
            <a:off x="3678221" y="4438092"/>
            <a:ext cx="0" cy="597292"/>
          </a:xfrm>
          <a:prstGeom prst="line">
            <a:avLst/>
          </a:prstGeom>
          <a:ln w="28575"/>
        </p:spPr>
        <p:style>
          <a:lnRef idx="1">
            <a:schemeClr val="dk1"/>
          </a:lnRef>
          <a:fillRef idx="0">
            <a:schemeClr val="dk1"/>
          </a:fillRef>
          <a:effectRef idx="0">
            <a:schemeClr val="dk1"/>
          </a:effectRef>
          <a:fontRef idx="minor">
            <a:schemeClr val="tx1"/>
          </a:fontRef>
        </p:style>
      </p:cxnSp>
      <p:cxnSp>
        <p:nvCxnSpPr>
          <p:cNvPr id="83" name="Connettore 1 82"/>
          <p:cNvCxnSpPr/>
          <p:nvPr/>
        </p:nvCxnSpPr>
        <p:spPr>
          <a:xfrm flipH="1" flipV="1">
            <a:off x="1275728" y="5010023"/>
            <a:ext cx="2402493" cy="268"/>
          </a:xfrm>
          <a:prstGeom prst="line">
            <a:avLst/>
          </a:prstGeom>
          <a:ln w="28575"/>
        </p:spPr>
        <p:style>
          <a:lnRef idx="1">
            <a:schemeClr val="dk1"/>
          </a:lnRef>
          <a:fillRef idx="0">
            <a:schemeClr val="dk1"/>
          </a:fillRef>
          <a:effectRef idx="0">
            <a:schemeClr val="dk1"/>
          </a:effectRef>
          <a:fontRef idx="minor">
            <a:schemeClr val="tx1"/>
          </a:fontRef>
        </p:style>
      </p:cxnSp>
      <p:cxnSp>
        <p:nvCxnSpPr>
          <p:cNvPr id="85" name="Connettore 1 84"/>
          <p:cNvCxnSpPr>
            <a:endCxn id="32" idx="0"/>
          </p:cNvCxnSpPr>
          <p:nvPr/>
        </p:nvCxnSpPr>
        <p:spPr>
          <a:xfrm>
            <a:off x="1275728" y="5035384"/>
            <a:ext cx="0" cy="697872"/>
          </a:xfrm>
          <a:prstGeom prst="line">
            <a:avLst/>
          </a:prstGeom>
          <a:ln w="28575"/>
        </p:spPr>
        <p:style>
          <a:lnRef idx="1">
            <a:schemeClr val="dk1"/>
          </a:lnRef>
          <a:fillRef idx="0">
            <a:schemeClr val="dk1"/>
          </a:fillRef>
          <a:effectRef idx="0">
            <a:schemeClr val="dk1"/>
          </a:effectRef>
          <a:fontRef idx="minor">
            <a:schemeClr val="tx1"/>
          </a:fontRef>
        </p:style>
      </p:cxnSp>
      <p:grpSp>
        <p:nvGrpSpPr>
          <p:cNvPr id="88" name="Gruppo 87"/>
          <p:cNvGrpSpPr/>
          <p:nvPr/>
        </p:nvGrpSpPr>
        <p:grpSpPr>
          <a:xfrm>
            <a:off x="6455522" y="2217126"/>
            <a:ext cx="564750" cy="324036"/>
            <a:chOff x="1955022" y="2509708"/>
            <a:chExt cx="564750" cy="324036"/>
          </a:xfrm>
        </p:grpSpPr>
        <p:sp>
          <p:nvSpPr>
            <p:cNvPr id="89" name="Triangolo isoscele 88"/>
            <p:cNvSpPr/>
            <p:nvPr/>
          </p:nvSpPr>
          <p:spPr>
            <a:xfrm rot="16200000">
              <a:off x="1862961" y="2601769"/>
              <a:ext cx="324036" cy="13991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90" name="Connettore 1 89"/>
            <p:cNvCxnSpPr/>
            <p:nvPr/>
          </p:nvCxnSpPr>
          <p:spPr>
            <a:xfrm flipH="1">
              <a:off x="2117458" y="2671725"/>
              <a:ext cx="402314"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93" name="Connettore 1 92"/>
          <p:cNvCxnSpPr/>
          <p:nvPr/>
        </p:nvCxnSpPr>
        <p:spPr>
          <a:xfrm flipV="1">
            <a:off x="7020272" y="2379143"/>
            <a:ext cx="0" cy="613706"/>
          </a:xfrm>
          <a:prstGeom prst="line">
            <a:avLst/>
          </a:prstGeom>
          <a:ln w="28575"/>
        </p:spPr>
        <p:style>
          <a:lnRef idx="1">
            <a:schemeClr val="dk1"/>
          </a:lnRef>
          <a:fillRef idx="0">
            <a:schemeClr val="dk1"/>
          </a:fillRef>
          <a:effectRef idx="0">
            <a:schemeClr val="dk1"/>
          </a:effectRef>
          <a:fontRef idx="minor">
            <a:schemeClr val="tx1"/>
          </a:fontRef>
        </p:style>
      </p:cxnSp>
      <p:cxnSp>
        <p:nvCxnSpPr>
          <p:cNvPr id="97" name="Connettore 1 96"/>
          <p:cNvCxnSpPr/>
          <p:nvPr/>
        </p:nvCxnSpPr>
        <p:spPr>
          <a:xfrm flipV="1">
            <a:off x="7710620" y="1931543"/>
            <a:ext cx="0" cy="613706"/>
          </a:xfrm>
          <a:prstGeom prst="line">
            <a:avLst/>
          </a:prstGeom>
          <a:ln w="28575"/>
        </p:spPr>
        <p:style>
          <a:lnRef idx="1">
            <a:schemeClr val="dk1"/>
          </a:lnRef>
          <a:fillRef idx="0">
            <a:schemeClr val="dk1"/>
          </a:fillRef>
          <a:effectRef idx="0">
            <a:schemeClr val="dk1"/>
          </a:effectRef>
          <a:fontRef idx="minor">
            <a:schemeClr val="tx1"/>
          </a:fontRef>
        </p:style>
      </p:cxnSp>
      <p:cxnSp>
        <p:nvCxnSpPr>
          <p:cNvPr id="98" name="Connettore 1 97"/>
          <p:cNvCxnSpPr/>
          <p:nvPr/>
        </p:nvCxnSpPr>
        <p:spPr>
          <a:xfrm flipH="1">
            <a:off x="6444208" y="1929490"/>
            <a:ext cx="1266412" cy="2053"/>
          </a:xfrm>
          <a:prstGeom prst="line">
            <a:avLst/>
          </a:prstGeom>
          <a:ln w="28575"/>
        </p:spPr>
        <p:style>
          <a:lnRef idx="1">
            <a:schemeClr val="dk1"/>
          </a:lnRef>
          <a:fillRef idx="0">
            <a:schemeClr val="dk1"/>
          </a:fillRef>
          <a:effectRef idx="0">
            <a:schemeClr val="dk1"/>
          </a:effectRef>
          <a:fontRef idx="minor">
            <a:schemeClr val="tx1"/>
          </a:fontRef>
        </p:style>
      </p:cxnSp>
      <p:sp>
        <p:nvSpPr>
          <p:cNvPr id="101" name="Rombo 100"/>
          <p:cNvSpPr/>
          <p:nvPr/>
        </p:nvSpPr>
        <p:spPr>
          <a:xfrm>
            <a:off x="7566604" y="2518181"/>
            <a:ext cx="288032" cy="473344"/>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4292477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68368" y="188640"/>
            <a:ext cx="8856984" cy="646331"/>
          </a:xfrm>
          <a:prstGeom prst="rect">
            <a:avLst/>
          </a:prstGeom>
          <a:noFill/>
        </p:spPr>
        <p:txBody>
          <a:bodyPr wrap="square" rtlCol="0">
            <a:spAutoFit/>
          </a:bodyPr>
          <a:lstStyle/>
          <a:p>
            <a:pPr algn="ctr"/>
            <a:r>
              <a:rPr lang="it-IT" sz="3600" dirty="0" smtClean="0"/>
              <a:t>Sommario</a:t>
            </a:r>
            <a:endParaRPr lang="it-IT" sz="3600" dirty="0"/>
          </a:p>
        </p:txBody>
      </p:sp>
      <p:grpSp>
        <p:nvGrpSpPr>
          <p:cNvPr id="46" name="Gruppo 45"/>
          <p:cNvGrpSpPr/>
          <p:nvPr/>
        </p:nvGrpSpPr>
        <p:grpSpPr>
          <a:xfrm>
            <a:off x="431540" y="1331476"/>
            <a:ext cx="7884876" cy="4329772"/>
            <a:chOff x="431540" y="1043444"/>
            <a:chExt cx="7884876" cy="4329772"/>
          </a:xfrm>
        </p:grpSpPr>
        <p:cxnSp>
          <p:nvCxnSpPr>
            <p:cNvPr id="6" name="Connettore 1 5"/>
            <p:cNvCxnSpPr/>
            <p:nvPr/>
          </p:nvCxnSpPr>
          <p:spPr>
            <a:xfrm>
              <a:off x="539552" y="1196752"/>
              <a:ext cx="0" cy="1728192"/>
            </a:xfrm>
            <a:prstGeom prst="line">
              <a:avLst/>
            </a:prstGeom>
          </p:spPr>
          <p:style>
            <a:lnRef idx="1">
              <a:schemeClr val="dk1"/>
            </a:lnRef>
            <a:fillRef idx="0">
              <a:schemeClr val="dk1"/>
            </a:fillRef>
            <a:effectRef idx="0">
              <a:schemeClr val="dk1"/>
            </a:effectRef>
            <a:fontRef idx="minor">
              <a:schemeClr val="tx1"/>
            </a:fontRef>
          </p:style>
        </p:cxnSp>
        <p:grpSp>
          <p:nvGrpSpPr>
            <p:cNvPr id="9" name="Gruppo 8"/>
            <p:cNvGrpSpPr/>
            <p:nvPr/>
          </p:nvGrpSpPr>
          <p:grpSpPr>
            <a:xfrm>
              <a:off x="431540" y="1043444"/>
              <a:ext cx="7092788" cy="369332"/>
              <a:chOff x="431540" y="1043444"/>
              <a:chExt cx="7092788" cy="369332"/>
            </a:xfrm>
          </p:grpSpPr>
          <p:sp>
            <p:nvSpPr>
              <p:cNvPr id="7" name="Rettangolo 6"/>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755576" y="1043444"/>
                <a:ext cx="6768752" cy="369332"/>
              </a:xfrm>
              <a:prstGeom prst="rect">
                <a:avLst/>
              </a:prstGeom>
              <a:noFill/>
            </p:spPr>
            <p:txBody>
              <a:bodyPr wrap="square" rtlCol="0">
                <a:spAutoFit/>
              </a:bodyPr>
              <a:lstStyle/>
              <a:p>
                <a:r>
                  <a:rPr lang="it-IT" dirty="0" smtClean="0"/>
                  <a:t>Introduzione</a:t>
                </a:r>
                <a:endParaRPr lang="it-IT" dirty="0"/>
              </a:p>
            </p:txBody>
          </p:sp>
        </p:grpSp>
        <p:sp>
          <p:nvSpPr>
            <p:cNvPr id="12" name="CasellaDiTesto 11"/>
            <p:cNvSpPr txBox="1"/>
            <p:nvPr/>
          </p:nvSpPr>
          <p:spPr>
            <a:xfrm>
              <a:off x="755576" y="1763524"/>
              <a:ext cx="6768752" cy="369332"/>
            </a:xfrm>
            <a:prstGeom prst="rect">
              <a:avLst/>
            </a:prstGeom>
            <a:noFill/>
          </p:spPr>
          <p:txBody>
            <a:bodyPr wrap="square" rtlCol="0">
              <a:spAutoFit/>
            </a:bodyPr>
            <a:lstStyle/>
            <a:p>
              <a:r>
                <a:rPr lang="it-IT" dirty="0" smtClean="0"/>
                <a:t>Algoritmi RRT</a:t>
              </a:r>
              <a:endParaRPr lang="it-IT" dirty="0"/>
            </a:p>
          </p:txBody>
        </p:sp>
        <p:grpSp>
          <p:nvGrpSpPr>
            <p:cNvPr id="13" name="Gruppo 12"/>
            <p:cNvGrpSpPr/>
            <p:nvPr/>
          </p:nvGrpSpPr>
          <p:grpSpPr>
            <a:xfrm>
              <a:off x="431540" y="2492896"/>
              <a:ext cx="7092788" cy="369332"/>
              <a:chOff x="431540" y="1043444"/>
              <a:chExt cx="7092788" cy="369332"/>
            </a:xfrm>
          </p:grpSpPr>
          <p:sp>
            <p:nvSpPr>
              <p:cNvPr id="14" name="Rettangolo 13"/>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p:cNvSpPr txBox="1"/>
              <p:nvPr/>
            </p:nvSpPr>
            <p:spPr>
              <a:xfrm>
                <a:off x="755576" y="1043444"/>
                <a:ext cx="6768752" cy="369332"/>
              </a:xfrm>
              <a:prstGeom prst="rect">
                <a:avLst/>
              </a:prstGeom>
              <a:noFill/>
            </p:spPr>
            <p:txBody>
              <a:bodyPr wrap="square" rtlCol="0">
                <a:spAutoFit/>
              </a:bodyPr>
              <a:lstStyle/>
              <a:p>
                <a:r>
                  <a:rPr lang="it-IT" dirty="0" smtClean="0"/>
                  <a:t>Implementazioni parallele di algoritmi RRT</a:t>
                </a:r>
                <a:endParaRPr lang="it-IT" dirty="0"/>
              </a:p>
            </p:txBody>
          </p:sp>
        </p:grpSp>
        <p:cxnSp>
          <p:nvCxnSpPr>
            <p:cNvPr id="16" name="Connettore 1 15"/>
            <p:cNvCxnSpPr/>
            <p:nvPr/>
          </p:nvCxnSpPr>
          <p:spPr>
            <a:xfrm>
              <a:off x="1331640" y="2924944"/>
              <a:ext cx="0" cy="1944216"/>
            </a:xfrm>
            <a:prstGeom prst="line">
              <a:avLst/>
            </a:prstGeom>
          </p:spPr>
          <p:style>
            <a:lnRef idx="1">
              <a:schemeClr val="dk1"/>
            </a:lnRef>
            <a:fillRef idx="0">
              <a:schemeClr val="dk1"/>
            </a:fillRef>
            <a:effectRef idx="0">
              <a:schemeClr val="dk1"/>
            </a:effectRef>
            <a:fontRef idx="minor">
              <a:schemeClr val="tx1"/>
            </a:fontRef>
          </p:style>
        </p:cxnSp>
        <p:grpSp>
          <p:nvGrpSpPr>
            <p:cNvPr id="19" name="Gruppo 18"/>
            <p:cNvGrpSpPr/>
            <p:nvPr/>
          </p:nvGrpSpPr>
          <p:grpSpPr>
            <a:xfrm>
              <a:off x="1223628" y="3059668"/>
              <a:ext cx="7092788" cy="369332"/>
              <a:chOff x="431540" y="1043444"/>
              <a:chExt cx="7092788" cy="369332"/>
            </a:xfrm>
          </p:grpSpPr>
          <p:sp>
            <p:nvSpPr>
              <p:cNvPr id="20" name="Rettangolo 19"/>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1  (OMP)</a:t>
                </a:r>
                <a:endParaRPr lang="it-IT" dirty="0"/>
              </a:p>
            </p:txBody>
          </p:sp>
        </p:grpSp>
        <p:grpSp>
          <p:nvGrpSpPr>
            <p:cNvPr id="22" name="Gruppo 21"/>
            <p:cNvGrpSpPr/>
            <p:nvPr/>
          </p:nvGrpSpPr>
          <p:grpSpPr>
            <a:xfrm>
              <a:off x="1223628" y="3491716"/>
              <a:ext cx="7092788" cy="369332"/>
              <a:chOff x="431540" y="1043444"/>
              <a:chExt cx="7092788" cy="369332"/>
            </a:xfrm>
          </p:grpSpPr>
          <p:sp>
            <p:nvSpPr>
              <p:cNvPr id="23" name="Rettangolo 22"/>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CasellaDiTesto 23"/>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2  (OMP)</a:t>
                </a:r>
                <a:endParaRPr lang="it-IT" dirty="0"/>
              </a:p>
            </p:txBody>
          </p:sp>
        </p:grpSp>
        <p:grpSp>
          <p:nvGrpSpPr>
            <p:cNvPr id="25" name="Gruppo 24"/>
            <p:cNvGrpSpPr/>
            <p:nvPr/>
          </p:nvGrpSpPr>
          <p:grpSpPr>
            <a:xfrm>
              <a:off x="1223628" y="3933056"/>
              <a:ext cx="7092788" cy="369332"/>
              <a:chOff x="431540" y="1043444"/>
              <a:chExt cx="7092788" cy="369332"/>
            </a:xfrm>
          </p:grpSpPr>
          <p:sp>
            <p:nvSpPr>
              <p:cNvPr id="26" name="Rettangolo 25"/>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3  (MPI)</a:t>
                </a:r>
                <a:endParaRPr lang="it-IT" dirty="0"/>
              </a:p>
            </p:txBody>
          </p:sp>
        </p:grpSp>
        <p:grpSp>
          <p:nvGrpSpPr>
            <p:cNvPr id="28" name="Gruppo 27"/>
            <p:cNvGrpSpPr/>
            <p:nvPr/>
          </p:nvGrpSpPr>
          <p:grpSpPr>
            <a:xfrm>
              <a:off x="1223628" y="4365104"/>
              <a:ext cx="7092788" cy="369332"/>
              <a:chOff x="431540" y="1043444"/>
              <a:chExt cx="7092788" cy="369332"/>
            </a:xfrm>
          </p:grpSpPr>
          <p:sp>
            <p:nvSpPr>
              <p:cNvPr id="29" name="Rettangolo 28"/>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p:cNvSpPr txBox="1"/>
              <p:nvPr/>
            </p:nvSpPr>
            <p:spPr>
              <a:xfrm>
                <a:off x="755576" y="1043444"/>
                <a:ext cx="6768752" cy="369332"/>
              </a:xfrm>
              <a:prstGeom prst="rect">
                <a:avLst/>
              </a:prstGeom>
              <a:noFill/>
            </p:spPr>
            <p:txBody>
              <a:bodyPr wrap="square" rtlCol="0">
                <a:spAutoFit/>
              </a:bodyPr>
              <a:lstStyle/>
              <a:p>
                <a:r>
                  <a:rPr lang="it-IT" dirty="0" err="1" smtClean="0"/>
                  <a:t>Step</a:t>
                </a:r>
                <a:r>
                  <a:rPr lang="it-IT" dirty="0" smtClean="0"/>
                  <a:t> 4  (MPI)</a:t>
                </a:r>
                <a:endParaRPr lang="it-IT" dirty="0"/>
              </a:p>
            </p:txBody>
          </p:sp>
        </p:grpSp>
        <p:cxnSp>
          <p:nvCxnSpPr>
            <p:cNvPr id="32" name="Connettore 1 31"/>
            <p:cNvCxnSpPr>
              <a:endCxn id="43" idx="2"/>
            </p:cNvCxnSpPr>
            <p:nvPr/>
          </p:nvCxnSpPr>
          <p:spPr>
            <a:xfrm>
              <a:off x="539552" y="4869160"/>
              <a:ext cx="6503" cy="396044"/>
            </a:xfrm>
            <a:prstGeom prst="line">
              <a:avLst/>
            </a:prstGeom>
          </p:spPr>
          <p:style>
            <a:lnRef idx="1">
              <a:schemeClr val="dk1"/>
            </a:lnRef>
            <a:fillRef idx="0">
              <a:schemeClr val="dk1"/>
            </a:fillRef>
            <a:effectRef idx="0">
              <a:schemeClr val="dk1"/>
            </a:effectRef>
            <a:fontRef idx="minor">
              <a:schemeClr val="tx1"/>
            </a:fontRef>
          </p:style>
        </p:cxnSp>
        <p:cxnSp>
          <p:nvCxnSpPr>
            <p:cNvPr id="35" name="Connettore 1 34"/>
            <p:cNvCxnSpPr/>
            <p:nvPr/>
          </p:nvCxnSpPr>
          <p:spPr>
            <a:xfrm flipH="1">
              <a:off x="539552" y="2924944"/>
              <a:ext cx="792088" cy="0"/>
            </a:xfrm>
            <a:prstGeom prst="line">
              <a:avLst/>
            </a:prstGeom>
          </p:spPr>
          <p:style>
            <a:lnRef idx="1">
              <a:schemeClr val="dk1"/>
            </a:lnRef>
            <a:fillRef idx="0">
              <a:schemeClr val="dk1"/>
            </a:fillRef>
            <a:effectRef idx="0">
              <a:schemeClr val="dk1"/>
            </a:effectRef>
            <a:fontRef idx="minor">
              <a:schemeClr val="tx1"/>
            </a:fontRef>
          </p:style>
        </p:cxnSp>
        <p:cxnSp>
          <p:nvCxnSpPr>
            <p:cNvPr id="40" name="Connettore 1 39"/>
            <p:cNvCxnSpPr/>
            <p:nvPr/>
          </p:nvCxnSpPr>
          <p:spPr>
            <a:xfrm flipH="1">
              <a:off x="539552" y="4869160"/>
              <a:ext cx="792088" cy="0"/>
            </a:xfrm>
            <a:prstGeom prst="line">
              <a:avLst/>
            </a:prstGeom>
          </p:spPr>
          <p:style>
            <a:lnRef idx="1">
              <a:schemeClr val="dk1"/>
            </a:lnRef>
            <a:fillRef idx="0">
              <a:schemeClr val="dk1"/>
            </a:fillRef>
            <a:effectRef idx="0">
              <a:schemeClr val="dk1"/>
            </a:effectRef>
            <a:fontRef idx="minor">
              <a:schemeClr val="tx1"/>
            </a:fontRef>
          </p:style>
        </p:cxnSp>
        <p:grpSp>
          <p:nvGrpSpPr>
            <p:cNvPr id="42" name="Gruppo 41"/>
            <p:cNvGrpSpPr/>
            <p:nvPr/>
          </p:nvGrpSpPr>
          <p:grpSpPr>
            <a:xfrm>
              <a:off x="438043" y="5003884"/>
              <a:ext cx="7092788" cy="369332"/>
              <a:chOff x="431540" y="1043444"/>
              <a:chExt cx="7092788" cy="369332"/>
            </a:xfrm>
          </p:grpSpPr>
          <p:sp>
            <p:nvSpPr>
              <p:cNvPr id="43" name="Rettangolo 42"/>
              <p:cNvSpPr/>
              <p:nvPr/>
            </p:nvSpPr>
            <p:spPr>
              <a:xfrm>
                <a:off x="431540" y="1088740"/>
                <a:ext cx="216024" cy="216024"/>
              </a:xfrm>
              <a:prstGeom prst="rect">
                <a:avLst/>
              </a:prstGeom>
              <a:gradFill flip="none" rotWithShape="1">
                <a:gsLst>
                  <a:gs pos="0">
                    <a:srgbClr val="704214">
                      <a:tint val="66000"/>
                      <a:satMod val="160000"/>
                    </a:srgbClr>
                  </a:gs>
                  <a:gs pos="50000">
                    <a:srgbClr val="704214">
                      <a:tint val="44500"/>
                      <a:satMod val="160000"/>
                    </a:srgbClr>
                  </a:gs>
                  <a:gs pos="100000">
                    <a:srgbClr val="704214">
                      <a:tint val="23500"/>
                      <a:satMod val="160000"/>
                    </a:srgb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CasellaDiTesto 43"/>
              <p:cNvSpPr txBox="1"/>
              <p:nvPr/>
            </p:nvSpPr>
            <p:spPr>
              <a:xfrm>
                <a:off x="755576" y="1043444"/>
                <a:ext cx="6768752" cy="369332"/>
              </a:xfrm>
              <a:prstGeom prst="rect">
                <a:avLst/>
              </a:prstGeom>
              <a:noFill/>
            </p:spPr>
            <p:txBody>
              <a:bodyPr wrap="square" rtlCol="0">
                <a:spAutoFit/>
              </a:bodyPr>
              <a:lstStyle/>
              <a:p>
                <a:r>
                  <a:rPr lang="it-IT" dirty="0" smtClean="0"/>
                  <a:t>Design pattern utilizzati</a:t>
                </a:r>
                <a:endParaRPr lang="it-IT" dirty="0"/>
              </a:p>
            </p:txBody>
          </p:sp>
        </p:grpSp>
      </p:grpSp>
      <p:sp>
        <p:nvSpPr>
          <p:cNvPr id="34" name="Rettangolo 33"/>
          <p:cNvSpPr/>
          <p:nvPr/>
        </p:nvSpPr>
        <p:spPr>
          <a:xfrm>
            <a:off x="323528" y="1979548"/>
            <a:ext cx="5184576" cy="5133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p:cNvSpPr/>
          <p:nvPr/>
        </p:nvSpPr>
        <p:spPr>
          <a:xfrm>
            <a:off x="431540" y="2128210"/>
            <a:ext cx="216024" cy="216024"/>
          </a:xfrm>
          <a:prstGeom prst="rect">
            <a:avLst/>
          </a:prstGeom>
          <a:solidFill>
            <a:srgbClr val="7042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5620934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e 3"/>
          <p:cNvSpPr/>
          <p:nvPr/>
        </p:nvSpPr>
        <p:spPr>
          <a:xfrm>
            <a:off x="251520" y="1988840"/>
            <a:ext cx="3312368" cy="33843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 name="CasellaDiTesto 2"/>
          <p:cNvSpPr txBox="1"/>
          <p:nvPr/>
        </p:nvSpPr>
        <p:spPr>
          <a:xfrm>
            <a:off x="107504" y="35332"/>
            <a:ext cx="8856984" cy="646331"/>
          </a:xfrm>
          <a:prstGeom prst="rect">
            <a:avLst/>
          </a:prstGeom>
          <a:noFill/>
        </p:spPr>
        <p:txBody>
          <a:bodyPr wrap="square" rtlCol="0">
            <a:spAutoFit/>
          </a:bodyPr>
          <a:lstStyle/>
          <a:p>
            <a:pPr algn="ctr"/>
            <a:r>
              <a:rPr lang="it-IT" sz="3600" dirty="0" smtClean="0"/>
              <a:t>Generalità dell’implementazione</a:t>
            </a:r>
            <a:endParaRPr lang="it-IT" sz="3600" dirty="0"/>
          </a:p>
        </p:txBody>
      </p:sp>
      <p:sp>
        <p:nvSpPr>
          <p:cNvPr id="2" name="Ovale 1"/>
          <p:cNvSpPr/>
          <p:nvPr/>
        </p:nvSpPr>
        <p:spPr>
          <a:xfrm>
            <a:off x="1147129" y="2926223"/>
            <a:ext cx="1552663" cy="15121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5" name="Rettangolo 4"/>
          <p:cNvSpPr/>
          <p:nvPr/>
        </p:nvSpPr>
        <p:spPr>
          <a:xfrm>
            <a:off x="5004048" y="1988840"/>
            <a:ext cx="3456384" cy="3240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RRT </a:t>
            </a:r>
            <a:r>
              <a:rPr lang="it-IT" dirty="0" err="1" smtClean="0"/>
              <a:t>iterations</a:t>
            </a:r>
            <a:endParaRPr lang="it-IT" dirty="0"/>
          </a:p>
        </p:txBody>
      </p:sp>
      <p:sp>
        <p:nvSpPr>
          <p:cNvPr id="8" name="Figura a mano libera 7"/>
          <p:cNvSpPr/>
          <p:nvPr/>
        </p:nvSpPr>
        <p:spPr>
          <a:xfrm>
            <a:off x="3111802" y="2133778"/>
            <a:ext cx="1870364" cy="401782"/>
          </a:xfrm>
          <a:custGeom>
            <a:avLst/>
            <a:gdLst>
              <a:gd name="connsiteX0" fmla="*/ 1870364 w 1870364"/>
              <a:gd name="connsiteY0" fmla="*/ 0 h 401782"/>
              <a:gd name="connsiteX1" fmla="*/ 900546 w 1870364"/>
              <a:gd name="connsiteY1" fmla="*/ 69273 h 401782"/>
              <a:gd name="connsiteX2" fmla="*/ 0 w 1870364"/>
              <a:gd name="connsiteY2" fmla="*/ 401782 h 401782"/>
            </a:gdLst>
            <a:ahLst/>
            <a:cxnLst>
              <a:cxn ang="0">
                <a:pos x="connsiteX0" y="connsiteY0"/>
              </a:cxn>
              <a:cxn ang="0">
                <a:pos x="connsiteX1" y="connsiteY1"/>
              </a:cxn>
              <a:cxn ang="0">
                <a:pos x="connsiteX2" y="connsiteY2"/>
              </a:cxn>
            </a:cxnLst>
            <a:rect l="l" t="t" r="r" b="b"/>
            <a:pathLst>
              <a:path w="1870364" h="401782">
                <a:moveTo>
                  <a:pt x="1870364" y="0"/>
                </a:moveTo>
                <a:cubicBezTo>
                  <a:pt x="1541318" y="1154"/>
                  <a:pt x="1212273" y="2309"/>
                  <a:pt x="900546" y="69273"/>
                </a:cubicBezTo>
                <a:cubicBezTo>
                  <a:pt x="588819" y="136237"/>
                  <a:pt x="294409" y="269009"/>
                  <a:pt x="0" y="401782"/>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Figura a mano libera 42"/>
          <p:cNvSpPr/>
          <p:nvPr/>
        </p:nvSpPr>
        <p:spPr>
          <a:xfrm>
            <a:off x="2339752" y="2542486"/>
            <a:ext cx="772050" cy="526473"/>
          </a:xfrm>
          <a:custGeom>
            <a:avLst/>
            <a:gdLst>
              <a:gd name="connsiteX0" fmla="*/ 1870364 w 1870364"/>
              <a:gd name="connsiteY0" fmla="*/ 0 h 401782"/>
              <a:gd name="connsiteX1" fmla="*/ 900546 w 1870364"/>
              <a:gd name="connsiteY1" fmla="*/ 69273 h 401782"/>
              <a:gd name="connsiteX2" fmla="*/ 0 w 1870364"/>
              <a:gd name="connsiteY2" fmla="*/ 401782 h 401782"/>
            </a:gdLst>
            <a:ahLst/>
            <a:cxnLst>
              <a:cxn ang="0">
                <a:pos x="connsiteX0" y="connsiteY0"/>
              </a:cxn>
              <a:cxn ang="0">
                <a:pos x="connsiteX1" y="connsiteY1"/>
              </a:cxn>
              <a:cxn ang="0">
                <a:pos x="connsiteX2" y="connsiteY2"/>
              </a:cxn>
            </a:cxnLst>
            <a:rect l="l" t="t" r="r" b="b"/>
            <a:pathLst>
              <a:path w="1870364" h="401782">
                <a:moveTo>
                  <a:pt x="1870364" y="0"/>
                </a:moveTo>
                <a:cubicBezTo>
                  <a:pt x="1541318" y="1154"/>
                  <a:pt x="1212273" y="2309"/>
                  <a:pt x="900546" y="69273"/>
                </a:cubicBezTo>
                <a:cubicBezTo>
                  <a:pt x="588819" y="136237"/>
                  <a:pt x="294409" y="269009"/>
                  <a:pt x="0" y="401782"/>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CasellaDiTesto 43"/>
          <p:cNvSpPr txBox="1"/>
          <p:nvPr/>
        </p:nvSpPr>
        <p:spPr>
          <a:xfrm>
            <a:off x="1475656" y="1628800"/>
            <a:ext cx="1008112" cy="369332"/>
          </a:xfrm>
          <a:prstGeom prst="rect">
            <a:avLst/>
          </a:prstGeom>
          <a:noFill/>
        </p:spPr>
        <p:txBody>
          <a:bodyPr wrap="square" rtlCol="0">
            <a:spAutoFit/>
          </a:bodyPr>
          <a:lstStyle/>
          <a:p>
            <a:r>
              <a:rPr lang="it-IT" dirty="0" err="1" smtClean="0"/>
              <a:t>wrapper</a:t>
            </a:r>
            <a:r>
              <a:rPr lang="it-IT" dirty="0" smtClean="0"/>
              <a:t> </a:t>
            </a:r>
            <a:endParaRPr lang="it-IT" dirty="0"/>
          </a:p>
        </p:txBody>
      </p:sp>
      <p:sp>
        <p:nvSpPr>
          <p:cNvPr id="11" name="Figura a mano libera 10"/>
          <p:cNvSpPr/>
          <p:nvPr/>
        </p:nvSpPr>
        <p:spPr>
          <a:xfrm>
            <a:off x="2335948" y="4308942"/>
            <a:ext cx="831272" cy="443345"/>
          </a:xfrm>
          <a:custGeom>
            <a:avLst/>
            <a:gdLst>
              <a:gd name="connsiteX0" fmla="*/ 0 w 831272"/>
              <a:gd name="connsiteY0" fmla="*/ 0 h 443345"/>
              <a:gd name="connsiteX1" fmla="*/ 263236 w 831272"/>
              <a:gd name="connsiteY1" fmla="*/ 290945 h 443345"/>
              <a:gd name="connsiteX2" fmla="*/ 831272 w 831272"/>
              <a:gd name="connsiteY2" fmla="*/ 443345 h 443345"/>
            </a:gdLst>
            <a:ahLst/>
            <a:cxnLst>
              <a:cxn ang="0">
                <a:pos x="connsiteX0" y="connsiteY0"/>
              </a:cxn>
              <a:cxn ang="0">
                <a:pos x="connsiteX1" y="connsiteY1"/>
              </a:cxn>
              <a:cxn ang="0">
                <a:pos x="connsiteX2" y="connsiteY2"/>
              </a:cxn>
            </a:cxnLst>
            <a:rect l="l" t="t" r="r" b="b"/>
            <a:pathLst>
              <a:path w="831272" h="443345">
                <a:moveTo>
                  <a:pt x="0" y="0"/>
                </a:moveTo>
                <a:cubicBezTo>
                  <a:pt x="62345" y="108527"/>
                  <a:pt x="124691" y="217054"/>
                  <a:pt x="263236" y="290945"/>
                </a:cubicBezTo>
                <a:cubicBezTo>
                  <a:pt x="401781" y="364836"/>
                  <a:pt x="616526" y="404090"/>
                  <a:pt x="831272" y="443345"/>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Figura a mano libera 11"/>
          <p:cNvSpPr/>
          <p:nvPr/>
        </p:nvSpPr>
        <p:spPr>
          <a:xfrm>
            <a:off x="3181075" y="4752287"/>
            <a:ext cx="1828800" cy="318655"/>
          </a:xfrm>
          <a:custGeom>
            <a:avLst/>
            <a:gdLst>
              <a:gd name="connsiteX0" fmla="*/ 0 w 1828800"/>
              <a:gd name="connsiteY0" fmla="*/ 0 h 318655"/>
              <a:gd name="connsiteX1" fmla="*/ 665018 w 1828800"/>
              <a:gd name="connsiteY1" fmla="*/ 263237 h 318655"/>
              <a:gd name="connsiteX2" fmla="*/ 1828800 w 1828800"/>
              <a:gd name="connsiteY2" fmla="*/ 318655 h 318655"/>
            </a:gdLst>
            <a:ahLst/>
            <a:cxnLst>
              <a:cxn ang="0">
                <a:pos x="connsiteX0" y="connsiteY0"/>
              </a:cxn>
              <a:cxn ang="0">
                <a:pos x="connsiteX1" y="connsiteY1"/>
              </a:cxn>
              <a:cxn ang="0">
                <a:pos x="connsiteX2" y="connsiteY2"/>
              </a:cxn>
            </a:cxnLst>
            <a:rect l="l" t="t" r="r" b="b"/>
            <a:pathLst>
              <a:path w="1828800" h="318655">
                <a:moveTo>
                  <a:pt x="0" y="0"/>
                </a:moveTo>
                <a:cubicBezTo>
                  <a:pt x="180109" y="105064"/>
                  <a:pt x="360218" y="210128"/>
                  <a:pt x="665018" y="263237"/>
                </a:cubicBezTo>
                <a:cubicBezTo>
                  <a:pt x="969818" y="316346"/>
                  <a:pt x="1399309" y="317500"/>
                  <a:pt x="1828800" y="318655"/>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49" name="Gruppo 48"/>
          <p:cNvGrpSpPr/>
          <p:nvPr/>
        </p:nvGrpSpPr>
        <p:grpSpPr>
          <a:xfrm>
            <a:off x="1419404" y="3573016"/>
            <a:ext cx="1008112" cy="720080"/>
            <a:chOff x="3059832" y="1340768"/>
            <a:chExt cx="1008112" cy="720080"/>
          </a:xfrm>
        </p:grpSpPr>
        <p:sp>
          <p:nvSpPr>
            <p:cNvPr id="50" name="Rettangolo 49"/>
            <p:cNvSpPr/>
            <p:nvPr/>
          </p:nvSpPr>
          <p:spPr>
            <a:xfrm>
              <a:off x="3275856" y="1700808"/>
              <a:ext cx="432048"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51" name="CasellaDiTesto 50"/>
            <p:cNvSpPr txBox="1"/>
            <p:nvPr/>
          </p:nvSpPr>
          <p:spPr>
            <a:xfrm>
              <a:off x="3059832" y="1340768"/>
              <a:ext cx="1008112" cy="369332"/>
            </a:xfrm>
            <a:prstGeom prst="rect">
              <a:avLst/>
            </a:prstGeom>
            <a:noFill/>
          </p:spPr>
          <p:txBody>
            <a:bodyPr wrap="square" rtlCol="0">
              <a:spAutoFit/>
            </a:bodyPr>
            <a:lstStyle/>
            <a:p>
              <a:r>
                <a:rPr lang="it-IT" dirty="0" err="1" smtClean="0"/>
                <a:t>factory</a:t>
              </a:r>
              <a:r>
                <a:rPr lang="it-IT" dirty="0" smtClean="0"/>
                <a:t> </a:t>
              </a:r>
              <a:endParaRPr lang="it-IT" dirty="0"/>
            </a:p>
          </p:txBody>
        </p:sp>
      </p:grpSp>
      <p:sp>
        <p:nvSpPr>
          <p:cNvPr id="52" name="CasellaDiTesto 51"/>
          <p:cNvSpPr txBox="1"/>
          <p:nvPr/>
        </p:nvSpPr>
        <p:spPr>
          <a:xfrm>
            <a:off x="974749" y="2556891"/>
            <a:ext cx="1008112" cy="369332"/>
          </a:xfrm>
          <a:prstGeom prst="rect">
            <a:avLst/>
          </a:prstGeom>
          <a:noFill/>
        </p:spPr>
        <p:txBody>
          <a:bodyPr wrap="square" rtlCol="0">
            <a:spAutoFit/>
          </a:bodyPr>
          <a:lstStyle/>
          <a:p>
            <a:r>
              <a:rPr lang="it-IT" dirty="0" err="1" smtClean="0"/>
              <a:t>Tree</a:t>
            </a:r>
            <a:r>
              <a:rPr lang="it-IT" dirty="0" smtClean="0"/>
              <a:t> </a:t>
            </a:r>
            <a:endParaRPr lang="it-IT" dirty="0"/>
          </a:p>
        </p:txBody>
      </p:sp>
    </p:spTree>
    <p:extLst>
      <p:ext uri="{BB962C8B-B14F-4D97-AF65-F5344CB8AC3E}">
        <p14:creationId xmlns:p14="http://schemas.microsoft.com/office/powerpoint/2010/main" val="7388638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07504" y="35332"/>
            <a:ext cx="8856984" cy="646331"/>
          </a:xfrm>
          <a:prstGeom prst="rect">
            <a:avLst/>
          </a:prstGeom>
          <a:noFill/>
        </p:spPr>
        <p:txBody>
          <a:bodyPr wrap="square" rtlCol="0">
            <a:spAutoFit/>
          </a:bodyPr>
          <a:lstStyle/>
          <a:p>
            <a:pPr algn="ctr"/>
            <a:r>
              <a:rPr lang="it-IT" sz="3600" dirty="0" smtClean="0"/>
              <a:t>Generalità dell’implementazione</a:t>
            </a:r>
            <a:endParaRPr lang="it-IT" sz="3600" dirty="0"/>
          </a:p>
        </p:txBody>
      </p:sp>
      <p:cxnSp>
        <p:nvCxnSpPr>
          <p:cNvPr id="24" name="Connettore 1 23"/>
          <p:cNvCxnSpPr/>
          <p:nvPr/>
        </p:nvCxnSpPr>
        <p:spPr>
          <a:xfrm flipH="1">
            <a:off x="4044486" y="692696"/>
            <a:ext cx="23458" cy="6048672"/>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5" name="Gruppo 24"/>
          <p:cNvGrpSpPr/>
          <p:nvPr/>
        </p:nvGrpSpPr>
        <p:grpSpPr>
          <a:xfrm>
            <a:off x="2423489" y="1340768"/>
            <a:ext cx="1620997" cy="4680520"/>
            <a:chOff x="1751958" y="2708920"/>
            <a:chExt cx="1620997" cy="4680520"/>
          </a:xfrm>
        </p:grpSpPr>
        <p:cxnSp>
          <p:nvCxnSpPr>
            <p:cNvPr id="26" name="Connettore 1 25"/>
            <p:cNvCxnSpPr/>
            <p:nvPr/>
          </p:nvCxnSpPr>
          <p:spPr>
            <a:xfrm flipH="1">
              <a:off x="1763688" y="2708920"/>
              <a:ext cx="1609267" cy="7119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Connettore 1 26"/>
            <p:cNvCxnSpPr/>
            <p:nvPr/>
          </p:nvCxnSpPr>
          <p:spPr>
            <a:xfrm flipH="1">
              <a:off x="1751958" y="3420824"/>
              <a:ext cx="11732" cy="29333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Connettore 1 27"/>
            <p:cNvCxnSpPr/>
            <p:nvPr/>
          </p:nvCxnSpPr>
          <p:spPr>
            <a:xfrm flipH="1" flipV="1">
              <a:off x="1756195" y="6354169"/>
              <a:ext cx="1616760" cy="1035271"/>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9" name="Gruppo 28"/>
          <p:cNvGrpSpPr/>
          <p:nvPr/>
        </p:nvGrpSpPr>
        <p:grpSpPr>
          <a:xfrm>
            <a:off x="4044486" y="1340768"/>
            <a:ext cx="1607635" cy="4464496"/>
            <a:chOff x="156054" y="2708920"/>
            <a:chExt cx="1607635" cy="4464496"/>
          </a:xfrm>
        </p:grpSpPr>
        <p:cxnSp>
          <p:nvCxnSpPr>
            <p:cNvPr id="30" name="Connettore 1 29"/>
            <p:cNvCxnSpPr/>
            <p:nvPr/>
          </p:nvCxnSpPr>
          <p:spPr>
            <a:xfrm>
              <a:off x="156054" y="2708920"/>
              <a:ext cx="1607634" cy="7119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flipH="1">
              <a:off x="1751958" y="3420824"/>
              <a:ext cx="11731" cy="31974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flipV="1">
              <a:off x="179512" y="6618236"/>
              <a:ext cx="1560717" cy="55518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0" name="Gruppo 39"/>
          <p:cNvGrpSpPr/>
          <p:nvPr/>
        </p:nvGrpSpPr>
        <p:grpSpPr>
          <a:xfrm>
            <a:off x="1547664" y="1988840"/>
            <a:ext cx="1008112" cy="720080"/>
            <a:chOff x="3059832" y="1340768"/>
            <a:chExt cx="1008112" cy="720080"/>
          </a:xfrm>
        </p:grpSpPr>
        <p:sp>
          <p:nvSpPr>
            <p:cNvPr id="41" name="Rettangolo 40"/>
            <p:cNvSpPr/>
            <p:nvPr/>
          </p:nvSpPr>
          <p:spPr>
            <a:xfrm>
              <a:off x="3275856" y="1700808"/>
              <a:ext cx="432048"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42" name="CasellaDiTesto 41"/>
            <p:cNvSpPr txBox="1"/>
            <p:nvPr/>
          </p:nvSpPr>
          <p:spPr>
            <a:xfrm>
              <a:off x="3059832" y="1340768"/>
              <a:ext cx="1008112" cy="369332"/>
            </a:xfrm>
            <a:prstGeom prst="rect">
              <a:avLst/>
            </a:prstGeom>
            <a:noFill/>
          </p:spPr>
          <p:txBody>
            <a:bodyPr wrap="square" rtlCol="0">
              <a:spAutoFit/>
            </a:bodyPr>
            <a:lstStyle/>
            <a:p>
              <a:r>
                <a:rPr lang="it-IT" dirty="0" err="1" smtClean="0"/>
                <a:t>factory</a:t>
              </a:r>
              <a:r>
                <a:rPr lang="it-IT" dirty="0" smtClean="0"/>
                <a:t> </a:t>
              </a:r>
              <a:endParaRPr lang="it-IT" dirty="0"/>
            </a:p>
          </p:txBody>
        </p:sp>
      </p:grpSp>
      <p:grpSp>
        <p:nvGrpSpPr>
          <p:cNvPr id="56" name="Gruppo 55"/>
          <p:cNvGrpSpPr/>
          <p:nvPr/>
        </p:nvGrpSpPr>
        <p:grpSpPr>
          <a:xfrm>
            <a:off x="2915816" y="1988840"/>
            <a:ext cx="1404156" cy="707593"/>
            <a:chOff x="2771800" y="2924944"/>
            <a:chExt cx="1404156" cy="707593"/>
          </a:xfrm>
        </p:grpSpPr>
        <p:sp>
          <p:nvSpPr>
            <p:cNvPr id="45" name="CasellaDiTesto 44"/>
            <p:cNvSpPr txBox="1"/>
            <p:nvPr/>
          </p:nvSpPr>
          <p:spPr>
            <a:xfrm>
              <a:off x="2771800" y="2924944"/>
              <a:ext cx="1404156" cy="646331"/>
            </a:xfrm>
            <a:prstGeom prst="rect">
              <a:avLst/>
            </a:prstGeom>
            <a:noFill/>
          </p:spPr>
          <p:txBody>
            <a:bodyPr wrap="square" rtlCol="0">
              <a:spAutoFit/>
            </a:bodyPr>
            <a:lstStyle/>
            <a:p>
              <a:r>
                <a:rPr lang="it-IT" dirty="0"/>
                <a:t>f</a:t>
              </a:r>
              <a:r>
                <a:rPr lang="it-IT" dirty="0" smtClean="0"/>
                <a:t>actory_02 </a:t>
              </a:r>
              <a:endParaRPr lang="it-IT" dirty="0"/>
            </a:p>
          </p:txBody>
        </p:sp>
        <p:sp>
          <p:nvSpPr>
            <p:cNvPr id="53" name="Rettangolo 52"/>
            <p:cNvSpPr/>
            <p:nvPr/>
          </p:nvSpPr>
          <p:spPr>
            <a:xfrm>
              <a:off x="3397647" y="3272497"/>
              <a:ext cx="432048"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grpSp>
      <p:grpSp>
        <p:nvGrpSpPr>
          <p:cNvPr id="55" name="Gruppo 54"/>
          <p:cNvGrpSpPr/>
          <p:nvPr/>
        </p:nvGrpSpPr>
        <p:grpSpPr>
          <a:xfrm>
            <a:off x="4499992" y="1988840"/>
            <a:ext cx="1440160" cy="720080"/>
            <a:chOff x="4427984" y="2924944"/>
            <a:chExt cx="1440160" cy="720080"/>
          </a:xfrm>
        </p:grpSpPr>
        <p:sp>
          <p:nvSpPr>
            <p:cNvPr id="48" name="CasellaDiTesto 47"/>
            <p:cNvSpPr txBox="1"/>
            <p:nvPr/>
          </p:nvSpPr>
          <p:spPr>
            <a:xfrm>
              <a:off x="4427984" y="2924944"/>
              <a:ext cx="1440160" cy="369332"/>
            </a:xfrm>
            <a:prstGeom prst="rect">
              <a:avLst/>
            </a:prstGeom>
            <a:noFill/>
          </p:spPr>
          <p:txBody>
            <a:bodyPr wrap="square" rtlCol="0">
              <a:spAutoFit/>
            </a:bodyPr>
            <a:lstStyle/>
            <a:p>
              <a:r>
                <a:rPr lang="it-IT" dirty="0"/>
                <a:t>f</a:t>
              </a:r>
              <a:r>
                <a:rPr lang="it-IT" dirty="0" smtClean="0"/>
                <a:t>actory_03 </a:t>
              </a:r>
              <a:endParaRPr lang="it-IT" dirty="0"/>
            </a:p>
          </p:txBody>
        </p:sp>
        <p:sp>
          <p:nvSpPr>
            <p:cNvPr id="54" name="Rettangolo 53"/>
            <p:cNvSpPr/>
            <p:nvPr/>
          </p:nvSpPr>
          <p:spPr>
            <a:xfrm>
              <a:off x="5004048" y="3284984"/>
              <a:ext cx="432048"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grpSp>
      <p:grpSp>
        <p:nvGrpSpPr>
          <p:cNvPr id="61" name="Gruppo 60"/>
          <p:cNvGrpSpPr/>
          <p:nvPr/>
        </p:nvGrpSpPr>
        <p:grpSpPr>
          <a:xfrm>
            <a:off x="2205609" y="2636912"/>
            <a:ext cx="1430287" cy="513348"/>
            <a:chOff x="2133601" y="3573016"/>
            <a:chExt cx="1430287" cy="513348"/>
          </a:xfrm>
        </p:grpSpPr>
        <p:sp>
          <p:nvSpPr>
            <p:cNvPr id="59" name="Figura a mano libera 58"/>
            <p:cNvSpPr/>
            <p:nvPr/>
          </p:nvSpPr>
          <p:spPr>
            <a:xfrm>
              <a:off x="2133601" y="3573016"/>
              <a:ext cx="1343891" cy="249518"/>
            </a:xfrm>
            <a:custGeom>
              <a:avLst/>
              <a:gdLst>
                <a:gd name="connsiteX0" fmla="*/ 0 w 1343891"/>
                <a:gd name="connsiteY0" fmla="*/ 27710 h 249518"/>
                <a:gd name="connsiteX1" fmla="*/ 609600 w 1343891"/>
                <a:gd name="connsiteY1" fmla="*/ 249382 h 249518"/>
                <a:gd name="connsiteX2" fmla="*/ 1343891 w 1343891"/>
                <a:gd name="connsiteY2" fmla="*/ 0 h 249518"/>
              </a:gdLst>
              <a:ahLst/>
              <a:cxnLst>
                <a:cxn ang="0">
                  <a:pos x="connsiteX0" y="connsiteY0"/>
                </a:cxn>
                <a:cxn ang="0">
                  <a:pos x="connsiteX1" y="connsiteY1"/>
                </a:cxn>
                <a:cxn ang="0">
                  <a:pos x="connsiteX2" y="connsiteY2"/>
                </a:cxn>
              </a:cxnLst>
              <a:rect l="l" t="t" r="r" b="b"/>
              <a:pathLst>
                <a:path w="1343891" h="249518">
                  <a:moveTo>
                    <a:pt x="0" y="27710"/>
                  </a:moveTo>
                  <a:cubicBezTo>
                    <a:pt x="192809" y="140855"/>
                    <a:pt x="385618" y="254000"/>
                    <a:pt x="609600" y="249382"/>
                  </a:cubicBezTo>
                  <a:cubicBezTo>
                    <a:pt x="833582" y="244764"/>
                    <a:pt x="1219200" y="36945"/>
                    <a:pt x="1343891" y="0"/>
                  </a:cubicBezTo>
                </a:path>
              </a:pathLst>
            </a:cu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it-IT"/>
            </a:p>
          </p:txBody>
        </p:sp>
        <p:sp>
          <p:nvSpPr>
            <p:cNvPr id="60" name="CasellaDiTesto 59"/>
            <p:cNvSpPr txBox="1"/>
            <p:nvPr/>
          </p:nvSpPr>
          <p:spPr>
            <a:xfrm>
              <a:off x="2339752" y="3717032"/>
              <a:ext cx="1224136" cy="369332"/>
            </a:xfrm>
            <a:prstGeom prst="rect">
              <a:avLst/>
            </a:prstGeom>
            <a:noFill/>
          </p:spPr>
          <p:txBody>
            <a:bodyPr wrap="square" rtlCol="0">
              <a:spAutoFit/>
            </a:bodyPr>
            <a:lstStyle/>
            <a:p>
              <a:r>
                <a:rPr lang="it-IT" dirty="0" err="1" smtClean="0"/>
                <a:t>copy_this</a:t>
              </a:r>
              <a:r>
                <a:rPr lang="it-IT" dirty="0" smtClean="0"/>
                <a:t>() </a:t>
              </a:r>
              <a:endParaRPr lang="it-IT" dirty="0"/>
            </a:p>
          </p:txBody>
        </p:sp>
      </p:grpSp>
      <p:grpSp>
        <p:nvGrpSpPr>
          <p:cNvPr id="62" name="Gruppo 61"/>
          <p:cNvGrpSpPr/>
          <p:nvPr/>
        </p:nvGrpSpPr>
        <p:grpSpPr>
          <a:xfrm>
            <a:off x="3973712" y="2636912"/>
            <a:ext cx="1361630" cy="585356"/>
            <a:chOff x="2133601" y="3573016"/>
            <a:chExt cx="1672438" cy="585356"/>
          </a:xfrm>
        </p:grpSpPr>
        <p:sp>
          <p:nvSpPr>
            <p:cNvPr id="63" name="Figura a mano libera 62"/>
            <p:cNvSpPr/>
            <p:nvPr/>
          </p:nvSpPr>
          <p:spPr>
            <a:xfrm>
              <a:off x="2133601" y="3573016"/>
              <a:ext cx="1343891" cy="249518"/>
            </a:xfrm>
            <a:custGeom>
              <a:avLst/>
              <a:gdLst>
                <a:gd name="connsiteX0" fmla="*/ 0 w 1343891"/>
                <a:gd name="connsiteY0" fmla="*/ 27710 h 249518"/>
                <a:gd name="connsiteX1" fmla="*/ 609600 w 1343891"/>
                <a:gd name="connsiteY1" fmla="*/ 249382 h 249518"/>
                <a:gd name="connsiteX2" fmla="*/ 1343891 w 1343891"/>
                <a:gd name="connsiteY2" fmla="*/ 0 h 249518"/>
              </a:gdLst>
              <a:ahLst/>
              <a:cxnLst>
                <a:cxn ang="0">
                  <a:pos x="connsiteX0" y="connsiteY0"/>
                </a:cxn>
                <a:cxn ang="0">
                  <a:pos x="connsiteX1" y="connsiteY1"/>
                </a:cxn>
                <a:cxn ang="0">
                  <a:pos x="connsiteX2" y="connsiteY2"/>
                </a:cxn>
              </a:cxnLst>
              <a:rect l="l" t="t" r="r" b="b"/>
              <a:pathLst>
                <a:path w="1343891" h="249518">
                  <a:moveTo>
                    <a:pt x="0" y="27710"/>
                  </a:moveTo>
                  <a:cubicBezTo>
                    <a:pt x="192809" y="140855"/>
                    <a:pt x="385618" y="254000"/>
                    <a:pt x="609600" y="249382"/>
                  </a:cubicBezTo>
                  <a:cubicBezTo>
                    <a:pt x="833582" y="244764"/>
                    <a:pt x="1219200" y="36945"/>
                    <a:pt x="1343891" y="0"/>
                  </a:cubicBezTo>
                </a:path>
              </a:pathLst>
            </a:cu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it-IT"/>
            </a:p>
          </p:txBody>
        </p:sp>
        <p:sp>
          <p:nvSpPr>
            <p:cNvPr id="64" name="CasellaDiTesto 63"/>
            <p:cNvSpPr txBox="1"/>
            <p:nvPr/>
          </p:nvSpPr>
          <p:spPr>
            <a:xfrm>
              <a:off x="2249343" y="3789040"/>
              <a:ext cx="1556696" cy="369332"/>
            </a:xfrm>
            <a:prstGeom prst="rect">
              <a:avLst/>
            </a:prstGeom>
            <a:noFill/>
          </p:spPr>
          <p:txBody>
            <a:bodyPr wrap="square" rtlCol="0">
              <a:spAutoFit/>
            </a:bodyPr>
            <a:lstStyle/>
            <a:p>
              <a:r>
                <a:rPr lang="it-IT" dirty="0" err="1" smtClean="0"/>
                <a:t>copy_this</a:t>
              </a:r>
              <a:r>
                <a:rPr lang="it-IT" dirty="0" smtClean="0"/>
                <a:t>() </a:t>
              </a:r>
              <a:endParaRPr lang="it-IT" dirty="0"/>
            </a:p>
          </p:txBody>
        </p:sp>
      </p:grpSp>
      <p:sp>
        <p:nvSpPr>
          <p:cNvPr id="65" name="CasellaDiTesto 64"/>
          <p:cNvSpPr txBox="1"/>
          <p:nvPr/>
        </p:nvSpPr>
        <p:spPr>
          <a:xfrm>
            <a:off x="4148336" y="6014550"/>
            <a:ext cx="2655912" cy="646331"/>
          </a:xfrm>
          <a:prstGeom prst="rect">
            <a:avLst/>
          </a:prstGeom>
          <a:noFill/>
        </p:spPr>
        <p:txBody>
          <a:bodyPr wrap="square" rtlCol="0">
            <a:spAutoFit/>
          </a:bodyPr>
          <a:lstStyle/>
          <a:p>
            <a:r>
              <a:rPr lang="it-IT" dirty="0" err="1"/>
              <a:t>d</a:t>
            </a:r>
            <a:r>
              <a:rPr lang="it-IT" dirty="0" err="1" smtClean="0"/>
              <a:t>estroy</a:t>
            </a:r>
            <a:r>
              <a:rPr lang="it-IT" dirty="0" smtClean="0"/>
              <a:t> the </a:t>
            </a:r>
            <a:r>
              <a:rPr lang="it-IT" dirty="0" err="1" smtClean="0"/>
              <a:t>factory</a:t>
            </a:r>
            <a:r>
              <a:rPr lang="it-IT" dirty="0" smtClean="0"/>
              <a:t> </a:t>
            </a:r>
            <a:r>
              <a:rPr lang="it-IT" dirty="0" err="1" smtClean="0"/>
              <a:t>copies</a:t>
            </a:r>
            <a:r>
              <a:rPr lang="it-IT" dirty="0" smtClean="0"/>
              <a:t> and the </a:t>
            </a:r>
            <a:r>
              <a:rPr lang="it-IT" dirty="0" err="1" smtClean="0"/>
              <a:t>wrappers</a:t>
            </a:r>
            <a:endParaRPr lang="it-IT" dirty="0"/>
          </a:p>
        </p:txBody>
      </p:sp>
      <p:grpSp>
        <p:nvGrpSpPr>
          <p:cNvPr id="66" name="Gruppo 65"/>
          <p:cNvGrpSpPr/>
          <p:nvPr/>
        </p:nvGrpSpPr>
        <p:grpSpPr>
          <a:xfrm>
            <a:off x="2965600" y="5805264"/>
            <a:ext cx="1008112" cy="720080"/>
            <a:chOff x="3059832" y="1340768"/>
            <a:chExt cx="1008112" cy="720080"/>
          </a:xfrm>
        </p:grpSpPr>
        <p:sp>
          <p:nvSpPr>
            <p:cNvPr id="67" name="Rettangolo 66"/>
            <p:cNvSpPr/>
            <p:nvPr/>
          </p:nvSpPr>
          <p:spPr>
            <a:xfrm>
              <a:off x="3275856" y="1700808"/>
              <a:ext cx="432048"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68" name="CasellaDiTesto 67"/>
            <p:cNvSpPr txBox="1"/>
            <p:nvPr/>
          </p:nvSpPr>
          <p:spPr>
            <a:xfrm>
              <a:off x="3059832" y="1340768"/>
              <a:ext cx="1008112" cy="369332"/>
            </a:xfrm>
            <a:prstGeom prst="rect">
              <a:avLst/>
            </a:prstGeom>
            <a:noFill/>
          </p:spPr>
          <p:txBody>
            <a:bodyPr wrap="square" rtlCol="0">
              <a:spAutoFit/>
            </a:bodyPr>
            <a:lstStyle/>
            <a:p>
              <a:r>
                <a:rPr lang="it-IT" dirty="0" err="1" smtClean="0"/>
                <a:t>factory</a:t>
              </a:r>
              <a:r>
                <a:rPr lang="it-IT" dirty="0" smtClean="0"/>
                <a:t> </a:t>
              </a:r>
              <a:endParaRPr lang="it-IT" dirty="0"/>
            </a:p>
          </p:txBody>
        </p:sp>
      </p:grpSp>
      <p:grpSp>
        <p:nvGrpSpPr>
          <p:cNvPr id="43" name="Gruppo 42"/>
          <p:cNvGrpSpPr/>
          <p:nvPr/>
        </p:nvGrpSpPr>
        <p:grpSpPr>
          <a:xfrm>
            <a:off x="1107232" y="4018791"/>
            <a:ext cx="1520552" cy="922377"/>
            <a:chOff x="3059832" y="1700808"/>
            <a:chExt cx="1008112" cy="922377"/>
          </a:xfrm>
        </p:grpSpPr>
        <p:sp>
          <p:nvSpPr>
            <p:cNvPr id="44" name="Rettangolo 43"/>
            <p:cNvSpPr/>
            <p:nvPr/>
          </p:nvSpPr>
          <p:spPr>
            <a:xfrm>
              <a:off x="3491880" y="1700808"/>
              <a:ext cx="216024"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46" name="CasellaDiTesto 45"/>
            <p:cNvSpPr txBox="1"/>
            <p:nvPr/>
          </p:nvSpPr>
          <p:spPr>
            <a:xfrm>
              <a:off x="3059832" y="1976854"/>
              <a:ext cx="1008112" cy="646331"/>
            </a:xfrm>
            <a:prstGeom prst="rect">
              <a:avLst/>
            </a:prstGeom>
            <a:noFill/>
          </p:spPr>
          <p:txBody>
            <a:bodyPr wrap="square" rtlCol="0">
              <a:spAutoFit/>
            </a:bodyPr>
            <a:lstStyle/>
            <a:p>
              <a:r>
                <a:rPr lang="it-IT" dirty="0"/>
                <a:t>w</a:t>
              </a:r>
              <a:r>
                <a:rPr lang="it-IT" dirty="0" smtClean="0"/>
                <a:t>rapper_01 </a:t>
              </a:r>
              <a:endParaRPr lang="it-IT" dirty="0"/>
            </a:p>
          </p:txBody>
        </p:sp>
      </p:grpSp>
      <p:cxnSp>
        <p:nvCxnSpPr>
          <p:cNvPr id="7" name="Connettore 2 6"/>
          <p:cNvCxnSpPr>
            <a:stCxn id="41" idx="2"/>
            <a:endCxn id="44" idx="0"/>
          </p:cNvCxnSpPr>
          <p:nvPr/>
        </p:nvCxnSpPr>
        <p:spPr>
          <a:xfrm flipH="1">
            <a:off x="1921814" y="2708920"/>
            <a:ext cx="57898" cy="130987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nvGrpSpPr>
          <p:cNvPr id="47" name="Gruppo 46"/>
          <p:cNvGrpSpPr/>
          <p:nvPr/>
        </p:nvGrpSpPr>
        <p:grpSpPr>
          <a:xfrm>
            <a:off x="2771800" y="4018791"/>
            <a:ext cx="1520552" cy="645378"/>
            <a:chOff x="3059832" y="1700808"/>
            <a:chExt cx="1008112" cy="645378"/>
          </a:xfrm>
        </p:grpSpPr>
        <p:sp>
          <p:nvSpPr>
            <p:cNvPr id="49" name="Rettangolo 48"/>
            <p:cNvSpPr/>
            <p:nvPr/>
          </p:nvSpPr>
          <p:spPr>
            <a:xfrm>
              <a:off x="3491880" y="1700808"/>
              <a:ext cx="216024"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50" name="CasellaDiTesto 49"/>
            <p:cNvSpPr txBox="1"/>
            <p:nvPr/>
          </p:nvSpPr>
          <p:spPr>
            <a:xfrm>
              <a:off x="3059832" y="1976854"/>
              <a:ext cx="1008112" cy="369332"/>
            </a:xfrm>
            <a:prstGeom prst="rect">
              <a:avLst/>
            </a:prstGeom>
            <a:noFill/>
          </p:spPr>
          <p:txBody>
            <a:bodyPr wrap="square" rtlCol="0">
              <a:spAutoFit/>
            </a:bodyPr>
            <a:lstStyle/>
            <a:p>
              <a:r>
                <a:rPr lang="it-IT" dirty="0" smtClean="0"/>
                <a:t>wrapper_02 </a:t>
              </a:r>
              <a:endParaRPr lang="it-IT" dirty="0"/>
            </a:p>
          </p:txBody>
        </p:sp>
      </p:grpSp>
      <p:cxnSp>
        <p:nvCxnSpPr>
          <p:cNvPr id="51" name="Connettore 2 50"/>
          <p:cNvCxnSpPr>
            <a:endCxn id="49" idx="0"/>
          </p:cNvCxnSpPr>
          <p:nvPr/>
        </p:nvCxnSpPr>
        <p:spPr>
          <a:xfrm flipH="1">
            <a:off x="3586382" y="2708920"/>
            <a:ext cx="57898" cy="130987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nvGrpSpPr>
          <p:cNvPr id="52" name="Gruppo 51"/>
          <p:cNvGrpSpPr/>
          <p:nvPr/>
        </p:nvGrpSpPr>
        <p:grpSpPr>
          <a:xfrm>
            <a:off x="4355976" y="4079766"/>
            <a:ext cx="1520552" cy="645378"/>
            <a:chOff x="3059832" y="1700808"/>
            <a:chExt cx="1008112" cy="645378"/>
          </a:xfrm>
        </p:grpSpPr>
        <p:sp>
          <p:nvSpPr>
            <p:cNvPr id="57" name="Rettangolo 56"/>
            <p:cNvSpPr/>
            <p:nvPr/>
          </p:nvSpPr>
          <p:spPr>
            <a:xfrm>
              <a:off x="3491880" y="1700808"/>
              <a:ext cx="216024"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58" name="CasellaDiTesto 57"/>
            <p:cNvSpPr txBox="1"/>
            <p:nvPr/>
          </p:nvSpPr>
          <p:spPr>
            <a:xfrm>
              <a:off x="3059832" y="1976854"/>
              <a:ext cx="1008112" cy="369332"/>
            </a:xfrm>
            <a:prstGeom prst="rect">
              <a:avLst/>
            </a:prstGeom>
            <a:noFill/>
          </p:spPr>
          <p:txBody>
            <a:bodyPr wrap="square" rtlCol="0">
              <a:spAutoFit/>
            </a:bodyPr>
            <a:lstStyle/>
            <a:p>
              <a:r>
                <a:rPr lang="it-IT" dirty="0" smtClean="0"/>
                <a:t>wrapper_03 </a:t>
              </a:r>
              <a:endParaRPr lang="it-IT" dirty="0"/>
            </a:p>
          </p:txBody>
        </p:sp>
      </p:grpSp>
      <p:cxnSp>
        <p:nvCxnSpPr>
          <p:cNvPr id="69" name="Connettore 2 68"/>
          <p:cNvCxnSpPr/>
          <p:nvPr/>
        </p:nvCxnSpPr>
        <p:spPr>
          <a:xfrm flipH="1">
            <a:off x="5294110" y="2723064"/>
            <a:ext cx="57898" cy="130987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8617228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1790</TotalTime>
  <Words>6154</Words>
  <Application>Microsoft Office PowerPoint</Application>
  <PresentationFormat>Presentazione su schermo (4:3)</PresentationFormat>
  <Paragraphs>786</Paragraphs>
  <Slides>91</Slides>
  <Notes>2</Notes>
  <HiddenSlides>6</HiddenSlides>
  <MMClips>0</MMClips>
  <ScaleCrop>false</ScaleCrop>
  <HeadingPairs>
    <vt:vector size="4" baseType="variant">
      <vt:variant>
        <vt:lpstr>Tema</vt:lpstr>
      </vt:variant>
      <vt:variant>
        <vt:i4>1</vt:i4>
      </vt:variant>
      <vt:variant>
        <vt:lpstr>Titoli diapositive</vt:lpstr>
      </vt:variant>
      <vt:variant>
        <vt:i4>91</vt:i4>
      </vt:variant>
    </vt:vector>
  </HeadingPairs>
  <TitlesOfParts>
    <vt:vector size="92" baseType="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Casalino</dc:creator>
  <cp:lastModifiedBy>Andrea Casalino</cp:lastModifiedBy>
  <cp:revision>200</cp:revision>
  <dcterms:created xsi:type="dcterms:W3CDTF">2018-07-08T19:10:18Z</dcterms:created>
  <dcterms:modified xsi:type="dcterms:W3CDTF">2018-12-11T08:50:57Z</dcterms:modified>
</cp:coreProperties>
</file>