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6" r:id="rId1"/>
  </p:sldMasterIdLst>
  <p:notesMasterIdLst>
    <p:notesMasterId r:id="rId55"/>
  </p:notesMasterIdLst>
  <p:handoutMasterIdLst>
    <p:handoutMasterId r:id="rId56"/>
  </p:handoutMasterIdLst>
  <p:sldIdLst>
    <p:sldId id="313" r:id="rId2"/>
    <p:sldId id="258" r:id="rId3"/>
    <p:sldId id="316" r:id="rId4"/>
    <p:sldId id="317" r:id="rId5"/>
    <p:sldId id="259" r:id="rId6"/>
    <p:sldId id="273" r:id="rId7"/>
    <p:sldId id="260" r:id="rId8"/>
    <p:sldId id="262" r:id="rId9"/>
    <p:sldId id="319" r:id="rId10"/>
    <p:sldId id="320" r:id="rId11"/>
    <p:sldId id="318" r:id="rId12"/>
    <p:sldId id="263" r:id="rId13"/>
    <p:sldId id="296" r:id="rId14"/>
    <p:sldId id="288" r:id="rId15"/>
    <p:sldId id="289" r:id="rId16"/>
    <p:sldId id="290" r:id="rId17"/>
    <p:sldId id="291" r:id="rId18"/>
    <p:sldId id="293" r:id="rId19"/>
    <p:sldId id="295" r:id="rId20"/>
    <p:sldId id="265" r:id="rId21"/>
    <p:sldId id="282" r:id="rId22"/>
    <p:sldId id="281" r:id="rId23"/>
    <p:sldId id="283" r:id="rId24"/>
    <p:sldId id="284" r:id="rId25"/>
    <p:sldId id="285" r:id="rId26"/>
    <p:sldId id="286" r:id="rId27"/>
    <p:sldId id="287" r:id="rId28"/>
    <p:sldId id="266" r:id="rId29"/>
    <p:sldId id="267" r:id="rId30"/>
    <p:sldId id="297" r:id="rId31"/>
    <p:sldId id="305" r:id="rId32"/>
    <p:sldId id="298" r:id="rId33"/>
    <p:sldId id="306" r:id="rId34"/>
    <p:sldId id="307" r:id="rId35"/>
    <p:sldId id="269" r:id="rId36"/>
    <p:sldId id="308" r:id="rId37"/>
    <p:sldId id="309" r:id="rId38"/>
    <p:sldId id="264" r:id="rId39"/>
    <p:sldId id="268" r:id="rId40"/>
    <p:sldId id="310" r:id="rId41"/>
    <p:sldId id="311" r:id="rId42"/>
    <p:sldId id="270" r:id="rId43"/>
    <p:sldId id="271" r:id="rId44"/>
    <p:sldId id="272" r:id="rId45"/>
    <p:sldId id="277" r:id="rId46"/>
    <p:sldId id="314" r:id="rId47"/>
    <p:sldId id="315" r:id="rId48"/>
    <p:sldId id="280" r:id="rId49"/>
    <p:sldId id="312" r:id="rId50"/>
    <p:sldId id="322" r:id="rId51"/>
    <p:sldId id="321" r:id="rId52"/>
    <p:sldId id="275" r:id="rId53"/>
    <p:sldId id="276" r:id="rId5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3"/>
    <p:restoredTop sz="94247"/>
  </p:normalViewPr>
  <p:slideViewPr>
    <p:cSldViewPr snapToGrid="0" snapToObjects="1" showGuides="1">
      <p:cViewPr varScale="1">
        <p:scale>
          <a:sx n="120" d="100"/>
          <a:sy n="120" d="100"/>
        </p:scale>
        <p:origin x="1168" y="176"/>
      </p:cViewPr>
      <p:guideLst>
        <p:guide orient="horz" pos="2160"/>
        <p:guide pos="3840"/>
      </p:guideLst>
    </p:cSldViewPr>
  </p:slideViewPr>
  <p:outlineViewPr>
    <p:cViewPr>
      <p:scale>
        <a:sx n="33" d="100"/>
        <a:sy n="33" d="100"/>
      </p:scale>
      <p:origin x="0" y="-39560"/>
    </p:cViewPr>
  </p:outlineViewPr>
  <p:notesTextViewPr>
    <p:cViewPr>
      <p:scale>
        <a:sx n="1" d="1"/>
        <a:sy n="1" d="1"/>
      </p:scale>
      <p:origin x="0" y="0"/>
    </p:cViewPr>
  </p:notesTextViewPr>
  <p:sorterViewPr>
    <p:cViewPr varScale="1">
      <p:scale>
        <a:sx n="1" d="1"/>
        <a:sy n="1" d="1"/>
      </p:scale>
      <p:origin x="0" y="-366"/>
    </p:cViewPr>
  </p:sorterViewPr>
  <p:notesViewPr>
    <p:cSldViewPr snapToGrid="0" snapToObjects="1" showGuides="1">
      <p:cViewPr varScale="1">
        <p:scale>
          <a:sx n="90" d="100"/>
          <a:sy n="90" d="100"/>
        </p:scale>
        <p:origin x="247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7F8781-18B0-4E45-B57C-EB7DC834414A}" type="doc">
      <dgm:prSet loTypeId="urn:microsoft.com/office/officeart/2005/8/layout/cycle5" loCatId="cycle" qsTypeId="urn:microsoft.com/office/officeart/2005/8/quickstyle/simple2" qsCatId="simple" csTypeId="urn:microsoft.com/office/officeart/2005/8/colors/accent3_2" csCatId="accent3" phldr="1"/>
      <dgm:spPr/>
      <dgm:t>
        <a:bodyPr/>
        <a:lstStyle/>
        <a:p>
          <a:endParaRPr lang="en-US"/>
        </a:p>
      </dgm:t>
    </dgm:pt>
    <dgm:pt modelId="{FD9567A1-1CA0-4941-9338-2C8518E8E110}">
      <dgm:prSet custT="1"/>
      <dgm:spPr>
        <a:solidFill>
          <a:schemeClr val="accent1">
            <a:lumMod val="75000"/>
          </a:schemeClr>
        </a:solidFill>
      </dgm:spPr>
      <dgm:t>
        <a:bodyPr/>
        <a:lstStyle/>
        <a:p>
          <a:pPr algn="l"/>
          <a:r>
            <a:rPr lang="en-US" sz="3600" i="1" dirty="0"/>
            <a:t>Consider the “front end” of those elements that structure your business and quality management systems:</a:t>
          </a:r>
        </a:p>
        <a:p>
          <a:pPr algn="l"/>
          <a:r>
            <a:rPr lang="en-US" sz="2400" i="1" dirty="0"/>
            <a:t>         ISO 9001:2015</a:t>
          </a:r>
        </a:p>
        <a:p>
          <a:pPr algn="l"/>
          <a:r>
            <a:rPr lang="en-US" sz="2000" i="1" dirty="0">
              <a:solidFill>
                <a:schemeClr val="bg1"/>
              </a:solidFill>
            </a:rPr>
            <a:t>	Clause 4.1:  Understand the Organization and Its Context</a:t>
          </a:r>
        </a:p>
        <a:p>
          <a:pPr algn="l">
            <a:buNone/>
          </a:pPr>
          <a:r>
            <a:rPr lang="en-US" sz="2000" i="1" dirty="0">
              <a:solidFill>
                <a:schemeClr val="bg1"/>
              </a:solidFill>
            </a:rPr>
            <a:t>	Clause 4.2:  Understanding the Needs and Expectations of Interested Parties</a:t>
          </a:r>
        </a:p>
      </dgm:t>
    </dgm:pt>
    <dgm:pt modelId="{DC5B0C00-D373-40B9-A529-D4CCFD1B4DB7}" type="parTrans" cxnId="{768EE268-1627-46B6-A8A6-BF4AF77BC205}">
      <dgm:prSet/>
      <dgm:spPr/>
      <dgm:t>
        <a:bodyPr/>
        <a:lstStyle/>
        <a:p>
          <a:endParaRPr lang="en-US"/>
        </a:p>
      </dgm:t>
    </dgm:pt>
    <dgm:pt modelId="{1BF76753-DB24-4894-AD50-CD45CF134454}" type="sibTrans" cxnId="{768EE268-1627-46B6-A8A6-BF4AF77BC205}">
      <dgm:prSet/>
      <dgm:spPr/>
      <dgm:t>
        <a:bodyPr/>
        <a:lstStyle/>
        <a:p>
          <a:endParaRPr lang="en-US"/>
        </a:p>
      </dgm:t>
    </dgm:pt>
    <dgm:pt modelId="{3E9C3C3A-6359-9440-9B09-05D0D877ECC6}" type="pres">
      <dgm:prSet presAssocID="{697F8781-18B0-4E45-B57C-EB7DC834414A}" presName="cycle" presStyleCnt="0">
        <dgm:presLayoutVars>
          <dgm:dir/>
          <dgm:resizeHandles val="exact"/>
        </dgm:presLayoutVars>
      </dgm:prSet>
      <dgm:spPr/>
    </dgm:pt>
    <dgm:pt modelId="{C1705E1C-6F44-EB4E-9B21-B4D509A86C6D}" type="pres">
      <dgm:prSet presAssocID="{FD9567A1-1CA0-4941-9338-2C8518E8E110}" presName="node" presStyleLbl="node1" presStyleIdx="0" presStyleCnt="1" custScaleX="199511" custScaleY="100079">
        <dgm:presLayoutVars>
          <dgm:bulletEnabled val="1"/>
        </dgm:presLayoutVars>
      </dgm:prSet>
      <dgm:spPr/>
    </dgm:pt>
  </dgm:ptLst>
  <dgm:cxnLst>
    <dgm:cxn modelId="{768EE268-1627-46B6-A8A6-BF4AF77BC205}" srcId="{697F8781-18B0-4E45-B57C-EB7DC834414A}" destId="{FD9567A1-1CA0-4941-9338-2C8518E8E110}" srcOrd="0" destOrd="0" parTransId="{DC5B0C00-D373-40B9-A529-D4CCFD1B4DB7}" sibTransId="{1BF76753-DB24-4894-AD50-CD45CF134454}"/>
    <dgm:cxn modelId="{F0B80F89-83B3-432A-B0E5-CF84C3BB89F6}" type="presOf" srcId="{FD9567A1-1CA0-4941-9338-2C8518E8E110}" destId="{C1705E1C-6F44-EB4E-9B21-B4D509A86C6D}" srcOrd="0" destOrd="0" presId="urn:microsoft.com/office/officeart/2005/8/layout/cycle5"/>
    <dgm:cxn modelId="{338AF494-99A8-49C8-B023-6CED82D2B326}" type="presOf" srcId="{697F8781-18B0-4E45-B57C-EB7DC834414A}" destId="{3E9C3C3A-6359-9440-9B09-05D0D877ECC6}" srcOrd="0" destOrd="0" presId="urn:microsoft.com/office/officeart/2005/8/layout/cycle5"/>
    <dgm:cxn modelId="{86CBBC2B-8A87-47EB-8640-9D2BABB1CC15}" type="presParOf" srcId="{3E9C3C3A-6359-9440-9B09-05D0D877ECC6}" destId="{C1705E1C-6F44-EB4E-9B21-B4D509A86C6D}" srcOrd="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7F8781-18B0-4E45-B57C-EB7DC834414A}" type="doc">
      <dgm:prSet loTypeId="urn:microsoft.com/office/officeart/2005/8/layout/cycle5" loCatId="cycle" qsTypeId="urn:microsoft.com/office/officeart/2005/8/quickstyle/simple2" qsCatId="simple" csTypeId="urn:microsoft.com/office/officeart/2005/8/colors/accent3_2" csCatId="accent3" phldr="1"/>
      <dgm:spPr/>
      <dgm:t>
        <a:bodyPr/>
        <a:lstStyle/>
        <a:p>
          <a:endParaRPr lang="en-US"/>
        </a:p>
      </dgm:t>
    </dgm:pt>
    <dgm:pt modelId="{FD9567A1-1CA0-4941-9338-2C8518E8E110}">
      <dgm:prSet custT="1"/>
      <dgm:spPr>
        <a:solidFill>
          <a:schemeClr val="accent1">
            <a:lumMod val="75000"/>
          </a:schemeClr>
        </a:solidFill>
      </dgm:spPr>
      <dgm:t>
        <a:bodyPr/>
        <a:lstStyle/>
        <a:p>
          <a:r>
            <a:rPr lang="en-US" sz="3600" i="1" dirty="0"/>
            <a:t>We will look at:</a:t>
          </a:r>
        </a:p>
      </dgm:t>
    </dgm:pt>
    <dgm:pt modelId="{DC5B0C00-D373-40B9-A529-D4CCFD1B4DB7}" type="parTrans" cxnId="{768EE268-1627-46B6-A8A6-BF4AF77BC205}">
      <dgm:prSet/>
      <dgm:spPr/>
      <dgm:t>
        <a:bodyPr/>
        <a:lstStyle/>
        <a:p>
          <a:endParaRPr lang="en-US"/>
        </a:p>
      </dgm:t>
    </dgm:pt>
    <dgm:pt modelId="{1BF76753-DB24-4894-AD50-CD45CF134454}" type="sibTrans" cxnId="{768EE268-1627-46B6-A8A6-BF4AF77BC205}">
      <dgm:prSet/>
      <dgm:spPr/>
      <dgm:t>
        <a:bodyPr/>
        <a:lstStyle/>
        <a:p>
          <a:endParaRPr lang="en-US"/>
        </a:p>
      </dgm:t>
    </dgm:pt>
    <dgm:pt modelId="{4A7CB34C-FA5B-4B05-AAF2-4D70D4B9CA5A}">
      <dgm:prSet custT="1"/>
      <dgm:spPr>
        <a:solidFill>
          <a:schemeClr val="accent1">
            <a:lumMod val="75000"/>
          </a:schemeClr>
        </a:solidFill>
      </dgm:spPr>
      <dgm:t>
        <a:bodyPr/>
        <a:lstStyle/>
        <a:p>
          <a:r>
            <a:rPr lang="en-US" sz="2800" i="1" dirty="0"/>
            <a:t>Documents Required</a:t>
          </a:r>
        </a:p>
      </dgm:t>
    </dgm:pt>
    <dgm:pt modelId="{E6FBEA07-D369-44F4-88E6-297E590FB844}" type="parTrans" cxnId="{8D9E284B-CAA9-4BAC-9DC6-76C4DF3BA3FC}">
      <dgm:prSet/>
      <dgm:spPr/>
      <dgm:t>
        <a:bodyPr/>
        <a:lstStyle/>
        <a:p>
          <a:endParaRPr lang="en-US"/>
        </a:p>
      </dgm:t>
    </dgm:pt>
    <dgm:pt modelId="{B7BA1343-F890-4BBC-A65B-EB62D6C9B15D}" type="sibTrans" cxnId="{8D9E284B-CAA9-4BAC-9DC6-76C4DF3BA3FC}">
      <dgm:prSet/>
      <dgm:spPr/>
      <dgm:t>
        <a:bodyPr/>
        <a:lstStyle/>
        <a:p>
          <a:endParaRPr lang="en-US"/>
        </a:p>
      </dgm:t>
    </dgm:pt>
    <dgm:pt modelId="{1FA73DF0-4818-40F5-B9DD-28FD3292C895}">
      <dgm:prSet custT="1"/>
      <dgm:spPr>
        <a:solidFill>
          <a:schemeClr val="accent1">
            <a:lumMod val="75000"/>
          </a:schemeClr>
        </a:solidFill>
      </dgm:spPr>
      <dgm:t>
        <a:bodyPr/>
        <a:lstStyle/>
        <a:p>
          <a:r>
            <a:rPr lang="en-US" sz="2800" i="1" dirty="0"/>
            <a:t>How Risk-based Approach (RBA) applies</a:t>
          </a:r>
        </a:p>
      </dgm:t>
    </dgm:pt>
    <dgm:pt modelId="{2585184E-0509-4FFD-92B2-20DED070D31D}" type="parTrans" cxnId="{E1AB825E-9379-4B08-B843-AA5B43BFF745}">
      <dgm:prSet/>
      <dgm:spPr/>
      <dgm:t>
        <a:bodyPr/>
        <a:lstStyle/>
        <a:p>
          <a:endParaRPr lang="en-US"/>
        </a:p>
      </dgm:t>
    </dgm:pt>
    <dgm:pt modelId="{06ECC3CD-51D6-42E1-83ED-E0BEF0818E47}" type="sibTrans" cxnId="{E1AB825E-9379-4B08-B843-AA5B43BFF745}">
      <dgm:prSet/>
      <dgm:spPr/>
      <dgm:t>
        <a:bodyPr/>
        <a:lstStyle/>
        <a:p>
          <a:endParaRPr lang="en-US"/>
        </a:p>
      </dgm:t>
    </dgm:pt>
    <dgm:pt modelId="{DCE9EEEB-A86F-47AA-B2AE-943EFD885F72}">
      <dgm:prSet custT="1"/>
      <dgm:spPr>
        <a:solidFill>
          <a:schemeClr val="accent1">
            <a:lumMod val="75000"/>
          </a:schemeClr>
        </a:solidFill>
      </dgm:spPr>
      <dgm:t>
        <a:bodyPr/>
        <a:lstStyle/>
        <a:p>
          <a:r>
            <a:rPr lang="en-US" sz="2800" i="1" dirty="0"/>
            <a:t>Integrating your business processes into the standard</a:t>
          </a:r>
        </a:p>
      </dgm:t>
    </dgm:pt>
    <dgm:pt modelId="{6ED53ADD-3250-4140-BB4F-539E05D593E2}" type="parTrans" cxnId="{3ADF7D07-FE5B-4343-9998-4DD9210FC2F1}">
      <dgm:prSet/>
      <dgm:spPr/>
      <dgm:t>
        <a:bodyPr/>
        <a:lstStyle/>
        <a:p>
          <a:endParaRPr lang="en-US"/>
        </a:p>
      </dgm:t>
    </dgm:pt>
    <dgm:pt modelId="{9A2C3E46-97DF-4978-8218-B9D18A68B28E}" type="sibTrans" cxnId="{3ADF7D07-FE5B-4343-9998-4DD9210FC2F1}">
      <dgm:prSet/>
      <dgm:spPr/>
      <dgm:t>
        <a:bodyPr/>
        <a:lstStyle/>
        <a:p>
          <a:endParaRPr lang="en-US"/>
        </a:p>
      </dgm:t>
    </dgm:pt>
    <dgm:pt modelId="{A6D69987-15B5-7C49-A2AB-FE6A7F5EB91F}">
      <dgm:prSet custT="1"/>
      <dgm:spPr>
        <a:solidFill>
          <a:schemeClr val="accent1">
            <a:lumMod val="75000"/>
          </a:schemeClr>
        </a:solidFill>
      </dgm:spPr>
      <dgm:t>
        <a:bodyPr/>
        <a:lstStyle/>
        <a:p>
          <a:r>
            <a:rPr lang="en-US" sz="2800" i="1" dirty="0"/>
            <a:t>Integrating with FDA QSR – differences &amp; similarities</a:t>
          </a:r>
        </a:p>
      </dgm:t>
    </dgm:pt>
    <dgm:pt modelId="{4718C6EC-9FD3-904F-9CED-BE6AAE3C5875}" type="parTrans" cxnId="{324F1D19-9988-7845-AEA2-F68DF07D93D8}">
      <dgm:prSet/>
      <dgm:spPr/>
      <dgm:t>
        <a:bodyPr/>
        <a:lstStyle/>
        <a:p>
          <a:endParaRPr lang="en-US"/>
        </a:p>
      </dgm:t>
    </dgm:pt>
    <dgm:pt modelId="{194CFBD5-1208-2E47-BBAB-83172776FC49}" type="sibTrans" cxnId="{324F1D19-9988-7845-AEA2-F68DF07D93D8}">
      <dgm:prSet/>
      <dgm:spPr/>
      <dgm:t>
        <a:bodyPr/>
        <a:lstStyle/>
        <a:p>
          <a:endParaRPr lang="en-US"/>
        </a:p>
      </dgm:t>
    </dgm:pt>
    <dgm:pt modelId="{A58C34E0-6951-274A-8C53-C22156FBA074}">
      <dgm:prSet custT="1"/>
      <dgm:spPr>
        <a:solidFill>
          <a:schemeClr val="accent1">
            <a:lumMod val="75000"/>
          </a:schemeClr>
        </a:solidFill>
      </dgm:spPr>
      <dgm:t>
        <a:bodyPr/>
        <a:lstStyle/>
        <a:p>
          <a:r>
            <a:rPr lang="en-US" sz="2800" i="1" dirty="0"/>
            <a:t>Critical Changes</a:t>
          </a:r>
        </a:p>
      </dgm:t>
    </dgm:pt>
    <dgm:pt modelId="{5D71BFDD-01AD-1342-8F66-E3A259EB7885}" type="parTrans" cxnId="{D7D64994-31D9-F24B-8143-1200C05625FD}">
      <dgm:prSet/>
      <dgm:spPr/>
      <dgm:t>
        <a:bodyPr/>
        <a:lstStyle/>
        <a:p>
          <a:endParaRPr lang="en-US"/>
        </a:p>
      </dgm:t>
    </dgm:pt>
    <dgm:pt modelId="{35FFD034-B3A3-3C4E-936A-211224E53785}" type="sibTrans" cxnId="{D7D64994-31D9-F24B-8143-1200C05625FD}">
      <dgm:prSet/>
      <dgm:spPr/>
      <dgm:t>
        <a:bodyPr/>
        <a:lstStyle/>
        <a:p>
          <a:endParaRPr lang="en-US"/>
        </a:p>
      </dgm:t>
    </dgm:pt>
    <dgm:pt modelId="{3E9C3C3A-6359-9440-9B09-05D0D877ECC6}" type="pres">
      <dgm:prSet presAssocID="{697F8781-18B0-4E45-B57C-EB7DC834414A}" presName="cycle" presStyleCnt="0">
        <dgm:presLayoutVars>
          <dgm:dir/>
          <dgm:resizeHandles val="exact"/>
        </dgm:presLayoutVars>
      </dgm:prSet>
      <dgm:spPr/>
    </dgm:pt>
    <dgm:pt modelId="{C1705E1C-6F44-EB4E-9B21-B4D509A86C6D}" type="pres">
      <dgm:prSet presAssocID="{FD9567A1-1CA0-4941-9338-2C8518E8E110}" presName="node" presStyleLbl="node1" presStyleIdx="0" presStyleCnt="1" custScaleX="163840">
        <dgm:presLayoutVars>
          <dgm:bulletEnabled val="1"/>
        </dgm:presLayoutVars>
      </dgm:prSet>
      <dgm:spPr/>
    </dgm:pt>
  </dgm:ptLst>
  <dgm:cxnLst>
    <dgm:cxn modelId="{87AB6302-882E-8242-9DD7-5F03EB954BDF}" type="presOf" srcId="{1FA73DF0-4818-40F5-B9DD-28FD3292C895}" destId="{C1705E1C-6F44-EB4E-9B21-B4D509A86C6D}" srcOrd="0" destOrd="4" presId="urn:microsoft.com/office/officeart/2005/8/layout/cycle5"/>
    <dgm:cxn modelId="{3ADF7D07-FE5B-4343-9998-4DD9210FC2F1}" srcId="{FD9567A1-1CA0-4941-9338-2C8518E8E110}" destId="{DCE9EEEB-A86F-47AA-B2AE-943EFD885F72}" srcOrd="4" destOrd="0" parTransId="{6ED53ADD-3250-4140-BB4F-539E05D593E2}" sibTransId="{9A2C3E46-97DF-4978-8218-B9D18A68B28E}"/>
    <dgm:cxn modelId="{324F1D19-9988-7845-AEA2-F68DF07D93D8}" srcId="{FD9567A1-1CA0-4941-9338-2C8518E8E110}" destId="{A6D69987-15B5-7C49-A2AB-FE6A7F5EB91F}" srcOrd="2" destOrd="0" parTransId="{4718C6EC-9FD3-904F-9CED-BE6AAE3C5875}" sibTransId="{194CFBD5-1208-2E47-BBAB-83172776FC49}"/>
    <dgm:cxn modelId="{7DF57320-2FE5-3A49-B821-3135850BB962}" type="presOf" srcId="{697F8781-18B0-4E45-B57C-EB7DC834414A}" destId="{3E9C3C3A-6359-9440-9B09-05D0D877ECC6}" srcOrd="0" destOrd="0" presId="urn:microsoft.com/office/officeart/2005/8/layout/cycle5"/>
    <dgm:cxn modelId="{EE110131-BFF2-4D40-8C68-6311207EEC27}" type="presOf" srcId="{A6D69987-15B5-7C49-A2AB-FE6A7F5EB91F}" destId="{C1705E1C-6F44-EB4E-9B21-B4D509A86C6D}" srcOrd="0" destOrd="3" presId="urn:microsoft.com/office/officeart/2005/8/layout/cycle5"/>
    <dgm:cxn modelId="{64324C46-D50A-7A45-BDD5-2BBB95C405BA}" type="presOf" srcId="{4A7CB34C-FA5B-4B05-AAF2-4D70D4B9CA5A}" destId="{C1705E1C-6F44-EB4E-9B21-B4D509A86C6D}" srcOrd="0" destOrd="2" presId="urn:microsoft.com/office/officeart/2005/8/layout/cycle5"/>
    <dgm:cxn modelId="{8D9E284B-CAA9-4BAC-9DC6-76C4DF3BA3FC}" srcId="{FD9567A1-1CA0-4941-9338-2C8518E8E110}" destId="{4A7CB34C-FA5B-4B05-AAF2-4D70D4B9CA5A}" srcOrd="1" destOrd="0" parTransId="{E6FBEA07-D369-44F4-88E6-297E590FB844}" sibTransId="{B7BA1343-F890-4BBC-A65B-EB62D6C9B15D}"/>
    <dgm:cxn modelId="{E1AB825E-9379-4B08-B843-AA5B43BFF745}" srcId="{FD9567A1-1CA0-4941-9338-2C8518E8E110}" destId="{1FA73DF0-4818-40F5-B9DD-28FD3292C895}" srcOrd="3" destOrd="0" parTransId="{2585184E-0509-4FFD-92B2-20DED070D31D}" sibTransId="{06ECC3CD-51D6-42E1-83ED-E0BEF0818E47}"/>
    <dgm:cxn modelId="{768EE268-1627-46B6-A8A6-BF4AF77BC205}" srcId="{697F8781-18B0-4E45-B57C-EB7DC834414A}" destId="{FD9567A1-1CA0-4941-9338-2C8518E8E110}" srcOrd="0" destOrd="0" parTransId="{DC5B0C00-D373-40B9-A529-D4CCFD1B4DB7}" sibTransId="{1BF76753-DB24-4894-AD50-CD45CF134454}"/>
    <dgm:cxn modelId="{D7D64994-31D9-F24B-8143-1200C05625FD}" srcId="{FD9567A1-1CA0-4941-9338-2C8518E8E110}" destId="{A58C34E0-6951-274A-8C53-C22156FBA074}" srcOrd="0" destOrd="0" parTransId="{5D71BFDD-01AD-1342-8F66-E3A259EB7885}" sibTransId="{35FFD034-B3A3-3C4E-936A-211224E53785}"/>
    <dgm:cxn modelId="{3BBD78A6-CC8F-B94C-95A5-5F1442A981AF}" type="presOf" srcId="{FD9567A1-1CA0-4941-9338-2C8518E8E110}" destId="{C1705E1C-6F44-EB4E-9B21-B4D509A86C6D}" srcOrd="0" destOrd="0" presId="urn:microsoft.com/office/officeart/2005/8/layout/cycle5"/>
    <dgm:cxn modelId="{B7A9E0B4-27B6-6A42-A0EA-1A1F19A37973}" type="presOf" srcId="{DCE9EEEB-A86F-47AA-B2AE-943EFD885F72}" destId="{C1705E1C-6F44-EB4E-9B21-B4D509A86C6D}" srcOrd="0" destOrd="5" presId="urn:microsoft.com/office/officeart/2005/8/layout/cycle5"/>
    <dgm:cxn modelId="{BB6806DB-2895-4B45-A67F-E8767BB42507}" type="presOf" srcId="{A58C34E0-6951-274A-8C53-C22156FBA074}" destId="{C1705E1C-6F44-EB4E-9B21-B4D509A86C6D}" srcOrd="0" destOrd="1" presId="urn:microsoft.com/office/officeart/2005/8/layout/cycle5"/>
    <dgm:cxn modelId="{895ABB89-C6B8-7D4E-BCE0-16D034D117F6}" type="presParOf" srcId="{3E9C3C3A-6359-9440-9B09-05D0D877ECC6}" destId="{C1705E1C-6F44-EB4E-9B21-B4D509A86C6D}"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7F8781-18B0-4E45-B57C-EB7DC834414A}" type="doc">
      <dgm:prSet loTypeId="urn:microsoft.com/office/officeart/2005/8/layout/cycle5" loCatId="cycle" qsTypeId="urn:microsoft.com/office/officeart/2005/8/quickstyle/simple2" qsCatId="simple" csTypeId="urn:microsoft.com/office/officeart/2005/8/colors/accent3_2" csCatId="accent3" phldr="1"/>
      <dgm:spPr/>
      <dgm:t>
        <a:bodyPr/>
        <a:lstStyle/>
        <a:p>
          <a:endParaRPr lang="en-US"/>
        </a:p>
      </dgm:t>
    </dgm:pt>
    <dgm:pt modelId="{FD9567A1-1CA0-4941-9338-2C8518E8E110}">
      <dgm:prSet custT="1"/>
      <dgm:spPr>
        <a:solidFill>
          <a:schemeClr val="accent1">
            <a:lumMod val="75000"/>
          </a:schemeClr>
        </a:solidFill>
      </dgm:spPr>
      <dgm:t>
        <a:bodyPr/>
        <a:lstStyle/>
        <a:p>
          <a:pPr algn="l"/>
          <a:r>
            <a:rPr lang="en-US" sz="3600" i="1" dirty="0"/>
            <a:t>We will look at:</a:t>
          </a:r>
        </a:p>
      </dgm:t>
    </dgm:pt>
    <dgm:pt modelId="{DC5B0C00-D373-40B9-A529-D4CCFD1B4DB7}" type="parTrans" cxnId="{768EE268-1627-46B6-A8A6-BF4AF77BC205}">
      <dgm:prSet/>
      <dgm:spPr/>
      <dgm:t>
        <a:bodyPr/>
        <a:lstStyle/>
        <a:p>
          <a:endParaRPr lang="en-US"/>
        </a:p>
      </dgm:t>
    </dgm:pt>
    <dgm:pt modelId="{1BF76753-DB24-4894-AD50-CD45CF134454}" type="sibTrans" cxnId="{768EE268-1627-46B6-A8A6-BF4AF77BC205}">
      <dgm:prSet/>
      <dgm:spPr/>
      <dgm:t>
        <a:bodyPr/>
        <a:lstStyle/>
        <a:p>
          <a:endParaRPr lang="en-US"/>
        </a:p>
      </dgm:t>
    </dgm:pt>
    <dgm:pt modelId="{4A7CB34C-FA5B-4B05-AAF2-4D70D4B9CA5A}">
      <dgm:prSet custT="1"/>
      <dgm:spPr>
        <a:solidFill>
          <a:schemeClr val="accent1">
            <a:lumMod val="75000"/>
          </a:schemeClr>
        </a:solidFill>
      </dgm:spPr>
      <dgm:t>
        <a:bodyPr/>
        <a:lstStyle/>
        <a:p>
          <a:pPr algn="l"/>
          <a:r>
            <a:rPr lang="en-US" sz="2800" i="1" dirty="0"/>
            <a:t>What the standard requires</a:t>
          </a:r>
        </a:p>
      </dgm:t>
    </dgm:pt>
    <dgm:pt modelId="{E6FBEA07-D369-44F4-88E6-297E590FB844}" type="parTrans" cxnId="{8D9E284B-CAA9-4BAC-9DC6-76C4DF3BA3FC}">
      <dgm:prSet/>
      <dgm:spPr/>
      <dgm:t>
        <a:bodyPr/>
        <a:lstStyle/>
        <a:p>
          <a:endParaRPr lang="en-US"/>
        </a:p>
      </dgm:t>
    </dgm:pt>
    <dgm:pt modelId="{B7BA1343-F890-4BBC-A65B-EB62D6C9B15D}" type="sibTrans" cxnId="{8D9E284B-CAA9-4BAC-9DC6-76C4DF3BA3FC}">
      <dgm:prSet/>
      <dgm:spPr/>
      <dgm:t>
        <a:bodyPr/>
        <a:lstStyle/>
        <a:p>
          <a:endParaRPr lang="en-US"/>
        </a:p>
      </dgm:t>
    </dgm:pt>
    <dgm:pt modelId="{936A9FF4-FC1D-4F5C-B9AF-B39F7DF469AD}">
      <dgm:prSet custT="1"/>
      <dgm:spPr>
        <a:solidFill>
          <a:schemeClr val="accent1">
            <a:lumMod val="75000"/>
          </a:schemeClr>
        </a:solidFill>
      </dgm:spPr>
      <dgm:t>
        <a:bodyPr/>
        <a:lstStyle/>
        <a:p>
          <a:pPr algn="l"/>
          <a:r>
            <a:rPr lang="en-US" sz="2800" i="1" dirty="0"/>
            <a:t>Complaint handling efficacy</a:t>
          </a:r>
        </a:p>
      </dgm:t>
    </dgm:pt>
    <dgm:pt modelId="{AEF0F088-DA0D-4FBD-A661-D8D13B2087A0}" type="parTrans" cxnId="{3EC272B4-9AFD-4CCF-BDC2-551691E4F98B}">
      <dgm:prSet/>
      <dgm:spPr/>
      <dgm:t>
        <a:bodyPr/>
        <a:lstStyle/>
        <a:p>
          <a:endParaRPr lang="en-US"/>
        </a:p>
      </dgm:t>
    </dgm:pt>
    <dgm:pt modelId="{AE645917-F8BF-46F0-A7C7-5A2F34439FF7}" type="sibTrans" cxnId="{3EC272B4-9AFD-4CCF-BDC2-551691E4F98B}">
      <dgm:prSet/>
      <dgm:spPr/>
      <dgm:t>
        <a:bodyPr/>
        <a:lstStyle/>
        <a:p>
          <a:endParaRPr lang="en-US"/>
        </a:p>
      </dgm:t>
    </dgm:pt>
    <dgm:pt modelId="{1FA73DF0-4818-40F5-B9DD-28FD3292C895}">
      <dgm:prSet custT="1"/>
      <dgm:spPr>
        <a:solidFill>
          <a:schemeClr val="accent1">
            <a:lumMod val="75000"/>
          </a:schemeClr>
        </a:solidFill>
      </dgm:spPr>
      <dgm:t>
        <a:bodyPr/>
        <a:lstStyle/>
        <a:p>
          <a:pPr algn="l"/>
          <a:r>
            <a:rPr lang="en-US" sz="2800" i="1" dirty="0"/>
            <a:t>Reporting to regulatory authorities</a:t>
          </a:r>
        </a:p>
      </dgm:t>
    </dgm:pt>
    <dgm:pt modelId="{2585184E-0509-4FFD-92B2-20DED070D31D}" type="parTrans" cxnId="{E1AB825E-9379-4B08-B843-AA5B43BFF745}">
      <dgm:prSet/>
      <dgm:spPr/>
      <dgm:t>
        <a:bodyPr/>
        <a:lstStyle/>
        <a:p>
          <a:endParaRPr lang="en-US"/>
        </a:p>
      </dgm:t>
    </dgm:pt>
    <dgm:pt modelId="{06ECC3CD-51D6-42E1-83ED-E0BEF0818E47}" type="sibTrans" cxnId="{E1AB825E-9379-4B08-B843-AA5B43BFF745}">
      <dgm:prSet/>
      <dgm:spPr/>
      <dgm:t>
        <a:bodyPr/>
        <a:lstStyle/>
        <a:p>
          <a:endParaRPr lang="en-US"/>
        </a:p>
      </dgm:t>
    </dgm:pt>
    <dgm:pt modelId="{5F2DEBBF-4DDF-EC4C-9C12-BBF88E749CD0}">
      <dgm:prSet custT="1"/>
      <dgm:spPr>
        <a:solidFill>
          <a:schemeClr val="accent1">
            <a:lumMod val="75000"/>
          </a:schemeClr>
        </a:solidFill>
      </dgm:spPr>
      <dgm:t>
        <a:bodyPr/>
        <a:lstStyle/>
        <a:p>
          <a:pPr algn="l"/>
          <a:r>
            <a:rPr lang="en-US" sz="2800" i="1" dirty="0"/>
            <a:t>Capability of your infrastructure </a:t>
          </a:r>
        </a:p>
      </dgm:t>
    </dgm:pt>
    <dgm:pt modelId="{C25B7780-3146-1F48-909E-FF49BF75DE11}" type="parTrans" cxnId="{3BA8A223-256A-EE49-A9C4-FA95878F58EB}">
      <dgm:prSet/>
      <dgm:spPr/>
      <dgm:t>
        <a:bodyPr/>
        <a:lstStyle/>
        <a:p>
          <a:endParaRPr lang="en-US"/>
        </a:p>
      </dgm:t>
    </dgm:pt>
    <dgm:pt modelId="{423BF1B1-BD09-DC48-8A17-3BA23D958E14}" type="sibTrans" cxnId="{3BA8A223-256A-EE49-A9C4-FA95878F58EB}">
      <dgm:prSet/>
      <dgm:spPr/>
      <dgm:t>
        <a:bodyPr/>
        <a:lstStyle/>
        <a:p>
          <a:endParaRPr lang="en-US"/>
        </a:p>
      </dgm:t>
    </dgm:pt>
    <dgm:pt modelId="{3E9C3C3A-6359-9440-9B09-05D0D877ECC6}" type="pres">
      <dgm:prSet presAssocID="{697F8781-18B0-4E45-B57C-EB7DC834414A}" presName="cycle" presStyleCnt="0">
        <dgm:presLayoutVars>
          <dgm:dir/>
          <dgm:resizeHandles val="exact"/>
        </dgm:presLayoutVars>
      </dgm:prSet>
      <dgm:spPr/>
    </dgm:pt>
    <dgm:pt modelId="{C1705E1C-6F44-EB4E-9B21-B4D509A86C6D}" type="pres">
      <dgm:prSet presAssocID="{FD9567A1-1CA0-4941-9338-2C8518E8E110}" presName="node" presStyleLbl="node1" presStyleIdx="0" presStyleCnt="1" custScaleX="156853">
        <dgm:presLayoutVars>
          <dgm:bulletEnabled val="1"/>
        </dgm:presLayoutVars>
      </dgm:prSet>
      <dgm:spPr/>
    </dgm:pt>
  </dgm:ptLst>
  <dgm:cxnLst>
    <dgm:cxn modelId="{87AB6302-882E-8242-9DD7-5F03EB954BDF}" type="presOf" srcId="{1FA73DF0-4818-40F5-B9DD-28FD3292C895}" destId="{C1705E1C-6F44-EB4E-9B21-B4D509A86C6D}" srcOrd="0" destOrd="3" presId="urn:microsoft.com/office/officeart/2005/8/layout/cycle5"/>
    <dgm:cxn modelId="{7DF57320-2FE5-3A49-B821-3135850BB962}" type="presOf" srcId="{697F8781-18B0-4E45-B57C-EB7DC834414A}" destId="{3E9C3C3A-6359-9440-9B09-05D0D877ECC6}" srcOrd="0" destOrd="0" presId="urn:microsoft.com/office/officeart/2005/8/layout/cycle5"/>
    <dgm:cxn modelId="{3BA8A223-256A-EE49-A9C4-FA95878F58EB}" srcId="{FD9567A1-1CA0-4941-9338-2C8518E8E110}" destId="{5F2DEBBF-4DDF-EC4C-9C12-BBF88E749CD0}" srcOrd="3" destOrd="0" parTransId="{C25B7780-3146-1F48-909E-FF49BF75DE11}" sibTransId="{423BF1B1-BD09-DC48-8A17-3BA23D958E14}"/>
    <dgm:cxn modelId="{64324C46-D50A-7A45-BDD5-2BBB95C405BA}" type="presOf" srcId="{4A7CB34C-FA5B-4B05-AAF2-4D70D4B9CA5A}" destId="{C1705E1C-6F44-EB4E-9B21-B4D509A86C6D}" srcOrd="0" destOrd="1" presId="urn:microsoft.com/office/officeart/2005/8/layout/cycle5"/>
    <dgm:cxn modelId="{8D9E284B-CAA9-4BAC-9DC6-76C4DF3BA3FC}" srcId="{FD9567A1-1CA0-4941-9338-2C8518E8E110}" destId="{4A7CB34C-FA5B-4B05-AAF2-4D70D4B9CA5A}" srcOrd="0" destOrd="0" parTransId="{E6FBEA07-D369-44F4-88E6-297E590FB844}" sibTransId="{B7BA1343-F890-4BBC-A65B-EB62D6C9B15D}"/>
    <dgm:cxn modelId="{E1AB825E-9379-4B08-B843-AA5B43BFF745}" srcId="{FD9567A1-1CA0-4941-9338-2C8518E8E110}" destId="{1FA73DF0-4818-40F5-B9DD-28FD3292C895}" srcOrd="2" destOrd="0" parTransId="{2585184E-0509-4FFD-92B2-20DED070D31D}" sibTransId="{06ECC3CD-51D6-42E1-83ED-E0BEF0818E47}"/>
    <dgm:cxn modelId="{768EE268-1627-46B6-A8A6-BF4AF77BC205}" srcId="{697F8781-18B0-4E45-B57C-EB7DC834414A}" destId="{FD9567A1-1CA0-4941-9338-2C8518E8E110}" srcOrd="0" destOrd="0" parTransId="{DC5B0C00-D373-40B9-A529-D4CCFD1B4DB7}" sibTransId="{1BF76753-DB24-4894-AD50-CD45CF134454}"/>
    <dgm:cxn modelId="{3BBD78A6-CC8F-B94C-95A5-5F1442A981AF}" type="presOf" srcId="{FD9567A1-1CA0-4941-9338-2C8518E8E110}" destId="{C1705E1C-6F44-EB4E-9B21-B4D509A86C6D}" srcOrd="0" destOrd="0" presId="urn:microsoft.com/office/officeart/2005/8/layout/cycle5"/>
    <dgm:cxn modelId="{BD3203AB-FB6F-4A4D-9FB1-BF5BD12B8549}" type="presOf" srcId="{936A9FF4-FC1D-4F5C-B9AF-B39F7DF469AD}" destId="{C1705E1C-6F44-EB4E-9B21-B4D509A86C6D}" srcOrd="0" destOrd="2" presId="urn:microsoft.com/office/officeart/2005/8/layout/cycle5"/>
    <dgm:cxn modelId="{3EC272B4-9AFD-4CCF-BDC2-551691E4F98B}" srcId="{FD9567A1-1CA0-4941-9338-2C8518E8E110}" destId="{936A9FF4-FC1D-4F5C-B9AF-B39F7DF469AD}" srcOrd="1" destOrd="0" parTransId="{AEF0F088-DA0D-4FBD-A661-D8D13B2087A0}" sibTransId="{AE645917-F8BF-46F0-A7C7-5A2F34439FF7}"/>
    <dgm:cxn modelId="{BF3865C0-9382-364A-A39E-A0F13C412DE8}" type="presOf" srcId="{5F2DEBBF-4DDF-EC4C-9C12-BBF88E749CD0}" destId="{C1705E1C-6F44-EB4E-9B21-B4D509A86C6D}" srcOrd="0" destOrd="4" presId="urn:microsoft.com/office/officeart/2005/8/layout/cycle5"/>
    <dgm:cxn modelId="{895ABB89-C6B8-7D4E-BCE0-16D034D117F6}" type="presParOf" srcId="{3E9C3C3A-6359-9440-9B09-05D0D877ECC6}" destId="{C1705E1C-6F44-EB4E-9B21-B4D509A86C6D}"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7F8781-18B0-4E45-B57C-EB7DC834414A}" type="doc">
      <dgm:prSet loTypeId="urn:microsoft.com/office/officeart/2005/8/layout/cycle5" loCatId="cycle" qsTypeId="urn:microsoft.com/office/officeart/2005/8/quickstyle/simple2" qsCatId="simple" csTypeId="urn:microsoft.com/office/officeart/2005/8/colors/accent3_2" csCatId="accent3" phldr="1"/>
      <dgm:spPr/>
      <dgm:t>
        <a:bodyPr/>
        <a:lstStyle/>
        <a:p>
          <a:endParaRPr lang="en-US"/>
        </a:p>
      </dgm:t>
    </dgm:pt>
    <dgm:pt modelId="{FD9567A1-1CA0-4941-9338-2C8518E8E110}">
      <dgm:prSet custT="1"/>
      <dgm:spPr>
        <a:solidFill>
          <a:schemeClr val="accent1">
            <a:lumMod val="75000"/>
          </a:schemeClr>
        </a:solidFill>
      </dgm:spPr>
      <dgm:t>
        <a:bodyPr/>
        <a:lstStyle/>
        <a:p>
          <a:pPr algn="l"/>
          <a:r>
            <a:rPr lang="en-US" sz="3600" i="1" dirty="0"/>
            <a:t>Consider the “front end” of those elements that structure your business and quality management systems:</a:t>
          </a:r>
        </a:p>
        <a:p>
          <a:pPr algn="l"/>
          <a:r>
            <a:rPr lang="en-US" sz="2400" i="1" dirty="0"/>
            <a:t>         ISO 9001:2015</a:t>
          </a:r>
        </a:p>
        <a:p>
          <a:pPr algn="l"/>
          <a:r>
            <a:rPr lang="en-US" sz="2000" i="1" dirty="0">
              <a:solidFill>
                <a:schemeClr val="bg1"/>
              </a:solidFill>
            </a:rPr>
            <a:t>	Clause 4.1:  Understand the Organization and Its Context</a:t>
          </a:r>
        </a:p>
        <a:p>
          <a:pPr algn="l">
            <a:buNone/>
          </a:pPr>
          <a:r>
            <a:rPr lang="en-US" sz="2000" i="1" dirty="0">
              <a:solidFill>
                <a:schemeClr val="bg1"/>
              </a:solidFill>
            </a:rPr>
            <a:t>	Clause 4.2:  Understanding the Needs and Expectations of Interested Parties</a:t>
          </a:r>
        </a:p>
      </dgm:t>
    </dgm:pt>
    <dgm:pt modelId="{DC5B0C00-D373-40B9-A529-D4CCFD1B4DB7}" type="parTrans" cxnId="{768EE268-1627-46B6-A8A6-BF4AF77BC205}">
      <dgm:prSet/>
      <dgm:spPr/>
      <dgm:t>
        <a:bodyPr/>
        <a:lstStyle/>
        <a:p>
          <a:endParaRPr lang="en-US"/>
        </a:p>
      </dgm:t>
    </dgm:pt>
    <dgm:pt modelId="{1BF76753-DB24-4894-AD50-CD45CF134454}" type="sibTrans" cxnId="{768EE268-1627-46B6-A8A6-BF4AF77BC205}">
      <dgm:prSet/>
      <dgm:spPr/>
      <dgm:t>
        <a:bodyPr/>
        <a:lstStyle/>
        <a:p>
          <a:endParaRPr lang="en-US"/>
        </a:p>
      </dgm:t>
    </dgm:pt>
    <dgm:pt modelId="{3E9C3C3A-6359-9440-9B09-05D0D877ECC6}" type="pres">
      <dgm:prSet presAssocID="{697F8781-18B0-4E45-B57C-EB7DC834414A}" presName="cycle" presStyleCnt="0">
        <dgm:presLayoutVars>
          <dgm:dir/>
          <dgm:resizeHandles val="exact"/>
        </dgm:presLayoutVars>
      </dgm:prSet>
      <dgm:spPr/>
    </dgm:pt>
    <dgm:pt modelId="{C1705E1C-6F44-EB4E-9B21-B4D509A86C6D}" type="pres">
      <dgm:prSet presAssocID="{FD9567A1-1CA0-4941-9338-2C8518E8E110}" presName="node" presStyleLbl="node1" presStyleIdx="0" presStyleCnt="1" custScaleX="199511" custScaleY="100079">
        <dgm:presLayoutVars>
          <dgm:bulletEnabled val="1"/>
        </dgm:presLayoutVars>
      </dgm:prSet>
      <dgm:spPr/>
    </dgm:pt>
  </dgm:ptLst>
  <dgm:cxnLst>
    <dgm:cxn modelId="{7DF57320-2FE5-3A49-B821-3135850BB962}" type="presOf" srcId="{697F8781-18B0-4E45-B57C-EB7DC834414A}" destId="{3E9C3C3A-6359-9440-9B09-05D0D877ECC6}" srcOrd="0" destOrd="0" presId="urn:microsoft.com/office/officeart/2005/8/layout/cycle5"/>
    <dgm:cxn modelId="{768EE268-1627-46B6-A8A6-BF4AF77BC205}" srcId="{697F8781-18B0-4E45-B57C-EB7DC834414A}" destId="{FD9567A1-1CA0-4941-9338-2C8518E8E110}" srcOrd="0" destOrd="0" parTransId="{DC5B0C00-D373-40B9-A529-D4CCFD1B4DB7}" sibTransId="{1BF76753-DB24-4894-AD50-CD45CF134454}"/>
    <dgm:cxn modelId="{3BBD78A6-CC8F-B94C-95A5-5F1442A981AF}" type="presOf" srcId="{FD9567A1-1CA0-4941-9338-2C8518E8E110}" destId="{C1705E1C-6F44-EB4E-9B21-B4D509A86C6D}" srcOrd="0" destOrd="0" presId="urn:microsoft.com/office/officeart/2005/8/layout/cycle5"/>
    <dgm:cxn modelId="{895ABB89-C6B8-7D4E-BCE0-16D034D117F6}" type="presParOf" srcId="{3E9C3C3A-6359-9440-9B09-05D0D877ECC6}" destId="{C1705E1C-6F44-EB4E-9B21-B4D509A86C6D}" srcOrd="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05E1C-6F44-EB4E-9B21-B4D509A86C6D}">
      <dsp:nvSpPr>
        <dsp:cNvPr id="0" name=""/>
        <dsp:cNvSpPr/>
      </dsp:nvSpPr>
      <dsp:spPr>
        <a:xfrm>
          <a:off x="2611" y="216130"/>
          <a:ext cx="10510377" cy="3426950"/>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i="1" kern="1200" dirty="0"/>
            <a:t>Consider the “front end” of those elements that structure your business and quality management systems:</a:t>
          </a:r>
        </a:p>
        <a:p>
          <a:pPr marL="0" lvl="0" indent="0" algn="l" defTabSz="1600200">
            <a:lnSpc>
              <a:spcPct val="90000"/>
            </a:lnSpc>
            <a:spcBef>
              <a:spcPct val="0"/>
            </a:spcBef>
            <a:spcAft>
              <a:spcPct val="35000"/>
            </a:spcAft>
            <a:buNone/>
          </a:pPr>
          <a:r>
            <a:rPr lang="en-US" sz="2400" i="1" kern="1200" dirty="0"/>
            <a:t>         ISO 9001:2015</a:t>
          </a:r>
        </a:p>
        <a:p>
          <a:pPr marL="0" lvl="0" indent="0" algn="l" defTabSz="1600200">
            <a:lnSpc>
              <a:spcPct val="90000"/>
            </a:lnSpc>
            <a:spcBef>
              <a:spcPct val="0"/>
            </a:spcBef>
            <a:spcAft>
              <a:spcPct val="35000"/>
            </a:spcAft>
            <a:buNone/>
          </a:pPr>
          <a:r>
            <a:rPr lang="en-US" sz="2000" i="1" kern="1200" dirty="0">
              <a:solidFill>
                <a:schemeClr val="bg1"/>
              </a:solidFill>
            </a:rPr>
            <a:t>	Clause 4.1:  Understand the Organization and Its Context</a:t>
          </a:r>
        </a:p>
        <a:p>
          <a:pPr marL="0" lvl="0" indent="0" algn="l" defTabSz="1600200">
            <a:lnSpc>
              <a:spcPct val="90000"/>
            </a:lnSpc>
            <a:spcBef>
              <a:spcPct val="0"/>
            </a:spcBef>
            <a:spcAft>
              <a:spcPct val="35000"/>
            </a:spcAft>
            <a:buNone/>
          </a:pPr>
          <a:r>
            <a:rPr lang="en-US" sz="2000" i="1" kern="1200" dirty="0">
              <a:solidFill>
                <a:schemeClr val="bg1"/>
              </a:solidFill>
            </a:rPr>
            <a:t>	Clause 4.2:  Understanding the Needs and Expectations of Interested Parties</a:t>
          </a:r>
        </a:p>
      </dsp:txBody>
      <dsp:txXfrm>
        <a:off x="169901" y="383420"/>
        <a:ext cx="10175797" cy="3092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05E1C-6F44-EB4E-9B21-B4D509A86C6D}">
      <dsp:nvSpPr>
        <dsp:cNvPr id="0" name=""/>
        <dsp:cNvSpPr/>
      </dsp:nvSpPr>
      <dsp:spPr>
        <a:xfrm>
          <a:off x="849660" y="520"/>
          <a:ext cx="8816279" cy="3497669"/>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i="1" kern="1200" dirty="0"/>
            <a:t>We will look at:</a:t>
          </a:r>
        </a:p>
        <a:p>
          <a:pPr marL="285750" lvl="1" indent="-285750" algn="l" defTabSz="1244600">
            <a:lnSpc>
              <a:spcPct val="90000"/>
            </a:lnSpc>
            <a:spcBef>
              <a:spcPct val="0"/>
            </a:spcBef>
            <a:spcAft>
              <a:spcPct val="15000"/>
            </a:spcAft>
            <a:buChar char="•"/>
          </a:pPr>
          <a:r>
            <a:rPr lang="en-US" sz="2800" i="1" kern="1200" dirty="0"/>
            <a:t>Critical Changes</a:t>
          </a:r>
        </a:p>
        <a:p>
          <a:pPr marL="285750" lvl="1" indent="-285750" algn="l" defTabSz="1244600">
            <a:lnSpc>
              <a:spcPct val="90000"/>
            </a:lnSpc>
            <a:spcBef>
              <a:spcPct val="0"/>
            </a:spcBef>
            <a:spcAft>
              <a:spcPct val="15000"/>
            </a:spcAft>
            <a:buChar char="•"/>
          </a:pPr>
          <a:r>
            <a:rPr lang="en-US" sz="2800" i="1" kern="1200" dirty="0"/>
            <a:t>Documents Required</a:t>
          </a:r>
        </a:p>
        <a:p>
          <a:pPr marL="285750" lvl="1" indent="-285750" algn="l" defTabSz="1244600">
            <a:lnSpc>
              <a:spcPct val="90000"/>
            </a:lnSpc>
            <a:spcBef>
              <a:spcPct val="0"/>
            </a:spcBef>
            <a:spcAft>
              <a:spcPct val="15000"/>
            </a:spcAft>
            <a:buChar char="•"/>
          </a:pPr>
          <a:r>
            <a:rPr lang="en-US" sz="2800" i="1" kern="1200" dirty="0"/>
            <a:t>Integrating with FDA QSR – differences &amp; similarities</a:t>
          </a:r>
        </a:p>
        <a:p>
          <a:pPr marL="285750" lvl="1" indent="-285750" algn="l" defTabSz="1244600">
            <a:lnSpc>
              <a:spcPct val="90000"/>
            </a:lnSpc>
            <a:spcBef>
              <a:spcPct val="0"/>
            </a:spcBef>
            <a:spcAft>
              <a:spcPct val="15000"/>
            </a:spcAft>
            <a:buChar char="•"/>
          </a:pPr>
          <a:r>
            <a:rPr lang="en-US" sz="2800" i="1" kern="1200" dirty="0"/>
            <a:t>How Risk-based Approach (RBA) applies</a:t>
          </a:r>
        </a:p>
        <a:p>
          <a:pPr marL="285750" lvl="1" indent="-285750" algn="l" defTabSz="1244600">
            <a:lnSpc>
              <a:spcPct val="90000"/>
            </a:lnSpc>
            <a:spcBef>
              <a:spcPct val="0"/>
            </a:spcBef>
            <a:spcAft>
              <a:spcPct val="15000"/>
            </a:spcAft>
            <a:buChar char="•"/>
          </a:pPr>
          <a:r>
            <a:rPr lang="en-US" sz="2800" i="1" kern="1200" dirty="0"/>
            <a:t>Integrating your business processes into the standard</a:t>
          </a:r>
        </a:p>
      </dsp:txBody>
      <dsp:txXfrm>
        <a:off x="1020402" y="171262"/>
        <a:ext cx="8474795" cy="3156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05E1C-6F44-EB4E-9B21-B4D509A86C6D}">
      <dsp:nvSpPr>
        <dsp:cNvPr id="0" name=""/>
        <dsp:cNvSpPr/>
      </dsp:nvSpPr>
      <dsp:spPr>
        <a:xfrm>
          <a:off x="1363822" y="1273"/>
          <a:ext cx="7787954" cy="3227334"/>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i="1" kern="1200" dirty="0"/>
            <a:t>We will look at:</a:t>
          </a:r>
        </a:p>
        <a:p>
          <a:pPr marL="285750" lvl="1" indent="-285750" algn="l" defTabSz="1244600">
            <a:lnSpc>
              <a:spcPct val="90000"/>
            </a:lnSpc>
            <a:spcBef>
              <a:spcPct val="0"/>
            </a:spcBef>
            <a:spcAft>
              <a:spcPct val="15000"/>
            </a:spcAft>
            <a:buChar char="•"/>
          </a:pPr>
          <a:r>
            <a:rPr lang="en-US" sz="2800" i="1" kern="1200" dirty="0"/>
            <a:t>What the standard requires</a:t>
          </a:r>
        </a:p>
        <a:p>
          <a:pPr marL="285750" lvl="1" indent="-285750" algn="l" defTabSz="1244600">
            <a:lnSpc>
              <a:spcPct val="90000"/>
            </a:lnSpc>
            <a:spcBef>
              <a:spcPct val="0"/>
            </a:spcBef>
            <a:spcAft>
              <a:spcPct val="15000"/>
            </a:spcAft>
            <a:buChar char="•"/>
          </a:pPr>
          <a:r>
            <a:rPr lang="en-US" sz="2800" i="1" kern="1200" dirty="0"/>
            <a:t>Complaint handling efficacy</a:t>
          </a:r>
        </a:p>
        <a:p>
          <a:pPr marL="285750" lvl="1" indent="-285750" algn="l" defTabSz="1244600">
            <a:lnSpc>
              <a:spcPct val="90000"/>
            </a:lnSpc>
            <a:spcBef>
              <a:spcPct val="0"/>
            </a:spcBef>
            <a:spcAft>
              <a:spcPct val="15000"/>
            </a:spcAft>
            <a:buChar char="•"/>
          </a:pPr>
          <a:r>
            <a:rPr lang="en-US" sz="2800" i="1" kern="1200" dirty="0"/>
            <a:t>Reporting to regulatory authorities</a:t>
          </a:r>
        </a:p>
        <a:p>
          <a:pPr marL="285750" lvl="1" indent="-285750" algn="l" defTabSz="1244600">
            <a:lnSpc>
              <a:spcPct val="90000"/>
            </a:lnSpc>
            <a:spcBef>
              <a:spcPct val="0"/>
            </a:spcBef>
            <a:spcAft>
              <a:spcPct val="15000"/>
            </a:spcAft>
            <a:buChar char="•"/>
          </a:pPr>
          <a:r>
            <a:rPr lang="en-US" sz="2800" i="1" kern="1200" dirty="0"/>
            <a:t>Capability of your infrastructure </a:t>
          </a:r>
        </a:p>
      </dsp:txBody>
      <dsp:txXfrm>
        <a:off x="1521367" y="158818"/>
        <a:ext cx="7472864" cy="29122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05E1C-6F44-EB4E-9B21-B4D509A86C6D}">
      <dsp:nvSpPr>
        <dsp:cNvPr id="0" name=""/>
        <dsp:cNvSpPr/>
      </dsp:nvSpPr>
      <dsp:spPr>
        <a:xfrm>
          <a:off x="2611" y="216130"/>
          <a:ext cx="10510377" cy="3426950"/>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i="1" kern="1200" dirty="0"/>
            <a:t>Consider the “front end” of those elements that structure your business and quality management systems:</a:t>
          </a:r>
        </a:p>
        <a:p>
          <a:pPr marL="0" lvl="0" indent="0" algn="l" defTabSz="1600200">
            <a:lnSpc>
              <a:spcPct val="90000"/>
            </a:lnSpc>
            <a:spcBef>
              <a:spcPct val="0"/>
            </a:spcBef>
            <a:spcAft>
              <a:spcPct val="35000"/>
            </a:spcAft>
            <a:buNone/>
          </a:pPr>
          <a:r>
            <a:rPr lang="en-US" sz="2400" i="1" kern="1200" dirty="0"/>
            <a:t>         ISO 9001:2015</a:t>
          </a:r>
        </a:p>
        <a:p>
          <a:pPr marL="0" lvl="0" indent="0" algn="l" defTabSz="1600200">
            <a:lnSpc>
              <a:spcPct val="90000"/>
            </a:lnSpc>
            <a:spcBef>
              <a:spcPct val="0"/>
            </a:spcBef>
            <a:spcAft>
              <a:spcPct val="35000"/>
            </a:spcAft>
            <a:buNone/>
          </a:pPr>
          <a:r>
            <a:rPr lang="en-US" sz="2000" i="1" kern="1200" dirty="0">
              <a:solidFill>
                <a:schemeClr val="bg1"/>
              </a:solidFill>
            </a:rPr>
            <a:t>	Clause 4.1:  Understand the Organization and Its Context</a:t>
          </a:r>
        </a:p>
        <a:p>
          <a:pPr marL="0" lvl="0" indent="0" algn="l" defTabSz="1600200">
            <a:lnSpc>
              <a:spcPct val="90000"/>
            </a:lnSpc>
            <a:spcBef>
              <a:spcPct val="0"/>
            </a:spcBef>
            <a:spcAft>
              <a:spcPct val="35000"/>
            </a:spcAft>
            <a:buNone/>
          </a:pPr>
          <a:r>
            <a:rPr lang="en-US" sz="2000" i="1" kern="1200" dirty="0">
              <a:solidFill>
                <a:schemeClr val="bg1"/>
              </a:solidFill>
            </a:rPr>
            <a:t>	Clause 4.2:  Understanding the Needs and Expectations of Interested Parties</a:t>
          </a:r>
        </a:p>
      </dsp:txBody>
      <dsp:txXfrm>
        <a:off x="169901" y="383420"/>
        <a:ext cx="10175797" cy="3092370"/>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7028A2-CF27-E74B-A00B-E664F13B8793}"/>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960BACD8-A80C-324C-BE04-F3E3AB190845}"/>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8B6C534-910D-0A46-A833-E5DF82459DF7}" type="datetimeFigureOut">
              <a:rPr lang="en-US" smtClean="0"/>
              <a:t>12/14/24</a:t>
            </a:fld>
            <a:endParaRPr lang="en-US" dirty="0"/>
          </a:p>
        </p:txBody>
      </p:sp>
      <p:sp>
        <p:nvSpPr>
          <p:cNvPr id="4" name="Footer Placeholder 3">
            <a:extLst>
              <a:ext uri="{FF2B5EF4-FFF2-40B4-BE49-F238E27FC236}">
                <a16:creationId xmlns:a16="http://schemas.microsoft.com/office/drawing/2014/main" id="{C8B36F39-BF20-F74A-8981-0B87E51F5BDF}"/>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F531A5-4BFA-074B-95FB-CC732974D264}"/>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F4D5005-F2A0-7341-8003-19F9BB96ACE9}" type="slidenum">
              <a:rPr lang="en-US" smtClean="0"/>
              <a:t>‹N›</a:t>
            </a:fld>
            <a:endParaRPr lang="en-US" dirty="0"/>
          </a:p>
        </p:txBody>
      </p:sp>
    </p:spTree>
    <p:extLst>
      <p:ext uri="{BB962C8B-B14F-4D97-AF65-F5344CB8AC3E}">
        <p14:creationId xmlns:p14="http://schemas.microsoft.com/office/powerpoint/2010/main" val="277052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CE002D2-6FDE-984A-823A-14FE3E296469}" type="datetimeFigureOut">
              <a:rPr lang="en-US" smtClean="0"/>
              <a:t>12/14/24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BBEF0D3-7530-9F4D-84FA-B4AD3B83EC12}" type="slidenum">
              <a:rPr lang="en-US" smtClean="0"/>
              <a:t>‹N›</a:t>
            </a:fld>
            <a:endParaRPr lang="en-US" dirty="0"/>
          </a:p>
        </p:txBody>
      </p:sp>
    </p:spTree>
    <p:extLst>
      <p:ext uri="{BB962C8B-B14F-4D97-AF65-F5344CB8AC3E}">
        <p14:creationId xmlns:p14="http://schemas.microsoft.com/office/powerpoint/2010/main" val="170564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2</a:t>
            </a:fld>
            <a:endParaRPr lang="en-US" dirty="0"/>
          </a:p>
        </p:txBody>
      </p:sp>
    </p:spTree>
    <p:extLst>
      <p:ext uri="{BB962C8B-B14F-4D97-AF65-F5344CB8AC3E}">
        <p14:creationId xmlns:p14="http://schemas.microsoft.com/office/powerpoint/2010/main" val="778806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44</a:t>
            </a:fld>
            <a:endParaRPr lang="en-US" dirty="0"/>
          </a:p>
        </p:txBody>
      </p:sp>
    </p:spTree>
    <p:extLst>
      <p:ext uri="{BB962C8B-B14F-4D97-AF65-F5344CB8AC3E}">
        <p14:creationId xmlns:p14="http://schemas.microsoft.com/office/powerpoint/2010/main" val="3357436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During this interactive exercise, attendees examine selected quality processes applicable to their business, identify sources of variability and potential risk impacting expected outcomes of these processes and identify control measures required to minimize the likelihood of the occurrence of process failures. </a:t>
            </a:r>
          </a:p>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48</a:t>
            </a:fld>
            <a:endParaRPr lang="en-US" dirty="0"/>
          </a:p>
        </p:txBody>
      </p:sp>
    </p:spTree>
    <p:extLst>
      <p:ext uri="{BB962C8B-B14F-4D97-AF65-F5344CB8AC3E}">
        <p14:creationId xmlns:p14="http://schemas.microsoft.com/office/powerpoint/2010/main" val="272145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During this interactive exercise, attendees examine selected quality processes applicable to their business, identify sources of variability and potential risk impacting expected outcomes of these processes and identify control measures required to minimize the likelihood of the occurrence of process failures. </a:t>
            </a:r>
          </a:p>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3</a:t>
            </a:fld>
            <a:endParaRPr lang="en-US" dirty="0"/>
          </a:p>
        </p:txBody>
      </p:sp>
    </p:spTree>
    <p:extLst>
      <p:ext uri="{BB962C8B-B14F-4D97-AF65-F5344CB8AC3E}">
        <p14:creationId xmlns:p14="http://schemas.microsoft.com/office/powerpoint/2010/main" val="409491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notes notes</a:t>
            </a:r>
          </a:p>
        </p:txBody>
      </p:sp>
      <p:sp>
        <p:nvSpPr>
          <p:cNvPr id="4" name="Slide Number Placeholder 3"/>
          <p:cNvSpPr>
            <a:spLocks noGrp="1"/>
          </p:cNvSpPr>
          <p:nvPr>
            <p:ph type="sldNum" sz="quarter" idx="10"/>
          </p:nvPr>
        </p:nvSpPr>
        <p:spPr/>
        <p:txBody>
          <a:bodyPr/>
          <a:lstStyle/>
          <a:p>
            <a:fld id="{8BBEF0D3-7530-9F4D-84FA-B4AD3B83EC12}" type="slidenum">
              <a:rPr lang="en-US" smtClean="0"/>
              <a:t>5</a:t>
            </a:fld>
            <a:endParaRPr lang="en-US" dirty="0"/>
          </a:p>
        </p:txBody>
      </p:sp>
    </p:spTree>
    <p:extLst>
      <p:ext uri="{BB962C8B-B14F-4D97-AF65-F5344CB8AC3E}">
        <p14:creationId xmlns:p14="http://schemas.microsoft.com/office/powerpoint/2010/main" val="3590273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notes notes</a:t>
            </a:r>
          </a:p>
        </p:txBody>
      </p:sp>
      <p:sp>
        <p:nvSpPr>
          <p:cNvPr id="4" name="Slide Number Placeholder 3"/>
          <p:cNvSpPr>
            <a:spLocks noGrp="1"/>
          </p:cNvSpPr>
          <p:nvPr>
            <p:ph type="sldNum" sz="quarter" idx="10"/>
          </p:nvPr>
        </p:nvSpPr>
        <p:spPr/>
        <p:txBody>
          <a:bodyPr/>
          <a:lstStyle/>
          <a:p>
            <a:fld id="{8BBEF0D3-7530-9F4D-84FA-B4AD3B83EC12}" type="slidenum">
              <a:rPr lang="en-US" smtClean="0"/>
              <a:t>6</a:t>
            </a:fld>
            <a:endParaRPr lang="en-US" dirty="0"/>
          </a:p>
        </p:txBody>
      </p:sp>
    </p:spTree>
    <p:extLst>
      <p:ext uri="{BB962C8B-B14F-4D97-AF65-F5344CB8AC3E}">
        <p14:creationId xmlns:p14="http://schemas.microsoft.com/office/powerpoint/2010/main" val="2950280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39</a:t>
            </a:fld>
            <a:endParaRPr lang="en-US" dirty="0"/>
          </a:p>
        </p:txBody>
      </p:sp>
    </p:spTree>
    <p:extLst>
      <p:ext uri="{BB962C8B-B14F-4D97-AF65-F5344CB8AC3E}">
        <p14:creationId xmlns:p14="http://schemas.microsoft.com/office/powerpoint/2010/main" val="214881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40</a:t>
            </a:fld>
            <a:endParaRPr lang="en-US" dirty="0"/>
          </a:p>
        </p:txBody>
      </p:sp>
    </p:spTree>
    <p:extLst>
      <p:ext uri="{BB962C8B-B14F-4D97-AF65-F5344CB8AC3E}">
        <p14:creationId xmlns:p14="http://schemas.microsoft.com/office/powerpoint/2010/main" val="154594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41</a:t>
            </a:fld>
            <a:endParaRPr lang="en-US" dirty="0"/>
          </a:p>
        </p:txBody>
      </p:sp>
    </p:spTree>
    <p:extLst>
      <p:ext uri="{BB962C8B-B14F-4D97-AF65-F5344CB8AC3E}">
        <p14:creationId xmlns:p14="http://schemas.microsoft.com/office/powerpoint/2010/main" val="3969720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42</a:t>
            </a:fld>
            <a:endParaRPr lang="en-US" dirty="0"/>
          </a:p>
        </p:txBody>
      </p:sp>
    </p:spTree>
    <p:extLst>
      <p:ext uri="{BB962C8B-B14F-4D97-AF65-F5344CB8AC3E}">
        <p14:creationId xmlns:p14="http://schemas.microsoft.com/office/powerpoint/2010/main" val="2729338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EF0D3-7530-9F4D-84FA-B4AD3B83EC12}" type="slidenum">
              <a:rPr lang="en-US" smtClean="0"/>
              <a:t>43</a:t>
            </a:fld>
            <a:endParaRPr lang="en-US" dirty="0"/>
          </a:p>
        </p:txBody>
      </p:sp>
    </p:spTree>
    <p:extLst>
      <p:ext uri="{BB962C8B-B14F-4D97-AF65-F5344CB8AC3E}">
        <p14:creationId xmlns:p14="http://schemas.microsoft.com/office/powerpoint/2010/main" val="338390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B7A1-585F-6149-9169-6E7D539764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04E91A-BB82-CE4F-AC01-9445390AE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34DC79-96CA-7143-B438-2817F6052104}"/>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53CE4C79-98BD-194C-87F9-1C8088C56F0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CD7BDF3-0806-294C-9971-85FC981A0794}"/>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427859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418F-6EFF-0E4E-A21D-28DD32423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383107-6437-E847-A429-8520E3E4D0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DF4B7-54D6-5640-AB62-519369274191}"/>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96DEDC9B-F6FC-2844-B2B4-7E5807941EF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334EB5-F389-5B4A-AAAB-7613823ED97D}"/>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203255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42CBDE-4370-8146-92A9-2666C8146F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7A60B8-1C86-4A41-9882-B7BDC05A4D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BA87F-DBF4-5944-A33B-D80683F78A6E}"/>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E634B194-DC09-4540-A8D5-D717593DD3E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4139139-6875-044D-92D9-379B5C7EB9AB}"/>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83843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884C-2EC7-BF49-8019-246250B9B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5E2B4-C10B-144D-B35F-86D3A3E3710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B0B08-6AAC-8241-A397-25121388AF06}"/>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1B266F8D-EF58-0342-873C-47D6276BCA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58696E-8E90-EE4D-81C9-678026A4B6AB}"/>
              </a:ext>
            </a:extLst>
          </p:cNvPr>
          <p:cNvSpPr>
            <a:spLocks noGrp="1"/>
          </p:cNvSpPr>
          <p:nvPr>
            <p:ph type="sldNum" sz="quarter" idx="12"/>
          </p:nvPr>
        </p:nvSpPr>
        <p:spPr/>
        <p:txBody>
          <a:bodyPr/>
          <a:lstStyle/>
          <a:p>
            <a:fld id="{9E46B3AE-A474-2540-AE6C-F1368091931B}" type="slidenum">
              <a:rPr lang="en-US" smtClean="0"/>
              <a:t>‹N›</a:t>
            </a:fld>
            <a:endParaRPr lang="en-US" dirty="0"/>
          </a:p>
        </p:txBody>
      </p:sp>
      <p:pic>
        <p:nvPicPr>
          <p:cNvPr id="7" name="Picture 6">
            <a:extLst>
              <a:ext uri="{FF2B5EF4-FFF2-40B4-BE49-F238E27FC236}">
                <a16:creationId xmlns:a16="http://schemas.microsoft.com/office/drawing/2014/main" id="{7EAA0FAA-F924-FB46-89E2-AF68AAFEE978}"/>
              </a:ext>
            </a:extLst>
          </p:cNvPr>
          <p:cNvPicPr>
            <a:picLocks noChangeAspect="1"/>
          </p:cNvPicPr>
          <p:nvPr userDrawn="1"/>
        </p:nvPicPr>
        <p:blipFill>
          <a:blip r:embed="rId2"/>
          <a:stretch>
            <a:fillRect/>
          </a:stretch>
        </p:blipFill>
        <p:spPr>
          <a:xfrm>
            <a:off x="3815254" y="6280403"/>
            <a:ext cx="4795346" cy="477968"/>
          </a:xfrm>
          <a:prstGeom prst="rect">
            <a:avLst/>
          </a:prstGeom>
        </p:spPr>
      </p:pic>
    </p:spTree>
    <p:extLst>
      <p:ext uri="{BB962C8B-B14F-4D97-AF65-F5344CB8AC3E}">
        <p14:creationId xmlns:p14="http://schemas.microsoft.com/office/powerpoint/2010/main" val="148729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A492-9AD9-7F4A-BD3A-8403B109C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0BDEEB-8198-6842-900C-AA366C536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890E0E0-1E63-9F45-9023-D76055294871}"/>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1CDDB57A-439C-E24E-B8AD-AE82689F860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100E9B7-3476-FE4F-9524-FB4904674F83}"/>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341982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37F8E-8025-0042-84F8-FB1167D03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F5E8D-4EC7-B243-AD44-07677C98AD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4107F-5BD6-4F4D-9341-6FF6749676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5F4FB8-48C3-C440-9C2B-5B0787BACFED}"/>
              </a:ext>
            </a:extLst>
          </p:cNvPr>
          <p:cNvSpPr>
            <a:spLocks noGrp="1"/>
          </p:cNvSpPr>
          <p:nvPr>
            <p:ph type="dt" sz="half" idx="10"/>
          </p:nvPr>
        </p:nvSpPr>
        <p:spPr/>
        <p:txBody>
          <a:bodyPr/>
          <a:lstStyle/>
          <a:p>
            <a:r>
              <a:rPr lang="en-US" dirty="0"/>
              <a:t>6/15/18</a:t>
            </a:r>
          </a:p>
        </p:txBody>
      </p:sp>
      <p:sp>
        <p:nvSpPr>
          <p:cNvPr id="6" name="Footer Placeholder 5">
            <a:extLst>
              <a:ext uri="{FF2B5EF4-FFF2-40B4-BE49-F238E27FC236}">
                <a16:creationId xmlns:a16="http://schemas.microsoft.com/office/drawing/2014/main" id="{DEEE71AF-939B-354B-AA1A-932A7618C654}"/>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E8EF0BBF-7126-7441-8EC0-BDDD86B0A18E}"/>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31495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906E-77A8-ED46-B622-1B5D64AE5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189294-BE3A-2047-BA10-A696555EC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B37225-B675-144F-8FA1-7FE9D629AE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FA4A0C-45D4-F946-AE0B-A20450303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7A7D0-871E-2241-910F-6014C21370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038367-0AFE-B445-9F06-2C93CA3C39D8}"/>
              </a:ext>
            </a:extLst>
          </p:cNvPr>
          <p:cNvSpPr>
            <a:spLocks noGrp="1"/>
          </p:cNvSpPr>
          <p:nvPr>
            <p:ph type="dt" sz="half" idx="10"/>
          </p:nvPr>
        </p:nvSpPr>
        <p:spPr/>
        <p:txBody>
          <a:bodyPr/>
          <a:lstStyle/>
          <a:p>
            <a:r>
              <a:rPr lang="en-US" dirty="0"/>
              <a:t>6/15/18</a:t>
            </a:r>
          </a:p>
        </p:txBody>
      </p:sp>
      <p:sp>
        <p:nvSpPr>
          <p:cNvPr id="8" name="Footer Placeholder 7">
            <a:extLst>
              <a:ext uri="{FF2B5EF4-FFF2-40B4-BE49-F238E27FC236}">
                <a16:creationId xmlns:a16="http://schemas.microsoft.com/office/drawing/2014/main" id="{CCCB48E7-12F1-E040-9981-A95ED32B3B85}"/>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1A79D7A-5AA7-8940-8308-B45E8D4AB965}"/>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169135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244E-FF39-AA42-8230-6BB37CC58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DF55C9-4651-D34B-B305-B0AF3F0A8E00}"/>
              </a:ext>
            </a:extLst>
          </p:cNvPr>
          <p:cNvSpPr>
            <a:spLocks noGrp="1"/>
          </p:cNvSpPr>
          <p:nvPr>
            <p:ph type="dt" sz="half" idx="10"/>
          </p:nvPr>
        </p:nvSpPr>
        <p:spPr/>
        <p:txBody>
          <a:bodyPr/>
          <a:lstStyle/>
          <a:p>
            <a:r>
              <a:rPr lang="en-US" dirty="0"/>
              <a:t>6/15/18</a:t>
            </a:r>
          </a:p>
        </p:txBody>
      </p:sp>
      <p:sp>
        <p:nvSpPr>
          <p:cNvPr id="4" name="Footer Placeholder 3">
            <a:extLst>
              <a:ext uri="{FF2B5EF4-FFF2-40B4-BE49-F238E27FC236}">
                <a16:creationId xmlns:a16="http://schemas.microsoft.com/office/drawing/2014/main" id="{FBF109CF-368C-684A-BFF9-0AB474FC1DA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1799AC4-1217-7A46-AE19-DDF5B1AF6C14}"/>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2068803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0C773-92F1-3C4B-96FF-6FACF5DEEFE4}"/>
              </a:ext>
            </a:extLst>
          </p:cNvPr>
          <p:cNvSpPr>
            <a:spLocks noGrp="1"/>
          </p:cNvSpPr>
          <p:nvPr>
            <p:ph type="dt" sz="half" idx="10"/>
          </p:nvPr>
        </p:nvSpPr>
        <p:spPr/>
        <p:txBody>
          <a:bodyPr/>
          <a:lstStyle/>
          <a:p>
            <a:r>
              <a:rPr lang="en-US" dirty="0"/>
              <a:t>6/15/18</a:t>
            </a:r>
          </a:p>
        </p:txBody>
      </p:sp>
      <p:sp>
        <p:nvSpPr>
          <p:cNvPr id="3" name="Footer Placeholder 2">
            <a:extLst>
              <a:ext uri="{FF2B5EF4-FFF2-40B4-BE49-F238E27FC236}">
                <a16:creationId xmlns:a16="http://schemas.microsoft.com/office/drawing/2014/main" id="{FF26BF1F-4561-9E44-8B85-F1D600E061D7}"/>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5DA42E0C-DE44-6A46-A744-4DAB76CA9EE4}"/>
              </a:ext>
            </a:extLst>
          </p:cNvPr>
          <p:cNvSpPr>
            <a:spLocks noGrp="1"/>
          </p:cNvSpPr>
          <p:nvPr>
            <p:ph type="sldNum" sz="quarter" idx="12"/>
          </p:nvPr>
        </p:nvSpPr>
        <p:spPr/>
        <p:txBody>
          <a:bodyPr/>
          <a:lstStyle/>
          <a:p>
            <a:fld id="{9E46B3AE-A474-2540-AE6C-F1368091931B}" type="slidenum">
              <a:rPr lang="en-US" smtClean="0"/>
              <a:t>‹N›</a:t>
            </a:fld>
            <a:endParaRPr lang="en-US" dirty="0"/>
          </a:p>
        </p:txBody>
      </p:sp>
      <p:pic>
        <p:nvPicPr>
          <p:cNvPr id="5" name="Picture 4">
            <a:extLst>
              <a:ext uri="{FF2B5EF4-FFF2-40B4-BE49-F238E27FC236}">
                <a16:creationId xmlns:a16="http://schemas.microsoft.com/office/drawing/2014/main" id="{C3EC1D6E-880B-974A-9D84-9E4295CFFA19}"/>
              </a:ext>
            </a:extLst>
          </p:cNvPr>
          <p:cNvPicPr>
            <a:picLocks noChangeAspect="1"/>
          </p:cNvPicPr>
          <p:nvPr userDrawn="1"/>
        </p:nvPicPr>
        <p:blipFill>
          <a:blip r:embed="rId2"/>
          <a:stretch>
            <a:fillRect/>
          </a:stretch>
        </p:blipFill>
        <p:spPr>
          <a:xfrm>
            <a:off x="4978401" y="6308588"/>
            <a:ext cx="2064426" cy="412886"/>
          </a:xfrm>
          <a:prstGeom prst="rect">
            <a:avLst/>
          </a:prstGeom>
        </p:spPr>
      </p:pic>
    </p:spTree>
    <p:extLst>
      <p:ext uri="{BB962C8B-B14F-4D97-AF65-F5344CB8AC3E}">
        <p14:creationId xmlns:p14="http://schemas.microsoft.com/office/powerpoint/2010/main" val="85994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9BB-FED1-A24D-94A9-FDCC20703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7FC4D5-B27C-DA40-A1C2-E0B2746B7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620ACF-A63F-084C-B20A-C05594264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9B71B8-A16A-C845-8C6C-CC4155149721}"/>
              </a:ext>
            </a:extLst>
          </p:cNvPr>
          <p:cNvSpPr>
            <a:spLocks noGrp="1"/>
          </p:cNvSpPr>
          <p:nvPr>
            <p:ph type="dt" sz="half" idx="10"/>
          </p:nvPr>
        </p:nvSpPr>
        <p:spPr/>
        <p:txBody>
          <a:bodyPr/>
          <a:lstStyle/>
          <a:p>
            <a:r>
              <a:rPr lang="en-US" dirty="0"/>
              <a:t>6/15/18</a:t>
            </a:r>
          </a:p>
        </p:txBody>
      </p:sp>
      <p:sp>
        <p:nvSpPr>
          <p:cNvPr id="6" name="Footer Placeholder 5">
            <a:extLst>
              <a:ext uri="{FF2B5EF4-FFF2-40B4-BE49-F238E27FC236}">
                <a16:creationId xmlns:a16="http://schemas.microsoft.com/office/drawing/2014/main" id="{27F5D368-677A-B443-9700-9D659DC85B7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3F24751-442F-A74F-B9FD-749B26B334DB}"/>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120570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E9A7-A432-9849-9318-D375BFDD7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AFCB00-5E75-8646-9A73-FD82A3B99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064A56A-934A-D94E-9245-70F42E2E8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800944-2536-EA4D-BC19-CA0E12C582FD}"/>
              </a:ext>
            </a:extLst>
          </p:cNvPr>
          <p:cNvSpPr>
            <a:spLocks noGrp="1"/>
          </p:cNvSpPr>
          <p:nvPr>
            <p:ph type="dt" sz="half" idx="10"/>
          </p:nvPr>
        </p:nvSpPr>
        <p:spPr/>
        <p:txBody>
          <a:bodyPr/>
          <a:lstStyle/>
          <a:p>
            <a:r>
              <a:rPr lang="en-US" dirty="0"/>
              <a:t>6/15/18</a:t>
            </a:r>
          </a:p>
        </p:txBody>
      </p:sp>
      <p:sp>
        <p:nvSpPr>
          <p:cNvPr id="6" name="Footer Placeholder 5">
            <a:extLst>
              <a:ext uri="{FF2B5EF4-FFF2-40B4-BE49-F238E27FC236}">
                <a16:creationId xmlns:a16="http://schemas.microsoft.com/office/drawing/2014/main" id="{615977AC-1A36-4B4A-84E5-D7CC7807C814}"/>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945B6A8-8B17-FA49-B4FE-3FE579BBCF7D}"/>
              </a:ext>
            </a:extLst>
          </p:cNvPr>
          <p:cNvSpPr>
            <a:spLocks noGrp="1"/>
          </p:cNvSpPr>
          <p:nvPr>
            <p:ph type="sldNum" sz="quarter" idx="12"/>
          </p:nvPr>
        </p:nvSpPr>
        <p:spPr/>
        <p:txBody>
          <a:bodyPr/>
          <a:lstStyle/>
          <a:p>
            <a:fld id="{9E46B3AE-A474-2540-AE6C-F1368091931B}" type="slidenum">
              <a:rPr lang="en-US" smtClean="0"/>
              <a:t>‹N›</a:t>
            </a:fld>
            <a:endParaRPr lang="en-US" dirty="0"/>
          </a:p>
        </p:txBody>
      </p:sp>
    </p:spTree>
    <p:extLst>
      <p:ext uri="{BB962C8B-B14F-4D97-AF65-F5344CB8AC3E}">
        <p14:creationId xmlns:p14="http://schemas.microsoft.com/office/powerpoint/2010/main" val="408034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F33898-1302-974D-A8DE-7B8D4F026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DDE9D2-25B8-4D45-A417-5AC6CF96F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8616C-0AD5-274D-9BFB-0634F3530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6/15/18</a:t>
            </a:r>
          </a:p>
        </p:txBody>
      </p:sp>
      <p:sp>
        <p:nvSpPr>
          <p:cNvPr id="5" name="Footer Placeholder 4">
            <a:extLst>
              <a:ext uri="{FF2B5EF4-FFF2-40B4-BE49-F238E27FC236}">
                <a16:creationId xmlns:a16="http://schemas.microsoft.com/office/drawing/2014/main" id="{87B150A9-3B86-5D4F-A5D0-975732BB8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t>
            </a:r>
          </a:p>
        </p:txBody>
      </p:sp>
      <p:sp>
        <p:nvSpPr>
          <p:cNvPr id="6" name="Slide Number Placeholder 5">
            <a:extLst>
              <a:ext uri="{FF2B5EF4-FFF2-40B4-BE49-F238E27FC236}">
                <a16:creationId xmlns:a16="http://schemas.microsoft.com/office/drawing/2014/main" id="{1B21DF2D-7EAA-4F40-903A-615F58E8E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6B3AE-A474-2540-AE6C-F1368091931B}" type="slidenum">
              <a:rPr lang="en-US" smtClean="0"/>
              <a:t>‹N›</a:t>
            </a:fld>
            <a:endParaRPr lang="en-US" dirty="0"/>
          </a:p>
        </p:txBody>
      </p:sp>
    </p:spTree>
    <p:extLst>
      <p:ext uri="{BB962C8B-B14F-4D97-AF65-F5344CB8AC3E}">
        <p14:creationId xmlns:p14="http://schemas.microsoft.com/office/powerpoint/2010/main" val="141768137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qualityconsulting.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mailto:ron@iQualityCOnsulting.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praxiom.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praxiom.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praxiom.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raxiom.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praxiom.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praxiom.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ink.center.io/wf/click?upn=JIUbx27NpyVidd1cwmHZ7X8tF0B0v5NI6yie7JMRSSjC4dNR2Ow4FnYLGzSSTmMfuvqL8RYN0TGXjY6JlfpstboUvUrBEdMU7f0IcEubAin7dwmWAnmWiLMQrnXEbTa-2B-2B2neWKRR-2B-2Fu92f4gpld3Vw-3D-3D_e1-2BxoCI5YvRQpYrtjUvbBLTy9nZyhPab0-2F8z-2FrRymCeG5jSS86-2B4U6SYFM3pgKd46dw-2BXmIlh5c13dKEAoo79zNorcONE-2FbGi5X-2FgbNaeolEdlornfMPpYYPvUqzJKy9lLFwN65BLPm9zLOyaYPmXb8AoWlzlweDcj7vzw9Irq-2BGpcwal4EYUsqOV6VTiTb4GykTlvUlWh8KQrews2WnQx2LEsb2X81HKG-2F9qpgH09UXJxhAtw412HBJAIYwrT08fS0Lxw35Q1gj-2FUZrGfpyLBNwIK0xzz8SXAz-2FNJ9FGXhGzZ-2B6LNWoCYRtuIvjudSY" TargetMode="External"/><Relationship Id="rId1" Type="http://schemas.openxmlformats.org/officeDocument/2006/relationships/slideLayout" Target="../slideLayouts/slideLayout2.xml"/><Relationship Id="rId4" Type="http://schemas.openxmlformats.org/officeDocument/2006/relationships/hyperlink" Target="https://www.rcainc.com/wp-content/uploads/2017/06/ISO-Comparison-Matrix-jw-mp.pdf"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rcainc.com/" TargetMode="External"/><Relationship Id="rId2" Type="http://schemas.openxmlformats.org/officeDocument/2006/relationships/hyperlink" Target="http://www.greenlight.guru/" TargetMode="External"/><Relationship Id="rId1" Type="http://schemas.openxmlformats.org/officeDocument/2006/relationships/slideLayout" Target="../slideLayouts/slideLayout2.xml"/><Relationship Id="rId5" Type="http://schemas.openxmlformats.org/officeDocument/2006/relationships/hyperlink" Target="http://www.fdanews.com/" TargetMode="External"/><Relationship Id="rId4" Type="http://schemas.openxmlformats.org/officeDocument/2006/relationships/hyperlink" Target="http://www.praxiom.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78F355-2586-124C-9223-0B4FD34626B1}"/>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BCCFF0B0-B9FA-ED4F-92D9-40D4C0FE548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A919E6B-6E85-7544-B5A2-CD6FCD7470FF}"/>
              </a:ext>
            </a:extLst>
          </p:cNvPr>
          <p:cNvSpPr>
            <a:spLocks noGrp="1"/>
          </p:cNvSpPr>
          <p:nvPr>
            <p:ph type="sldNum" sz="quarter" idx="12"/>
          </p:nvPr>
        </p:nvSpPr>
        <p:spPr/>
        <p:txBody>
          <a:bodyPr/>
          <a:lstStyle/>
          <a:p>
            <a:fld id="{9E46B3AE-A474-2540-AE6C-F1368091931B}" type="slidenum">
              <a:rPr lang="en-US" smtClean="0"/>
              <a:t>1</a:t>
            </a:fld>
            <a:endParaRPr lang="en-US" dirty="0"/>
          </a:p>
        </p:txBody>
      </p:sp>
      <p:pic>
        <p:nvPicPr>
          <p:cNvPr id="7" name="Picture 6">
            <a:extLst>
              <a:ext uri="{FF2B5EF4-FFF2-40B4-BE49-F238E27FC236}">
                <a16:creationId xmlns:a16="http://schemas.microsoft.com/office/drawing/2014/main" id="{46911E4D-D985-BB4D-BE52-135A7D43F8AE}"/>
              </a:ext>
            </a:extLst>
          </p:cNvPr>
          <p:cNvPicPr>
            <a:picLocks noChangeAspect="1"/>
          </p:cNvPicPr>
          <p:nvPr/>
        </p:nvPicPr>
        <p:blipFill>
          <a:blip r:embed="rId2"/>
          <a:stretch>
            <a:fillRect/>
          </a:stretch>
        </p:blipFill>
        <p:spPr>
          <a:xfrm>
            <a:off x="643467" y="551214"/>
            <a:ext cx="10905066" cy="4740294"/>
          </a:xfrm>
          <a:prstGeom prst="rect">
            <a:avLst/>
          </a:prstGeom>
        </p:spPr>
      </p:pic>
      <p:sp>
        <p:nvSpPr>
          <p:cNvPr id="8" name="TextBox 7">
            <a:extLst>
              <a:ext uri="{FF2B5EF4-FFF2-40B4-BE49-F238E27FC236}">
                <a16:creationId xmlns:a16="http://schemas.microsoft.com/office/drawing/2014/main" id="{DB76AFBA-3379-9640-8600-376A6EA2FF7E}"/>
              </a:ext>
            </a:extLst>
          </p:cNvPr>
          <p:cNvSpPr txBox="1"/>
          <p:nvPr/>
        </p:nvSpPr>
        <p:spPr>
          <a:xfrm>
            <a:off x="643467" y="4069603"/>
            <a:ext cx="10905066" cy="1754326"/>
          </a:xfrm>
          <a:prstGeom prst="rect">
            <a:avLst/>
          </a:prstGeom>
          <a:solidFill>
            <a:schemeClr val="bg1"/>
          </a:solidFill>
        </p:spPr>
        <p:txBody>
          <a:bodyPr wrap="square" rtlCol="0">
            <a:spAutoFit/>
          </a:bodyPr>
          <a:lstStyle/>
          <a:p>
            <a:r>
              <a:rPr lang="en-US" dirty="0"/>
              <a:t>	Ron Makar, CBA, CA, CQA, CQE, CMQ-OE (ASQ)</a:t>
            </a:r>
          </a:p>
          <a:p>
            <a:r>
              <a:rPr lang="en-US" dirty="0"/>
              <a:t>	Owner &amp; Principal Consultant</a:t>
            </a:r>
          </a:p>
          <a:p>
            <a:r>
              <a:rPr lang="en-US" dirty="0"/>
              <a:t>	Innovative Quality Consulting, LLC</a:t>
            </a:r>
          </a:p>
          <a:p>
            <a:r>
              <a:rPr lang="en-US" dirty="0"/>
              <a:t>	</a:t>
            </a:r>
            <a:r>
              <a:rPr lang="en-US" dirty="0">
                <a:hlinkClick r:id="rId3"/>
              </a:rPr>
              <a:t>www.iQualityConsulting.com</a:t>
            </a:r>
            <a:endParaRPr lang="en-US" dirty="0"/>
          </a:p>
          <a:p>
            <a:r>
              <a:rPr lang="en-US" dirty="0"/>
              <a:t>	</a:t>
            </a:r>
            <a:r>
              <a:rPr lang="en-US" dirty="0">
                <a:hlinkClick r:id="rId4"/>
              </a:rPr>
              <a:t>ron@iQualityCOnsulting.com</a:t>
            </a:r>
            <a:endParaRPr lang="en-US" dirty="0"/>
          </a:p>
          <a:p>
            <a:r>
              <a:rPr lang="en-US" dirty="0"/>
              <a:t>	+1 302.494.5978</a:t>
            </a:r>
          </a:p>
        </p:txBody>
      </p:sp>
    </p:spTree>
    <p:extLst>
      <p:ext uri="{BB962C8B-B14F-4D97-AF65-F5344CB8AC3E}">
        <p14:creationId xmlns:p14="http://schemas.microsoft.com/office/powerpoint/2010/main" val="8978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7" name="TextBox 6">
            <a:extLst>
              <a:ext uri="{FF2B5EF4-FFF2-40B4-BE49-F238E27FC236}">
                <a16:creationId xmlns:a16="http://schemas.microsoft.com/office/drawing/2014/main" id="{8071010D-1984-4047-ABBF-F8F8729A9AB0}"/>
              </a:ext>
            </a:extLst>
          </p:cNvPr>
          <p:cNvSpPr txBox="1"/>
          <p:nvPr/>
        </p:nvSpPr>
        <p:spPr>
          <a:xfrm>
            <a:off x="2065867" y="1219200"/>
            <a:ext cx="184731" cy="369332"/>
          </a:xfrm>
          <a:prstGeom prst="rect">
            <a:avLst/>
          </a:prstGeom>
          <a:noFill/>
        </p:spPr>
        <p:txBody>
          <a:bodyPr wrap="none" rtlCol="0">
            <a:spAutoFit/>
          </a:bodyPr>
          <a:lstStyle/>
          <a:p>
            <a:endParaRPr lang="en-US" dirty="0"/>
          </a:p>
        </p:txBody>
      </p:sp>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667102" y="668755"/>
            <a:ext cx="9674326" cy="1325563"/>
          </a:xfrm>
        </p:spPr>
        <p:txBody>
          <a:bodyPr>
            <a:normAutofit/>
          </a:bodyPr>
          <a:lstStyle/>
          <a:p>
            <a:r>
              <a:rPr lang="en-US" b="1" i="1" dirty="0">
                <a:solidFill>
                  <a:srgbClr val="0070C0"/>
                </a:solidFill>
              </a:rPr>
              <a:t>Keep in Mind:  Post Mkt. Surveillance (def.)</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1703692"/>
            <a:ext cx="7730711" cy="4288063"/>
          </a:xfrm>
        </p:spPr>
        <p:txBody>
          <a:bodyPr anchor="ctr">
            <a:normAutofit/>
          </a:bodyPr>
          <a:lstStyle/>
          <a:p>
            <a:pPr marL="0" indent="0">
              <a:buNone/>
            </a:pPr>
            <a:r>
              <a:rPr lang="en-US" sz="3600" i="1" dirty="0"/>
              <a:t>21 CFR Part 822.3(i)</a:t>
            </a:r>
          </a:p>
          <a:p>
            <a:pPr marL="0" indent="0">
              <a:buNone/>
            </a:pPr>
            <a:r>
              <a:rPr lang="en-US" sz="3200" i="1" dirty="0">
                <a:solidFill>
                  <a:srgbClr val="0070C0"/>
                </a:solidFill>
              </a:rPr>
              <a:t>The active, systematic, scientifically valid collection, analysis, and interpretation of data or other information about a marketed device.</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10</a:t>
            </a:fld>
            <a:endParaRPr lang="en-US" dirty="0">
              <a:solidFill>
                <a:srgbClr val="FFFFFF"/>
              </a:solidFill>
            </a:endParaRPr>
          </a:p>
        </p:txBody>
      </p:sp>
    </p:spTree>
    <p:extLst>
      <p:ext uri="{BB962C8B-B14F-4D97-AF65-F5344CB8AC3E}">
        <p14:creationId xmlns:p14="http://schemas.microsoft.com/office/powerpoint/2010/main" val="50781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7" name="TextBox 6">
            <a:extLst>
              <a:ext uri="{FF2B5EF4-FFF2-40B4-BE49-F238E27FC236}">
                <a16:creationId xmlns:a16="http://schemas.microsoft.com/office/drawing/2014/main" id="{8071010D-1984-4047-ABBF-F8F8729A9AB0}"/>
              </a:ext>
            </a:extLst>
          </p:cNvPr>
          <p:cNvSpPr txBox="1"/>
          <p:nvPr/>
        </p:nvSpPr>
        <p:spPr>
          <a:xfrm>
            <a:off x="2065867" y="1219200"/>
            <a:ext cx="184731" cy="369332"/>
          </a:xfrm>
          <a:prstGeom prst="rect">
            <a:avLst/>
          </a:prstGeom>
          <a:noFill/>
        </p:spPr>
        <p:txBody>
          <a:bodyPr wrap="none" rtlCol="0">
            <a:spAutoFit/>
          </a:bodyPr>
          <a:lstStyle/>
          <a:p>
            <a:endParaRPr lang="en-US" dirty="0"/>
          </a:p>
        </p:txBody>
      </p:sp>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627564"/>
            <a:ext cx="7474172" cy="1325563"/>
          </a:xfrm>
        </p:spPr>
        <p:txBody>
          <a:bodyPr>
            <a:normAutofit/>
          </a:bodyPr>
          <a:lstStyle/>
          <a:p>
            <a:r>
              <a:rPr lang="en-US" b="1" i="1" dirty="0">
                <a:solidFill>
                  <a:srgbClr val="0070C0"/>
                </a:solidFill>
              </a:rPr>
              <a:t>Just Checking …</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1703692"/>
            <a:ext cx="7730711" cy="4288063"/>
          </a:xfrm>
        </p:spPr>
        <p:txBody>
          <a:bodyPr anchor="ctr">
            <a:normAutofit fontScale="92500" lnSpcReduction="20000"/>
          </a:bodyPr>
          <a:lstStyle/>
          <a:p>
            <a:pPr marL="0" indent="0">
              <a:buNone/>
            </a:pPr>
            <a:r>
              <a:rPr lang="en-US" sz="3600" i="1" dirty="0"/>
              <a:t>Who, among you …</a:t>
            </a:r>
          </a:p>
          <a:p>
            <a:pPr marL="457200" indent="-457200">
              <a:buFont typeface="+mj-lt"/>
              <a:buAutoNum type="arabicPeriod"/>
            </a:pPr>
            <a:r>
              <a:rPr lang="en-US" sz="2400" i="1" dirty="0"/>
              <a:t>Has their QMS certified to ISO 9001:2016?</a:t>
            </a:r>
          </a:p>
          <a:p>
            <a:pPr marL="457200" indent="-457200">
              <a:buFont typeface="+mj-lt"/>
              <a:buAutoNum type="arabicPeriod"/>
            </a:pPr>
            <a:r>
              <a:rPr lang="en-US" sz="2400" i="1" dirty="0"/>
              <a:t>Is upgrading from 2003 or 2012 version?</a:t>
            </a:r>
          </a:p>
          <a:p>
            <a:pPr marL="457200" indent="-457200">
              <a:buFont typeface="+mj-lt"/>
              <a:buAutoNum type="arabicPeriod"/>
            </a:pPr>
            <a:r>
              <a:rPr lang="en-US" sz="2400" i="1" dirty="0"/>
              <a:t>Is certifying for the first time?</a:t>
            </a:r>
          </a:p>
          <a:p>
            <a:pPr marL="457200" indent="-457200">
              <a:buFont typeface="+mj-lt"/>
              <a:buAutoNum type="arabicPeriod"/>
            </a:pPr>
            <a:r>
              <a:rPr lang="en-US" sz="2400" i="1" dirty="0"/>
              <a:t>Is a finished medical device manufacturer?</a:t>
            </a:r>
          </a:p>
          <a:p>
            <a:pPr marL="457200" indent="-457200">
              <a:buFont typeface="+mj-lt"/>
              <a:buAutoNum type="arabicPeriod"/>
            </a:pPr>
            <a:r>
              <a:rPr lang="en-US" sz="2400" i="1" dirty="0"/>
              <a:t>Is a supplier to a finished medical device manufacturer?</a:t>
            </a:r>
          </a:p>
          <a:p>
            <a:pPr marL="457200" indent="-457200">
              <a:buFont typeface="+mj-lt"/>
              <a:buAutoNum type="arabicPeriod"/>
            </a:pPr>
            <a:r>
              <a:rPr lang="en-US" sz="2400" i="1" dirty="0"/>
              <a:t>Has their QMS certified to ISO 9001:2015?</a:t>
            </a:r>
          </a:p>
          <a:p>
            <a:pPr marL="457200" indent="-457200">
              <a:buFont typeface="+mj-lt"/>
              <a:buAutoNum type="arabicPeriod"/>
            </a:pPr>
            <a:r>
              <a:rPr lang="en-US" sz="2400" i="1" dirty="0"/>
              <a:t>Industry:</a:t>
            </a:r>
          </a:p>
          <a:p>
            <a:pPr marL="914400" lvl="1" indent="-457200">
              <a:buFont typeface="+mj-lt"/>
              <a:buAutoNum type="arabicPeriod"/>
            </a:pPr>
            <a:r>
              <a:rPr lang="en-US" sz="2000" i="1" dirty="0"/>
              <a:t>Medical Devices Only? </a:t>
            </a:r>
          </a:p>
          <a:p>
            <a:pPr marL="914400" lvl="1" indent="-457200">
              <a:buFont typeface="+mj-lt"/>
              <a:buAutoNum type="arabicPeriod"/>
            </a:pPr>
            <a:r>
              <a:rPr lang="en-US" sz="2000" i="1" dirty="0"/>
              <a:t>Pharma. Only?</a:t>
            </a:r>
          </a:p>
          <a:p>
            <a:pPr marL="914400" lvl="1" indent="-457200">
              <a:buFont typeface="+mj-lt"/>
              <a:buAutoNum type="arabicPeriod"/>
            </a:pPr>
            <a:r>
              <a:rPr lang="en-US" sz="2000" i="1" dirty="0"/>
              <a:t>Combination Products?</a:t>
            </a:r>
          </a:p>
          <a:p>
            <a:pPr marL="914400" lvl="1" indent="-457200">
              <a:buFont typeface="+mj-lt"/>
              <a:buAutoNum type="arabicPeriod"/>
            </a:pPr>
            <a:r>
              <a:rPr lang="en-US" sz="2000" i="1" dirty="0"/>
              <a:t>Biologics?</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11</a:t>
            </a:fld>
            <a:endParaRPr lang="en-US" dirty="0">
              <a:solidFill>
                <a:srgbClr val="FFFFFF"/>
              </a:solidFill>
            </a:endParaRPr>
          </a:p>
        </p:txBody>
      </p:sp>
    </p:spTree>
    <p:extLst>
      <p:ext uri="{BB962C8B-B14F-4D97-AF65-F5344CB8AC3E}">
        <p14:creationId xmlns:p14="http://schemas.microsoft.com/office/powerpoint/2010/main" val="7898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2182-0D58-E040-80C8-E403C70CF46B}"/>
              </a:ext>
            </a:extLst>
          </p:cNvPr>
          <p:cNvSpPr>
            <a:spLocks noGrp="1"/>
          </p:cNvSpPr>
          <p:nvPr>
            <p:ph type="title"/>
          </p:nvPr>
        </p:nvSpPr>
        <p:spPr>
          <a:xfrm>
            <a:off x="838200" y="365125"/>
            <a:ext cx="10515600" cy="1325563"/>
          </a:xfrm>
        </p:spPr>
        <p:txBody>
          <a:bodyPr>
            <a:normAutofit/>
          </a:bodyPr>
          <a:lstStyle/>
          <a:p>
            <a:r>
              <a:rPr lang="en-US" b="1" i="1" dirty="0">
                <a:solidFill>
                  <a:srgbClr val="0070C0"/>
                </a:solidFill>
              </a:rPr>
              <a:t>Examining Critical Changes of the Standard</a:t>
            </a:r>
          </a:p>
        </p:txBody>
      </p:sp>
      <p:graphicFrame>
        <p:nvGraphicFramePr>
          <p:cNvPr id="8" name="Content Placeholder 2">
            <a:extLst>
              <a:ext uri="{FF2B5EF4-FFF2-40B4-BE49-F238E27FC236}">
                <a16:creationId xmlns:a16="http://schemas.microsoft.com/office/drawing/2014/main" id="{6FB0C2F0-2CB3-42AF-99DC-C7AB7DE5E52F}"/>
              </a:ext>
            </a:extLst>
          </p:cNvPr>
          <p:cNvGraphicFramePr>
            <a:graphicFrameLocks noGrp="1"/>
          </p:cNvGraphicFramePr>
          <p:nvPr>
            <p:ph idx="1"/>
            <p:extLst>
              <p:ext uri="{D42A27DB-BD31-4B8C-83A1-F6EECF244321}">
                <p14:modId xmlns:p14="http://schemas.microsoft.com/office/powerpoint/2010/main" val="2326850215"/>
              </p:ext>
            </p:extLst>
          </p:nvPr>
        </p:nvGraphicFramePr>
        <p:xfrm>
          <a:off x="838200" y="1603376"/>
          <a:ext cx="10515600" cy="3498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9F994CD-E87E-D944-99D7-D7701D937014}"/>
              </a:ext>
            </a:extLst>
          </p:cNvPr>
          <p:cNvSpPr>
            <a:spLocks noGrp="1"/>
          </p:cNvSpPr>
          <p:nvPr>
            <p:ph type="dt" sz="half" idx="10"/>
          </p:nvPr>
        </p:nvSpPr>
        <p:spPr>
          <a:xfrm>
            <a:off x="838200" y="6356350"/>
            <a:ext cx="2743200" cy="365125"/>
          </a:xfrm>
        </p:spPr>
        <p:txBody>
          <a:bodyPr>
            <a:normAutofit/>
          </a:bodyPr>
          <a:lstStyle/>
          <a:p>
            <a:pPr>
              <a:spcAft>
                <a:spcPts val="600"/>
              </a:spcAft>
            </a:pPr>
            <a:r>
              <a:rPr lang="en-US" dirty="0"/>
              <a:t>6/15/18</a:t>
            </a:r>
          </a:p>
        </p:txBody>
      </p:sp>
      <p:sp>
        <p:nvSpPr>
          <p:cNvPr id="5" name="Footer Placeholder 4">
            <a:extLst>
              <a:ext uri="{FF2B5EF4-FFF2-40B4-BE49-F238E27FC236}">
                <a16:creationId xmlns:a16="http://schemas.microsoft.com/office/drawing/2014/main" id="{0ED1B77B-BE3C-2B49-B48B-FFE75ED9AC9A}"/>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dirty="0"/>
              <a:t>
              </a:t>
            </a:r>
          </a:p>
        </p:txBody>
      </p:sp>
      <p:sp>
        <p:nvSpPr>
          <p:cNvPr id="6" name="Slide Number Placeholder 5">
            <a:extLst>
              <a:ext uri="{FF2B5EF4-FFF2-40B4-BE49-F238E27FC236}">
                <a16:creationId xmlns:a16="http://schemas.microsoft.com/office/drawing/2014/main" id="{8AEAB0B0-3552-4E43-9E25-06CA17475475}"/>
              </a:ext>
            </a:extLst>
          </p:cNvPr>
          <p:cNvSpPr>
            <a:spLocks noGrp="1"/>
          </p:cNvSpPr>
          <p:nvPr>
            <p:ph type="sldNum" sz="quarter" idx="12"/>
          </p:nvPr>
        </p:nvSpPr>
        <p:spPr>
          <a:xfrm>
            <a:off x="8610600" y="6356350"/>
            <a:ext cx="2743200" cy="365125"/>
          </a:xfrm>
        </p:spPr>
        <p:txBody>
          <a:bodyPr>
            <a:normAutofit/>
          </a:bodyPr>
          <a:lstStyle/>
          <a:p>
            <a:pPr>
              <a:spcAft>
                <a:spcPts val="600"/>
              </a:spcAft>
            </a:pPr>
            <a:fld id="{9E46B3AE-A474-2540-AE6C-F1368091931B}" type="slidenum">
              <a:rPr lang="en-US" smtClean="0"/>
              <a:pPr>
                <a:spcAft>
                  <a:spcPts val="600"/>
                </a:spcAft>
              </a:pPr>
              <a:t>12</a:t>
            </a:fld>
            <a:endParaRPr lang="en-US" dirty="0"/>
          </a:p>
        </p:txBody>
      </p:sp>
    </p:spTree>
    <p:extLst>
      <p:ext uri="{BB962C8B-B14F-4D97-AF65-F5344CB8AC3E}">
        <p14:creationId xmlns:p14="http://schemas.microsoft.com/office/powerpoint/2010/main" val="415124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A02B-FD19-F04F-9B71-288F297056ED}"/>
              </a:ext>
            </a:extLst>
          </p:cNvPr>
          <p:cNvSpPr>
            <a:spLocks noGrp="1"/>
          </p:cNvSpPr>
          <p:nvPr>
            <p:ph type="title"/>
          </p:nvPr>
        </p:nvSpPr>
        <p:spPr>
          <a:noFill/>
        </p:spPr>
        <p:txBody>
          <a:bodyPr/>
          <a:lstStyle/>
          <a:p>
            <a:r>
              <a:rPr lang="en-US" b="1" i="1" dirty="0">
                <a:solidFill>
                  <a:srgbClr val="0070C0"/>
                </a:solidFill>
              </a:rPr>
              <a:t>Critical Changes (Summary)</a:t>
            </a:r>
          </a:p>
        </p:txBody>
      </p:sp>
      <p:sp>
        <p:nvSpPr>
          <p:cNvPr id="3" name="Content Placeholder 2">
            <a:extLst>
              <a:ext uri="{FF2B5EF4-FFF2-40B4-BE49-F238E27FC236}">
                <a16:creationId xmlns:a16="http://schemas.microsoft.com/office/drawing/2014/main" id="{95915A12-A360-0348-BE5E-878073BE12CB}"/>
              </a:ext>
            </a:extLst>
          </p:cNvPr>
          <p:cNvSpPr>
            <a:spLocks noGrp="1"/>
          </p:cNvSpPr>
          <p:nvPr>
            <p:ph idx="1"/>
          </p:nvPr>
        </p:nvSpPr>
        <p:spPr/>
        <p:txBody>
          <a:bodyPr/>
          <a:lstStyle/>
          <a:p>
            <a:r>
              <a:rPr lang="en-US" i="1" dirty="0"/>
              <a:t>Aligns with U.S. QSR and multinational Medical Device Single Audit Program (MDSAP)</a:t>
            </a:r>
          </a:p>
          <a:p>
            <a:pPr lvl="1"/>
            <a:r>
              <a:rPr lang="en-US" i="1" dirty="0"/>
              <a:t>The Standard is brought into alignment with the nonconformance grading systems of the MDSAP program</a:t>
            </a:r>
          </a:p>
          <a:p>
            <a:pPr marL="457200" lvl="1" indent="0">
              <a:buNone/>
            </a:pPr>
            <a:endParaRPr lang="en-US" i="1" dirty="0"/>
          </a:p>
          <a:p>
            <a:r>
              <a:rPr lang="en-US" i="1" dirty="0"/>
              <a:t>Addition of provisions emphasizing the importance of measuring and managing risk and harmonizing with other standards</a:t>
            </a:r>
          </a:p>
          <a:p>
            <a:pPr lvl="1"/>
            <a:r>
              <a:rPr lang="en-US" i="1" dirty="0"/>
              <a:t>The ideas and concepts in the Standard are somewhat generic, which are made specific by the regulations in a given region</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2E0F2368-3BE3-D844-99AD-24475F8E14E7}"/>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54D06849-7973-9143-A19F-9EBA7D3ECCF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DEDD029-5164-1848-84DC-9451E2ECC8DD}"/>
              </a:ext>
            </a:extLst>
          </p:cNvPr>
          <p:cNvSpPr>
            <a:spLocks noGrp="1"/>
          </p:cNvSpPr>
          <p:nvPr>
            <p:ph type="sldNum" sz="quarter" idx="12"/>
          </p:nvPr>
        </p:nvSpPr>
        <p:spPr/>
        <p:txBody>
          <a:bodyPr/>
          <a:lstStyle/>
          <a:p>
            <a:fld id="{9E46B3AE-A474-2540-AE6C-F1368091931B}" type="slidenum">
              <a:rPr lang="en-US" smtClean="0"/>
              <a:t>13</a:t>
            </a:fld>
            <a:endParaRPr lang="en-US" dirty="0"/>
          </a:p>
        </p:txBody>
      </p:sp>
    </p:spTree>
    <p:extLst>
      <p:ext uri="{BB962C8B-B14F-4D97-AF65-F5344CB8AC3E}">
        <p14:creationId xmlns:p14="http://schemas.microsoft.com/office/powerpoint/2010/main" val="277960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9D38-4F30-DC48-BDBE-3730F8FAEDC5}"/>
              </a:ext>
            </a:extLst>
          </p:cNvPr>
          <p:cNvSpPr>
            <a:spLocks noGrp="1"/>
          </p:cNvSpPr>
          <p:nvPr>
            <p:ph type="title"/>
          </p:nvPr>
        </p:nvSpPr>
        <p:spPr/>
        <p:txBody>
          <a:bodyPr/>
          <a:lstStyle/>
          <a:p>
            <a:r>
              <a:rPr lang="en-US" b="1" i="1" dirty="0">
                <a:solidFill>
                  <a:srgbClr val="0070C0"/>
                </a:solidFill>
              </a:rPr>
              <a:t>Critical Changes:  ISO 13485:2016 Vs. 2003</a:t>
            </a:r>
            <a:endParaRPr lang="en-US" sz="2400" b="1" i="1" dirty="0">
              <a:solidFill>
                <a:srgbClr val="0070C0"/>
              </a:solidFill>
            </a:endParaRPr>
          </a:p>
        </p:txBody>
      </p:sp>
      <p:sp>
        <p:nvSpPr>
          <p:cNvPr id="3" name="Content Placeholder 2">
            <a:extLst>
              <a:ext uri="{FF2B5EF4-FFF2-40B4-BE49-F238E27FC236}">
                <a16:creationId xmlns:a16="http://schemas.microsoft.com/office/drawing/2014/main" id="{4183E417-C2F0-6141-A6DB-6670A6D33DD8}"/>
              </a:ext>
            </a:extLst>
          </p:cNvPr>
          <p:cNvSpPr>
            <a:spLocks noGrp="1"/>
          </p:cNvSpPr>
          <p:nvPr>
            <p:ph idx="1"/>
          </p:nvPr>
        </p:nvSpPr>
        <p:spPr>
          <a:xfrm>
            <a:off x="838200" y="1586443"/>
            <a:ext cx="10515600" cy="4351338"/>
          </a:xfrm>
        </p:spPr>
        <p:txBody>
          <a:bodyPr/>
          <a:lstStyle/>
          <a:p>
            <a:pPr marL="0" indent="0">
              <a:buNone/>
            </a:pPr>
            <a:r>
              <a:rPr lang="en-US" dirty="0"/>
              <a:t>Reference:  </a:t>
            </a:r>
            <a:r>
              <a:rPr lang="en-US" dirty="0">
                <a:hlinkClick r:id="rId2"/>
              </a:rPr>
              <a:t>www.praxiom.com</a:t>
            </a:r>
            <a:r>
              <a:rPr lang="en-US" dirty="0"/>
              <a:t>					</a:t>
            </a:r>
            <a:r>
              <a:rPr lang="en-US" b="1" i="1" dirty="0"/>
              <a:t> 	</a:t>
            </a:r>
            <a:r>
              <a:rPr lang="en-US" sz="2400" i="1" dirty="0"/>
              <a:t>(1 of 6)</a:t>
            </a:r>
            <a:endParaRPr lang="en-US" sz="2400" dirty="0"/>
          </a:p>
          <a:p>
            <a:pPr marL="0" indent="0">
              <a:buNone/>
            </a:pPr>
            <a:endParaRPr lang="en-US" dirty="0"/>
          </a:p>
        </p:txBody>
      </p:sp>
      <p:sp>
        <p:nvSpPr>
          <p:cNvPr id="4" name="Date Placeholder 3">
            <a:extLst>
              <a:ext uri="{FF2B5EF4-FFF2-40B4-BE49-F238E27FC236}">
                <a16:creationId xmlns:a16="http://schemas.microsoft.com/office/drawing/2014/main" id="{1AB365FF-25FA-0643-8BC2-164A19198C0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0450D965-9ACA-804F-8ED6-541A4C29A1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2ACD92-211E-C74C-BD66-D9E577618C67}"/>
              </a:ext>
            </a:extLst>
          </p:cNvPr>
          <p:cNvSpPr>
            <a:spLocks noGrp="1"/>
          </p:cNvSpPr>
          <p:nvPr>
            <p:ph type="sldNum" sz="quarter" idx="12"/>
          </p:nvPr>
        </p:nvSpPr>
        <p:spPr/>
        <p:txBody>
          <a:bodyPr/>
          <a:lstStyle/>
          <a:p>
            <a:fld id="{9E46B3AE-A474-2540-AE6C-F1368091931B}" type="slidenum">
              <a:rPr lang="en-US" smtClean="0"/>
              <a:t>14</a:t>
            </a:fld>
            <a:endParaRPr lang="en-US" dirty="0"/>
          </a:p>
        </p:txBody>
      </p:sp>
      <p:graphicFrame>
        <p:nvGraphicFramePr>
          <p:cNvPr id="7" name="Table 6">
            <a:extLst>
              <a:ext uri="{FF2B5EF4-FFF2-40B4-BE49-F238E27FC236}">
                <a16:creationId xmlns:a16="http://schemas.microsoft.com/office/drawing/2014/main" id="{FC7D3F3E-1C73-8E44-9DD6-67207833A918}"/>
              </a:ext>
            </a:extLst>
          </p:cNvPr>
          <p:cNvGraphicFramePr>
            <a:graphicFrameLocks noGrp="1"/>
          </p:cNvGraphicFramePr>
          <p:nvPr>
            <p:extLst>
              <p:ext uri="{D42A27DB-BD31-4B8C-83A1-F6EECF244321}">
                <p14:modId xmlns:p14="http://schemas.microsoft.com/office/powerpoint/2010/main" val="2685393987"/>
              </p:ext>
            </p:extLst>
          </p:nvPr>
        </p:nvGraphicFramePr>
        <p:xfrm>
          <a:off x="838199" y="2145454"/>
          <a:ext cx="10354734" cy="3774440"/>
        </p:xfrm>
        <a:graphic>
          <a:graphicData uri="http://schemas.openxmlformats.org/drawingml/2006/table">
            <a:tbl>
              <a:tblPr firstRow="1" bandRow="1">
                <a:tableStyleId>{5C22544A-7EE6-4342-B048-85BDC9FD1C3A}</a:tableStyleId>
              </a:tblPr>
              <a:tblGrid>
                <a:gridCol w="2650068">
                  <a:extLst>
                    <a:ext uri="{9D8B030D-6E8A-4147-A177-3AD203B41FA5}">
                      <a16:colId xmlns:a16="http://schemas.microsoft.com/office/drawing/2014/main" val="659679363"/>
                    </a:ext>
                  </a:extLst>
                </a:gridCol>
                <a:gridCol w="7704666">
                  <a:extLst>
                    <a:ext uri="{9D8B030D-6E8A-4147-A177-3AD203B41FA5}">
                      <a16:colId xmlns:a16="http://schemas.microsoft.com/office/drawing/2014/main" val="2569359184"/>
                    </a:ext>
                  </a:extLst>
                </a:gridCol>
              </a:tblGrid>
              <a:tr h="370840">
                <a:tc>
                  <a:txBody>
                    <a:bodyPr/>
                    <a:lstStyle/>
                    <a:p>
                      <a:pPr algn="ctr"/>
                      <a:r>
                        <a:rPr lang="en-US" dirty="0"/>
                        <a:t>Area of Interest</a:t>
                      </a:r>
                    </a:p>
                  </a:txBody>
                  <a:tcPr/>
                </a:tc>
                <a:tc>
                  <a:txBody>
                    <a:bodyPr/>
                    <a:lstStyle/>
                    <a:p>
                      <a:pPr algn="ctr"/>
                      <a:r>
                        <a:rPr lang="en-US" dirty="0"/>
                        <a:t>Changes/Differences</a:t>
                      </a:r>
                    </a:p>
                  </a:txBody>
                  <a:tcPr/>
                </a:tc>
                <a:extLst>
                  <a:ext uri="{0D108BD9-81ED-4DB2-BD59-A6C34878D82A}">
                    <a16:rowId xmlns:a16="http://schemas.microsoft.com/office/drawing/2014/main" val="940073327"/>
                  </a:ext>
                </a:extLst>
              </a:tr>
              <a:tr h="370840">
                <a:tc rowSpan="2">
                  <a:txBody>
                    <a:bodyPr/>
                    <a:lstStyle/>
                    <a:p>
                      <a:r>
                        <a:rPr lang="en-US" dirty="0"/>
                        <a:t>General</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Essentially same topics covered</a:t>
                      </a:r>
                    </a:p>
                  </a:txBody>
                  <a:tcPr/>
                </a:tc>
                <a:extLst>
                  <a:ext uri="{0D108BD9-81ED-4DB2-BD59-A6C34878D82A}">
                    <a16:rowId xmlns:a16="http://schemas.microsoft.com/office/drawing/2014/main" val="1186512455"/>
                  </a:ext>
                </a:extLst>
              </a:tr>
              <a:tr h="370840">
                <a:tc vMerge="1">
                  <a:txBody>
                    <a:bodyPr/>
                    <a:lstStyle/>
                    <a:p>
                      <a:endParaRPr lang="en-US" dirty="0"/>
                    </a:p>
                  </a:txBody>
                  <a:tcPr/>
                </a:tc>
                <a:tc>
                  <a:txBody>
                    <a:bodyPr/>
                    <a:lstStyle/>
                    <a:p>
                      <a:pPr marL="285750" indent="-285750">
                        <a:buFont typeface="Arial" panose="020B0604020202020204" pitchFamily="34" charset="0"/>
                        <a:buChar char="•"/>
                      </a:pPr>
                      <a:r>
                        <a:rPr lang="en-US" dirty="0"/>
                        <a:t>2003 version based on ISO 9001:2000; 2016 based on ISO 90011:2008</a:t>
                      </a:r>
                    </a:p>
                  </a:txBody>
                  <a:tcPr/>
                </a:tc>
                <a:extLst>
                  <a:ext uri="{0D108BD9-81ED-4DB2-BD59-A6C34878D82A}">
                    <a16:rowId xmlns:a16="http://schemas.microsoft.com/office/drawing/2014/main" val="3582649846"/>
                  </a:ext>
                </a:extLst>
              </a:tr>
              <a:tr h="370840">
                <a:tc>
                  <a:txBody>
                    <a:bodyPr/>
                    <a:lstStyle/>
                    <a:p>
                      <a:r>
                        <a:rPr lang="en-US" dirty="0"/>
                        <a:t>Flexibility</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dirty="0"/>
                        <a:t>More flexible:  Can exclude any requirements in clauses 6, 7 or 8 if justifiable</a:t>
                      </a:r>
                    </a:p>
                  </a:txBody>
                  <a:tcPr/>
                </a:tc>
                <a:extLst>
                  <a:ext uri="{0D108BD9-81ED-4DB2-BD59-A6C34878D82A}">
                    <a16:rowId xmlns:a16="http://schemas.microsoft.com/office/drawing/2014/main" val="401490363"/>
                  </a:ext>
                </a:extLst>
              </a:tr>
              <a:tr h="370840">
                <a:tc rowSpan="2">
                  <a:txBody>
                    <a:bodyPr/>
                    <a:lstStyle/>
                    <a:p>
                      <a:r>
                        <a:rPr lang="en-US" dirty="0"/>
                        <a:t>Regulatory Requirements</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Must </a:t>
                      </a:r>
                      <a:r>
                        <a:rPr lang="en-US" b="1" u="sng" dirty="0"/>
                        <a:t>comply with all applicable regulatory requirements (statutory, legal)</a:t>
                      </a:r>
                    </a:p>
                  </a:txBody>
                  <a:tcPr/>
                </a:tc>
                <a:extLst>
                  <a:ext uri="{0D108BD9-81ED-4DB2-BD59-A6C34878D82A}">
                    <a16:rowId xmlns:a16="http://schemas.microsoft.com/office/drawing/2014/main" val="319455330"/>
                  </a:ext>
                </a:extLst>
              </a:tr>
              <a:tr h="370840">
                <a:tc vMerge="1">
                  <a:txBody>
                    <a:bodyPr/>
                    <a:lstStyle/>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organization is expected to </a:t>
                      </a:r>
                      <a:r>
                        <a:rPr lang="en-US" b="1" u="sng" dirty="0"/>
                        <a:t>set objectives for regulatory requirements</a:t>
                      </a:r>
                      <a:r>
                        <a:rPr lang="en-US" dirty="0"/>
                        <a:t> in addition to setting objectives for meeting product requirements</a:t>
                      </a:r>
                    </a:p>
                  </a:txBody>
                  <a:tcPr/>
                </a:tc>
                <a:extLst>
                  <a:ext uri="{0D108BD9-81ED-4DB2-BD59-A6C34878D82A}">
                    <a16:rowId xmlns:a16="http://schemas.microsoft.com/office/drawing/2014/main" val="1072120077"/>
                  </a:ext>
                </a:extLst>
              </a:tr>
              <a:tr h="370840">
                <a:tc>
                  <a:txBody>
                    <a:bodyPr/>
                    <a:lstStyle/>
                    <a:p>
                      <a:r>
                        <a:rPr lang="en-US" dirty="0"/>
                        <a:t>Risk-based Approach</a:t>
                      </a:r>
                    </a:p>
                  </a:txBody>
                  <a:tcPr>
                    <a:solidFill>
                      <a:schemeClr val="accent5">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Expected to </a:t>
                      </a:r>
                      <a:r>
                        <a:rPr lang="en-US" b="1" u="sng" dirty="0"/>
                        <a:t>apply Risk-based Approach (Risk-based Thinking) to all QMS processes</a:t>
                      </a:r>
                    </a:p>
                  </a:txBody>
                  <a:tcPr/>
                </a:tc>
                <a:extLst>
                  <a:ext uri="{0D108BD9-81ED-4DB2-BD59-A6C34878D82A}">
                    <a16:rowId xmlns:a16="http://schemas.microsoft.com/office/drawing/2014/main" val="245842462"/>
                  </a:ext>
                </a:extLst>
              </a:tr>
              <a:tr h="370840">
                <a:tc>
                  <a:txBody>
                    <a:bodyPr/>
                    <a:lstStyle/>
                    <a:p>
                      <a:r>
                        <a:rPr lang="en-US" dirty="0"/>
                        <a:t>Medical Device File</a:t>
                      </a:r>
                    </a:p>
                  </a:txBody>
                  <a:tcPr>
                    <a:solidFill>
                      <a:schemeClr val="accent6">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Expected to include a </a:t>
                      </a:r>
                      <a:r>
                        <a:rPr lang="en-US" b="1" u="sng" dirty="0"/>
                        <a:t>description of each medical device or family of devices</a:t>
                      </a:r>
                      <a:r>
                        <a:rPr lang="en-US" dirty="0"/>
                        <a:t>, and include all associated specs., procedures &amp; records</a:t>
                      </a:r>
                    </a:p>
                  </a:txBody>
                  <a:tcPr/>
                </a:tc>
                <a:extLst>
                  <a:ext uri="{0D108BD9-81ED-4DB2-BD59-A6C34878D82A}">
                    <a16:rowId xmlns:a16="http://schemas.microsoft.com/office/drawing/2014/main" val="3333012119"/>
                  </a:ext>
                </a:extLst>
              </a:tr>
            </a:tbl>
          </a:graphicData>
        </a:graphic>
      </p:graphicFrame>
    </p:spTree>
    <p:extLst>
      <p:ext uri="{BB962C8B-B14F-4D97-AF65-F5344CB8AC3E}">
        <p14:creationId xmlns:p14="http://schemas.microsoft.com/office/powerpoint/2010/main" val="136548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9D38-4F30-DC48-BDBE-3730F8FAEDC5}"/>
              </a:ext>
            </a:extLst>
          </p:cNvPr>
          <p:cNvSpPr>
            <a:spLocks noGrp="1"/>
          </p:cNvSpPr>
          <p:nvPr>
            <p:ph type="title"/>
          </p:nvPr>
        </p:nvSpPr>
        <p:spPr/>
        <p:txBody>
          <a:bodyPr/>
          <a:lstStyle/>
          <a:p>
            <a:r>
              <a:rPr lang="en-US" b="1" i="1" dirty="0">
                <a:solidFill>
                  <a:srgbClr val="0070C0"/>
                </a:solidFill>
              </a:rPr>
              <a:t>Critical Changes:  ISO 13485:2016 Vs. 2003</a:t>
            </a:r>
          </a:p>
        </p:txBody>
      </p:sp>
      <p:sp>
        <p:nvSpPr>
          <p:cNvPr id="3" name="Content Placeholder 2">
            <a:extLst>
              <a:ext uri="{FF2B5EF4-FFF2-40B4-BE49-F238E27FC236}">
                <a16:creationId xmlns:a16="http://schemas.microsoft.com/office/drawing/2014/main" id="{4183E417-C2F0-6141-A6DB-6670A6D33DD8}"/>
              </a:ext>
            </a:extLst>
          </p:cNvPr>
          <p:cNvSpPr>
            <a:spLocks noGrp="1"/>
          </p:cNvSpPr>
          <p:nvPr>
            <p:ph idx="1"/>
          </p:nvPr>
        </p:nvSpPr>
        <p:spPr>
          <a:xfrm>
            <a:off x="838200" y="1586443"/>
            <a:ext cx="10515600" cy="4351338"/>
          </a:xfrm>
        </p:spPr>
        <p:txBody>
          <a:bodyPr/>
          <a:lstStyle/>
          <a:p>
            <a:pPr marL="0" indent="0">
              <a:buNone/>
            </a:pPr>
            <a:r>
              <a:rPr lang="en-US" dirty="0"/>
              <a:t>Reference:  </a:t>
            </a:r>
            <a:r>
              <a:rPr lang="en-US" dirty="0">
                <a:hlinkClick r:id="rId2"/>
              </a:rPr>
              <a:t>www.praxiom.com</a:t>
            </a:r>
            <a:r>
              <a:rPr lang="en-US" dirty="0"/>
              <a:t>						</a:t>
            </a:r>
            <a:r>
              <a:rPr lang="en-US" sz="2400" i="1" dirty="0"/>
              <a:t>(2 of 6)</a:t>
            </a:r>
            <a:endParaRPr lang="en-US" sz="2400" dirty="0"/>
          </a:p>
          <a:p>
            <a:pPr marL="0" indent="0">
              <a:buNone/>
            </a:pPr>
            <a:endParaRPr lang="en-US" sz="2400" dirty="0"/>
          </a:p>
          <a:p>
            <a:pPr marL="0" indent="0">
              <a:buNone/>
            </a:pPr>
            <a:endParaRPr lang="en-US" dirty="0"/>
          </a:p>
        </p:txBody>
      </p:sp>
      <p:sp>
        <p:nvSpPr>
          <p:cNvPr id="4" name="Date Placeholder 3">
            <a:extLst>
              <a:ext uri="{FF2B5EF4-FFF2-40B4-BE49-F238E27FC236}">
                <a16:creationId xmlns:a16="http://schemas.microsoft.com/office/drawing/2014/main" id="{1AB365FF-25FA-0643-8BC2-164A19198C0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0450D965-9ACA-804F-8ED6-541A4C29A1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2ACD92-211E-C74C-BD66-D9E577618C67}"/>
              </a:ext>
            </a:extLst>
          </p:cNvPr>
          <p:cNvSpPr>
            <a:spLocks noGrp="1"/>
          </p:cNvSpPr>
          <p:nvPr>
            <p:ph type="sldNum" sz="quarter" idx="12"/>
          </p:nvPr>
        </p:nvSpPr>
        <p:spPr/>
        <p:txBody>
          <a:bodyPr/>
          <a:lstStyle/>
          <a:p>
            <a:fld id="{9E46B3AE-A474-2540-AE6C-F1368091931B}" type="slidenum">
              <a:rPr lang="en-US" smtClean="0"/>
              <a:t>15</a:t>
            </a:fld>
            <a:endParaRPr lang="en-US" dirty="0"/>
          </a:p>
        </p:txBody>
      </p:sp>
      <p:graphicFrame>
        <p:nvGraphicFramePr>
          <p:cNvPr id="7" name="Table 6">
            <a:extLst>
              <a:ext uri="{FF2B5EF4-FFF2-40B4-BE49-F238E27FC236}">
                <a16:creationId xmlns:a16="http://schemas.microsoft.com/office/drawing/2014/main" id="{FC7D3F3E-1C73-8E44-9DD6-67207833A918}"/>
              </a:ext>
            </a:extLst>
          </p:cNvPr>
          <p:cNvGraphicFramePr>
            <a:graphicFrameLocks noGrp="1"/>
          </p:cNvGraphicFramePr>
          <p:nvPr>
            <p:extLst>
              <p:ext uri="{D42A27DB-BD31-4B8C-83A1-F6EECF244321}">
                <p14:modId xmlns:p14="http://schemas.microsoft.com/office/powerpoint/2010/main" val="1333033018"/>
              </p:ext>
            </p:extLst>
          </p:nvPr>
        </p:nvGraphicFramePr>
        <p:xfrm>
          <a:off x="838199" y="2145454"/>
          <a:ext cx="10354734" cy="3754120"/>
        </p:xfrm>
        <a:graphic>
          <a:graphicData uri="http://schemas.openxmlformats.org/drawingml/2006/table">
            <a:tbl>
              <a:tblPr firstRow="1" bandRow="1">
                <a:tableStyleId>{5C22544A-7EE6-4342-B048-85BDC9FD1C3A}</a:tableStyleId>
              </a:tblPr>
              <a:tblGrid>
                <a:gridCol w="2650068">
                  <a:extLst>
                    <a:ext uri="{9D8B030D-6E8A-4147-A177-3AD203B41FA5}">
                      <a16:colId xmlns:a16="http://schemas.microsoft.com/office/drawing/2014/main" val="659679363"/>
                    </a:ext>
                  </a:extLst>
                </a:gridCol>
                <a:gridCol w="7704666">
                  <a:extLst>
                    <a:ext uri="{9D8B030D-6E8A-4147-A177-3AD203B41FA5}">
                      <a16:colId xmlns:a16="http://schemas.microsoft.com/office/drawing/2014/main" val="2569359184"/>
                    </a:ext>
                  </a:extLst>
                </a:gridCol>
              </a:tblGrid>
              <a:tr h="370840">
                <a:tc>
                  <a:txBody>
                    <a:bodyPr/>
                    <a:lstStyle/>
                    <a:p>
                      <a:pPr algn="ctr"/>
                      <a:r>
                        <a:rPr lang="en-US" dirty="0"/>
                        <a:t>Area of Interest</a:t>
                      </a:r>
                    </a:p>
                  </a:txBody>
                  <a:tcPr/>
                </a:tc>
                <a:tc>
                  <a:txBody>
                    <a:bodyPr/>
                    <a:lstStyle/>
                    <a:p>
                      <a:pPr algn="ctr"/>
                      <a:r>
                        <a:rPr lang="en-US" dirty="0"/>
                        <a:t>Changes/Differences</a:t>
                      </a:r>
                    </a:p>
                  </a:txBody>
                  <a:tcPr/>
                </a:tc>
                <a:extLst>
                  <a:ext uri="{0D108BD9-81ED-4DB2-BD59-A6C34878D82A}">
                    <a16:rowId xmlns:a16="http://schemas.microsoft.com/office/drawing/2014/main" val="940073327"/>
                  </a:ext>
                </a:extLst>
              </a:tr>
              <a:tr h="370840">
                <a:tc>
                  <a:txBody>
                    <a:bodyPr/>
                    <a:lstStyle/>
                    <a:p>
                      <a:r>
                        <a:rPr lang="en-US" dirty="0"/>
                        <a:t>Record Keeping</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Expected to </a:t>
                      </a:r>
                      <a:r>
                        <a:rPr lang="en-US" b="1" u="sng" dirty="0"/>
                        <a:t>record supplier monitoring and re-evaluation activities</a:t>
                      </a:r>
                      <a:r>
                        <a:rPr lang="en-US" dirty="0"/>
                        <a:t> and consider privacy regulations</a:t>
                      </a:r>
                    </a:p>
                  </a:txBody>
                  <a:tcPr/>
                </a:tc>
                <a:extLst>
                  <a:ext uri="{0D108BD9-81ED-4DB2-BD59-A6C34878D82A}">
                    <a16:rowId xmlns:a16="http://schemas.microsoft.com/office/drawing/2014/main" val="1186512455"/>
                  </a:ext>
                </a:extLst>
              </a:tr>
              <a:tr h="370840">
                <a:tc>
                  <a:txBody>
                    <a:bodyPr/>
                    <a:lstStyle/>
                    <a:p>
                      <a:r>
                        <a:rPr lang="en-US" dirty="0"/>
                        <a:t>Product Realization</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dirty="0"/>
                        <a:t>Additional requirements:  </a:t>
                      </a:r>
                      <a:r>
                        <a:rPr lang="en-US" b="1" u="sng" dirty="0"/>
                        <a:t>Establish product handling, storage, measuring, revalidation and traceability</a:t>
                      </a:r>
                    </a:p>
                  </a:txBody>
                  <a:tcPr/>
                </a:tc>
                <a:extLst>
                  <a:ext uri="{0D108BD9-81ED-4DB2-BD59-A6C34878D82A}">
                    <a16:rowId xmlns:a16="http://schemas.microsoft.com/office/drawing/2014/main" val="3582649846"/>
                  </a:ext>
                </a:extLst>
              </a:tr>
              <a:tr h="370840">
                <a:tc>
                  <a:txBody>
                    <a:bodyPr/>
                    <a:lstStyle/>
                    <a:p>
                      <a:r>
                        <a:rPr lang="en-US" dirty="0"/>
                        <a:t>User Training</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Expected to think about </a:t>
                      </a:r>
                      <a:r>
                        <a:rPr lang="en-US" b="1" u="sng" dirty="0"/>
                        <a:t>safety and performance of products and the associated training needs of users</a:t>
                      </a:r>
                      <a:r>
                        <a:rPr lang="en-US" dirty="0"/>
                        <a:t> and to verify that </a:t>
                      </a:r>
                      <a:r>
                        <a:rPr lang="en-US" b="1" u="sng" dirty="0"/>
                        <a:t>regulatory requirements will be met and user training will be available before supplying products to customers</a:t>
                      </a:r>
                    </a:p>
                  </a:txBody>
                  <a:tcPr/>
                </a:tc>
                <a:extLst>
                  <a:ext uri="{0D108BD9-81ED-4DB2-BD59-A6C34878D82A}">
                    <a16:rowId xmlns:a16="http://schemas.microsoft.com/office/drawing/2014/main" val="1771634477"/>
                  </a:ext>
                </a:extLst>
              </a:tr>
              <a:tr h="370840">
                <a:tc>
                  <a:txBody>
                    <a:bodyPr/>
                    <a:lstStyle/>
                    <a:p>
                      <a:r>
                        <a:rPr lang="en-US" dirty="0"/>
                        <a:t>Design and Development Inputs</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dirty="0"/>
                        <a:t>Expected to consider </a:t>
                      </a:r>
                      <a:r>
                        <a:rPr lang="en-US" b="1" u="sng" dirty="0"/>
                        <a:t>risk management outputs</a:t>
                      </a:r>
                      <a:r>
                        <a:rPr lang="en-US" dirty="0"/>
                        <a:t>, to </a:t>
                      </a:r>
                      <a:r>
                        <a:rPr lang="en-US" b="1" u="sng" dirty="0"/>
                        <a:t>clarify product usability and safety requirements</a:t>
                      </a:r>
                      <a:r>
                        <a:rPr lang="en-US" dirty="0"/>
                        <a:t>, and to ensure that </a:t>
                      </a:r>
                      <a:r>
                        <a:rPr lang="en-US" b="1" u="sng" dirty="0"/>
                        <a:t>input requirements can be verified and validated</a:t>
                      </a:r>
                    </a:p>
                  </a:txBody>
                  <a:tcPr/>
                </a:tc>
                <a:extLst>
                  <a:ext uri="{0D108BD9-81ED-4DB2-BD59-A6C34878D82A}">
                    <a16:rowId xmlns:a16="http://schemas.microsoft.com/office/drawing/2014/main" val="3692195652"/>
                  </a:ext>
                </a:extLst>
              </a:tr>
            </a:tbl>
          </a:graphicData>
        </a:graphic>
      </p:graphicFrame>
    </p:spTree>
    <p:extLst>
      <p:ext uri="{BB962C8B-B14F-4D97-AF65-F5344CB8AC3E}">
        <p14:creationId xmlns:p14="http://schemas.microsoft.com/office/powerpoint/2010/main" val="54319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9D38-4F30-DC48-BDBE-3730F8FAEDC5}"/>
              </a:ext>
            </a:extLst>
          </p:cNvPr>
          <p:cNvSpPr>
            <a:spLocks noGrp="1"/>
          </p:cNvSpPr>
          <p:nvPr>
            <p:ph type="title"/>
          </p:nvPr>
        </p:nvSpPr>
        <p:spPr/>
        <p:txBody>
          <a:bodyPr/>
          <a:lstStyle/>
          <a:p>
            <a:r>
              <a:rPr lang="en-US" b="1" i="1" dirty="0">
                <a:solidFill>
                  <a:srgbClr val="0070C0"/>
                </a:solidFill>
              </a:rPr>
              <a:t>Critical Changes:  ISO 13485:2016 Vs. 2003</a:t>
            </a:r>
          </a:p>
        </p:txBody>
      </p:sp>
      <p:sp>
        <p:nvSpPr>
          <p:cNvPr id="3" name="Content Placeholder 2">
            <a:extLst>
              <a:ext uri="{FF2B5EF4-FFF2-40B4-BE49-F238E27FC236}">
                <a16:creationId xmlns:a16="http://schemas.microsoft.com/office/drawing/2014/main" id="{4183E417-C2F0-6141-A6DB-6670A6D33DD8}"/>
              </a:ext>
            </a:extLst>
          </p:cNvPr>
          <p:cNvSpPr>
            <a:spLocks noGrp="1"/>
          </p:cNvSpPr>
          <p:nvPr>
            <p:ph idx="1"/>
          </p:nvPr>
        </p:nvSpPr>
        <p:spPr>
          <a:xfrm>
            <a:off x="838200" y="1586443"/>
            <a:ext cx="10515600" cy="4351338"/>
          </a:xfrm>
        </p:spPr>
        <p:txBody>
          <a:bodyPr/>
          <a:lstStyle/>
          <a:p>
            <a:pPr marL="0" indent="0">
              <a:buNone/>
            </a:pPr>
            <a:r>
              <a:rPr lang="en-US" dirty="0"/>
              <a:t>Reference:  </a:t>
            </a:r>
            <a:r>
              <a:rPr lang="en-US" dirty="0">
                <a:hlinkClick r:id="rId2"/>
              </a:rPr>
              <a:t>www.praxiom.com</a:t>
            </a:r>
            <a:r>
              <a:rPr lang="en-US" dirty="0"/>
              <a:t>						</a:t>
            </a:r>
            <a:r>
              <a:rPr lang="en-US" sz="2400" i="1" dirty="0"/>
              <a:t>(3 of 6)</a:t>
            </a:r>
            <a:endParaRPr lang="en-US" sz="2400"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1AB365FF-25FA-0643-8BC2-164A19198C0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0450D965-9ACA-804F-8ED6-541A4C29A1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2ACD92-211E-C74C-BD66-D9E577618C67}"/>
              </a:ext>
            </a:extLst>
          </p:cNvPr>
          <p:cNvSpPr>
            <a:spLocks noGrp="1"/>
          </p:cNvSpPr>
          <p:nvPr>
            <p:ph type="sldNum" sz="quarter" idx="12"/>
          </p:nvPr>
        </p:nvSpPr>
        <p:spPr/>
        <p:txBody>
          <a:bodyPr/>
          <a:lstStyle/>
          <a:p>
            <a:fld id="{9E46B3AE-A474-2540-AE6C-F1368091931B}" type="slidenum">
              <a:rPr lang="en-US" smtClean="0"/>
              <a:t>16</a:t>
            </a:fld>
            <a:endParaRPr lang="en-US" dirty="0"/>
          </a:p>
        </p:txBody>
      </p:sp>
      <p:graphicFrame>
        <p:nvGraphicFramePr>
          <p:cNvPr id="7" name="Table 6">
            <a:extLst>
              <a:ext uri="{FF2B5EF4-FFF2-40B4-BE49-F238E27FC236}">
                <a16:creationId xmlns:a16="http://schemas.microsoft.com/office/drawing/2014/main" id="{FC7D3F3E-1C73-8E44-9DD6-67207833A918}"/>
              </a:ext>
            </a:extLst>
          </p:cNvPr>
          <p:cNvGraphicFramePr>
            <a:graphicFrameLocks noGrp="1"/>
          </p:cNvGraphicFramePr>
          <p:nvPr>
            <p:extLst>
              <p:ext uri="{D42A27DB-BD31-4B8C-83A1-F6EECF244321}">
                <p14:modId xmlns:p14="http://schemas.microsoft.com/office/powerpoint/2010/main" val="2734903220"/>
              </p:ext>
            </p:extLst>
          </p:nvPr>
        </p:nvGraphicFramePr>
        <p:xfrm>
          <a:off x="838199" y="2145454"/>
          <a:ext cx="10354734" cy="3754120"/>
        </p:xfrm>
        <a:graphic>
          <a:graphicData uri="http://schemas.openxmlformats.org/drawingml/2006/table">
            <a:tbl>
              <a:tblPr firstRow="1" bandRow="1">
                <a:tableStyleId>{5C22544A-7EE6-4342-B048-85BDC9FD1C3A}</a:tableStyleId>
              </a:tblPr>
              <a:tblGrid>
                <a:gridCol w="2650068">
                  <a:extLst>
                    <a:ext uri="{9D8B030D-6E8A-4147-A177-3AD203B41FA5}">
                      <a16:colId xmlns:a16="http://schemas.microsoft.com/office/drawing/2014/main" val="659679363"/>
                    </a:ext>
                  </a:extLst>
                </a:gridCol>
                <a:gridCol w="7704666">
                  <a:extLst>
                    <a:ext uri="{9D8B030D-6E8A-4147-A177-3AD203B41FA5}">
                      <a16:colId xmlns:a16="http://schemas.microsoft.com/office/drawing/2014/main" val="2569359184"/>
                    </a:ext>
                  </a:extLst>
                </a:gridCol>
              </a:tblGrid>
              <a:tr h="370840">
                <a:tc>
                  <a:txBody>
                    <a:bodyPr/>
                    <a:lstStyle/>
                    <a:p>
                      <a:pPr algn="ctr"/>
                      <a:r>
                        <a:rPr lang="en-US" dirty="0"/>
                        <a:t>Area of Interest</a:t>
                      </a:r>
                    </a:p>
                  </a:txBody>
                  <a:tcPr/>
                </a:tc>
                <a:tc>
                  <a:txBody>
                    <a:bodyPr/>
                    <a:lstStyle/>
                    <a:p>
                      <a:pPr algn="ctr"/>
                      <a:r>
                        <a:rPr lang="en-US" dirty="0"/>
                        <a:t>Changes/Differences</a:t>
                      </a:r>
                    </a:p>
                  </a:txBody>
                  <a:tcPr/>
                </a:tc>
                <a:extLst>
                  <a:ext uri="{0D108BD9-81ED-4DB2-BD59-A6C34878D82A}">
                    <a16:rowId xmlns:a16="http://schemas.microsoft.com/office/drawing/2014/main" val="940073327"/>
                  </a:ext>
                </a:extLst>
              </a:tr>
              <a:tr h="370840">
                <a:tc rowSpan="2">
                  <a:txBody>
                    <a:bodyPr/>
                    <a:lstStyle/>
                    <a:p>
                      <a:r>
                        <a:rPr lang="en-US" dirty="0"/>
                        <a:t>Design and Development Verification &amp; Validation</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b="1" u="sng" dirty="0"/>
                        <a:t>Document V &amp; V plans and arrangements</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186512455"/>
                  </a:ext>
                </a:extLst>
              </a:tr>
              <a:tr h="370840">
                <a:tc vMerge="1">
                  <a:txBody>
                    <a:bodyPr/>
                    <a:lstStyle/>
                    <a:p>
                      <a:endParaRPr lang="en-US" dirty="0"/>
                    </a:p>
                  </a:txBody>
                  <a:tcPr/>
                </a:tc>
                <a:tc>
                  <a:txBody>
                    <a:bodyPr/>
                    <a:lstStyle/>
                    <a:p>
                      <a:pPr marL="285750" indent="-285750">
                        <a:buFont typeface="Arial" panose="020B0604020202020204" pitchFamily="34" charset="0"/>
                        <a:buChar char="•"/>
                      </a:pPr>
                      <a:r>
                        <a:rPr lang="en-US" dirty="0"/>
                        <a:t>Expected to think about how to </a:t>
                      </a:r>
                      <a:r>
                        <a:rPr lang="en-US" b="1" u="sng" dirty="0"/>
                        <a:t>verify and validate medical devices that connect to or interface with other medical devices</a:t>
                      </a:r>
                      <a:r>
                        <a:rPr lang="en-US" dirty="0"/>
                        <a:t>, and </a:t>
                      </a:r>
                      <a:r>
                        <a:rPr lang="en-US" b="1" u="sng" dirty="0"/>
                        <a:t>verify design outputs when these devices are connected</a:t>
                      </a:r>
                      <a:r>
                        <a:rPr lang="en-US" dirty="0"/>
                        <a:t>, and </a:t>
                      </a:r>
                      <a:r>
                        <a:rPr lang="en-US" b="1" u="sng" dirty="0"/>
                        <a:t>validate the intended use requirements when these devices are connected</a:t>
                      </a:r>
                    </a:p>
                  </a:txBody>
                  <a:tcPr/>
                </a:tc>
                <a:extLst>
                  <a:ext uri="{0D108BD9-81ED-4DB2-BD59-A6C34878D82A}">
                    <a16:rowId xmlns:a16="http://schemas.microsoft.com/office/drawing/2014/main" val="3582649846"/>
                  </a:ext>
                </a:extLst>
              </a:tr>
              <a:tr h="370840">
                <a:tc>
                  <a:txBody>
                    <a:bodyPr/>
                    <a:lstStyle/>
                    <a:p>
                      <a:r>
                        <a:rPr lang="en-US" dirty="0"/>
                        <a:t>Design &amp; Development Changes</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dirty="0"/>
                        <a:t>Establish processes to </a:t>
                      </a:r>
                      <a:r>
                        <a:rPr lang="en-US" b="1" u="sng" dirty="0"/>
                        <a:t>control changes and evaluate their significance and impact</a:t>
                      </a:r>
                      <a:r>
                        <a:rPr lang="en-US" dirty="0"/>
                        <a:t>, and </a:t>
                      </a:r>
                      <a:r>
                        <a:rPr lang="en-US" b="1" u="sng" dirty="0"/>
                        <a:t>maintain a file for each medical device or family of medical devices that documents these changes</a:t>
                      </a:r>
                    </a:p>
                  </a:txBody>
                  <a:tcPr/>
                </a:tc>
                <a:extLst>
                  <a:ext uri="{0D108BD9-81ED-4DB2-BD59-A6C34878D82A}">
                    <a16:rowId xmlns:a16="http://schemas.microsoft.com/office/drawing/2014/main" val="2781549503"/>
                  </a:ext>
                </a:extLst>
              </a:tr>
              <a:tr h="370840">
                <a:tc>
                  <a:txBody>
                    <a:bodyPr/>
                    <a:lstStyle/>
                    <a:p>
                      <a:r>
                        <a:rPr lang="en-US" dirty="0"/>
                        <a:t>Design &amp; Development Transfer</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Emphasis to ensure that </a:t>
                      </a:r>
                      <a:r>
                        <a:rPr lang="en-US" b="1" u="sng" dirty="0"/>
                        <a:t>outputs are suitable for manufacturing before becoming product specs.</a:t>
                      </a:r>
                    </a:p>
                  </a:txBody>
                  <a:tcPr/>
                </a:tc>
                <a:extLst>
                  <a:ext uri="{0D108BD9-81ED-4DB2-BD59-A6C34878D82A}">
                    <a16:rowId xmlns:a16="http://schemas.microsoft.com/office/drawing/2014/main" val="1524653665"/>
                  </a:ext>
                </a:extLst>
              </a:tr>
            </a:tbl>
          </a:graphicData>
        </a:graphic>
      </p:graphicFrame>
    </p:spTree>
    <p:extLst>
      <p:ext uri="{BB962C8B-B14F-4D97-AF65-F5344CB8AC3E}">
        <p14:creationId xmlns:p14="http://schemas.microsoft.com/office/powerpoint/2010/main" val="69549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9D38-4F30-DC48-BDBE-3730F8FAEDC5}"/>
              </a:ext>
            </a:extLst>
          </p:cNvPr>
          <p:cNvSpPr>
            <a:spLocks noGrp="1"/>
          </p:cNvSpPr>
          <p:nvPr>
            <p:ph type="title"/>
          </p:nvPr>
        </p:nvSpPr>
        <p:spPr/>
        <p:txBody>
          <a:bodyPr/>
          <a:lstStyle/>
          <a:p>
            <a:r>
              <a:rPr lang="en-US" b="1" i="1" dirty="0">
                <a:solidFill>
                  <a:srgbClr val="0070C0"/>
                </a:solidFill>
              </a:rPr>
              <a:t>Critical Changes:  ISO 13485:2016 Vs. 2003</a:t>
            </a:r>
          </a:p>
        </p:txBody>
      </p:sp>
      <p:sp>
        <p:nvSpPr>
          <p:cNvPr id="3" name="Content Placeholder 2">
            <a:extLst>
              <a:ext uri="{FF2B5EF4-FFF2-40B4-BE49-F238E27FC236}">
                <a16:creationId xmlns:a16="http://schemas.microsoft.com/office/drawing/2014/main" id="{4183E417-C2F0-6141-A6DB-6670A6D33DD8}"/>
              </a:ext>
            </a:extLst>
          </p:cNvPr>
          <p:cNvSpPr>
            <a:spLocks noGrp="1"/>
          </p:cNvSpPr>
          <p:nvPr>
            <p:ph idx="1"/>
          </p:nvPr>
        </p:nvSpPr>
        <p:spPr>
          <a:xfrm>
            <a:off x="838200" y="1586443"/>
            <a:ext cx="10515600" cy="4351338"/>
          </a:xfrm>
        </p:spPr>
        <p:txBody>
          <a:bodyPr/>
          <a:lstStyle/>
          <a:p>
            <a:pPr marL="0" indent="0">
              <a:buNone/>
            </a:pPr>
            <a:r>
              <a:rPr lang="en-US" dirty="0"/>
              <a:t>Reference:  </a:t>
            </a:r>
            <a:r>
              <a:rPr lang="en-US" dirty="0">
                <a:hlinkClick r:id="rId2"/>
              </a:rPr>
              <a:t>www.praxiom.com</a:t>
            </a:r>
            <a:r>
              <a:rPr lang="en-US" dirty="0"/>
              <a:t>						</a:t>
            </a:r>
            <a:r>
              <a:rPr lang="en-US" sz="2400" i="1" dirty="0"/>
              <a:t>(4 of 6)</a:t>
            </a:r>
            <a:endParaRPr lang="en-US" sz="2400"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1AB365FF-25FA-0643-8BC2-164A19198C0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0450D965-9ACA-804F-8ED6-541A4C29A1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2ACD92-211E-C74C-BD66-D9E577618C67}"/>
              </a:ext>
            </a:extLst>
          </p:cNvPr>
          <p:cNvSpPr>
            <a:spLocks noGrp="1"/>
          </p:cNvSpPr>
          <p:nvPr>
            <p:ph type="sldNum" sz="quarter" idx="12"/>
          </p:nvPr>
        </p:nvSpPr>
        <p:spPr/>
        <p:txBody>
          <a:bodyPr/>
          <a:lstStyle/>
          <a:p>
            <a:fld id="{9E46B3AE-A474-2540-AE6C-F1368091931B}" type="slidenum">
              <a:rPr lang="en-US" smtClean="0"/>
              <a:t>17</a:t>
            </a:fld>
            <a:endParaRPr lang="en-US" dirty="0"/>
          </a:p>
        </p:txBody>
      </p:sp>
      <p:graphicFrame>
        <p:nvGraphicFramePr>
          <p:cNvPr id="7" name="Table 6">
            <a:extLst>
              <a:ext uri="{FF2B5EF4-FFF2-40B4-BE49-F238E27FC236}">
                <a16:creationId xmlns:a16="http://schemas.microsoft.com/office/drawing/2014/main" id="{FC7D3F3E-1C73-8E44-9DD6-67207833A918}"/>
              </a:ext>
            </a:extLst>
          </p:cNvPr>
          <p:cNvGraphicFramePr>
            <a:graphicFrameLocks noGrp="1"/>
          </p:cNvGraphicFramePr>
          <p:nvPr>
            <p:extLst>
              <p:ext uri="{D42A27DB-BD31-4B8C-83A1-F6EECF244321}">
                <p14:modId xmlns:p14="http://schemas.microsoft.com/office/powerpoint/2010/main" val="1500491840"/>
              </p:ext>
            </p:extLst>
          </p:nvPr>
        </p:nvGraphicFramePr>
        <p:xfrm>
          <a:off x="838199" y="2145454"/>
          <a:ext cx="10354734" cy="3850640"/>
        </p:xfrm>
        <a:graphic>
          <a:graphicData uri="http://schemas.openxmlformats.org/drawingml/2006/table">
            <a:tbl>
              <a:tblPr firstRow="1" bandRow="1">
                <a:tableStyleId>{5C22544A-7EE6-4342-B048-85BDC9FD1C3A}</a:tableStyleId>
              </a:tblPr>
              <a:tblGrid>
                <a:gridCol w="2040468">
                  <a:extLst>
                    <a:ext uri="{9D8B030D-6E8A-4147-A177-3AD203B41FA5}">
                      <a16:colId xmlns:a16="http://schemas.microsoft.com/office/drawing/2014/main" val="659679363"/>
                    </a:ext>
                  </a:extLst>
                </a:gridCol>
                <a:gridCol w="8314266">
                  <a:extLst>
                    <a:ext uri="{9D8B030D-6E8A-4147-A177-3AD203B41FA5}">
                      <a16:colId xmlns:a16="http://schemas.microsoft.com/office/drawing/2014/main" val="2569359184"/>
                    </a:ext>
                  </a:extLst>
                </a:gridCol>
              </a:tblGrid>
              <a:tr h="370840">
                <a:tc>
                  <a:txBody>
                    <a:bodyPr/>
                    <a:lstStyle/>
                    <a:p>
                      <a:pPr algn="ctr"/>
                      <a:r>
                        <a:rPr lang="en-US" dirty="0"/>
                        <a:t>Area of Interest</a:t>
                      </a:r>
                    </a:p>
                  </a:txBody>
                  <a:tcPr/>
                </a:tc>
                <a:tc>
                  <a:txBody>
                    <a:bodyPr/>
                    <a:lstStyle/>
                    <a:p>
                      <a:pPr algn="ctr"/>
                      <a:r>
                        <a:rPr lang="en-US" dirty="0"/>
                        <a:t>Changes/Differences</a:t>
                      </a:r>
                    </a:p>
                  </a:txBody>
                  <a:tcPr/>
                </a:tc>
                <a:extLst>
                  <a:ext uri="{0D108BD9-81ED-4DB2-BD59-A6C34878D82A}">
                    <a16:rowId xmlns:a16="http://schemas.microsoft.com/office/drawing/2014/main" val="940073327"/>
                  </a:ext>
                </a:extLst>
              </a:tr>
              <a:tr h="370840">
                <a:tc rowSpan="2">
                  <a:txBody>
                    <a:bodyPr/>
                    <a:lstStyle/>
                    <a:p>
                      <a:r>
                        <a:rPr lang="en-US" dirty="0"/>
                        <a:t>Purchasing</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Need to consider the </a:t>
                      </a:r>
                      <a:r>
                        <a:rPr lang="en-US" b="1" u="sng" dirty="0"/>
                        <a:t>risk to the medical device</a:t>
                      </a:r>
                      <a:r>
                        <a:rPr lang="en-US" b="0" u="none" dirty="0"/>
                        <a:t> </a:t>
                      </a:r>
                      <a:r>
                        <a:rPr lang="en-US" dirty="0"/>
                        <a:t>in addition to the  effect purchased product has on the </a:t>
                      </a:r>
                      <a:r>
                        <a:rPr lang="en-US" b="1" u="sng" dirty="0"/>
                        <a:t>safety and performance of the medical device</a:t>
                      </a:r>
                    </a:p>
                  </a:txBody>
                  <a:tcPr/>
                </a:tc>
                <a:extLst>
                  <a:ext uri="{0D108BD9-81ED-4DB2-BD59-A6C34878D82A}">
                    <a16:rowId xmlns:a16="http://schemas.microsoft.com/office/drawing/2014/main" val="1186512455"/>
                  </a:ext>
                </a:extLst>
              </a:tr>
              <a:tr h="370840">
                <a:tc vMerge="1">
                  <a:txBody>
                    <a:bodyPr/>
                    <a:lstStyle/>
                    <a:p>
                      <a:endParaRPr lang="en-US" dirty="0"/>
                    </a:p>
                  </a:txBody>
                  <a:tcPr/>
                </a:tc>
                <a:tc>
                  <a:txBody>
                    <a:bodyPr/>
                    <a:lstStyle/>
                    <a:p>
                      <a:pPr marL="285750" indent="-285750">
                        <a:buFont typeface="Arial" panose="020B0604020202020204" pitchFamily="34" charset="0"/>
                        <a:buChar char="•"/>
                      </a:pPr>
                      <a:r>
                        <a:rPr lang="en-US" dirty="0"/>
                        <a:t>Need to make sure that </a:t>
                      </a:r>
                      <a:r>
                        <a:rPr lang="en-US" b="1" u="sng" dirty="0"/>
                        <a:t>suppliers are capable of meeting all relevant statutory requirements</a:t>
                      </a:r>
                      <a:r>
                        <a:rPr lang="en-US" dirty="0"/>
                        <a:t> in addition to organization’s requirements</a:t>
                      </a:r>
                    </a:p>
                  </a:txBody>
                  <a:tcPr/>
                </a:tc>
                <a:extLst>
                  <a:ext uri="{0D108BD9-81ED-4DB2-BD59-A6C34878D82A}">
                    <a16:rowId xmlns:a16="http://schemas.microsoft.com/office/drawing/2014/main" val="3582649846"/>
                  </a:ext>
                </a:extLst>
              </a:tr>
              <a:tr h="370840">
                <a:tc rowSpan="2">
                  <a:txBody>
                    <a:bodyPr/>
                    <a:lstStyle/>
                    <a:p>
                      <a:r>
                        <a:rPr lang="en-US" dirty="0"/>
                        <a:t>Supplier Monitoring</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dirty="0"/>
                        <a:t>Need to consider </a:t>
                      </a:r>
                      <a:r>
                        <a:rPr lang="en-US" b="1" u="sng" dirty="0"/>
                        <a:t>risk to the medical device whenever suppliers underperform</a:t>
                      </a:r>
                      <a:r>
                        <a:rPr lang="en-US" dirty="0"/>
                        <a:t>, and need to respond in a way that is </a:t>
                      </a:r>
                      <a:r>
                        <a:rPr lang="en-US" b="1" u="sng" dirty="0"/>
                        <a:t>proportional to the risk</a:t>
                      </a:r>
                      <a:r>
                        <a:rPr lang="en-US" dirty="0"/>
                        <a:t> to the medical device</a:t>
                      </a:r>
                    </a:p>
                  </a:txBody>
                  <a:tcPr/>
                </a:tc>
                <a:extLst>
                  <a:ext uri="{0D108BD9-81ED-4DB2-BD59-A6C34878D82A}">
                    <a16:rowId xmlns:a16="http://schemas.microsoft.com/office/drawing/2014/main" val="1023048812"/>
                  </a:ext>
                </a:extLst>
              </a:tr>
              <a:tr h="370840">
                <a:tc vMerge="1">
                  <a:txBody>
                    <a:bodyPr/>
                    <a:lstStyle/>
                    <a:p>
                      <a:endParaRPr lang="en-US" dirty="0"/>
                    </a:p>
                  </a:txBody>
                  <a:tcPr/>
                </a:tc>
                <a:tc>
                  <a:txBody>
                    <a:bodyPr/>
                    <a:lstStyle/>
                    <a:p>
                      <a:pPr marL="285750" indent="-285750">
                        <a:buFont typeface="Arial" panose="020B0604020202020204" pitchFamily="34" charset="0"/>
                        <a:buChar char="•"/>
                      </a:pPr>
                      <a:r>
                        <a:rPr lang="en-US" dirty="0"/>
                        <a:t>Need to record </a:t>
                      </a:r>
                      <a:r>
                        <a:rPr lang="en-US" b="1" u="sng" dirty="0"/>
                        <a:t>supplier monitoring and re-evaluation activ</a:t>
                      </a:r>
                      <a:r>
                        <a:rPr lang="en-US" dirty="0"/>
                        <a:t>ities</a:t>
                      </a:r>
                    </a:p>
                  </a:txBody>
                  <a:tcPr/>
                </a:tc>
                <a:extLst>
                  <a:ext uri="{0D108BD9-81ED-4DB2-BD59-A6C34878D82A}">
                    <a16:rowId xmlns:a16="http://schemas.microsoft.com/office/drawing/2014/main" val="2674774994"/>
                  </a:ext>
                </a:extLst>
              </a:tr>
              <a:tr h="370840">
                <a:tc>
                  <a:txBody>
                    <a:bodyPr/>
                    <a:lstStyle/>
                    <a:p>
                      <a:r>
                        <a:rPr lang="en-US" dirty="0"/>
                        <a:t>Purchased Product Risks</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Need to consider the </a:t>
                      </a:r>
                      <a:r>
                        <a:rPr lang="en-US" b="1" u="sng" dirty="0"/>
                        <a:t>risk associated with the product purchased</a:t>
                      </a:r>
                      <a:r>
                        <a:rPr lang="en-US" dirty="0"/>
                        <a:t> and consider what action to take when </a:t>
                      </a:r>
                      <a:r>
                        <a:rPr lang="en-US" b="1" u="sng" dirty="0"/>
                        <a:t>unanticipated changes are made to purchased products</a:t>
                      </a:r>
                      <a:r>
                        <a:rPr lang="en-US" dirty="0"/>
                        <a:t> and to determine whether these changes </a:t>
                      </a:r>
                      <a:r>
                        <a:rPr lang="en-US" b="1" u="sng" dirty="0"/>
                        <a:t>affect the medical device or product realization process</a:t>
                      </a:r>
                    </a:p>
                  </a:txBody>
                  <a:tcPr/>
                </a:tc>
                <a:extLst>
                  <a:ext uri="{0D108BD9-81ED-4DB2-BD59-A6C34878D82A}">
                    <a16:rowId xmlns:a16="http://schemas.microsoft.com/office/drawing/2014/main" val="2806101666"/>
                  </a:ext>
                </a:extLst>
              </a:tr>
            </a:tbl>
          </a:graphicData>
        </a:graphic>
      </p:graphicFrame>
    </p:spTree>
    <p:extLst>
      <p:ext uri="{BB962C8B-B14F-4D97-AF65-F5344CB8AC3E}">
        <p14:creationId xmlns:p14="http://schemas.microsoft.com/office/powerpoint/2010/main" val="314375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9D38-4F30-DC48-BDBE-3730F8FAEDC5}"/>
              </a:ext>
            </a:extLst>
          </p:cNvPr>
          <p:cNvSpPr>
            <a:spLocks noGrp="1"/>
          </p:cNvSpPr>
          <p:nvPr>
            <p:ph type="title"/>
          </p:nvPr>
        </p:nvSpPr>
        <p:spPr/>
        <p:txBody>
          <a:bodyPr/>
          <a:lstStyle/>
          <a:p>
            <a:r>
              <a:rPr lang="en-US" b="1" i="1" dirty="0">
                <a:solidFill>
                  <a:srgbClr val="0070C0"/>
                </a:solidFill>
              </a:rPr>
              <a:t>Critical Changes:  ISO 13485:2016 Vs. 2003</a:t>
            </a:r>
          </a:p>
        </p:txBody>
      </p:sp>
      <p:sp>
        <p:nvSpPr>
          <p:cNvPr id="3" name="Content Placeholder 2">
            <a:extLst>
              <a:ext uri="{FF2B5EF4-FFF2-40B4-BE49-F238E27FC236}">
                <a16:creationId xmlns:a16="http://schemas.microsoft.com/office/drawing/2014/main" id="{4183E417-C2F0-6141-A6DB-6670A6D33DD8}"/>
              </a:ext>
            </a:extLst>
          </p:cNvPr>
          <p:cNvSpPr>
            <a:spLocks noGrp="1"/>
          </p:cNvSpPr>
          <p:nvPr>
            <p:ph idx="1"/>
          </p:nvPr>
        </p:nvSpPr>
        <p:spPr>
          <a:xfrm>
            <a:off x="838200" y="1586443"/>
            <a:ext cx="10515600" cy="4351338"/>
          </a:xfrm>
        </p:spPr>
        <p:txBody>
          <a:bodyPr/>
          <a:lstStyle/>
          <a:p>
            <a:pPr marL="0" indent="0">
              <a:buNone/>
            </a:pPr>
            <a:r>
              <a:rPr lang="en-US" dirty="0"/>
              <a:t>Reference:  </a:t>
            </a:r>
            <a:r>
              <a:rPr lang="en-US" dirty="0">
                <a:hlinkClick r:id="rId2"/>
              </a:rPr>
              <a:t>www.praxiom.com</a:t>
            </a:r>
            <a:r>
              <a:rPr lang="en-US" dirty="0"/>
              <a:t>						</a:t>
            </a:r>
            <a:r>
              <a:rPr lang="en-US" sz="2400" i="1" dirty="0"/>
              <a:t>(5 of 6)</a:t>
            </a:r>
            <a:endParaRPr lang="en-US" sz="2400"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1AB365FF-25FA-0643-8BC2-164A19198C0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0450D965-9ACA-804F-8ED6-541A4C29A1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2ACD92-211E-C74C-BD66-D9E577618C67}"/>
              </a:ext>
            </a:extLst>
          </p:cNvPr>
          <p:cNvSpPr>
            <a:spLocks noGrp="1"/>
          </p:cNvSpPr>
          <p:nvPr>
            <p:ph type="sldNum" sz="quarter" idx="12"/>
          </p:nvPr>
        </p:nvSpPr>
        <p:spPr/>
        <p:txBody>
          <a:bodyPr/>
          <a:lstStyle/>
          <a:p>
            <a:fld id="{9E46B3AE-A474-2540-AE6C-F1368091931B}" type="slidenum">
              <a:rPr lang="en-US" smtClean="0"/>
              <a:t>18</a:t>
            </a:fld>
            <a:endParaRPr lang="en-US" dirty="0"/>
          </a:p>
        </p:txBody>
      </p:sp>
      <p:graphicFrame>
        <p:nvGraphicFramePr>
          <p:cNvPr id="7" name="Table 6">
            <a:extLst>
              <a:ext uri="{FF2B5EF4-FFF2-40B4-BE49-F238E27FC236}">
                <a16:creationId xmlns:a16="http://schemas.microsoft.com/office/drawing/2014/main" id="{FC7D3F3E-1C73-8E44-9DD6-67207833A918}"/>
              </a:ext>
            </a:extLst>
          </p:cNvPr>
          <p:cNvGraphicFramePr>
            <a:graphicFrameLocks noGrp="1"/>
          </p:cNvGraphicFramePr>
          <p:nvPr>
            <p:extLst>
              <p:ext uri="{D42A27DB-BD31-4B8C-83A1-F6EECF244321}">
                <p14:modId xmlns:p14="http://schemas.microsoft.com/office/powerpoint/2010/main" val="1760708461"/>
              </p:ext>
            </p:extLst>
          </p:nvPr>
        </p:nvGraphicFramePr>
        <p:xfrm>
          <a:off x="838199" y="2145454"/>
          <a:ext cx="10354734" cy="2748280"/>
        </p:xfrm>
        <a:graphic>
          <a:graphicData uri="http://schemas.openxmlformats.org/drawingml/2006/table">
            <a:tbl>
              <a:tblPr firstRow="1" bandRow="1">
                <a:tableStyleId>{5C22544A-7EE6-4342-B048-85BDC9FD1C3A}</a:tableStyleId>
              </a:tblPr>
              <a:tblGrid>
                <a:gridCol w="2650068">
                  <a:extLst>
                    <a:ext uri="{9D8B030D-6E8A-4147-A177-3AD203B41FA5}">
                      <a16:colId xmlns:a16="http://schemas.microsoft.com/office/drawing/2014/main" val="659679363"/>
                    </a:ext>
                  </a:extLst>
                </a:gridCol>
                <a:gridCol w="7704666">
                  <a:extLst>
                    <a:ext uri="{9D8B030D-6E8A-4147-A177-3AD203B41FA5}">
                      <a16:colId xmlns:a16="http://schemas.microsoft.com/office/drawing/2014/main" val="2569359184"/>
                    </a:ext>
                  </a:extLst>
                </a:gridCol>
              </a:tblGrid>
              <a:tr h="370840">
                <a:tc>
                  <a:txBody>
                    <a:bodyPr/>
                    <a:lstStyle/>
                    <a:p>
                      <a:pPr algn="ctr"/>
                      <a:r>
                        <a:rPr lang="en-US" dirty="0"/>
                        <a:t>Area of Interest</a:t>
                      </a:r>
                    </a:p>
                  </a:txBody>
                  <a:tcPr/>
                </a:tc>
                <a:tc>
                  <a:txBody>
                    <a:bodyPr/>
                    <a:lstStyle/>
                    <a:p>
                      <a:pPr algn="ctr"/>
                      <a:r>
                        <a:rPr lang="en-US" dirty="0"/>
                        <a:t>Changes/Differences</a:t>
                      </a:r>
                    </a:p>
                  </a:txBody>
                  <a:tcPr/>
                </a:tc>
                <a:extLst>
                  <a:ext uri="{0D108BD9-81ED-4DB2-BD59-A6C34878D82A}">
                    <a16:rowId xmlns:a16="http://schemas.microsoft.com/office/drawing/2014/main" val="940073327"/>
                  </a:ext>
                </a:extLst>
              </a:tr>
              <a:tr h="370840">
                <a:tc>
                  <a:txBody>
                    <a:bodyPr/>
                    <a:lstStyle/>
                    <a:p>
                      <a:r>
                        <a:rPr lang="en-US" dirty="0"/>
                        <a:t>Process Validation</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In addition to establishing procedures to validate production and service delivery processes that generate outputs that can’t be verified until the product is in use or the service has been delivered, you are expected to </a:t>
                      </a:r>
                      <a:r>
                        <a:rPr lang="en-US" b="1" u="sng" dirty="0"/>
                        <a:t>establish validation plans and to revalidate processes whenever necessary</a:t>
                      </a:r>
                    </a:p>
                  </a:txBody>
                  <a:tcPr/>
                </a:tc>
                <a:extLst>
                  <a:ext uri="{0D108BD9-81ED-4DB2-BD59-A6C34878D82A}">
                    <a16:rowId xmlns:a16="http://schemas.microsoft.com/office/drawing/2014/main" val="1186512455"/>
                  </a:ext>
                </a:extLst>
              </a:tr>
              <a:tr h="370840">
                <a:tc>
                  <a:txBody>
                    <a:bodyPr/>
                    <a:lstStyle/>
                    <a:p>
                      <a:r>
                        <a:rPr lang="en-US" dirty="0"/>
                        <a:t>Servicing</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dirty="0"/>
                        <a:t>In addition to having to document your organization's servicing procedures and reference materials, you're now also expected to </a:t>
                      </a:r>
                      <a:r>
                        <a:rPr lang="en-US" b="1" u="sng" dirty="0"/>
                        <a:t>analyze servicing records in order to identify servicing complaints and improvement opportunities</a:t>
                      </a:r>
                    </a:p>
                  </a:txBody>
                  <a:tcPr/>
                </a:tc>
                <a:extLst>
                  <a:ext uri="{0D108BD9-81ED-4DB2-BD59-A6C34878D82A}">
                    <a16:rowId xmlns:a16="http://schemas.microsoft.com/office/drawing/2014/main" val="3582649846"/>
                  </a:ext>
                </a:extLst>
              </a:tr>
            </a:tbl>
          </a:graphicData>
        </a:graphic>
      </p:graphicFrame>
    </p:spTree>
    <p:extLst>
      <p:ext uri="{BB962C8B-B14F-4D97-AF65-F5344CB8AC3E}">
        <p14:creationId xmlns:p14="http://schemas.microsoft.com/office/powerpoint/2010/main" val="4067164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9D38-4F30-DC48-BDBE-3730F8FAEDC5}"/>
              </a:ext>
            </a:extLst>
          </p:cNvPr>
          <p:cNvSpPr>
            <a:spLocks noGrp="1"/>
          </p:cNvSpPr>
          <p:nvPr>
            <p:ph type="title"/>
          </p:nvPr>
        </p:nvSpPr>
        <p:spPr/>
        <p:txBody>
          <a:bodyPr/>
          <a:lstStyle/>
          <a:p>
            <a:r>
              <a:rPr lang="en-US" b="1" i="1" dirty="0">
                <a:solidFill>
                  <a:srgbClr val="0070C0"/>
                </a:solidFill>
              </a:rPr>
              <a:t>Critical Changes:  ISO 13485:2016 Vs. 2003</a:t>
            </a:r>
          </a:p>
        </p:txBody>
      </p:sp>
      <p:sp>
        <p:nvSpPr>
          <p:cNvPr id="3" name="Content Placeholder 2">
            <a:extLst>
              <a:ext uri="{FF2B5EF4-FFF2-40B4-BE49-F238E27FC236}">
                <a16:creationId xmlns:a16="http://schemas.microsoft.com/office/drawing/2014/main" id="{4183E417-C2F0-6141-A6DB-6670A6D33DD8}"/>
              </a:ext>
            </a:extLst>
          </p:cNvPr>
          <p:cNvSpPr>
            <a:spLocks noGrp="1"/>
          </p:cNvSpPr>
          <p:nvPr>
            <p:ph idx="1"/>
          </p:nvPr>
        </p:nvSpPr>
        <p:spPr>
          <a:xfrm>
            <a:off x="838200" y="1586443"/>
            <a:ext cx="10515600" cy="4351338"/>
          </a:xfrm>
        </p:spPr>
        <p:txBody>
          <a:bodyPr/>
          <a:lstStyle/>
          <a:p>
            <a:pPr marL="0" indent="0">
              <a:buNone/>
            </a:pPr>
            <a:r>
              <a:rPr lang="en-US" dirty="0"/>
              <a:t>Reference:  </a:t>
            </a:r>
            <a:r>
              <a:rPr lang="en-US" dirty="0">
                <a:hlinkClick r:id="rId2"/>
              </a:rPr>
              <a:t>www.praxiom.com</a:t>
            </a:r>
            <a:r>
              <a:rPr lang="en-US" dirty="0"/>
              <a:t>						</a:t>
            </a:r>
            <a:r>
              <a:rPr lang="en-US" sz="2400" i="1" dirty="0"/>
              <a:t>(6 of 6)</a:t>
            </a:r>
            <a:endParaRPr lang="en-US" sz="2400"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1AB365FF-25FA-0643-8BC2-164A19198C0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0450D965-9ACA-804F-8ED6-541A4C29A1F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B2ACD92-211E-C74C-BD66-D9E577618C67}"/>
              </a:ext>
            </a:extLst>
          </p:cNvPr>
          <p:cNvSpPr>
            <a:spLocks noGrp="1"/>
          </p:cNvSpPr>
          <p:nvPr>
            <p:ph type="sldNum" sz="quarter" idx="12"/>
          </p:nvPr>
        </p:nvSpPr>
        <p:spPr/>
        <p:txBody>
          <a:bodyPr/>
          <a:lstStyle/>
          <a:p>
            <a:fld id="{9E46B3AE-A474-2540-AE6C-F1368091931B}" type="slidenum">
              <a:rPr lang="en-US" smtClean="0"/>
              <a:t>19</a:t>
            </a:fld>
            <a:endParaRPr lang="en-US" dirty="0"/>
          </a:p>
        </p:txBody>
      </p:sp>
      <p:graphicFrame>
        <p:nvGraphicFramePr>
          <p:cNvPr id="7" name="Table 6">
            <a:extLst>
              <a:ext uri="{FF2B5EF4-FFF2-40B4-BE49-F238E27FC236}">
                <a16:creationId xmlns:a16="http://schemas.microsoft.com/office/drawing/2014/main" id="{FC7D3F3E-1C73-8E44-9DD6-67207833A918}"/>
              </a:ext>
            </a:extLst>
          </p:cNvPr>
          <p:cNvGraphicFramePr>
            <a:graphicFrameLocks noGrp="1"/>
          </p:cNvGraphicFramePr>
          <p:nvPr>
            <p:extLst>
              <p:ext uri="{D42A27DB-BD31-4B8C-83A1-F6EECF244321}">
                <p14:modId xmlns:p14="http://schemas.microsoft.com/office/powerpoint/2010/main" val="1994283152"/>
              </p:ext>
            </p:extLst>
          </p:nvPr>
        </p:nvGraphicFramePr>
        <p:xfrm>
          <a:off x="838199" y="2145454"/>
          <a:ext cx="10354734" cy="3850640"/>
        </p:xfrm>
        <a:graphic>
          <a:graphicData uri="http://schemas.openxmlformats.org/drawingml/2006/table">
            <a:tbl>
              <a:tblPr firstRow="1" bandRow="1">
                <a:tableStyleId>{5C22544A-7EE6-4342-B048-85BDC9FD1C3A}</a:tableStyleId>
              </a:tblPr>
              <a:tblGrid>
                <a:gridCol w="2650068">
                  <a:extLst>
                    <a:ext uri="{9D8B030D-6E8A-4147-A177-3AD203B41FA5}">
                      <a16:colId xmlns:a16="http://schemas.microsoft.com/office/drawing/2014/main" val="659679363"/>
                    </a:ext>
                  </a:extLst>
                </a:gridCol>
                <a:gridCol w="7704666">
                  <a:extLst>
                    <a:ext uri="{9D8B030D-6E8A-4147-A177-3AD203B41FA5}">
                      <a16:colId xmlns:a16="http://schemas.microsoft.com/office/drawing/2014/main" val="2569359184"/>
                    </a:ext>
                  </a:extLst>
                </a:gridCol>
              </a:tblGrid>
              <a:tr h="370840">
                <a:tc>
                  <a:txBody>
                    <a:bodyPr/>
                    <a:lstStyle/>
                    <a:p>
                      <a:pPr algn="ctr"/>
                      <a:r>
                        <a:rPr lang="en-US" dirty="0"/>
                        <a:t>Area of Interest</a:t>
                      </a:r>
                    </a:p>
                  </a:txBody>
                  <a:tcPr/>
                </a:tc>
                <a:tc>
                  <a:txBody>
                    <a:bodyPr/>
                    <a:lstStyle/>
                    <a:p>
                      <a:pPr algn="ctr"/>
                      <a:r>
                        <a:rPr lang="en-US" dirty="0"/>
                        <a:t>Changes/Differences</a:t>
                      </a:r>
                    </a:p>
                  </a:txBody>
                  <a:tcPr/>
                </a:tc>
                <a:extLst>
                  <a:ext uri="{0D108BD9-81ED-4DB2-BD59-A6C34878D82A}">
                    <a16:rowId xmlns:a16="http://schemas.microsoft.com/office/drawing/2014/main" val="940073327"/>
                  </a:ext>
                </a:extLst>
              </a:tr>
              <a:tr h="370840">
                <a:tc rowSpan="2">
                  <a:txBody>
                    <a:bodyPr/>
                    <a:lstStyle/>
                    <a:p>
                      <a:r>
                        <a:rPr lang="en-US" dirty="0"/>
                        <a:t>Complaints</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dirty="0"/>
                        <a:t>Expected that the organization develop </a:t>
                      </a:r>
                      <a:r>
                        <a:rPr lang="en-US" b="1" u="sng" dirty="0"/>
                        <a:t>procedures</a:t>
                      </a:r>
                      <a:r>
                        <a:rPr lang="en-US" dirty="0"/>
                        <a:t> that comply with all applicable requirements.</a:t>
                      </a:r>
                    </a:p>
                  </a:txBody>
                  <a:tcPr/>
                </a:tc>
                <a:extLst>
                  <a:ext uri="{0D108BD9-81ED-4DB2-BD59-A6C34878D82A}">
                    <a16:rowId xmlns:a16="http://schemas.microsoft.com/office/drawing/2014/main" val="1186512455"/>
                  </a:ext>
                </a:extLst>
              </a:tr>
              <a:tr h="370840">
                <a:tc vMerge="1">
                  <a:txBody>
                    <a:bodyPr/>
                    <a:lstStyle/>
                    <a:p>
                      <a:endParaRPr lang="en-US" dirty="0"/>
                    </a:p>
                  </a:txBody>
                  <a:tcPr/>
                </a:tc>
                <a:tc>
                  <a:txBody>
                    <a:bodyPr/>
                    <a:lstStyle/>
                    <a:p>
                      <a:pPr marL="285750" indent="-285750">
                        <a:buFont typeface="Arial" panose="020B0604020202020204" pitchFamily="34" charset="0"/>
                        <a:buChar char="•"/>
                      </a:pPr>
                      <a:r>
                        <a:rPr lang="en-US" dirty="0"/>
                        <a:t>Specifies </a:t>
                      </a:r>
                      <a:r>
                        <a:rPr lang="en-US" b="1" u="sng" dirty="0"/>
                        <a:t>minimum requirements</a:t>
                      </a:r>
                    </a:p>
                  </a:txBody>
                  <a:tcPr/>
                </a:tc>
                <a:extLst>
                  <a:ext uri="{0D108BD9-81ED-4DB2-BD59-A6C34878D82A}">
                    <a16:rowId xmlns:a16="http://schemas.microsoft.com/office/drawing/2014/main" val="3582649846"/>
                  </a:ext>
                </a:extLst>
              </a:tr>
              <a:tr h="370840">
                <a:tc>
                  <a:txBody>
                    <a:bodyPr/>
                    <a:lstStyle/>
                    <a:p>
                      <a:r>
                        <a:rPr lang="en-US" dirty="0"/>
                        <a:t>Delivery of Non-conforming Product</a:t>
                      </a:r>
                    </a:p>
                  </a:txBody>
                  <a:tcPr>
                    <a:solidFill>
                      <a:schemeClr val="accent5">
                        <a:lumMod val="20000"/>
                        <a:lumOff val="80000"/>
                      </a:schemeClr>
                    </a:solidFill>
                  </a:tcPr>
                </a:tc>
                <a:tc>
                  <a:txBody>
                    <a:bodyPr/>
                    <a:lstStyle/>
                    <a:p>
                      <a:pPr marL="285750" indent="-285750">
                        <a:buFont typeface="Arial" panose="020B0604020202020204" pitchFamily="34" charset="0"/>
                        <a:buChar char="•"/>
                      </a:pPr>
                      <a:r>
                        <a:rPr lang="en-US" b="0" u="none" dirty="0"/>
                        <a:t>The organization is expected to </a:t>
                      </a:r>
                      <a:r>
                        <a:rPr lang="en-US" b="1" u="sng" dirty="0"/>
                        <a:t>investigate nonconforming products that have been delivered, to determine if corrective action is needed</a:t>
                      </a:r>
                      <a:r>
                        <a:rPr lang="en-US" b="0" u="none" dirty="0"/>
                        <a:t>, and to consider whether or not </a:t>
                      </a:r>
                      <a:r>
                        <a:rPr lang="en-US" b="1" i="0" u="sng" dirty="0"/>
                        <a:t>responsible external parties need to be identified</a:t>
                      </a:r>
                      <a:r>
                        <a:rPr lang="en-US" b="0" u="none" dirty="0"/>
                        <a:t>.</a:t>
                      </a:r>
                    </a:p>
                  </a:txBody>
                  <a:tcPr/>
                </a:tc>
                <a:extLst>
                  <a:ext uri="{0D108BD9-81ED-4DB2-BD59-A6C34878D82A}">
                    <a16:rowId xmlns:a16="http://schemas.microsoft.com/office/drawing/2014/main" val="3987793033"/>
                  </a:ext>
                </a:extLst>
              </a:tr>
              <a:tr h="370840">
                <a:tc rowSpan="2">
                  <a:txBody>
                    <a:bodyPr/>
                    <a:lstStyle/>
                    <a:p>
                      <a:r>
                        <a:rPr lang="en-US" dirty="0"/>
                        <a:t>Improvement</a:t>
                      </a: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b="0" u="none" dirty="0"/>
                        <a:t>Expected to maintain </a:t>
                      </a:r>
                      <a:r>
                        <a:rPr lang="en-US" b="1" u="sng" dirty="0"/>
                        <a:t>safety and performance of products</a:t>
                      </a:r>
                      <a:r>
                        <a:rPr lang="en-US" b="0" u="none" dirty="0"/>
                        <a:t> whenever improvements are being considered.</a:t>
                      </a:r>
                    </a:p>
                  </a:txBody>
                  <a:tcPr/>
                </a:tc>
                <a:extLst>
                  <a:ext uri="{0D108BD9-81ED-4DB2-BD59-A6C34878D82A}">
                    <a16:rowId xmlns:a16="http://schemas.microsoft.com/office/drawing/2014/main" val="3067726898"/>
                  </a:ext>
                </a:extLst>
              </a:tr>
              <a:tr h="370840">
                <a:tc vMerge="1">
                  <a:txBody>
                    <a:bodyPr/>
                    <a:lstStyle/>
                    <a:p>
                      <a:endParaRPr lang="en-US" dirty="0"/>
                    </a:p>
                  </a:txBody>
                  <a:tcPr/>
                </a:tc>
                <a:tc>
                  <a:txBody>
                    <a:bodyPr/>
                    <a:lstStyle/>
                    <a:p>
                      <a:pPr marL="285750" indent="-285750">
                        <a:buFont typeface="Arial" panose="020B0604020202020204" pitchFamily="34" charset="0"/>
                        <a:buChar char="•"/>
                      </a:pPr>
                      <a:r>
                        <a:rPr lang="en-US" b="0" u="none" dirty="0"/>
                        <a:t>Before CAPA implemented, expected to verify that they </a:t>
                      </a:r>
                      <a:r>
                        <a:rPr lang="en-US" b="1" u="sng" dirty="0"/>
                        <a:t>comply with applicable regulatory requirements</a:t>
                      </a:r>
                      <a:r>
                        <a:rPr lang="en-US" b="0" u="none" dirty="0"/>
                        <a:t> and that they do </a:t>
                      </a:r>
                      <a:r>
                        <a:rPr lang="en-US" b="1" u="sng" dirty="0"/>
                        <a:t>not compromise the safety and performance of the medical device</a:t>
                      </a:r>
                      <a:r>
                        <a:rPr lang="en-US" b="0" u="none" dirty="0"/>
                        <a:t>.</a:t>
                      </a:r>
                    </a:p>
                  </a:txBody>
                  <a:tcPr/>
                </a:tc>
                <a:extLst>
                  <a:ext uri="{0D108BD9-81ED-4DB2-BD59-A6C34878D82A}">
                    <a16:rowId xmlns:a16="http://schemas.microsoft.com/office/drawing/2014/main" val="2868814026"/>
                  </a:ext>
                </a:extLst>
              </a:tr>
            </a:tbl>
          </a:graphicData>
        </a:graphic>
      </p:graphicFrame>
    </p:spTree>
    <p:extLst>
      <p:ext uri="{BB962C8B-B14F-4D97-AF65-F5344CB8AC3E}">
        <p14:creationId xmlns:p14="http://schemas.microsoft.com/office/powerpoint/2010/main" val="399545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2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CF73200B-DAE8-4A94-B56F-1D71010FFE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627564"/>
            <a:ext cx="7474172" cy="1325563"/>
          </a:xfrm>
        </p:spPr>
        <p:txBody>
          <a:bodyPr>
            <a:normAutofit/>
          </a:bodyPr>
          <a:lstStyle/>
          <a:p>
            <a:r>
              <a:rPr lang="en-US" b="1" i="1" dirty="0">
                <a:solidFill>
                  <a:srgbClr val="0070C0"/>
                </a:solidFill>
              </a:rPr>
              <a:t>Thank You for Attending!</a:t>
            </a:r>
            <a:br>
              <a:rPr lang="en-US" b="1" i="1" dirty="0">
                <a:solidFill>
                  <a:srgbClr val="0070C0"/>
                </a:solidFill>
              </a:rPr>
            </a:br>
            <a:r>
              <a:rPr lang="en-US" b="1" i="1" dirty="0"/>
              <a:t>                        </a:t>
            </a:r>
            <a:r>
              <a:rPr lang="en-US" sz="2800" b="1" i="1" dirty="0"/>
              <a:t>…. we know you have choices</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1953127"/>
            <a:ext cx="7280385" cy="4109006"/>
          </a:xfrm>
        </p:spPr>
        <p:txBody>
          <a:bodyPr anchor="ctr">
            <a:normAutofit fontScale="85000" lnSpcReduction="20000"/>
          </a:bodyPr>
          <a:lstStyle/>
          <a:p>
            <a:pPr marL="0" indent="0">
              <a:buNone/>
            </a:pPr>
            <a:r>
              <a:rPr lang="en-US" sz="2000" b="1" i="1" u="sng" dirty="0"/>
              <a:t>This is a really a 3 part session</a:t>
            </a:r>
            <a:r>
              <a:rPr lang="en-US" sz="2000" i="1" dirty="0"/>
              <a:t>:</a:t>
            </a:r>
          </a:p>
          <a:p>
            <a:pPr lvl="1"/>
            <a:r>
              <a:rPr lang="en-US" i="1" dirty="0"/>
              <a:t>50 mins:</a:t>
            </a:r>
          </a:p>
          <a:p>
            <a:pPr lvl="2"/>
            <a:r>
              <a:rPr lang="en-US" sz="2400" i="1" dirty="0"/>
              <a:t>Examining the Critical Changes of this Standard</a:t>
            </a:r>
          </a:p>
          <a:p>
            <a:pPr lvl="2"/>
            <a:r>
              <a:rPr lang="en-US" sz="2400" i="1" dirty="0"/>
              <a:t>Post Market Surveillance</a:t>
            </a:r>
          </a:p>
          <a:p>
            <a:pPr lvl="1"/>
            <a:r>
              <a:rPr lang="en-US" i="1" dirty="0"/>
              <a:t>10 min. </a:t>
            </a:r>
          </a:p>
          <a:p>
            <a:pPr lvl="2"/>
            <a:r>
              <a:rPr lang="en-US" sz="2400" i="1" dirty="0"/>
              <a:t>Q&amp;A transition/break</a:t>
            </a:r>
          </a:p>
          <a:p>
            <a:pPr lvl="1"/>
            <a:r>
              <a:rPr lang="en-US" i="1" dirty="0"/>
              <a:t>20  mins:</a:t>
            </a:r>
          </a:p>
          <a:p>
            <a:pPr lvl="2"/>
            <a:r>
              <a:rPr lang="en-US" sz="2400" i="1" dirty="0"/>
              <a:t>Interactive Exercise</a:t>
            </a:r>
          </a:p>
          <a:p>
            <a:pPr lvl="1"/>
            <a:r>
              <a:rPr lang="en-US" i="1" dirty="0"/>
              <a:t>10 mins:</a:t>
            </a:r>
          </a:p>
          <a:p>
            <a:pPr lvl="2"/>
            <a:r>
              <a:rPr lang="en-US" sz="2400" i="1" dirty="0"/>
              <a:t>Final Q&amp;A</a:t>
            </a:r>
          </a:p>
          <a:p>
            <a:pPr lvl="2"/>
            <a:r>
              <a:rPr lang="en-US" sz="2400" i="1" dirty="0"/>
              <a:t>Name one thing you are taking away from this session</a:t>
            </a:r>
          </a:p>
          <a:p>
            <a:pPr marL="457200" lvl="1" indent="0">
              <a:buNone/>
            </a:pPr>
            <a:endParaRPr lang="en-US" i="1" dirty="0"/>
          </a:p>
          <a:p>
            <a:pPr marL="0" indent="0">
              <a:buNone/>
            </a:pPr>
            <a:r>
              <a:rPr lang="en-US" sz="2000" b="1" i="1" u="sng" dirty="0"/>
              <a:t>Bonus Material</a:t>
            </a:r>
            <a:r>
              <a:rPr lang="en-US" sz="2000" i="1" dirty="0"/>
              <a:t>:  </a:t>
            </a:r>
          </a:p>
          <a:p>
            <a:pPr lvl="1"/>
            <a:r>
              <a:rPr lang="en-US" sz="2000" i="1" dirty="0"/>
              <a:t>Audit checklist:  FDA QSR, ISO 13485:2016, ISO 9001:2015</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BF4D03CB-7A87-9245-8BA1-01C5863AC754}"/>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2</a:t>
            </a:fld>
            <a:endParaRPr lang="en-US" dirty="0">
              <a:solidFill>
                <a:srgbClr val="FFFFFF"/>
              </a:solidFill>
            </a:endParaRPr>
          </a:p>
        </p:txBody>
      </p:sp>
    </p:spTree>
    <p:extLst>
      <p:ext uri="{BB962C8B-B14F-4D97-AF65-F5344CB8AC3E}">
        <p14:creationId xmlns:p14="http://schemas.microsoft.com/office/powerpoint/2010/main" val="1592659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1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20</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4072552969"/>
              </p:ext>
            </p:extLst>
          </p:nvPr>
        </p:nvGraphicFramePr>
        <p:xfrm>
          <a:off x="838200" y="2197947"/>
          <a:ext cx="10515600" cy="3535677"/>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4.1.1</a:t>
                      </a:r>
                    </a:p>
                  </a:txBody>
                  <a:tcPr marL="68580" marR="68580" marT="0" marB="0" anchor="ctr"/>
                </a:tc>
                <a:tc>
                  <a:txBody>
                    <a:bodyPr/>
                    <a:lstStyle/>
                    <a:p>
                      <a:pPr marL="0" marR="0" lvl="0" indent="0" algn="l" defTabSz="914400" rtl="0" eaLnBrk="1" fontAlgn="auto" latinLnBrk="0" hangingPunct="1">
                        <a:lnSpc>
                          <a:spcPct val="130000"/>
                        </a:lnSpc>
                        <a:spcBef>
                          <a:spcPts val="0"/>
                        </a:spcBef>
                        <a:spcAft>
                          <a:spcPts val="0"/>
                        </a:spcAft>
                        <a:buClrTx/>
                        <a:buSzTx/>
                        <a:buFont typeface="+mj-lt"/>
                        <a:buNone/>
                        <a:tabLst>
                          <a:tab pos="457200" algn="l"/>
                        </a:tabLst>
                        <a:defRPr/>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Roles undertaken by the organization under applicable regulatory requirements (clause 4.1.1)</a:t>
                      </a:r>
                    </a:p>
                  </a:txBody>
                  <a:tcPr marL="68580" marR="68580" marT="0" marB="0" anchor="ctr"/>
                </a:tc>
                <a:extLst>
                  <a:ext uri="{0D108BD9-81ED-4DB2-BD59-A6C34878D82A}">
                    <a16:rowId xmlns:a16="http://schemas.microsoft.com/office/drawing/2014/main" val="205057200"/>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4.1.6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 </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and records for the validation of the application of computer software (clause 4.1.6)</a:t>
                      </a:r>
                    </a:p>
                  </a:txBody>
                  <a:tcPr marL="68580" marR="68580" marT="0" marB="0" anchor="ctr"/>
                </a:tc>
                <a:extLst>
                  <a:ext uri="{0D108BD9-81ED-4DB2-BD59-A6C34878D82A}">
                    <a16:rowId xmlns:a16="http://schemas.microsoft.com/office/drawing/2014/main" val="3983181176"/>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4.2.2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Quality Manual (clause 4.2.2)</a:t>
                      </a:r>
                    </a:p>
                  </a:txBody>
                  <a:tcPr marL="68580" marR="68580" marT="0" marB="0" anchor="ctr"/>
                </a:tc>
                <a:extLst>
                  <a:ext uri="{0D108BD9-81ED-4DB2-BD59-A6C34878D82A}">
                    <a16:rowId xmlns:a16="http://schemas.microsoft.com/office/drawing/2014/main" val="223544788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4.2.3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Medical device file (clause 4.2.3)</a:t>
                      </a:r>
                    </a:p>
                  </a:txBody>
                  <a:tcPr marL="68580" marR="68580" marT="0" marB="0" anchor="ctr"/>
                </a:tc>
                <a:extLst>
                  <a:ext uri="{0D108BD9-81ED-4DB2-BD59-A6C34878D82A}">
                    <a16:rowId xmlns:a16="http://schemas.microsoft.com/office/drawing/2014/main" val="2286407948"/>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4.2.4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document control (clause 4.2.4)</a:t>
                      </a:r>
                    </a:p>
                  </a:txBody>
                  <a:tcPr marL="68580" marR="68580" marT="0" marB="0" anchor="ctr"/>
                </a:tc>
                <a:extLst>
                  <a:ext uri="{0D108BD9-81ED-4DB2-BD59-A6C34878D82A}">
                    <a16:rowId xmlns:a16="http://schemas.microsoft.com/office/drawing/2014/main" val="288781699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4.2.5</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record control (clause 4.2.5)</a:t>
                      </a:r>
                    </a:p>
                  </a:txBody>
                  <a:tcPr marL="68580" marR="68580" marT="0" marB="0" anchor="ctr"/>
                </a:tc>
                <a:extLst>
                  <a:ext uri="{0D108BD9-81ED-4DB2-BD59-A6C34878D82A}">
                    <a16:rowId xmlns:a16="http://schemas.microsoft.com/office/drawing/2014/main" val="182326389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5.3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Quality policy (clause 5.3)</a:t>
                      </a:r>
                    </a:p>
                  </a:txBody>
                  <a:tcPr marL="68580" marR="68580" marT="0" marB="0" anchor="ctr"/>
                </a:tc>
                <a:extLst>
                  <a:ext uri="{0D108BD9-81ED-4DB2-BD59-A6C34878D82A}">
                    <a16:rowId xmlns:a16="http://schemas.microsoft.com/office/drawing/2014/main" val="719617185"/>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5.4.1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Quality objectives (clause 5.4.1)</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379507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2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21</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1858767252"/>
              </p:ext>
            </p:extLst>
          </p:nvPr>
        </p:nvGraphicFramePr>
        <p:xfrm>
          <a:off x="838200" y="2197947"/>
          <a:ext cx="10515600" cy="3535677"/>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5.5.1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Responsibilities and authorities (clause 5.5.1)</a:t>
                      </a:r>
                    </a:p>
                  </a:txBody>
                  <a:tcPr marL="68580" marR="68580" marT="0" marB="0" anchor="ctr"/>
                </a:tc>
                <a:extLst>
                  <a:ext uri="{0D108BD9-81ED-4DB2-BD59-A6C34878D82A}">
                    <a16:rowId xmlns:a16="http://schemas.microsoft.com/office/drawing/2014/main" val="205057200"/>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5.6.1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management review (clause 5.6.1)</a:t>
                      </a:r>
                    </a:p>
                  </a:txBody>
                  <a:tcPr marL="68580" marR="68580" marT="0" marB="0" anchor="ctr"/>
                </a:tc>
                <a:extLst>
                  <a:ext uri="{0D108BD9-81ED-4DB2-BD59-A6C34878D82A}">
                    <a16:rowId xmlns:a16="http://schemas.microsoft.com/office/drawing/2014/main" val="3983181176"/>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6.2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training (clause 6.2)</a:t>
                      </a:r>
                    </a:p>
                  </a:txBody>
                  <a:tcPr marL="68580" marR="68580" marT="0" marB="0" anchor="ctr"/>
                </a:tc>
                <a:extLst>
                  <a:ext uri="{0D108BD9-81ED-4DB2-BD59-A6C34878D82A}">
                    <a16:rowId xmlns:a16="http://schemas.microsoft.com/office/drawing/2014/main" val="223544788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6.3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Requirements for infrastructure and maintenance activities (clause 6.3)</a:t>
                      </a:r>
                    </a:p>
                  </a:txBody>
                  <a:tcPr marL="68580" marR="68580" marT="0" marB="0" anchor="ctr"/>
                </a:tc>
                <a:extLst>
                  <a:ext uri="{0D108BD9-81ED-4DB2-BD59-A6C34878D82A}">
                    <a16:rowId xmlns:a16="http://schemas.microsoft.com/office/drawing/2014/main" val="2286407948"/>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6.4.1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Requirements for work environment (clause 6.4.1)</a:t>
                      </a:r>
                    </a:p>
                  </a:txBody>
                  <a:tcPr marL="68580" marR="68580" marT="0" marB="0" anchor="ctr"/>
                </a:tc>
                <a:extLst>
                  <a:ext uri="{0D108BD9-81ED-4DB2-BD59-A6C34878D82A}">
                    <a16:rowId xmlns:a16="http://schemas.microsoft.com/office/drawing/2014/main" val="288781699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6.4.2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Arrangements for control of contaminated or potentially contaminated product (clause 6.4.2)</a:t>
                      </a:r>
                    </a:p>
                  </a:txBody>
                  <a:tcPr marL="68580" marR="68580" marT="0" marB="0" anchor="ctr"/>
                </a:tc>
                <a:extLst>
                  <a:ext uri="{0D108BD9-81ED-4DB2-BD59-A6C34878D82A}">
                    <a16:rowId xmlns:a16="http://schemas.microsoft.com/office/drawing/2014/main" val="1823263897"/>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Process for risk management in product realization (clause 7.1)</a:t>
                      </a:r>
                    </a:p>
                  </a:txBody>
                  <a:tcPr marL="68580" marR="68580" marT="0" marB="0" anchor="ctr"/>
                </a:tc>
                <a:extLst>
                  <a:ext uri="{0D108BD9-81ED-4DB2-BD59-A6C34878D82A}">
                    <a16:rowId xmlns:a16="http://schemas.microsoft.com/office/drawing/2014/main" val="719617185"/>
                  </a:ext>
                </a:extLst>
              </a:tr>
              <a:tr h="392853">
                <a:tc>
                  <a:txBody>
                    <a:bodyPr/>
                    <a:lstStyle/>
                    <a:p>
                      <a:pPr marL="228600" marR="0">
                        <a:lnSpc>
                          <a:spcPct val="130000"/>
                        </a:lnSpc>
                        <a:spcBef>
                          <a:spcPts val="0"/>
                        </a:spcBef>
                        <a:spcAft>
                          <a:spcPts val="0"/>
                        </a:spcAft>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Outputs of product realization planning (clause 7.1)</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315117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3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22</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2157684498"/>
              </p:ext>
            </p:extLst>
          </p:nvPr>
        </p:nvGraphicFramePr>
        <p:xfrm>
          <a:off x="838200" y="2197947"/>
          <a:ext cx="10515600" cy="3776808"/>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7.2.2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the results of the customer requirements review and actions arising from it (clause 7.2.2)</a:t>
                      </a:r>
                    </a:p>
                  </a:txBody>
                  <a:tcPr marL="68580" marR="68580" marT="0" marB="0" anchor="ctr"/>
                </a:tc>
                <a:extLst>
                  <a:ext uri="{0D108BD9-81ED-4DB2-BD59-A6C34878D82A}">
                    <a16:rowId xmlns:a16="http://schemas.microsoft.com/office/drawing/2014/main" val="205057200"/>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7.2.3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Arrangements for communication with customers (clause 7.2.3)</a:t>
                      </a:r>
                    </a:p>
                  </a:txBody>
                  <a:tcPr marL="68580" marR="68580" marT="0" marB="0" anchor="ctr"/>
                </a:tc>
                <a:extLst>
                  <a:ext uri="{0D108BD9-81ED-4DB2-BD59-A6C34878D82A}">
                    <a16:rowId xmlns:a16="http://schemas.microsoft.com/office/drawing/2014/main" val="3983181176"/>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design and development (clause 7.3.1)</a:t>
                      </a:r>
                    </a:p>
                  </a:txBody>
                  <a:tcPr marL="68580" marR="68580" marT="0" marB="0" anchor="ctr"/>
                </a:tc>
                <a:extLst>
                  <a:ext uri="{0D108BD9-81ED-4DB2-BD59-A6C34878D82A}">
                    <a16:rowId xmlns:a16="http://schemas.microsoft.com/office/drawing/2014/main" val="223544788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Design and development planning (clause 7.3.2)</a:t>
                      </a:r>
                    </a:p>
                  </a:txBody>
                  <a:tcPr marL="68580" marR="68580" marT="0" marB="0" anchor="ctr"/>
                </a:tc>
                <a:extLst>
                  <a:ext uri="{0D108BD9-81ED-4DB2-BD59-A6C34878D82A}">
                    <a16:rowId xmlns:a16="http://schemas.microsoft.com/office/drawing/2014/main" val="2286407948"/>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Design and development outputs (clause 7.3.4)</a:t>
                      </a:r>
                    </a:p>
                  </a:txBody>
                  <a:tcPr marL="68580" marR="68580" marT="0" marB="0" anchor="ctr"/>
                </a:tc>
                <a:extLst>
                  <a:ext uri="{0D108BD9-81ED-4DB2-BD59-A6C34878D82A}">
                    <a16:rowId xmlns:a16="http://schemas.microsoft.com/office/drawing/2014/main" val="28878169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7.3.5</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design and development review (clause 7.3.5)</a:t>
                      </a:r>
                    </a:p>
                  </a:txBody>
                  <a:tcPr marL="68580" marR="68580" marT="0" marB="0" anchor="ctr"/>
                </a:tc>
                <a:extLst>
                  <a:ext uri="{0D108BD9-81ED-4DB2-BD59-A6C34878D82A}">
                    <a16:rowId xmlns:a16="http://schemas.microsoft.com/office/drawing/2014/main" val="18232638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Design verification plans, results and conclusions (clause 7.3.6)</a:t>
                      </a:r>
                    </a:p>
                  </a:txBody>
                  <a:tcPr marL="68580" marR="68580" marT="0" marB="0" anchor="ctr"/>
                </a:tc>
                <a:extLst>
                  <a:ext uri="{0D108BD9-81ED-4DB2-BD59-A6C34878D82A}">
                    <a16:rowId xmlns:a16="http://schemas.microsoft.com/office/drawing/2014/main" val="719617185"/>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Design validation plans, results and conclusions (clause 7.3.6)</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93663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4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23</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2445490055"/>
              </p:ext>
            </p:extLst>
          </p:nvPr>
        </p:nvGraphicFramePr>
        <p:xfrm>
          <a:off x="838200" y="2197947"/>
          <a:ext cx="10515600" cy="3535677"/>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7.3.8</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transfer of design and development outputs to manufacturing (clause 7.3.8)</a:t>
                      </a:r>
                    </a:p>
                  </a:txBody>
                  <a:tcPr marL="68580" marR="68580" marT="0" marB="0" anchor="ctr"/>
                </a:tc>
                <a:extLst>
                  <a:ext uri="{0D108BD9-81ED-4DB2-BD59-A6C34878D82A}">
                    <a16:rowId xmlns:a16="http://schemas.microsoft.com/office/drawing/2014/main" val="205057200"/>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7.3.9</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control of design and development changes (clause 7.3.9)</a:t>
                      </a:r>
                    </a:p>
                  </a:txBody>
                  <a:tcPr marL="68580" marR="68580" marT="0" marB="0" anchor="ctr"/>
                </a:tc>
                <a:extLst>
                  <a:ext uri="{0D108BD9-81ED-4DB2-BD59-A6C34878D82A}">
                    <a16:rowId xmlns:a16="http://schemas.microsoft.com/office/drawing/2014/main" val="3983181176"/>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7.3.10</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Design and development file (clause 7.3.10)</a:t>
                      </a:r>
                    </a:p>
                  </a:txBody>
                  <a:tcPr marL="68580" marR="68580" marT="0" marB="0" anchor="ctr"/>
                </a:tc>
                <a:extLst>
                  <a:ext uri="{0D108BD9-81ED-4DB2-BD59-A6C34878D82A}">
                    <a16:rowId xmlns:a16="http://schemas.microsoft.com/office/drawing/2014/main" val="223544788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7.4.1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purchasing (clause 7.4.1)</a:t>
                      </a:r>
                    </a:p>
                  </a:txBody>
                  <a:tcPr marL="68580" marR="68580" marT="0" marB="0" anchor="ctr"/>
                </a:tc>
                <a:extLst>
                  <a:ext uri="{0D108BD9-81ED-4DB2-BD59-A6C34878D82A}">
                    <a16:rowId xmlns:a16="http://schemas.microsoft.com/office/drawing/2014/main" val="2286407948"/>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7.4.1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Criteria and records for evaluation and selection of suppliers (clause 7.4.1)</a:t>
                      </a:r>
                    </a:p>
                  </a:txBody>
                  <a:tcPr marL="68580" marR="68580" marT="0" marB="0" anchor="ctr"/>
                </a:tc>
                <a:extLst>
                  <a:ext uri="{0D108BD9-81ED-4DB2-BD59-A6C34878D82A}">
                    <a16:rowId xmlns:a16="http://schemas.microsoft.com/office/drawing/2014/main" val="28878169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7.4.3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 of verification of purchased product (clause 7.4.3)</a:t>
                      </a:r>
                    </a:p>
                  </a:txBody>
                  <a:tcPr marL="68580" marR="68580" marT="0" marB="0" anchor="ctr"/>
                </a:tc>
                <a:extLst>
                  <a:ext uri="{0D108BD9-81ED-4DB2-BD59-A6C34878D82A}">
                    <a16:rowId xmlns:a16="http://schemas.microsoft.com/office/drawing/2014/main" val="18232638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 for each medical device or batch that provides traceability (clause 7.5.1)</a:t>
                      </a:r>
                    </a:p>
                  </a:txBody>
                  <a:tcPr marL="68580" marR="68580" marT="0" marB="0" anchor="ctr"/>
                </a:tc>
                <a:extLst>
                  <a:ext uri="{0D108BD9-81ED-4DB2-BD59-A6C34878D82A}">
                    <a16:rowId xmlns:a16="http://schemas.microsoft.com/office/drawing/2014/main" val="719617185"/>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Requirements for cleanliness of product (clause 7.5.2)</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308703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5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24</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2375737642"/>
              </p:ext>
            </p:extLst>
          </p:nvPr>
        </p:nvGraphicFramePr>
        <p:xfrm>
          <a:off x="838200" y="2197947"/>
          <a:ext cx="10515600" cy="4017939"/>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Requirements for medical device installation and acceptance criteria for verification of installation (clause 7.5.3)</a:t>
                      </a:r>
                    </a:p>
                  </a:txBody>
                  <a:tcPr marL="68580" marR="68580" marT="0" marB="0" anchor="ctr"/>
                </a:tc>
                <a:extLst>
                  <a:ext uri="{0D108BD9-81ED-4DB2-BD59-A6C34878D82A}">
                    <a16:rowId xmlns:a16="http://schemas.microsoft.com/office/drawing/2014/main" val="205057200"/>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for medical device installation and verification of installation (clause 7.5.3)</a:t>
                      </a:r>
                    </a:p>
                  </a:txBody>
                  <a:tcPr marL="68580" marR="68580" marT="0" marB="0" anchor="ctr"/>
                </a:tc>
                <a:extLst>
                  <a:ext uri="{0D108BD9-81ED-4DB2-BD59-A6C34878D82A}">
                    <a16:rowId xmlns:a16="http://schemas.microsoft.com/office/drawing/2014/main" val="3983181176"/>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servicing of the medical device (clause 7.5.4)</a:t>
                      </a:r>
                    </a:p>
                  </a:txBody>
                  <a:tcPr marL="68580" marR="68580" marT="0" marB="0" anchor="ctr"/>
                </a:tc>
                <a:extLst>
                  <a:ext uri="{0D108BD9-81ED-4DB2-BD59-A6C34878D82A}">
                    <a16:rowId xmlns:a16="http://schemas.microsoft.com/office/drawing/2014/main" val="223544788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7.5.5</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sterilization process (clause 7.5.5)</a:t>
                      </a:r>
                    </a:p>
                  </a:txBody>
                  <a:tcPr marL="68580" marR="68580" marT="0" marB="0" anchor="ctr"/>
                </a:tc>
                <a:extLst>
                  <a:ext uri="{0D108BD9-81ED-4DB2-BD59-A6C34878D82A}">
                    <a16:rowId xmlns:a16="http://schemas.microsoft.com/office/drawing/2014/main" val="2286407948"/>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of production and service provision process validation (clause 7.5.6)</a:t>
                      </a:r>
                    </a:p>
                  </a:txBody>
                  <a:tcPr marL="68580" marR="68580" marT="0" marB="0" anchor="ctr"/>
                </a:tc>
                <a:extLst>
                  <a:ext uri="{0D108BD9-81ED-4DB2-BD59-A6C34878D82A}">
                    <a16:rowId xmlns:a16="http://schemas.microsoft.com/office/drawing/2014/main" val="28878169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7.5.7</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validation of process for sterilization and sterile barriers systems (clause 7.5.7)</a:t>
                      </a:r>
                    </a:p>
                  </a:txBody>
                  <a:tcPr marL="68580" marR="68580" marT="0" marB="0" anchor="ctr"/>
                </a:tc>
                <a:extLst>
                  <a:ext uri="{0D108BD9-81ED-4DB2-BD59-A6C34878D82A}">
                    <a16:rowId xmlns:a16="http://schemas.microsoft.com/office/drawing/2014/main" val="18232638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7.5.8</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product identification (clause 7.5.8)</a:t>
                      </a:r>
                    </a:p>
                  </a:txBody>
                  <a:tcPr marL="68580" marR="68580" marT="0" marB="0" anchor="ctr"/>
                </a:tc>
                <a:extLst>
                  <a:ext uri="{0D108BD9-81ED-4DB2-BD59-A6C34878D82A}">
                    <a16:rowId xmlns:a16="http://schemas.microsoft.com/office/drawing/2014/main" val="719617185"/>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7.5.9.1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traceability (clause 7.5.9.1)</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277400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6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25</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3174021974"/>
              </p:ext>
            </p:extLst>
          </p:nvPr>
        </p:nvGraphicFramePr>
        <p:xfrm>
          <a:off x="838200" y="2197947"/>
          <a:ext cx="10515600" cy="3776808"/>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7.5.9.2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traceability and name and address of the shipping package consignee (clause 7.5.9.2)</a:t>
                      </a:r>
                    </a:p>
                  </a:txBody>
                  <a:tcPr marL="68580" marR="68580" marT="0" marB="0" anchor="ctr"/>
                </a:tc>
                <a:extLst>
                  <a:ext uri="{0D108BD9-81ED-4DB2-BD59-A6C34878D82A}">
                    <a16:rowId xmlns:a16="http://schemas.microsoft.com/office/drawing/2014/main" val="205057200"/>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7.5.10</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Report on changes on customer property (clause 7.5.10)</a:t>
                      </a:r>
                    </a:p>
                  </a:txBody>
                  <a:tcPr marL="68580" marR="68580" marT="0" marB="0" anchor="ctr"/>
                </a:tc>
                <a:extLst>
                  <a:ext uri="{0D108BD9-81ED-4DB2-BD59-A6C34878D82A}">
                    <a16:rowId xmlns:a16="http://schemas.microsoft.com/office/drawing/2014/main" val="3983181176"/>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7.5.11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preserving the conformity of product (clause 7.5.11)</a:t>
                      </a:r>
                    </a:p>
                  </a:txBody>
                  <a:tcPr marL="68580" marR="68580" marT="0" marB="0" anchor="ctr"/>
                </a:tc>
                <a:extLst>
                  <a:ext uri="{0D108BD9-81ED-4DB2-BD59-A6C34878D82A}">
                    <a16:rowId xmlns:a16="http://schemas.microsoft.com/office/drawing/2014/main" val="223544788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monitoring and measuring (clause 7.6)</a:t>
                      </a:r>
                    </a:p>
                  </a:txBody>
                  <a:tcPr marL="68580" marR="68580" marT="0" marB="0" anchor="ctr"/>
                </a:tc>
                <a:extLst>
                  <a:ext uri="{0D108BD9-81ED-4DB2-BD59-A6C34878D82A}">
                    <a16:rowId xmlns:a16="http://schemas.microsoft.com/office/drawing/2014/main" val="2286407948"/>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 of calibration (clause 7.6)</a:t>
                      </a:r>
                    </a:p>
                  </a:txBody>
                  <a:tcPr marL="68580" marR="68580" marT="0" marB="0" anchor="ctr"/>
                </a:tc>
                <a:extLst>
                  <a:ext uri="{0D108BD9-81ED-4DB2-BD59-A6C34878D82A}">
                    <a16:rowId xmlns:a16="http://schemas.microsoft.com/office/drawing/2014/main" val="28878169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7.6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validation of the application of computer software used for monitoring and measuring (clause 7.6)</a:t>
                      </a:r>
                    </a:p>
                  </a:txBody>
                  <a:tcPr marL="68580" marR="68580" marT="0" marB="0" anchor="ctr"/>
                </a:tc>
                <a:extLst>
                  <a:ext uri="{0D108BD9-81ED-4DB2-BD59-A6C34878D82A}">
                    <a16:rowId xmlns:a16="http://schemas.microsoft.com/office/drawing/2014/main" val="18232638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8.2.1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customer feedback (clause 8.2.1)</a:t>
                      </a:r>
                    </a:p>
                  </a:txBody>
                  <a:tcPr marL="68580" marR="68580" marT="0" marB="0" anchor="ctr"/>
                </a:tc>
                <a:extLst>
                  <a:ext uri="{0D108BD9-81ED-4DB2-BD59-A6C34878D82A}">
                    <a16:rowId xmlns:a16="http://schemas.microsoft.com/office/drawing/2014/main" val="719617185"/>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8.2.2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complaint handling (clause 8.2.2)</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59370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7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26</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2870503236"/>
              </p:ext>
            </p:extLst>
          </p:nvPr>
        </p:nvGraphicFramePr>
        <p:xfrm>
          <a:off x="838200" y="2197947"/>
          <a:ext cx="10515600" cy="3535677"/>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8.2.3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reporting to regulatory authorities (clause 8.2.3)</a:t>
                      </a:r>
                    </a:p>
                  </a:txBody>
                  <a:tcPr marL="68580" marR="68580" marT="0" marB="0" anchor="ctr"/>
                </a:tc>
                <a:extLst>
                  <a:ext uri="{0D108BD9-81ED-4DB2-BD59-A6C34878D82A}">
                    <a16:rowId xmlns:a16="http://schemas.microsoft.com/office/drawing/2014/main" val="205057200"/>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8.2.4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internal audit (clause 8.2.4)</a:t>
                      </a:r>
                    </a:p>
                  </a:txBody>
                  <a:tcPr marL="68580" marR="68580" marT="0" marB="0" anchor="ctr"/>
                </a:tc>
                <a:extLst>
                  <a:ext uri="{0D108BD9-81ED-4DB2-BD59-A6C34878D82A}">
                    <a16:rowId xmlns:a16="http://schemas.microsoft.com/office/drawing/2014/main" val="3983181176"/>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8.2.4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audits and their results (clause 8.2.4)</a:t>
                      </a:r>
                    </a:p>
                  </a:txBody>
                  <a:tcPr marL="68580" marR="68580" marT="0" marB="0" anchor="ctr"/>
                </a:tc>
                <a:extLst>
                  <a:ext uri="{0D108BD9-81ED-4DB2-BD59-A6C34878D82A}">
                    <a16:rowId xmlns:a16="http://schemas.microsoft.com/office/drawing/2014/main" val="223544788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8.2.6</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Identity of the person authorizing release of product (clause 8.2.6)</a:t>
                      </a:r>
                    </a:p>
                  </a:txBody>
                  <a:tcPr marL="68580" marR="68580" marT="0" marB="0" anchor="ctr"/>
                </a:tc>
                <a:extLst>
                  <a:ext uri="{0D108BD9-81ED-4DB2-BD59-A6C34878D82A}">
                    <a16:rowId xmlns:a16="http://schemas.microsoft.com/office/drawing/2014/main" val="2286407948"/>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8.3.1</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 of control of nonconforming product (clause 8.3.1) </a:t>
                      </a:r>
                    </a:p>
                  </a:txBody>
                  <a:tcPr marL="68580" marR="68580" marT="0" marB="0" anchor="ctr"/>
                </a:tc>
                <a:extLst>
                  <a:ext uri="{0D108BD9-81ED-4DB2-BD59-A6C34878D82A}">
                    <a16:rowId xmlns:a16="http://schemas.microsoft.com/office/drawing/2014/main" val="28878169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8.3.3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for issuing advisory notices (clause 8.3.3)</a:t>
                      </a:r>
                    </a:p>
                  </a:txBody>
                  <a:tcPr marL="68580" marR="68580" marT="0" marB="0" anchor="ctr"/>
                </a:tc>
                <a:extLst>
                  <a:ext uri="{0D108BD9-81ED-4DB2-BD59-A6C34878D82A}">
                    <a16:rowId xmlns:a16="http://schemas.microsoft.com/office/drawing/2014/main" val="182326389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8.3.4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Records of rework (clause 8.3.4)</a:t>
                      </a:r>
                    </a:p>
                  </a:txBody>
                  <a:tcPr marL="68580" marR="68580" marT="0" marB="0" anchor="ctr"/>
                </a:tc>
                <a:extLst>
                  <a:ext uri="{0D108BD9-81ED-4DB2-BD59-A6C34878D82A}">
                    <a16:rowId xmlns:a16="http://schemas.microsoft.com/office/drawing/2014/main" val="719617185"/>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8.4</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data analysis (clause 8.4)</a:t>
                      </a:r>
                    </a:p>
                  </a:txBody>
                  <a:tcPr marL="68580" marR="68580" marT="0" marB="0" anchor="ctr"/>
                </a:tc>
                <a:extLst>
                  <a:ext uri="{0D108BD9-81ED-4DB2-BD59-A6C34878D82A}">
                    <a16:rowId xmlns:a16="http://schemas.microsoft.com/office/drawing/2014/main" val="1501016340"/>
                  </a:ext>
                </a:extLst>
              </a:tr>
            </a:tbl>
          </a:graphicData>
        </a:graphic>
      </p:graphicFrame>
    </p:spTree>
    <p:extLst>
      <p:ext uri="{BB962C8B-B14F-4D97-AF65-F5344CB8AC3E}">
        <p14:creationId xmlns:p14="http://schemas.microsoft.com/office/powerpoint/2010/main" val="2269464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6D4A-B2F4-E84C-AE86-BFF8CB580453}"/>
              </a:ext>
            </a:extLst>
          </p:cNvPr>
          <p:cNvSpPr>
            <a:spLocks noGrp="1"/>
          </p:cNvSpPr>
          <p:nvPr>
            <p:ph type="title"/>
          </p:nvPr>
        </p:nvSpPr>
        <p:spPr/>
        <p:txBody>
          <a:bodyPr/>
          <a:lstStyle/>
          <a:p>
            <a:r>
              <a:rPr lang="en-US" b="1" i="1" dirty="0">
                <a:solidFill>
                  <a:srgbClr val="0070C0"/>
                </a:solidFill>
              </a:rPr>
              <a:t>Documents Required </a:t>
            </a:r>
            <a:r>
              <a:rPr lang="en-US" b="1" i="1" dirty="0"/>
              <a:t>				</a:t>
            </a:r>
            <a:r>
              <a:rPr lang="en-US" sz="2400" b="1" i="1" dirty="0"/>
              <a:t>(slide 8 of 8)</a:t>
            </a:r>
          </a:p>
        </p:txBody>
      </p:sp>
      <p:sp>
        <p:nvSpPr>
          <p:cNvPr id="3" name="Content Placeholder 2">
            <a:extLst>
              <a:ext uri="{FF2B5EF4-FFF2-40B4-BE49-F238E27FC236}">
                <a16:creationId xmlns:a16="http://schemas.microsoft.com/office/drawing/2014/main" id="{00F1F766-1056-9F41-AF61-B74D65473AB5}"/>
              </a:ext>
            </a:extLst>
          </p:cNvPr>
          <p:cNvSpPr>
            <a:spLocks noGrp="1"/>
          </p:cNvSpPr>
          <p:nvPr>
            <p:ph idx="1"/>
          </p:nvPr>
        </p:nvSpPr>
        <p:spPr>
          <a:xfrm>
            <a:off x="838200" y="1653857"/>
            <a:ext cx="10515600" cy="4351338"/>
          </a:xfrm>
        </p:spPr>
        <p:txBody>
          <a:bodyPr/>
          <a:lstStyle/>
          <a:p>
            <a:pPr marL="0" indent="0">
              <a:buNone/>
            </a:pPr>
            <a:r>
              <a:rPr lang="en-US" i="1" dirty="0"/>
              <a:t>The organization shall document:</a:t>
            </a:r>
          </a:p>
        </p:txBody>
      </p:sp>
      <p:sp>
        <p:nvSpPr>
          <p:cNvPr id="4" name="Date Placeholder 3">
            <a:extLst>
              <a:ext uri="{FF2B5EF4-FFF2-40B4-BE49-F238E27FC236}">
                <a16:creationId xmlns:a16="http://schemas.microsoft.com/office/drawing/2014/main" id="{9FBADFEC-A62D-A846-A283-9A72F9788CBB}"/>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DEB02CA7-B018-474E-BAC4-4C35AF6ACAB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98EEF2-7519-B442-94DE-E1184FBA030B}"/>
              </a:ext>
            </a:extLst>
          </p:cNvPr>
          <p:cNvSpPr>
            <a:spLocks noGrp="1"/>
          </p:cNvSpPr>
          <p:nvPr>
            <p:ph type="sldNum" sz="quarter" idx="12"/>
          </p:nvPr>
        </p:nvSpPr>
        <p:spPr/>
        <p:txBody>
          <a:bodyPr/>
          <a:lstStyle/>
          <a:p>
            <a:fld id="{9E46B3AE-A474-2540-AE6C-F1368091931B}" type="slidenum">
              <a:rPr lang="en-US" smtClean="0"/>
              <a:t>27</a:t>
            </a:fld>
            <a:endParaRPr lang="en-US" dirty="0"/>
          </a:p>
        </p:txBody>
      </p:sp>
      <p:graphicFrame>
        <p:nvGraphicFramePr>
          <p:cNvPr id="7" name="Table 6">
            <a:extLst>
              <a:ext uri="{FF2B5EF4-FFF2-40B4-BE49-F238E27FC236}">
                <a16:creationId xmlns:a16="http://schemas.microsoft.com/office/drawing/2014/main" id="{E2A6E914-5678-714B-9C0E-71F749A986BF}"/>
              </a:ext>
            </a:extLst>
          </p:cNvPr>
          <p:cNvGraphicFramePr>
            <a:graphicFrameLocks noGrp="1"/>
          </p:cNvGraphicFramePr>
          <p:nvPr>
            <p:extLst>
              <p:ext uri="{D42A27DB-BD31-4B8C-83A1-F6EECF244321}">
                <p14:modId xmlns:p14="http://schemas.microsoft.com/office/powerpoint/2010/main" val="1846004116"/>
              </p:ext>
            </p:extLst>
          </p:nvPr>
        </p:nvGraphicFramePr>
        <p:xfrm>
          <a:off x="838200" y="2197947"/>
          <a:ext cx="10515600" cy="1178559"/>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146724204"/>
                    </a:ext>
                  </a:extLst>
                </a:gridCol>
                <a:gridCol w="9118600">
                  <a:extLst>
                    <a:ext uri="{9D8B030D-6E8A-4147-A177-3AD203B41FA5}">
                      <a16:colId xmlns:a16="http://schemas.microsoft.com/office/drawing/2014/main" val="1438861901"/>
                    </a:ext>
                  </a:extLst>
                </a:gridCol>
              </a:tblGrid>
              <a:tr h="392853">
                <a:tc>
                  <a:txBody>
                    <a:bodyPr/>
                    <a:lstStyle/>
                    <a:p>
                      <a:pPr algn="ctr"/>
                      <a:r>
                        <a:rPr lang="en-US" dirty="0"/>
                        <a:t>Clause No. </a:t>
                      </a:r>
                    </a:p>
                  </a:txBody>
                  <a:tcPr/>
                </a:tc>
                <a:tc>
                  <a:txBody>
                    <a:bodyPr/>
                    <a:lstStyle/>
                    <a:p>
                      <a:pPr algn="ctr"/>
                      <a:r>
                        <a:rPr lang="en-US" dirty="0"/>
                        <a:t>Requirement</a:t>
                      </a:r>
                    </a:p>
                  </a:txBody>
                  <a:tcPr/>
                </a:tc>
                <a:extLst>
                  <a:ext uri="{0D108BD9-81ED-4DB2-BD59-A6C34878D82A}">
                    <a16:rowId xmlns:a16="http://schemas.microsoft.com/office/drawing/2014/main" val="1280341947"/>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8.5.2</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corrective action (clause 8.5.2)</a:t>
                      </a:r>
                    </a:p>
                  </a:txBody>
                  <a:tcPr marL="68580" marR="68580" marT="0" marB="0" anchor="ctr"/>
                </a:tc>
                <a:extLst>
                  <a:ext uri="{0D108BD9-81ED-4DB2-BD59-A6C34878D82A}">
                    <a16:rowId xmlns:a16="http://schemas.microsoft.com/office/drawing/2014/main" val="205057200"/>
                  </a:ext>
                </a:extLst>
              </a:tr>
              <a:tr h="392853">
                <a:tc>
                  <a:txBody>
                    <a:bodyPr/>
                    <a:lstStyle/>
                    <a:p>
                      <a:pPr marL="228600" marR="0" indent="0">
                        <a:lnSpc>
                          <a:spcPct val="130000"/>
                        </a:lnSpc>
                        <a:spcBef>
                          <a:spcPts val="0"/>
                        </a:spcBef>
                        <a:spcAft>
                          <a:spcPts val="0"/>
                        </a:spcAft>
                        <a:buFont typeface="+mj-lt"/>
                        <a:buNone/>
                        <a:tabLst>
                          <a:tab pos="182880" algn="l"/>
                          <a:tab pos="468630"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8.5.3</a:t>
                      </a:r>
                    </a:p>
                  </a:txBody>
                  <a:tcPr marL="68580" marR="68580" marT="0" marB="0" anchor="ctr"/>
                </a:tc>
                <a:tc>
                  <a:txBody>
                    <a:bodyPr/>
                    <a:lstStyle/>
                    <a:p>
                      <a:pPr marL="0" marR="0" lvl="0" indent="0">
                        <a:lnSpc>
                          <a:spcPct val="130000"/>
                        </a:lnSpc>
                        <a:spcBef>
                          <a:spcPts val="0"/>
                        </a:spcBef>
                        <a:spcAft>
                          <a:spcPts val="0"/>
                        </a:spcAft>
                        <a:buFont typeface="+mj-lt"/>
                        <a:buNone/>
                        <a:tabLst>
                          <a:tab pos="4572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Procedure</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and records for preventive action (clause 8.5.3)</a:t>
                      </a:r>
                    </a:p>
                  </a:txBody>
                  <a:tcPr marL="68580" marR="68580" marT="0" marB="0" anchor="ctr"/>
                </a:tc>
                <a:extLst>
                  <a:ext uri="{0D108BD9-81ED-4DB2-BD59-A6C34878D82A}">
                    <a16:rowId xmlns:a16="http://schemas.microsoft.com/office/drawing/2014/main" val="3983181176"/>
                  </a:ext>
                </a:extLst>
              </a:tr>
            </a:tbl>
          </a:graphicData>
        </a:graphic>
      </p:graphicFrame>
    </p:spTree>
    <p:extLst>
      <p:ext uri="{BB962C8B-B14F-4D97-AF65-F5344CB8AC3E}">
        <p14:creationId xmlns:p14="http://schemas.microsoft.com/office/powerpoint/2010/main" val="191712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Integration with FDA QSR ….</a:t>
            </a:r>
            <a:br>
              <a:rPr lang="en-US" b="1" i="1" dirty="0">
                <a:solidFill>
                  <a:srgbClr val="0070C0"/>
                </a:solidFill>
              </a:rPr>
            </a:br>
            <a:r>
              <a:rPr lang="en-US" sz="2400" b="1" i="1" dirty="0"/>
              <a:t>                                                 				</a:t>
            </a:r>
            <a:r>
              <a:rPr lang="en-US" sz="2800" b="1" i="1" dirty="0"/>
              <a:t>….  A Few Key Points</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lstStyle/>
          <a:p>
            <a:r>
              <a:rPr lang="en-US" i="1" dirty="0"/>
              <a:t>The 2013 version is in much better alignment with the U.S. QSR Vs. the 2003 version.</a:t>
            </a:r>
          </a:p>
          <a:p>
            <a:r>
              <a:rPr lang="en-US" i="1" dirty="0">
                <a:solidFill>
                  <a:srgbClr val="0070C0"/>
                </a:solidFill>
              </a:rPr>
              <a:t>Any medical device marketed in the U.S. must be in line with the QSR, regardless of where its bee designed and manufactured.</a:t>
            </a:r>
          </a:p>
          <a:p>
            <a:r>
              <a:rPr lang="en-US" i="1" dirty="0"/>
              <a:t>ISO 13485:2016 is not legally sufficient to meet the U.S. requirements.</a:t>
            </a:r>
          </a:p>
          <a:p>
            <a:r>
              <a:rPr lang="en-US" i="1" dirty="0">
                <a:solidFill>
                  <a:srgbClr val="0070C0"/>
                </a:solidFill>
              </a:rPr>
              <a:t>Refer to an audit checklist comparing QSR to 13485 and build your system around this checklist</a:t>
            </a:r>
          </a:p>
          <a:p>
            <a:pPr lvl="1"/>
            <a:r>
              <a:rPr lang="en-US" i="1" dirty="0"/>
              <a:t>Please see “</a:t>
            </a:r>
            <a:r>
              <a:rPr lang="en-US" b="1" i="1" u="sng" dirty="0"/>
              <a:t>Bonus Materials</a:t>
            </a:r>
            <a:r>
              <a:rPr lang="en-US" i="1" dirty="0"/>
              <a:t>” slide at the end of this slide deck)</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28</a:t>
            </a:fld>
            <a:endParaRPr lang="en-US" dirty="0"/>
          </a:p>
        </p:txBody>
      </p:sp>
    </p:spTree>
    <p:extLst>
      <p:ext uri="{BB962C8B-B14F-4D97-AF65-F5344CB8AC3E}">
        <p14:creationId xmlns:p14="http://schemas.microsoft.com/office/powerpoint/2010/main" val="39649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How Risk-based Approach (RBA) Applies</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normAutofit fontScale="92500" lnSpcReduction="10000"/>
          </a:bodyPr>
          <a:lstStyle/>
          <a:p>
            <a:r>
              <a:rPr lang="en-US" b="1" i="1" dirty="0"/>
              <a:t>RBA Defined:   </a:t>
            </a:r>
            <a:r>
              <a:rPr lang="en-US" i="1" dirty="0"/>
              <a:t>The standards does not define RBA specifically!</a:t>
            </a:r>
          </a:p>
          <a:p>
            <a:pPr lvl="1"/>
            <a:r>
              <a:rPr lang="en-US" i="1" dirty="0"/>
              <a:t>The essence of RBA is to consider the determination of safety and performance effects on product as well as determining any effects on regulatory requirements</a:t>
            </a:r>
          </a:p>
          <a:p>
            <a:pPr marL="0" indent="0">
              <a:buNone/>
            </a:pPr>
            <a:endParaRPr lang="en-US" dirty="0"/>
          </a:p>
          <a:p>
            <a:r>
              <a:rPr lang="en-US" b="1" i="1" dirty="0"/>
              <a:t>Vs. Risk Management:</a:t>
            </a:r>
          </a:p>
          <a:p>
            <a:pPr lvl="1"/>
            <a:r>
              <a:rPr lang="en-US" i="1" dirty="0"/>
              <a:t>ISO 13485:2016, Clause 3.18, risk management </a:t>
            </a:r>
          </a:p>
          <a:p>
            <a:pPr marL="914400" lvl="2" indent="0">
              <a:buNone/>
            </a:pPr>
            <a:r>
              <a:rPr lang="en-US" i="1" dirty="0"/>
              <a:t>systematic application of management policies, procedures and practices to the tasks of analyzing, evaluating, controlling and monitoring risk</a:t>
            </a:r>
          </a:p>
          <a:p>
            <a:pPr marL="914400" lvl="2" indent="0">
              <a:buNone/>
            </a:pPr>
            <a:r>
              <a:rPr lang="en-US" i="1" dirty="0"/>
              <a:t>[SOURCE: ISO 14971:2007, 2.22]</a:t>
            </a:r>
          </a:p>
          <a:p>
            <a:pPr marL="0" indent="0">
              <a:buNone/>
            </a:pPr>
            <a:endParaRPr lang="en-US" dirty="0"/>
          </a:p>
          <a:p>
            <a:r>
              <a:rPr lang="en-US" i="1" dirty="0"/>
              <a:t>13485:2016 does not specifically require device makers to follow ISO 14971 but clause 7.1 directs device makers to 14971.</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29</a:t>
            </a:fld>
            <a:endParaRPr lang="en-US" dirty="0"/>
          </a:p>
        </p:txBody>
      </p:sp>
    </p:spTree>
    <p:extLst>
      <p:ext uri="{BB962C8B-B14F-4D97-AF65-F5344CB8AC3E}">
        <p14:creationId xmlns:p14="http://schemas.microsoft.com/office/powerpoint/2010/main" val="166954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2182-0D58-E040-80C8-E403C70CF46B}"/>
              </a:ext>
            </a:extLst>
          </p:cNvPr>
          <p:cNvSpPr>
            <a:spLocks noGrp="1"/>
          </p:cNvSpPr>
          <p:nvPr>
            <p:ph type="title"/>
          </p:nvPr>
        </p:nvSpPr>
        <p:spPr>
          <a:xfrm>
            <a:off x="838200" y="365125"/>
            <a:ext cx="11001292" cy="1325563"/>
          </a:xfrm>
        </p:spPr>
        <p:txBody>
          <a:bodyPr>
            <a:normAutofit/>
          </a:bodyPr>
          <a:lstStyle/>
          <a:p>
            <a:r>
              <a:rPr lang="en-US" b="1" i="1" dirty="0">
                <a:solidFill>
                  <a:srgbClr val="0070C0"/>
                </a:solidFill>
              </a:rPr>
              <a:t>Interactive Exercise:  Begin to Think about it now!</a:t>
            </a:r>
          </a:p>
        </p:txBody>
      </p:sp>
      <p:graphicFrame>
        <p:nvGraphicFramePr>
          <p:cNvPr id="8" name="Content Placeholder 2">
            <a:extLst>
              <a:ext uri="{FF2B5EF4-FFF2-40B4-BE49-F238E27FC236}">
                <a16:creationId xmlns:a16="http://schemas.microsoft.com/office/drawing/2014/main" id="{6FB0C2F0-2CB3-42AF-99DC-C7AB7DE5E52F}"/>
              </a:ext>
            </a:extLst>
          </p:cNvPr>
          <p:cNvGraphicFramePr>
            <a:graphicFrameLocks noGrp="1"/>
          </p:cNvGraphicFramePr>
          <p:nvPr>
            <p:ph idx="1"/>
          </p:nvPr>
        </p:nvGraphicFramePr>
        <p:xfrm>
          <a:off x="838200" y="1690688"/>
          <a:ext cx="10515600" cy="385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09F994CD-E87E-D944-99D7-D7701D937014}"/>
              </a:ext>
            </a:extLst>
          </p:cNvPr>
          <p:cNvSpPr>
            <a:spLocks noGrp="1"/>
          </p:cNvSpPr>
          <p:nvPr>
            <p:ph type="dt" sz="half" idx="10"/>
          </p:nvPr>
        </p:nvSpPr>
        <p:spPr>
          <a:xfrm>
            <a:off x="838200" y="6356350"/>
            <a:ext cx="2743200" cy="365125"/>
          </a:xfrm>
        </p:spPr>
        <p:txBody>
          <a:bodyPr>
            <a:normAutofit/>
          </a:bodyPr>
          <a:lstStyle/>
          <a:p>
            <a:pPr>
              <a:spcAft>
                <a:spcPts val="600"/>
              </a:spcAft>
            </a:pPr>
            <a:r>
              <a:rPr lang="en-US" dirty="0"/>
              <a:t>6/15/18</a:t>
            </a:r>
          </a:p>
        </p:txBody>
      </p:sp>
      <p:sp>
        <p:nvSpPr>
          <p:cNvPr id="5" name="Footer Placeholder 4">
            <a:extLst>
              <a:ext uri="{FF2B5EF4-FFF2-40B4-BE49-F238E27FC236}">
                <a16:creationId xmlns:a16="http://schemas.microsoft.com/office/drawing/2014/main" id="{0ED1B77B-BE3C-2B49-B48B-FFE75ED9AC9A}"/>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dirty="0"/>
              <a:t>
              </a:t>
            </a:r>
          </a:p>
        </p:txBody>
      </p:sp>
      <p:sp>
        <p:nvSpPr>
          <p:cNvPr id="6" name="Slide Number Placeholder 5">
            <a:extLst>
              <a:ext uri="{FF2B5EF4-FFF2-40B4-BE49-F238E27FC236}">
                <a16:creationId xmlns:a16="http://schemas.microsoft.com/office/drawing/2014/main" id="{8AEAB0B0-3552-4E43-9E25-06CA17475475}"/>
              </a:ext>
            </a:extLst>
          </p:cNvPr>
          <p:cNvSpPr>
            <a:spLocks noGrp="1"/>
          </p:cNvSpPr>
          <p:nvPr>
            <p:ph type="sldNum" sz="quarter" idx="12"/>
          </p:nvPr>
        </p:nvSpPr>
        <p:spPr>
          <a:xfrm>
            <a:off x="8610600" y="6356350"/>
            <a:ext cx="2743200" cy="365125"/>
          </a:xfrm>
        </p:spPr>
        <p:txBody>
          <a:bodyPr>
            <a:normAutofit/>
          </a:bodyPr>
          <a:lstStyle/>
          <a:p>
            <a:pPr>
              <a:spcAft>
                <a:spcPts val="600"/>
              </a:spcAft>
            </a:pPr>
            <a:fld id="{9E46B3AE-A474-2540-AE6C-F1368091931B}" type="slidenum">
              <a:rPr lang="en-US" smtClean="0"/>
              <a:pPr>
                <a:spcAft>
                  <a:spcPts val="600"/>
                </a:spcAft>
              </a:pPr>
              <a:t>3</a:t>
            </a:fld>
            <a:endParaRPr lang="en-US" dirty="0"/>
          </a:p>
        </p:txBody>
      </p:sp>
    </p:spTree>
    <p:extLst>
      <p:ext uri="{BB962C8B-B14F-4D97-AF65-F5344CB8AC3E}">
        <p14:creationId xmlns:p14="http://schemas.microsoft.com/office/powerpoint/2010/main" val="3590198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6931766-BF18-D64C-9365-C18BB23D54A1}"/>
              </a:ext>
            </a:extLst>
          </p:cNvPr>
          <p:cNvSpPr txBox="1"/>
          <p:nvPr/>
        </p:nvSpPr>
        <p:spPr>
          <a:xfrm>
            <a:off x="4845050" y="1829186"/>
            <a:ext cx="2057400" cy="780663"/>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normAutofit/>
          </a:bodyPr>
          <a:lstStyle/>
          <a:p>
            <a:r>
              <a:rPr lang="en-US" b="1" i="1" dirty="0">
                <a:solidFill>
                  <a:srgbClr val="0070C0"/>
                </a:solidFill>
              </a:rPr>
              <a:t>How Risk-based Approach (RBA) Applies</a:t>
            </a:r>
            <a:br>
              <a:rPr lang="en-US" b="1" i="1" dirty="0"/>
            </a:br>
            <a:r>
              <a:rPr lang="en-US" b="1" i="1" dirty="0"/>
              <a:t>            </a:t>
            </a:r>
            <a:r>
              <a:rPr lang="en-US" sz="2700" b="1" i="1" dirty="0"/>
              <a:t>Risk Reduction Process in ISO 14971:2007 and ISO 13485:2016</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30</a:t>
            </a:fld>
            <a:endParaRPr lang="en-US" dirty="0"/>
          </a:p>
        </p:txBody>
      </p:sp>
      <p:sp>
        <p:nvSpPr>
          <p:cNvPr id="7" name="Rectangle 6">
            <a:extLst>
              <a:ext uri="{FF2B5EF4-FFF2-40B4-BE49-F238E27FC236}">
                <a16:creationId xmlns:a16="http://schemas.microsoft.com/office/drawing/2014/main" id="{CEEEF5CF-F218-214C-9E41-944D15D95B0D}"/>
              </a:ext>
            </a:extLst>
          </p:cNvPr>
          <p:cNvSpPr/>
          <p:nvPr/>
        </p:nvSpPr>
        <p:spPr>
          <a:xfrm>
            <a:off x="1460500" y="1765300"/>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Identify Hazards and Hazardous Situations</a:t>
            </a:r>
          </a:p>
        </p:txBody>
      </p:sp>
      <p:sp>
        <p:nvSpPr>
          <p:cNvPr id="8" name="Rectangle 7">
            <a:extLst>
              <a:ext uri="{FF2B5EF4-FFF2-40B4-BE49-F238E27FC236}">
                <a16:creationId xmlns:a16="http://schemas.microsoft.com/office/drawing/2014/main" id="{02C8F6BB-2D3E-5844-AE3C-0D568AB370E3}"/>
              </a:ext>
            </a:extLst>
          </p:cNvPr>
          <p:cNvSpPr/>
          <p:nvPr/>
        </p:nvSpPr>
        <p:spPr>
          <a:xfrm>
            <a:off x="5289550" y="5253832"/>
            <a:ext cx="16129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Design Verification</a:t>
            </a:r>
          </a:p>
        </p:txBody>
      </p:sp>
      <p:sp>
        <p:nvSpPr>
          <p:cNvPr id="9" name="Rectangle 8">
            <a:extLst>
              <a:ext uri="{FF2B5EF4-FFF2-40B4-BE49-F238E27FC236}">
                <a16:creationId xmlns:a16="http://schemas.microsoft.com/office/drawing/2014/main" id="{11DF4FD8-3B52-FA47-BE45-2D7CF8469FF0}"/>
              </a:ext>
            </a:extLst>
          </p:cNvPr>
          <p:cNvSpPr/>
          <p:nvPr/>
        </p:nvSpPr>
        <p:spPr>
          <a:xfrm>
            <a:off x="6397625" y="4101306"/>
            <a:ext cx="16129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Design Output</a:t>
            </a:r>
          </a:p>
        </p:txBody>
      </p:sp>
      <p:sp>
        <p:nvSpPr>
          <p:cNvPr id="10" name="Rectangle 9">
            <a:extLst>
              <a:ext uri="{FF2B5EF4-FFF2-40B4-BE49-F238E27FC236}">
                <a16:creationId xmlns:a16="http://schemas.microsoft.com/office/drawing/2014/main" id="{7EBCBDF1-F3CE-8947-903A-60F5774C4A84}"/>
              </a:ext>
            </a:extLst>
          </p:cNvPr>
          <p:cNvSpPr/>
          <p:nvPr/>
        </p:nvSpPr>
        <p:spPr>
          <a:xfrm>
            <a:off x="4038600" y="4103689"/>
            <a:ext cx="16129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Design Input</a:t>
            </a:r>
          </a:p>
        </p:txBody>
      </p:sp>
      <p:sp>
        <p:nvSpPr>
          <p:cNvPr id="11" name="Rectangle 10">
            <a:extLst>
              <a:ext uri="{FF2B5EF4-FFF2-40B4-BE49-F238E27FC236}">
                <a16:creationId xmlns:a16="http://schemas.microsoft.com/office/drawing/2014/main" id="{6CAAF8E5-0AB6-DC41-BC8A-7E08037E2A9F}"/>
              </a:ext>
            </a:extLst>
          </p:cNvPr>
          <p:cNvSpPr/>
          <p:nvPr/>
        </p:nvSpPr>
        <p:spPr>
          <a:xfrm>
            <a:off x="1403350" y="5253832"/>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Measure and Control Residual Risk</a:t>
            </a:r>
            <a:endParaRPr lang="en-US" dirty="0"/>
          </a:p>
        </p:txBody>
      </p:sp>
      <p:sp>
        <p:nvSpPr>
          <p:cNvPr id="12" name="Rectangle 11">
            <a:extLst>
              <a:ext uri="{FF2B5EF4-FFF2-40B4-BE49-F238E27FC236}">
                <a16:creationId xmlns:a16="http://schemas.microsoft.com/office/drawing/2014/main" id="{C2B94F6D-57F2-E546-8A3D-F4FEC2C52BE9}"/>
              </a:ext>
            </a:extLst>
          </p:cNvPr>
          <p:cNvSpPr/>
          <p:nvPr/>
        </p:nvSpPr>
        <p:spPr>
          <a:xfrm>
            <a:off x="1441450" y="4090988"/>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Control Risk</a:t>
            </a:r>
          </a:p>
        </p:txBody>
      </p:sp>
      <p:sp>
        <p:nvSpPr>
          <p:cNvPr id="13" name="Rectangle 12">
            <a:extLst>
              <a:ext uri="{FF2B5EF4-FFF2-40B4-BE49-F238E27FC236}">
                <a16:creationId xmlns:a16="http://schemas.microsoft.com/office/drawing/2014/main" id="{864DBCF1-0D03-9D4E-B83D-E7A694A2DDE5}"/>
              </a:ext>
            </a:extLst>
          </p:cNvPr>
          <p:cNvSpPr/>
          <p:nvPr/>
        </p:nvSpPr>
        <p:spPr>
          <a:xfrm>
            <a:off x="1460500" y="2928144"/>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Assess, Evaluate Risk</a:t>
            </a:r>
          </a:p>
        </p:txBody>
      </p:sp>
      <p:sp>
        <p:nvSpPr>
          <p:cNvPr id="14" name="Rectangle 13">
            <a:extLst>
              <a:ext uri="{FF2B5EF4-FFF2-40B4-BE49-F238E27FC236}">
                <a16:creationId xmlns:a16="http://schemas.microsoft.com/office/drawing/2014/main" id="{359EBBDC-F407-A445-8FA7-3B590A90C33F}"/>
              </a:ext>
            </a:extLst>
          </p:cNvPr>
          <p:cNvSpPr/>
          <p:nvPr/>
        </p:nvSpPr>
        <p:spPr>
          <a:xfrm>
            <a:off x="4921250" y="1946366"/>
            <a:ext cx="292100" cy="2413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E0E8658-BE54-3D44-84DE-EBAF65FE0C5F}"/>
              </a:ext>
            </a:extLst>
          </p:cNvPr>
          <p:cNvSpPr/>
          <p:nvPr/>
        </p:nvSpPr>
        <p:spPr>
          <a:xfrm>
            <a:off x="4921250" y="2257019"/>
            <a:ext cx="292100" cy="2413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A7AEEE5-F6BF-7945-AFF4-C857F1A13A3C}"/>
              </a:ext>
            </a:extLst>
          </p:cNvPr>
          <p:cNvSpPr txBox="1"/>
          <p:nvPr/>
        </p:nvSpPr>
        <p:spPr>
          <a:xfrm>
            <a:off x="5213350" y="1859506"/>
            <a:ext cx="1689100" cy="723275"/>
          </a:xfrm>
          <a:prstGeom prst="rect">
            <a:avLst/>
          </a:prstGeom>
          <a:noFill/>
        </p:spPr>
        <p:txBody>
          <a:bodyPr wrap="square" rtlCol="0">
            <a:spAutoFit/>
          </a:bodyPr>
          <a:lstStyle/>
          <a:p>
            <a:pPr>
              <a:spcAft>
                <a:spcPts val="600"/>
              </a:spcAft>
            </a:pPr>
            <a:r>
              <a:rPr lang="en-US" dirty="0"/>
              <a:t>ISO 14971;2007</a:t>
            </a:r>
          </a:p>
          <a:p>
            <a:r>
              <a:rPr lang="en-US" dirty="0"/>
              <a:t>ISO 13485:2016</a:t>
            </a:r>
          </a:p>
        </p:txBody>
      </p:sp>
      <p:cxnSp>
        <p:nvCxnSpPr>
          <p:cNvPr id="20" name="Straight Arrow Connector 19">
            <a:extLst>
              <a:ext uri="{FF2B5EF4-FFF2-40B4-BE49-F238E27FC236}">
                <a16:creationId xmlns:a16="http://schemas.microsoft.com/office/drawing/2014/main" id="{AE46DD30-7493-7741-8BF8-1D068617274A}"/>
              </a:ext>
            </a:extLst>
          </p:cNvPr>
          <p:cNvCxnSpPr>
            <a:stCxn id="7" idx="2"/>
          </p:cNvCxnSpPr>
          <p:nvPr/>
        </p:nvCxnSpPr>
        <p:spPr>
          <a:xfrm flipH="1">
            <a:off x="2260600" y="2451100"/>
            <a:ext cx="6350" cy="4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7EB19E-1150-3040-95D1-A03B79C3B7D7}"/>
              </a:ext>
            </a:extLst>
          </p:cNvPr>
          <p:cNvCxnSpPr/>
          <p:nvPr/>
        </p:nvCxnSpPr>
        <p:spPr>
          <a:xfrm flipH="1">
            <a:off x="2203450" y="4778773"/>
            <a:ext cx="6350" cy="4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F474F3-DC0F-7045-8D0F-EE709AF27253}"/>
              </a:ext>
            </a:extLst>
          </p:cNvPr>
          <p:cNvCxnSpPr/>
          <p:nvPr/>
        </p:nvCxnSpPr>
        <p:spPr>
          <a:xfrm flipH="1">
            <a:off x="2247900" y="3629026"/>
            <a:ext cx="6350" cy="4770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59695E-04DF-6E4F-A277-82333F33D457}"/>
              </a:ext>
            </a:extLst>
          </p:cNvPr>
          <p:cNvCxnSpPr>
            <a:cxnSpLocks/>
            <a:stCxn id="12" idx="3"/>
            <a:endCxn id="10" idx="1"/>
          </p:cNvCxnSpPr>
          <p:nvPr/>
        </p:nvCxnSpPr>
        <p:spPr>
          <a:xfrm>
            <a:off x="3054350" y="4433888"/>
            <a:ext cx="984250" cy="12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7CCD83-94B1-674C-82CD-5540317C5490}"/>
              </a:ext>
            </a:extLst>
          </p:cNvPr>
          <p:cNvCxnSpPr>
            <a:cxnSpLocks/>
            <a:stCxn id="10" idx="3"/>
            <a:endCxn id="9" idx="1"/>
          </p:cNvCxnSpPr>
          <p:nvPr/>
        </p:nvCxnSpPr>
        <p:spPr>
          <a:xfrm flipV="1">
            <a:off x="5651500" y="4444206"/>
            <a:ext cx="746125" cy="23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8B3A0803-9C64-F94D-8E98-11B7E667AB6D}"/>
              </a:ext>
            </a:extLst>
          </p:cNvPr>
          <p:cNvSpPr/>
          <p:nvPr/>
        </p:nvSpPr>
        <p:spPr>
          <a:xfrm rot="5400000">
            <a:off x="5840411" y="3787375"/>
            <a:ext cx="368300" cy="2483645"/>
          </a:xfrm>
          <a:prstGeom prst="rightBrace">
            <a:avLst>
              <a:gd name="adj1" fmla="val 8333"/>
              <a:gd name="adj2" fmla="val 5102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DD393B51-FE2E-9849-A492-DB167D1B633B}"/>
              </a:ext>
            </a:extLst>
          </p:cNvPr>
          <p:cNvSpPr txBox="1"/>
          <p:nvPr/>
        </p:nvSpPr>
        <p:spPr>
          <a:xfrm>
            <a:off x="8382000" y="5422900"/>
            <a:ext cx="3543300" cy="369332"/>
          </a:xfrm>
          <a:prstGeom prst="rect">
            <a:avLst/>
          </a:prstGeom>
          <a:noFill/>
        </p:spPr>
        <p:txBody>
          <a:bodyPr wrap="square" rtlCol="0">
            <a:spAutoFit/>
          </a:bodyPr>
          <a:lstStyle/>
          <a:p>
            <a:r>
              <a:rPr lang="en-US" dirty="0"/>
              <a:t>Source: Ombu Enterprises, LLC</a:t>
            </a:r>
          </a:p>
        </p:txBody>
      </p:sp>
    </p:spTree>
    <p:extLst>
      <p:ext uri="{BB962C8B-B14F-4D97-AF65-F5344CB8AC3E}">
        <p14:creationId xmlns:p14="http://schemas.microsoft.com/office/powerpoint/2010/main" val="3965584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6931766-BF18-D64C-9365-C18BB23D54A1}"/>
              </a:ext>
            </a:extLst>
          </p:cNvPr>
          <p:cNvSpPr txBox="1"/>
          <p:nvPr/>
        </p:nvSpPr>
        <p:spPr>
          <a:xfrm>
            <a:off x="8769350" y="1955770"/>
            <a:ext cx="2057400" cy="780663"/>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normAutofit/>
          </a:bodyPr>
          <a:lstStyle/>
          <a:p>
            <a:r>
              <a:rPr lang="en-US" b="1" i="1" dirty="0">
                <a:solidFill>
                  <a:srgbClr val="0070C0"/>
                </a:solidFill>
              </a:rPr>
              <a:t>How Risk-based Approach (RBA) Applies</a:t>
            </a:r>
            <a:br>
              <a:rPr lang="en-US" b="1" i="1" dirty="0"/>
            </a:br>
            <a:r>
              <a:rPr lang="en-US" b="1" i="1" dirty="0"/>
              <a:t>            </a:t>
            </a:r>
            <a:r>
              <a:rPr lang="en-US" sz="2700" b="1" i="1" dirty="0"/>
              <a:t>Risk Information Input in ISO 14971:2007 and ISO 13485:2016</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31</a:t>
            </a:fld>
            <a:endParaRPr lang="en-US" dirty="0"/>
          </a:p>
        </p:txBody>
      </p:sp>
      <p:sp>
        <p:nvSpPr>
          <p:cNvPr id="7" name="Rectangle 6">
            <a:extLst>
              <a:ext uri="{FF2B5EF4-FFF2-40B4-BE49-F238E27FC236}">
                <a16:creationId xmlns:a16="http://schemas.microsoft.com/office/drawing/2014/main" id="{CEEEF5CF-F218-214C-9E41-944D15D95B0D}"/>
              </a:ext>
            </a:extLst>
          </p:cNvPr>
          <p:cNvSpPr/>
          <p:nvPr/>
        </p:nvSpPr>
        <p:spPr>
          <a:xfrm>
            <a:off x="1460500" y="1765300"/>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Gather Production Data</a:t>
            </a:r>
          </a:p>
        </p:txBody>
      </p:sp>
      <p:sp>
        <p:nvSpPr>
          <p:cNvPr id="8" name="Rectangle 7">
            <a:extLst>
              <a:ext uri="{FF2B5EF4-FFF2-40B4-BE49-F238E27FC236}">
                <a16:creationId xmlns:a16="http://schemas.microsoft.com/office/drawing/2014/main" id="{02C8F6BB-2D3E-5844-AE3C-0D568AB370E3}"/>
              </a:ext>
            </a:extLst>
          </p:cNvPr>
          <p:cNvSpPr/>
          <p:nvPr/>
        </p:nvSpPr>
        <p:spPr>
          <a:xfrm>
            <a:off x="1460500" y="5250658"/>
            <a:ext cx="16129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Update Risk Management Process</a:t>
            </a:r>
          </a:p>
        </p:txBody>
      </p:sp>
      <p:sp>
        <p:nvSpPr>
          <p:cNvPr id="9" name="Rectangle 8">
            <a:extLst>
              <a:ext uri="{FF2B5EF4-FFF2-40B4-BE49-F238E27FC236}">
                <a16:creationId xmlns:a16="http://schemas.microsoft.com/office/drawing/2014/main" id="{11DF4FD8-3B52-FA47-BE45-2D7CF8469FF0}"/>
              </a:ext>
            </a:extLst>
          </p:cNvPr>
          <p:cNvSpPr/>
          <p:nvPr/>
        </p:nvSpPr>
        <p:spPr>
          <a:xfrm>
            <a:off x="4038600" y="5250658"/>
            <a:ext cx="16129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Review Residual Risk</a:t>
            </a:r>
          </a:p>
        </p:txBody>
      </p:sp>
      <p:sp>
        <p:nvSpPr>
          <p:cNvPr id="10" name="Rectangle 9">
            <a:extLst>
              <a:ext uri="{FF2B5EF4-FFF2-40B4-BE49-F238E27FC236}">
                <a16:creationId xmlns:a16="http://schemas.microsoft.com/office/drawing/2014/main" id="{7EBCBDF1-F3CE-8947-903A-60F5774C4A84}"/>
              </a:ext>
            </a:extLst>
          </p:cNvPr>
          <p:cNvSpPr/>
          <p:nvPr/>
        </p:nvSpPr>
        <p:spPr>
          <a:xfrm>
            <a:off x="2725539" y="4117179"/>
            <a:ext cx="1612900" cy="685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Safety Evaluation</a:t>
            </a:r>
          </a:p>
        </p:txBody>
      </p:sp>
      <p:sp>
        <p:nvSpPr>
          <p:cNvPr id="12" name="Rectangle 11">
            <a:extLst>
              <a:ext uri="{FF2B5EF4-FFF2-40B4-BE49-F238E27FC236}">
                <a16:creationId xmlns:a16="http://schemas.microsoft.com/office/drawing/2014/main" id="{C2B94F6D-57F2-E546-8A3D-F4FEC2C52BE9}"/>
              </a:ext>
            </a:extLst>
          </p:cNvPr>
          <p:cNvSpPr/>
          <p:nvPr/>
        </p:nvSpPr>
        <p:spPr>
          <a:xfrm>
            <a:off x="2725539" y="2965449"/>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Monitor Information</a:t>
            </a:r>
          </a:p>
        </p:txBody>
      </p:sp>
      <p:sp>
        <p:nvSpPr>
          <p:cNvPr id="13" name="Rectangle 12">
            <a:extLst>
              <a:ext uri="{FF2B5EF4-FFF2-40B4-BE49-F238E27FC236}">
                <a16:creationId xmlns:a16="http://schemas.microsoft.com/office/drawing/2014/main" id="{864DBCF1-0D03-9D4E-B83D-E7A694A2DDE5}"/>
              </a:ext>
            </a:extLst>
          </p:cNvPr>
          <p:cNvSpPr/>
          <p:nvPr/>
        </p:nvSpPr>
        <p:spPr>
          <a:xfrm>
            <a:off x="3873500" y="1788318"/>
            <a:ext cx="1612900" cy="685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Gather Post Production Data</a:t>
            </a:r>
          </a:p>
        </p:txBody>
      </p:sp>
      <p:sp>
        <p:nvSpPr>
          <p:cNvPr id="14" name="Rectangle 13">
            <a:extLst>
              <a:ext uri="{FF2B5EF4-FFF2-40B4-BE49-F238E27FC236}">
                <a16:creationId xmlns:a16="http://schemas.microsoft.com/office/drawing/2014/main" id="{359EBBDC-F407-A445-8FA7-3B590A90C33F}"/>
              </a:ext>
            </a:extLst>
          </p:cNvPr>
          <p:cNvSpPr/>
          <p:nvPr/>
        </p:nvSpPr>
        <p:spPr>
          <a:xfrm>
            <a:off x="8839200" y="2047465"/>
            <a:ext cx="292100" cy="2413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E0E8658-BE54-3D44-84DE-EBAF65FE0C5F}"/>
              </a:ext>
            </a:extLst>
          </p:cNvPr>
          <p:cNvSpPr/>
          <p:nvPr/>
        </p:nvSpPr>
        <p:spPr>
          <a:xfrm>
            <a:off x="8845550" y="2381607"/>
            <a:ext cx="292100" cy="2413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A7AEEE5-F6BF-7945-AFF4-C857F1A13A3C}"/>
              </a:ext>
            </a:extLst>
          </p:cNvPr>
          <p:cNvSpPr txBox="1"/>
          <p:nvPr/>
        </p:nvSpPr>
        <p:spPr>
          <a:xfrm>
            <a:off x="9137650" y="1984465"/>
            <a:ext cx="1689100" cy="723275"/>
          </a:xfrm>
          <a:prstGeom prst="rect">
            <a:avLst/>
          </a:prstGeom>
          <a:noFill/>
        </p:spPr>
        <p:txBody>
          <a:bodyPr wrap="square" rtlCol="0">
            <a:spAutoFit/>
          </a:bodyPr>
          <a:lstStyle/>
          <a:p>
            <a:pPr>
              <a:spcAft>
                <a:spcPts val="600"/>
              </a:spcAft>
            </a:pPr>
            <a:r>
              <a:rPr lang="en-US" dirty="0"/>
              <a:t>ISO 14971;2007</a:t>
            </a:r>
          </a:p>
          <a:p>
            <a:r>
              <a:rPr lang="en-US" dirty="0"/>
              <a:t>ISO 13485:2016</a:t>
            </a:r>
          </a:p>
        </p:txBody>
      </p:sp>
      <p:cxnSp>
        <p:nvCxnSpPr>
          <p:cNvPr id="22" name="Straight Arrow Connector 21">
            <a:extLst>
              <a:ext uri="{FF2B5EF4-FFF2-40B4-BE49-F238E27FC236}">
                <a16:creationId xmlns:a16="http://schemas.microsoft.com/office/drawing/2014/main" id="{DEF474F3-DC0F-7045-8D0F-EE709AF27253}"/>
              </a:ext>
            </a:extLst>
          </p:cNvPr>
          <p:cNvCxnSpPr/>
          <p:nvPr/>
        </p:nvCxnSpPr>
        <p:spPr>
          <a:xfrm flipH="1">
            <a:off x="3525639" y="3668711"/>
            <a:ext cx="6350" cy="477044"/>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8B3A0803-9C64-F94D-8E98-11B7E667AB6D}"/>
              </a:ext>
            </a:extLst>
          </p:cNvPr>
          <p:cNvSpPr/>
          <p:nvPr/>
        </p:nvSpPr>
        <p:spPr>
          <a:xfrm rot="5400000">
            <a:off x="3347839" y="1491058"/>
            <a:ext cx="368300" cy="2483645"/>
          </a:xfrm>
          <a:prstGeom prst="rightBrace">
            <a:avLst>
              <a:gd name="adj1" fmla="val 8333"/>
              <a:gd name="adj2" fmla="val 5102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93D73DDE-F70D-0A42-B240-4BE863E7691E}"/>
              </a:ext>
            </a:extLst>
          </p:cNvPr>
          <p:cNvSpPr/>
          <p:nvPr/>
        </p:nvSpPr>
        <p:spPr>
          <a:xfrm rot="16200000">
            <a:off x="3306962" y="3801269"/>
            <a:ext cx="368300" cy="2483645"/>
          </a:xfrm>
          <a:prstGeom prst="rightBrace">
            <a:avLst>
              <a:gd name="adj1" fmla="val 8333"/>
              <a:gd name="adj2" fmla="val 51023"/>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8983D384-D621-4E42-B57D-7E0AD21EF35C}"/>
              </a:ext>
            </a:extLst>
          </p:cNvPr>
          <p:cNvSpPr txBox="1"/>
          <p:nvPr/>
        </p:nvSpPr>
        <p:spPr>
          <a:xfrm>
            <a:off x="8382000" y="5422900"/>
            <a:ext cx="3543300" cy="369332"/>
          </a:xfrm>
          <a:prstGeom prst="rect">
            <a:avLst/>
          </a:prstGeom>
          <a:noFill/>
        </p:spPr>
        <p:txBody>
          <a:bodyPr wrap="square" rtlCol="0">
            <a:spAutoFit/>
          </a:bodyPr>
          <a:lstStyle/>
          <a:p>
            <a:r>
              <a:rPr lang="en-US" dirty="0"/>
              <a:t>Source: Ombu Enterprises, LLC</a:t>
            </a:r>
          </a:p>
        </p:txBody>
      </p:sp>
    </p:spTree>
    <p:extLst>
      <p:ext uri="{BB962C8B-B14F-4D97-AF65-F5344CB8AC3E}">
        <p14:creationId xmlns:p14="http://schemas.microsoft.com/office/powerpoint/2010/main" val="1806383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How Risk-based Approach (RBA) Applies</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normAutofit fontScale="92500" lnSpcReduction="10000"/>
          </a:bodyPr>
          <a:lstStyle/>
          <a:p>
            <a:pPr marL="0" indent="0">
              <a:buNone/>
            </a:pPr>
            <a:r>
              <a:rPr lang="en-US" b="1" dirty="0"/>
              <a:t>The following processes include the phrase “proportionate to risk” in 13485:2016</a:t>
            </a:r>
          </a:p>
          <a:p>
            <a:r>
              <a:rPr lang="en-US" i="1" dirty="0"/>
              <a:t>Controls over outsourced processes (4.1.5);</a:t>
            </a:r>
          </a:p>
          <a:p>
            <a:r>
              <a:rPr lang="en-US" i="1" dirty="0"/>
              <a:t>QMS software validation and revalidation (4.1.6);</a:t>
            </a:r>
          </a:p>
          <a:p>
            <a:r>
              <a:rPr lang="en-US" i="1" dirty="0"/>
              <a:t>Evaluating the effectiveness of actions related to competency (6.2);</a:t>
            </a:r>
          </a:p>
          <a:p>
            <a:r>
              <a:rPr lang="en-US" i="1" dirty="0"/>
              <a:t>Establishing criteria for the evaluation and selection of suppliers (7.4.1);</a:t>
            </a:r>
          </a:p>
          <a:p>
            <a:r>
              <a:rPr lang="en-US" i="1" dirty="0"/>
              <a:t>Addressing a supplier’s non-fulfillment of purchasing requirements (7.4.1);</a:t>
            </a:r>
          </a:p>
          <a:p>
            <a:r>
              <a:rPr lang="en-US" i="1" dirty="0"/>
              <a:t>Verification of purchased products (7.4.3);</a:t>
            </a:r>
          </a:p>
          <a:p>
            <a:r>
              <a:rPr lang="en-US" i="1" dirty="0"/>
              <a:t>Validation and revalidation of production software (7.5.6); and</a:t>
            </a:r>
          </a:p>
          <a:p>
            <a:r>
              <a:rPr lang="en-US" i="1" dirty="0"/>
              <a:t>Validation and revalidation of monitoring and measuring software (7.5.6).</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32</a:t>
            </a:fld>
            <a:endParaRPr lang="en-US" dirty="0"/>
          </a:p>
        </p:txBody>
      </p:sp>
    </p:spTree>
    <p:extLst>
      <p:ext uri="{BB962C8B-B14F-4D97-AF65-F5344CB8AC3E}">
        <p14:creationId xmlns:p14="http://schemas.microsoft.com/office/powerpoint/2010/main" val="1431836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How Risk-based Approach (RBA) Applies</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normAutofit lnSpcReduction="10000"/>
          </a:bodyPr>
          <a:lstStyle/>
          <a:p>
            <a:pPr marL="0" indent="0">
              <a:buNone/>
            </a:pPr>
            <a:r>
              <a:rPr lang="en-US" b="1" dirty="0"/>
              <a:t>Other areas in the Standard where risk is described:</a:t>
            </a:r>
          </a:p>
          <a:p>
            <a:r>
              <a:rPr lang="en-US" sz="2600" dirty="0"/>
              <a:t>4.1.2 b:  apply a </a:t>
            </a:r>
            <a:r>
              <a:rPr lang="en-US" sz="2600" b="1" u="sng" dirty="0"/>
              <a:t>risk based approach</a:t>
            </a:r>
            <a:r>
              <a:rPr lang="en-US" sz="2600" dirty="0"/>
              <a:t> to the control of the appropriate processes needed for the quality management system; </a:t>
            </a:r>
          </a:p>
          <a:p>
            <a:r>
              <a:rPr lang="en-US" sz="2600" dirty="0"/>
              <a:t>7.1 Planning of Product Realization </a:t>
            </a:r>
          </a:p>
          <a:p>
            <a:pPr lvl="1"/>
            <a:r>
              <a:rPr lang="en-US" dirty="0"/>
              <a:t>The organization shall document one or more processes for risk management in product realization. </a:t>
            </a:r>
          </a:p>
          <a:p>
            <a:pPr lvl="1"/>
            <a:r>
              <a:rPr lang="en-US" dirty="0"/>
              <a:t>Records of risk management activities shall be maintained (see 4.2.5 ). </a:t>
            </a:r>
          </a:p>
          <a:p>
            <a:r>
              <a:rPr lang="en-US" dirty="0"/>
              <a:t>7.3.3 Design and development outputs: </a:t>
            </a:r>
          </a:p>
          <a:p>
            <a:pPr lvl="1"/>
            <a:r>
              <a:rPr lang="en-US" dirty="0"/>
              <a:t>Inputs relating to product requirements shall be determined and records maintained (see 4.2.5 ). These inputs shall include: </a:t>
            </a:r>
          </a:p>
          <a:p>
            <a:pPr marL="914400" lvl="2" indent="0">
              <a:buNone/>
            </a:pPr>
            <a:r>
              <a:rPr lang="en-US" sz="2400" dirty="0"/>
              <a:t>c) </a:t>
            </a:r>
            <a:r>
              <a:rPr lang="en-US" sz="2400" b="1" u="sng" dirty="0"/>
              <a:t>applicable output(s) of risk management</a:t>
            </a:r>
            <a:r>
              <a:rPr lang="en-US" sz="2400" dirty="0"/>
              <a:t>; </a:t>
            </a:r>
          </a:p>
          <a:p>
            <a:endParaRPr lang="en-US" dirty="0"/>
          </a:p>
          <a:p>
            <a:pPr lvl="1"/>
            <a:endParaRPr lang="en-US" dirty="0"/>
          </a:p>
          <a:p>
            <a:endParaRPr lang="en-US" sz="2400" dirty="0"/>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33</a:t>
            </a:fld>
            <a:endParaRPr lang="en-US" dirty="0"/>
          </a:p>
        </p:txBody>
      </p:sp>
    </p:spTree>
    <p:extLst>
      <p:ext uri="{BB962C8B-B14F-4D97-AF65-F5344CB8AC3E}">
        <p14:creationId xmlns:p14="http://schemas.microsoft.com/office/powerpoint/2010/main" val="2414101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How Risk-based Approach (RBA) Applies</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normAutofit fontScale="92500" lnSpcReduction="20000"/>
          </a:bodyPr>
          <a:lstStyle/>
          <a:p>
            <a:pPr marL="0" indent="0">
              <a:buNone/>
            </a:pPr>
            <a:r>
              <a:rPr lang="en-US" b="1" dirty="0"/>
              <a:t>Other areas in the Standard where risk is described:</a:t>
            </a:r>
          </a:p>
          <a:p>
            <a:r>
              <a:rPr lang="en-US" dirty="0"/>
              <a:t>7.3.9 Control of design and development changes </a:t>
            </a:r>
          </a:p>
          <a:p>
            <a:pPr lvl="1"/>
            <a:r>
              <a:rPr lang="en-US" dirty="0"/>
              <a:t>The review of design and development changes shall include evaluation of the effect of the changes on constituent parts and product in process or already delivered, </a:t>
            </a:r>
            <a:r>
              <a:rPr lang="en-US" b="1" u="sng" dirty="0"/>
              <a:t>inputs or outputs of risk management</a:t>
            </a:r>
            <a:r>
              <a:rPr lang="en-US" dirty="0"/>
              <a:t> and product realization processes. </a:t>
            </a:r>
          </a:p>
          <a:p>
            <a:r>
              <a:rPr lang="en-US" dirty="0"/>
              <a:t>7.6 Control of monitoring and measuring equipment </a:t>
            </a:r>
          </a:p>
          <a:p>
            <a:pPr lvl="1"/>
            <a:r>
              <a:rPr lang="en-US" dirty="0"/>
              <a:t>The specific approach and activities associated with software validation and revalidation shall be </a:t>
            </a:r>
            <a:r>
              <a:rPr lang="en-US" b="1" u="sng" dirty="0"/>
              <a:t>proportionate to the risk associated with the use of the software</a:t>
            </a:r>
            <a:r>
              <a:rPr lang="en-US" dirty="0"/>
              <a:t>, including the effect on the ability of the product to conform to specifications. </a:t>
            </a:r>
          </a:p>
          <a:p>
            <a:r>
              <a:rPr lang="en-US" dirty="0"/>
              <a:t>8.2.1. Feedback </a:t>
            </a:r>
          </a:p>
          <a:p>
            <a:pPr lvl="1"/>
            <a:r>
              <a:rPr lang="en-US" dirty="0"/>
              <a:t>The information gathered in the feedback process shall serve as </a:t>
            </a:r>
            <a:r>
              <a:rPr lang="en-US" b="1" dirty="0"/>
              <a:t>potential input into risk management</a:t>
            </a:r>
            <a:r>
              <a:rPr lang="en-US" dirty="0"/>
              <a:t> for monitoring and maintaining the product requirements as well as the product realization or improvement processes. </a:t>
            </a:r>
          </a:p>
          <a:p>
            <a:endParaRPr lang="en-US" dirty="0"/>
          </a:p>
          <a:p>
            <a:endParaRPr lang="en-US" sz="2400" dirty="0"/>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34</a:t>
            </a:fld>
            <a:endParaRPr lang="en-US" dirty="0"/>
          </a:p>
        </p:txBody>
      </p:sp>
    </p:spTree>
    <p:extLst>
      <p:ext uri="{BB962C8B-B14F-4D97-AF65-F5344CB8AC3E}">
        <p14:creationId xmlns:p14="http://schemas.microsoft.com/office/powerpoint/2010/main" val="419408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normAutofit/>
          </a:bodyPr>
          <a:lstStyle/>
          <a:p>
            <a:r>
              <a:rPr lang="en-US" b="1" i="1" dirty="0">
                <a:solidFill>
                  <a:srgbClr val="0070C0"/>
                </a:solidFill>
              </a:rPr>
              <a:t>Integration of Business Processes</a:t>
            </a:r>
            <a:br>
              <a:rPr lang="en-US" b="1" i="1" dirty="0"/>
            </a:br>
            <a:r>
              <a:rPr lang="en-US" sz="2800" b="1" i="1" dirty="0"/>
              <a:t>             			…. What Other Risks Do You Need to Consider?</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a:xfrm>
            <a:off x="838200" y="2370137"/>
            <a:ext cx="10515600" cy="3344863"/>
          </a:xfrm>
        </p:spPr>
        <p:txBody>
          <a:bodyPr>
            <a:normAutofit/>
          </a:bodyPr>
          <a:lstStyle/>
          <a:p>
            <a:pPr marL="0" indent="0">
              <a:buNone/>
            </a:pPr>
            <a:r>
              <a:rPr lang="en-US" b="1" i="1" u="sng" dirty="0"/>
              <a:t>The Old Way</a:t>
            </a:r>
            <a:r>
              <a:rPr lang="en-US" i="1" dirty="0"/>
              <a:t>:  Make your business comply with the standard</a:t>
            </a:r>
          </a:p>
          <a:p>
            <a:pPr marL="0" indent="0">
              <a:buNone/>
            </a:pPr>
            <a:endParaRPr lang="en-US" i="1" dirty="0"/>
          </a:p>
          <a:p>
            <a:pPr marL="0" indent="0">
              <a:buNone/>
            </a:pPr>
            <a:r>
              <a:rPr lang="en-US" b="1" i="1" u="sng" dirty="0"/>
              <a:t>The New Way</a:t>
            </a:r>
            <a:r>
              <a:rPr lang="en-US" i="1" dirty="0"/>
              <a:t>:  Understand your business and apply the standard in a way that allows you to run your business, which includes meeting the requirements of all applicable regulatory requirements</a:t>
            </a:r>
          </a:p>
          <a:p>
            <a:pPr marL="0" indent="0">
              <a:buNone/>
            </a:pPr>
            <a:endParaRPr lang="en-US" dirty="0">
              <a:highlight>
                <a:srgbClr val="FFFF00"/>
              </a:highlight>
            </a:endParaRP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35</a:t>
            </a:fld>
            <a:endParaRPr lang="en-US" dirty="0"/>
          </a:p>
        </p:txBody>
      </p:sp>
    </p:spTree>
    <p:extLst>
      <p:ext uri="{BB962C8B-B14F-4D97-AF65-F5344CB8AC3E}">
        <p14:creationId xmlns:p14="http://schemas.microsoft.com/office/powerpoint/2010/main" val="571721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normAutofit fontScale="90000"/>
          </a:bodyPr>
          <a:lstStyle/>
          <a:p>
            <a:r>
              <a:rPr lang="en-US" b="1" i="1" dirty="0">
                <a:solidFill>
                  <a:srgbClr val="0070C0"/>
                </a:solidFill>
              </a:rPr>
              <a:t>Integration of Business Processes</a:t>
            </a:r>
            <a:br>
              <a:rPr lang="en-US" b="1" i="1" dirty="0"/>
            </a:br>
            <a:r>
              <a:rPr lang="en-US" b="1" i="1" dirty="0"/>
              <a:t>				….</a:t>
            </a:r>
            <a:r>
              <a:rPr lang="en-US" sz="2800" b="1" i="1" dirty="0"/>
              <a:t> What Other Risks Do You Need to Consider?</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a:xfrm>
            <a:off x="838200" y="2095499"/>
            <a:ext cx="10515600" cy="3327401"/>
          </a:xfrm>
        </p:spPr>
        <p:txBody>
          <a:bodyPr>
            <a:normAutofit/>
          </a:bodyPr>
          <a:lstStyle/>
          <a:p>
            <a:pPr marL="0" indent="0">
              <a:buNone/>
            </a:pPr>
            <a:r>
              <a:rPr lang="en-US" i="1" dirty="0"/>
              <a:t>ISO 9001:2015</a:t>
            </a:r>
          </a:p>
          <a:p>
            <a:pPr marL="0" indent="0">
              <a:buNone/>
            </a:pPr>
            <a:endParaRPr lang="en-US" i="1" dirty="0"/>
          </a:p>
          <a:p>
            <a:pPr marL="457200" lvl="1" indent="0">
              <a:buNone/>
            </a:pPr>
            <a:r>
              <a:rPr lang="en-US" i="1" dirty="0"/>
              <a:t>Clause 4.1:  Understand the Organization and Its Context</a:t>
            </a:r>
          </a:p>
          <a:p>
            <a:pPr marL="457200" lvl="1" indent="0">
              <a:buNone/>
            </a:pPr>
            <a:endParaRPr lang="en-US" i="1" dirty="0"/>
          </a:p>
          <a:p>
            <a:pPr marL="457200" lvl="1" indent="0">
              <a:buNone/>
            </a:pPr>
            <a:r>
              <a:rPr lang="en-US" i="1" dirty="0"/>
              <a:t>Clause 4.2:  Understanding the Needs and Expectations of Interested Parties</a:t>
            </a:r>
          </a:p>
          <a:p>
            <a:pPr marL="457200" lvl="1" indent="0">
              <a:buNone/>
            </a:pPr>
            <a:r>
              <a:rPr lang="en-US" i="1" dirty="0"/>
              <a:t>		</a:t>
            </a:r>
          </a:p>
          <a:p>
            <a:pPr marL="0" indent="0">
              <a:buNone/>
            </a:pPr>
            <a:endParaRPr lang="en-US" i="1" dirty="0"/>
          </a:p>
          <a:p>
            <a:pPr marL="0" indent="0">
              <a:buNone/>
            </a:pPr>
            <a:endParaRPr lang="en-US" dirty="0">
              <a:highlight>
                <a:srgbClr val="FFFF00"/>
              </a:highlight>
            </a:endParaRP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36</a:t>
            </a:fld>
            <a:endParaRPr lang="en-US" dirty="0"/>
          </a:p>
        </p:txBody>
      </p:sp>
    </p:spTree>
    <p:extLst>
      <p:ext uri="{BB962C8B-B14F-4D97-AF65-F5344CB8AC3E}">
        <p14:creationId xmlns:p14="http://schemas.microsoft.com/office/powerpoint/2010/main" val="1278776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normAutofit/>
          </a:bodyPr>
          <a:lstStyle/>
          <a:p>
            <a:r>
              <a:rPr lang="en-US" b="1" i="1" dirty="0">
                <a:solidFill>
                  <a:srgbClr val="0070C0"/>
                </a:solidFill>
              </a:rPr>
              <a:t>Integration of Your Business Processes</a:t>
            </a:r>
            <a:br>
              <a:rPr lang="en-US" b="1" i="1" dirty="0"/>
            </a:br>
            <a:r>
              <a:rPr lang="en-US" b="1" i="1" dirty="0"/>
              <a:t> </a:t>
            </a:r>
            <a:endParaRPr lang="en-US" sz="2700" b="1" i="1" dirty="0"/>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37</a:t>
            </a:fld>
            <a:endParaRPr lang="en-US" dirty="0"/>
          </a:p>
        </p:txBody>
      </p:sp>
      <p:sp>
        <p:nvSpPr>
          <p:cNvPr id="7" name="Rectangle 6">
            <a:extLst>
              <a:ext uri="{FF2B5EF4-FFF2-40B4-BE49-F238E27FC236}">
                <a16:creationId xmlns:a16="http://schemas.microsoft.com/office/drawing/2014/main" id="{CEEEF5CF-F218-214C-9E41-944D15D95B0D}"/>
              </a:ext>
            </a:extLst>
          </p:cNvPr>
          <p:cNvSpPr/>
          <p:nvPr/>
        </p:nvSpPr>
        <p:spPr>
          <a:xfrm>
            <a:off x="676674" y="3764780"/>
            <a:ext cx="2033786" cy="12602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Clause 4.1</a:t>
            </a:r>
          </a:p>
          <a:p>
            <a:pPr algn="ctr"/>
            <a:r>
              <a:rPr lang="en-US" sz="1400" b="1" u="sng" dirty="0">
                <a:solidFill>
                  <a:schemeClr val="tx1"/>
                </a:solidFill>
              </a:rPr>
              <a:t>Step 1</a:t>
            </a:r>
            <a:r>
              <a:rPr lang="en-US" sz="1400" dirty="0">
                <a:solidFill>
                  <a:schemeClr val="tx1"/>
                </a:solidFill>
              </a:rPr>
              <a:t>  </a:t>
            </a:r>
          </a:p>
          <a:p>
            <a:pPr algn="ctr"/>
            <a:r>
              <a:rPr lang="en-US" sz="1400" dirty="0">
                <a:solidFill>
                  <a:schemeClr val="tx1"/>
                </a:solidFill>
              </a:rPr>
              <a:t>Identify Internal and External Issues</a:t>
            </a:r>
          </a:p>
        </p:txBody>
      </p:sp>
      <p:sp>
        <p:nvSpPr>
          <p:cNvPr id="9" name="Rectangle 8">
            <a:extLst>
              <a:ext uri="{FF2B5EF4-FFF2-40B4-BE49-F238E27FC236}">
                <a16:creationId xmlns:a16="http://schemas.microsoft.com/office/drawing/2014/main" id="{11DF4FD8-3B52-FA47-BE45-2D7CF8469FF0}"/>
              </a:ext>
            </a:extLst>
          </p:cNvPr>
          <p:cNvSpPr/>
          <p:nvPr/>
        </p:nvSpPr>
        <p:spPr>
          <a:xfrm>
            <a:off x="9330926" y="3718540"/>
            <a:ext cx="2139950" cy="12950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Clause 6.1.2</a:t>
            </a:r>
          </a:p>
          <a:p>
            <a:pPr algn="ctr"/>
            <a:r>
              <a:rPr lang="en-US" sz="1400" dirty="0">
                <a:solidFill>
                  <a:schemeClr val="tx1"/>
                </a:solidFill>
              </a:rPr>
              <a:t>Integrate Critical Sources of Risk Into the Processes Identified in 4.4 of the Standard for Your System</a:t>
            </a:r>
          </a:p>
        </p:txBody>
      </p:sp>
      <p:sp>
        <p:nvSpPr>
          <p:cNvPr id="10" name="Rectangle 9">
            <a:extLst>
              <a:ext uri="{FF2B5EF4-FFF2-40B4-BE49-F238E27FC236}">
                <a16:creationId xmlns:a16="http://schemas.microsoft.com/office/drawing/2014/main" id="{7EBCBDF1-F3CE-8947-903A-60F5774C4A84}"/>
              </a:ext>
            </a:extLst>
          </p:cNvPr>
          <p:cNvSpPr/>
          <p:nvPr/>
        </p:nvSpPr>
        <p:spPr>
          <a:xfrm>
            <a:off x="6239863" y="3753355"/>
            <a:ext cx="2457450" cy="12602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Cause 6.1.1</a:t>
            </a:r>
          </a:p>
          <a:p>
            <a:pPr algn="ctr"/>
            <a:r>
              <a:rPr lang="en-US" sz="1400" b="1" u="sng" dirty="0">
                <a:solidFill>
                  <a:schemeClr val="tx1"/>
                </a:solidFill>
              </a:rPr>
              <a:t>Step 3</a:t>
            </a:r>
          </a:p>
          <a:p>
            <a:pPr algn="ctr"/>
            <a:r>
              <a:rPr lang="en-US" sz="1400" dirty="0">
                <a:solidFill>
                  <a:schemeClr val="tx1"/>
                </a:solidFill>
              </a:rPr>
              <a:t>Identify Critical Sources of Risk Based on Issues and the Need to Meet Requirements</a:t>
            </a:r>
          </a:p>
        </p:txBody>
      </p:sp>
      <p:sp>
        <p:nvSpPr>
          <p:cNvPr id="13" name="Rectangle 12">
            <a:extLst>
              <a:ext uri="{FF2B5EF4-FFF2-40B4-BE49-F238E27FC236}">
                <a16:creationId xmlns:a16="http://schemas.microsoft.com/office/drawing/2014/main" id="{864DBCF1-0D03-9D4E-B83D-E7A694A2DDE5}"/>
              </a:ext>
            </a:extLst>
          </p:cNvPr>
          <p:cNvSpPr/>
          <p:nvPr/>
        </p:nvSpPr>
        <p:spPr>
          <a:xfrm>
            <a:off x="3322838" y="1790700"/>
            <a:ext cx="2190750" cy="972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Clause 4.2</a:t>
            </a:r>
          </a:p>
          <a:p>
            <a:pPr algn="ctr"/>
            <a:r>
              <a:rPr lang="en-US" sz="1400" dirty="0">
                <a:solidFill>
                  <a:schemeClr val="tx1"/>
                </a:solidFill>
              </a:rPr>
              <a:t>Identify Interested Parties and their Requirements</a:t>
            </a:r>
          </a:p>
        </p:txBody>
      </p:sp>
      <p:sp>
        <p:nvSpPr>
          <p:cNvPr id="27" name="TextBox 26">
            <a:extLst>
              <a:ext uri="{FF2B5EF4-FFF2-40B4-BE49-F238E27FC236}">
                <a16:creationId xmlns:a16="http://schemas.microsoft.com/office/drawing/2014/main" id="{8983D384-D621-4E42-B57D-7E0AD21EF35C}"/>
              </a:ext>
            </a:extLst>
          </p:cNvPr>
          <p:cNvSpPr txBox="1"/>
          <p:nvPr/>
        </p:nvSpPr>
        <p:spPr>
          <a:xfrm>
            <a:off x="7073900" y="5422900"/>
            <a:ext cx="4851400" cy="369332"/>
          </a:xfrm>
          <a:prstGeom prst="rect">
            <a:avLst/>
          </a:prstGeom>
          <a:noFill/>
        </p:spPr>
        <p:txBody>
          <a:bodyPr wrap="square" rtlCol="0">
            <a:spAutoFit/>
          </a:bodyPr>
          <a:lstStyle/>
          <a:p>
            <a:r>
              <a:rPr lang="en-US" dirty="0"/>
              <a:t>Source: Risk-Based Thinking Memory Jogger</a:t>
            </a:r>
          </a:p>
        </p:txBody>
      </p:sp>
      <p:sp>
        <p:nvSpPr>
          <p:cNvPr id="3" name="Oval 2">
            <a:extLst>
              <a:ext uri="{FF2B5EF4-FFF2-40B4-BE49-F238E27FC236}">
                <a16:creationId xmlns:a16="http://schemas.microsoft.com/office/drawing/2014/main" id="{E9DFAEE8-A331-6247-83AC-C792B7F72505}"/>
              </a:ext>
            </a:extLst>
          </p:cNvPr>
          <p:cNvSpPr/>
          <p:nvPr/>
        </p:nvSpPr>
        <p:spPr>
          <a:xfrm>
            <a:off x="3346449" y="3332778"/>
            <a:ext cx="2257425" cy="2204938"/>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Step 2</a:t>
            </a:r>
          </a:p>
          <a:p>
            <a:pPr algn="ctr"/>
            <a:r>
              <a:rPr lang="en-US" sz="1400" dirty="0">
                <a:solidFill>
                  <a:schemeClr val="tx1"/>
                </a:solidFill>
              </a:rPr>
              <a:t>Assess the Risk of Those Items Identified in Step 1 against the Interested Parties Requirements</a:t>
            </a:r>
          </a:p>
        </p:txBody>
      </p:sp>
      <p:sp>
        <p:nvSpPr>
          <p:cNvPr id="15" name="TextBox 14">
            <a:extLst>
              <a:ext uri="{FF2B5EF4-FFF2-40B4-BE49-F238E27FC236}">
                <a16:creationId xmlns:a16="http://schemas.microsoft.com/office/drawing/2014/main" id="{F1FAAF7E-5001-2E4D-BA47-3EBFDAAD543C}"/>
              </a:ext>
            </a:extLst>
          </p:cNvPr>
          <p:cNvSpPr txBox="1"/>
          <p:nvPr/>
        </p:nvSpPr>
        <p:spPr>
          <a:xfrm>
            <a:off x="914399" y="1218962"/>
            <a:ext cx="11184835" cy="400110"/>
          </a:xfrm>
          <a:prstGeom prst="rect">
            <a:avLst/>
          </a:prstGeom>
          <a:noFill/>
        </p:spPr>
        <p:txBody>
          <a:bodyPr wrap="square" rtlCol="0">
            <a:spAutoFit/>
          </a:bodyPr>
          <a:lstStyle/>
          <a:p>
            <a:r>
              <a:rPr lang="en-US" sz="2000" b="1" i="1" dirty="0"/>
              <a:t>Begin with Contextual Analysis, Identification of Interested Parties and their Requirements</a:t>
            </a:r>
          </a:p>
        </p:txBody>
      </p:sp>
      <p:sp>
        <p:nvSpPr>
          <p:cNvPr id="19" name="Right Arrow 18">
            <a:extLst>
              <a:ext uri="{FF2B5EF4-FFF2-40B4-BE49-F238E27FC236}">
                <a16:creationId xmlns:a16="http://schemas.microsoft.com/office/drawing/2014/main" id="{54C6C9AE-DE13-6647-8A90-468735909D50}"/>
              </a:ext>
            </a:extLst>
          </p:cNvPr>
          <p:cNvSpPr/>
          <p:nvPr/>
        </p:nvSpPr>
        <p:spPr>
          <a:xfrm rot="5400000">
            <a:off x="4096642" y="2823190"/>
            <a:ext cx="750689" cy="509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Arrow 23">
            <a:extLst>
              <a:ext uri="{FF2B5EF4-FFF2-40B4-BE49-F238E27FC236}">
                <a16:creationId xmlns:a16="http://schemas.microsoft.com/office/drawing/2014/main" id="{87FC7A7A-FED5-4F4B-A69F-A8611E4D5355}"/>
              </a:ext>
            </a:extLst>
          </p:cNvPr>
          <p:cNvSpPr/>
          <p:nvPr/>
        </p:nvSpPr>
        <p:spPr>
          <a:xfrm>
            <a:off x="2637529" y="4180731"/>
            <a:ext cx="750689" cy="509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Arrow 24">
            <a:extLst>
              <a:ext uri="{FF2B5EF4-FFF2-40B4-BE49-F238E27FC236}">
                <a16:creationId xmlns:a16="http://schemas.microsoft.com/office/drawing/2014/main" id="{B8F2B8E8-7ECA-4E42-97D9-6E4638E63A5A}"/>
              </a:ext>
            </a:extLst>
          </p:cNvPr>
          <p:cNvSpPr/>
          <p:nvPr/>
        </p:nvSpPr>
        <p:spPr>
          <a:xfrm>
            <a:off x="8674792" y="4156025"/>
            <a:ext cx="750689" cy="509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Arrow 27">
            <a:extLst>
              <a:ext uri="{FF2B5EF4-FFF2-40B4-BE49-F238E27FC236}">
                <a16:creationId xmlns:a16="http://schemas.microsoft.com/office/drawing/2014/main" id="{813E8BF7-30DF-5C40-9A89-8F5A1871061D}"/>
              </a:ext>
            </a:extLst>
          </p:cNvPr>
          <p:cNvSpPr/>
          <p:nvPr/>
        </p:nvSpPr>
        <p:spPr>
          <a:xfrm>
            <a:off x="5523303" y="4140378"/>
            <a:ext cx="750689" cy="509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440557" y="2702361"/>
            <a:ext cx="3101008" cy="369332"/>
          </a:xfrm>
          <a:prstGeom prst="rect">
            <a:avLst/>
          </a:prstGeom>
          <a:noFill/>
        </p:spPr>
        <p:txBody>
          <a:bodyPr wrap="square" rtlCol="0">
            <a:spAutoFit/>
          </a:bodyPr>
          <a:lstStyle/>
          <a:p>
            <a:r>
              <a:rPr lang="en-US" b="1" dirty="0"/>
              <a:t>Reference:  ISO 9001:2015</a:t>
            </a:r>
          </a:p>
        </p:txBody>
      </p:sp>
    </p:spTree>
    <p:extLst>
      <p:ext uri="{BB962C8B-B14F-4D97-AF65-F5344CB8AC3E}">
        <p14:creationId xmlns:p14="http://schemas.microsoft.com/office/powerpoint/2010/main" val="3705119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2182-0D58-E040-80C8-E403C70CF46B}"/>
              </a:ext>
            </a:extLst>
          </p:cNvPr>
          <p:cNvSpPr>
            <a:spLocks noGrp="1"/>
          </p:cNvSpPr>
          <p:nvPr>
            <p:ph type="title"/>
          </p:nvPr>
        </p:nvSpPr>
        <p:spPr>
          <a:xfrm>
            <a:off x="838200" y="365125"/>
            <a:ext cx="10515600" cy="1325563"/>
          </a:xfrm>
        </p:spPr>
        <p:txBody>
          <a:bodyPr>
            <a:normAutofit/>
          </a:bodyPr>
          <a:lstStyle/>
          <a:p>
            <a:r>
              <a:rPr lang="en-US" b="1" i="1" dirty="0">
                <a:solidFill>
                  <a:srgbClr val="0070C0"/>
                </a:solidFill>
              </a:rPr>
              <a:t>Post Market Surveillance (PMS)</a:t>
            </a:r>
          </a:p>
        </p:txBody>
      </p:sp>
      <p:graphicFrame>
        <p:nvGraphicFramePr>
          <p:cNvPr id="8" name="Content Placeholder 2">
            <a:extLst>
              <a:ext uri="{FF2B5EF4-FFF2-40B4-BE49-F238E27FC236}">
                <a16:creationId xmlns:a16="http://schemas.microsoft.com/office/drawing/2014/main" id="{6FB0C2F0-2CB3-42AF-99DC-C7AB7DE5E52F}"/>
              </a:ext>
            </a:extLst>
          </p:cNvPr>
          <p:cNvGraphicFramePr>
            <a:graphicFrameLocks noGrp="1"/>
          </p:cNvGraphicFramePr>
          <p:nvPr>
            <p:ph idx="1"/>
            <p:extLst>
              <p:ext uri="{D42A27DB-BD31-4B8C-83A1-F6EECF244321}">
                <p14:modId xmlns:p14="http://schemas.microsoft.com/office/powerpoint/2010/main" val="37245031"/>
              </p:ext>
            </p:extLst>
          </p:nvPr>
        </p:nvGraphicFramePr>
        <p:xfrm>
          <a:off x="838200" y="1690688"/>
          <a:ext cx="10515600" cy="3229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09F994CD-E87E-D944-99D7-D7701D937014}"/>
              </a:ext>
            </a:extLst>
          </p:cNvPr>
          <p:cNvSpPr>
            <a:spLocks noGrp="1"/>
          </p:cNvSpPr>
          <p:nvPr>
            <p:ph type="dt" sz="half" idx="10"/>
          </p:nvPr>
        </p:nvSpPr>
        <p:spPr>
          <a:xfrm>
            <a:off x="838200" y="6356350"/>
            <a:ext cx="2743200" cy="365125"/>
          </a:xfrm>
        </p:spPr>
        <p:txBody>
          <a:bodyPr>
            <a:normAutofit/>
          </a:bodyPr>
          <a:lstStyle/>
          <a:p>
            <a:pPr>
              <a:spcAft>
                <a:spcPts val="600"/>
              </a:spcAft>
            </a:pPr>
            <a:r>
              <a:rPr lang="en-US" dirty="0"/>
              <a:t>6/15/18</a:t>
            </a:r>
          </a:p>
        </p:txBody>
      </p:sp>
      <p:sp>
        <p:nvSpPr>
          <p:cNvPr id="5" name="Footer Placeholder 4">
            <a:extLst>
              <a:ext uri="{FF2B5EF4-FFF2-40B4-BE49-F238E27FC236}">
                <a16:creationId xmlns:a16="http://schemas.microsoft.com/office/drawing/2014/main" id="{0ED1B77B-BE3C-2B49-B48B-FFE75ED9AC9A}"/>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dirty="0"/>
              <a:t>
              </a:t>
            </a:r>
          </a:p>
        </p:txBody>
      </p:sp>
      <p:sp>
        <p:nvSpPr>
          <p:cNvPr id="6" name="Slide Number Placeholder 5">
            <a:extLst>
              <a:ext uri="{FF2B5EF4-FFF2-40B4-BE49-F238E27FC236}">
                <a16:creationId xmlns:a16="http://schemas.microsoft.com/office/drawing/2014/main" id="{8AEAB0B0-3552-4E43-9E25-06CA17475475}"/>
              </a:ext>
            </a:extLst>
          </p:cNvPr>
          <p:cNvSpPr>
            <a:spLocks noGrp="1"/>
          </p:cNvSpPr>
          <p:nvPr>
            <p:ph type="sldNum" sz="quarter" idx="12"/>
          </p:nvPr>
        </p:nvSpPr>
        <p:spPr>
          <a:xfrm>
            <a:off x="8610600" y="6356350"/>
            <a:ext cx="2743200" cy="365125"/>
          </a:xfrm>
        </p:spPr>
        <p:txBody>
          <a:bodyPr>
            <a:normAutofit/>
          </a:bodyPr>
          <a:lstStyle/>
          <a:p>
            <a:pPr>
              <a:spcAft>
                <a:spcPts val="600"/>
              </a:spcAft>
            </a:pPr>
            <a:fld id="{9E46B3AE-A474-2540-AE6C-F1368091931B}" type="slidenum">
              <a:rPr lang="en-US" smtClean="0"/>
              <a:pPr>
                <a:spcAft>
                  <a:spcPts val="600"/>
                </a:spcAft>
              </a:pPr>
              <a:t>38</a:t>
            </a:fld>
            <a:endParaRPr lang="en-US" dirty="0"/>
          </a:p>
        </p:txBody>
      </p:sp>
    </p:spTree>
    <p:extLst>
      <p:ext uri="{BB962C8B-B14F-4D97-AF65-F5344CB8AC3E}">
        <p14:creationId xmlns:p14="http://schemas.microsoft.com/office/powerpoint/2010/main" val="192540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PMS: What Does the Standard Require?</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lstStyle/>
          <a:p>
            <a:pPr marL="0" indent="0">
              <a:buNone/>
            </a:pPr>
            <a:r>
              <a:rPr lang="en-US" b="1" i="1" u="sng" dirty="0"/>
              <a:t>Defined</a:t>
            </a:r>
            <a:r>
              <a:rPr lang="en-US" i="1" dirty="0"/>
              <a:t>:  A system that provides </a:t>
            </a:r>
            <a:r>
              <a:rPr lang="en-US" i="1" u="sng" dirty="0"/>
              <a:t>continuous feedback</a:t>
            </a:r>
            <a:r>
              <a:rPr lang="en-US" i="1" dirty="0"/>
              <a:t> about a device on the market in order to maintain a high standard of product quality. PMS is a regulatory requirement in major markets like Europe and United States.</a:t>
            </a:r>
          </a:p>
          <a:p>
            <a:pPr marL="0" indent="0">
              <a:buNone/>
            </a:pPr>
            <a:endParaRPr lang="en-US" i="1" dirty="0"/>
          </a:p>
          <a:p>
            <a:pPr marL="0" indent="0">
              <a:buNone/>
            </a:pPr>
            <a:r>
              <a:rPr lang="en-US" b="1" i="1" u="sng" dirty="0"/>
              <a:t>Question</a:t>
            </a:r>
            <a:r>
              <a:rPr lang="en-US" i="1" dirty="0"/>
              <a:t>:  How well are you monitoring, measuring and trending production and post-production activities?</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39</a:t>
            </a:fld>
            <a:endParaRPr lang="en-US" dirty="0"/>
          </a:p>
        </p:txBody>
      </p:sp>
    </p:spTree>
    <p:extLst>
      <p:ext uri="{BB962C8B-B14F-4D97-AF65-F5344CB8AC3E}">
        <p14:creationId xmlns:p14="http://schemas.microsoft.com/office/powerpoint/2010/main" val="292856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0761-7DF3-1B45-9549-23271795EEF5}"/>
              </a:ext>
            </a:extLst>
          </p:cNvPr>
          <p:cNvSpPr>
            <a:spLocks noGrp="1"/>
          </p:cNvSpPr>
          <p:nvPr>
            <p:ph type="title"/>
          </p:nvPr>
        </p:nvSpPr>
        <p:spPr>
          <a:xfrm>
            <a:off x="838200" y="365125"/>
            <a:ext cx="11049000" cy="1325563"/>
          </a:xfrm>
        </p:spPr>
        <p:txBody>
          <a:bodyPr/>
          <a:lstStyle/>
          <a:p>
            <a:r>
              <a:rPr lang="en-US" b="1" i="1" dirty="0">
                <a:solidFill>
                  <a:srgbClr val="0070C0"/>
                </a:solidFill>
              </a:rPr>
              <a:t>Interactive Exercise: Begin to Think About it Now!</a:t>
            </a:r>
            <a:endParaRPr lang="en-US" dirty="0">
              <a:solidFill>
                <a:srgbClr val="0070C0"/>
              </a:solidFill>
            </a:endParaRPr>
          </a:p>
        </p:txBody>
      </p:sp>
      <p:pic>
        <p:nvPicPr>
          <p:cNvPr id="7" name="Content Placeholder 6">
            <a:extLst>
              <a:ext uri="{FF2B5EF4-FFF2-40B4-BE49-F238E27FC236}">
                <a16:creationId xmlns:a16="http://schemas.microsoft.com/office/drawing/2014/main" id="{004C6051-6E03-BE4C-8F40-514A53B65A96}"/>
              </a:ext>
            </a:extLst>
          </p:cNvPr>
          <p:cNvPicPr>
            <a:picLocks noGrp="1" noChangeAspect="1"/>
          </p:cNvPicPr>
          <p:nvPr>
            <p:ph idx="1"/>
          </p:nvPr>
        </p:nvPicPr>
        <p:blipFill>
          <a:blip r:embed="rId2"/>
          <a:stretch>
            <a:fillRect/>
          </a:stretch>
        </p:blipFill>
        <p:spPr>
          <a:xfrm>
            <a:off x="838200" y="3186207"/>
            <a:ext cx="6826469" cy="2933205"/>
          </a:xfrm>
          <a:prstGeom prst="rect">
            <a:avLst/>
          </a:prstGeom>
        </p:spPr>
      </p:pic>
      <p:sp>
        <p:nvSpPr>
          <p:cNvPr id="4" name="Date Placeholder 3">
            <a:extLst>
              <a:ext uri="{FF2B5EF4-FFF2-40B4-BE49-F238E27FC236}">
                <a16:creationId xmlns:a16="http://schemas.microsoft.com/office/drawing/2014/main" id="{7D84174A-0029-D24E-A312-6A1DB414F8C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E952DA23-573C-1F4C-B074-17042EACFB3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1EA5F1-B46E-4245-A958-F6A62C072435}"/>
              </a:ext>
            </a:extLst>
          </p:cNvPr>
          <p:cNvSpPr>
            <a:spLocks noGrp="1"/>
          </p:cNvSpPr>
          <p:nvPr>
            <p:ph type="sldNum" sz="quarter" idx="12"/>
          </p:nvPr>
        </p:nvSpPr>
        <p:spPr/>
        <p:txBody>
          <a:bodyPr/>
          <a:lstStyle/>
          <a:p>
            <a:fld id="{9E46B3AE-A474-2540-AE6C-F1368091931B}" type="slidenum">
              <a:rPr lang="en-US" smtClean="0"/>
              <a:t>4</a:t>
            </a:fld>
            <a:endParaRPr lang="en-US" dirty="0"/>
          </a:p>
        </p:txBody>
      </p:sp>
      <p:sp>
        <p:nvSpPr>
          <p:cNvPr id="8" name="TextBox 7">
            <a:extLst>
              <a:ext uri="{FF2B5EF4-FFF2-40B4-BE49-F238E27FC236}">
                <a16:creationId xmlns:a16="http://schemas.microsoft.com/office/drawing/2014/main" id="{38A2B4A2-90A6-704F-880F-B0CC2B4CABC7}"/>
              </a:ext>
            </a:extLst>
          </p:cNvPr>
          <p:cNvSpPr txBox="1"/>
          <p:nvPr/>
        </p:nvSpPr>
        <p:spPr>
          <a:xfrm>
            <a:off x="838200" y="1455236"/>
            <a:ext cx="10515600" cy="1938992"/>
          </a:xfrm>
          <a:prstGeom prst="rect">
            <a:avLst/>
          </a:prstGeom>
          <a:noFill/>
        </p:spPr>
        <p:txBody>
          <a:bodyPr wrap="square" rtlCol="0">
            <a:spAutoFit/>
          </a:bodyPr>
          <a:lstStyle/>
          <a:p>
            <a:r>
              <a:rPr lang="en-US" sz="2400" i="1" dirty="0"/>
              <a:t>Using the PDCA model of a QMS, with consideration to interested parties, internal and external factors, identify potential hazardous (unwanted) situations (failure modes) that could occur, and what you might do to mitigate/control/reduce/eliminate that risk.</a:t>
            </a:r>
          </a:p>
          <a:p>
            <a:endParaRPr lang="en-US" sz="2400" i="1" dirty="0"/>
          </a:p>
        </p:txBody>
      </p:sp>
      <p:sp>
        <p:nvSpPr>
          <p:cNvPr id="9" name="TextBox 8">
            <a:extLst>
              <a:ext uri="{FF2B5EF4-FFF2-40B4-BE49-F238E27FC236}">
                <a16:creationId xmlns:a16="http://schemas.microsoft.com/office/drawing/2014/main" id="{84BBE887-801D-854D-BFB7-5C4B15F40CC3}"/>
              </a:ext>
            </a:extLst>
          </p:cNvPr>
          <p:cNvSpPr txBox="1"/>
          <p:nvPr/>
        </p:nvSpPr>
        <p:spPr>
          <a:xfrm>
            <a:off x="7847286" y="5076496"/>
            <a:ext cx="3506514" cy="923330"/>
          </a:xfrm>
          <a:prstGeom prst="rect">
            <a:avLst/>
          </a:prstGeom>
          <a:noFill/>
        </p:spPr>
        <p:txBody>
          <a:bodyPr wrap="square" rtlCol="0">
            <a:spAutoFit/>
          </a:bodyPr>
          <a:lstStyle/>
          <a:p>
            <a:r>
              <a:rPr lang="en-US" dirty="0"/>
              <a:t>Reference:  ISO 9001, 5th edition, 2015-09-15, clause 0.3.2 Plan-Do-Check-Act cycle]</a:t>
            </a:r>
          </a:p>
        </p:txBody>
      </p:sp>
    </p:spTree>
    <p:extLst>
      <p:ext uri="{BB962C8B-B14F-4D97-AF65-F5344CB8AC3E}">
        <p14:creationId xmlns:p14="http://schemas.microsoft.com/office/powerpoint/2010/main" val="212008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PMS: What the Standard Requires	</a:t>
            </a:r>
            <a:endParaRPr lang="en-US" sz="2400" b="1" i="1" dirty="0">
              <a:solidFill>
                <a:srgbClr val="0070C0"/>
              </a:solidFill>
            </a:endParaRP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normAutofit lnSpcReduction="10000"/>
          </a:bodyPr>
          <a:lstStyle/>
          <a:p>
            <a:pPr marL="0" indent="0">
              <a:buNone/>
            </a:pPr>
            <a:r>
              <a:rPr lang="en-US" b="1" i="1" dirty="0"/>
              <a:t>It’s all about </a:t>
            </a:r>
            <a:r>
              <a:rPr lang="en-US" b="1" i="1" u="sng" dirty="0">
                <a:solidFill>
                  <a:srgbClr val="FF0000"/>
                </a:solidFill>
              </a:rPr>
              <a:t>effective feedback</a:t>
            </a:r>
            <a:r>
              <a:rPr lang="en-US" b="1" i="1" dirty="0"/>
              <a:t> and how this data connects with existing systems</a:t>
            </a:r>
          </a:p>
          <a:p>
            <a:pPr marL="514350" indent="-514350">
              <a:buAutoNum type="arabicPeriod"/>
            </a:pPr>
            <a:r>
              <a:rPr lang="en-US" i="1" dirty="0"/>
              <a:t>Handling of Complaints</a:t>
            </a:r>
          </a:p>
          <a:p>
            <a:pPr marL="514350" indent="-514350">
              <a:buAutoNum type="arabicPeriod"/>
            </a:pPr>
            <a:r>
              <a:rPr lang="en-US" i="1" dirty="0"/>
              <a:t>Recall &amp; Advisory Notices</a:t>
            </a:r>
          </a:p>
          <a:p>
            <a:pPr marL="514350" indent="-514350">
              <a:buAutoNum type="arabicPeriod"/>
            </a:pPr>
            <a:r>
              <a:rPr lang="en-US" i="1" dirty="0"/>
              <a:t>Audits:  Internal &amp; External</a:t>
            </a:r>
          </a:p>
          <a:p>
            <a:pPr marL="514350" indent="-514350">
              <a:buAutoNum type="arabicPeriod"/>
            </a:pPr>
            <a:r>
              <a:rPr lang="en-US" i="1" dirty="0"/>
              <a:t>Corrective &amp; Preventive Action</a:t>
            </a:r>
          </a:p>
          <a:p>
            <a:pPr marL="514350" indent="-514350">
              <a:buAutoNum type="arabicPeriod"/>
            </a:pPr>
            <a:r>
              <a:rPr lang="en-US" i="1" dirty="0"/>
              <a:t>Non-conforming Product (Detected Before &amp; After Delivery)</a:t>
            </a:r>
          </a:p>
          <a:p>
            <a:pPr marL="514350" indent="-514350">
              <a:buAutoNum type="arabicPeriod"/>
            </a:pPr>
            <a:r>
              <a:rPr lang="en-US" i="1" dirty="0"/>
              <a:t>Customer Returns</a:t>
            </a:r>
          </a:p>
          <a:p>
            <a:pPr marL="514350" indent="-514350">
              <a:buAutoNum type="arabicPeriod"/>
            </a:pPr>
            <a:r>
              <a:rPr lang="en-US" i="1" dirty="0"/>
              <a:t>Field Service Data/Reports</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40</a:t>
            </a:fld>
            <a:endParaRPr lang="en-US" dirty="0"/>
          </a:p>
        </p:txBody>
      </p:sp>
    </p:spTree>
    <p:extLst>
      <p:ext uri="{BB962C8B-B14F-4D97-AF65-F5344CB8AC3E}">
        <p14:creationId xmlns:p14="http://schemas.microsoft.com/office/powerpoint/2010/main" val="4024399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PMS: Efficacy</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normAutofit/>
          </a:bodyPr>
          <a:lstStyle/>
          <a:p>
            <a:pPr marL="0" indent="0">
              <a:buNone/>
            </a:pPr>
            <a:r>
              <a:rPr lang="en-US" b="1" i="1" dirty="0"/>
              <a:t>Questions:  </a:t>
            </a:r>
          </a:p>
          <a:p>
            <a:pPr marL="514350" indent="-514350">
              <a:buAutoNum type="arabicPeriod"/>
            </a:pPr>
            <a:r>
              <a:rPr lang="en-US" i="1" dirty="0"/>
              <a:t>Do you consider impact on existing hazardous situation and potential failure modes for all of the key Post Market Surveillance processes?</a:t>
            </a:r>
          </a:p>
          <a:p>
            <a:pPr marL="514350" indent="-514350">
              <a:buAutoNum type="arabicPeriod"/>
            </a:pPr>
            <a:r>
              <a:rPr lang="en-US" i="1" dirty="0"/>
              <a:t>Do you consider the introduction of a possible new hazardous situation and/or failure mode for each Key element?</a:t>
            </a:r>
          </a:p>
          <a:p>
            <a:pPr marL="514350" indent="-514350">
              <a:buAutoNum type="arabicPeriod"/>
            </a:pPr>
            <a:r>
              <a:rPr lang="en-US" i="1" dirty="0"/>
              <a:t>Do you document that these reviews were performed?</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41</a:t>
            </a:fld>
            <a:endParaRPr lang="en-US" dirty="0"/>
          </a:p>
        </p:txBody>
      </p:sp>
    </p:spTree>
    <p:extLst>
      <p:ext uri="{BB962C8B-B14F-4D97-AF65-F5344CB8AC3E}">
        <p14:creationId xmlns:p14="http://schemas.microsoft.com/office/powerpoint/2010/main" val="4215621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PMS:  Compliant Handling Efficacy </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lstStyle/>
          <a:p>
            <a:pPr marL="0" indent="0">
              <a:buNone/>
            </a:pPr>
            <a:r>
              <a:rPr lang="en-US" b="1" i="1" dirty="0"/>
              <a:t>ISO 13485:2016 Clause 8.2.2:</a:t>
            </a:r>
          </a:p>
          <a:p>
            <a:r>
              <a:rPr lang="en-US" i="1" dirty="0"/>
              <a:t>Do Complaint Handling procedures document requirements for timely complaint handling in accordance with regulatory requirements?</a:t>
            </a:r>
          </a:p>
          <a:p>
            <a:r>
              <a:rPr lang="en-US" i="1" dirty="0">
                <a:solidFill>
                  <a:srgbClr val="0070C0"/>
                </a:solidFill>
              </a:rPr>
              <a:t>Does the procedure include the requirements and responsibilities for evaluating information to determine if the feedback is a complaint?</a:t>
            </a:r>
          </a:p>
          <a:p>
            <a:r>
              <a:rPr lang="en-US" i="1" dirty="0"/>
              <a:t>Does the procedure require trending?</a:t>
            </a:r>
          </a:p>
          <a:p>
            <a:r>
              <a:rPr lang="en-US" i="1" dirty="0">
                <a:solidFill>
                  <a:srgbClr val="0070C0"/>
                </a:solidFill>
              </a:rPr>
              <a:t>Does the procedure include the justification for not investigating a complaint?</a:t>
            </a:r>
          </a:p>
          <a:p>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42</a:t>
            </a:fld>
            <a:endParaRPr lang="en-US" dirty="0"/>
          </a:p>
        </p:txBody>
      </p:sp>
    </p:spTree>
    <p:extLst>
      <p:ext uri="{BB962C8B-B14F-4D97-AF65-F5344CB8AC3E}">
        <p14:creationId xmlns:p14="http://schemas.microsoft.com/office/powerpoint/2010/main" val="15938765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PMS:  Reporting to Regulatory Authorities</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lstStyle/>
          <a:p>
            <a:pPr marL="0" indent="0">
              <a:buNone/>
            </a:pPr>
            <a:r>
              <a:rPr lang="en-US" b="1" i="1" dirty="0"/>
              <a:t>ISO 13485:2016 Clause 8.2.3:  </a:t>
            </a:r>
          </a:p>
          <a:p>
            <a:r>
              <a:rPr lang="en-US" i="1" dirty="0"/>
              <a:t>Do procedures include requirements to notify regulatory authorities of complaints that meet reporting criteria of adverse events?</a:t>
            </a:r>
          </a:p>
          <a:p>
            <a:r>
              <a:rPr lang="en-US" i="1" dirty="0">
                <a:solidFill>
                  <a:srgbClr val="0070C0"/>
                </a:solidFill>
              </a:rPr>
              <a:t>Do procedures include requirements to notify regulatory authorities of issued advisory notices?</a:t>
            </a:r>
          </a:p>
          <a:p>
            <a:r>
              <a:rPr lang="en-US" i="1" dirty="0"/>
              <a:t>Do procedures require the organization to maintain records of reports to regulatory authorities?</a:t>
            </a:r>
          </a:p>
          <a:p>
            <a:pPr marL="0" indent="0">
              <a:buNone/>
            </a:pPr>
            <a:endParaRPr lang="en-US" dirty="0"/>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43</a:t>
            </a:fld>
            <a:endParaRPr lang="en-US" dirty="0"/>
          </a:p>
        </p:txBody>
      </p:sp>
    </p:spTree>
    <p:extLst>
      <p:ext uri="{BB962C8B-B14F-4D97-AF65-F5344CB8AC3E}">
        <p14:creationId xmlns:p14="http://schemas.microsoft.com/office/powerpoint/2010/main" val="4199828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00D0-0E10-D44F-80CF-295D03BFD199}"/>
              </a:ext>
            </a:extLst>
          </p:cNvPr>
          <p:cNvSpPr>
            <a:spLocks noGrp="1"/>
          </p:cNvSpPr>
          <p:nvPr>
            <p:ph type="title"/>
          </p:nvPr>
        </p:nvSpPr>
        <p:spPr/>
        <p:txBody>
          <a:bodyPr/>
          <a:lstStyle/>
          <a:p>
            <a:r>
              <a:rPr lang="en-US" b="1" i="1" dirty="0">
                <a:solidFill>
                  <a:srgbClr val="0070C0"/>
                </a:solidFill>
              </a:rPr>
              <a:t>PMS: Capability of Your Infrastructure</a:t>
            </a:r>
          </a:p>
        </p:txBody>
      </p:sp>
      <p:sp>
        <p:nvSpPr>
          <p:cNvPr id="3" name="Content Placeholder 2">
            <a:extLst>
              <a:ext uri="{FF2B5EF4-FFF2-40B4-BE49-F238E27FC236}">
                <a16:creationId xmlns:a16="http://schemas.microsoft.com/office/drawing/2014/main" id="{A5584920-D434-A143-8A1B-BE3262FABC9B}"/>
              </a:ext>
            </a:extLst>
          </p:cNvPr>
          <p:cNvSpPr>
            <a:spLocks noGrp="1"/>
          </p:cNvSpPr>
          <p:nvPr>
            <p:ph idx="1"/>
          </p:nvPr>
        </p:nvSpPr>
        <p:spPr/>
        <p:txBody>
          <a:bodyPr/>
          <a:lstStyle/>
          <a:p>
            <a:pPr marL="0" indent="0">
              <a:buNone/>
            </a:pPr>
            <a:r>
              <a:rPr lang="en-US" b="1" i="1" dirty="0"/>
              <a:t>Question</a:t>
            </a:r>
            <a:r>
              <a:rPr lang="en-US" i="1" dirty="0"/>
              <a:t>:   In thinking about your own quality management systems:</a:t>
            </a:r>
          </a:p>
          <a:p>
            <a:r>
              <a:rPr lang="en-US" i="1" dirty="0"/>
              <a:t>Are your feedback systems effective so that the impact of complaints, non-conforming product, audits (internal, external), corrective actions, etc. on existing processes, e.g. hazardous situation &amp; failure mode library, design inputs, supplier issues, production processes is considered?</a:t>
            </a:r>
          </a:p>
        </p:txBody>
      </p:sp>
      <p:sp>
        <p:nvSpPr>
          <p:cNvPr id="4" name="Date Placeholder 3">
            <a:extLst>
              <a:ext uri="{FF2B5EF4-FFF2-40B4-BE49-F238E27FC236}">
                <a16:creationId xmlns:a16="http://schemas.microsoft.com/office/drawing/2014/main" id="{7DD43E06-6501-6D41-9D55-35FA04DD9FD5}"/>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637B6390-2D5A-CB4C-932C-6E62FF758DD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BB291-58E6-2C44-81CE-6DAB47D04756}"/>
              </a:ext>
            </a:extLst>
          </p:cNvPr>
          <p:cNvSpPr>
            <a:spLocks noGrp="1"/>
          </p:cNvSpPr>
          <p:nvPr>
            <p:ph type="sldNum" sz="quarter" idx="12"/>
          </p:nvPr>
        </p:nvSpPr>
        <p:spPr/>
        <p:txBody>
          <a:bodyPr/>
          <a:lstStyle/>
          <a:p>
            <a:fld id="{9E46B3AE-A474-2540-AE6C-F1368091931B}" type="slidenum">
              <a:rPr lang="en-US" smtClean="0"/>
              <a:t>44</a:t>
            </a:fld>
            <a:endParaRPr lang="en-US" dirty="0"/>
          </a:p>
        </p:txBody>
      </p:sp>
    </p:spTree>
    <p:extLst>
      <p:ext uri="{BB962C8B-B14F-4D97-AF65-F5344CB8AC3E}">
        <p14:creationId xmlns:p14="http://schemas.microsoft.com/office/powerpoint/2010/main" val="2588908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4F04-E4A7-AF46-872F-67B6D4D3863F}"/>
              </a:ext>
            </a:extLst>
          </p:cNvPr>
          <p:cNvSpPr>
            <a:spLocks noGrp="1"/>
          </p:cNvSpPr>
          <p:nvPr>
            <p:ph type="title"/>
          </p:nvPr>
        </p:nvSpPr>
        <p:spPr/>
        <p:txBody>
          <a:bodyPr/>
          <a:lstStyle/>
          <a:p>
            <a:r>
              <a:rPr lang="en-US" b="1" i="1" dirty="0">
                <a:solidFill>
                  <a:srgbClr val="0070C0"/>
                </a:solidFill>
              </a:rPr>
              <a:t>A Few Final Thoughts</a:t>
            </a:r>
          </a:p>
        </p:txBody>
      </p:sp>
      <p:sp>
        <p:nvSpPr>
          <p:cNvPr id="3" name="Content Placeholder 2">
            <a:extLst>
              <a:ext uri="{FF2B5EF4-FFF2-40B4-BE49-F238E27FC236}">
                <a16:creationId xmlns:a16="http://schemas.microsoft.com/office/drawing/2014/main" id="{460465BC-828B-8A44-87FF-918A173E8F63}"/>
              </a:ext>
            </a:extLst>
          </p:cNvPr>
          <p:cNvSpPr>
            <a:spLocks noGrp="1"/>
          </p:cNvSpPr>
          <p:nvPr>
            <p:ph idx="1"/>
          </p:nvPr>
        </p:nvSpPr>
        <p:spPr/>
        <p:txBody>
          <a:bodyPr/>
          <a:lstStyle/>
          <a:p>
            <a:r>
              <a:rPr lang="en-US" i="1" dirty="0"/>
              <a:t>Integrate … do NOT duplicate (QMSs)</a:t>
            </a:r>
          </a:p>
          <a:p>
            <a:r>
              <a:rPr lang="en-US" i="1" dirty="0">
                <a:solidFill>
                  <a:srgbClr val="0070C0"/>
                </a:solidFill>
              </a:rPr>
              <a:t>Focus on connecting those feedback loops</a:t>
            </a:r>
          </a:p>
          <a:p>
            <a:r>
              <a:rPr lang="en-US" i="1" dirty="0"/>
              <a:t>Automate the QMS where/when possible (Consider:  Cost of Non-compliance)</a:t>
            </a:r>
          </a:p>
          <a:p>
            <a:r>
              <a:rPr lang="en-US" i="1" dirty="0">
                <a:solidFill>
                  <a:srgbClr val="0070C0"/>
                </a:solidFill>
              </a:rPr>
              <a:t>Create/Establish Audit Friendly documents:   Just document what needs to be done.  Forget the explanatory stuff (or include it separately)</a:t>
            </a:r>
          </a:p>
          <a:p>
            <a:r>
              <a:rPr lang="en-US" i="1" dirty="0"/>
              <a:t>Use the process model &amp; SIPOC tool to develop robust processes and interconnected processes.</a:t>
            </a:r>
          </a:p>
          <a:p>
            <a:endParaRPr lang="en-US" dirty="0"/>
          </a:p>
        </p:txBody>
      </p:sp>
      <p:sp>
        <p:nvSpPr>
          <p:cNvPr id="4" name="Date Placeholder 3">
            <a:extLst>
              <a:ext uri="{FF2B5EF4-FFF2-40B4-BE49-F238E27FC236}">
                <a16:creationId xmlns:a16="http://schemas.microsoft.com/office/drawing/2014/main" id="{C5B47385-14E6-4942-A5E0-798154184D9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42F22F01-9C88-884C-A1F4-554CF8E3546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C16460A-2332-9F43-9CB2-F3A53B89375B}"/>
              </a:ext>
            </a:extLst>
          </p:cNvPr>
          <p:cNvSpPr>
            <a:spLocks noGrp="1"/>
          </p:cNvSpPr>
          <p:nvPr>
            <p:ph type="sldNum" sz="quarter" idx="12"/>
          </p:nvPr>
        </p:nvSpPr>
        <p:spPr/>
        <p:txBody>
          <a:bodyPr/>
          <a:lstStyle/>
          <a:p>
            <a:fld id="{9E46B3AE-A474-2540-AE6C-F1368091931B}" type="slidenum">
              <a:rPr lang="en-US" smtClean="0"/>
              <a:t>45</a:t>
            </a:fld>
            <a:endParaRPr lang="en-US" dirty="0"/>
          </a:p>
        </p:txBody>
      </p:sp>
    </p:spTree>
    <p:extLst>
      <p:ext uri="{BB962C8B-B14F-4D97-AF65-F5344CB8AC3E}">
        <p14:creationId xmlns:p14="http://schemas.microsoft.com/office/powerpoint/2010/main" val="1704722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4F04-E4A7-AF46-872F-67B6D4D3863F}"/>
              </a:ext>
            </a:extLst>
          </p:cNvPr>
          <p:cNvSpPr>
            <a:spLocks noGrp="1"/>
          </p:cNvSpPr>
          <p:nvPr>
            <p:ph type="title"/>
          </p:nvPr>
        </p:nvSpPr>
        <p:spPr/>
        <p:txBody>
          <a:bodyPr/>
          <a:lstStyle/>
          <a:p>
            <a:r>
              <a:rPr lang="en-US" b="1" i="1" dirty="0">
                <a:solidFill>
                  <a:srgbClr val="0070C0"/>
                </a:solidFill>
              </a:rPr>
              <a:t>A Few More Final Thoughts</a:t>
            </a:r>
          </a:p>
        </p:txBody>
      </p:sp>
      <p:sp>
        <p:nvSpPr>
          <p:cNvPr id="3" name="Content Placeholder 2">
            <a:extLst>
              <a:ext uri="{FF2B5EF4-FFF2-40B4-BE49-F238E27FC236}">
                <a16:creationId xmlns:a16="http://schemas.microsoft.com/office/drawing/2014/main" id="{460465BC-828B-8A44-87FF-918A173E8F63}"/>
              </a:ext>
            </a:extLst>
          </p:cNvPr>
          <p:cNvSpPr>
            <a:spLocks noGrp="1"/>
          </p:cNvSpPr>
          <p:nvPr>
            <p:ph idx="1"/>
          </p:nvPr>
        </p:nvSpPr>
        <p:spPr/>
        <p:txBody>
          <a:bodyPr>
            <a:normAutofit/>
          </a:bodyPr>
          <a:lstStyle/>
          <a:p>
            <a:r>
              <a:rPr lang="en-US" i="1" dirty="0"/>
              <a:t>Identify Your Business:  External/Internal Issues, Interested Parties and Their Requirements, then apply the Standard to document your business and quality processes</a:t>
            </a:r>
          </a:p>
          <a:p>
            <a:r>
              <a:rPr lang="en-US" i="1" dirty="0">
                <a:solidFill>
                  <a:srgbClr val="0070C0"/>
                </a:solidFill>
              </a:rPr>
              <a:t>Identify Risks of Interested Party Requirements</a:t>
            </a:r>
          </a:p>
          <a:p>
            <a:r>
              <a:rPr lang="en-US" i="1" dirty="0"/>
              <a:t>Ensure that all applicable regulatory requirements are addressed in your QMS.</a:t>
            </a:r>
          </a:p>
          <a:p>
            <a:pPr marL="0" indent="0">
              <a:buNone/>
            </a:pPr>
            <a:endParaRPr lang="en-US" dirty="0"/>
          </a:p>
        </p:txBody>
      </p:sp>
      <p:sp>
        <p:nvSpPr>
          <p:cNvPr id="4" name="Date Placeholder 3">
            <a:extLst>
              <a:ext uri="{FF2B5EF4-FFF2-40B4-BE49-F238E27FC236}">
                <a16:creationId xmlns:a16="http://schemas.microsoft.com/office/drawing/2014/main" id="{C5B47385-14E6-4942-A5E0-798154184D9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42F22F01-9C88-884C-A1F4-554CF8E3546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C16460A-2332-9F43-9CB2-F3A53B89375B}"/>
              </a:ext>
            </a:extLst>
          </p:cNvPr>
          <p:cNvSpPr>
            <a:spLocks noGrp="1"/>
          </p:cNvSpPr>
          <p:nvPr>
            <p:ph type="sldNum" sz="quarter" idx="12"/>
          </p:nvPr>
        </p:nvSpPr>
        <p:spPr/>
        <p:txBody>
          <a:bodyPr/>
          <a:lstStyle/>
          <a:p>
            <a:fld id="{9E46B3AE-A474-2540-AE6C-F1368091931B}" type="slidenum">
              <a:rPr lang="en-US" smtClean="0"/>
              <a:t>46</a:t>
            </a:fld>
            <a:endParaRPr lang="en-US" dirty="0"/>
          </a:p>
        </p:txBody>
      </p:sp>
    </p:spTree>
    <p:extLst>
      <p:ext uri="{BB962C8B-B14F-4D97-AF65-F5344CB8AC3E}">
        <p14:creationId xmlns:p14="http://schemas.microsoft.com/office/powerpoint/2010/main" val="2075637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4F04-E4A7-AF46-872F-67B6D4D3863F}"/>
              </a:ext>
            </a:extLst>
          </p:cNvPr>
          <p:cNvSpPr>
            <a:spLocks noGrp="1"/>
          </p:cNvSpPr>
          <p:nvPr>
            <p:ph type="title"/>
          </p:nvPr>
        </p:nvSpPr>
        <p:spPr/>
        <p:txBody>
          <a:bodyPr/>
          <a:lstStyle/>
          <a:p>
            <a:r>
              <a:rPr lang="en-US" b="1" i="1" dirty="0">
                <a:solidFill>
                  <a:srgbClr val="0070C0"/>
                </a:solidFill>
              </a:rPr>
              <a:t>Thank You !!!</a:t>
            </a:r>
          </a:p>
        </p:txBody>
      </p:sp>
      <p:sp>
        <p:nvSpPr>
          <p:cNvPr id="3" name="Content Placeholder 2">
            <a:extLst>
              <a:ext uri="{FF2B5EF4-FFF2-40B4-BE49-F238E27FC236}">
                <a16:creationId xmlns:a16="http://schemas.microsoft.com/office/drawing/2014/main" id="{460465BC-828B-8A44-87FF-918A173E8F63}"/>
              </a:ext>
            </a:extLst>
          </p:cNvPr>
          <p:cNvSpPr>
            <a:spLocks noGrp="1"/>
          </p:cNvSpPr>
          <p:nvPr>
            <p:ph idx="1"/>
          </p:nvPr>
        </p:nvSpPr>
        <p:spPr>
          <a:xfrm>
            <a:off x="838200" y="1825625"/>
            <a:ext cx="10515600" cy="4070678"/>
          </a:xfrm>
        </p:spPr>
        <p:txBody>
          <a:bodyPr>
            <a:normAutofit/>
          </a:bodyPr>
          <a:lstStyle/>
          <a:p>
            <a:pPr marL="0" indent="0" algn="ctr">
              <a:buNone/>
            </a:pPr>
            <a:r>
              <a:rPr lang="en-US" sz="4400" i="1" dirty="0"/>
              <a:t>For your interest, your questions and your participation</a:t>
            </a:r>
          </a:p>
          <a:p>
            <a:pPr marL="0" indent="0" algn="ctr">
              <a:buNone/>
            </a:pPr>
            <a:endParaRPr lang="en-US" sz="4400" i="1" dirty="0"/>
          </a:p>
          <a:p>
            <a:pPr marL="0" indent="0" algn="ctr">
              <a:buNone/>
            </a:pPr>
            <a:r>
              <a:rPr lang="en-US" sz="4400" i="1" dirty="0"/>
              <a:t>Make sure I have your email address (business card will do) so I can email you this presentation</a:t>
            </a:r>
            <a:endParaRPr lang="en-US" sz="4400" dirty="0"/>
          </a:p>
        </p:txBody>
      </p:sp>
      <p:sp>
        <p:nvSpPr>
          <p:cNvPr id="4" name="Date Placeholder 3">
            <a:extLst>
              <a:ext uri="{FF2B5EF4-FFF2-40B4-BE49-F238E27FC236}">
                <a16:creationId xmlns:a16="http://schemas.microsoft.com/office/drawing/2014/main" id="{C5B47385-14E6-4942-A5E0-798154184D9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42F22F01-9C88-884C-A1F4-554CF8E3546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C16460A-2332-9F43-9CB2-F3A53B89375B}"/>
              </a:ext>
            </a:extLst>
          </p:cNvPr>
          <p:cNvSpPr>
            <a:spLocks noGrp="1"/>
          </p:cNvSpPr>
          <p:nvPr>
            <p:ph type="sldNum" sz="quarter" idx="12"/>
          </p:nvPr>
        </p:nvSpPr>
        <p:spPr/>
        <p:txBody>
          <a:bodyPr/>
          <a:lstStyle/>
          <a:p>
            <a:fld id="{9E46B3AE-A474-2540-AE6C-F1368091931B}" type="slidenum">
              <a:rPr lang="en-US" smtClean="0"/>
              <a:t>47</a:t>
            </a:fld>
            <a:endParaRPr lang="en-US" dirty="0"/>
          </a:p>
        </p:txBody>
      </p:sp>
    </p:spTree>
    <p:extLst>
      <p:ext uri="{BB962C8B-B14F-4D97-AF65-F5344CB8AC3E}">
        <p14:creationId xmlns:p14="http://schemas.microsoft.com/office/powerpoint/2010/main" val="6018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2182-0D58-E040-80C8-E403C70CF46B}"/>
              </a:ext>
            </a:extLst>
          </p:cNvPr>
          <p:cNvSpPr>
            <a:spLocks noGrp="1"/>
          </p:cNvSpPr>
          <p:nvPr>
            <p:ph type="title"/>
          </p:nvPr>
        </p:nvSpPr>
        <p:spPr>
          <a:xfrm>
            <a:off x="838200" y="365125"/>
            <a:ext cx="10515600" cy="1325563"/>
          </a:xfrm>
        </p:spPr>
        <p:txBody>
          <a:bodyPr>
            <a:normAutofit/>
          </a:bodyPr>
          <a:lstStyle/>
          <a:p>
            <a:r>
              <a:rPr lang="en-US" b="1" i="1" dirty="0"/>
              <a:t>Interactive Exercise					(1 of 4)</a:t>
            </a:r>
          </a:p>
        </p:txBody>
      </p:sp>
      <p:graphicFrame>
        <p:nvGraphicFramePr>
          <p:cNvPr id="8" name="Content Placeholder 2">
            <a:extLst>
              <a:ext uri="{FF2B5EF4-FFF2-40B4-BE49-F238E27FC236}">
                <a16:creationId xmlns:a16="http://schemas.microsoft.com/office/drawing/2014/main" id="{6FB0C2F0-2CB3-42AF-99DC-C7AB7DE5E52F}"/>
              </a:ext>
            </a:extLst>
          </p:cNvPr>
          <p:cNvGraphicFramePr>
            <a:graphicFrameLocks noGrp="1"/>
          </p:cNvGraphicFramePr>
          <p:nvPr>
            <p:ph idx="1"/>
            <p:extLst>
              <p:ext uri="{D42A27DB-BD31-4B8C-83A1-F6EECF244321}">
                <p14:modId xmlns:p14="http://schemas.microsoft.com/office/powerpoint/2010/main" val="1587858196"/>
              </p:ext>
            </p:extLst>
          </p:nvPr>
        </p:nvGraphicFramePr>
        <p:xfrm>
          <a:off x="838200" y="1690688"/>
          <a:ext cx="10515600" cy="385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09F994CD-E87E-D944-99D7-D7701D937014}"/>
              </a:ext>
            </a:extLst>
          </p:cNvPr>
          <p:cNvSpPr>
            <a:spLocks noGrp="1"/>
          </p:cNvSpPr>
          <p:nvPr>
            <p:ph type="dt" sz="half" idx="10"/>
          </p:nvPr>
        </p:nvSpPr>
        <p:spPr>
          <a:xfrm>
            <a:off x="838200" y="6356350"/>
            <a:ext cx="2743200" cy="365125"/>
          </a:xfrm>
        </p:spPr>
        <p:txBody>
          <a:bodyPr>
            <a:normAutofit/>
          </a:bodyPr>
          <a:lstStyle/>
          <a:p>
            <a:pPr>
              <a:spcAft>
                <a:spcPts val="600"/>
              </a:spcAft>
            </a:pPr>
            <a:r>
              <a:rPr lang="en-US" dirty="0"/>
              <a:t>6/15/18</a:t>
            </a:r>
          </a:p>
        </p:txBody>
      </p:sp>
      <p:sp>
        <p:nvSpPr>
          <p:cNvPr id="5" name="Footer Placeholder 4">
            <a:extLst>
              <a:ext uri="{FF2B5EF4-FFF2-40B4-BE49-F238E27FC236}">
                <a16:creationId xmlns:a16="http://schemas.microsoft.com/office/drawing/2014/main" id="{0ED1B77B-BE3C-2B49-B48B-FFE75ED9AC9A}"/>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700" dirty="0"/>
              <a:t>
              </a:t>
            </a:r>
          </a:p>
        </p:txBody>
      </p:sp>
      <p:sp>
        <p:nvSpPr>
          <p:cNvPr id="6" name="Slide Number Placeholder 5">
            <a:extLst>
              <a:ext uri="{FF2B5EF4-FFF2-40B4-BE49-F238E27FC236}">
                <a16:creationId xmlns:a16="http://schemas.microsoft.com/office/drawing/2014/main" id="{8AEAB0B0-3552-4E43-9E25-06CA17475475}"/>
              </a:ext>
            </a:extLst>
          </p:cNvPr>
          <p:cNvSpPr>
            <a:spLocks noGrp="1"/>
          </p:cNvSpPr>
          <p:nvPr>
            <p:ph type="sldNum" sz="quarter" idx="12"/>
          </p:nvPr>
        </p:nvSpPr>
        <p:spPr>
          <a:xfrm>
            <a:off x="8610600" y="6356350"/>
            <a:ext cx="2743200" cy="365125"/>
          </a:xfrm>
        </p:spPr>
        <p:txBody>
          <a:bodyPr>
            <a:normAutofit/>
          </a:bodyPr>
          <a:lstStyle/>
          <a:p>
            <a:pPr>
              <a:spcAft>
                <a:spcPts val="600"/>
              </a:spcAft>
            </a:pPr>
            <a:fld id="{9E46B3AE-A474-2540-AE6C-F1368091931B}" type="slidenum">
              <a:rPr lang="en-US" smtClean="0"/>
              <a:pPr>
                <a:spcAft>
                  <a:spcPts val="600"/>
                </a:spcAft>
              </a:pPr>
              <a:t>48</a:t>
            </a:fld>
            <a:endParaRPr lang="en-US" dirty="0"/>
          </a:p>
        </p:txBody>
      </p:sp>
    </p:spTree>
    <p:extLst>
      <p:ext uri="{BB962C8B-B14F-4D97-AF65-F5344CB8AC3E}">
        <p14:creationId xmlns:p14="http://schemas.microsoft.com/office/powerpoint/2010/main" val="586983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0761-7DF3-1B45-9549-23271795EEF5}"/>
              </a:ext>
            </a:extLst>
          </p:cNvPr>
          <p:cNvSpPr>
            <a:spLocks noGrp="1"/>
          </p:cNvSpPr>
          <p:nvPr>
            <p:ph type="title"/>
          </p:nvPr>
        </p:nvSpPr>
        <p:spPr/>
        <p:txBody>
          <a:bodyPr/>
          <a:lstStyle/>
          <a:p>
            <a:r>
              <a:rPr lang="en-US" b="1" i="1" dirty="0"/>
              <a:t>Interactive Exercise					(2 of 4)</a:t>
            </a:r>
            <a:endParaRPr lang="en-US" dirty="0"/>
          </a:p>
        </p:txBody>
      </p:sp>
      <p:sp>
        <p:nvSpPr>
          <p:cNvPr id="4" name="Date Placeholder 3">
            <a:extLst>
              <a:ext uri="{FF2B5EF4-FFF2-40B4-BE49-F238E27FC236}">
                <a16:creationId xmlns:a16="http://schemas.microsoft.com/office/drawing/2014/main" id="{7D84174A-0029-D24E-A312-6A1DB414F8C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E952DA23-573C-1F4C-B074-17042EACFB3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1EA5F1-B46E-4245-A958-F6A62C072435}"/>
              </a:ext>
            </a:extLst>
          </p:cNvPr>
          <p:cNvSpPr>
            <a:spLocks noGrp="1"/>
          </p:cNvSpPr>
          <p:nvPr>
            <p:ph type="sldNum" sz="quarter" idx="12"/>
          </p:nvPr>
        </p:nvSpPr>
        <p:spPr/>
        <p:txBody>
          <a:bodyPr/>
          <a:lstStyle/>
          <a:p>
            <a:fld id="{9E46B3AE-A474-2540-AE6C-F1368091931B}" type="slidenum">
              <a:rPr lang="en-US" smtClean="0"/>
              <a:t>49</a:t>
            </a:fld>
            <a:endParaRPr lang="en-US" dirty="0"/>
          </a:p>
        </p:txBody>
      </p:sp>
      <p:sp>
        <p:nvSpPr>
          <p:cNvPr id="8" name="TextBox 7">
            <a:extLst>
              <a:ext uri="{FF2B5EF4-FFF2-40B4-BE49-F238E27FC236}">
                <a16:creationId xmlns:a16="http://schemas.microsoft.com/office/drawing/2014/main" id="{38A2B4A2-90A6-704F-880F-B0CC2B4CABC7}"/>
              </a:ext>
            </a:extLst>
          </p:cNvPr>
          <p:cNvSpPr txBox="1"/>
          <p:nvPr/>
        </p:nvSpPr>
        <p:spPr>
          <a:xfrm>
            <a:off x="838200" y="1455236"/>
            <a:ext cx="10515600" cy="4708981"/>
          </a:xfrm>
          <a:prstGeom prst="rect">
            <a:avLst/>
          </a:prstGeom>
          <a:noFill/>
        </p:spPr>
        <p:txBody>
          <a:bodyPr wrap="square" rtlCol="0">
            <a:spAutoFit/>
          </a:bodyPr>
          <a:lstStyle/>
          <a:p>
            <a:r>
              <a:rPr lang="en-US" sz="2400" i="1" dirty="0"/>
              <a:t>In this exercise, the following scenario was presented to group:</a:t>
            </a:r>
          </a:p>
          <a:p>
            <a:endParaRPr lang="en-US" sz="2400" i="1" dirty="0"/>
          </a:p>
          <a:p>
            <a:r>
              <a:rPr lang="en-US" i="1" dirty="0"/>
              <a:t>The critical technology of the Med-X-3000 Infusion Pump, under development by Acme Medical Devices, Inc. (AMD), is being procured from a single source supplier, Medical Device Technologies, Inc. (MDT), who is funded by VC money.  This supplier, while successfully demonstrating that their technology meets expectations, is on shaky grounds, in that they have not been able to demonstrate financial stability.  There is a probability that the investors of this supplier can pull out, and stop supporting this supplier.  To make matters worse, the percentage of sales to MDT from AMD is only 15%.</a:t>
            </a:r>
          </a:p>
          <a:p>
            <a:endParaRPr lang="en-US" sz="2400" i="1" dirty="0"/>
          </a:p>
          <a:p>
            <a:r>
              <a:rPr lang="en-US" i="1" dirty="0"/>
              <a:t>Who are the interested parties?</a:t>
            </a:r>
          </a:p>
          <a:p>
            <a:r>
              <a:rPr lang="en-US" i="1" dirty="0"/>
              <a:t>What are their requirements?</a:t>
            </a:r>
          </a:p>
          <a:p>
            <a:r>
              <a:rPr lang="en-US" i="1" dirty="0"/>
              <a:t>What are sources of risk?</a:t>
            </a:r>
          </a:p>
          <a:p>
            <a:r>
              <a:rPr lang="en-US" i="1" dirty="0"/>
              <a:t>What controls should be in place in AMD’s quality management system?</a:t>
            </a:r>
          </a:p>
          <a:p>
            <a:endParaRPr lang="en-US" sz="2400" i="1" dirty="0"/>
          </a:p>
          <a:p>
            <a:endParaRPr lang="en-US" sz="2400" i="1" dirty="0"/>
          </a:p>
        </p:txBody>
      </p:sp>
    </p:spTree>
    <p:extLst>
      <p:ext uri="{BB962C8B-B14F-4D97-AF65-F5344CB8AC3E}">
        <p14:creationId xmlns:p14="http://schemas.microsoft.com/office/powerpoint/2010/main" val="387601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627564"/>
            <a:ext cx="7474172" cy="1325563"/>
          </a:xfrm>
        </p:spPr>
        <p:txBody>
          <a:bodyPr>
            <a:normAutofit/>
          </a:bodyPr>
          <a:lstStyle/>
          <a:p>
            <a:r>
              <a:rPr lang="en-US" b="1" i="1" dirty="0">
                <a:solidFill>
                  <a:srgbClr val="0070C0"/>
                </a:solidFill>
              </a:rPr>
              <a:t>Objectives of this Session</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2699936"/>
            <a:ext cx="6467867" cy="2220912"/>
          </a:xfrm>
        </p:spPr>
        <p:txBody>
          <a:bodyPr anchor="t">
            <a:normAutofit/>
          </a:bodyPr>
          <a:lstStyle/>
          <a:p>
            <a:r>
              <a:rPr lang="en-US" sz="2400" i="1" dirty="0"/>
              <a:t>To think a bit differently about your business and quality management systems.</a:t>
            </a:r>
          </a:p>
          <a:p>
            <a:pPr marL="0" indent="0">
              <a:buNone/>
            </a:pPr>
            <a:endParaRPr lang="en-US" sz="2400" i="1" dirty="0"/>
          </a:p>
          <a:p>
            <a:r>
              <a:rPr lang="en-US" sz="2400" i="1" dirty="0"/>
              <a:t>Learn from each other – Q&amp;A </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5</a:t>
            </a:fld>
            <a:endParaRPr lang="en-US" dirty="0">
              <a:solidFill>
                <a:srgbClr val="FFFFFF"/>
              </a:solidFill>
            </a:endParaRPr>
          </a:p>
        </p:txBody>
      </p:sp>
    </p:spTree>
    <p:extLst>
      <p:ext uri="{BB962C8B-B14F-4D97-AF65-F5344CB8AC3E}">
        <p14:creationId xmlns:p14="http://schemas.microsoft.com/office/powerpoint/2010/main" val="161038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0761-7DF3-1B45-9549-23271795EEF5}"/>
              </a:ext>
            </a:extLst>
          </p:cNvPr>
          <p:cNvSpPr>
            <a:spLocks noGrp="1"/>
          </p:cNvSpPr>
          <p:nvPr>
            <p:ph type="title"/>
          </p:nvPr>
        </p:nvSpPr>
        <p:spPr>
          <a:xfrm>
            <a:off x="838200" y="365125"/>
            <a:ext cx="10515600" cy="1325563"/>
          </a:xfrm>
        </p:spPr>
        <p:txBody>
          <a:bodyPr/>
          <a:lstStyle/>
          <a:p>
            <a:r>
              <a:rPr lang="en-US" b="1" i="1" dirty="0"/>
              <a:t>Interactive Exercise					(3 of 4)</a:t>
            </a:r>
            <a:endParaRPr lang="en-US" dirty="0"/>
          </a:p>
        </p:txBody>
      </p:sp>
      <p:sp>
        <p:nvSpPr>
          <p:cNvPr id="4" name="Date Placeholder 3">
            <a:extLst>
              <a:ext uri="{FF2B5EF4-FFF2-40B4-BE49-F238E27FC236}">
                <a16:creationId xmlns:a16="http://schemas.microsoft.com/office/drawing/2014/main" id="{7D84174A-0029-D24E-A312-6A1DB414F8C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E952DA23-573C-1F4C-B074-17042EACFB3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1EA5F1-B46E-4245-A958-F6A62C072435}"/>
              </a:ext>
            </a:extLst>
          </p:cNvPr>
          <p:cNvSpPr>
            <a:spLocks noGrp="1"/>
          </p:cNvSpPr>
          <p:nvPr>
            <p:ph type="sldNum" sz="quarter" idx="12"/>
          </p:nvPr>
        </p:nvSpPr>
        <p:spPr/>
        <p:txBody>
          <a:bodyPr/>
          <a:lstStyle/>
          <a:p>
            <a:fld id="{9E46B3AE-A474-2540-AE6C-F1368091931B}" type="slidenum">
              <a:rPr lang="en-US" smtClean="0"/>
              <a:t>50</a:t>
            </a:fld>
            <a:endParaRPr lang="en-US" dirty="0"/>
          </a:p>
        </p:txBody>
      </p:sp>
      <p:pic>
        <p:nvPicPr>
          <p:cNvPr id="3" name="Picture 2">
            <a:extLst>
              <a:ext uri="{FF2B5EF4-FFF2-40B4-BE49-F238E27FC236}">
                <a16:creationId xmlns:a16="http://schemas.microsoft.com/office/drawing/2014/main" id="{34C7242F-6759-8D4B-B606-57DE6DA81EFF}"/>
              </a:ext>
            </a:extLst>
          </p:cNvPr>
          <p:cNvPicPr>
            <a:picLocks noChangeAspect="1"/>
          </p:cNvPicPr>
          <p:nvPr/>
        </p:nvPicPr>
        <p:blipFill>
          <a:blip r:embed="rId2"/>
          <a:stretch>
            <a:fillRect/>
          </a:stretch>
        </p:blipFill>
        <p:spPr>
          <a:xfrm>
            <a:off x="838200" y="2242341"/>
            <a:ext cx="8817176" cy="3226474"/>
          </a:xfrm>
          <a:prstGeom prst="rect">
            <a:avLst/>
          </a:prstGeom>
        </p:spPr>
      </p:pic>
      <p:sp>
        <p:nvSpPr>
          <p:cNvPr id="7" name="TextBox 6">
            <a:extLst>
              <a:ext uri="{FF2B5EF4-FFF2-40B4-BE49-F238E27FC236}">
                <a16:creationId xmlns:a16="http://schemas.microsoft.com/office/drawing/2014/main" id="{8846AF9C-07DB-9041-A32A-18C646FD18FE}"/>
              </a:ext>
            </a:extLst>
          </p:cNvPr>
          <p:cNvSpPr txBox="1"/>
          <p:nvPr/>
        </p:nvSpPr>
        <p:spPr>
          <a:xfrm>
            <a:off x="838200" y="1565031"/>
            <a:ext cx="7567246" cy="369332"/>
          </a:xfrm>
          <a:prstGeom prst="rect">
            <a:avLst/>
          </a:prstGeom>
          <a:noFill/>
        </p:spPr>
        <p:txBody>
          <a:bodyPr wrap="square" rtlCol="0">
            <a:spAutoFit/>
          </a:bodyPr>
          <a:lstStyle/>
          <a:p>
            <a:r>
              <a:rPr lang="en-US" dirty="0"/>
              <a:t>For this exercise, consider the following:</a:t>
            </a:r>
          </a:p>
        </p:txBody>
      </p:sp>
    </p:spTree>
    <p:extLst>
      <p:ext uri="{BB962C8B-B14F-4D97-AF65-F5344CB8AC3E}">
        <p14:creationId xmlns:p14="http://schemas.microsoft.com/office/powerpoint/2010/main" val="2748497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0761-7DF3-1B45-9549-23271795EEF5}"/>
              </a:ext>
            </a:extLst>
          </p:cNvPr>
          <p:cNvSpPr>
            <a:spLocks noGrp="1"/>
          </p:cNvSpPr>
          <p:nvPr>
            <p:ph type="title"/>
          </p:nvPr>
        </p:nvSpPr>
        <p:spPr/>
        <p:txBody>
          <a:bodyPr/>
          <a:lstStyle/>
          <a:p>
            <a:r>
              <a:rPr lang="en-US" b="1" i="1" dirty="0"/>
              <a:t>Interactive Exercise					(4 of 4)</a:t>
            </a:r>
            <a:endParaRPr lang="en-US" dirty="0"/>
          </a:p>
        </p:txBody>
      </p:sp>
      <p:sp>
        <p:nvSpPr>
          <p:cNvPr id="4" name="Date Placeholder 3">
            <a:extLst>
              <a:ext uri="{FF2B5EF4-FFF2-40B4-BE49-F238E27FC236}">
                <a16:creationId xmlns:a16="http://schemas.microsoft.com/office/drawing/2014/main" id="{7D84174A-0029-D24E-A312-6A1DB414F8C9}"/>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E952DA23-573C-1F4C-B074-17042EACFB3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1EA5F1-B46E-4245-A958-F6A62C072435}"/>
              </a:ext>
            </a:extLst>
          </p:cNvPr>
          <p:cNvSpPr>
            <a:spLocks noGrp="1"/>
          </p:cNvSpPr>
          <p:nvPr>
            <p:ph type="sldNum" sz="quarter" idx="12"/>
          </p:nvPr>
        </p:nvSpPr>
        <p:spPr/>
        <p:txBody>
          <a:bodyPr/>
          <a:lstStyle/>
          <a:p>
            <a:fld id="{9E46B3AE-A474-2540-AE6C-F1368091931B}" type="slidenum">
              <a:rPr lang="en-US" smtClean="0"/>
              <a:t>51</a:t>
            </a:fld>
            <a:endParaRPr lang="en-US" dirty="0"/>
          </a:p>
        </p:txBody>
      </p:sp>
      <p:graphicFrame>
        <p:nvGraphicFramePr>
          <p:cNvPr id="11" name="Table 10">
            <a:extLst>
              <a:ext uri="{FF2B5EF4-FFF2-40B4-BE49-F238E27FC236}">
                <a16:creationId xmlns:a16="http://schemas.microsoft.com/office/drawing/2014/main" id="{8A85DC27-BEF4-6E44-84CC-2FBC62B9D4AC}"/>
              </a:ext>
            </a:extLst>
          </p:cNvPr>
          <p:cNvGraphicFramePr>
            <a:graphicFrameLocks noGrp="1"/>
          </p:cNvGraphicFramePr>
          <p:nvPr>
            <p:extLst>
              <p:ext uri="{D42A27DB-BD31-4B8C-83A1-F6EECF244321}">
                <p14:modId xmlns:p14="http://schemas.microsoft.com/office/powerpoint/2010/main" val="1144366234"/>
              </p:ext>
            </p:extLst>
          </p:nvPr>
        </p:nvGraphicFramePr>
        <p:xfrm>
          <a:off x="838199" y="1457468"/>
          <a:ext cx="10515601" cy="3870960"/>
        </p:xfrm>
        <a:graphic>
          <a:graphicData uri="http://schemas.openxmlformats.org/drawingml/2006/table">
            <a:tbl>
              <a:tblPr firstRow="1" bandRow="1">
                <a:tableStyleId>{5C22544A-7EE6-4342-B048-85BDC9FD1C3A}</a:tableStyleId>
              </a:tblPr>
              <a:tblGrid>
                <a:gridCol w="1337644">
                  <a:extLst>
                    <a:ext uri="{9D8B030D-6E8A-4147-A177-3AD203B41FA5}">
                      <a16:colId xmlns:a16="http://schemas.microsoft.com/office/drawing/2014/main" val="831924861"/>
                    </a:ext>
                  </a:extLst>
                </a:gridCol>
                <a:gridCol w="1812289">
                  <a:extLst>
                    <a:ext uri="{9D8B030D-6E8A-4147-A177-3AD203B41FA5}">
                      <a16:colId xmlns:a16="http://schemas.microsoft.com/office/drawing/2014/main" val="4122938403"/>
                    </a:ext>
                  </a:extLst>
                </a:gridCol>
                <a:gridCol w="1618116">
                  <a:extLst>
                    <a:ext uri="{9D8B030D-6E8A-4147-A177-3AD203B41FA5}">
                      <a16:colId xmlns:a16="http://schemas.microsoft.com/office/drawing/2014/main" val="2211601"/>
                    </a:ext>
                  </a:extLst>
                </a:gridCol>
                <a:gridCol w="2873776">
                  <a:extLst>
                    <a:ext uri="{9D8B030D-6E8A-4147-A177-3AD203B41FA5}">
                      <a16:colId xmlns:a16="http://schemas.microsoft.com/office/drawing/2014/main" val="360755774"/>
                    </a:ext>
                  </a:extLst>
                </a:gridCol>
                <a:gridCol w="2873776">
                  <a:extLst>
                    <a:ext uri="{9D8B030D-6E8A-4147-A177-3AD203B41FA5}">
                      <a16:colId xmlns:a16="http://schemas.microsoft.com/office/drawing/2014/main" val="757301165"/>
                    </a:ext>
                  </a:extLst>
                </a:gridCol>
              </a:tblGrid>
              <a:tr h="681619">
                <a:tc>
                  <a:txBody>
                    <a:bodyPr/>
                    <a:lstStyle/>
                    <a:p>
                      <a:pPr algn="ctr"/>
                      <a:r>
                        <a:rPr lang="en-US" sz="1400" dirty="0"/>
                        <a:t>Interested Party</a:t>
                      </a:r>
                    </a:p>
                  </a:txBody>
                  <a:tcPr anchor="ctr"/>
                </a:tc>
                <a:tc>
                  <a:txBody>
                    <a:bodyPr/>
                    <a:lstStyle/>
                    <a:p>
                      <a:pPr algn="ctr"/>
                      <a:r>
                        <a:rPr lang="en-US" sz="1400" dirty="0"/>
                        <a:t>Critical Requirement</a:t>
                      </a:r>
                    </a:p>
                  </a:txBody>
                  <a:tcPr anchor="ctr"/>
                </a:tc>
                <a:tc>
                  <a:txBody>
                    <a:bodyPr/>
                    <a:lstStyle/>
                    <a:p>
                      <a:pPr algn="ctr"/>
                      <a:r>
                        <a:rPr lang="en-US" sz="1400" dirty="0"/>
                        <a:t>Sources of Risk</a:t>
                      </a:r>
                    </a:p>
                    <a:p>
                      <a:pPr algn="ctr"/>
                      <a:r>
                        <a:rPr lang="en-US" sz="1400" dirty="0"/>
                        <a:t>(Risk = What Can Go Wrong)</a:t>
                      </a:r>
                    </a:p>
                  </a:txBody>
                  <a:tcPr anchor="ctr"/>
                </a:tc>
                <a:tc>
                  <a:txBody>
                    <a:bodyPr/>
                    <a:lstStyle/>
                    <a:p>
                      <a:pPr algn="ctr"/>
                      <a:r>
                        <a:rPr lang="en-US" sz="1400" dirty="0"/>
                        <a:t>Acme Medial Device, Inc. </a:t>
                      </a:r>
                    </a:p>
                    <a:p>
                      <a:pPr algn="ctr"/>
                      <a:r>
                        <a:rPr lang="en-US" sz="1400" dirty="0"/>
                        <a:t>QMS Control Element</a:t>
                      </a:r>
                    </a:p>
                  </a:txBody>
                  <a:tcPr anchor="ctr"/>
                </a:tc>
                <a:tc>
                  <a:txBody>
                    <a:bodyPr/>
                    <a:lstStyle/>
                    <a:p>
                      <a:pPr algn="ctr"/>
                      <a:r>
                        <a:rPr lang="en-US" sz="1400" dirty="0"/>
                        <a:t>Potential Actions AMD Could Take</a:t>
                      </a:r>
                    </a:p>
                  </a:txBody>
                  <a:tcPr anchor="ctr"/>
                </a:tc>
                <a:extLst>
                  <a:ext uri="{0D108BD9-81ED-4DB2-BD59-A6C34878D82A}">
                    <a16:rowId xmlns:a16="http://schemas.microsoft.com/office/drawing/2014/main" val="1476993637"/>
                  </a:ext>
                </a:extLst>
              </a:tr>
              <a:tr h="880425">
                <a:tc>
                  <a:txBody>
                    <a:bodyPr/>
                    <a:lstStyle/>
                    <a:p>
                      <a:r>
                        <a:rPr lang="en-US" sz="1400" dirty="0"/>
                        <a:t>Acme Medical Device, Inc.</a:t>
                      </a:r>
                    </a:p>
                  </a:txBody>
                  <a:tcPr/>
                </a:tc>
                <a:tc>
                  <a:txBody>
                    <a:bodyPr/>
                    <a:lstStyle/>
                    <a:p>
                      <a:r>
                        <a:rPr lang="en-US" sz="1400" dirty="0"/>
                        <a:t>Continual Supply of Technology from AMD</a:t>
                      </a:r>
                    </a:p>
                  </a:txBody>
                  <a:tcPr/>
                </a:tc>
                <a:tc>
                  <a:txBody>
                    <a:bodyPr/>
                    <a:lstStyle/>
                    <a:p>
                      <a:r>
                        <a:rPr lang="en-US" sz="1400" dirty="0"/>
                        <a:t>Supplier unable to supply critical technology. </a:t>
                      </a:r>
                    </a:p>
                  </a:txBody>
                  <a:tcPr/>
                </a:tc>
                <a:tc>
                  <a:txBody>
                    <a:bodyPr/>
                    <a:lstStyle/>
                    <a:p>
                      <a:r>
                        <a:rPr lang="en-US" sz="1400" dirty="0"/>
                        <a:t>Management Responsibility</a:t>
                      </a:r>
                    </a:p>
                  </a:txBody>
                  <a:tcPr/>
                </a:tc>
                <a:tc>
                  <a:txBody>
                    <a:bodyPr/>
                    <a:lstStyle/>
                    <a:p>
                      <a:pPr marL="342900" indent="-342900">
                        <a:buAutoNum type="arabicPeriod"/>
                      </a:pPr>
                      <a:r>
                        <a:rPr lang="en-US" sz="1400" dirty="0"/>
                        <a:t>Seek 2</a:t>
                      </a:r>
                      <a:r>
                        <a:rPr lang="en-US" sz="1400" baseline="30000" dirty="0"/>
                        <a:t>nd</a:t>
                      </a:r>
                      <a:r>
                        <a:rPr lang="en-US" sz="1400" dirty="0"/>
                        <a:t> source</a:t>
                      </a:r>
                    </a:p>
                    <a:p>
                      <a:pPr marL="342900" indent="-342900">
                        <a:buAutoNum type="arabicPeriod"/>
                      </a:pPr>
                      <a:r>
                        <a:rPr lang="en-US" sz="1400" dirty="0"/>
                        <a:t>Acquire supplier</a:t>
                      </a:r>
                    </a:p>
                    <a:p>
                      <a:pPr marL="342900" indent="-342900">
                        <a:buAutoNum type="arabicPeriod"/>
                      </a:pPr>
                      <a:r>
                        <a:rPr lang="en-US" sz="1400" dirty="0"/>
                        <a:t>Work with other MDT customers to support AMD</a:t>
                      </a:r>
                    </a:p>
                  </a:txBody>
                  <a:tcPr/>
                </a:tc>
                <a:extLst>
                  <a:ext uri="{0D108BD9-81ED-4DB2-BD59-A6C34878D82A}">
                    <a16:rowId xmlns:a16="http://schemas.microsoft.com/office/drawing/2014/main" val="3166201912"/>
                  </a:ext>
                </a:extLst>
              </a:tr>
              <a:tr h="681619">
                <a:tc>
                  <a:txBody>
                    <a:bodyPr/>
                    <a:lstStyle/>
                    <a:p>
                      <a:r>
                        <a:rPr lang="en-US" sz="1400" dirty="0"/>
                        <a:t>Customers of AMD, Inc.</a:t>
                      </a:r>
                    </a:p>
                  </a:txBody>
                  <a:tcPr/>
                </a:tc>
                <a:tc>
                  <a:txBody>
                    <a:bodyPr/>
                    <a:lstStyle/>
                    <a:p>
                      <a:r>
                        <a:rPr lang="en-US" sz="1400" dirty="0"/>
                        <a:t>Assurance that AMD will be able to satisfy contract requirements</a:t>
                      </a:r>
                    </a:p>
                  </a:txBody>
                  <a:tcPr/>
                </a:tc>
                <a:tc>
                  <a:txBody>
                    <a:bodyPr/>
                    <a:lstStyle/>
                    <a:p>
                      <a:r>
                        <a:rPr lang="en-US" sz="1400" dirty="0"/>
                        <a:t>Customer orders go unfilled</a:t>
                      </a:r>
                    </a:p>
                  </a:txBody>
                  <a:tcPr/>
                </a:tc>
                <a:tc>
                  <a:txBody>
                    <a:bodyPr/>
                    <a:lstStyle/>
                    <a:p>
                      <a:r>
                        <a:rPr lang="en-US" sz="1400" dirty="0"/>
                        <a:t>Customer Requirements</a:t>
                      </a:r>
                    </a:p>
                  </a:txBody>
                  <a:tcPr/>
                </a:tc>
                <a:tc>
                  <a:txBody>
                    <a:bodyPr/>
                    <a:lstStyle/>
                    <a:p>
                      <a:pPr marL="342900" indent="-342900">
                        <a:buAutoNum type="arabicPeriod"/>
                      </a:pPr>
                      <a:r>
                        <a:rPr lang="en-US" sz="1400" dirty="0"/>
                        <a:t>Communicate risk to them</a:t>
                      </a:r>
                    </a:p>
                  </a:txBody>
                  <a:tcPr/>
                </a:tc>
                <a:extLst>
                  <a:ext uri="{0D108BD9-81ED-4DB2-BD59-A6C34878D82A}">
                    <a16:rowId xmlns:a16="http://schemas.microsoft.com/office/drawing/2014/main" val="1677398641"/>
                  </a:ext>
                </a:extLst>
              </a:tr>
              <a:tr h="681619">
                <a:tc>
                  <a:txBody>
                    <a:bodyPr/>
                    <a:lstStyle/>
                    <a:p>
                      <a:r>
                        <a:rPr lang="en-US" sz="1400" dirty="0"/>
                        <a:t>Supplier (MDT)</a:t>
                      </a:r>
                    </a:p>
                  </a:txBody>
                  <a:tcPr/>
                </a:tc>
                <a:tc>
                  <a:txBody>
                    <a:bodyPr/>
                    <a:lstStyle/>
                    <a:p>
                      <a:r>
                        <a:rPr lang="en-US" sz="1400" dirty="0"/>
                        <a:t>That they continue to be financed from from investors </a:t>
                      </a:r>
                    </a:p>
                  </a:txBody>
                  <a:tcPr/>
                </a:tc>
                <a:tc>
                  <a:txBody>
                    <a:bodyPr/>
                    <a:lstStyle/>
                    <a:p>
                      <a:r>
                        <a:rPr lang="en-US" sz="1400" dirty="0"/>
                        <a:t>Financing stops</a:t>
                      </a:r>
                    </a:p>
                  </a:txBody>
                  <a:tcPr/>
                </a:tc>
                <a:tc>
                  <a:txBody>
                    <a:bodyPr/>
                    <a:lstStyle/>
                    <a:p>
                      <a:r>
                        <a:rPr lang="en-US" sz="1400" dirty="0"/>
                        <a:t>Management Responsibility</a:t>
                      </a:r>
                    </a:p>
                    <a:p>
                      <a:r>
                        <a:rPr lang="en-US" sz="1400" dirty="0"/>
                        <a:t>Purchasing</a:t>
                      </a:r>
                    </a:p>
                  </a:txBody>
                  <a:tcPr/>
                </a:tc>
                <a:tc>
                  <a:txBody>
                    <a:bodyPr/>
                    <a:lstStyle/>
                    <a:p>
                      <a:pPr marL="342900" indent="-342900">
                        <a:buAutoNum type="arabicPeriod"/>
                      </a:pPr>
                      <a:r>
                        <a:rPr lang="en-US" sz="1400" dirty="0"/>
                        <a:t>Work with supplier to see how AMD can help</a:t>
                      </a:r>
                    </a:p>
                  </a:txBody>
                  <a:tcPr/>
                </a:tc>
                <a:extLst>
                  <a:ext uri="{0D108BD9-81ED-4DB2-BD59-A6C34878D82A}">
                    <a16:rowId xmlns:a16="http://schemas.microsoft.com/office/drawing/2014/main" val="632083538"/>
                  </a:ext>
                </a:extLst>
              </a:tr>
              <a:tr h="681619">
                <a:tc>
                  <a:txBody>
                    <a:bodyPr/>
                    <a:lstStyle/>
                    <a:p>
                      <a:r>
                        <a:rPr lang="en-US" sz="1400" dirty="0"/>
                        <a:t>Investors</a:t>
                      </a:r>
                    </a:p>
                  </a:txBody>
                  <a:tcPr/>
                </a:tc>
                <a:tc>
                  <a:txBody>
                    <a:bodyPr/>
                    <a:lstStyle/>
                    <a:p>
                      <a:r>
                        <a:rPr lang="en-US" sz="1400" dirty="0"/>
                        <a:t>Return on Investment (ROI)</a:t>
                      </a:r>
                    </a:p>
                  </a:txBody>
                  <a:tcPr/>
                </a:tc>
                <a:tc>
                  <a:txBody>
                    <a:bodyPr/>
                    <a:lstStyle/>
                    <a:p>
                      <a:r>
                        <a:rPr lang="en-US" sz="1400" dirty="0"/>
                        <a:t>MDT not profitable</a:t>
                      </a:r>
                    </a:p>
                  </a:txBody>
                  <a:tcPr/>
                </a:tc>
                <a:tc>
                  <a:txBody>
                    <a:bodyPr/>
                    <a:lstStyle/>
                    <a:p>
                      <a:r>
                        <a:rPr lang="en-US" sz="1400" dirty="0"/>
                        <a:t>Management Responsibility</a:t>
                      </a:r>
                    </a:p>
                  </a:txBody>
                  <a:tcPr/>
                </a:tc>
                <a:tc>
                  <a:txBody>
                    <a:bodyPr/>
                    <a:lstStyle/>
                    <a:p>
                      <a:pPr marL="342900" indent="-342900">
                        <a:buAutoNum type="arabicPeriod"/>
                      </a:pPr>
                      <a:r>
                        <a:rPr lang="en-US" sz="1400" dirty="0"/>
                        <a:t>Contact investors to determine their requirements</a:t>
                      </a:r>
                    </a:p>
                    <a:p>
                      <a:pPr marL="342900" indent="-342900">
                        <a:buAutoNum type="arabicPeriod"/>
                      </a:pPr>
                      <a:endParaRPr lang="en-US" sz="1400" dirty="0"/>
                    </a:p>
                  </a:txBody>
                  <a:tcPr/>
                </a:tc>
                <a:extLst>
                  <a:ext uri="{0D108BD9-81ED-4DB2-BD59-A6C34878D82A}">
                    <a16:rowId xmlns:a16="http://schemas.microsoft.com/office/drawing/2014/main" val="1809330618"/>
                  </a:ext>
                </a:extLst>
              </a:tr>
            </a:tbl>
          </a:graphicData>
        </a:graphic>
      </p:graphicFrame>
      <p:sp>
        <p:nvSpPr>
          <p:cNvPr id="12" name="TextBox 11">
            <a:extLst>
              <a:ext uri="{FF2B5EF4-FFF2-40B4-BE49-F238E27FC236}">
                <a16:creationId xmlns:a16="http://schemas.microsoft.com/office/drawing/2014/main" id="{F1BA2D8D-BC85-C844-93EB-9F4888C021E5}"/>
              </a:ext>
            </a:extLst>
          </p:cNvPr>
          <p:cNvSpPr txBox="1"/>
          <p:nvPr/>
        </p:nvSpPr>
        <p:spPr>
          <a:xfrm>
            <a:off x="838199" y="5519223"/>
            <a:ext cx="10515601" cy="646331"/>
          </a:xfrm>
          <a:prstGeom prst="rect">
            <a:avLst/>
          </a:prstGeom>
          <a:noFill/>
        </p:spPr>
        <p:txBody>
          <a:bodyPr wrap="square" rtlCol="0">
            <a:spAutoFit/>
          </a:bodyPr>
          <a:lstStyle/>
          <a:p>
            <a:r>
              <a:rPr lang="en-US" b="1" i="1" u="sng" dirty="0"/>
              <a:t>Bottom Line</a:t>
            </a:r>
            <a:r>
              <a:rPr lang="en-US" b="1" i="1" dirty="0"/>
              <a:t>:   Consideration of interested parties and their requirements must be identified and controlled in the quality management system.</a:t>
            </a:r>
          </a:p>
        </p:txBody>
      </p:sp>
    </p:spTree>
    <p:extLst>
      <p:ext uri="{BB962C8B-B14F-4D97-AF65-F5344CB8AC3E}">
        <p14:creationId xmlns:p14="http://schemas.microsoft.com/office/powerpoint/2010/main" val="3740070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1D92-DFCA-564E-8BFB-BE99C8887C4B}"/>
              </a:ext>
            </a:extLst>
          </p:cNvPr>
          <p:cNvSpPr>
            <a:spLocks noGrp="1"/>
          </p:cNvSpPr>
          <p:nvPr>
            <p:ph type="title"/>
          </p:nvPr>
        </p:nvSpPr>
        <p:spPr/>
        <p:txBody>
          <a:bodyPr/>
          <a:lstStyle/>
          <a:p>
            <a:r>
              <a:rPr lang="en-US" b="1" i="1" dirty="0"/>
              <a:t>Bonus Materials</a:t>
            </a:r>
          </a:p>
        </p:txBody>
      </p:sp>
      <p:sp>
        <p:nvSpPr>
          <p:cNvPr id="3" name="Content Placeholder 2">
            <a:extLst>
              <a:ext uri="{FF2B5EF4-FFF2-40B4-BE49-F238E27FC236}">
                <a16:creationId xmlns:a16="http://schemas.microsoft.com/office/drawing/2014/main" id="{85AA3469-8EEB-1E4E-9787-B304E96CFFEB}"/>
              </a:ext>
            </a:extLst>
          </p:cNvPr>
          <p:cNvSpPr>
            <a:spLocks noGrp="1"/>
          </p:cNvSpPr>
          <p:nvPr>
            <p:ph idx="1"/>
          </p:nvPr>
        </p:nvSpPr>
        <p:spPr>
          <a:xfrm>
            <a:off x="838200" y="1537758"/>
            <a:ext cx="5113468" cy="4351338"/>
          </a:xfrm>
        </p:spPr>
        <p:txBody>
          <a:bodyPr/>
          <a:lstStyle/>
          <a:p>
            <a:pPr marL="0" indent="0">
              <a:buNone/>
            </a:pPr>
            <a:r>
              <a:rPr lang="en-US" dirty="0"/>
              <a:t>FDA QSR + ISO 13485:2016 Audit Checklist (free on the Web)</a:t>
            </a:r>
          </a:p>
          <a:p>
            <a:r>
              <a:rPr lang="en-US" dirty="0">
                <a:solidFill>
                  <a:srgbClr val="C00000"/>
                </a:solidFill>
                <a:hlinkClick r:id="rId2">
                  <a:extLst>
                    <a:ext uri="{A12FA001-AC4F-418D-AE19-62706E023703}">
                      <ahyp:hlinkClr xmlns:ahyp="http://schemas.microsoft.com/office/drawing/2018/hyperlinkcolor" val="tx"/>
                    </a:ext>
                  </a:extLst>
                </a:hlinkClick>
              </a:rPr>
              <a:t>http://blog.greenlight.guru/hubfs/Blog-Giveaways/FDA-ISO_QMS_audit_checklist_greenlight_guru.xlsx</a:t>
            </a:r>
            <a:r>
              <a:rPr lang="en-US" dirty="0">
                <a:solidFill>
                  <a:srgbClr val="C00000"/>
                </a:solidFill>
              </a:rPr>
              <a:t> </a:t>
            </a:r>
          </a:p>
          <a:p>
            <a:pPr marL="0" indent="0">
              <a:buNone/>
            </a:pPr>
            <a:endParaRPr lang="en-US" dirty="0">
              <a:solidFill>
                <a:srgbClr val="C00000"/>
              </a:solidFill>
            </a:endParaRPr>
          </a:p>
          <a:p>
            <a:pPr marL="0" indent="0">
              <a:buNone/>
            </a:pPr>
            <a:endParaRPr lang="en-US" dirty="0"/>
          </a:p>
        </p:txBody>
      </p:sp>
      <p:sp>
        <p:nvSpPr>
          <p:cNvPr id="4" name="Date Placeholder 3">
            <a:extLst>
              <a:ext uri="{FF2B5EF4-FFF2-40B4-BE49-F238E27FC236}">
                <a16:creationId xmlns:a16="http://schemas.microsoft.com/office/drawing/2014/main" id="{63D5230B-C018-B64D-BA45-5F25AB2B5527}"/>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1297CBB6-D356-F14A-B4C9-3A0A8C41D7E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9DA46D4-8A6C-AC4C-A68B-AA6E91211DD7}"/>
              </a:ext>
            </a:extLst>
          </p:cNvPr>
          <p:cNvSpPr>
            <a:spLocks noGrp="1"/>
          </p:cNvSpPr>
          <p:nvPr>
            <p:ph type="sldNum" sz="quarter" idx="12"/>
          </p:nvPr>
        </p:nvSpPr>
        <p:spPr/>
        <p:txBody>
          <a:bodyPr/>
          <a:lstStyle/>
          <a:p>
            <a:fld id="{9E46B3AE-A474-2540-AE6C-F1368091931B}" type="slidenum">
              <a:rPr lang="en-US" smtClean="0"/>
              <a:t>52</a:t>
            </a:fld>
            <a:endParaRPr lang="en-US" dirty="0"/>
          </a:p>
        </p:txBody>
      </p:sp>
      <p:pic>
        <p:nvPicPr>
          <p:cNvPr id="9" name="Picture 8">
            <a:extLst>
              <a:ext uri="{FF2B5EF4-FFF2-40B4-BE49-F238E27FC236}">
                <a16:creationId xmlns:a16="http://schemas.microsoft.com/office/drawing/2014/main" id="{176AE630-C24D-4943-AF8C-547F02930BB7}"/>
              </a:ext>
            </a:extLst>
          </p:cNvPr>
          <p:cNvPicPr>
            <a:picLocks noChangeAspect="1"/>
          </p:cNvPicPr>
          <p:nvPr/>
        </p:nvPicPr>
        <p:blipFill>
          <a:blip r:embed="rId3"/>
          <a:stretch>
            <a:fillRect/>
          </a:stretch>
        </p:blipFill>
        <p:spPr>
          <a:xfrm>
            <a:off x="5951668" y="1537758"/>
            <a:ext cx="5612724" cy="2866496"/>
          </a:xfrm>
          <a:prstGeom prst="rect">
            <a:avLst/>
          </a:prstGeom>
        </p:spPr>
      </p:pic>
      <p:sp>
        <p:nvSpPr>
          <p:cNvPr id="10" name="Content Placeholder 2">
            <a:extLst>
              <a:ext uri="{FF2B5EF4-FFF2-40B4-BE49-F238E27FC236}">
                <a16:creationId xmlns:a16="http://schemas.microsoft.com/office/drawing/2014/main" id="{CF2C7718-8EFA-BE47-AA33-92D66829F021}"/>
              </a:ext>
            </a:extLst>
          </p:cNvPr>
          <p:cNvSpPr txBox="1">
            <a:spLocks/>
          </p:cNvSpPr>
          <p:nvPr/>
        </p:nvSpPr>
        <p:spPr>
          <a:xfrm>
            <a:off x="838200" y="4583642"/>
            <a:ext cx="10629900" cy="159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Comparison Between the QSR and ISO 13485:2016. (free on the Web)</a:t>
            </a:r>
          </a:p>
          <a:p>
            <a:r>
              <a:rPr lang="en-US" dirty="0">
                <a:hlinkClick r:id="rId4"/>
              </a:rPr>
              <a:t>https://www.rcainc.com/wp-content/uploads/2017/06/ISO-Comparison-Matrix-jw-mp.pdf</a:t>
            </a:r>
            <a:endParaRPr lang="en-US" dirty="0"/>
          </a:p>
          <a:p>
            <a:endParaRPr lang="en-US" dirty="0"/>
          </a:p>
        </p:txBody>
      </p:sp>
    </p:spTree>
    <p:extLst>
      <p:ext uri="{BB962C8B-B14F-4D97-AF65-F5344CB8AC3E}">
        <p14:creationId xmlns:p14="http://schemas.microsoft.com/office/powerpoint/2010/main" val="3624999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0C93-4A7E-D344-AB45-D26473914C55}"/>
              </a:ext>
            </a:extLst>
          </p:cNvPr>
          <p:cNvSpPr>
            <a:spLocks noGrp="1"/>
          </p:cNvSpPr>
          <p:nvPr>
            <p:ph type="title"/>
          </p:nvPr>
        </p:nvSpPr>
        <p:spPr/>
        <p:txBody>
          <a:bodyPr/>
          <a:lstStyle/>
          <a:p>
            <a:r>
              <a:rPr lang="en-US" b="1" i="1" dirty="0"/>
              <a:t>References</a:t>
            </a:r>
          </a:p>
        </p:txBody>
      </p:sp>
      <p:sp>
        <p:nvSpPr>
          <p:cNvPr id="3" name="Content Placeholder 2">
            <a:extLst>
              <a:ext uri="{FF2B5EF4-FFF2-40B4-BE49-F238E27FC236}">
                <a16:creationId xmlns:a16="http://schemas.microsoft.com/office/drawing/2014/main" id="{35720878-B2CB-524E-A123-BB2A1758B188}"/>
              </a:ext>
            </a:extLst>
          </p:cNvPr>
          <p:cNvSpPr>
            <a:spLocks noGrp="1"/>
          </p:cNvSpPr>
          <p:nvPr>
            <p:ph idx="1"/>
          </p:nvPr>
        </p:nvSpPr>
        <p:spPr>
          <a:xfrm>
            <a:off x="838199" y="1825625"/>
            <a:ext cx="10942983" cy="4351338"/>
          </a:xfrm>
        </p:spPr>
        <p:txBody>
          <a:bodyPr/>
          <a:lstStyle/>
          <a:p>
            <a:pPr marL="514350" indent="-514350">
              <a:buFont typeface="+mj-lt"/>
              <a:buAutoNum type="arabicPeriod"/>
            </a:pPr>
            <a:r>
              <a:rPr lang="en-US" dirty="0"/>
              <a:t>ISO 13485, Third Edition, 2016-03-01 (for purchase)</a:t>
            </a:r>
          </a:p>
          <a:p>
            <a:pPr marL="514350" indent="-514350">
              <a:buFont typeface="+mj-lt"/>
              <a:buAutoNum type="arabicPeriod"/>
            </a:pPr>
            <a:r>
              <a:rPr lang="en-US" dirty="0">
                <a:hlinkClick r:id="rId2"/>
              </a:rPr>
              <a:t>www.greenlight.guru</a:t>
            </a:r>
            <a:endParaRPr lang="en-US" dirty="0"/>
          </a:p>
          <a:p>
            <a:pPr marL="514350" indent="-514350">
              <a:buFont typeface="+mj-lt"/>
              <a:buAutoNum type="arabicPeriod"/>
            </a:pPr>
            <a:r>
              <a:rPr lang="en-US" dirty="0">
                <a:hlinkClick r:id="rId3"/>
              </a:rPr>
              <a:t>www.rcainc.com</a:t>
            </a:r>
            <a:r>
              <a:rPr lang="en-US" dirty="0"/>
              <a:t> [Regulatory Compliance Associates, Inc.]</a:t>
            </a:r>
          </a:p>
          <a:p>
            <a:pPr marL="514350" indent="-514350">
              <a:buFont typeface="+mj-lt"/>
              <a:buAutoNum type="arabicPeriod"/>
            </a:pPr>
            <a:r>
              <a:rPr lang="en-US" dirty="0">
                <a:hlinkClick r:id="rId4"/>
              </a:rPr>
              <a:t>www.praxiom.com</a:t>
            </a:r>
            <a:r>
              <a:rPr lang="en-US" dirty="0"/>
              <a:t> [Praxiom Research Group, Ltd.]</a:t>
            </a:r>
          </a:p>
          <a:p>
            <a:pPr marL="514350" indent="-514350">
              <a:buFont typeface="+mj-lt"/>
              <a:buAutoNum type="arabicPeriod"/>
            </a:pPr>
            <a:r>
              <a:rPr lang="en-US" b="1" dirty="0"/>
              <a:t>Risk-based Thinking Memory Jogger</a:t>
            </a:r>
            <a:r>
              <a:rPr lang="en-US" dirty="0"/>
              <a:t>, 2017 GOAL/QPC (for purchase)</a:t>
            </a:r>
          </a:p>
          <a:p>
            <a:pPr marL="514350" indent="-514350">
              <a:buFont typeface="+mj-lt"/>
              <a:buAutoNum type="arabicPeriod"/>
            </a:pPr>
            <a:r>
              <a:rPr lang="en-US" dirty="0">
                <a:hlinkClick r:id="rId5"/>
              </a:rPr>
              <a:t>www.fdanews.com</a:t>
            </a:r>
            <a:r>
              <a:rPr lang="en-US" dirty="0"/>
              <a:t> [FDA NEWS]. </a:t>
            </a:r>
          </a:p>
          <a:p>
            <a:pPr marL="914400" lvl="2" indent="0">
              <a:buNone/>
            </a:pPr>
            <a:r>
              <a:rPr lang="en-US" dirty="0"/>
              <a:t>ISO 13485:2016 – A Device Maker’s Transition Guide (for purchase)</a:t>
            </a:r>
          </a:p>
          <a:p>
            <a:pPr marL="914400" lvl="2" indent="0">
              <a:buNone/>
            </a:pPr>
            <a:r>
              <a:rPr lang="en-US" dirty="0"/>
              <a:t>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Date Placeholder 3">
            <a:extLst>
              <a:ext uri="{FF2B5EF4-FFF2-40B4-BE49-F238E27FC236}">
                <a16:creationId xmlns:a16="http://schemas.microsoft.com/office/drawing/2014/main" id="{6B2CBA2C-CF30-FB4F-9B16-057884FDCF0F}"/>
              </a:ext>
            </a:extLst>
          </p:cNvPr>
          <p:cNvSpPr>
            <a:spLocks noGrp="1"/>
          </p:cNvSpPr>
          <p:nvPr>
            <p:ph type="dt" sz="half" idx="10"/>
          </p:nvPr>
        </p:nvSpPr>
        <p:spPr/>
        <p:txBody>
          <a:bodyPr/>
          <a:lstStyle/>
          <a:p>
            <a:r>
              <a:rPr lang="en-US" dirty="0"/>
              <a:t>6/15/18</a:t>
            </a:r>
          </a:p>
        </p:txBody>
      </p:sp>
      <p:sp>
        <p:nvSpPr>
          <p:cNvPr id="5" name="Footer Placeholder 4">
            <a:extLst>
              <a:ext uri="{FF2B5EF4-FFF2-40B4-BE49-F238E27FC236}">
                <a16:creationId xmlns:a16="http://schemas.microsoft.com/office/drawing/2014/main" id="{248BC8F6-6FE0-2B40-B1AC-F2710CC8569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2682802-923C-0049-BEEF-EF0D98D08E84}"/>
              </a:ext>
            </a:extLst>
          </p:cNvPr>
          <p:cNvSpPr>
            <a:spLocks noGrp="1"/>
          </p:cNvSpPr>
          <p:nvPr>
            <p:ph type="sldNum" sz="quarter" idx="12"/>
          </p:nvPr>
        </p:nvSpPr>
        <p:spPr/>
        <p:txBody>
          <a:bodyPr/>
          <a:lstStyle/>
          <a:p>
            <a:fld id="{9E46B3AE-A474-2540-AE6C-F1368091931B}" type="slidenum">
              <a:rPr lang="en-US" smtClean="0"/>
              <a:t>53</a:t>
            </a:fld>
            <a:endParaRPr lang="en-US" dirty="0"/>
          </a:p>
        </p:txBody>
      </p:sp>
    </p:spTree>
    <p:extLst>
      <p:ext uri="{BB962C8B-B14F-4D97-AF65-F5344CB8AC3E}">
        <p14:creationId xmlns:p14="http://schemas.microsoft.com/office/powerpoint/2010/main" val="162010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914817"/>
            <a:ext cx="7474172" cy="1325563"/>
          </a:xfrm>
        </p:spPr>
        <p:txBody>
          <a:bodyPr>
            <a:normAutofit/>
          </a:bodyPr>
          <a:lstStyle/>
          <a:p>
            <a:r>
              <a:rPr lang="en-US" b="1" i="1" dirty="0">
                <a:solidFill>
                  <a:srgbClr val="0070C0"/>
                </a:solidFill>
              </a:rPr>
              <a:t>Session Format</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2699936"/>
            <a:ext cx="7280385" cy="2981336"/>
          </a:xfrm>
        </p:spPr>
        <p:txBody>
          <a:bodyPr anchor="t">
            <a:normAutofit lnSpcReduction="10000"/>
          </a:bodyPr>
          <a:lstStyle/>
          <a:p>
            <a:r>
              <a:rPr lang="en-US" sz="2400" i="1" dirty="0"/>
              <a:t>Present Info. from the Standard, other Sources</a:t>
            </a:r>
          </a:p>
          <a:p>
            <a:pPr marL="0" indent="0">
              <a:buNone/>
            </a:pPr>
            <a:endParaRPr lang="en-US" sz="2400" i="1" dirty="0"/>
          </a:p>
          <a:p>
            <a:r>
              <a:rPr lang="en-US" sz="2400" i="1" dirty="0"/>
              <a:t>Share Observations (where relevant)</a:t>
            </a:r>
          </a:p>
          <a:p>
            <a:endParaRPr lang="en-US" sz="2400" i="1" dirty="0"/>
          </a:p>
          <a:p>
            <a:r>
              <a:rPr lang="en-US" sz="2400" i="1" dirty="0"/>
              <a:t>Ask Questions</a:t>
            </a:r>
          </a:p>
          <a:p>
            <a:endParaRPr lang="en-US" sz="2400" i="1" dirty="0"/>
          </a:p>
          <a:p>
            <a:r>
              <a:rPr lang="en-US" sz="2400" i="1" dirty="0"/>
              <a:t>Copy of the slides will be emailed to you upon request</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6</a:t>
            </a:fld>
            <a:endParaRPr lang="en-US" dirty="0">
              <a:solidFill>
                <a:srgbClr val="FFFFFF"/>
              </a:solidFill>
            </a:endParaRPr>
          </a:p>
        </p:txBody>
      </p:sp>
    </p:spTree>
    <p:extLst>
      <p:ext uri="{BB962C8B-B14F-4D97-AF65-F5344CB8AC3E}">
        <p14:creationId xmlns:p14="http://schemas.microsoft.com/office/powerpoint/2010/main" val="387434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638828"/>
            <a:ext cx="6971020" cy="1325563"/>
          </a:xfrm>
        </p:spPr>
        <p:txBody>
          <a:bodyPr>
            <a:normAutofit/>
          </a:bodyPr>
          <a:lstStyle/>
          <a:p>
            <a:r>
              <a:rPr lang="en-US" b="1" i="1" dirty="0">
                <a:solidFill>
                  <a:srgbClr val="0070C0"/>
                </a:solidFill>
              </a:rPr>
              <a:t>Session Materials</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1939458"/>
            <a:ext cx="6971020" cy="2220912"/>
          </a:xfrm>
        </p:spPr>
        <p:txBody>
          <a:bodyPr anchor="t">
            <a:normAutofit/>
          </a:bodyPr>
          <a:lstStyle/>
          <a:p>
            <a:pPr marL="457200" indent="-457200">
              <a:buFont typeface="+mj-lt"/>
              <a:buAutoNum type="arabicPeriod"/>
            </a:pPr>
            <a:r>
              <a:rPr lang="en-US" sz="2400" i="1" dirty="0"/>
              <a:t>References from the Web (provided)</a:t>
            </a:r>
          </a:p>
          <a:p>
            <a:pPr marL="457200" indent="-457200">
              <a:buFont typeface="+mj-lt"/>
              <a:buAutoNum type="arabicPeriod"/>
            </a:pPr>
            <a:r>
              <a:rPr lang="en-US" sz="2400" i="1" dirty="0"/>
              <a:t>Personal Observations from:</a:t>
            </a:r>
          </a:p>
          <a:p>
            <a:pPr marL="914400" lvl="1" indent="-457200">
              <a:buFont typeface="+mj-lt"/>
              <a:buAutoNum type="arabicPeriod"/>
            </a:pPr>
            <a:r>
              <a:rPr lang="en-US" sz="2000" i="1" dirty="0"/>
              <a:t>Personal experiences having established medical device quality systems</a:t>
            </a:r>
          </a:p>
          <a:p>
            <a:pPr marL="914400" lvl="1" indent="-457200">
              <a:buFont typeface="+mj-lt"/>
              <a:buAutoNum type="arabicPeriod"/>
            </a:pPr>
            <a:r>
              <a:rPr lang="en-US" sz="2000" i="1" dirty="0"/>
              <a:t>Observations made from auditing other medical device organizations</a:t>
            </a:r>
          </a:p>
          <a:p>
            <a:pPr marL="457200" lvl="1" indent="0">
              <a:buNone/>
            </a:pPr>
            <a:endParaRPr lang="en-US" sz="2000" i="1" dirty="0"/>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7</a:t>
            </a:fld>
            <a:endParaRPr lang="en-US" dirty="0">
              <a:solidFill>
                <a:srgbClr val="FFFFFF"/>
              </a:solidFill>
            </a:endParaRPr>
          </a:p>
        </p:txBody>
      </p:sp>
      <p:sp>
        <p:nvSpPr>
          <p:cNvPr id="11" name="Content Placeholder 2">
            <a:extLst>
              <a:ext uri="{FF2B5EF4-FFF2-40B4-BE49-F238E27FC236}">
                <a16:creationId xmlns:a16="http://schemas.microsoft.com/office/drawing/2014/main" id="{1C78B378-7DBC-064A-83EA-B7559B85A9B0}"/>
              </a:ext>
            </a:extLst>
          </p:cNvPr>
          <p:cNvSpPr txBox="1">
            <a:spLocks/>
          </p:cNvSpPr>
          <p:nvPr/>
        </p:nvSpPr>
        <p:spPr>
          <a:xfrm>
            <a:off x="1103859" y="4656667"/>
            <a:ext cx="6467867" cy="12666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sz="2000" i="1" dirty="0"/>
          </a:p>
        </p:txBody>
      </p:sp>
      <p:sp>
        <p:nvSpPr>
          <p:cNvPr id="13" name="Content Placeholder 2">
            <a:extLst>
              <a:ext uri="{FF2B5EF4-FFF2-40B4-BE49-F238E27FC236}">
                <a16:creationId xmlns:a16="http://schemas.microsoft.com/office/drawing/2014/main" id="{34C3C741-5B0D-1B4B-A65D-499332375E35}"/>
              </a:ext>
            </a:extLst>
          </p:cNvPr>
          <p:cNvSpPr txBox="1">
            <a:spLocks/>
          </p:cNvSpPr>
          <p:nvPr/>
        </p:nvSpPr>
        <p:spPr>
          <a:xfrm>
            <a:off x="1103858" y="4656667"/>
            <a:ext cx="7811542" cy="10212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u="sng" dirty="0"/>
              <a:t>Disclaimer</a:t>
            </a:r>
            <a:r>
              <a:rPr lang="en-US" sz="2400" i="1" dirty="0"/>
              <a:t>:  References to sites or products is not necessarily an endorsement of them.</a:t>
            </a:r>
            <a:endParaRPr lang="en-US" sz="2000" i="1" dirty="0"/>
          </a:p>
        </p:txBody>
      </p:sp>
    </p:spTree>
    <p:extLst>
      <p:ext uri="{BB962C8B-B14F-4D97-AF65-F5344CB8AC3E}">
        <p14:creationId xmlns:p14="http://schemas.microsoft.com/office/powerpoint/2010/main" val="345371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7" name="TextBox 6">
            <a:extLst>
              <a:ext uri="{FF2B5EF4-FFF2-40B4-BE49-F238E27FC236}">
                <a16:creationId xmlns:a16="http://schemas.microsoft.com/office/drawing/2014/main" id="{8071010D-1984-4047-ABBF-F8F8729A9AB0}"/>
              </a:ext>
            </a:extLst>
          </p:cNvPr>
          <p:cNvSpPr txBox="1"/>
          <p:nvPr/>
        </p:nvSpPr>
        <p:spPr>
          <a:xfrm>
            <a:off x="2065867" y="1219200"/>
            <a:ext cx="184731" cy="369332"/>
          </a:xfrm>
          <a:prstGeom prst="rect">
            <a:avLst/>
          </a:prstGeom>
          <a:noFill/>
        </p:spPr>
        <p:txBody>
          <a:bodyPr wrap="none" rtlCol="0">
            <a:spAutoFit/>
          </a:bodyPr>
          <a:lstStyle/>
          <a:p>
            <a:endParaRPr lang="en-US" dirty="0"/>
          </a:p>
        </p:txBody>
      </p:sp>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627564"/>
            <a:ext cx="7474172" cy="1325563"/>
          </a:xfrm>
        </p:spPr>
        <p:txBody>
          <a:bodyPr>
            <a:normAutofit/>
          </a:bodyPr>
          <a:lstStyle/>
          <a:p>
            <a:r>
              <a:rPr lang="en-US" b="1" i="1" dirty="0">
                <a:solidFill>
                  <a:srgbClr val="0070C0"/>
                </a:solidFill>
              </a:rPr>
              <a:t>Just Checking …</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1703692"/>
            <a:ext cx="7730711" cy="4288063"/>
          </a:xfrm>
        </p:spPr>
        <p:txBody>
          <a:bodyPr anchor="ctr">
            <a:normAutofit fontScale="92500" lnSpcReduction="20000"/>
          </a:bodyPr>
          <a:lstStyle/>
          <a:p>
            <a:pPr marL="0" indent="0">
              <a:buNone/>
            </a:pPr>
            <a:r>
              <a:rPr lang="en-US" sz="3600" i="1" dirty="0"/>
              <a:t>Who, among you …</a:t>
            </a:r>
          </a:p>
          <a:p>
            <a:pPr marL="457200" indent="-457200">
              <a:buFont typeface="+mj-lt"/>
              <a:buAutoNum type="arabicPeriod"/>
            </a:pPr>
            <a:r>
              <a:rPr lang="en-US" sz="2400" i="1" dirty="0"/>
              <a:t>Has their QMS certified to ISO 9001:2016?</a:t>
            </a:r>
          </a:p>
          <a:p>
            <a:pPr marL="457200" indent="-457200">
              <a:buFont typeface="+mj-lt"/>
              <a:buAutoNum type="arabicPeriod"/>
            </a:pPr>
            <a:r>
              <a:rPr lang="en-US" sz="2400" i="1" dirty="0"/>
              <a:t>Is upgrading from 2003 or 2012 version?</a:t>
            </a:r>
          </a:p>
          <a:p>
            <a:pPr marL="457200" indent="-457200">
              <a:buFont typeface="+mj-lt"/>
              <a:buAutoNum type="arabicPeriod"/>
            </a:pPr>
            <a:r>
              <a:rPr lang="en-US" sz="2400" i="1" dirty="0"/>
              <a:t>Is certifying for the first time?</a:t>
            </a:r>
          </a:p>
          <a:p>
            <a:pPr marL="457200" indent="-457200">
              <a:buFont typeface="+mj-lt"/>
              <a:buAutoNum type="arabicPeriod"/>
            </a:pPr>
            <a:r>
              <a:rPr lang="en-US" sz="2400" i="1" dirty="0"/>
              <a:t>Is a finished medical device manufacturer?</a:t>
            </a:r>
          </a:p>
          <a:p>
            <a:pPr marL="457200" indent="-457200">
              <a:buFont typeface="+mj-lt"/>
              <a:buAutoNum type="arabicPeriod"/>
            </a:pPr>
            <a:r>
              <a:rPr lang="en-US" sz="2400" i="1" dirty="0"/>
              <a:t>Is a supplier to a finished medical device manufacturer?</a:t>
            </a:r>
          </a:p>
          <a:p>
            <a:pPr marL="457200" indent="-457200">
              <a:buFont typeface="+mj-lt"/>
              <a:buAutoNum type="arabicPeriod"/>
            </a:pPr>
            <a:r>
              <a:rPr lang="en-US" sz="2400" i="1" dirty="0"/>
              <a:t>Has their QMS certified to ISO 9001:2015?</a:t>
            </a:r>
          </a:p>
          <a:p>
            <a:pPr marL="457200" indent="-457200">
              <a:buFont typeface="+mj-lt"/>
              <a:buAutoNum type="arabicPeriod"/>
            </a:pPr>
            <a:r>
              <a:rPr lang="en-US" sz="2400" i="1" dirty="0"/>
              <a:t>Industry:</a:t>
            </a:r>
          </a:p>
          <a:p>
            <a:pPr marL="914400" lvl="1" indent="-457200">
              <a:buFont typeface="+mj-lt"/>
              <a:buAutoNum type="arabicPeriod"/>
            </a:pPr>
            <a:r>
              <a:rPr lang="en-US" sz="2000" i="1" dirty="0"/>
              <a:t>Medical Devices Only? </a:t>
            </a:r>
          </a:p>
          <a:p>
            <a:pPr marL="914400" lvl="1" indent="-457200">
              <a:buFont typeface="+mj-lt"/>
              <a:buAutoNum type="arabicPeriod"/>
            </a:pPr>
            <a:r>
              <a:rPr lang="en-US" sz="2000" i="1" dirty="0"/>
              <a:t>Pharma. Only?</a:t>
            </a:r>
          </a:p>
          <a:p>
            <a:pPr marL="914400" lvl="1" indent="-457200">
              <a:buFont typeface="+mj-lt"/>
              <a:buAutoNum type="arabicPeriod"/>
            </a:pPr>
            <a:r>
              <a:rPr lang="en-US" sz="2000" i="1" dirty="0"/>
              <a:t>Combination Products?</a:t>
            </a:r>
          </a:p>
          <a:p>
            <a:pPr marL="914400" lvl="1" indent="-457200">
              <a:buFont typeface="+mj-lt"/>
              <a:buAutoNum type="arabicPeriod"/>
            </a:pPr>
            <a:r>
              <a:rPr lang="en-US" sz="2000" i="1" dirty="0"/>
              <a:t>Biologics?</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8</a:t>
            </a:fld>
            <a:endParaRPr lang="en-US" dirty="0">
              <a:solidFill>
                <a:srgbClr val="FFFFFF"/>
              </a:solidFill>
            </a:endParaRPr>
          </a:p>
        </p:txBody>
      </p:sp>
    </p:spTree>
    <p:extLst>
      <p:ext uri="{BB962C8B-B14F-4D97-AF65-F5344CB8AC3E}">
        <p14:creationId xmlns:p14="http://schemas.microsoft.com/office/powerpoint/2010/main" val="100371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890191A2-2B01-4C3E-92EF-84691F4E9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7" name="TextBox 6">
            <a:extLst>
              <a:ext uri="{FF2B5EF4-FFF2-40B4-BE49-F238E27FC236}">
                <a16:creationId xmlns:a16="http://schemas.microsoft.com/office/drawing/2014/main" id="{8071010D-1984-4047-ABBF-F8F8729A9AB0}"/>
              </a:ext>
            </a:extLst>
          </p:cNvPr>
          <p:cNvSpPr txBox="1"/>
          <p:nvPr/>
        </p:nvSpPr>
        <p:spPr>
          <a:xfrm>
            <a:off x="2065867" y="1219200"/>
            <a:ext cx="184731" cy="369332"/>
          </a:xfrm>
          <a:prstGeom prst="rect">
            <a:avLst/>
          </a:prstGeom>
          <a:noFill/>
        </p:spPr>
        <p:txBody>
          <a:bodyPr wrap="none" rtlCol="0">
            <a:spAutoFit/>
          </a:bodyPr>
          <a:lstStyle/>
          <a:p>
            <a:endParaRPr lang="en-US" dirty="0"/>
          </a:p>
        </p:txBody>
      </p:sp>
      <p:sp>
        <p:nvSpPr>
          <p:cNvPr id="2" name="Title 1">
            <a:extLst>
              <a:ext uri="{FF2B5EF4-FFF2-40B4-BE49-F238E27FC236}">
                <a16:creationId xmlns:a16="http://schemas.microsoft.com/office/drawing/2014/main" id="{EC04FF33-F6C1-014B-BDCB-9D03F88662AD}"/>
              </a:ext>
            </a:extLst>
          </p:cNvPr>
          <p:cNvSpPr>
            <a:spLocks noGrp="1"/>
          </p:cNvSpPr>
          <p:nvPr>
            <p:ph type="title"/>
          </p:nvPr>
        </p:nvSpPr>
        <p:spPr>
          <a:xfrm>
            <a:off x="1136428" y="627564"/>
            <a:ext cx="7474172" cy="1325563"/>
          </a:xfrm>
        </p:spPr>
        <p:txBody>
          <a:bodyPr>
            <a:normAutofit/>
          </a:bodyPr>
          <a:lstStyle/>
          <a:p>
            <a:r>
              <a:rPr lang="en-US" b="1" i="1" dirty="0">
                <a:solidFill>
                  <a:srgbClr val="0070C0"/>
                </a:solidFill>
              </a:rPr>
              <a:t>Keep in Mind:  Complaints (def.)</a:t>
            </a:r>
          </a:p>
        </p:txBody>
      </p:sp>
      <p:sp>
        <p:nvSpPr>
          <p:cNvPr id="3" name="Content Placeholder 2">
            <a:extLst>
              <a:ext uri="{FF2B5EF4-FFF2-40B4-BE49-F238E27FC236}">
                <a16:creationId xmlns:a16="http://schemas.microsoft.com/office/drawing/2014/main" id="{AA413A2E-1A8B-C749-AECA-B4891AF5E19E}"/>
              </a:ext>
            </a:extLst>
          </p:cNvPr>
          <p:cNvSpPr>
            <a:spLocks noGrp="1"/>
          </p:cNvSpPr>
          <p:nvPr>
            <p:ph idx="1"/>
          </p:nvPr>
        </p:nvSpPr>
        <p:spPr>
          <a:xfrm>
            <a:off x="1136428" y="1703692"/>
            <a:ext cx="7730711" cy="4288063"/>
          </a:xfrm>
        </p:spPr>
        <p:txBody>
          <a:bodyPr anchor="ctr">
            <a:normAutofit/>
          </a:bodyPr>
          <a:lstStyle/>
          <a:p>
            <a:pPr marL="0" indent="0">
              <a:buNone/>
            </a:pPr>
            <a:r>
              <a:rPr lang="en-US" sz="3600" i="1" dirty="0"/>
              <a:t>21 CFR Part 820.3(b)</a:t>
            </a:r>
          </a:p>
          <a:p>
            <a:pPr marL="0" indent="0">
              <a:buNone/>
            </a:pPr>
            <a:r>
              <a:rPr lang="en-US" sz="3200" i="1" dirty="0">
                <a:solidFill>
                  <a:srgbClr val="0070C0"/>
                </a:solidFill>
              </a:rPr>
              <a:t>Any written, electronic or oral communication that </a:t>
            </a:r>
            <a:r>
              <a:rPr lang="en-US" sz="3200" i="1" u="sng" dirty="0">
                <a:solidFill>
                  <a:srgbClr val="0070C0"/>
                </a:solidFill>
              </a:rPr>
              <a:t>alleges</a:t>
            </a:r>
            <a:r>
              <a:rPr lang="en-US" sz="3200" i="1" dirty="0">
                <a:solidFill>
                  <a:srgbClr val="0070C0"/>
                </a:solidFill>
              </a:rPr>
              <a:t> deficiencies related to the identity, quality, durability, reliability, safety, effectiveness or performance of a device </a:t>
            </a:r>
            <a:r>
              <a:rPr lang="en-US" sz="3200" i="1" u="sng" dirty="0">
                <a:solidFill>
                  <a:srgbClr val="0070C0"/>
                </a:solidFill>
              </a:rPr>
              <a:t>after</a:t>
            </a:r>
            <a:r>
              <a:rPr lang="en-US" sz="3200" i="1" dirty="0">
                <a:solidFill>
                  <a:srgbClr val="0070C0"/>
                </a:solidFill>
              </a:rPr>
              <a:t> it is released for distribution.</a:t>
            </a:r>
          </a:p>
        </p:txBody>
      </p:sp>
      <p:sp>
        <p:nvSpPr>
          <p:cNvPr id="4" name="Date Placeholder 3">
            <a:extLst>
              <a:ext uri="{FF2B5EF4-FFF2-40B4-BE49-F238E27FC236}">
                <a16:creationId xmlns:a16="http://schemas.microsoft.com/office/drawing/2014/main" id="{CBB6CA80-0FFF-B348-AFA6-889266B0777D}"/>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n-US" sz="1050" dirty="0">
                <a:solidFill>
                  <a:schemeClr val="tx1">
                    <a:lumMod val="75000"/>
                    <a:lumOff val="25000"/>
                  </a:schemeClr>
                </a:solidFill>
              </a:rPr>
              <a:t>6/15/18</a:t>
            </a:r>
          </a:p>
        </p:txBody>
      </p:sp>
      <p:sp>
        <p:nvSpPr>
          <p:cNvPr id="6" name="Footer Placeholder 5">
            <a:extLst>
              <a:ext uri="{FF2B5EF4-FFF2-40B4-BE49-F238E27FC236}">
                <a16:creationId xmlns:a16="http://schemas.microsoft.com/office/drawing/2014/main" id="{86613F0E-93A7-434F-8973-DD07CD0613EA}"/>
              </a:ext>
            </a:extLst>
          </p:cNvPr>
          <p:cNvSpPr>
            <a:spLocks noGrp="1"/>
          </p:cNvSpPr>
          <p:nvPr>
            <p:ph type="ftr" sz="quarter" idx="11"/>
          </p:nvPr>
        </p:nvSpPr>
        <p:spPr>
          <a:xfrm>
            <a:off x="1103859" y="6356350"/>
            <a:ext cx="4894169" cy="365125"/>
          </a:xfrm>
        </p:spPr>
        <p:txBody>
          <a:bodyPr>
            <a:normAutofit/>
          </a:bodyPr>
          <a:lstStyle/>
          <a:p>
            <a:pPr algn="l">
              <a:lnSpc>
                <a:spcPct val="90000"/>
              </a:lnSpc>
              <a:spcAft>
                <a:spcPts val="600"/>
              </a:spcAft>
            </a:pPr>
            <a:r>
              <a:rPr lang="en-US" sz="700" dirty="0">
                <a:solidFill>
                  <a:schemeClr val="tx1">
                    <a:lumMod val="75000"/>
                    <a:lumOff val="25000"/>
                  </a:schemeClr>
                </a:solidFill>
              </a:rPr>
              <a:t>
              </a:t>
            </a:r>
          </a:p>
        </p:txBody>
      </p:sp>
      <p:sp>
        <p:nvSpPr>
          <p:cNvPr id="5" name="Slide Number Placeholder 4">
            <a:extLst>
              <a:ext uri="{FF2B5EF4-FFF2-40B4-BE49-F238E27FC236}">
                <a16:creationId xmlns:a16="http://schemas.microsoft.com/office/drawing/2014/main" id="{DA239F30-B723-2B45-A353-96408F3FCF39}"/>
              </a:ext>
            </a:extLst>
          </p:cNvPr>
          <p:cNvSpPr>
            <a:spLocks noGrp="1"/>
          </p:cNvSpPr>
          <p:nvPr>
            <p:ph type="sldNum" sz="quarter" idx="12"/>
          </p:nvPr>
        </p:nvSpPr>
        <p:spPr>
          <a:xfrm>
            <a:off x="10341428" y="6356350"/>
            <a:ext cx="1012371" cy="365125"/>
          </a:xfrm>
        </p:spPr>
        <p:txBody>
          <a:bodyPr>
            <a:normAutofit/>
          </a:bodyPr>
          <a:lstStyle/>
          <a:p>
            <a:pPr>
              <a:spcAft>
                <a:spcPts val="600"/>
              </a:spcAft>
            </a:pPr>
            <a:fld id="{9E46B3AE-A474-2540-AE6C-F1368091931B}" type="slidenum">
              <a:rPr lang="en-US" smtClean="0">
                <a:solidFill>
                  <a:srgbClr val="FFFFFF"/>
                </a:solidFill>
              </a:rPr>
              <a:pPr>
                <a:spcAft>
                  <a:spcPts val="600"/>
                </a:spcAft>
              </a:pPr>
              <a:t>9</a:t>
            </a:fld>
            <a:endParaRPr lang="en-US" dirty="0">
              <a:solidFill>
                <a:srgbClr val="FFFFFF"/>
              </a:solidFill>
            </a:endParaRPr>
          </a:p>
        </p:txBody>
      </p:sp>
    </p:spTree>
    <p:extLst>
      <p:ext uri="{BB962C8B-B14F-4D97-AF65-F5344CB8AC3E}">
        <p14:creationId xmlns:p14="http://schemas.microsoft.com/office/powerpoint/2010/main" val="205344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5067</TotalTime>
  <Words>4609</Words>
  <Application>Microsoft Macintosh PowerPoint</Application>
  <PresentationFormat>Widescreen</PresentationFormat>
  <Paragraphs>695</Paragraphs>
  <Slides>53</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53</vt:i4>
      </vt:variant>
    </vt:vector>
  </HeadingPairs>
  <TitlesOfParts>
    <vt:vector size="57" baseType="lpstr">
      <vt:lpstr>Arial</vt:lpstr>
      <vt:lpstr>Calibri</vt:lpstr>
      <vt:lpstr>Calibri Light</vt:lpstr>
      <vt:lpstr>Office Theme</vt:lpstr>
      <vt:lpstr>Presentazione standard di PowerPoint</vt:lpstr>
      <vt:lpstr>Thank You for Attending!                         …. we know you have choices</vt:lpstr>
      <vt:lpstr>Interactive Exercise:  Begin to Think about it now!</vt:lpstr>
      <vt:lpstr>Interactive Exercise: Begin to Think About it Now!</vt:lpstr>
      <vt:lpstr>Objectives of this Session</vt:lpstr>
      <vt:lpstr>Session Format</vt:lpstr>
      <vt:lpstr>Session Materials</vt:lpstr>
      <vt:lpstr>Just Checking …</vt:lpstr>
      <vt:lpstr>Keep in Mind:  Complaints (def.)</vt:lpstr>
      <vt:lpstr>Keep in Mind:  Post Mkt. Surveillance (def.)</vt:lpstr>
      <vt:lpstr>Just Checking …</vt:lpstr>
      <vt:lpstr>Examining Critical Changes of the Standard</vt:lpstr>
      <vt:lpstr>Critical Changes (Summary)</vt:lpstr>
      <vt:lpstr>Critical Changes:  ISO 13485:2016 Vs. 2003</vt:lpstr>
      <vt:lpstr>Critical Changes:  ISO 13485:2016 Vs. 2003</vt:lpstr>
      <vt:lpstr>Critical Changes:  ISO 13485:2016 Vs. 2003</vt:lpstr>
      <vt:lpstr>Critical Changes:  ISO 13485:2016 Vs. 2003</vt:lpstr>
      <vt:lpstr>Critical Changes:  ISO 13485:2016 Vs. 2003</vt:lpstr>
      <vt:lpstr>Critical Changes:  ISO 13485:2016 Vs. 2003</vt:lpstr>
      <vt:lpstr>Documents Required     (slide 1 of 8)</vt:lpstr>
      <vt:lpstr>Documents Required     (slide 2 of 8)</vt:lpstr>
      <vt:lpstr>Documents Required     (slide 3 of 8)</vt:lpstr>
      <vt:lpstr>Documents Required     (slide 4 of 8)</vt:lpstr>
      <vt:lpstr>Documents Required     (slide 5 of 8)</vt:lpstr>
      <vt:lpstr>Documents Required     (slide 6 of 8)</vt:lpstr>
      <vt:lpstr>Documents Required     (slide 7 of 8)</vt:lpstr>
      <vt:lpstr>Documents Required     (slide 8 of 8)</vt:lpstr>
      <vt:lpstr>Integration with FDA QSR ….                                                      ….  A Few Key Points</vt:lpstr>
      <vt:lpstr>How Risk-based Approach (RBA) Applies</vt:lpstr>
      <vt:lpstr>How Risk-based Approach (RBA) Applies             Risk Reduction Process in ISO 14971:2007 and ISO 13485:2016</vt:lpstr>
      <vt:lpstr>How Risk-based Approach (RBA) Applies             Risk Information Input in ISO 14971:2007 and ISO 13485:2016</vt:lpstr>
      <vt:lpstr>How Risk-based Approach (RBA) Applies</vt:lpstr>
      <vt:lpstr>How Risk-based Approach (RBA) Applies</vt:lpstr>
      <vt:lpstr>How Risk-based Approach (RBA) Applies</vt:lpstr>
      <vt:lpstr>Integration of Business Processes                 …. What Other Risks Do You Need to Consider?</vt:lpstr>
      <vt:lpstr>Integration of Business Processes     …. What Other Risks Do You Need to Consider?</vt:lpstr>
      <vt:lpstr>Integration of Your Business Processes  </vt:lpstr>
      <vt:lpstr>Post Market Surveillance (PMS)</vt:lpstr>
      <vt:lpstr>PMS: What Does the Standard Require?</vt:lpstr>
      <vt:lpstr>PMS: What the Standard Requires </vt:lpstr>
      <vt:lpstr>PMS: Efficacy</vt:lpstr>
      <vt:lpstr>PMS:  Compliant Handling Efficacy </vt:lpstr>
      <vt:lpstr>PMS:  Reporting to Regulatory Authorities</vt:lpstr>
      <vt:lpstr>PMS: Capability of Your Infrastructure</vt:lpstr>
      <vt:lpstr>A Few Final Thoughts</vt:lpstr>
      <vt:lpstr>A Few More Final Thoughts</vt:lpstr>
      <vt:lpstr>Thank You !!!</vt:lpstr>
      <vt:lpstr>Interactive Exercise     (1 of 4)</vt:lpstr>
      <vt:lpstr>Interactive Exercise     (2 of 4)</vt:lpstr>
      <vt:lpstr>Interactive Exercise     (3 of 4)</vt:lpstr>
      <vt:lpstr>Interactive Exercise     (4 of 4)</vt:lpstr>
      <vt:lpstr>Bonus Materials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 Makar</dc:creator>
  <cp:lastModifiedBy>Andrea Caschera</cp:lastModifiedBy>
  <cp:revision>129</cp:revision>
  <cp:lastPrinted>2018-06-20T14:57:55Z</cp:lastPrinted>
  <dcterms:created xsi:type="dcterms:W3CDTF">2018-06-15T14:22:52Z</dcterms:created>
  <dcterms:modified xsi:type="dcterms:W3CDTF">2024-12-15T13:30:26Z</dcterms:modified>
</cp:coreProperties>
</file>