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" dirty="0"/>
              <a:t>FAC.CCSS </a:t>
            </a:r>
            <a:r>
              <a:rPr dirty="0"/>
              <a:t>Y </a:t>
            </a:r>
            <a:r>
              <a:rPr spc="-5" dirty="0"/>
              <a:t>HH.LA</a:t>
            </a:r>
            <a:r>
              <a:rPr spc="-114" dirty="0"/>
              <a:t> </a:t>
            </a:r>
            <a:r>
              <a:rPr spc="-20" dirty="0"/>
              <a:t>CANTUTA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40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9460" y="457200"/>
                </a:lnTo>
                <a:lnTo>
                  <a:pt x="1218946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4759"/>
            <a:ext cx="12189460" cy="63500"/>
          </a:xfrm>
          <a:custGeom>
            <a:avLst/>
            <a:gdLst/>
            <a:ahLst/>
            <a:cxnLst/>
            <a:rect l="l" t="t" r="r" b="b"/>
            <a:pathLst>
              <a:path w="12189460" h="63500">
                <a:moveTo>
                  <a:pt x="0" y="63499"/>
                </a:moveTo>
                <a:lnTo>
                  <a:pt x="12189460" y="63499"/>
                </a:lnTo>
                <a:lnTo>
                  <a:pt x="12189460" y="0"/>
                </a:lnTo>
                <a:lnTo>
                  <a:pt x="0" y="0"/>
                </a:lnTo>
                <a:lnTo>
                  <a:pt x="0" y="63499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07769" y="434467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9782" y="82702"/>
            <a:ext cx="767644" cy="1225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" dirty="0"/>
              <a:t>FAC.CCSS </a:t>
            </a:r>
            <a:r>
              <a:rPr dirty="0"/>
              <a:t>Y </a:t>
            </a:r>
            <a:r>
              <a:rPr spc="-5" dirty="0"/>
              <a:t>HH.LA</a:t>
            </a:r>
            <a:r>
              <a:rPr spc="-114" dirty="0"/>
              <a:t> </a:t>
            </a:r>
            <a:r>
              <a:rPr spc="-20" dirty="0"/>
              <a:t>CANTUTA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" dirty="0"/>
              <a:t>FAC.CCSS </a:t>
            </a:r>
            <a:r>
              <a:rPr dirty="0"/>
              <a:t>Y </a:t>
            </a:r>
            <a:r>
              <a:rPr spc="-5" dirty="0"/>
              <a:t>HH.LA</a:t>
            </a:r>
            <a:r>
              <a:rPr spc="-114" dirty="0"/>
              <a:t> </a:t>
            </a:r>
            <a:r>
              <a:rPr spc="-20" dirty="0"/>
              <a:t>CANTUTA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" dirty="0"/>
              <a:t>FAC.CCSS </a:t>
            </a:r>
            <a:r>
              <a:rPr dirty="0"/>
              <a:t>Y </a:t>
            </a:r>
            <a:r>
              <a:rPr spc="-5" dirty="0"/>
              <a:t>HH.LA</a:t>
            </a:r>
            <a:r>
              <a:rPr spc="-114" dirty="0"/>
              <a:t> </a:t>
            </a:r>
            <a:r>
              <a:rPr spc="-20" dirty="0"/>
              <a:t>CANTUTA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FFFF00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" dirty="0"/>
              <a:t>FAC.CCSS </a:t>
            </a:r>
            <a:r>
              <a:rPr dirty="0"/>
              <a:t>Y </a:t>
            </a:r>
            <a:r>
              <a:rPr spc="-5" dirty="0"/>
              <a:t>HH.LA</a:t>
            </a:r>
            <a:r>
              <a:rPr spc="-114" dirty="0"/>
              <a:t> </a:t>
            </a:r>
            <a:r>
              <a:rPr spc="-20" dirty="0"/>
              <a:t>CANTUTA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40" y="6400800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0" y="457200"/>
                </a:moveTo>
                <a:lnTo>
                  <a:pt x="12189460" y="457200"/>
                </a:lnTo>
                <a:lnTo>
                  <a:pt x="1218946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334759"/>
            <a:ext cx="12189460" cy="63500"/>
          </a:xfrm>
          <a:custGeom>
            <a:avLst/>
            <a:gdLst/>
            <a:ahLst/>
            <a:cxnLst/>
            <a:rect l="l" t="t" r="r" b="b"/>
            <a:pathLst>
              <a:path w="12189460" h="63500">
                <a:moveTo>
                  <a:pt x="0" y="63499"/>
                </a:moveTo>
                <a:lnTo>
                  <a:pt x="12189460" y="63499"/>
                </a:lnTo>
                <a:lnTo>
                  <a:pt x="12189460" y="0"/>
                </a:lnTo>
                <a:lnTo>
                  <a:pt x="0" y="0"/>
                </a:lnTo>
                <a:lnTo>
                  <a:pt x="0" y="63499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3804" y="709548"/>
            <a:ext cx="3674110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3912" y="1950465"/>
            <a:ext cx="10596880" cy="2990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692893" y="6472584"/>
            <a:ext cx="2063750" cy="22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FFFF00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" dirty="0"/>
              <a:t>FAC.CCSS </a:t>
            </a:r>
            <a:r>
              <a:rPr dirty="0"/>
              <a:t>Y </a:t>
            </a:r>
            <a:r>
              <a:rPr spc="-5" dirty="0"/>
              <a:t>HH.LA</a:t>
            </a:r>
            <a:r>
              <a:rPr spc="-114" dirty="0"/>
              <a:t> </a:t>
            </a:r>
            <a:r>
              <a:rPr spc="-20" dirty="0"/>
              <a:t>CANTUTA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0" y="457200"/>
                </a:moveTo>
                <a:lnTo>
                  <a:pt x="12192000" y="457200"/>
                </a:lnTo>
                <a:lnTo>
                  <a:pt x="1219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4759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0" y="66039"/>
                </a:moveTo>
                <a:lnTo>
                  <a:pt x="12192000" y="66039"/>
                </a:lnTo>
                <a:lnTo>
                  <a:pt x="12192000" y="0"/>
                </a:lnTo>
                <a:lnTo>
                  <a:pt x="0" y="0"/>
                </a:lnTo>
                <a:lnTo>
                  <a:pt x="0" y="66039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5069" y="173862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260" y="287020"/>
            <a:ext cx="11790680" cy="600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6369" y="1781301"/>
            <a:ext cx="5489575" cy="766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51816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782" y="82702"/>
            <a:ext cx="767644" cy="1225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47800" y="909114"/>
            <a:ext cx="9098281" cy="3435556"/>
          </a:xfrm>
          <a:prstGeom prst="rect">
            <a:avLst/>
          </a:prstGeom>
          <a:ln w="9525">
            <a:solidFill>
              <a:srgbClr val="E38312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 marR="82550" algn="just">
              <a:lnSpc>
                <a:spcPct val="100000"/>
              </a:lnSpc>
              <a:spcBef>
                <a:spcPts val="270"/>
              </a:spcBef>
            </a:pPr>
            <a:endParaRPr lang="es-PE" sz="2400" spc="-10" dirty="0" smtClean="0">
              <a:latin typeface="Calibri"/>
              <a:cs typeface="Calibri"/>
            </a:endParaRPr>
          </a:p>
          <a:p>
            <a:pPr marL="90805" marR="82550" algn="just">
              <a:lnSpc>
                <a:spcPct val="100000"/>
              </a:lnSpc>
              <a:spcBef>
                <a:spcPts val="270"/>
              </a:spcBef>
            </a:pPr>
            <a:r>
              <a:rPr sz="2400" spc="-10" dirty="0" err="1" smtClean="0">
                <a:latin typeface="Calibri"/>
                <a:cs typeface="Calibri"/>
              </a:rPr>
              <a:t>Contreras,C</a:t>
            </a:r>
            <a:r>
              <a:rPr sz="2400" spc="-10" dirty="0">
                <a:latin typeface="Calibri"/>
                <a:cs typeface="Calibri"/>
              </a:rPr>
              <a:t>. </a:t>
            </a:r>
            <a:r>
              <a:rPr sz="2400" dirty="0">
                <a:latin typeface="Calibri"/>
                <a:cs typeface="Calibri"/>
              </a:rPr>
              <a:t>y </a:t>
            </a:r>
            <a:r>
              <a:rPr sz="2400" spc="-10" dirty="0">
                <a:latin typeface="Calibri"/>
                <a:cs typeface="Calibri"/>
              </a:rPr>
              <a:t>Cueto,C. </a:t>
            </a:r>
            <a:r>
              <a:rPr sz="2400" spc="-5" dirty="0">
                <a:latin typeface="Arial Narrow"/>
                <a:cs typeface="Arial Narrow"/>
              </a:rPr>
              <a:t>“Que </a:t>
            </a:r>
            <a:r>
              <a:rPr sz="2400" dirty="0">
                <a:latin typeface="Arial Narrow"/>
                <a:cs typeface="Arial Narrow"/>
              </a:rPr>
              <a:t>a </a:t>
            </a:r>
            <a:r>
              <a:rPr sz="2400" spc="-5" dirty="0">
                <a:latin typeface="Arial Narrow"/>
                <a:cs typeface="Arial Narrow"/>
              </a:rPr>
              <a:t>la mitad </a:t>
            </a:r>
            <a:r>
              <a:rPr sz="2400" dirty="0">
                <a:latin typeface="Arial Narrow"/>
                <a:cs typeface="Arial Narrow"/>
              </a:rPr>
              <a:t>del S.XIX, </a:t>
            </a:r>
            <a:r>
              <a:rPr sz="2400" spc="-5" dirty="0">
                <a:latin typeface="Arial Narrow"/>
                <a:cs typeface="Arial Narrow"/>
              </a:rPr>
              <a:t>las </a:t>
            </a:r>
            <a:r>
              <a:rPr sz="2400" spc="-10" dirty="0">
                <a:latin typeface="Arial Narrow"/>
                <a:cs typeface="Arial Narrow"/>
              </a:rPr>
              <a:t>repúblicas </a:t>
            </a:r>
            <a:r>
              <a:rPr sz="2400" spc="-5" dirty="0">
                <a:latin typeface="Arial Narrow"/>
                <a:cs typeface="Arial Narrow"/>
              </a:rPr>
              <a:t>en latinoamérica ni eran  </a:t>
            </a:r>
            <a:r>
              <a:rPr sz="2400" spc="-10" dirty="0">
                <a:latin typeface="Arial Narrow"/>
                <a:cs typeface="Arial Narrow"/>
              </a:rPr>
              <a:t>naciones </a:t>
            </a:r>
            <a:r>
              <a:rPr sz="2400" dirty="0">
                <a:latin typeface="Arial Narrow"/>
                <a:cs typeface="Arial Narrow"/>
              </a:rPr>
              <a:t>y </a:t>
            </a:r>
            <a:r>
              <a:rPr sz="2400" spc="-5" dirty="0">
                <a:latin typeface="Arial Narrow"/>
                <a:cs typeface="Arial Narrow"/>
              </a:rPr>
              <a:t>estado-nación, en el sentido moderno de estos términos. Eran </a:t>
            </a:r>
            <a:r>
              <a:rPr sz="2400" spc="-10" dirty="0">
                <a:latin typeface="Arial Narrow"/>
                <a:cs typeface="Arial Narrow"/>
              </a:rPr>
              <a:t>unidades  </a:t>
            </a:r>
            <a:r>
              <a:rPr sz="2400" spc="-5" dirty="0">
                <a:latin typeface="Arial Narrow"/>
                <a:cs typeface="Arial Narrow"/>
              </a:rPr>
              <a:t>administrativas bastante dispersas sin mucha integración social. El elemento </a:t>
            </a:r>
            <a:r>
              <a:rPr sz="2400" spc="5" dirty="0">
                <a:latin typeface="Arial Narrow"/>
                <a:cs typeface="Arial Narrow"/>
              </a:rPr>
              <a:t>de </a:t>
            </a:r>
            <a:r>
              <a:rPr sz="2400" spc="-5" dirty="0">
                <a:latin typeface="Arial Narrow"/>
                <a:cs typeface="Arial Narrow"/>
              </a:rPr>
              <a:t>común </a:t>
            </a:r>
            <a:r>
              <a:rPr sz="2400" dirty="0">
                <a:latin typeface="Arial Narrow"/>
                <a:cs typeface="Arial Narrow"/>
              </a:rPr>
              <a:t>dentro  </a:t>
            </a:r>
            <a:r>
              <a:rPr sz="2400" spc="-5" dirty="0">
                <a:latin typeface="Arial Narrow"/>
                <a:cs typeface="Arial Narrow"/>
              </a:rPr>
              <a:t>de las diferentes repúblicas </a:t>
            </a:r>
            <a:r>
              <a:rPr sz="2400" dirty="0">
                <a:latin typeface="Arial Narrow"/>
                <a:cs typeface="Arial Narrow"/>
              </a:rPr>
              <a:t>era </a:t>
            </a:r>
            <a:r>
              <a:rPr sz="2400" spc="-5" dirty="0">
                <a:latin typeface="Arial Narrow"/>
                <a:cs typeface="Arial Narrow"/>
              </a:rPr>
              <a:t>la economía agraria de carácter semifeudal. Por lo </a:t>
            </a:r>
            <a:r>
              <a:rPr sz="2400" dirty="0">
                <a:latin typeface="Arial Narrow"/>
                <a:cs typeface="Arial Narrow"/>
              </a:rPr>
              <a:t>tanto </a:t>
            </a:r>
            <a:r>
              <a:rPr sz="2400" spc="-15" dirty="0">
                <a:latin typeface="Arial Narrow"/>
                <a:cs typeface="Arial Narrow"/>
              </a:rPr>
              <a:t>los  </a:t>
            </a:r>
            <a:r>
              <a:rPr sz="2400" spc="-5" dirty="0">
                <a:latin typeface="Arial Narrow"/>
                <a:cs typeface="Arial Narrow"/>
              </a:rPr>
              <a:t>conflictos entre los diferentes élites </a:t>
            </a:r>
            <a:r>
              <a:rPr sz="2400" spc="-10" dirty="0">
                <a:latin typeface="Arial Narrow"/>
                <a:cs typeface="Arial Narrow"/>
              </a:rPr>
              <a:t>locales </a:t>
            </a:r>
            <a:r>
              <a:rPr sz="2400" dirty="0">
                <a:latin typeface="Arial Narrow"/>
                <a:cs typeface="Arial Narrow"/>
              </a:rPr>
              <a:t>o </a:t>
            </a:r>
            <a:r>
              <a:rPr sz="2400" spc="-5" dirty="0">
                <a:latin typeface="Arial Narrow"/>
                <a:cs typeface="Arial Narrow"/>
              </a:rPr>
              <a:t>regionales reflejaron la falta de un </a:t>
            </a:r>
            <a:r>
              <a:rPr sz="2400" dirty="0">
                <a:latin typeface="Arial Narrow"/>
                <a:cs typeface="Arial Narrow"/>
              </a:rPr>
              <a:t>estado  </a:t>
            </a:r>
            <a:r>
              <a:rPr sz="2400" spc="-5" dirty="0">
                <a:latin typeface="Arial Narrow"/>
                <a:cs typeface="Arial Narrow"/>
              </a:rPr>
              <a:t>eficiente central </a:t>
            </a:r>
            <a:r>
              <a:rPr sz="2400" dirty="0">
                <a:latin typeface="Arial Narrow"/>
                <a:cs typeface="Arial Narrow"/>
              </a:rPr>
              <a:t>y </a:t>
            </a:r>
            <a:r>
              <a:rPr sz="2400" spc="-5" dirty="0">
                <a:latin typeface="Arial Narrow"/>
                <a:cs typeface="Arial Narrow"/>
              </a:rPr>
              <a:t>la lucha por la hegemonía </a:t>
            </a:r>
            <a:r>
              <a:rPr sz="2400" spc="-10" dirty="0">
                <a:latin typeface="Arial Narrow"/>
                <a:cs typeface="Arial Narrow"/>
              </a:rPr>
              <a:t>nacional” </a:t>
            </a:r>
            <a:r>
              <a:rPr sz="2400" spc="-10" dirty="0">
                <a:latin typeface="Calibri"/>
                <a:cs typeface="Calibri"/>
              </a:rPr>
              <a:t>pág. </a:t>
            </a:r>
            <a:r>
              <a:rPr sz="2400" dirty="0">
                <a:latin typeface="Calibri"/>
                <a:cs typeface="Calibri"/>
              </a:rPr>
              <a:t>61 Ob.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</a:t>
            </a:r>
            <a:r>
              <a:rPr sz="2400" dirty="0" smtClean="0">
                <a:latin typeface="Calibri"/>
                <a:cs typeface="Calibri"/>
              </a:rPr>
              <a:t>.</a:t>
            </a:r>
            <a:endParaRPr lang="es-PE" sz="2400" dirty="0" smtClean="0">
              <a:latin typeface="Calibri"/>
              <a:cs typeface="Calibri"/>
            </a:endParaRPr>
          </a:p>
          <a:p>
            <a:pPr marL="90805" marR="82550" algn="just">
              <a:lnSpc>
                <a:spcPct val="100000"/>
              </a:lnSpc>
              <a:spcBef>
                <a:spcPts val="270"/>
              </a:spcBef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" dirty="0"/>
              <a:t>FAC.CCSS </a:t>
            </a:r>
            <a:r>
              <a:rPr dirty="0"/>
              <a:t>Y </a:t>
            </a:r>
            <a:r>
              <a:rPr spc="-5" dirty="0"/>
              <a:t>HH.LA</a:t>
            </a:r>
            <a:r>
              <a:rPr spc="-114" dirty="0"/>
              <a:t> </a:t>
            </a:r>
            <a:r>
              <a:rPr spc="-20" dirty="0"/>
              <a:t>CANTUTA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7769" y="434467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782" y="82702"/>
            <a:ext cx="767644" cy="1225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5860" y="972819"/>
            <a:ext cx="9751060" cy="922019"/>
          </a:xfrm>
          <a:prstGeom prst="rect">
            <a:avLst/>
          </a:prstGeom>
          <a:ln w="9525">
            <a:solidFill>
              <a:srgbClr val="FFC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1800" spc="-5" dirty="0">
                <a:latin typeface="Calibri"/>
                <a:cs typeface="Calibri"/>
              </a:rPr>
              <a:t>EL </a:t>
            </a:r>
            <a:r>
              <a:rPr sz="1800" spc="-35" dirty="0">
                <a:latin typeface="Calibri"/>
                <a:cs typeface="Calibri"/>
              </a:rPr>
              <a:t>ESTADO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PERUANO: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El </a:t>
            </a:r>
            <a:r>
              <a:rPr sz="1800" spc="-15" dirty="0">
                <a:latin typeface="Calibri"/>
                <a:cs typeface="Calibri"/>
              </a:rPr>
              <a:t>Estado </a:t>
            </a:r>
            <a:r>
              <a:rPr sz="1800" spc="-10" dirty="0">
                <a:latin typeface="Calibri"/>
                <a:cs typeface="Calibri"/>
              </a:rPr>
              <a:t>peruano </a:t>
            </a:r>
            <a:r>
              <a:rPr sz="1800" dirty="0">
                <a:latin typeface="Calibri"/>
                <a:cs typeface="Calibri"/>
              </a:rPr>
              <a:t>es la </a:t>
            </a:r>
            <a:r>
              <a:rPr sz="1800" spc="-5" dirty="0">
                <a:latin typeface="Calibri"/>
                <a:cs typeface="Calibri"/>
              </a:rPr>
              <a:t>Nación </a:t>
            </a:r>
            <a:r>
              <a:rPr sz="1800" spc="-10" dirty="0">
                <a:latin typeface="Calibri"/>
                <a:cs typeface="Calibri"/>
              </a:rPr>
              <a:t>peruana jurídicamente </a:t>
            </a:r>
            <a:r>
              <a:rPr sz="1800" spc="-15" dirty="0">
                <a:latin typeface="Calibri"/>
                <a:cs typeface="Calibri"/>
              </a:rPr>
              <a:t>organizada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229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según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El artículo </a:t>
            </a:r>
            <a:r>
              <a:rPr sz="1800" dirty="0">
                <a:latin typeface="Calibri"/>
                <a:cs typeface="Calibri"/>
              </a:rPr>
              <a:t>43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la </a:t>
            </a:r>
            <a:r>
              <a:rPr sz="1800" spc="-10" dirty="0">
                <a:latin typeface="Calibri"/>
                <a:cs typeface="Calibri"/>
              </a:rPr>
              <a:t>Constitución </a:t>
            </a:r>
            <a:r>
              <a:rPr sz="1800" spc="-5" dirty="0">
                <a:latin typeface="Calibri"/>
                <a:cs typeface="Calibri"/>
              </a:rPr>
              <a:t>del </a:t>
            </a:r>
            <a:r>
              <a:rPr sz="1800" spc="-10" dirty="0">
                <a:latin typeface="Calibri"/>
                <a:cs typeface="Calibri"/>
              </a:rPr>
              <a:t>Perú: </a:t>
            </a: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spc="-10" dirty="0">
                <a:latin typeface="Calibri"/>
                <a:cs typeface="Calibri"/>
              </a:rPr>
              <a:t>republica </a:t>
            </a:r>
            <a:r>
              <a:rPr sz="1800" spc="-5" dirty="0">
                <a:latin typeface="Calibri"/>
                <a:cs typeface="Calibri"/>
              </a:rPr>
              <a:t>del </a:t>
            </a:r>
            <a:r>
              <a:rPr sz="1800" spc="-15" dirty="0">
                <a:latin typeface="Calibri"/>
                <a:cs typeface="Calibri"/>
              </a:rPr>
              <a:t>Perú </a:t>
            </a:r>
            <a:r>
              <a:rPr sz="1800" dirty="0">
                <a:latin typeface="Calibri"/>
                <a:cs typeface="Calibri"/>
              </a:rPr>
              <a:t>es </a:t>
            </a:r>
            <a:r>
              <a:rPr sz="1800" spc="-10" dirty="0">
                <a:latin typeface="Calibri"/>
                <a:cs typeface="Calibri"/>
              </a:rPr>
              <a:t>democrática, </a:t>
            </a:r>
            <a:r>
              <a:rPr sz="1800" spc="-5" dirty="0">
                <a:latin typeface="Calibri"/>
                <a:cs typeface="Calibri"/>
              </a:rPr>
              <a:t>social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independiente.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4960" y="2413000"/>
            <a:ext cx="4064000" cy="1511300"/>
          </a:xfrm>
          <a:custGeom>
            <a:avLst/>
            <a:gdLst/>
            <a:ahLst/>
            <a:cxnLst/>
            <a:rect l="l" t="t" r="r" b="b"/>
            <a:pathLst>
              <a:path w="4064000" h="1511300">
                <a:moveTo>
                  <a:pt x="4064000" y="0"/>
                </a:moveTo>
                <a:lnTo>
                  <a:pt x="251840" y="0"/>
                </a:lnTo>
                <a:lnTo>
                  <a:pt x="206578" y="4058"/>
                </a:lnTo>
                <a:lnTo>
                  <a:pt x="163974" y="15758"/>
                </a:lnTo>
                <a:lnTo>
                  <a:pt x="124742" y="34388"/>
                </a:lnTo>
                <a:lnTo>
                  <a:pt x="89592" y="59237"/>
                </a:lnTo>
                <a:lnTo>
                  <a:pt x="59237" y="89592"/>
                </a:lnTo>
                <a:lnTo>
                  <a:pt x="34388" y="124742"/>
                </a:lnTo>
                <a:lnTo>
                  <a:pt x="15758" y="163974"/>
                </a:lnTo>
                <a:lnTo>
                  <a:pt x="4058" y="206578"/>
                </a:lnTo>
                <a:lnTo>
                  <a:pt x="0" y="251840"/>
                </a:lnTo>
                <a:lnTo>
                  <a:pt x="0" y="1511300"/>
                </a:lnTo>
                <a:lnTo>
                  <a:pt x="4064000" y="1511300"/>
                </a:lnTo>
                <a:lnTo>
                  <a:pt x="4064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60220" y="2471165"/>
            <a:ext cx="3713479" cy="70675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065" marR="5080" algn="ctr">
              <a:lnSpc>
                <a:spcPts val="1540"/>
              </a:lnSpc>
              <a:spcBef>
                <a:spcPts val="26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Social: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orientado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los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valores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morales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sociales, 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como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solidaridad.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Perú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autónomo: Minka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Ayni.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48959" y="2395220"/>
            <a:ext cx="4064000" cy="1511300"/>
          </a:xfrm>
          <a:custGeom>
            <a:avLst/>
            <a:gdLst/>
            <a:ahLst/>
            <a:cxnLst/>
            <a:rect l="l" t="t" r="r" b="b"/>
            <a:pathLst>
              <a:path w="4064000" h="1511300">
                <a:moveTo>
                  <a:pt x="3812159" y="0"/>
                </a:moveTo>
                <a:lnTo>
                  <a:pt x="0" y="0"/>
                </a:lnTo>
                <a:lnTo>
                  <a:pt x="0" y="1511299"/>
                </a:lnTo>
                <a:lnTo>
                  <a:pt x="4063999" y="1511299"/>
                </a:lnTo>
                <a:lnTo>
                  <a:pt x="4063999" y="251840"/>
                </a:lnTo>
                <a:lnTo>
                  <a:pt x="4059941" y="206578"/>
                </a:lnTo>
                <a:lnTo>
                  <a:pt x="4048241" y="163974"/>
                </a:lnTo>
                <a:lnTo>
                  <a:pt x="4029611" y="124742"/>
                </a:lnTo>
                <a:lnTo>
                  <a:pt x="4004762" y="89592"/>
                </a:lnTo>
                <a:lnTo>
                  <a:pt x="3974407" y="59237"/>
                </a:lnTo>
                <a:lnTo>
                  <a:pt x="3939257" y="34388"/>
                </a:lnTo>
                <a:lnTo>
                  <a:pt x="3900025" y="15758"/>
                </a:lnTo>
                <a:lnTo>
                  <a:pt x="3857421" y="4058"/>
                </a:lnTo>
                <a:lnTo>
                  <a:pt x="3812159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48959" y="2395220"/>
            <a:ext cx="4064000" cy="1511300"/>
          </a:xfrm>
          <a:custGeom>
            <a:avLst/>
            <a:gdLst/>
            <a:ahLst/>
            <a:cxnLst/>
            <a:rect l="l" t="t" r="r" b="b"/>
            <a:pathLst>
              <a:path w="4064000" h="1511300">
                <a:moveTo>
                  <a:pt x="0" y="0"/>
                </a:moveTo>
                <a:lnTo>
                  <a:pt x="3812159" y="0"/>
                </a:lnTo>
                <a:lnTo>
                  <a:pt x="3857421" y="4058"/>
                </a:lnTo>
                <a:lnTo>
                  <a:pt x="3900025" y="15758"/>
                </a:lnTo>
                <a:lnTo>
                  <a:pt x="3939257" y="34388"/>
                </a:lnTo>
                <a:lnTo>
                  <a:pt x="3974407" y="59237"/>
                </a:lnTo>
                <a:lnTo>
                  <a:pt x="4004762" y="89592"/>
                </a:lnTo>
                <a:lnTo>
                  <a:pt x="4029611" y="124742"/>
                </a:lnTo>
                <a:lnTo>
                  <a:pt x="4048241" y="163974"/>
                </a:lnTo>
                <a:lnTo>
                  <a:pt x="4059941" y="206578"/>
                </a:lnTo>
                <a:lnTo>
                  <a:pt x="4063999" y="251840"/>
                </a:lnTo>
                <a:lnTo>
                  <a:pt x="4063999" y="1511299"/>
                </a:lnTo>
                <a:lnTo>
                  <a:pt x="0" y="1511299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90996" y="2821559"/>
            <a:ext cx="2978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Democrático:El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poder emana del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pueblo.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84960" y="3906520"/>
            <a:ext cx="4064000" cy="1508760"/>
          </a:xfrm>
          <a:custGeom>
            <a:avLst/>
            <a:gdLst/>
            <a:ahLst/>
            <a:cxnLst/>
            <a:rect l="l" t="t" r="r" b="b"/>
            <a:pathLst>
              <a:path w="4064000" h="1508760">
                <a:moveTo>
                  <a:pt x="4064000" y="0"/>
                </a:moveTo>
                <a:lnTo>
                  <a:pt x="0" y="0"/>
                </a:lnTo>
                <a:lnTo>
                  <a:pt x="0" y="1257299"/>
                </a:lnTo>
                <a:lnTo>
                  <a:pt x="4049" y="1302516"/>
                </a:lnTo>
                <a:lnTo>
                  <a:pt x="15725" y="1345066"/>
                </a:lnTo>
                <a:lnTo>
                  <a:pt x="34318" y="1384243"/>
                </a:lnTo>
                <a:lnTo>
                  <a:pt x="59120" y="1419337"/>
                </a:lnTo>
                <a:lnTo>
                  <a:pt x="89422" y="1449639"/>
                </a:lnTo>
                <a:lnTo>
                  <a:pt x="124516" y="1474441"/>
                </a:lnTo>
                <a:lnTo>
                  <a:pt x="163693" y="1493034"/>
                </a:lnTo>
                <a:lnTo>
                  <a:pt x="206243" y="1504710"/>
                </a:lnTo>
                <a:lnTo>
                  <a:pt x="251459" y="1508759"/>
                </a:lnTo>
                <a:lnTo>
                  <a:pt x="4064000" y="1508759"/>
                </a:lnTo>
                <a:lnTo>
                  <a:pt x="4064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84960" y="3906520"/>
            <a:ext cx="4064000" cy="1508760"/>
          </a:xfrm>
          <a:custGeom>
            <a:avLst/>
            <a:gdLst/>
            <a:ahLst/>
            <a:cxnLst/>
            <a:rect l="l" t="t" r="r" b="b"/>
            <a:pathLst>
              <a:path w="4064000" h="1508760">
                <a:moveTo>
                  <a:pt x="4064000" y="1508759"/>
                </a:moveTo>
                <a:lnTo>
                  <a:pt x="251459" y="1508759"/>
                </a:lnTo>
                <a:lnTo>
                  <a:pt x="206243" y="1504710"/>
                </a:lnTo>
                <a:lnTo>
                  <a:pt x="163693" y="1493034"/>
                </a:lnTo>
                <a:lnTo>
                  <a:pt x="124516" y="1474441"/>
                </a:lnTo>
                <a:lnTo>
                  <a:pt x="89422" y="1449639"/>
                </a:lnTo>
                <a:lnTo>
                  <a:pt x="59120" y="1419337"/>
                </a:lnTo>
                <a:lnTo>
                  <a:pt x="34318" y="1384243"/>
                </a:lnTo>
                <a:lnTo>
                  <a:pt x="15725" y="1345066"/>
                </a:lnTo>
                <a:lnTo>
                  <a:pt x="4049" y="1302516"/>
                </a:lnTo>
                <a:lnTo>
                  <a:pt x="0" y="1257299"/>
                </a:lnTo>
                <a:lnTo>
                  <a:pt x="0" y="0"/>
                </a:lnTo>
                <a:lnTo>
                  <a:pt x="4064000" y="0"/>
                </a:lnTo>
                <a:lnTo>
                  <a:pt x="4064000" y="150875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40560" y="4613275"/>
            <a:ext cx="3347720" cy="4343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65100" marR="5080" indent="-152400">
              <a:lnSpc>
                <a:spcPts val="1540"/>
              </a:lnSpc>
              <a:spcBef>
                <a:spcPts val="26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Independencia y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soberanía: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Autónomo,</a:t>
            </a:r>
            <a:r>
              <a:rPr sz="1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ejerce  dominio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autoridad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sobre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 jurisdicción.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48959" y="3906520"/>
            <a:ext cx="4064000" cy="1508760"/>
          </a:xfrm>
          <a:custGeom>
            <a:avLst/>
            <a:gdLst/>
            <a:ahLst/>
            <a:cxnLst/>
            <a:rect l="l" t="t" r="r" b="b"/>
            <a:pathLst>
              <a:path w="4064000" h="1508760">
                <a:moveTo>
                  <a:pt x="4063999" y="0"/>
                </a:moveTo>
                <a:lnTo>
                  <a:pt x="0" y="0"/>
                </a:lnTo>
                <a:lnTo>
                  <a:pt x="0" y="1508759"/>
                </a:lnTo>
                <a:lnTo>
                  <a:pt x="3812540" y="1508759"/>
                </a:lnTo>
                <a:lnTo>
                  <a:pt x="3857756" y="1504706"/>
                </a:lnTo>
                <a:lnTo>
                  <a:pt x="3900306" y="1493020"/>
                </a:lnTo>
                <a:lnTo>
                  <a:pt x="3939483" y="1474413"/>
                </a:lnTo>
                <a:lnTo>
                  <a:pt x="3974577" y="1449597"/>
                </a:lnTo>
                <a:lnTo>
                  <a:pt x="4004879" y="1419285"/>
                </a:lnTo>
                <a:lnTo>
                  <a:pt x="4029681" y="1384187"/>
                </a:lnTo>
                <a:lnTo>
                  <a:pt x="4048274" y="1345015"/>
                </a:lnTo>
                <a:lnTo>
                  <a:pt x="4059950" y="1302482"/>
                </a:lnTo>
                <a:lnTo>
                  <a:pt x="4063999" y="1257299"/>
                </a:lnTo>
                <a:lnTo>
                  <a:pt x="4063999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48959" y="3906520"/>
            <a:ext cx="4064000" cy="1508760"/>
          </a:xfrm>
          <a:custGeom>
            <a:avLst/>
            <a:gdLst/>
            <a:ahLst/>
            <a:cxnLst/>
            <a:rect l="l" t="t" r="r" b="b"/>
            <a:pathLst>
              <a:path w="4064000" h="1508760">
                <a:moveTo>
                  <a:pt x="4063999" y="0"/>
                </a:moveTo>
                <a:lnTo>
                  <a:pt x="4063999" y="1257299"/>
                </a:lnTo>
                <a:lnTo>
                  <a:pt x="4059950" y="1302482"/>
                </a:lnTo>
                <a:lnTo>
                  <a:pt x="4048274" y="1345015"/>
                </a:lnTo>
                <a:lnTo>
                  <a:pt x="4029681" y="1384187"/>
                </a:lnTo>
                <a:lnTo>
                  <a:pt x="4004879" y="1419285"/>
                </a:lnTo>
                <a:lnTo>
                  <a:pt x="3974577" y="1449597"/>
                </a:lnTo>
                <a:lnTo>
                  <a:pt x="3939483" y="1474413"/>
                </a:lnTo>
                <a:lnTo>
                  <a:pt x="3900306" y="1493020"/>
                </a:lnTo>
                <a:lnTo>
                  <a:pt x="3857756" y="1504706"/>
                </a:lnTo>
                <a:lnTo>
                  <a:pt x="3812540" y="1508759"/>
                </a:lnTo>
                <a:lnTo>
                  <a:pt x="0" y="1508759"/>
                </a:lnTo>
                <a:lnTo>
                  <a:pt x="0" y="0"/>
                </a:lnTo>
                <a:lnTo>
                  <a:pt x="4063999" y="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39508" y="4711065"/>
            <a:ext cx="18827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Únidad:único e</a:t>
            </a:r>
            <a:r>
              <a:rPr sz="1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indivisible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29759" y="3528059"/>
            <a:ext cx="2438400" cy="754380"/>
          </a:xfrm>
          <a:custGeom>
            <a:avLst/>
            <a:gdLst/>
            <a:ahLst/>
            <a:cxnLst/>
            <a:rect l="l" t="t" r="r" b="b"/>
            <a:pathLst>
              <a:path w="2438400" h="754379">
                <a:moveTo>
                  <a:pt x="2312669" y="0"/>
                </a:moveTo>
                <a:lnTo>
                  <a:pt x="125729" y="0"/>
                </a:lnTo>
                <a:lnTo>
                  <a:pt x="76777" y="9876"/>
                </a:lnTo>
                <a:lnTo>
                  <a:pt x="36814" y="36814"/>
                </a:lnTo>
                <a:lnTo>
                  <a:pt x="9876" y="76777"/>
                </a:lnTo>
                <a:lnTo>
                  <a:pt x="0" y="125729"/>
                </a:lnTo>
                <a:lnTo>
                  <a:pt x="0" y="628650"/>
                </a:lnTo>
                <a:lnTo>
                  <a:pt x="9876" y="677602"/>
                </a:lnTo>
                <a:lnTo>
                  <a:pt x="36814" y="717565"/>
                </a:lnTo>
                <a:lnTo>
                  <a:pt x="76777" y="744503"/>
                </a:lnTo>
                <a:lnTo>
                  <a:pt x="125729" y="754379"/>
                </a:lnTo>
                <a:lnTo>
                  <a:pt x="2312669" y="754379"/>
                </a:lnTo>
                <a:lnTo>
                  <a:pt x="2361622" y="744503"/>
                </a:lnTo>
                <a:lnTo>
                  <a:pt x="2401585" y="717565"/>
                </a:lnTo>
                <a:lnTo>
                  <a:pt x="2428523" y="677602"/>
                </a:lnTo>
                <a:lnTo>
                  <a:pt x="2438399" y="628650"/>
                </a:lnTo>
                <a:lnTo>
                  <a:pt x="2438399" y="125729"/>
                </a:lnTo>
                <a:lnTo>
                  <a:pt x="2428523" y="76777"/>
                </a:lnTo>
                <a:lnTo>
                  <a:pt x="2401585" y="36814"/>
                </a:lnTo>
                <a:lnTo>
                  <a:pt x="2361622" y="9876"/>
                </a:lnTo>
                <a:lnTo>
                  <a:pt x="2312669" y="0"/>
                </a:lnTo>
                <a:close/>
              </a:path>
            </a:pathLst>
          </a:custGeom>
          <a:solidFill>
            <a:srgbClr val="EEC1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29759" y="3528059"/>
            <a:ext cx="2438400" cy="754380"/>
          </a:xfrm>
          <a:custGeom>
            <a:avLst/>
            <a:gdLst/>
            <a:ahLst/>
            <a:cxnLst/>
            <a:rect l="l" t="t" r="r" b="b"/>
            <a:pathLst>
              <a:path w="2438400" h="754379">
                <a:moveTo>
                  <a:pt x="0" y="125729"/>
                </a:moveTo>
                <a:lnTo>
                  <a:pt x="9876" y="76777"/>
                </a:lnTo>
                <a:lnTo>
                  <a:pt x="36814" y="36814"/>
                </a:lnTo>
                <a:lnTo>
                  <a:pt x="76777" y="9876"/>
                </a:lnTo>
                <a:lnTo>
                  <a:pt x="125729" y="0"/>
                </a:lnTo>
                <a:lnTo>
                  <a:pt x="2312669" y="0"/>
                </a:lnTo>
                <a:lnTo>
                  <a:pt x="2361622" y="9876"/>
                </a:lnTo>
                <a:lnTo>
                  <a:pt x="2401585" y="36814"/>
                </a:lnTo>
                <a:lnTo>
                  <a:pt x="2428523" y="76777"/>
                </a:lnTo>
                <a:lnTo>
                  <a:pt x="2438399" y="125729"/>
                </a:lnTo>
                <a:lnTo>
                  <a:pt x="2438399" y="628650"/>
                </a:lnTo>
                <a:lnTo>
                  <a:pt x="2428523" y="677602"/>
                </a:lnTo>
                <a:lnTo>
                  <a:pt x="2401585" y="717565"/>
                </a:lnTo>
                <a:lnTo>
                  <a:pt x="2361622" y="744503"/>
                </a:lnTo>
                <a:lnTo>
                  <a:pt x="2312669" y="754379"/>
                </a:lnTo>
                <a:lnTo>
                  <a:pt x="125729" y="754379"/>
                </a:lnTo>
                <a:lnTo>
                  <a:pt x="76777" y="744503"/>
                </a:lnTo>
                <a:lnTo>
                  <a:pt x="36814" y="717565"/>
                </a:lnTo>
                <a:lnTo>
                  <a:pt x="9876" y="677602"/>
                </a:lnTo>
                <a:lnTo>
                  <a:pt x="0" y="628650"/>
                </a:lnTo>
                <a:lnTo>
                  <a:pt x="0" y="12572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64151" y="3668077"/>
            <a:ext cx="1771650" cy="43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1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PRINCIPIOS DEL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ESTADO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610"/>
              </a:lnSpc>
            </a:pPr>
            <a:r>
              <a:rPr sz="1400" spc="-10" dirty="0">
                <a:latin typeface="Calibri"/>
                <a:cs typeface="Calibri"/>
              </a:rPr>
              <a:t>PERUANO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" dirty="0"/>
              <a:t>FAC.CCSS </a:t>
            </a:r>
            <a:r>
              <a:rPr dirty="0"/>
              <a:t>Y </a:t>
            </a:r>
            <a:r>
              <a:rPr spc="-5" dirty="0"/>
              <a:t>HH.LA</a:t>
            </a:r>
            <a:r>
              <a:rPr spc="-114" dirty="0"/>
              <a:t> </a:t>
            </a:r>
            <a:r>
              <a:rPr spc="-20" dirty="0"/>
              <a:t>CANTUTA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22620" y="1239519"/>
            <a:ext cx="181610" cy="795655"/>
          </a:xfrm>
          <a:custGeom>
            <a:avLst/>
            <a:gdLst/>
            <a:ahLst/>
            <a:cxnLst/>
            <a:rect l="l" t="t" r="r" b="b"/>
            <a:pathLst>
              <a:path w="181610" h="795655">
                <a:moveTo>
                  <a:pt x="181482" y="0"/>
                </a:moveTo>
                <a:lnTo>
                  <a:pt x="181482" y="795274"/>
                </a:lnTo>
                <a:lnTo>
                  <a:pt x="0" y="795274"/>
                </a:lnTo>
              </a:path>
            </a:pathLst>
          </a:custGeom>
          <a:ln w="15875">
            <a:solidFill>
              <a:srgbClr val="B667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05500" y="1239519"/>
            <a:ext cx="4006215" cy="1590675"/>
          </a:xfrm>
          <a:custGeom>
            <a:avLst/>
            <a:gdLst/>
            <a:ahLst/>
            <a:cxnLst/>
            <a:rect l="l" t="t" r="r" b="b"/>
            <a:pathLst>
              <a:path w="4006215" h="1590675">
                <a:moveTo>
                  <a:pt x="0" y="0"/>
                </a:moveTo>
                <a:lnTo>
                  <a:pt x="0" y="1409064"/>
                </a:lnTo>
                <a:lnTo>
                  <a:pt x="4005833" y="1409064"/>
                </a:lnTo>
                <a:lnTo>
                  <a:pt x="4005833" y="1590547"/>
                </a:lnTo>
              </a:path>
            </a:pathLst>
          </a:custGeom>
          <a:ln w="15875">
            <a:solidFill>
              <a:srgbClr val="B667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5500" y="1239519"/>
            <a:ext cx="1913889" cy="1590675"/>
          </a:xfrm>
          <a:custGeom>
            <a:avLst/>
            <a:gdLst/>
            <a:ahLst/>
            <a:cxnLst/>
            <a:rect l="l" t="t" r="r" b="b"/>
            <a:pathLst>
              <a:path w="1913890" h="1590675">
                <a:moveTo>
                  <a:pt x="0" y="0"/>
                </a:moveTo>
                <a:lnTo>
                  <a:pt x="0" y="1409064"/>
                </a:lnTo>
                <a:lnTo>
                  <a:pt x="1913890" y="1409064"/>
                </a:lnTo>
                <a:lnTo>
                  <a:pt x="1913890" y="1590547"/>
                </a:lnTo>
              </a:path>
            </a:pathLst>
          </a:custGeom>
          <a:ln w="15875">
            <a:solidFill>
              <a:srgbClr val="B667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06720" y="1239519"/>
            <a:ext cx="398145" cy="1590675"/>
          </a:xfrm>
          <a:custGeom>
            <a:avLst/>
            <a:gdLst/>
            <a:ahLst/>
            <a:cxnLst/>
            <a:rect l="l" t="t" r="r" b="b"/>
            <a:pathLst>
              <a:path w="398145" h="1590675">
                <a:moveTo>
                  <a:pt x="397637" y="0"/>
                </a:moveTo>
                <a:lnTo>
                  <a:pt x="397637" y="1409064"/>
                </a:lnTo>
                <a:lnTo>
                  <a:pt x="0" y="1409064"/>
                </a:lnTo>
                <a:lnTo>
                  <a:pt x="0" y="1590547"/>
                </a:lnTo>
              </a:path>
            </a:pathLst>
          </a:custGeom>
          <a:ln w="15874">
            <a:solidFill>
              <a:srgbClr val="B667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47620" y="1239519"/>
            <a:ext cx="3357879" cy="1590675"/>
          </a:xfrm>
          <a:custGeom>
            <a:avLst/>
            <a:gdLst/>
            <a:ahLst/>
            <a:cxnLst/>
            <a:rect l="l" t="t" r="r" b="b"/>
            <a:pathLst>
              <a:path w="3357879" h="1590675">
                <a:moveTo>
                  <a:pt x="3357626" y="0"/>
                </a:moveTo>
                <a:lnTo>
                  <a:pt x="3357626" y="1409064"/>
                </a:lnTo>
                <a:lnTo>
                  <a:pt x="0" y="1409064"/>
                </a:lnTo>
                <a:lnTo>
                  <a:pt x="0" y="1590547"/>
                </a:lnTo>
              </a:path>
            </a:pathLst>
          </a:custGeom>
          <a:ln w="15875">
            <a:solidFill>
              <a:srgbClr val="B667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39359" y="375920"/>
            <a:ext cx="1729739" cy="863600"/>
          </a:xfrm>
          <a:custGeom>
            <a:avLst/>
            <a:gdLst/>
            <a:ahLst/>
            <a:cxnLst/>
            <a:rect l="l" t="t" r="r" b="b"/>
            <a:pathLst>
              <a:path w="1729740" h="863600">
                <a:moveTo>
                  <a:pt x="0" y="863600"/>
                </a:moveTo>
                <a:lnTo>
                  <a:pt x="1729739" y="863600"/>
                </a:lnTo>
                <a:lnTo>
                  <a:pt x="1729739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39359" y="375920"/>
            <a:ext cx="1729739" cy="863600"/>
          </a:xfrm>
          <a:custGeom>
            <a:avLst/>
            <a:gdLst/>
            <a:ahLst/>
            <a:cxnLst/>
            <a:rect l="l" t="t" r="r" b="b"/>
            <a:pathLst>
              <a:path w="1729740" h="863600">
                <a:moveTo>
                  <a:pt x="0" y="863600"/>
                </a:moveTo>
                <a:lnTo>
                  <a:pt x="1729739" y="863600"/>
                </a:lnTo>
                <a:lnTo>
                  <a:pt x="1729739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59704" y="332422"/>
            <a:ext cx="1290320" cy="89026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7780" marR="5080" indent="-5080" algn="just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FFFFFF"/>
                </a:solidFill>
              </a:rPr>
              <a:t>ELE</a:t>
            </a:r>
            <a:r>
              <a:rPr sz="2000" spc="5" dirty="0">
                <a:solidFill>
                  <a:srgbClr val="FFFFFF"/>
                </a:solidFill>
              </a:rPr>
              <a:t>M</a:t>
            </a:r>
            <a:r>
              <a:rPr sz="2000" spc="-5" dirty="0">
                <a:solidFill>
                  <a:srgbClr val="FFFFFF"/>
                </a:solidFill>
              </a:rPr>
              <a:t>E</a:t>
            </a:r>
            <a:r>
              <a:rPr sz="2000" spc="5" dirty="0">
                <a:solidFill>
                  <a:srgbClr val="FFFFFF"/>
                </a:solidFill>
              </a:rPr>
              <a:t>N</a:t>
            </a:r>
            <a:r>
              <a:rPr sz="2000" spc="-60" dirty="0">
                <a:solidFill>
                  <a:srgbClr val="FFFFFF"/>
                </a:solidFill>
              </a:rPr>
              <a:t>T</a:t>
            </a:r>
            <a:r>
              <a:rPr sz="2000" spc="-5" dirty="0">
                <a:solidFill>
                  <a:srgbClr val="FFFFFF"/>
                </a:solidFill>
              </a:rPr>
              <a:t>OS  </a:t>
            </a:r>
            <a:r>
              <a:rPr sz="2000" dirty="0">
                <a:solidFill>
                  <a:srgbClr val="FFFFFF"/>
                </a:solidFill>
              </a:rPr>
              <a:t>DEL</a:t>
            </a:r>
            <a:r>
              <a:rPr sz="2000" spc="-80" dirty="0">
                <a:solidFill>
                  <a:srgbClr val="FFFFFF"/>
                </a:solidFill>
              </a:rPr>
              <a:t> </a:t>
            </a:r>
            <a:r>
              <a:rPr sz="2000" spc="-35" dirty="0">
                <a:solidFill>
                  <a:srgbClr val="FFFFFF"/>
                </a:solidFill>
              </a:rPr>
              <a:t>ESTADO  </a:t>
            </a:r>
            <a:r>
              <a:rPr sz="2000" spc="-10" dirty="0">
                <a:solidFill>
                  <a:srgbClr val="FFFFFF"/>
                </a:solidFill>
              </a:rPr>
              <a:t>PERUANO</a:t>
            </a:r>
            <a:endParaRPr sz="2000"/>
          </a:p>
        </p:txBody>
      </p:sp>
      <p:sp>
        <p:nvSpPr>
          <p:cNvPr id="10" name="object 10"/>
          <p:cNvSpPr/>
          <p:nvPr/>
        </p:nvSpPr>
        <p:spPr>
          <a:xfrm>
            <a:off x="1033780" y="2829560"/>
            <a:ext cx="3025140" cy="863600"/>
          </a:xfrm>
          <a:custGeom>
            <a:avLst/>
            <a:gdLst/>
            <a:ahLst/>
            <a:cxnLst/>
            <a:rect l="l" t="t" r="r" b="b"/>
            <a:pathLst>
              <a:path w="3025140" h="863600">
                <a:moveTo>
                  <a:pt x="0" y="863600"/>
                </a:moveTo>
                <a:lnTo>
                  <a:pt x="3025140" y="863600"/>
                </a:lnTo>
                <a:lnTo>
                  <a:pt x="3025140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ln w="15875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31875" y="2657136"/>
            <a:ext cx="3027680" cy="871219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35"/>
              </a:spcBef>
            </a:pPr>
            <a:r>
              <a:rPr sz="1600" b="1" spc="-20" dirty="0">
                <a:latin typeface="Calibri"/>
                <a:cs typeface="Calibri"/>
              </a:rPr>
              <a:t>Territorio: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830"/>
              </a:lnSpc>
              <a:spcBef>
                <a:spcPts val="540"/>
              </a:spcBef>
            </a:pPr>
            <a:r>
              <a:rPr sz="1600" spc="-10" dirty="0">
                <a:latin typeface="Calibri"/>
                <a:cs typeface="Calibri"/>
              </a:rPr>
              <a:t>Suelo, subsuelo, dominio </a:t>
            </a:r>
            <a:r>
              <a:rPr sz="1600" spc="-5" dirty="0">
                <a:latin typeface="Calibri"/>
                <a:cs typeface="Calibri"/>
              </a:rPr>
              <a:t>marítimo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  <a:p>
            <a:pPr marL="4445" algn="ctr">
              <a:lnSpc>
                <a:spcPts val="1830"/>
              </a:lnSpc>
            </a:pPr>
            <a:r>
              <a:rPr sz="1600" spc="-5" dirty="0">
                <a:latin typeface="Calibri"/>
                <a:cs typeface="Calibri"/>
              </a:rPr>
              <a:t>espacio aéreo. Inalienable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14295" y="3482340"/>
            <a:ext cx="8661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inviolable.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78228" y="3855481"/>
            <a:ext cx="193611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600" spc="-5" dirty="0">
                <a:latin typeface="Calibri"/>
                <a:cs typeface="Calibri"/>
              </a:rPr>
              <a:t>Se </a:t>
            </a:r>
            <a:r>
              <a:rPr sz="1600" spc="-10" dirty="0">
                <a:latin typeface="Calibri"/>
                <a:cs typeface="Calibri"/>
              </a:rPr>
              <a:t>divide </a:t>
            </a:r>
            <a:r>
              <a:rPr sz="1600" dirty="0">
                <a:latin typeface="Calibri"/>
                <a:cs typeface="Calibri"/>
              </a:rPr>
              <a:t>en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regiones,…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22140" y="2829560"/>
            <a:ext cx="2169160" cy="863600"/>
          </a:xfrm>
          <a:custGeom>
            <a:avLst/>
            <a:gdLst/>
            <a:ahLst/>
            <a:cxnLst/>
            <a:rect l="l" t="t" r="r" b="b"/>
            <a:pathLst>
              <a:path w="2169159" h="863600">
                <a:moveTo>
                  <a:pt x="0" y="863600"/>
                </a:moveTo>
                <a:lnTo>
                  <a:pt x="2169160" y="863600"/>
                </a:lnTo>
                <a:lnTo>
                  <a:pt x="2169160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ln w="15875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78401" y="2798953"/>
            <a:ext cx="2057400" cy="8191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600"/>
              </a:spcBef>
            </a:pPr>
            <a:r>
              <a:rPr sz="1400" b="1" spc="-5" dirty="0">
                <a:latin typeface="Calibri"/>
                <a:cs typeface="Calibri"/>
              </a:rPr>
              <a:t>Nación </a:t>
            </a:r>
            <a:r>
              <a:rPr sz="1400" b="1" dirty="0">
                <a:latin typeface="Calibri"/>
                <a:cs typeface="Calibri"/>
              </a:rPr>
              <a:t>o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población</a:t>
            </a:r>
            <a:r>
              <a:rPr sz="1500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marL="175260" marR="5080" indent="-162560">
              <a:lnSpc>
                <a:spcPts val="1639"/>
              </a:lnSpc>
              <a:spcBef>
                <a:spcPts val="690"/>
              </a:spcBef>
            </a:pPr>
            <a:r>
              <a:rPr sz="1500" spc="-15" dirty="0">
                <a:latin typeface="Calibri"/>
                <a:cs typeface="Calibri"/>
              </a:rPr>
              <a:t>Posee </a:t>
            </a:r>
            <a:r>
              <a:rPr sz="1500" spc="-5" dirty="0">
                <a:latin typeface="Calibri"/>
                <a:cs typeface="Calibri"/>
              </a:rPr>
              <a:t>ciertos vínculos </a:t>
            </a:r>
            <a:r>
              <a:rPr sz="1500" spc="-10" dirty="0">
                <a:latin typeface="Calibri"/>
                <a:cs typeface="Calibri"/>
              </a:rPr>
              <a:t>que  </a:t>
            </a:r>
            <a:r>
              <a:rPr sz="1500" dirty="0">
                <a:latin typeface="Calibri"/>
                <a:cs typeface="Calibri"/>
              </a:rPr>
              <a:t>los </a:t>
            </a:r>
            <a:r>
              <a:rPr sz="1500" spc="-10" dirty="0">
                <a:latin typeface="Calibri"/>
                <a:cs typeface="Calibri"/>
              </a:rPr>
              <a:t>mantienen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unidos.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54519" y="2829560"/>
            <a:ext cx="1727200" cy="863600"/>
          </a:xfrm>
          <a:custGeom>
            <a:avLst/>
            <a:gdLst/>
            <a:ahLst/>
            <a:cxnLst/>
            <a:rect l="l" t="t" r="r" b="b"/>
            <a:pathLst>
              <a:path w="1727200" h="863600">
                <a:moveTo>
                  <a:pt x="0" y="863600"/>
                </a:moveTo>
                <a:lnTo>
                  <a:pt x="1727200" y="863600"/>
                </a:lnTo>
                <a:lnTo>
                  <a:pt x="1727200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ln w="15875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27316" y="2928048"/>
            <a:ext cx="1184275" cy="61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>
              <a:lnSpc>
                <a:spcPts val="23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Gobierno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00"/>
              </a:lnSpc>
            </a:pPr>
            <a:r>
              <a:rPr sz="2000" b="1" dirty="0">
                <a:latin typeface="Calibri"/>
                <a:cs typeface="Calibri"/>
              </a:rPr>
              <a:t>(p.político)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44940" y="2829560"/>
            <a:ext cx="1729739" cy="863600"/>
          </a:xfrm>
          <a:custGeom>
            <a:avLst/>
            <a:gdLst/>
            <a:ahLst/>
            <a:cxnLst/>
            <a:rect l="l" t="t" r="r" b="b"/>
            <a:pathLst>
              <a:path w="1729740" h="863600">
                <a:moveTo>
                  <a:pt x="0" y="863600"/>
                </a:moveTo>
                <a:lnTo>
                  <a:pt x="1729740" y="863600"/>
                </a:lnTo>
                <a:lnTo>
                  <a:pt x="1729740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ln w="15875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144381" y="2928048"/>
            <a:ext cx="1536065" cy="61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3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Ordenamiento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300"/>
              </a:lnSpc>
            </a:pPr>
            <a:r>
              <a:rPr sz="2000" spc="-5" dirty="0">
                <a:latin typeface="Calibri"/>
                <a:cs typeface="Calibri"/>
              </a:rPr>
              <a:t>jurídico.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92879" y="1602739"/>
            <a:ext cx="1729739" cy="863600"/>
          </a:xfrm>
          <a:custGeom>
            <a:avLst/>
            <a:gdLst/>
            <a:ahLst/>
            <a:cxnLst/>
            <a:rect l="l" t="t" r="r" b="b"/>
            <a:pathLst>
              <a:path w="1729739" h="863600">
                <a:moveTo>
                  <a:pt x="0" y="863600"/>
                </a:moveTo>
                <a:lnTo>
                  <a:pt x="1729739" y="863600"/>
                </a:lnTo>
                <a:lnTo>
                  <a:pt x="1729739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92879" y="1602739"/>
            <a:ext cx="1729739" cy="863600"/>
          </a:xfrm>
          <a:custGeom>
            <a:avLst/>
            <a:gdLst/>
            <a:ahLst/>
            <a:cxnLst/>
            <a:rect l="l" t="t" r="r" b="b"/>
            <a:pathLst>
              <a:path w="1729739" h="863600">
                <a:moveTo>
                  <a:pt x="0" y="863600"/>
                </a:moveTo>
                <a:lnTo>
                  <a:pt x="1729739" y="863600"/>
                </a:lnTo>
                <a:lnTo>
                  <a:pt x="1729739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92879" y="1839531"/>
            <a:ext cx="17297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225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Tenemos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39900" y="3705859"/>
            <a:ext cx="1846579" cy="2192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35201" y="3701097"/>
            <a:ext cx="1856105" cy="2201545"/>
          </a:xfrm>
          <a:custGeom>
            <a:avLst/>
            <a:gdLst/>
            <a:ahLst/>
            <a:cxnLst/>
            <a:rect l="l" t="t" r="r" b="b"/>
            <a:pathLst>
              <a:path w="1856104" h="2201545">
                <a:moveTo>
                  <a:pt x="0" y="2201545"/>
                </a:moveTo>
                <a:lnTo>
                  <a:pt x="1856104" y="2201545"/>
                </a:lnTo>
                <a:lnTo>
                  <a:pt x="1856104" y="0"/>
                </a:lnTo>
                <a:lnTo>
                  <a:pt x="0" y="0"/>
                </a:lnTo>
                <a:lnTo>
                  <a:pt x="0" y="2201545"/>
                </a:lnTo>
                <a:close/>
              </a:path>
            </a:pathLst>
          </a:custGeom>
          <a:ln w="9525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6279" y="3683000"/>
            <a:ext cx="1800860" cy="2011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1453" y="3678237"/>
            <a:ext cx="1810385" cy="2021205"/>
          </a:xfrm>
          <a:custGeom>
            <a:avLst/>
            <a:gdLst/>
            <a:ahLst/>
            <a:cxnLst/>
            <a:rect l="l" t="t" r="r" b="b"/>
            <a:pathLst>
              <a:path w="1810385" h="2021204">
                <a:moveTo>
                  <a:pt x="0" y="2021205"/>
                </a:moveTo>
                <a:lnTo>
                  <a:pt x="1810385" y="2021205"/>
                </a:lnTo>
                <a:lnTo>
                  <a:pt x="1810385" y="0"/>
                </a:lnTo>
                <a:lnTo>
                  <a:pt x="0" y="0"/>
                </a:lnTo>
                <a:lnTo>
                  <a:pt x="0" y="2021205"/>
                </a:lnTo>
                <a:close/>
              </a:path>
            </a:pathLst>
          </a:custGeom>
          <a:ln w="9525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69759" y="3515359"/>
            <a:ext cx="1691640" cy="21920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14459" y="3578859"/>
            <a:ext cx="1798320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09633" y="3574097"/>
            <a:ext cx="1807845" cy="2143125"/>
          </a:xfrm>
          <a:custGeom>
            <a:avLst/>
            <a:gdLst/>
            <a:ahLst/>
            <a:cxnLst/>
            <a:rect l="l" t="t" r="r" b="b"/>
            <a:pathLst>
              <a:path w="1807845" h="2143125">
                <a:moveTo>
                  <a:pt x="0" y="2143125"/>
                </a:moveTo>
                <a:lnTo>
                  <a:pt x="1807845" y="2143125"/>
                </a:lnTo>
                <a:lnTo>
                  <a:pt x="1807845" y="0"/>
                </a:lnTo>
                <a:lnTo>
                  <a:pt x="0" y="0"/>
                </a:lnTo>
                <a:lnTo>
                  <a:pt x="0" y="2143125"/>
                </a:lnTo>
                <a:close/>
              </a:path>
            </a:pathLst>
          </a:custGeom>
          <a:ln w="952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503159" y="363220"/>
            <a:ext cx="3886200" cy="1752600"/>
          </a:xfrm>
          <a:prstGeom prst="rect">
            <a:avLst/>
          </a:prstGeom>
          <a:ln w="9525">
            <a:solidFill>
              <a:srgbClr val="E38312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800" spc="5" dirty="0">
                <a:latin typeface="Agency FB"/>
                <a:cs typeface="Agency FB"/>
              </a:rPr>
              <a:t>El Estado</a:t>
            </a:r>
            <a:r>
              <a:rPr sz="1800" spc="-80" dirty="0">
                <a:latin typeface="Agency FB"/>
                <a:cs typeface="Agency FB"/>
              </a:rPr>
              <a:t> </a:t>
            </a:r>
            <a:r>
              <a:rPr sz="1800" spc="15" dirty="0">
                <a:latin typeface="Agency FB"/>
                <a:cs typeface="Agency FB"/>
              </a:rPr>
              <a:t>es:</a:t>
            </a:r>
            <a:endParaRPr sz="1800">
              <a:latin typeface="Agency FB"/>
              <a:cs typeface="Agency FB"/>
            </a:endParaRPr>
          </a:p>
          <a:p>
            <a:pPr marL="379095" indent="-287655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800" dirty="0">
                <a:latin typeface="Agency FB"/>
                <a:cs typeface="Agency FB"/>
              </a:rPr>
              <a:t>Una </a:t>
            </a:r>
            <a:r>
              <a:rPr sz="1800" spc="5" dirty="0">
                <a:latin typeface="Agency FB"/>
                <a:cs typeface="Agency FB"/>
              </a:rPr>
              <a:t>sociedad</a:t>
            </a:r>
            <a:r>
              <a:rPr sz="1800" spc="-110" dirty="0">
                <a:latin typeface="Agency FB"/>
                <a:cs typeface="Agency FB"/>
              </a:rPr>
              <a:t> </a:t>
            </a:r>
            <a:r>
              <a:rPr sz="1800" dirty="0">
                <a:latin typeface="Agency FB"/>
                <a:cs typeface="Agency FB"/>
              </a:rPr>
              <a:t>humana.</a:t>
            </a:r>
            <a:endParaRPr sz="1800">
              <a:latin typeface="Agency FB"/>
              <a:cs typeface="Agency FB"/>
            </a:endParaRPr>
          </a:p>
          <a:p>
            <a:pPr marL="379095" indent="-28765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800" dirty="0">
                <a:latin typeface="Agency FB"/>
                <a:cs typeface="Agency FB"/>
              </a:rPr>
              <a:t>Establecida permanentemente </a:t>
            </a:r>
            <a:r>
              <a:rPr sz="1800" spc="10" dirty="0">
                <a:latin typeface="Agency FB"/>
                <a:cs typeface="Agency FB"/>
              </a:rPr>
              <a:t>en </a:t>
            </a:r>
            <a:r>
              <a:rPr sz="1800" spc="5" dirty="0">
                <a:latin typeface="Agency FB"/>
                <a:cs typeface="Agency FB"/>
              </a:rPr>
              <a:t>un</a:t>
            </a:r>
            <a:r>
              <a:rPr sz="1800" spc="-200" dirty="0">
                <a:latin typeface="Agency FB"/>
                <a:cs typeface="Agency FB"/>
              </a:rPr>
              <a:t> </a:t>
            </a:r>
            <a:r>
              <a:rPr sz="1800" dirty="0">
                <a:latin typeface="Agency FB"/>
                <a:cs typeface="Agency FB"/>
              </a:rPr>
              <a:t>territorio.</a:t>
            </a:r>
            <a:endParaRPr sz="1800">
              <a:latin typeface="Agency FB"/>
              <a:cs typeface="Agency FB"/>
            </a:endParaRPr>
          </a:p>
          <a:p>
            <a:pPr marL="379095" indent="-287655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800" spc="5" dirty="0">
                <a:latin typeface="Agency FB"/>
                <a:cs typeface="Agency FB"/>
              </a:rPr>
              <a:t>Regida </a:t>
            </a:r>
            <a:r>
              <a:rPr sz="1800" spc="10" dirty="0">
                <a:latin typeface="Agency FB"/>
                <a:cs typeface="Agency FB"/>
              </a:rPr>
              <a:t>por </a:t>
            </a:r>
            <a:r>
              <a:rPr sz="1800" spc="5" dirty="0">
                <a:latin typeface="Agency FB"/>
                <a:cs typeface="Agency FB"/>
              </a:rPr>
              <a:t>un poder</a:t>
            </a:r>
            <a:r>
              <a:rPr sz="1800" spc="-220" dirty="0">
                <a:latin typeface="Agency FB"/>
                <a:cs typeface="Agency FB"/>
              </a:rPr>
              <a:t> </a:t>
            </a:r>
            <a:r>
              <a:rPr sz="1800" dirty="0">
                <a:latin typeface="Agency FB"/>
                <a:cs typeface="Agency FB"/>
              </a:rPr>
              <a:t>supremo.</a:t>
            </a:r>
            <a:endParaRPr sz="1800">
              <a:latin typeface="Agency FB"/>
              <a:cs typeface="Agency FB"/>
            </a:endParaRPr>
          </a:p>
          <a:p>
            <a:pPr marL="379095" indent="-287655">
              <a:lnSpc>
                <a:spcPct val="100000"/>
              </a:lnSpc>
              <a:buFont typeface="Arial"/>
              <a:buChar char="•"/>
              <a:tabLst>
                <a:tab pos="379095" algn="l"/>
                <a:tab pos="379730" algn="l"/>
              </a:tabLst>
            </a:pPr>
            <a:r>
              <a:rPr sz="1800" spc="5" dirty="0">
                <a:latin typeface="Agency FB"/>
                <a:cs typeface="Agency FB"/>
              </a:rPr>
              <a:t>Sometida </a:t>
            </a:r>
            <a:r>
              <a:rPr sz="1800" dirty="0">
                <a:latin typeface="Agency FB"/>
                <a:cs typeface="Agency FB"/>
              </a:rPr>
              <a:t>a </a:t>
            </a:r>
            <a:r>
              <a:rPr sz="1800" spc="5" dirty="0">
                <a:latin typeface="Agency FB"/>
                <a:cs typeface="Agency FB"/>
              </a:rPr>
              <a:t>un </a:t>
            </a:r>
            <a:r>
              <a:rPr sz="1800" spc="10" dirty="0">
                <a:latin typeface="Agency FB"/>
                <a:cs typeface="Agency FB"/>
              </a:rPr>
              <a:t>orden</a:t>
            </a:r>
            <a:r>
              <a:rPr sz="1800" spc="-190" dirty="0">
                <a:latin typeface="Agency FB"/>
                <a:cs typeface="Agency FB"/>
              </a:rPr>
              <a:t> </a:t>
            </a:r>
            <a:r>
              <a:rPr sz="1800" dirty="0">
                <a:latin typeface="Agency FB"/>
                <a:cs typeface="Agency FB"/>
              </a:rPr>
              <a:t>jurídico.</a:t>
            </a:r>
            <a:endParaRPr sz="1800">
              <a:latin typeface="Agency FB"/>
              <a:cs typeface="Agency FB"/>
            </a:endParaRPr>
          </a:p>
          <a:p>
            <a:pPr marL="92075">
              <a:lnSpc>
                <a:spcPct val="100000"/>
              </a:lnSpc>
            </a:pPr>
            <a:r>
              <a:rPr sz="1800" spc="5" dirty="0">
                <a:latin typeface="Agency FB"/>
                <a:cs typeface="Agency FB"/>
              </a:rPr>
              <a:t>Dedicada </a:t>
            </a:r>
            <a:r>
              <a:rPr sz="1800" dirty="0">
                <a:latin typeface="Agency FB"/>
                <a:cs typeface="Agency FB"/>
              </a:rPr>
              <a:t>a </a:t>
            </a:r>
            <a:r>
              <a:rPr sz="1800" spc="5" dirty="0">
                <a:latin typeface="Agency FB"/>
                <a:cs typeface="Agency FB"/>
              </a:rPr>
              <a:t>atender </a:t>
            </a:r>
            <a:r>
              <a:rPr sz="1800" spc="10" dirty="0">
                <a:latin typeface="Agency FB"/>
                <a:cs typeface="Agency FB"/>
              </a:rPr>
              <a:t>el </a:t>
            </a:r>
            <a:r>
              <a:rPr sz="1800" spc="5" dirty="0">
                <a:latin typeface="Agency FB"/>
                <a:cs typeface="Agency FB"/>
              </a:rPr>
              <a:t>bien</a:t>
            </a:r>
            <a:r>
              <a:rPr sz="1800" spc="-225" dirty="0">
                <a:latin typeface="Agency FB"/>
                <a:cs typeface="Agency FB"/>
              </a:rPr>
              <a:t> </a:t>
            </a:r>
            <a:r>
              <a:rPr sz="1800" dirty="0">
                <a:latin typeface="Agency FB"/>
                <a:cs typeface="Agency FB"/>
              </a:rPr>
              <a:t>público.</a:t>
            </a:r>
            <a:endParaRPr sz="1800">
              <a:latin typeface="Agency FB"/>
              <a:cs typeface="Agency FB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" dirty="0"/>
              <a:t>FAC.CCSS </a:t>
            </a:r>
            <a:r>
              <a:rPr dirty="0"/>
              <a:t>Y </a:t>
            </a:r>
            <a:r>
              <a:rPr spc="-5" dirty="0"/>
              <a:t>HH.LA</a:t>
            </a:r>
            <a:r>
              <a:rPr spc="-114" dirty="0"/>
              <a:t> </a:t>
            </a:r>
            <a:r>
              <a:rPr spc="-20" dirty="0"/>
              <a:t>CANTUTA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3539" y="698500"/>
            <a:ext cx="3830320" cy="1384300"/>
          </a:xfrm>
          <a:custGeom>
            <a:avLst/>
            <a:gdLst/>
            <a:ahLst/>
            <a:cxnLst/>
            <a:rect l="l" t="t" r="r" b="b"/>
            <a:pathLst>
              <a:path w="3830320" h="1384300">
                <a:moveTo>
                  <a:pt x="0" y="1384300"/>
                </a:moveTo>
                <a:lnTo>
                  <a:pt x="3830320" y="1384300"/>
                </a:lnTo>
                <a:lnTo>
                  <a:pt x="3830320" y="0"/>
                </a:lnTo>
                <a:lnTo>
                  <a:pt x="0" y="0"/>
                </a:lnTo>
                <a:lnTo>
                  <a:pt x="0" y="1384300"/>
                </a:lnTo>
                <a:close/>
              </a:path>
            </a:pathLst>
          </a:custGeom>
          <a:ln w="9525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¿Existe estado </a:t>
            </a:r>
            <a:r>
              <a:rPr spc="-5" dirty="0"/>
              <a:t>nación  peruana </a:t>
            </a:r>
            <a:r>
              <a:rPr dirty="0"/>
              <a:t>o es una </a:t>
            </a:r>
            <a:r>
              <a:rPr spc="-5" dirty="0"/>
              <a:t>nación  </a:t>
            </a:r>
            <a:r>
              <a:rPr dirty="0"/>
              <a:t>en</a:t>
            </a:r>
            <a:r>
              <a:rPr spc="-10" dirty="0"/>
              <a:t> formación?</a:t>
            </a:r>
          </a:p>
        </p:txBody>
      </p:sp>
      <p:sp>
        <p:nvSpPr>
          <p:cNvPr id="4" name="object 4"/>
          <p:cNvSpPr/>
          <p:nvPr/>
        </p:nvSpPr>
        <p:spPr>
          <a:xfrm>
            <a:off x="5483859" y="1938020"/>
            <a:ext cx="6012180" cy="1386840"/>
          </a:xfrm>
          <a:custGeom>
            <a:avLst/>
            <a:gdLst/>
            <a:ahLst/>
            <a:cxnLst/>
            <a:rect l="l" t="t" r="r" b="b"/>
            <a:pathLst>
              <a:path w="6012180" h="1386839">
                <a:moveTo>
                  <a:pt x="0" y="1386839"/>
                </a:moveTo>
                <a:lnTo>
                  <a:pt x="6012180" y="1386839"/>
                </a:lnTo>
                <a:lnTo>
                  <a:pt x="6012180" y="0"/>
                </a:lnTo>
                <a:lnTo>
                  <a:pt x="0" y="0"/>
                </a:lnTo>
                <a:lnTo>
                  <a:pt x="0" y="1386839"/>
                </a:lnTo>
                <a:close/>
              </a:path>
            </a:pathLst>
          </a:custGeom>
          <a:ln w="9525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2300" y="3195320"/>
            <a:ext cx="4861560" cy="1816100"/>
          </a:xfrm>
          <a:custGeom>
            <a:avLst/>
            <a:gdLst/>
            <a:ahLst/>
            <a:cxnLst/>
            <a:rect l="l" t="t" r="r" b="b"/>
            <a:pathLst>
              <a:path w="4861560" h="1816100">
                <a:moveTo>
                  <a:pt x="0" y="1816099"/>
                </a:moveTo>
                <a:lnTo>
                  <a:pt x="4861560" y="1816099"/>
                </a:lnTo>
                <a:lnTo>
                  <a:pt x="4861560" y="0"/>
                </a:lnTo>
                <a:lnTo>
                  <a:pt x="0" y="0"/>
                </a:lnTo>
                <a:lnTo>
                  <a:pt x="0" y="1816099"/>
                </a:lnTo>
                <a:close/>
              </a:path>
            </a:pathLst>
          </a:custGeom>
          <a:ln w="9524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2975" marR="5080" algn="just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¿Este </a:t>
            </a:r>
            <a:r>
              <a:rPr spc="-15" dirty="0"/>
              <a:t>Estado </a:t>
            </a:r>
            <a:r>
              <a:rPr spc="-5" dirty="0"/>
              <a:t>republicano soluciona </a:t>
            </a:r>
            <a:r>
              <a:rPr dirty="0"/>
              <a:t>los  </a:t>
            </a:r>
            <a:r>
              <a:rPr spc="-10" dirty="0"/>
              <a:t>problemas </a:t>
            </a:r>
            <a:r>
              <a:rPr dirty="0"/>
              <a:t>que </a:t>
            </a:r>
            <a:r>
              <a:rPr spc="-5" dirty="0"/>
              <a:t>padecen </a:t>
            </a:r>
            <a:r>
              <a:rPr dirty="0"/>
              <a:t>las </a:t>
            </a:r>
            <a:r>
              <a:rPr spc="-5" dirty="0"/>
              <a:t>poblaciones  </a:t>
            </a:r>
            <a:r>
              <a:rPr spc="-10" dirty="0"/>
              <a:t>nativas?</a:t>
            </a:r>
          </a:p>
          <a:p>
            <a:pPr marL="1290320" algn="just">
              <a:lnSpc>
                <a:spcPts val="3175"/>
              </a:lnSpc>
            </a:pPr>
            <a:r>
              <a:rPr dirty="0"/>
              <a:t>¿ </a:t>
            </a:r>
            <a:r>
              <a:rPr spc="-5" dirty="0"/>
              <a:t>Propugnar</a:t>
            </a:r>
            <a:r>
              <a:rPr spc="-35" dirty="0"/>
              <a:t> </a:t>
            </a:r>
            <a:r>
              <a:rPr dirty="0"/>
              <a:t>:</a:t>
            </a:r>
          </a:p>
          <a:p>
            <a:pPr marL="1259840" indent="-457834" algn="just">
              <a:lnSpc>
                <a:spcPct val="100000"/>
              </a:lnSpc>
              <a:buFont typeface="Wingdings"/>
              <a:buChar char=""/>
              <a:tabLst>
                <a:tab pos="1260475" algn="l"/>
              </a:tabLst>
            </a:pPr>
            <a:r>
              <a:rPr spc="-15" dirty="0"/>
              <a:t>Estado</a:t>
            </a:r>
            <a:r>
              <a:rPr spc="-50" dirty="0"/>
              <a:t> </a:t>
            </a:r>
            <a:r>
              <a:rPr spc="-5" dirty="0"/>
              <a:t>–Nación?</a:t>
            </a:r>
          </a:p>
          <a:p>
            <a:pPr marL="972819" indent="-458470" algn="just">
              <a:lnSpc>
                <a:spcPct val="100000"/>
              </a:lnSpc>
              <a:buFont typeface="Wingdings"/>
              <a:buChar char=""/>
              <a:tabLst>
                <a:tab pos="973455" algn="l"/>
              </a:tabLst>
            </a:pPr>
            <a:r>
              <a:rPr spc="-15" dirty="0"/>
              <a:t>Estado</a:t>
            </a:r>
            <a:r>
              <a:rPr spc="-60" dirty="0"/>
              <a:t> </a:t>
            </a:r>
            <a:r>
              <a:rPr spc="-5" dirty="0"/>
              <a:t>pluricultural?</a:t>
            </a:r>
          </a:p>
          <a:p>
            <a:pPr marL="632460" indent="-620395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633095" algn="l"/>
              </a:tabLst>
            </a:pPr>
            <a:r>
              <a:rPr dirty="0"/>
              <a:t>o un </a:t>
            </a:r>
            <a:r>
              <a:rPr spc="-5" dirty="0"/>
              <a:t>nuevo </a:t>
            </a:r>
            <a:r>
              <a:rPr spc="-15" dirty="0"/>
              <a:t>estado </a:t>
            </a:r>
            <a:r>
              <a:rPr dirty="0"/>
              <a:t>pleno</a:t>
            </a:r>
            <a:r>
              <a:rPr spc="-60" dirty="0"/>
              <a:t> </a:t>
            </a:r>
            <a:r>
              <a:rPr dirty="0"/>
              <a:t>?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" dirty="0"/>
              <a:t>FAC.CCSS </a:t>
            </a:r>
            <a:r>
              <a:rPr dirty="0"/>
              <a:t>Y </a:t>
            </a:r>
            <a:r>
              <a:rPr spc="-5" dirty="0"/>
              <a:t>HH.LA</a:t>
            </a:r>
            <a:r>
              <a:rPr spc="-114" dirty="0"/>
              <a:t> </a:t>
            </a:r>
            <a:r>
              <a:rPr spc="-20" dirty="0"/>
              <a:t>CANTUTA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7769" y="434467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782" y="82702"/>
            <a:ext cx="767644" cy="1225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6935" y="1282446"/>
            <a:ext cx="10216515" cy="42473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Referencias: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Contreras, </a:t>
            </a:r>
            <a:r>
              <a:rPr sz="1800" dirty="0">
                <a:latin typeface="Calibri"/>
                <a:cs typeface="Calibri"/>
              </a:rPr>
              <a:t>C y </a:t>
            </a:r>
            <a:r>
              <a:rPr sz="1800" spc="-20" dirty="0">
                <a:latin typeface="Calibri"/>
                <a:cs typeface="Calibri"/>
              </a:rPr>
              <a:t>Cueto, </a:t>
            </a:r>
            <a:r>
              <a:rPr sz="1800" spc="-5" dirty="0">
                <a:latin typeface="Calibri"/>
                <a:cs typeface="Calibri"/>
              </a:rPr>
              <a:t>C.(2013) </a:t>
            </a:r>
            <a:r>
              <a:rPr sz="1800" spc="-10" dirty="0">
                <a:latin typeface="Calibri"/>
                <a:cs typeface="Calibri"/>
              </a:rPr>
              <a:t>“Historia </a:t>
            </a:r>
            <a:r>
              <a:rPr sz="1800" spc="-5" dirty="0">
                <a:latin typeface="Calibri"/>
                <a:cs typeface="Calibri"/>
              </a:rPr>
              <a:t>del </a:t>
            </a:r>
            <a:r>
              <a:rPr sz="1800" spc="-15" dirty="0">
                <a:latin typeface="Calibri"/>
                <a:cs typeface="Calibri"/>
              </a:rPr>
              <a:t>Perú </a:t>
            </a:r>
            <a:r>
              <a:rPr sz="1800" spc="-25" dirty="0">
                <a:latin typeface="Calibri"/>
                <a:cs typeface="Calibri"/>
              </a:rPr>
              <a:t>Contemporáneo”, </a:t>
            </a:r>
            <a:r>
              <a:rPr sz="1800" spc="-55" dirty="0">
                <a:latin typeface="Calibri"/>
                <a:cs typeface="Calibri"/>
              </a:rPr>
              <a:t>IEP, </a:t>
            </a:r>
            <a:r>
              <a:rPr sz="1800" spc="-15" dirty="0">
                <a:latin typeface="Calibri"/>
                <a:cs typeface="Calibri"/>
              </a:rPr>
              <a:t>Fondo </a:t>
            </a:r>
            <a:r>
              <a:rPr sz="1800" spc="-10" dirty="0">
                <a:latin typeface="Calibri"/>
                <a:cs typeface="Calibri"/>
              </a:rPr>
              <a:t>Editorial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PUCP,</a:t>
            </a:r>
            <a:endParaRPr sz="1800" dirty="0">
              <a:latin typeface="Calibri"/>
              <a:cs typeface="Calibri"/>
            </a:endParaRPr>
          </a:p>
          <a:p>
            <a:pPr marL="26098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Universidad </a:t>
            </a:r>
            <a:r>
              <a:rPr sz="1800" spc="-5" dirty="0">
                <a:latin typeface="Calibri"/>
                <a:cs typeface="Calibri"/>
              </a:rPr>
              <a:t>del </a:t>
            </a:r>
            <a:r>
              <a:rPr sz="1800" spc="-10" dirty="0">
                <a:latin typeface="Calibri"/>
                <a:cs typeface="Calibri"/>
              </a:rPr>
              <a:t>Pacífico.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Lima.</a:t>
            </a:r>
          </a:p>
          <a:p>
            <a:pPr marL="260985">
              <a:lnSpc>
                <a:spcPct val="100000"/>
              </a:lnSpc>
              <a:spcBef>
                <a:spcPts val="340"/>
              </a:spcBef>
            </a:pPr>
            <a:r>
              <a:rPr sz="1800" spc="-5" dirty="0">
                <a:latin typeface="Calibri"/>
                <a:cs typeface="Calibri"/>
              </a:rPr>
              <a:t>Chanamé, </a:t>
            </a:r>
            <a:r>
              <a:rPr sz="1800" dirty="0">
                <a:latin typeface="Calibri"/>
                <a:cs typeface="Calibri"/>
              </a:rPr>
              <a:t>R.( 2012)“La </a:t>
            </a:r>
            <a:r>
              <a:rPr sz="1800" spc="-10" dirty="0">
                <a:latin typeface="Calibri"/>
                <a:cs typeface="Calibri"/>
              </a:rPr>
              <a:t>República </a:t>
            </a:r>
            <a:r>
              <a:rPr sz="1800" spc="-25" dirty="0">
                <a:latin typeface="Calibri"/>
                <a:cs typeface="Calibri"/>
              </a:rPr>
              <a:t>Inconclusa”. </a:t>
            </a:r>
            <a:r>
              <a:rPr sz="1800" spc="-10" dirty="0">
                <a:latin typeface="Calibri"/>
                <a:cs typeface="Calibri"/>
              </a:rPr>
              <a:t>Derrama </a:t>
            </a:r>
            <a:r>
              <a:rPr sz="1800" spc="-5" dirty="0">
                <a:latin typeface="Calibri"/>
                <a:cs typeface="Calibri"/>
              </a:rPr>
              <a:t>Magisterial.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Lima</a:t>
            </a:r>
          </a:p>
          <a:p>
            <a:pPr marL="2609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Guardia, C.(1971)”Cultura </a:t>
            </a:r>
            <a:r>
              <a:rPr sz="1800" spc="-20" dirty="0">
                <a:latin typeface="Calibri"/>
                <a:cs typeface="Calibri"/>
              </a:rPr>
              <a:t>Humana”.Los </a:t>
            </a:r>
            <a:r>
              <a:rPr sz="1800" spc="-5" dirty="0">
                <a:latin typeface="Calibri"/>
                <a:cs typeface="Calibri"/>
              </a:rPr>
              <a:t>Andes.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Lima</a:t>
            </a:r>
          </a:p>
          <a:p>
            <a:pPr marL="300990" marR="964565">
              <a:lnSpc>
                <a:spcPct val="100000"/>
              </a:lnSpc>
              <a:spcBef>
                <a:spcPts val="340"/>
              </a:spcBef>
              <a:tabLst>
                <a:tab pos="2332990" algn="l"/>
                <a:tab pos="2968625" algn="l"/>
                <a:tab pos="4718685" algn="l"/>
              </a:tabLst>
            </a:pPr>
            <a:r>
              <a:rPr sz="1800" spc="-10" dirty="0">
                <a:latin typeface="Calibri"/>
                <a:cs typeface="Calibri"/>
              </a:rPr>
              <a:t>Haroiou, </a:t>
            </a:r>
            <a:r>
              <a:rPr sz="1800" dirty="0">
                <a:latin typeface="Calibri"/>
                <a:cs typeface="Calibri"/>
              </a:rPr>
              <a:t>A.(1980): </a:t>
            </a:r>
            <a:r>
              <a:rPr sz="1800" spc="-5" dirty="0">
                <a:latin typeface="Calibri"/>
                <a:cs typeface="Calibri"/>
              </a:rPr>
              <a:t>“Derecho </a:t>
            </a:r>
            <a:r>
              <a:rPr sz="1800" spc="-10" dirty="0">
                <a:latin typeface="Calibri"/>
                <a:cs typeface="Calibri"/>
              </a:rPr>
              <a:t>Constitucional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instituciones políticas </a:t>
            </a:r>
            <a:r>
              <a:rPr sz="1800" spc="-10" dirty="0">
                <a:latin typeface="Calibri"/>
                <a:cs typeface="Calibri"/>
              </a:rPr>
              <a:t>.Editorial </a:t>
            </a:r>
            <a:r>
              <a:rPr sz="1800" spc="-5" dirty="0">
                <a:latin typeface="Calibri"/>
                <a:cs typeface="Calibri"/>
              </a:rPr>
              <a:t>Ariel </a:t>
            </a:r>
            <a:r>
              <a:rPr sz="1800" spc="40" dirty="0">
                <a:latin typeface="Calibri"/>
                <a:cs typeface="Calibri"/>
              </a:rPr>
              <a:t>2° </a:t>
            </a:r>
            <a:r>
              <a:rPr sz="1800" spc="-15" dirty="0">
                <a:latin typeface="Calibri"/>
                <a:cs typeface="Calibri"/>
              </a:rPr>
              <a:t>Edic.v 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Pakkasvirta,</a:t>
            </a:r>
            <a:r>
              <a:rPr sz="18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Jussi(	1958	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) ¿Un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continente, una nación?, Universidad de Costa Rica  </a:t>
            </a:r>
            <a:r>
              <a:rPr sz="1800" spc="-5" dirty="0">
                <a:latin typeface="Calibri"/>
                <a:cs typeface="Calibri"/>
              </a:rPr>
              <a:t>Palacios </a:t>
            </a:r>
            <a:r>
              <a:rPr sz="1800" spc="-10" dirty="0">
                <a:latin typeface="Calibri"/>
                <a:cs typeface="Calibri"/>
              </a:rPr>
              <a:t>Robles, </a:t>
            </a:r>
            <a:r>
              <a:rPr sz="1800" spc="-5" dirty="0">
                <a:latin typeface="Calibri"/>
                <a:cs typeface="Calibri"/>
              </a:rPr>
              <a:t>María De Los Angeles.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( 2004	) </a:t>
            </a:r>
            <a:r>
              <a:rPr sz="1800" spc="-5" dirty="0">
                <a:latin typeface="Calibri"/>
                <a:cs typeface="Calibri"/>
              </a:rPr>
              <a:t>Estado-nación </a:t>
            </a:r>
            <a:r>
              <a:rPr sz="1800" dirty="0">
                <a:latin typeface="Calibri"/>
                <a:cs typeface="Calibri"/>
              </a:rPr>
              <a:t>y </a:t>
            </a:r>
            <a:r>
              <a:rPr sz="1800" spc="-5" dirty="0">
                <a:latin typeface="Calibri"/>
                <a:cs typeface="Calibri"/>
              </a:rPr>
              <a:t>nacionalismo: </a:t>
            </a:r>
            <a:r>
              <a:rPr sz="1800" spc="-15" dirty="0">
                <a:latin typeface="Calibri"/>
                <a:cs typeface="Calibri"/>
              </a:rPr>
              <a:t>discursos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una  </a:t>
            </a:r>
            <a:r>
              <a:rPr sz="1800" spc="-15" dirty="0">
                <a:latin typeface="Calibri"/>
                <a:cs typeface="Calibri"/>
              </a:rPr>
              <a:t>práctica </a:t>
            </a:r>
            <a:r>
              <a:rPr sz="1800" spc="-10" dirty="0">
                <a:latin typeface="Calibri"/>
                <a:cs typeface="Calibri"/>
              </a:rPr>
              <a:t>discontinua </a:t>
            </a:r>
            <a:r>
              <a:rPr sz="1800" dirty="0">
                <a:latin typeface="Calibri"/>
                <a:cs typeface="Calibri"/>
              </a:rPr>
              <a:t>en la </a:t>
            </a:r>
            <a:r>
              <a:rPr sz="1800" spc="-20" dirty="0">
                <a:latin typeface="Calibri"/>
                <a:cs typeface="Calibri"/>
              </a:rPr>
              <a:t>era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la </a:t>
            </a:r>
            <a:r>
              <a:rPr sz="1800" spc="-15" dirty="0">
                <a:latin typeface="Calibri"/>
                <a:cs typeface="Calibri"/>
              </a:rPr>
              <a:t>información. </a:t>
            </a:r>
            <a:r>
              <a:rPr sz="1400" spc="-25" dirty="0">
                <a:latin typeface="Calibri"/>
                <a:cs typeface="Calibri"/>
              </a:rPr>
              <a:t>Univ. </a:t>
            </a:r>
            <a:r>
              <a:rPr sz="1400" spc="-15" dirty="0">
                <a:latin typeface="Calibri"/>
                <a:cs typeface="Calibri"/>
              </a:rPr>
              <a:t>Costa</a:t>
            </a:r>
            <a:r>
              <a:rPr sz="1400" spc="1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Rica.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ts val="212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Lecturas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complementarias: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80"/>
              </a:lnSpc>
            </a:pPr>
            <a:r>
              <a:rPr sz="1800" spc="-15" dirty="0">
                <a:latin typeface="Calibri"/>
                <a:cs typeface="Calibri"/>
              </a:rPr>
              <a:t>Contreras, </a:t>
            </a:r>
            <a:r>
              <a:rPr sz="1800" dirty="0">
                <a:latin typeface="Calibri"/>
                <a:cs typeface="Calibri"/>
              </a:rPr>
              <a:t>C y </a:t>
            </a:r>
            <a:r>
              <a:rPr sz="1800" spc="-15" dirty="0">
                <a:latin typeface="Calibri"/>
                <a:cs typeface="Calibri"/>
              </a:rPr>
              <a:t>Cueto, </a:t>
            </a:r>
            <a:r>
              <a:rPr sz="1800" dirty="0">
                <a:latin typeface="Calibri"/>
                <a:cs typeface="Calibri"/>
              </a:rPr>
              <a:t>M.(2013) </a:t>
            </a:r>
            <a:r>
              <a:rPr sz="1800" spc="-30" dirty="0">
                <a:latin typeface="Calibri"/>
                <a:cs typeface="Calibri"/>
              </a:rPr>
              <a:t>-</a:t>
            </a:r>
            <a:r>
              <a:rPr sz="1900" i="1" spc="-30" dirty="0">
                <a:latin typeface="Agency FB"/>
                <a:cs typeface="Agency FB"/>
              </a:rPr>
              <a:t>La </a:t>
            </a:r>
            <a:r>
              <a:rPr sz="1900" i="1" spc="-35" dirty="0">
                <a:latin typeface="Agency FB"/>
                <a:cs typeface="Agency FB"/>
              </a:rPr>
              <a:t>polémica </a:t>
            </a:r>
            <a:r>
              <a:rPr sz="1900" i="1" spc="-30" dirty="0">
                <a:latin typeface="Agency FB"/>
                <a:cs typeface="Agency FB"/>
              </a:rPr>
              <a:t>entre </a:t>
            </a:r>
            <a:r>
              <a:rPr sz="1900" i="1" spc="-35" dirty="0">
                <a:latin typeface="Agency FB"/>
                <a:cs typeface="Agency FB"/>
              </a:rPr>
              <a:t>monarquía y </a:t>
            </a:r>
            <a:r>
              <a:rPr sz="1900" i="1" spc="-15" dirty="0">
                <a:latin typeface="Agency FB"/>
                <a:cs typeface="Agency FB"/>
              </a:rPr>
              <a:t>república</a:t>
            </a:r>
            <a:r>
              <a:rPr sz="1800" spc="-15" dirty="0">
                <a:latin typeface="Calibri"/>
                <a:cs typeface="Calibri"/>
              </a:rPr>
              <a:t>,(60-65) 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spc="-10" dirty="0">
                <a:latin typeface="Calibri"/>
                <a:cs typeface="Calibri"/>
              </a:rPr>
              <a:t>Historia </a:t>
            </a:r>
            <a:r>
              <a:rPr sz="1800" spc="-5" dirty="0">
                <a:latin typeface="Calibri"/>
                <a:cs typeface="Calibri"/>
              </a:rPr>
              <a:t>del </a:t>
            </a:r>
            <a:r>
              <a:rPr sz="1800" spc="-10" dirty="0">
                <a:latin typeface="Calibri"/>
                <a:cs typeface="Calibri"/>
              </a:rPr>
              <a:t>Perú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Contemporáneo.</a:t>
            </a:r>
            <a:endParaRPr sz="1800" dirty="0">
              <a:latin typeface="Calibri"/>
              <a:cs typeface="Calibri"/>
            </a:endParaRPr>
          </a:p>
          <a:p>
            <a:pPr marL="2947035">
              <a:lnSpc>
                <a:spcPts val="2220"/>
              </a:lnSpc>
            </a:pPr>
            <a:r>
              <a:rPr sz="1800" spc="-30" dirty="0">
                <a:latin typeface="Calibri"/>
                <a:cs typeface="Calibri"/>
              </a:rPr>
              <a:t>-</a:t>
            </a:r>
            <a:r>
              <a:rPr sz="1900" i="1" spc="-30" dirty="0">
                <a:latin typeface="Agency FB"/>
                <a:cs typeface="Agency FB"/>
              </a:rPr>
              <a:t>Aprender </a:t>
            </a:r>
            <a:r>
              <a:rPr sz="1900" i="1" spc="-40" dirty="0">
                <a:latin typeface="Agency FB"/>
                <a:cs typeface="Agency FB"/>
              </a:rPr>
              <a:t>a </a:t>
            </a:r>
            <a:r>
              <a:rPr sz="1900" i="1" spc="-10" dirty="0">
                <a:latin typeface="Agency FB"/>
                <a:cs typeface="Agency FB"/>
              </a:rPr>
              <a:t>ser </a:t>
            </a:r>
            <a:r>
              <a:rPr sz="1900" i="1" spc="-15" dirty="0">
                <a:latin typeface="Agency FB"/>
                <a:cs typeface="Agency FB"/>
              </a:rPr>
              <a:t>libres</a:t>
            </a:r>
            <a:r>
              <a:rPr sz="1800" i="1" spc="-15" dirty="0">
                <a:latin typeface="Calibri"/>
                <a:cs typeface="Calibri"/>
              </a:rPr>
              <a:t>. </a:t>
            </a:r>
            <a:r>
              <a:rPr sz="1800" i="1" dirty="0">
                <a:latin typeface="Calibri"/>
                <a:cs typeface="Calibri"/>
              </a:rPr>
              <a:t>(15-18) </a:t>
            </a:r>
            <a:r>
              <a:rPr sz="1800" i="1" spc="-15" dirty="0">
                <a:latin typeface="Calibri"/>
                <a:cs typeface="Calibri"/>
              </a:rPr>
              <a:t>En </a:t>
            </a:r>
            <a:r>
              <a:rPr sz="1800" i="1" spc="-10" dirty="0">
                <a:latin typeface="Calibri"/>
                <a:cs typeface="Calibri"/>
              </a:rPr>
              <a:t>Historia </a:t>
            </a:r>
            <a:r>
              <a:rPr sz="1800" i="1" spc="-5" dirty="0">
                <a:latin typeface="Calibri"/>
                <a:cs typeface="Calibri"/>
              </a:rPr>
              <a:t>del </a:t>
            </a:r>
            <a:r>
              <a:rPr sz="1800" i="1" spc="-10" dirty="0">
                <a:latin typeface="Calibri"/>
                <a:cs typeface="Calibri"/>
              </a:rPr>
              <a:t>Perú</a:t>
            </a:r>
            <a:r>
              <a:rPr sz="1800" i="1" spc="-17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republicano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" dirty="0"/>
              <a:t>FAC.CCSS </a:t>
            </a:r>
            <a:r>
              <a:rPr dirty="0"/>
              <a:t>Y </a:t>
            </a:r>
            <a:r>
              <a:rPr spc="-5" dirty="0"/>
              <a:t>HH.LA</a:t>
            </a:r>
            <a:r>
              <a:rPr spc="-114" dirty="0"/>
              <a:t> </a:t>
            </a:r>
            <a:r>
              <a:rPr spc="-20" dirty="0"/>
              <a:t>CANTUTA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7769" y="434467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782" y="82702"/>
            <a:ext cx="767644" cy="1225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1808479"/>
            <a:ext cx="9050020" cy="3754120"/>
          </a:xfrm>
          <a:custGeom>
            <a:avLst/>
            <a:gdLst/>
            <a:ahLst/>
            <a:cxnLst/>
            <a:rect l="l" t="t" r="r" b="b"/>
            <a:pathLst>
              <a:path w="9050020" h="3754120">
                <a:moveTo>
                  <a:pt x="0" y="3754120"/>
                </a:moveTo>
                <a:lnTo>
                  <a:pt x="9050020" y="3754120"/>
                </a:lnTo>
                <a:lnTo>
                  <a:pt x="9050020" y="0"/>
                </a:lnTo>
                <a:lnTo>
                  <a:pt x="0" y="0"/>
                </a:lnTo>
                <a:lnTo>
                  <a:pt x="0" y="375412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07769" y="1872744"/>
            <a:ext cx="8778064" cy="12539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50100"/>
              </a:lnSpc>
              <a:spcBef>
                <a:spcPts val="95"/>
              </a:spcBef>
              <a:tabLst>
                <a:tab pos="2623820" algn="l"/>
              </a:tabLst>
            </a:pPr>
            <a:r>
              <a:rPr lang="es-PE" sz="2800" b="1" spc="5" dirty="0" smtClean="0">
                <a:latin typeface="Baskerville Old Face"/>
                <a:cs typeface="Baskerville Old Face"/>
              </a:rPr>
              <a:t>  </a:t>
            </a:r>
            <a:r>
              <a:rPr sz="2800" b="1" dirty="0" smtClean="0">
                <a:latin typeface="Baskerville Old Face"/>
                <a:cs typeface="Baskerville Old Face"/>
              </a:rPr>
              <a:t>FACULTAD </a:t>
            </a:r>
            <a:r>
              <a:rPr sz="2800" b="1" spc="5" dirty="0">
                <a:latin typeface="Baskerville Old Face"/>
                <a:cs typeface="Baskerville Old Face"/>
              </a:rPr>
              <a:t>DE</a:t>
            </a:r>
            <a:r>
              <a:rPr sz="2800" b="1" spc="-85" dirty="0">
                <a:latin typeface="Baskerville Old Face"/>
                <a:cs typeface="Baskerville Old Face"/>
              </a:rPr>
              <a:t> </a:t>
            </a:r>
            <a:r>
              <a:rPr sz="2800" b="1" spc="-5" dirty="0" smtClean="0">
                <a:latin typeface="Baskerville Old Face"/>
                <a:cs typeface="Baskerville Old Face"/>
              </a:rPr>
              <a:t>:</a:t>
            </a:r>
            <a:r>
              <a:rPr lang="es-PE" sz="2800" b="1" spc="-5" dirty="0" smtClean="0">
                <a:latin typeface="Baskerville Old Face"/>
                <a:cs typeface="Baskerville Old Face"/>
              </a:rPr>
              <a:t> </a:t>
            </a:r>
          </a:p>
          <a:p>
            <a:pPr marR="5080">
              <a:lnSpc>
                <a:spcPct val="150100"/>
              </a:lnSpc>
              <a:spcBef>
                <a:spcPts val="95"/>
              </a:spcBef>
              <a:tabLst>
                <a:tab pos="2623820" algn="l"/>
              </a:tabLst>
            </a:pPr>
            <a:r>
              <a:rPr lang="es-PE" sz="2800" b="1" spc="-5" dirty="0" smtClean="0">
                <a:latin typeface="Baskerville Old Face"/>
                <a:cs typeface="Baskerville Old Face"/>
              </a:rPr>
              <a:t>            CIENCIAS SOCIALES Y HUMANIDADES</a:t>
            </a:r>
            <a:endParaRPr sz="2800" dirty="0">
              <a:latin typeface="Baskerville Old Face"/>
              <a:cs typeface="Baskerville Old Fac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6527" y="3241339"/>
            <a:ext cx="1587500" cy="5948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50100"/>
              </a:lnSpc>
              <a:spcBef>
                <a:spcPts val="95"/>
              </a:spcBef>
            </a:pPr>
            <a:r>
              <a:rPr sz="2800" b="1" spc="5" dirty="0">
                <a:latin typeface="Baskerville Old Face"/>
                <a:cs typeface="Baskerville Old Face"/>
              </a:rPr>
              <a:t>CURSO  </a:t>
            </a:r>
            <a:endParaRPr sz="2800" dirty="0">
              <a:latin typeface="Baskerville Old Face"/>
              <a:cs typeface="Baskerville Old Fac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8649" y="3197022"/>
            <a:ext cx="4172585" cy="130619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80"/>
              </a:spcBef>
            </a:pPr>
            <a:r>
              <a:rPr sz="2800" b="1" spc="-5" dirty="0">
                <a:latin typeface="Baskerville Old Face"/>
                <a:cs typeface="Baskerville Old Face"/>
              </a:rPr>
              <a:t>: </a:t>
            </a:r>
            <a:r>
              <a:rPr sz="2800" b="1" spc="5" dirty="0">
                <a:latin typeface="Baskerville Old Face"/>
                <a:cs typeface="Baskerville Old Face"/>
              </a:rPr>
              <a:t>SOCIEDAD </a:t>
            </a:r>
            <a:r>
              <a:rPr sz="2800" b="1" dirty="0">
                <a:latin typeface="Baskerville Old Face"/>
                <a:cs typeface="Baskerville Old Face"/>
              </a:rPr>
              <a:t>Y</a:t>
            </a:r>
            <a:r>
              <a:rPr sz="2800" b="1" spc="-155" dirty="0">
                <a:latin typeface="Baskerville Old Face"/>
                <a:cs typeface="Baskerville Old Face"/>
              </a:rPr>
              <a:t> </a:t>
            </a:r>
            <a:r>
              <a:rPr sz="2800" b="1" dirty="0">
                <a:latin typeface="Baskerville Old Face"/>
                <a:cs typeface="Baskerville Old Face"/>
              </a:rPr>
              <a:t>CULTURA</a:t>
            </a:r>
            <a:endParaRPr sz="2800" dirty="0">
              <a:latin typeface="Baskerville Old Face"/>
              <a:cs typeface="Baskerville Old Face"/>
            </a:endParaRPr>
          </a:p>
          <a:p>
            <a:pPr marL="4445">
              <a:lnSpc>
                <a:spcPct val="100000"/>
              </a:lnSpc>
              <a:spcBef>
                <a:spcPts val="1680"/>
              </a:spcBef>
            </a:pPr>
            <a:endParaRPr sz="2800" dirty="0">
              <a:latin typeface="Baskerville Old Face"/>
              <a:cs typeface="Baskerville Old Fac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2082" y="4240984"/>
            <a:ext cx="2206851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50100"/>
              </a:lnSpc>
              <a:spcBef>
                <a:spcPts val="100"/>
              </a:spcBef>
            </a:pPr>
            <a:r>
              <a:rPr sz="2800" b="1" spc="10" dirty="0">
                <a:latin typeface="Baskerville Old Face"/>
                <a:cs typeface="Baskerville Old Face"/>
              </a:rPr>
              <a:t>D</a:t>
            </a:r>
            <a:r>
              <a:rPr sz="2800" b="1" spc="20" dirty="0">
                <a:latin typeface="Baskerville Old Face"/>
                <a:cs typeface="Baskerville Old Face"/>
              </a:rPr>
              <a:t>O</a:t>
            </a:r>
            <a:r>
              <a:rPr sz="2800" b="1" spc="15" dirty="0">
                <a:latin typeface="Baskerville Old Face"/>
                <a:cs typeface="Baskerville Old Face"/>
              </a:rPr>
              <a:t>C</a:t>
            </a:r>
            <a:r>
              <a:rPr sz="2800" b="1" spc="-10" dirty="0">
                <a:latin typeface="Baskerville Old Face"/>
                <a:cs typeface="Baskerville Old Face"/>
              </a:rPr>
              <a:t>ENTE  </a:t>
            </a:r>
            <a:r>
              <a:rPr sz="2800" b="1" spc="5" dirty="0">
                <a:latin typeface="Baskerville Old Face"/>
                <a:cs typeface="Baskerville Old Face"/>
              </a:rPr>
              <a:t>SEMANA</a:t>
            </a:r>
            <a:endParaRPr sz="2800" dirty="0">
              <a:latin typeface="Baskerville Old Face"/>
              <a:cs typeface="Baskerville Old Fac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8256" y="4197604"/>
            <a:ext cx="6323513" cy="130805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b="1" spc="-5" dirty="0" smtClean="0">
                <a:latin typeface="Baskerville Old Face"/>
                <a:cs typeface="Baskerville Old Face"/>
              </a:rPr>
              <a:t>:</a:t>
            </a:r>
            <a:r>
              <a:rPr lang="es-PE" sz="2800" b="1" spc="-5" dirty="0" smtClean="0">
                <a:latin typeface="Baskerville Old Face"/>
                <a:cs typeface="Baskerville Old Face"/>
              </a:rPr>
              <a:t> JUAN CARLOS PALOMINO PAREDES</a:t>
            </a:r>
            <a:endParaRPr sz="2800" dirty="0">
              <a:latin typeface="Baskerville Old Face"/>
              <a:cs typeface="Baskerville Old Face"/>
            </a:endParaRPr>
          </a:p>
          <a:p>
            <a:pPr>
              <a:lnSpc>
                <a:spcPct val="100000"/>
              </a:lnSpc>
              <a:spcBef>
                <a:spcPts val="1685"/>
              </a:spcBef>
            </a:pPr>
            <a:r>
              <a:rPr sz="2800" b="1" spc="-5" dirty="0">
                <a:latin typeface="Baskerville Old Face"/>
                <a:cs typeface="Baskerville Old Face"/>
              </a:rPr>
              <a:t>:</a:t>
            </a:r>
            <a:r>
              <a:rPr sz="2800" b="1" spc="-50" dirty="0">
                <a:latin typeface="Baskerville Old Face"/>
                <a:cs typeface="Baskerville Old Face"/>
              </a:rPr>
              <a:t> </a:t>
            </a:r>
            <a:r>
              <a:rPr sz="2800" b="1" dirty="0">
                <a:latin typeface="Baskerville Old Face"/>
                <a:cs typeface="Baskerville Old Face"/>
              </a:rPr>
              <a:t>PRIMERA</a:t>
            </a:r>
            <a:endParaRPr sz="2800" dirty="0">
              <a:latin typeface="Baskerville Old Face"/>
              <a:cs typeface="Baskerville Old Fac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12720" y="543936"/>
            <a:ext cx="5674359" cy="882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" dirty="0"/>
              <a:t>FAC.CCSS </a:t>
            </a:r>
            <a:r>
              <a:rPr dirty="0"/>
              <a:t>Y </a:t>
            </a:r>
            <a:r>
              <a:rPr spc="-5" dirty="0"/>
              <a:t>HH.LA</a:t>
            </a:r>
            <a:r>
              <a:rPr spc="-114" dirty="0"/>
              <a:t> </a:t>
            </a:r>
            <a:r>
              <a:rPr spc="-20" dirty="0"/>
              <a:t>CANTUTA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260" y="721359"/>
            <a:ext cx="2131060" cy="462280"/>
          </a:xfrm>
          <a:prstGeom prst="rect">
            <a:avLst/>
          </a:prstGeom>
          <a:ln w="9525">
            <a:solidFill>
              <a:srgbClr val="E38312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9"/>
              </a:spcBef>
              <a:tabLst>
                <a:tab pos="1473200" algn="l"/>
              </a:tabLst>
            </a:pPr>
            <a:r>
              <a:rPr sz="2400" b="1" spc="-15" dirty="0">
                <a:latin typeface="Calibri"/>
                <a:cs typeface="Calibri"/>
              </a:rPr>
              <a:t>UNIDAD	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" dirty="0"/>
              <a:t>FAC.CCSS </a:t>
            </a:r>
            <a:r>
              <a:rPr dirty="0"/>
              <a:t>Y </a:t>
            </a:r>
            <a:r>
              <a:rPr spc="-5" dirty="0"/>
              <a:t>HH.LA</a:t>
            </a:r>
            <a:r>
              <a:rPr spc="-114" dirty="0"/>
              <a:t> </a:t>
            </a:r>
            <a:r>
              <a:rPr spc="-20" dirty="0"/>
              <a:t>CANTUTA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2979" y="721359"/>
            <a:ext cx="1628139" cy="462280"/>
          </a:xfrm>
          <a:prstGeom prst="rect">
            <a:avLst/>
          </a:prstGeom>
          <a:ln w="9525">
            <a:solidFill>
              <a:srgbClr val="E38312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09"/>
              </a:spcBef>
            </a:pPr>
            <a:r>
              <a:rPr sz="2400" b="1" dirty="0">
                <a:latin typeface="Calibri"/>
                <a:cs typeface="Calibri"/>
              </a:rPr>
              <a:t>SESIÓN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340" y="1280160"/>
            <a:ext cx="10530840" cy="462280"/>
          </a:xfrm>
          <a:prstGeom prst="rect">
            <a:avLst/>
          </a:prstGeom>
          <a:solidFill>
            <a:srgbClr val="FFFF00"/>
          </a:solidFill>
          <a:ln w="9525">
            <a:solidFill>
              <a:srgbClr val="E38312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204"/>
              </a:spcBef>
            </a:pPr>
            <a:r>
              <a:rPr sz="2400" b="1" spc="-5" dirty="0">
                <a:latin typeface="Calibri"/>
                <a:cs typeface="Calibri"/>
              </a:rPr>
              <a:t>TEMA:</a:t>
            </a:r>
            <a:r>
              <a:rPr sz="1800" spc="-5" dirty="0">
                <a:latin typeface="Arial"/>
                <a:cs typeface="Arial"/>
              </a:rPr>
              <a:t>Constitución 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5" dirty="0">
                <a:latin typeface="Arial"/>
                <a:cs typeface="Arial"/>
              </a:rPr>
              <a:t>desarrollo del estado nación </a:t>
            </a:r>
            <a:r>
              <a:rPr sz="1800" dirty="0">
                <a:latin typeface="Arial"/>
                <a:cs typeface="Arial"/>
              </a:rPr>
              <a:t>demoliberal </a:t>
            </a:r>
            <a:r>
              <a:rPr sz="1800" spc="-5" dirty="0">
                <a:latin typeface="Arial"/>
                <a:cs typeface="Arial"/>
              </a:rPr>
              <a:t>en Europa, </a:t>
            </a:r>
            <a:r>
              <a:rPr sz="1800" dirty="0">
                <a:latin typeface="Arial"/>
                <a:cs typeface="Arial"/>
              </a:rPr>
              <a:t>Latinoamérica y </a:t>
            </a:r>
            <a:r>
              <a:rPr sz="1800" spc="-5" dirty="0">
                <a:latin typeface="Arial"/>
                <a:cs typeface="Arial"/>
              </a:rPr>
              <a:t>el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Perú.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2917" y="2133917"/>
          <a:ext cx="10528300" cy="1968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8300"/>
              </a:tblGrid>
              <a:tr h="48513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5"/>
                        </a:spcBef>
                        <a:tabLst>
                          <a:tab pos="2094864" algn="l"/>
                        </a:tabLst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COMPETENCIA	ESPECÍFICA: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9525">
                      <a:solidFill>
                        <a:srgbClr val="E38312"/>
                      </a:solidFill>
                      <a:prstDash val="solid"/>
                    </a:lnL>
                    <a:lnR w="9525">
                      <a:solidFill>
                        <a:srgbClr val="E38312"/>
                      </a:solidFill>
                      <a:prstDash val="solid"/>
                    </a:lnR>
                    <a:lnT w="9525">
                      <a:solidFill>
                        <a:srgbClr val="E38312"/>
                      </a:solidFill>
                      <a:prstDash val="solid"/>
                    </a:lnT>
                    <a:lnB w="9525">
                      <a:solidFill>
                        <a:srgbClr val="E38312"/>
                      </a:solidFill>
                      <a:prstDash val="solid"/>
                    </a:lnB>
                    <a:solidFill>
                      <a:srgbClr val="A29B4E"/>
                    </a:solidFill>
                  </a:tcPr>
                </a:tc>
              </a:tr>
              <a:tr h="1021079">
                <a:tc>
                  <a:txBody>
                    <a:bodyPr/>
                    <a:lstStyle/>
                    <a:p>
                      <a:pPr marL="90805" marR="944244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1.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Conoce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analiza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los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conceptos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características sobre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el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Estado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Constitución,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así como</a:t>
                      </a:r>
                      <a:r>
                        <a:rPr sz="1800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los  cambios políticos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en la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educación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en el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Perú del siglo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XX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XXI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mediante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indagaciones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investigaciones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que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fomenten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9525">
                      <a:solidFill>
                        <a:srgbClr val="E38312"/>
                      </a:solidFill>
                      <a:prstDash val="solid"/>
                    </a:lnL>
                    <a:lnR w="9525">
                      <a:solidFill>
                        <a:srgbClr val="E38312"/>
                      </a:solidFill>
                      <a:prstDash val="solid"/>
                    </a:lnR>
                    <a:lnT w="9525">
                      <a:solidFill>
                        <a:srgbClr val="E38312"/>
                      </a:solidFill>
                      <a:prstDash val="solid"/>
                    </a:lnT>
                    <a:lnB w="9525">
                      <a:solidFill>
                        <a:srgbClr val="E38312"/>
                      </a:solidFill>
                      <a:prstDash val="soli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E38312"/>
                      </a:solidFill>
                      <a:prstDash val="solid"/>
                    </a:lnL>
                    <a:lnR w="9525">
                      <a:solidFill>
                        <a:srgbClr val="E38312"/>
                      </a:solidFill>
                      <a:prstDash val="solid"/>
                    </a:lnR>
                    <a:lnT w="9525">
                      <a:solidFill>
                        <a:srgbClr val="E38312"/>
                      </a:solidFill>
                      <a:prstDash val="solid"/>
                    </a:lnT>
                    <a:lnB w="9525">
                      <a:solidFill>
                        <a:srgbClr val="E38312"/>
                      </a:solidFill>
                      <a:prstDash val="solid"/>
                    </a:lnB>
                    <a:solidFill>
                      <a:srgbClr val="A29B4E"/>
                    </a:solidFill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85725">
                        <a:lnSpc>
                          <a:spcPts val="1495"/>
                        </a:lnSpc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CAPACIDAD</a:t>
                      </a:r>
                      <a:r>
                        <a:rPr sz="24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E38312"/>
                      </a:solidFill>
                      <a:prstDash val="solid"/>
                    </a:lnL>
                    <a:lnR w="9525">
                      <a:solidFill>
                        <a:srgbClr val="E38312"/>
                      </a:solidFill>
                      <a:prstDash val="solid"/>
                    </a:lnR>
                    <a:lnT w="9525">
                      <a:solidFill>
                        <a:srgbClr val="E38312"/>
                      </a:solidFill>
                      <a:prstDash val="solid"/>
                    </a:lnT>
                    <a:lnB w="9525">
                      <a:solidFill>
                        <a:srgbClr val="E38312"/>
                      </a:solidFill>
                      <a:prstDash val="solid"/>
                    </a:lnB>
                    <a:solidFill>
                      <a:srgbClr val="A29B4E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85140" y="4665979"/>
            <a:ext cx="10561320" cy="310983"/>
          </a:xfrm>
          <a:prstGeom prst="rect">
            <a:avLst/>
          </a:prstGeom>
          <a:ln w="9525">
            <a:solidFill>
              <a:srgbClr val="E38312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latin typeface="Arial"/>
                <a:cs typeface="Arial"/>
              </a:rPr>
              <a:t>Explica sobre el origen de la </a:t>
            </a:r>
            <a:r>
              <a:rPr lang="es-PE" spc="-5" dirty="0" smtClean="0">
                <a:latin typeface="Arial"/>
                <a:cs typeface="Arial"/>
              </a:rPr>
              <a:t>formación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5" dirty="0">
                <a:latin typeface="Arial"/>
                <a:cs typeface="Arial"/>
              </a:rPr>
              <a:t>el desarrollo del estado-nación en el Perú </a:t>
            </a:r>
            <a:r>
              <a:rPr sz="1800" dirty="0">
                <a:latin typeface="Arial"/>
                <a:cs typeface="Arial"/>
              </a:rPr>
              <a:t>y </a:t>
            </a:r>
            <a:r>
              <a:rPr sz="1800" spc="-5" dirty="0">
                <a:latin typeface="Arial"/>
                <a:cs typeface="Arial"/>
              </a:rPr>
              <a:t>el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mundo.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782" y="82702"/>
            <a:ext cx="767644" cy="1225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500" y="985519"/>
            <a:ext cx="883919" cy="1259840"/>
          </a:xfrm>
          <a:custGeom>
            <a:avLst/>
            <a:gdLst/>
            <a:ahLst/>
            <a:cxnLst/>
            <a:rect l="l" t="t" r="r" b="b"/>
            <a:pathLst>
              <a:path w="883919" h="1259839">
                <a:moveTo>
                  <a:pt x="0" y="0"/>
                </a:moveTo>
                <a:lnTo>
                  <a:pt x="0" y="817879"/>
                </a:lnTo>
                <a:lnTo>
                  <a:pt x="441959" y="1259839"/>
                </a:lnTo>
                <a:lnTo>
                  <a:pt x="883919" y="817879"/>
                </a:lnTo>
                <a:lnTo>
                  <a:pt x="883919" y="441959"/>
                </a:lnTo>
                <a:lnTo>
                  <a:pt x="441959" y="441959"/>
                </a:lnTo>
                <a:lnTo>
                  <a:pt x="0" y="0"/>
                </a:lnTo>
                <a:close/>
              </a:path>
              <a:path w="883919" h="1259839">
                <a:moveTo>
                  <a:pt x="883919" y="0"/>
                </a:moveTo>
                <a:lnTo>
                  <a:pt x="441959" y="441959"/>
                </a:lnTo>
                <a:lnTo>
                  <a:pt x="883919" y="441959"/>
                </a:lnTo>
                <a:lnTo>
                  <a:pt x="8839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500" y="985519"/>
            <a:ext cx="883919" cy="1259840"/>
          </a:xfrm>
          <a:custGeom>
            <a:avLst/>
            <a:gdLst/>
            <a:ahLst/>
            <a:cxnLst/>
            <a:rect l="l" t="t" r="r" b="b"/>
            <a:pathLst>
              <a:path w="883919" h="1259839">
                <a:moveTo>
                  <a:pt x="883919" y="0"/>
                </a:moveTo>
                <a:lnTo>
                  <a:pt x="883919" y="817879"/>
                </a:lnTo>
                <a:lnTo>
                  <a:pt x="441959" y="1259839"/>
                </a:lnTo>
                <a:lnTo>
                  <a:pt x="0" y="817879"/>
                </a:lnTo>
                <a:lnTo>
                  <a:pt x="0" y="0"/>
                </a:lnTo>
                <a:lnTo>
                  <a:pt x="441959" y="441959"/>
                </a:lnTo>
                <a:lnTo>
                  <a:pt x="883919" y="0"/>
                </a:lnTo>
                <a:close/>
              </a:path>
            </a:pathLst>
          </a:custGeom>
          <a:ln w="158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5750" y="1494409"/>
            <a:ext cx="438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4101" y="517587"/>
            <a:ext cx="10619740" cy="1295973"/>
          </a:xfrm>
          <a:custGeom>
            <a:avLst/>
            <a:gdLst/>
            <a:ahLst/>
            <a:cxnLst/>
            <a:rect l="l" t="t" r="r" b="b"/>
            <a:pathLst>
              <a:path w="10619740" h="838200">
                <a:moveTo>
                  <a:pt x="10480040" y="0"/>
                </a:moveTo>
                <a:lnTo>
                  <a:pt x="0" y="0"/>
                </a:lnTo>
                <a:lnTo>
                  <a:pt x="0" y="838200"/>
                </a:lnTo>
                <a:lnTo>
                  <a:pt x="10480040" y="838200"/>
                </a:lnTo>
                <a:lnTo>
                  <a:pt x="10524219" y="831071"/>
                </a:lnTo>
                <a:lnTo>
                  <a:pt x="10562571" y="811227"/>
                </a:lnTo>
                <a:lnTo>
                  <a:pt x="10592803" y="780976"/>
                </a:lnTo>
                <a:lnTo>
                  <a:pt x="10612623" y="742630"/>
                </a:lnTo>
                <a:lnTo>
                  <a:pt x="10619740" y="698500"/>
                </a:lnTo>
                <a:lnTo>
                  <a:pt x="10619740" y="139700"/>
                </a:lnTo>
                <a:lnTo>
                  <a:pt x="10612623" y="95569"/>
                </a:lnTo>
                <a:lnTo>
                  <a:pt x="10592803" y="57223"/>
                </a:lnTo>
                <a:lnTo>
                  <a:pt x="10562571" y="26972"/>
                </a:lnTo>
                <a:lnTo>
                  <a:pt x="10524219" y="7128"/>
                </a:lnTo>
                <a:lnTo>
                  <a:pt x="10480040" y="0"/>
                </a:lnTo>
                <a:close/>
              </a:path>
            </a:pathLst>
          </a:custGeom>
          <a:solidFill>
            <a:srgbClr val="FFFF00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0760" y="517587"/>
            <a:ext cx="10619740" cy="1295973"/>
          </a:xfrm>
          <a:custGeom>
            <a:avLst/>
            <a:gdLst/>
            <a:ahLst/>
            <a:cxnLst/>
            <a:rect l="l" t="t" r="r" b="b"/>
            <a:pathLst>
              <a:path w="10619740" h="838200">
                <a:moveTo>
                  <a:pt x="10619740" y="139700"/>
                </a:moveTo>
                <a:lnTo>
                  <a:pt x="10619740" y="698500"/>
                </a:lnTo>
                <a:lnTo>
                  <a:pt x="10612623" y="742630"/>
                </a:lnTo>
                <a:lnTo>
                  <a:pt x="10592803" y="780976"/>
                </a:lnTo>
                <a:lnTo>
                  <a:pt x="10562571" y="811227"/>
                </a:lnTo>
                <a:lnTo>
                  <a:pt x="10524219" y="831071"/>
                </a:lnTo>
                <a:lnTo>
                  <a:pt x="10480040" y="838200"/>
                </a:lnTo>
                <a:lnTo>
                  <a:pt x="0" y="838200"/>
                </a:lnTo>
                <a:lnTo>
                  <a:pt x="0" y="0"/>
                </a:lnTo>
                <a:lnTo>
                  <a:pt x="10480040" y="0"/>
                </a:lnTo>
                <a:lnTo>
                  <a:pt x="10524219" y="7128"/>
                </a:lnTo>
                <a:lnTo>
                  <a:pt x="10562571" y="26972"/>
                </a:lnTo>
                <a:lnTo>
                  <a:pt x="10592803" y="57223"/>
                </a:lnTo>
                <a:lnTo>
                  <a:pt x="10612623" y="95569"/>
                </a:lnTo>
                <a:lnTo>
                  <a:pt x="10619740" y="139700"/>
                </a:lnTo>
                <a:close/>
              </a:path>
            </a:pathLst>
          </a:custGeom>
          <a:ln w="158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6975" y="666476"/>
            <a:ext cx="1042098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 indent="-227965">
              <a:lnSpc>
                <a:spcPct val="100000"/>
              </a:lnSpc>
              <a:spcBef>
                <a:spcPts val="100"/>
              </a:spcBef>
              <a:buChar char="•"/>
              <a:tabLst>
                <a:tab pos="227965" algn="l"/>
                <a:tab pos="241300" algn="l"/>
              </a:tabLst>
            </a:pPr>
            <a:r>
              <a:rPr sz="2400" spc="-370" dirty="0">
                <a:latin typeface="Adobe Hebrew" panose="02040503050201020203" pitchFamily="18" charset="-79"/>
                <a:cs typeface="Adobe Hebrew" panose="02040503050201020203" pitchFamily="18" charset="-79"/>
              </a:rPr>
              <a:t>Haroiou,A.(1980).“</a:t>
            </a:r>
            <a:r>
              <a:rPr sz="2400" spc="-37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Agrupación</a:t>
            </a:r>
            <a:r>
              <a:rPr sz="2400" spc="-37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s-PE" sz="2400" spc="-37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 </a:t>
            </a:r>
            <a:r>
              <a:rPr sz="2400" spc="-405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humana</a:t>
            </a:r>
            <a:r>
              <a:rPr sz="2400" spc="-405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lang="es-PE" sz="2400" spc="-405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 </a:t>
            </a:r>
            <a:r>
              <a:rPr sz="2400" spc="-315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f</a:t>
            </a:r>
            <a:r>
              <a:rPr lang="es-PE" sz="2400" spc="-315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sz="2400" spc="-315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ijada</a:t>
            </a:r>
            <a:r>
              <a:rPr sz="2400" spc="-315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sz="2400" spc="-39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en</a:t>
            </a:r>
            <a:r>
              <a:rPr sz="2400" spc="-39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s-PE" sz="2400" spc="-39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 </a:t>
            </a:r>
            <a:r>
              <a:rPr sz="2400" spc="-405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un </a:t>
            </a:r>
            <a:r>
              <a:rPr lang="es-PE" sz="2400" spc="-405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  </a:t>
            </a:r>
            <a:r>
              <a:rPr sz="2400" spc="-300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territorio</a:t>
            </a:r>
            <a:r>
              <a:rPr sz="2400" spc="-3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s-PE" sz="2400" spc="-3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 </a:t>
            </a:r>
            <a:r>
              <a:rPr sz="2400" spc="-375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determinado</a:t>
            </a:r>
            <a:r>
              <a:rPr sz="2400" spc="-375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s-PE" sz="2400" spc="-375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 </a:t>
            </a:r>
            <a:r>
              <a:rPr sz="2400" spc="-409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y </a:t>
            </a:r>
            <a:r>
              <a:rPr lang="es-PE" sz="2400" spc="-409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sz="2400" spc="-390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en</a:t>
            </a:r>
            <a:r>
              <a:rPr sz="2400" spc="-39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s-PE" sz="2400" spc="-39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  </a:t>
            </a:r>
            <a:r>
              <a:rPr sz="2400" spc="-3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la </a:t>
            </a:r>
            <a:r>
              <a:rPr sz="2400" spc="-390" dirty="0">
                <a:latin typeface="Adobe Hebrew" panose="02040503050201020203" pitchFamily="18" charset="-79"/>
                <a:cs typeface="Adobe Hebrew" panose="02040503050201020203" pitchFamily="18" charset="-79"/>
              </a:rPr>
              <a:t>que </a:t>
            </a:r>
            <a:r>
              <a:rPr lang="es-PE" sz="2400" spc="-39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 </a:t>
            </a:r>
            <a:r>
              <a:rPr sz="2400" spc="-325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existe</a:t>
            </a:r>
            <a:r>
              <a:rPr sz="2400" spc="-325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sz="2400" spc="-405" dirty="0">
                <a:latin typeface="Adobe Hebrew" panose="02040503050201020203" pitchFamily="18" charset="-79"/>
                <a:cs typeface="Adobe Hebrew" panose="02040503050201020203" pitchFamily="18" charset="-79"/>
              </a:rPr>
              <a:t>un </a:t>
            </a:r>
            <a:r>
              <a:rPr lang="es-PE" sz="2400" spc="-405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 </a:t>
            </a:r>
            <a:r>
              <a:rPr sz="2400" spc="-375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orden</a:t>
            </a:r>
            <a:r>
              <a:rPr sz="2400" spc="-375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s-PE" sz="2400" spc="-375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 </a:t>
            </a:r>
            <a:r>
              <a:rPr sz="2400" spc="-31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social</a:t>
            </a:r>
            <a:r>
              <a:rPr sz="2400" spc="-310" dirty="0">
                <a:latin typeface="Adobe Hebrew" panose="02040503050201020203" pitchFamily="18" charset="-79"/>
                <a:cs typeface="Adobe Hebrew" panose="02040503050201020203" pitchFamily="18" charset="-79"/>
              </a:rPr>
              <a:t>, </a:t>
            </a:r>
            <a:r>
              <a:rPr sz="2400" spc="-32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político</a:t>
            </a:r>
            <a:r>
              <a:rPr sz="2400" spc="-145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sz="2400" spc="-409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y</a:t>
            </a:r>
            <a:r>
              <a:rPr lang="es-PE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s-PE" sz="24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s-PE" sz="24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j</a:t>
            </a:r>
            <a:r>
              <a:rPr lang="es-PE" sz="2400" spc="-320" dirty="0">
                <a:latin typeface="Adobe Hebrew" panose="02040503050201020203" pitchFamily="18" charset="-79"/>
                <a:cs typeface="Adobe Hebrew" panose="02040503050201020203" pitchFamily="18" charset="-79"/>
              </a:rPr>
              <a:t>u</a:t>
            </a:r>
            <a:r>
              <a:rPr sz="2400" spc="-320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rídico</a:t>
            </a:r>
            <a:r>
              <a:rPr sz="2400" spc="-21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sz="2400" spc="-350" dirty="0">
                <a:latin typeface="Adobe Hebrew" panose="02040503050201020203" pitchFamily="18" charset="-79"/>
                <a:cs typeface="Adobe Hebrew" panose="02040503050201020203" pitchFamily="18" charset="-79"/>
              </a:rPr>
              <a:t>orientado</a:t>
            </a:r>
            <a:r>
              <a:rPr sz="2400" spc="-204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sz="2400" spc="-345" dirty="0">
                <a:latin typeface="Adobe Hebrew" panose="02040503050201020203" pitchFamily="18" charset="-79"/>
                <a:cs typeface="Adobe Hebrew" panose="02040503050201020203" pitchFamily="18" charset="-79"/>
              </a:rPr>
              <a:t>hacia</a:t>
            </a:r>
            <a:r>
              <a:rPr sz="2400" spc="-20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sz="2400" spc="-300" dirty="0">
                <a:latin typeface="Adobe Hebrew" panose="02040503050201020203" pitchFamily="18" charset="-79"/>
                <a:cs typeface="Adobe Hebrew" panose="02040503050201020203" pitchFamily="18" charset="-79"/>
              </a:rPr>
              <a:t>el</a:t>
            </a:r>
            <a:r>
              <a:rPr sz="2400" spc="-195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sz="2400" spc="-355" dirty="0">
                <a:latin typeface="Adobe Hebrew" panose="02040503050201020203" pitchFamily="18" charset="-79"/>
                <a:cs typeface="Adobe Hebrew" panose="02040503050201020203" pitchFamily="18" charset="-79"/>
              </a:rPr>
              <a:t>bien</a:t>
            </a:r>
            <a:r>
              <a:rPr sz="2400" spc="-21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sz="2400" spc="-405" dirty="0">
                <a:latin typeface="Adobe Hebrew" panose="02040503050201020203" pitchFamily="18" charset="-79"/>
                <a:cs typeface="Adobe Hebrew" panose="02040503050201020203" pitchFamily="18" charset="-79"/>
              </a:rPr>
              <a:t>común,</a:t>
            </a:r>
            <a:r>
              <a:rPr sz="2400" spc="-225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s-PE" sz="2400" spc="-225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sz="2400" spc="-335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establecido</a:t>
            </a:r>
            <a:r>
              <a:rPr lang="es-PE" sz="2400" spc="-335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sz="2400" spc="-21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sz="2400" spc="-409" dirty="0">
                <a:latin typeface="Adobe Hebrew" panose="02040503050201020203" pitchFamily="18" charset="-79"/>
                <a:cs typeface="Adobe Hebrew" panose="02040503050201020203" pitchFamily="18" charset="-79"/>
              </a:rPr>
              <a:t>y</a:t>
            </a:r>
            <a:r>
              <a:rPr sz="2400" spc="-38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s-PE" sz="2400" spc="-38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 </a:t>
            </a:r>
            <a:r>
              <a:rPr sz="2400" spc="-385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mantenido</a:t>
            </a:r>
            <a:r>
              <a:rPr sz="2400" spc="-22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s-PE" sz="2400" spc="-22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sz="2400" spc="-360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por</a:t>
            </a:r>
            <a:r>
              <a:rPr sz="2400" spc="-225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s-PE" sz="2400" spc="-225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sz="2400" spc="-390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una</a:t>
            </a:r>
            <a:r>
              <a:rPr sz="2400" spc="-22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s-PE" sz="2400" spc="-22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sz="2400" spc="-345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autoridad</a:t>
            </a:r>
            <a:r>
              <a:rPr sz="2400" spc="-215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s-PE" sz="2400" spc="-215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sz="2400" spc="-365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dotada</a:t>
            </a:r>
            <a:r>
              <a:rPr sz="2400" spc="-204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s-PE" sz="2400" spc="-204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sz="2400" spc="-385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de</a:t>
            </a:r>
            <a:r>
              <a:rPr sz="2400" spc="-22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s-PE" sz="2400" spc="-22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sz="2400" spc="-365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poderes</a:t>
            </a:r>
            <a:r>
              <a:rPr sz="2400" spc="-185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s-PE" sz="2400" spc="-185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sz="2400" spc="-385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de</a:t>
            </a:r>
            <a:r>
              <a:rPr sz="2400" spc="-22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s-PE" sz="2400" spc="-22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sz="2400" spc="-345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coerción</a:t>
            </a:r>
            <a:r>
              <a:rPr sz="2400" spc="-345" dirty="0">
                <a:latin typeface="Adobe Hebrew" panose="02040503050201020203" pitchFamily="18" charset="-79"/>
                <a:cs typeface="Adobe Hebrew" panose="02040503050201020203" pitchFamily="18" charset="-79"/>
              </a:rPr>
              <a:t>”.Pág.</a:t>
            </a:r>
            <a:r>
              <a:rPr sz="2400" spc="-210" dirty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sz="2400" spc="-305" dirty="0">
                <a:latin typeface="Adobe Hebrew" panose="02040503050201020203" pitchFamily="18" charset="-79"/>
                <a:cs typeface="Adobe Hebrew" panose="02040503050201020203" pitchFamily="18" charset="-79"/>
              </a:rPr>
              <a:t>118.</a:t>
            </a:r>
            <a:endParaRPr sz="24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119" y="2471420"/>
            <a:ext cx="881380" cy="1808480"/>
          </a:xfrm>
          <a:custGeom>
            <a:avLst/>
            <a:gdLst/>
            <a:ahLst/>
            <a:cxnLst/>
            <a:rect l="l" t="t" r="r" b="b"/>
            <a:pathLst>
              <a:path w="881380" h="1808479">
                <a:moveTo>
                  <a:pt x="0" y="0"/>
                </a:moveTo>
                <a:lnTo>
                  <a:pt x="0" y="1367789"/>
                </a:lnTo>
                <a:lnTo>
                  <a:pt x="440689" y="1808479"/>
                </a:lnTo>
                <a:lnTo>
                  <a:pt x="881380" y="1367789"/>
                </a:lnTo>
                <a:lnTo>
                  <a:pt x="881380" y="440689"/>
                </a:lnTo>
                <a:lnTo>
                  <a:pt x="440689" y="440689"/>
                </a:lnTo>
                <a:lnTo>
                  <a:pt x="0" y="0"/>
                </a:lnTo>
                <a:close/>
              </a:path>
              <a:path w="881380" h="1808479">
                <a:moveTo>
                  <a:pt x="881380" y="0"/>
                </a:moveTo>
                <a:lnTo>
                  <a:pt x="440689" y="440689"/>
                </a:lnTo>
                <a:lnTo>
                  <a:pt x="881380" y="440689"/>
                </a:lnTo>
                <a:lnTo>
                  <a:pt x="8813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119" y="2471420"/>
            <a:ext cx="881380" cy="1808480"/>
          </a:xfrm>
          <a:custGeom>
            <a:avLst/>
            <a:gdLst/>
            <a:ahLst/>
            <a:cxnLst/>
            <a:rect l="l" t="t" r="r" b="b"/>
            <a:pathLst>
              <a:path w="881380" h="1808479">
                <a:moveTo>
                  <a:pt x="881380" y="0"/>
                </a:moveTo>
                <a:lnTo>
                  <a:pt x="881380" y="1367789"/>
                </a:lnTo>
                <a:lnTo>
                  <a:pt x="440689" y="1808479"/>
                </a:lnTo>
                <a:lnTo>
                  <a:pt x="0" y="1367789"/>
                </a:lnTo>
                <a:lnTo>
                  <a:pt x="0" y="0"/>
                </a:lnTo>
                <a:lnTo>
                  <a:pt x="440689" y="440689"/>
                </a:lnTo>
                <a:lnTo>
                  <a:pt x="881380" y="0"/>
                </a:lnTo>
                <a:close/>
              </a:path>
            </a:pathLst>
          </a:custGeom>
          <a:ln w="15875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2575" y="3255264"/>
            <a:ext cx="4578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Nación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42960" y="4381185"/>
            <a:ext cx="10850880" cy="1667207"/>
          </a:xfrm>
          <a:custGeom>
            <a:avLst/>
            <a:gdLst/>
            <a:ahLst/>
            <a:cxnLst/>
            <a:rect l="l" t="t" r="r" b="b"/>
            <a:pathLst>
              <a:path w="10850880" h="2880360">
                <a:moveTo>
                  <a:pt x="10370820" y="0"/>
                </a:moveTo>
                <a:lnTo>
                  <a:pt x="0" y="0"/>
                </a:lnTo>
                <a:lnTo>
                  <a:pt x="0" y="2880360"/>
                </a:lnTo>
                <a:lnTo>
                  <a:pt x="10370820" y="2880360"/>
                </a:lnTo>
                <a:lnTo>
                  <a:pt x="10419910" y="2877882"/>
                </a:lnTo>
                <a:lnTo>
                  <a:pt x="10467582" y="2870608"/>
                </a:lnTo>
                <a:lnTo>
                  <a:pt x="10513592" y="2858781"/>
                </a:lnTo>
                <a:lnTo>
                  <a:pt x="10557700" y="2842641"/>
                </a:lnTo>
                <a:lnTo>
                  <a:pt x="10599665" y="2822428"/>
                </a:lnTo>
                <a:lnTo>
                  <a:pt x="10639246" y="2798385"/>
                </a:lnTo>
                <a:lnTo>
                  <a:pt x="10676201" y="2770752"/>
                </a:lnTo>
                <a:lnTo>
                  <a:pt x="10710291" y="2739771"/>
                </a:lnTo>
                <a:lnTo>
                  <a:pt x="10741272" y="2705681"/>
                </a:lnTo>
                <a:lnTo>
                  <a:pt x="10768905" y="2668726"/>
                </a:lnTo>
                <a:lnTo>
                  <a:pt x="10792948" y="2629145"/>
                </a:lnTo>
                <a:lnTo>
                  <a:pt x="10813161" y="2587180"/>
                </a:lnTo>
                <a:lnTo>
                  <a:pt x="10829301" y="2543072"/>
                </a:lnTo>
                <a:lnTo>
                  <a:pt x="10841128" y="2497062"/>
                </a:lnTo>
                <a:lnTo>
                  <a:pt x="10848402" y="2449390"/>
                </a:lnTo>
                <a:lnTo>
                  <a:pt x="10850880" y="2400299"/>
                </a:lnTo>
                <a:lnTo>
                  <a:pt x="10850880" y="480059"/>
                </a:lnTo>
                <a:lnTo>
                  <a:pt x="10848402" y="430969"/>
                </a:lnTo>
                <a:lnTo>
                  <a:pt x="10841128" y="383297"/>
                </a:lnTo>
                <a:lnTo>
                  <a:pt x="10829301" y="337287"/>
                </a:lnTo>
                <a:lnTo>
                  <a:pt x="10813161" y="293179"/>
                </a:lnTo>
                <a:lnTo>
                  <a:pt x="10792948" y="251214"/>
                </a:lnTo>
                <a:lnTo>
                  <a:pt x="10768905" y="211633"/>
                </a:lnTo>
                <a:lnTo>
                  <a:pt x="10741272" y="174678"/>
                </a:lnTo>
                <a:lnTo>
                  <a:pt x="10710291" y="140588"/>
                </a:lnTo>
                <a:lnTo>
                  <a:pt x="10676201" y="109607"/>
                </a:lnTo>
                <a:lnTo>
                  <a:pt x="10639246" y="81974"/>
                </a:lnTo>
                <a:lnTo>
                  <a:pt x="10599665" y="57931"/>
                </a:lnTo>
                <a:lnTo>
                  <a:pt x="10557700" y="37719"/>
                </a:lnTo>
                <a:lnTo>
                  <a:pt x="10513592" y="21578"/>
                </a:lnTo>
                <a:lnTo>
                  <a:pt x="10467582" y="9751"/>
                </a:lnTo>
                <a:lnTo>
                  <a:pt x="10419910" y="2477"/>
                </a:lnTo>
                <a:lnTo>
                  <a:pt x="1037082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36571" y="4657842"/>
            <a:ext cx="10584815" cy="11138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 algn="just">
              <a:lnSpc>
                <a:spcPct val="861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000" spc="-5" dirty="0">
                <a:latin typeface="Arial Narrow"/>
                <a:cs typeface="Arial Narrow"/>
              </a:rPr>
              <a:t>Stalin, J. </a:t>
            </a:r>
            <a:r>
              <a:rPr sz="2000" spc="-5" dirty="0" err="1" smtClean="0">
                <a:latin typeface="Arial Narrow"/>
                <a:cs typeface="Arial Narrow"/>
              </a:rPr>
              <a:t>Nación</a:t>
            </a:r>
            <a:r>
              <a:rPr sz="2000" spc="-5" dirty="0" smtClean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es </a:t>
            </a:r>
            <a:r>
              <a:rPr sz="2000" spc="-5" dirty="0">
                <a:latin typeface="Arial Narrow"/>
                <a:cs typeface="Arial Narrow"/>
              </a:rPr>
              <a:t>una comunidad estable,  históricamente formada, </a:t>
            </a:r>
            <a:r>
              <a:rPr sz="2000" spc="-10" dirty="0">
                <a:latin typeface="Arial Narrow"/>
                <a:cs typeface="Arial Narrow"/>
              </a:rPr>
              <a:t>de </a:t>
            </a:r>
            <a:r>
              <a:rPr sz="2000" spc="-5" dirty="0">
                <a:latin typeface="Arial Narrow"/>
                <a:cs typeface="Arial Narrow"/>
              </a:rPr>
              <a:t>idioma, </a:t>
            </a:r>
            <a:r>
              <a:rPr sz="2000" dirty="0">
                <a:latin typeface="Arial Narrow"/>
                <a:cs typeface="Arial Narrow"/>
              </a:rPr>
              <a:t>de </a:t>
            </a:r>
            <a:r>
              <a:rPr sz="2000" spc="-5" dirty="0">
                <a:latin typeface="Arial Narrow"/>
                <a:cs typeface="Arial Narrow"/>
              </a:rPr>
              <a:t>territorio, </a:t>
            </a:r>
            <a:r>
              <a:rPr sz="2000" dirty="0">
                <a:latin typeface="Arial Narrow"/>
                <a:cs typeface="Arial Narrow"/>
              </a:rPr>
              <a:t>de </a:t>
            </a:r>
            <a:r>
              <a:rPr sz="2000" spc="-5" dirty="0">
                <a:latin typeface="Arial Narrow"/>
                <a:cs typeface="Arial Narrow"/>
              </a:rPr>
              <a:t>vida económica </a:t>
            </a:r>
            <a:r>
              <a:rPr sz="2000" dirty="0">
                <a:latin typeface="Arial Narrow"/>
                <a:cs typeface="Arial Narrow"/>
              </a:rPr>
              <a:t>y de </a:t>
            </a:r>
            <a:r>
              <a:rPr sz="2000" spc="-5" dirty="0" err="1">
                <a:latin typeface="Arial Narrow"/>
                <a:cs typeface="Arial Narrow"/>
              </a:rPr>
              <a:t>psicología</a:t>
            </a:r>
            <a:r>
              <a:rPr sz="2000" spc="-5" dirty="0" smtClean="0">
                <a:latin typeface="Arial Narrow"/>
                <a:cs typeface="Arial Narrow"/>
              </a:rPr>
              <a:t>,(..)</a:t>
            </a:r>
            <a:r>
              <a:rPr lang="es-PE" sz="2000" spc="-5" dirty="0" smtClean="0">
                <a:latin typeface="Arial Narrow"/>
                <a:cs typeface="Arial Narrow"/>
              </a:rPr>
              <a:t> </a:t>
            </a:r>
            <a:r>
              <a:rPr sz="2000" spc="-5" dirty="0" err="1" smtClean="0">
                <a:latin typeface="Arial Narrow"/>
                <a:cs typeface="Arial Narrow"/>
              </a:rPr>
              <a:t>Es</a:t>
            </a:r>
            <a:r>
              <a:rPr sz="2000" spc="-5" dirty="0" smtClean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necesario </a:t>
            </a:r>
            <a:r>
              <a:rPr sz="2000" spc="-5" dirty="0">
                <a:latin typeface="Arial Narrow"/>
                <a:cs typeface="Arial Narrow"/>
              </a:rPr>
              <a:t>subrayar que ninguno </a:t>
            </a:r>
            <a:r>
              <a:rPr sz="2000" spc="-10" dirty="0">
                <a:latin typeface="Arial Narrow"/>
                <a:cs typeface="Arial Narrow"/>
              </a:rPr>
              <a:t>de </a:t>
            </a:r>
            <a:r>
              <a:rPr sz="2000" spc="-5" dirty="0">
                <a:latin typeface="Arial Narrow"/>
                <a:cs typeface="Arial Narrow"/>
              </a:rPr>
              <a:t>los </a:t>
            </a:r>
            <a:r>
              <a:rPr sz="2000" dirty="0">
                <a:latin typeface="Arial Narrow"/>
                <a:cs typeface="Arial Narrow"/>
              </a:rPr>
              <a:t>rasgos </a:t>
            </a:r>
            <a:r>
              <a:rPr sz="2000" spc="-5" dirty="0">
                <a:latin typeface="Arial Narrow"/>
                <a:cs typeface="Arial Narrow"/>
              </a:rPr>
              <a:t>distintivos indicados, tomados  aisladamente, </a:t>
            </a:r>
            <a:r>
              <a:rPr sz="2000" dirty="0">
                <a:latin typeface="Arial Narrow"/>
                <a:cs typeface="Arial Narrow"/>
              </a:rPr>
              <a:t>es </a:t>
            </a:r>
            <a:r>
              <a:rPr sz="2000" spc="-5" dirty="0">
                <a:latin typeface="Arial Narrow"/>
                <a:cs typeface="Arial Narrow"/>
              </a:rPr>
              <a:t>suficiente </a:t>
            </a:r>
            <a:r>
              <a:rPr sz="2000" dirty="0">
                <a:latin typeface="Arial Narrow"/>
                <a:cs typeface="Arial Narrow"/>
              </a:rPr>
              <a:t>para </a:t>
            </a:r>
            <a:r>
              <a:rPr sz="2000" spc="-5" dirty="0">
                <a:latin typeface="Arial Narrow"/>
                <a:cs typeface="Arial Narrow"/>
              </a:rPr>
              <a:t>definir la nación. Más </a:t>
            </a:r>
            <a:r>
              <a:rPr sz="2000" spc="5" dirty="0">
                <a:latin typeface="Arial Narrow"/>
                <a:cs typeface="Arial Narrow"/>
              </a:rPr>
              <a:t>aún: </a:t>
            </a:r>
            <a:r>
              <a:rPr sz="2000" spc="-5" dirty="0">
                <a:latin typeface="Arial Narrow"/>
                <a:cs typeface="Arial Narrow"/>
              </a:rPr>
              <a:t>Basta </a:t>
            </a:r>
            <a:r>
              <a:rPr sz="2000" dirty="0">
                <a:latin typeface="Arial Narrow"/>
                <a:cs typeface="Arial Narrow"/>
              </a:rPr>
              <a:t>con </a:t>
            </a:r>
            <a:r>
              <a:rPr sz="2000" spc="-5" dirty="0">
                <a:latin typeface="Arial Narrow"/>
                <a:cs typeface="Arial Narrow"/>
              </a:rPr>
              <a:t>que </a:t>
            </a:r>
            <a:r>
              <a:rPr sz="2000" spc="-10" dirty="0">
                <a:latin typeface="Arial Narrow"/>
                <a:cs typeface="Arial Narrow"/>
              </a:rPr>
              <a:t>falte aunque sólo sea </a:t>
            </a:r>
            <a:r>
              <a:rPr sz="2000" dirty="0">
                <a:latin typeface="Arial Narrow"/>
                <a:cs typeface="Arial Narrow"/>
              </a:rPr>
              <a:t>uno </a:t>
            </a:r>
            <a:r>
              <a:rPr sz="2000" spc="-10" dirty="0">
                <a:latin typeface="Arial Narrow"/>
                <a:cs typeface="Arial Narrow"/>
              </a:rPr>
              <a:t>de </a:t>
            </a:r>
            <a:r>
              <a:rPr sz="2000" dirty="0">
                <a:latin typeface="Arial Narrow"/>
                <a:cs typeface="Arial Narrow"/>
              </a:rPr>
              <a:t>estos  </a:t>
            </a:r>
            <a:r>
              <a:rPr sz="2000" spc="-5" dirty="0">
                <a:latin typeface="Arial Narrow"/>
                <a:cs typeface="Arial Narrow"/>
              </a:rPr>
              <a:t>signos distintivos, </a:t>
            </a:r>
            <a:r>
              <a:rPr sz="2000" dirty="0">
                <a:latin typeface="Arial Narrow"/>
                <a:cs typeface="Arial Narrow"/>
              </a:rPr>
              <a:t>para que </a:t>
            </a:r>
            <a:r>
              <a:rPr sz="2000" spc="-5" dirty="0">
                <a:latin typeface="Arial Narrow"/>
                <a:cs typeface="Arial Narrow"/>
              </a:rPr>
              <a:t>la nación </a:t>
            </a:r>
            <a:r>
              <a:rPr sz="2000" dirty="0">
                <a:latin typeface="Arial Narrow"/>
                <a:cs typeface="Arial Narrow"/>
              </a:rPr>
              <a:t>deje de ser nación”</a:t>
            </a:r>
            <a:r>
              <a:rPr sz="2000" spc="-95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Pág.90.</a:t>
            </a:r>
          </a:p>
        </p:txBody>
      </p:sp>
      <p:sp>
        <p:nvSpPr>
          <p:cNvPr id="16" name="object 16"/>
          <p:cNvSpPr/>
          <p:nvPr/>
        </p:nvSpPr>
        <p:spPr>
          <a:xfrm>
            <a:off x="71119" y="4881879"/>
            <a:ext cx="881380" cy="1259840"/>
          </a:xfrm>
          <a:custGeom>
            <a:avLst/>
            <a:gdLst/>
            <a:ahLst/>
            <a:cxnLst/>
            <a:rect l="l" t="t" r="r" b="b"/>
            <a:pathLst>
              <a:path w="881380" h="1259839">
                <a:moveTo>
                  <a:pt x="0" y="0"/>
                </a:moveTo>
                <a:lnTo>
                  <a:pt x="0" y="819150"/>
                </a:lnTo>
                <a:lnTo>
                  <a:pt x="440689" y="1259840"/>
                </a:lnTo>
                <a:lnTo>
                  <a:pt x="881380" y="819150"/>
                </a:lnTo>
                <a:lnTo>
                  <a:pt x="881380" y="440690"/>
                </a:lnTo>
                <a:lnTo>
                  <a:pt x="440689" y="440690"/>
                </a:lnTo>
                <a:lnTo>
                  <a:pt x="0" y="0"/>
                </a:lnTo>
                <a:close/>
              </a:path>
              <a:path w="881380" h="1259839">
                <a:moveTo>
                  <a:pt x="881380" y="0"/>
                </a:moveTo>
                <a:lnTo>
                  <a:pt x="440689" y="440690"/>
                </a:lnTo>
                <a:lnTo>
                  <a:pt x="881380" y="440690"/>
                </a:lnTo>
                <a:lnTo>
                  <a:pt x="8813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119" y="4881879"/>
            <a:ext cx="881380" cy="1259840"/>
          </a:xfrm>
          <a:custGeom>
            <a:avLst/>
            <a:gdLst/>
            <a:ahLst/>
            <a:cxnLst/>
            <a:rect l="l" t="t" r="r" b="b"/>
            <a:pathLst>
              <a:path w="881380" h="1259839">
                <a:moveTo>
                  <a:pt x="881380" y="0"/>
                </a:moveTo>
                <a:lnTo>
                  <a:pt x="881380" y="819150"/>
                </a:lnTo>
                <a:lnTo>
                  <a:pt x="440689" y="1259840"/>
                </a:lnTo>
                <a:lnTo>
                  <a:pt x="0" y="819150"/>
                </a:lnTo>
                <a:lnTo>
                  <a:pt x="0" y="0"/>
                </a:lnTo>
                <a:lnTo>
                  <a:pt x="440689" y="440690"/>
                </a:lnTo>
                <a:lnTo>
                  <a:pt x="881380" y="0"/>
                </a:lnTo>
                <a:close/>
              </a:path>
            </a:pathLst>
          </a:custGeom>
          <a:ln w="15875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9875" y="5307583"/>
            <a:ext cx="48640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8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spc="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  <a:p>
            <a:pPr marL="33020">
              <a:lnSpc>
                <a:spcPts val="1380"/>
              </a:lnSpc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nación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3955" y="2554251"/>
            <a:ext cx="10929885" cy="1536697"/>
          </a:xfrm>
          <a:custGeom>
            <a:avLst/>
            <a:gdLst/>
            <a:ahLst/>
            <a:cxnLst/>
            <a:rect l="l" t="t" r="r" b="b"/>
            <a:pathLst>
              <a:path w="10731500" h="840739">
                <a:moveTo>
                  <a:pt x="10591419" y="0"/>
                </a:moveTo>
                <a:lnTo>
                  <a:pt x="0" y="0"/>
                </a:lnTo>
                <a:lnTo>
                  <a:pt x="0" y="840740"/>
                </a:lnTo>
                <a:lnTo>
                  <a:pt x="10591419" y="840740"/>
                </a:lnTo>
                <a:lnTo>
                  <a:pt x="10635687" y="833596"/>
                </a:lnTo>
                <a:lnTo>
                  <a:pt x="10674139" y="813703"/>
                </a:lnTo>
                <a:lnTo>
                  <a:pt x="10704466" y="783368"/>
                </a:lnTo>
                <a:lnTo>
                  <a:pt x="10724356" y="744901"/>
                </a:lnTo>
                <a:lnTo>
                  <a:pt x="10731500" y="700608"/>
                </a:lnTo>
                <a:lnTo>
                  <a:pt x="10731500" y="140081"/>
                </a:lnTo>
                <a:lnTo>
                  <a:pt x="10724356" y="95812"/>
                </a:lnTo>
                <a:lnTo>
                  <a:pt x="10704466" y="57360"/>
                </a:lnTo>
                <a:lnTo>
                  <a:pt x="10674139" y="27033"/>
                </a:lnTo>
                <a:lnTo>
                  <a:pt x="10635687" y="7143"/>
                </a:lnTo>
                <a:lnTo>
                  <a:pt x="10591419" y="0"/>
                </a:lnTo>
                <a:close/>
              </a:path>
            </a:pathLst>
          </a:custGeom>
          <a:solidFill>
            <a:srgbClr val="FFFF00">
              <a:alpha val="90194"/>
            </a:srgbClr>
          </a:solidFill>
        </p:spPr>
        <p:txBody>
          <a:bodyPr wrap="square" lIns="0" tIns="0" rIns="0" bIns="0" rtlCol="0"/>
          <a:lstStyle/>
          <a:p>
            <a:r>
              <a:rPr lang="es-ES" dirty="0" smtClean="0"/>
              <a:t> </a:t>
            </a:r>
            <a:r>
              <a:rPr lang="es-ES" sz="2400" b="1" dirty="0" smtClean="0"/>
              <a:t>GONZÁLES PRADA  </a:t>
            </a:r>
            <a:r>
              <a:rPr lang="es-ES" sz="2400" dirty="0" smtClean="0"/>
              <a:t>”No </a:t>
            </a:r>
            <a:r>
              <a:rPr lang="es-ES" sz="2400" dirty="0"/>
              <a:t>forman el verdadero Perú las agrupaciones de criollos i </a:t>
            </a:r>
            <a:r>
              <a:rPr lang="es-ES" sz="2400" dirty="0" err="1"/>
              <a:t>estranjeros</a:t>
            </a:r>
            <a:r>
              <a:rPr lang="es-ES" sz="2400" dirty="0"/>
              <a:t> que habitan la faja de tierra situada entre el Pacífico i los Andes; </a:t>
            </a:r>
            <a:r>
              <a:rPr lang="es-ES" sz="2400" b="1" dirty="0"/>
              <a:t>la nación </a:t>
            </a:r>
            <a:r>
              <a:rPr lang="es-ES" sz="2400" dirty="0"/>
              <a:t>está formada por las muchedumbres de indios diseminadas en la banda oriental de la cordillera</a:t>
            </a:r>
            <a:endParaRPr sz="2400"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" dirty="0"/>
              <a:t>FAC.CCSS </a:t>
            </a:r>
            <a:r>
              <a:rPr dirty="0"/>
              <a:t>Y </a:t>
            </a:r>
            <a:r>
              <a:rPr spc="-5" dirty="0"/>
              <a:t>HH.LA</a:t>
            </a:r>
            <a:r>
              <a:rPr spc="-114" dirty="0"/>
              <a:t> </a:t>
            </a:r>
            <a:r>
              <a:rPr spc="-20" dirty="0"/>
              <a:t>CANTUTA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8134347" y="669537"/>
            <a:ext cx="3622295" cy="5438140"/>
          </a:xfrm>
          <a:custGeom>
            <a:avLst/>
            <a:gdLst/>
            <a:ahLst/>
            <a:cxnLst/>
            <a:rect l="l" t="t" r="r" b="b"/>
            <a:pathLst>
              <a:path w="3431540" h="5438140">
                <a:moveTo>
                  <a:pt x="3088385" y="0"/>
                </a:moveTo>
                <a:lnTo>
                  <a:pt x="343153" y="0"/>
                </a:lnTo>
                <a:lnTo>
                  <a:pt x="296597" y="3133"/>
                </a:lnTo>
                <a:lnTo>
                  <a:pt x="251942" y="12260"/>
                </a:lnTo>
                <a:lnTo>
                  <a:pt x="209597" y="26971"/>
                </a:lnTo>
                <a:lnTo>
                  <a:pt x="169973" y="46858"/>
                </a:lnTo>
                <a:lnTo>
                  <a:pt x="133477" y="71510"/>
                </a:lnTo>
                <a:lnTo>
                  <a:pt x="100520" y="100520"/>
                </a:lnTo>
                <a:lnTo>
                  <a:pt x="71510" y="133477"/>
                </a:lnTo>
                <a:lnTo>
                  <a:pt x="46858" y="169973"/>
                </a:lnTo>
                <a:lnTo>
                  <a:pt x="26971" y="209597"/>
                </a:lnTo>
                <a:lnTo>
                  <a:pt x="12260" y="251942"/>
                </a:lnTo>
                <a:lnTo>
                  <a:pt x="3133" y="296597"/>
                </a:lnTo>
                <a:lnTo>
                  <a:pt x="0" y="343154"/>
                </a:lnTo>
                <a:lnTo>
                  <a:pt x="0" y="5094986"/>
                </a:lnTo>
                <a:lnTo>
                  <a:pt x="3133" y="5141550"/>
                </a:lnTo>
                <a:lnTo>
                  <a:pt x="12260" y="5186211"/>
                </a:lnTo>
                <a:lnTo>
                  <a:pt x="26971" y="5228558"/>
                </a:lnTo>
                <a:lnTo>
                  <a:pt x="46858" y="5268183"/>
                </a:lnTo>
                <a:lnTo>
                  <a:pt x="71510" y="5304678"/>
                </a:lnTo>
                <a:lnTo>
                  <a:pt x="100520" y="5337633"/>
                </a:lnTo>
                <a:lnTo>
                  <a:pt x="133477" y="5366640"/>
                </a:lnTo>
                <a:lnTo>
                  <a:pt x="169973" y="5391290"/>
                </a:lnTo>
                <a:lnTo>
                  <a:pt x="209597" y="5411173"/>
                </a:lnTo>
                <a:lnTo>
                  <a:pt x="251942" y="5425882"/>
                </a:lnTo>
                <a:lnTo>
                  <a:pt x="296597" y="5435007"/>
                </a:lnTo>
                <a:lnTo>
                  <a:pt x="343153" y="5438140"/>
                </a:lnTo>
                <a:lnTo>
                  <a:pt x="3088385" y="5438140"/>
                </a:lnTo>
                <a:lnTo>
                  <a:pt x="3134942" y="5435007"/>
                </a:lnTo>
                <a:lnTo>
                  <a:pt x="3179597" y="5425882"/>
                </a:lnTo>
                <a:lnTo>
                  <a:pt x="3221942" y="5411173"/>
                </a:lnTo>
                <a:lnTo>
                  <a:pt x="3261566" y="5391290"/>
                </a:lnTo>
                <a:lnTo>
                  <a:pt x="3298062" y="5366640"/>
                </a:lnTo>
                <a:lnTo>
                  <a:pt x="3331019" y="5337633"/>
                </a:lnTo>
                <a:lnTo>
                  <a:pt x="3360029" y="5304678"/>
                </a:lnTo>
                <a:lnTo>
                  <a:pt x="3384681" y="5268183"/>
                </a:lnTo>
                <a:lnTo>
                  <a:pt x="3404568" y="5228558"/>
                </a:lnTo>
                <a:lnTo>
                  <a:pt x="3419279" y="5186211"/>
                </a:lnTo>
                <a:lnTo>
                  <a:pt x="3428406" y="5141550"/>
                </a:lnTo>
                <a:lnTo>
                  <a:pt x="3431539" y="5094986"/>
                </a:lnTo>
                <a:lnTo>
                  <a:pt x="3431539" y="343154"/>
                </a:lnTo>
                <a:lnTo>
                  <a:pt x="3428406" y="296597"/>
                </a:lnTo>
                <a:lnTo>
                  <a:pt x="3419279" y="251942"/>
                </a:lnTo>
                <a:lnTo>
                  <a:pt x="3404568" y="209597"/>
                </a:lnTo>
                <a:lnTo>
                  <a:pt x="3384681" y="169973"/>
                </a:lnTo>
                <a:lnTo>
                  <a:pt x="3360029" y="133477"/>
                </a:lnTo>
                <a:lnTo>
                  <a:pt x="3331019" y="100520"/>
                </a:lnTo>
                <a:lnTo>
                  <a:pt x="3298062" y="71510"/>
                </a:lnTo>
                <a:lnTo>
                  <a:pt x="3261566" y="46858"/>
                </a:lnTo>
                <a:lnTo>
                  <a:pt x="3221942" y="26971"/>
                </a:lnTo>
                <a:lnTo>
                  <a:pt x="3179597" y="12260"/>
                </a:lnTo>
                <a:lnTo>
                  <a:pt x="3134942" y="3133"/>
                </a:lnTo>
                <a:lnTo>
                  <a:pt x="3088385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028700" y="701040"/>
            <a:ext cx="3431540" cy="5438140"/>
          </a:xfrm>
          <a:custGeom>
            <a:avLst/>
            <a:gdLst/>
            <a:ahLst/>
            <a:cxnLst/>
            <a:rect l="l" t="t" r="r" b="b"/>
            <a:pathLst>
              <a:path w="3431540" h="5438140">
                <a:moveTo>
                  <a:pt x="3088386" y="0"/>
                </a:moveTo>
                <a:lnTo>
                  <a:pt x="343153" y="0"/>
                </a:lnTo>
                <a:lnTo>
                  <a:pt x="296589" y="3133"/>
                </a:lnTo>
                <a:lnTo>
                  <a:pt x="251928" y="12260"/>
                </a:lnTo>
                <a:lnTo>
                  <a:pt x="209581" y="26971"/>
                </a:lnTo>
                <a:lnTo>
                  <a:pt x="169956" y="46858"/>
                </a:lnTo>
                <a:lnTo>
                  <a:pt x="133461" y="71510"/>
                </a:lnTo>
                <a:lnTo>
                  <a:pt x="100506" y="100520"/>
                </a:lnTo>
                <a:lnTo>
                  <a:pt x="71499" y="133477"/>
                </a:lnTo>
                <a:lnTo>
                  <a:pt x="46849" y="169973"/>
                </a:lnTo>
                <a:lnTo>
                  <a:pt x="26966" y="209597"/>
                </a:lnTo>
                <a:lnTo>
                  <a:pt x="12257" y="251942"/>
                </a:lnTo>
                <a:lnTo>
                  <a:pt x="3132" y="296597"/>
                </a:lnTo>
                <a:lnTo>
                  <a:pt x="0" y="343154"/>
                </a:lnTo>
                <a:lnTo>
                  <a:pt x="0" y="5094986"/>
                </a:lnTo>
                <a:lnTo>
                  <a:pt x="3132" y="5141550"/>
                </a:lnTo>
                <a:lnTo>
                  <a:pt x="12257" y="5186211"/>
                </a:lnTo>
                <a:lnTo>
                  <a:pt x="26966" y="5228558"/>
                </a:lnTo>
                <a:lnTo>
                  <a:pt x="46849" y="5268183"/>
                </a:lnTo>
                <a:lnTo>
                  <a:pt x="71499" y="5304678"/>
                </a:lnTo>
                <a:lnTo>
                  <a:pt x="100506" y="5337633"/>
                </a:lnTo>
                <a:lnTo>
                  <a:pt x="133461" y="5366640"/>
                </a:lnTo>
                <a:lnTo>
                  <a:pt x="169956" y="5391290"/>
                </a:lnTo>
                <a:lnTo>
                  <a:pt x="209581" y="5411173"/>
                </a:lnTo>
                <a:lnTo>
                  <a:pt x="251928" y="5425882"/>
                </a:lnTo>
                <a:lnTo>
                  <a:pt x="296589" y="5435007"/>
                </a:lnTo>
                <a:lnTo>
                  <a:pt x="343153" y="5438140"/>
                </a:lnTo>
                <a:lnTo>
                  <a:pt x="3088386" y="5438140"/>
                </a:lnTo>
                <a:lnTo>
                  <a:pt x="3134942" y="5435007"/>
                </a:lnTo>
                <a:lnTo>
                  <a:pt x="3179597" y="5425882"/>
                </a:lnTo>
                <a:lnTo>
                  <a:pt x="3221942" y="5411173"/>
                </a:lnTo>
                <a:lnTo>
                  <a:pt x="3261566" y="5391290"/>
                </a:lnTo>
                <a:lnTo>
                  <a:pt x="3298062" y="5366640"/>
                </a:lnTo>
                <a:lnTo>
                  <a:pt x="3331019" y="5337633"/>
                </a:lnTo>
                <a:lnTo>
                  <a:pt x="3360029" y="5304678"/>
                </a:lnTo>
                <a:lnTo>
                  <a:pt x="3384681" y="5268183"/>
                </a:lnTo>
                <a:lnTo>
                  <a:pt x="3404568" y="5228558"/>
                </a:lnTo>
                <a:lnTo>
                  <a:pt x="3419279" y="5186211"/>
                </a:lnTo>
                <a:lnTo>
                  <a:pt x="3428406" y="5141550"/>
                </a:lnTo>
                <a:lnTo>
                  <a:pt x="3431540" y="5094986"/>
                </a:lnTo>
                <a:lnTo>
                  <a:pt x="3431540" y="343154"/>
                </a:lnTo>
                <a:lnTo>
                  <a:pt x="3428406" y="296597"/>
                </a:lnTo>
                <a:lnTo>
                  <a:pt x="3419279" y="251942"/>
                </a:lnTo>
                <a:lnTo>
                  <a:pt x="3404568" y="209597"/>
                </a:lnTo>
                <a:lnTo>
                  <a:pt x="3384681" y="169973"/>
                </a:lnTo>
                <a:lnTo>
                  <a:pt x="3360029" y="133477"/>
                </a:lnTo>
                <a:lnTo>
                  <a:pt x="3331019" y="100520"/>
                </a:lnTo>
                <a:lnTo>
                  <a:pt x="3298062" y="71510"/>
                </a:lnTo>
                <a:lnTo>
                  <a:pt x="3261566" y="46858"/>
                </a:lnTo>
                <a:lnTo>
                  <a:pt x="3221942" y="26971"/>
                </a:lnTo>
                <a:lnTo>
                  <a:pt x="3179597" y="12260"/>
                </a:lnTo>
                <a:lnTo>
                  <a:pt x="3134942" y="3133"/>
                </a:lnTo>
                <a:lnTo>
                  <a:pt x="3088386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8700" y="701040"/>
            <a:ext cx="3431540" cy="5438140"/>
          </a:xfrm>
          <a:custGeom>
            <a:avLst/>
            <a:gdLst/>
            <a:ahLst/>
            <a:cxnLst/>
            <a:rect l="l" t="t" r="r" b="b"/>
            <a:pathLst>
              <a:path w="3431540" h="5438140">
                <a:moveTo>
                  <a:pt x="0" y="343154"/>
                </a:moveTo>
                <a:lnTo>
                  <a:pt x="3132" y="296597"/>
                </a:lnTo>
                <a:lnTo>
                  <a:pt x="12257" y="251942"/>
                </a:lnTo>
                <a:lnTo>
                  <a:pt x="26966" y="209597"/>
                </a:lnTo>
                <a:lnTo>
                  <a:pt x="46849" y="169973"/>
                </a:lnTo>
                <a:lnTo>
                  <a:pt x="71499" y="133477"/>
                </a:lnTo>
                <a:lnTo>
                  <a:pt x="100506" y="100520"/>
                </a:lnTo>
                <a:lnTo>
                  <a:pt x="133461" y="71510"/>
                </a:lnTo>
                <a:lnTo>
                  <a:pt x="169956" y="46858"/>
                </a:lnTo>
                <a:lnTo>
                  <a:pt x="209581" y="26971"/>
                </a:lnTo>
                <a:lnTo>
                  <a:pt x="251928" y="12260"/>
                </a:lnTo>
                <a:lnTo>
                  <a:pt x="296589" y="3133"/>
                </a:lnTo>
                <a:lnTo>
                  <a:pt x="343153" y="0"/>
                </a:lnTo>
                <a:lnTo>
                  <a:pt x="3088386" y="0"/>
                </a:lnTo>
                <a:lnTo>
                  <a:pt x="3134942" y="3133"/>
                </a:lnTo>
                <a:lnTo>
                  <a:pt x="3179597" y="12260"/>
                </a:lnTo>
                <a:lnTo>
                  <a:pt x="3221942" y="26971"/>
                </a:lnTo>
                <a:lnTo>
                  <a:pt x="3261566" y="46858"/>
                </a:lnTo>
                <a:lnTo>
                  <a:pt x="3298062" y="71510"/>
                </a:lnTo>
                <a:lnTo>
                  <a:pt x="3331019" y="100520"/>
                </a:lnTo>
                <a:lnTo>
                  <a:pt x="3360029" y="133477"/>
                </a:lnTo>
                <a:lnTo>
                  <a:pt x="3384681" y="169973"/>
                </a:lnTo>
                <a:lnTo>
                  <a:pt x="3404568" y="209597"/>
                </a:lnTo>
                <a:lnTo>
                  <a:pt x="3419279" y="251942"/>
                </a:lnTo>
                <a:lnTo>
                  <a:pt x="3428406" y="296597"/>
                </a:lnTo>
                <a:lnTo>
                  <a:pt x="3431540" y="343154"/>
                </a:lnTo>
                <a:lnTo>
                  <a:pt x="3431540" y="5094986"/>
                </a:lnTo>
                <a:lnTo>
                  <a:pt x="3428406" y="5141550"/>
                </a:lnTo>
                <a:lnTo>
                  <a:pt x="3419279" y="5186211"/>
                </a:lnTo>
                <a:lnTo>
                  <a:pt x="3404568" y="5228558"/>
                </a:lnTo>
                <a:lnTo>
                  <a:pt x="3384681" y="5268183"/>
                </a:lnTo>
                <a:lnTo>
                  <a:pt x="3360029" y="5304678"/>
                </a:lnTo>
                <a:lnTo>
                  <a:pt x="3331019" y="5337633"/>
                </a:lnTo>
                <a:lnTo>
                  <a:pt x="3298062" y="5366640"/>
                </a:lnTo>
                <a:lnTo>
                  <a:pt x="3261566" y="5391290"/>
                </a:lnTo>
                <a:lnTo>
                  <a:pt x="3221942" y="5411173"/>
                </a:lnTo>
                <a:lnTo>
                  <a:pt x="3179597" y="5425882"/>
                </a:lnTo>
                <a:lnTo>
                  <a:pt x="3134942" y="5435007"/>
                </a:lnTo>
                <a:lnTo>
                  <a:pt x="3088386" y="5438140"/>
                </a:lnTo>
                <a:lnTo>
                  <a:pt x="343153" y="5438140"/>
                </a:lnTo>
                <a:lnTo>
                  <a:pt x="296589" y="5435007"/>
                </a:lnTo>
                <a:lnTo>
                  <a:pt x="251928" y="5425882"/>
                </a:lnTo>
                <a:lnTo>
                  <a:pt x="209581" y="5411173"/>
                </a:lnTo>
                <a:lnTo>
                  <a:pt x="169956" y="5391290"/>
                </a:lnTo>
                <a:lnTo>
                  <a:pt x="133461" y="5366640"/>
                </a:lnTo>
                <a:lnTo>
                  <a:pt x="100506" y="5337633"/>
                </a:lnTo>
                <a:lnTo>
                  <a:pt x="71499" y="5304678"/>
                </a:lnTo>
                <a:lnTo>
                  <a:pt x="46849" y="5268183"/>
                </a:lnTo>
                <a:lnTo>
                  <a:pt x="26966" y="5228558"/>
                </a:lnTo>
                <a:lnTo>
                  <a:pt x="12257" y="5186211"/>
                </a:lnTo>
                <a:lnTo>
                  <a:pt x="3132" y="5141550"/>
                </a:lnTo>
                <a:lnTo>
                  <a:pt x="0" y="5094986"/>
                </a:lnTo>
                <a:lnTo>
                  <a:pt x="0" y="343154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0200" y="3593084"/>
            <a:ext cx="2630370" cy="200824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2400" b="1" spc="-5" dirty="0">
                <a:latin typeface="Calibri"/>
                <a:cs typeface="Calibri"/>
              </a:rPr>
              <a:t>ESPAÑA:</a:t>
            </a:r>
            <a:endParaRPr sz="2400" b="1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lang="es-PE" sz="2400" b="1" spc="-5" dirty="0" smtClean="0">
                <a:latin typeface="Calibri"/>
                <a:cs typeface="Calibri"/>
              </a:rPr>
              <a:t>REYES CATÓLICOS</a:t>
            </a: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lang="es-PE" sz="2400" b="1" spc="-5" dirty="0" smtClean="0">
                <a:latin typeface="Calibri"/>
                <a:cs typeface="Calibri"/>
              </a:rPr>
              <a:t>MONARQUIA CENTRALIZADA Y UNIFICADA</a:t>
            </a:r>
            <a:endParaRPr sz="2400" b="1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4300" y="1094739"/>
            <a:ext cx="2710179" cy="2334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4300" y="1094739"/>
            <a:ext cx="2710180" cy="2334260"/>
          </a:xfrm>
          <a:custGeom>
            <a:avLst/>
            <a:gdLst/>
            <a:ahLst/>
            <a:cxnLst/>
            <a:rect l="l" t="t" r="r" b="b"/>
            <a:pathLst>
              <a:path w="2710179" h="2334260">
                <a:moveTo>
                  <a:pt x="0" y="1167130"/>
                </a:moveTo>
                <a:lnTo>
                  <a:pt x="978" y="1122365"/>
                </a:lnTo>
                <a:lnTo>
                  <a:pt x="3890" y="1078027"/>
                </a:lnTo>
                <a:lnTo>
                  <a:pt x="8701" y="1034145"/>
                </a:lnTo>
                <a:lnTo>
                  <a:pt x="15375" y="990750"/>
                </a:lnTo>
                <a:lnTo>
                  <a:pt x="23877" y="947871"/>
                </a:lnTo>
                <a:lnTo>
                  <a:pt x="34172" y="905538"/>
                </a:lnTo>
                <a:lnTo>
                  <a:pt x="46226" y="863783"/>
                </a:lnTo>
                <a:lnTo>
                  <a:pt x="60003" y="822635"/>
                </a:lnTo>
                <a:lnTo>
                  <a:pt x="75468" y="782125"/>
                </a:lnTo>
                <a:lnTo>
                  <a:pt x="92585" y="742282"/>
                </a:lnTo>
                <a:lnTo>
                  <a:pt x="111321" y="703137"/>
                </a:lnTo>
                <a:lnTo>
                  <a:pt x="131639" y="664721"/>
                </a:lnTo>
                <a:lnTo>
                  <a:pt x="153504" y="627063"/>
                </a:lnTo>
                <a:lnTo>
                  <a:pt x="176883" y="590194"/>
                </a:lnTo>
                <a:lnTo>
                  <a:pt x="201738" y="554144"/>
                </a:lnTo>
                <a:lnTo>
                  <a:pt x="228037" y="518943"/>
                </a:lnTo>
                <a:lnTo>
                  <a:pt x="255742" y="484621"/>
                </a:lnTo>
                <a:lnTo>
                  <a:pt x="284820" y="451209"/>
                </a:lnTo>
                <a:lnTo>
                  <a:pt x="315234" y="418737"/>
                </a:lnTo>
                <a:lnTo>
                  <a:pt x="346951" y="387235"/>
                </a:lnTo>
                <a:lnTo>
                  <a:pt x="379934" y="356734"/>
                </a:lnTo>
                <a:lnTo>
                  <a:pt x="414150" y="327263"/>
                </a:lnTo>
                <a:lnTo>
                  <a:pt x="449562" y="298853"/>
                </a:lnTo>
                <a:lnTo>
                  <a:pt x="486136" y="271534"/>
                </a:lnTo>
                <a:lnTo>
                  <a:pt x="523836" y="245336"/>
                </a:lnTo>
                <a:lnTo>
                  <a:pt x="562628" y="220290"/>
                </a:lnTo>
                <a:lnTo>
                  <a:pt x="602477" y="196426"/>
                </a:lnTo>
                <a:lnTo>
                  <a:pt x="643346" y="173774"/>
                </a:lnTo>
                <a:lnTo>
                  <a:pt x="685202" y="152364"/>
                </a:lnTo>
                <a:lnTo>
                  <a:pt x="728009" y="132227"/>
                </a:lnTo>
                <a:lnTo>
                  <a:pt x="771732" y="113392"/>
                </a:lnTo>
                <a:lnTo>
                  <a:pt x="816336" y="95891"/>
                </a:lnTo>
                <a:lnTo>
                  <a:pt x="861786" y="79752"/>
                </a:lnTo>
                <a:lnTo>
                  <a:pt x="908047" y="65008"/>
                </a:lnTo>
                <a:lnTo>
                  <a:pt x="955083" y="51686"/>
                </a:lnTo>
                <a:lnTo>
                  <a:pt x="1002860" y="39819"/>
                </a:lnTo>
                <a:lnTo>
                  <a:pt x="1051343" y="29436"/>
                </a:lnTo>
                <a:lnTo>
                  <a:pt x="1100496" y="20568"/>
                </a:lnTo>
                <a:lnTo>
                  <a:pt x="1150284" y="13244"/>
                </a:lnTo>
                <a:lnTo>
                  <a:pt x="1200673" y="7495"/>
                </a:lnTo>
                <a:lnTo>
                  <a:pt x="1251627" y="3351"/>
                </a:lnTo>
                <a:lnTo>
                  <a:pt x="1303111" y="842"/>
                </a:lnTo>
                <a:lnTo>
                  <a:pt x="1355089" y="0"/>
                </a:lnTo>
                <a:lnTo>
                  <a:pt x="1407068" y="842"/>
                </a:lnTo>
                <a:lnTo>
                  <a:pt x="1458552" y="3351"/>
                </a:lnTo>
                <a:lnTo>
                  <a:pt x="1509506" y="7495"/>
                </a:lnTo>
                <a:lnTo>
                  <a:pt x="1559895" y="13244"/>
                </a:lnTo>
                <a:lnTo>
                  <a:pt x="1609683" y="20568"/>
                </a:lnTo>
                <a:lnTo>
                  <a:pt x="1658836" y="29436"/>
                </a:lnTo>
                <a:lnTo>
                  <a:pt x="1707319" y="39819"/>
                </a:lnTo>
                <a:lnTo>
                  <a:pt x="1755096" y="51686"/>
                </a:lnTo>
                <a:lnTo>
                  <a:pt x="1802132" y="65008"/>
                </a:lnTo>
                <a:lnTo>
                  <a:pt x="1848393" y="79752"/>
                </a:lnTo>
                <a:lnTo>
                  <a:pt x="1893843" y="95891"/>
                </a:lnTo>
                <a:lnTo>
                  <a:pt x="1938447" y="113392"/>
                </a:lnTo>
                <a:lnTo>
                  <a:pt x="1982170" y="132227"/>
                </a:lnTo>
                <a:lnTo>
                  <a:pt x="2024977" y="152364"/>
                </a:lnTo>
                <a:lnTo>
                  <a:pt x="2066833" y="173774"/>
                </a:lnTo>
                <a:lnTo>
                  <a:pt x="2107702" y="196426"/>
                </a:lnTo>
                <a:lnTo>
                  <a:pt x="2147551" y="220290"/>
                </a:lnTo>
                <a:lnTo>
                  <a:pt x="2186343" y="245336"/>
                </a:lnTo>
                <a:lnTo>
                  <a:pt x="2224043" y="271534"/>
                </a:lnTo>
                <a:lnTo>
                  <a:pt x="2260617" y="298853"/>
                </a:lnTo>
                <a:lnTo>
                  <a:pt x="2296029" y="327263"/>
                </a:lnTo>
                <a:lnTo>
                  <a:pt x="2330245" y="356734"/>
                </a:lnTo>
                <a:lnTo>
                  <a:pt x="2363228" y="387235"/>
                </a:lnTo>
                <a:lnTo>
                  <a:pt x="2394945" y="418737"/>
                </a:lnTo>
                <a:lnTo>
                  <a:pt x="2425359" y="451209"/>
                </a:lnTo>
                <a:lnTo>
                  <a:pt x="2454437" y="484621"/>
                </a:lnTo>
                <a:lnTo>
                  <a:pt x="2482142" y="518943"/>
                </a:lnTo>
                <a:lnTo>
                  <a:pt x="2508441" y="554144"/>
                </a:lnTo>
                <a:lnTo>
                  <a:pt x="2533296" y="590194"/>
                </a:lnTo>
                <a:lnTo>
                  <a:pt x="2556675" y="627063"/>
                </a:lnTo>
                <a:lnTo>
                  <a:pt x="2578540" y="664721"/>
                </a:lnTo>
                <a:lnTo>
                  <a:pt x="2598858" y="703137"/>
                </a:lnTo>
                <a:lnTo>
                  <a:pt x="2617594" y="742282"/>
                </a:lnTo>
                <a:lnTo>
                  <a:pt x="2634711" y="782125"/>
                </a:lnTo>
                <a:lnTo>
                  <a:pt x="2650176" y="822635"/>
                </a:lnTo>
                <a:lnTo>
                  <a:pt x="2663953" y="863783"/>
                </a:lnTo>
                <a:lnTo>
                  <a:pt x="2676007" y="905538"/>
                </a:lnTo>
                <a:lnTo>
                  <a:pt x="2686302" y="947871"/>
                </a:lnTo>
                <a:lnTo>
                  <a:pt x="2694804" y="990750"/>
                </a:lnTo>
                <a:lnTo>
                  <a:pt x="2701478" y="1034145"/>
                </a:lnTo>
                <a:lnTo>
                  <a:pt x="2706289" y="1078027"/>
                </a:lnTo>
                <a:lnTo>
                  <a:pt x="2709201" y="1122365"/>
                </a:lnTo>
                <a:lnTo>
                  <a:pt x="2710179" y="1167130"/>
                </a:lnTo>
                <a:lnTo>
                  <a:pt x="2709201" y="1211894"/>
                </a:lnTo>
                <a:lnTo>
                  <a:pt x="2706289" y="1256232"/>
                </a:lnTo>
                <a:lnTo>
                  <a:pt x="2701478" y="1300114"/>
                </a:lnTo>
                <a:lnTo>
                  <a:pt x="2694804" y="1343509"/>
                </a:lnTo>
                <a:lnTo>
                  <a:pt x="2686302" y="1386388"/>
                </a:lnTo>
                <a:lnTo>
                  <a:pt x="2676007" y="1428721"/>
                </a:lnTo>
                <a:lnTo>
                  <a:pt x="2663953" y="1470476"/>
                </a:lnTo>
                <a:lnTo>
                  <a:pt x="2650176" y="1511624"/>
                </a:lnTo>
                <a:lnTo>
                  <a:pt x="2634711" y="1552134"/>
                </a:lnTo>
                <a:lnTo>
                  <a:pt x="2617594" y="1591977"/>
                </a:lnTo>
                <a:lnTo>
                  <a:pt x="2598858" y="1631122"/>
                </a:lnTo>
                <a:lnTo>
                  <a:pt x="2578540" y="1669538"/>
                </a:lnTo>
                <a:lnTo>
                  <a:pt x="2556675" y="1707196"/>
                </a:lnTo>
                <a:lnTo>
                  <a:pt x="2533296" y="1744065"/>
                </a:lnTo>
                <a:lnTo>
                  <a:pt x="2508441" y="1780115"/>
                </a:lnTo>
                <a:lnTo>
                  <a:pt x="2482142" y="1815316"/>
                </a:lnTo>
                <a:lnTo>
                  <a:pt x="2454437" y="1849638"/>
                </a:lnTo>
                <a:lnTo>
                  <a:pt x="2425359" y="1883050"/>
                </a:lnTo>
                <a:lnTo>
                  <a:pt x="2394945" y="1915522"/>
                </a:lnTo>
                <a:lnTo>
                  <a:pt x="2363228" y="1947024"/>
                </a:lnTo>
                <a:lnTo>
                  <a:pt x="2330245" y="1977525"/>
                </a:lnTo>
                <a:lnTo>
                  <a:pt x="2296029" y="2006996"/>
                </a:lnTo>
                <a:lnTo>
                  <a:pt x="2260617" y="2035406"/>
                </a:lnTo>
                <a:lnTo>
                  <a:pt x="2224043" y="2062725"/>
                </a:lnTo>
                <a:lnTo>
                  <a:pt x="2186343" y="2088923"/>
                </a:lnTo>
                <a:lnTo>
                  <a:pt x="2147551" y="2113969"/>
                </a:lnTo>
                <a:lnTo>
                  <a:pt x="2107702" y="2137833"/>
                </a:lnTo>
                <a:lnTo>
                  <a:pt x="2066833" y="2160485"/>
                </a:lnTo>
                <a:lnTo>
                  <a:pt x="2024977" y="2181895"/>
                </a:lnTo>
                <a:lnTo>
                  <a:pt x="1982170" y="2202032"/>
                </a:lnTo>
                <a:lnTo>
                  <a:pt x="1938447" y="2220867"/>
                </a:lnTo>
                <a:lnTo>
                  <a:pt x="1893843" y="2238368"/>
                </a:lnTo>
                <a:lnTo>
                  <a:pt x="1848393" y="2254507"/>
                </a:lnTo>
                <a:lnTo>
                  <a:pt x="1802132" y="2269251"/>
                </a:lnTo>
                <a:lnTo>
                  <a:pt x="1755096" y="2282573"/>
                </a:lnTo>
                <a:lnTo>
                  <a:pt x="1707319" y="2294440"/>
                </a:lnTo>
                <a:lnTo>
                  <a:pt x="1658836" y="2304823"/>
                </a:lnTo>
                <a:lnTo>
                  <a:pt x="1609683" y="2313691"/>
                </a:lnTo>
                <a:lnTo>
                  <a:pt x="1559895" y="2321015"/>
                </a:lnTo>
                <a:lnTo>
                  <a:pt x="1509506" y="2326764"/>
                </a:lnTo>
                <a:lnTo>
                  <a:pt x="1458552" y="2330908"/>
                </a:lnTo>
                <a:lnTo>
                  <a:pt x="1407068" y="2333417"/>
                </a:lnTo>
                <a:lnTo>
                  <a:pt x="1355089" y="2334260"/>
                </a:lnTo>
                <a:lnTo>
                  <a:pt x="1303111" y="2333417"/>
                </a:lnTo>
                <a:lnTo>
                  <a:pt x="1251627" y="2330908"/>
                </a:lnTo>
                <a:lnTo>
                  <a:pt x="1200673" y="2326764"/>
                </a:lnTo>
                <a:lnTo>
                  <a:pt x="1150284" y="2321015"/>
                </a:lnTo>
                <a:lnTo>
                  <a:pt x="1100496" y="2313691"/>
                </a:lnTo>
                <a:lnTo>
                  <a:pt x="1051343" y="2304823"/>
                </a:lnTo>
                <a:lnTo>
                  <a:pt x="1002860" y="2294440"/>
                </a:lnTo>
                <a:lnTo>
                  <a:pt x="955083" y="2282573"/>
                </a:lnTo>
                <a:lnTo>
                  <a:pt x="908047" y="2269251"/>
                </a:lnTo>
                <a:lnTo>
                  <a:pt x="861786" y="2254507"/>
                </a:lnTo>
                <a:lnTo>
                  <a:pt x="816336" y="2238368"/>
                </a:lnTo>
                <a:lnTo>
                  <a:pt x="771732" y="2220867"/>
                </a:lnTo>
                <a:lnTo>
                  <a:pt x="728009" y="2202032"/>
                </a:lnTo>
                <a:lnTo>
                  <a:pt x="685202" y="2181895"/>
                </a:lnTo>
                <a:lnTo>
                  <a:pt x="643346" y="2160485"/>
                </a:lnTo>
                <a:lnTo>
                  <a:pt x="602477" y="2137833"/>
                </a:lnTo>
                <a:lnTo>
                  <a:pt x="562628" y="2113969"/>
                </a:lnTo>
                <a:lnTo>
                  <a:pt x="523836" y="2088923"/>
                </a:lnTo>
                <a:lnTo>
                  <a:pt x="486136" y="2062725"/>
                </a:lnTo>
                <a:lnTo>
                  <a:pt x="449562" y="2035406"/>
                </a:lnTo>
                <a:lnTo>
                  <a:pt x="414150" y="2006996"/>
                </a:lnTo>
                <a:lnTo>
                  <a:pt x="379934" y="1977525"/>
                </a:lnTo>
                <a:lnTo>
                  <a:pt x="346951" y="1947024"/>
                </a:lnTo>
                <a:lnTo>
                  <a:pt x="315234" y="1915522"/>
                </a:lnTo>
                <a:lnTo>
                  <a:pt x="284820" y="1883050"/>
                </a:lnTo>
                <a:lnTo>
                  <a:pt x="255742" y="1849638"/>
                </a:lnTo>
                <a:lnTo>
                  <a:pt x="228037" y="1815316"/>
                </a:lnTo>
                <a:lnTo>
                  <a:pt x="201738" y="1780115"/>
                </a:lnTo>
                <a:lnTo>
                  <a:pt x="176883" y="1744065"/>
                </a:lnTo>
                <a:lnTo>
                  <a:pt x="153504" y="1707196"/>
                </a:lnTo>
                <a:lnTo>
                  <a:pt x="131639" y="1669538"/>
                </a:lnTo>
                <a:lnTo>
                  <a:pt x="111321" y="1631122"/>
                </a:lnTo>
                <a:lnTo>
                  <a:pt x="92585" y="1591977"/>
                </a:lnTo>
                <a:lnTo>
                  <a:pt x="75468" y="1552134"/>
                </a:lnTo>
                <a:lnTo>
                  <a:pt x="60003" y="1511624"/>
                </a:lnTo>
                <a:lnTo>
                  <a:pt x="46226" y="1470476"/>
                </a:lnTo>
                <a:lnTo>
                  <a:pt x="34172" y="1428721"/>
                </a:lnTo>
                <a:lnTo>
                  <a:pt x="23877" y="1386388"/>
                </a:lnTo>
                <a:lnTo>
                  <a:pt x="15375" y="1343509"/>
                </a:lnTo>
                <a:lnTo>
                  <a:pt x="8701" y="1300114"/>
                </a:lnTo>
                <a:lnTo>
                  <a:pt x="3890" y="1256232"/>
                </a:lnTo>
                <a:lnTo>
                  <a:pt x="978" y="1211894"/>
                </a:lnTo>
                <a:lnTo>
                  <a:pt x="0" y="1167130"/>
                </a:lnTo>
                <a:close/>
              </a:path>
            </a:pathLst>
          </a:custGeom>
          <a:ln w="158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4733" y="654921"/>
            <a:ext cx="3431540" cy="5438140"/>
          </a:xfrm>
          <a:custGeom>
            <a:avLst/>
            <a:gdLst/>
            <a:ahLst/>
            <a:cxnLst/>
            <a:rect l="l" t="t" r="r" b="b"/>
            <a:pathLst>
              <a:path w="3431540" h="5438140">
                <a:moveTo>
                  <a:pt x="3088386" y="0"/>
                </a:moveTo>
                <a:lnTo>
                  <a:pt x="343154" y="0"/>
                </a:lnTo>
                <a:lnTo>
                  <a:pt x="296597" y="3133"/>
                </a:lnTo>
                <a:lnTo>
                  <a:pt x="251942" y="12260"/>
                </a:lnTo>
                <a:lnTo>
                  <a:pt x="209597" y="26971"/>
                </a:lnTo>
                <a:lnTo>
                  <a:pt x="169973" y="46858"/>
                </a:lnTo>
                <a:lnTo>
                  <a:pt x="133477" y="71510"/>
                </a:lnTo>
                <a:lnTo>
                  <a:pt x="100520" y="100520"/>
                </a:lnTo>
                <a:lnTo>
                  <a:pt x="71510" y="133477"/>
                </a:lnTo>
                <a:lnTo>
                  <a:pt x="46858" y="169973"/>
                </a:lnTo>
                <a:lnTo>
                  <a:pt x="26971" y="209597"/>
                </a:lnTo>
                <a:lnTo>
                  <a:pt x="12260" y="251942"/>
                </a:lnTo>
                <a:lnTo>
                  <a:pt x="3133" y="296597"/>
                </a:lnTo>
                <a:lnTo>
                  <a:pt x="0" y="343154"/>
                </a:lnTo>
                <a:lnTo>
                  <a:pt x="0" y="5094986"/>
                </a:lnTo>
                <a:lnTo>
                  <a:pt x="3133" y="5141550"/>
                </a:lnTo>
                <a:lnTo>
                  <a:pt x="12260" y="5186211"/>
                </a:lnTo>
                <a:lnTo>
                  <a:pt x="26971" y="5228558"/>
                </a:lnTo>
                <a:lnTo>
                  <a:pt x="46858" y="5268183"/>
                </a:lnTo>
                <a:lnTo>
                  <a:pt x="71510" y="5304678"/>
                </a:lnTo>
                <a:lnTo>
                  <a:pt x="100520" y="5337633"/>
                </a:lnTo>
                <a:lnTo>
                  <a:pt x="133477" y="5366640"/>
                </a:lnTo>
                <a:lnTo>
                  <a:pt x="169973" y="5391290"/>
                </a:lnTo>
                <a:lnTo>
                  <a:pt x="209597" y="5411173"/>
                </a:lnTo>
                <a:lnTo>
                  <a:pt x="251942" y="5425882"/>
                </a:lnTo>
                <a:lnTo>
                  <a:pt x="296597" y="5435007"/>
                </a:lnTo>
                <a:lnTo>
                  <a:pt x="343154" y="5438140"/>
                </a:lnTo>
                <a:lnTo>
                  <a:pt x="3088386" y="5438140"/>
                </a:lnTo>
                <a:lnTo>
                  <a:pt x="3134942" y="5435007"/>
                </a:lnTo>
                <a:lnTo>
                  <a:pt x="3179597" y="5425882"/>
                </a:lnTo>
                <a:lnTo>
                  <a:pt x="3221942" y="5411173"/>
                </a:lnTo>
                <a:lnTo>
                  <a:pt x="3261566" y="5391290"/>
                </a:lnTo>
                <a:lnTo>
                  <a:pt x="3298062" y="5366640"/>
                </a:lnTo>
                <a:lnTo>
                  <a:pt x="3331019" y="5337633"/>
                </a:lnTo>
                <a:lnTo>
                  <a:pt x="3360029" y="5304678"/>
                </a:lnTo>
                <a:lnTo>
                  <a:pt x="3384681" y="5268183"/>
                </a:lnTo>
                <a:lnTo>
                  <a:pt x="3404568" y="5228558"/>
                </a:lnTo>
                <a:lnTo>
                  <a:pt x="3419279" y="5186211"/>
                </a:lnTo>
                <a:lnTo>
                  <a:pt x="3428406" y="5141550"/>
                </a:lnTo>
                <a:lnTo>
                  <a:pt x="3431540" y="5094986"/>
                </a:lnTo>
                <a:lnTo>
                  <a:pt x="3431540" y="343154"/>
                </a:lnTo>
                <a:lnTo>
                  <a:pt x="3428406" y="296597"/>
                </a:lnTo>
                <a:lnTo>
                  <a:pt x="3419279" y="251942"/>
                </a:lnTo>
                <a:lnTo>
                  <a:pt x="3404568" y="209597"/>
                </a:lnTo>
                <a:lnTo>
                  <a:pt x="3384681" y="169973"/>
                </a:lnTo>
                <a:lnTo>
                  <a:pt x="3360029" y="133477"/>
                </a:lnTo>
                <a:lnTo>
                  <a:pt x="3331019" y="100520"/>
                </a:lnTo>
                <a:lnTo>
                  <a:pt x="3298062" y="71510"/>
                </a:lnTo>
                <a:lnTo>
                  <a:pt x="3261566" y="46858"/>
                </a:lnTo>
                <a:lnTo>
                  <a:pt x="3221942" y="26971"/>
                </a:lnTo>
                <a:lnTo>
                  <a:pt x="3179597" y="12260"/>
                </a:lnTo>
                <a:lnTo>
                  <a:pt x="3134942" y="3133"/>
                </a:lnTo>
                <a:lnTo>
                  <a:pt x="3088386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8644" y="709929"/>
            <a:ext cx="3431540" cy="5438140"/>
          </a:xfrm>
          <a:custGeom>
            <a:avLst/>
            <a:gdLst/>
            <a:ahLst/>
            <a:cxnLst/>
            <a:rect l="l" t="t" r="r" b="b"/>
            <a:pathLst>
              <a:path w="3431540" h="5438140">
                <a:moveTo>
                  <a:pt x="0" y="343154"/>
                </a:moveTo>
                <a:lnTo>
                  <a:pt x="3133" y="296597"/>
                </a:lnTo>
                <a:lnTo>
                  <a:pt x="12260" y="251942"/>
                </a:lnTo>
                <a:lnTo>
                  <a:pt x="26971" y="209597"/>
                </a:lnTo>
                <a:lnTo>
                  <a:pt x="46858" y="169973"/>
                </a:lnTo>
                <a:lnTo>
                  <a:pt x="71510" y="133477"/>
                </a:lnTo>
                <a:lnTo>
                  <a:pt x="100520" y="100520"/>
                </a:lnTo>
                <a:lnTo>
                  <a:pt x="133477" y="71510"/>
                </a:lnTo>
                <a:lnTo>
                  <a:pt x="169973" y="46858"/>
                </a:lnTo>
                <a:lnTo>
                  <a:pt x="209597" y="26971"/>
                </a:lnTo>
                <a:lnTo>
                  <a:pt x="251942" y="12260"/>
                </a:lnTo>
                <a:lnTo>
                  <a:pt x="296597" y="3133"/>
                </a:lnTo>
                <a:lnTo>
                  <a:pt x="343154" y="0"/>
                </a:lnTo>
                <a:lnTo>
                  <a:pt x="3088386" y="0"/>
                </a:lnTo>
                <a:lnTo>
                  <a:pt x="3134942" y="3133"/>
                </a:lnTo>
                <a:lnTo>
                  <a:pt x="3179597" y="12260"/>
                </a:lnTo>
                <a:lnTo>
                  <a:pt x="3221942" y="26971"/>
                </a:lnTo>
                <a:lnTo>
                  <a:pt x="3261566" y="46858"/>
                </a:lnTo>
                <a:lnTo>
                  <a:pt x="3298062" y="71510"/>
                </a:lnTo>
                <a:lnTo>
                  <a:pt x="3331019" y="100520"/>
                </a:lnTo>
                <a:lnTo>
                  <a:pt x="3360029" y="133477"/>
                </a:lnTo>
                <a:lnTo>
                  <a:pt x="3384681" y="169973"/>
                </a:lnTo>
                <a:lnTo>
                  <a:pt x="3404568" y="209597"/>
                </a:lnTo>
                <a:lnTo>
                  <a:pt x="3419279" y="251942"/>
                </a:lnTo>
                <a:lnTo>
                  <a:pt x="3428406" y="296597"/>
                </a:lnTo>
                <a:lnTo>
                  <a:pt x="3431540" y="343154"/>
                </a:lnTo>
                <a:lnTo>
                  <a:pt x="3431540" y="5094986"/>
                </a:lnTo>
                <a:lnTo>
                  <a:pt x="3428406" y="5141550"/>
                </a:lnTo>
                <a:lnTo>
                  <a:pt x="3419279" y="5186211"/>
                </a:lnTo>
                <a:lnTo>
                  <a:pt x="3404568" y="5228558"/>
                </a:lnTo>
                <a:lnTo>
                  <a:pt x="3384681" y="5268183"/>
                </a:lnTo>
                <a:lnTo>
                  <a:pt x="3360029" y="5304678"/>
                </a:lnTo>
                <a:lnTo>
                  <a:pt x="3331019" y="5337633"/>
                </a:lnTo>
                <a:lnTo>
                  <a:pt x="3298062" y="5366640"/>
                </a:lnTo>
                <a:lnTo>
                  <a:pt x="3261566" y="5391290"/>
                </a:lnTo>
                <a:lnTo>
                  <a:pt x="3221942" y="5411173"/>
                </a:lnTo>
                <a:lnTo>
                  <a:pt x="3179597" y="5425882"/>
                </a:lnTo>
                <a:lnTo>
                  <a:pt x="3134942" y="5435007"/>
                </a:lnTo>
                <a:lnTo>
                  <a:pt x="3088386" y="5438140"/>
                </a:lnTo>
                <a:lnTo>
                  <a:pt x="343154" y="5438140"/>
                </a:lnTo>
                <a:lnTo>
                  <a:pt x="296597" y="5435007"/>
                </a:lnTo>
                <a:lnTo>
                  <a:pt x="251942" y="5425882"/>
                </a:lnTo>
                <a:lnTo>
                  <a:pt x="209597" y="5411173"/>
                </a:lnTo>
                <a:lnTo>
                  <a:pt x="169973" y="5391290"/>
                </a:lnTo>
                <a:lnTo>
                  <a:pt x="133477" y="5366640"/>
                </a:lnTo>
                <a:lnTo>
                  <a:pt x="100520" y="5337633"/>
                </a:lnTo>
                <a:lnTo>
                  <a:pt x="71510" y="5304678"/>
                </a:lnTo>
                <a:lnTo>
                  <a:pt x="46858" y="5268183"/>
                </a:lnTo>
                <a:lnTo>
                  <a:pt x="26971" y="5228558"/>
                </a:lnTo>
                <a:lnTo>
                  <a:pt x="12260" y="5186211"/>
                </a:lnTo>
                <a:lnTo>
                  <a:pt x="3133" y="5141550"/>
                </a:lnTo>
                <a:lnTo>
                  <a:pt x="0" y="5094986"/>
                </a:lnTo>
                <a:lnTo>
                  <a:pt x="0" y="343154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45804" y="3079264"/>
            <a:ext cx="3072726" cy="274036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600" spc="-5" dirty="0">
                <a:latin typeface="Calibri"/>
                <a:cs typeface="Calibri"/>
              </a:rPr>
              <a:t>INGLATERRA:</a:t>
            </a:r>
            <a:endParaRPr sz="1600" dirty="0">
              <a:latin typeface="Calibri"/>
              <a:cs typeface="Calibri"/>
            </a:endParaRPr>
          </a:p>
          <a:p>
            <a:pPr marL="12065" marR="5080" indent="-3175" algn="ctr">
              <a:lnSpc>
                <a:spcPct val="91400"/>
              </a:lnSpc>
              <a:spcBef>
                <a:spcPts val="470"/>
              </a:spcBef>
            </a:pPr>
            <a:r>
              <a:rPr sz="1600" spc="-5" dirty="0">
                <a:latin typeface="Calibri"/>
                <a:cs typeface="Calibri"/>
              </a:rPr>
              <a:t>La revolución de </a:t>
            </a:r>
            <a:r>
              <a:rPr sz="1600" dirty="0">
                <a:latin typeface="Calibri"/>
                <a:cs typeface="Calibri"/>
              </a:rPr>
              <a:t>1688 </a:t>
            </a:r>
            <a:r>
              <a:rPr sz="1600" spc="-5" dirty="0">
                <a:latin typeface="Calibri"/>
                <a:cs typeface="Calibri"/>
              </a:rPr>
              <a:t>consolidó </a:t>
            </a:r>
            <a:r>
              <a:rPr sz="1600" dirty="0">
                <a:latin typeface="Calibri"/>
                <a:cs typeface="Calibri"/>
              </a:rPr>
              <a:t>a la </a:t>
            </a:r>
            <a:r>
              <a:rPr sz="1600" spc="-5" dirty="0">
                <a:latin typeface="Calibri"/>
                <a:cs typeface="Calibri"/>
              </a:rPr>
              <a:t>burguesía en el  poder aliada con </a:t>
            </a:r>
            <a:r>
              <a:rPr sz="1600" dirty="0">
                <a:latin typeface="Calibri"/>
                <a:cs typeface="Calibri"/>
              </a:rPr>
              <a:t>los </a:t>
            </a:r>
            <a:r>
              <a:rPr sz="1600" spc="-5" dirty="0">
                <a:latin typeface="Calibri"/>
                <a:cs typeface="Calibri"/>
              </a:rPr>
              <a:t>nobles, “colocó en el poder junto  con Guillermo, </a:t>
            </a:r>
            <a:r>
              <a:rPr sz="1600" dirty="0">
                <a:latin typeface="Calibri"/>
                <a:cs typeface="Calibri"/>
              </a:rPr>
              <a:t>a los </a:t>
            </a:r>
            <a:r>
              <a:rPr sz="1600" spc="-10" dirty="0">
                <a:latin typeface="Calibri"/>
                <a:cs typeface="Calibri"/>
              </a:rPr>
              <a:t>terratenientes </a:t>
            </a:r>
            <a:r>
              <a:rPr sz="1600" dirty="0">
                <a:latin typeface="Calibri"/>
                <a:cs typeface="Calibri"/>
              </a:rPr>
              <a:t>y a los </a:t>
            </a:r>
            <a:r>
              <a:rPr sz="1600" spc="-5" dirty="0">
                <a:latin typeface="Calibri"/>
                <a:cs typeface="Calibri"/>
              </a:rPr>
              <a:t>capitalistas”  (Marx).</a:t>
            </a:r>
            <a:endParaRPr sz="1600" dirty="0">
              <a:latin typeface="Calibri"/>
              <a:cs typeface="Calibri"/>
            </a:endParaRPr>
          </a:p>
          <a:p>
            <a:pPr marL="774065" marR="767080" algn="ctr">
              <a:lnSpc>
                <a:spcPct val="127299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Promulgó: Acta de </a:t>
            </a:r>
            <a:r>
              <a:rPr sz="1600" spc="-10" dirty="0">
                <a:latin typeface="Calibri"/>
                <a:cs typeface="Calibri"/>
              </a:rPr>
              <a:t>Derecho  </a:t>
            </a:r>
            <a:r>
              <a:rPr sz="1600" spc="-5" dirty="0">
                <a:latin typeface="Calibri"/>
                <a:cs typeface="Calibri"/>
              </a:rPr>
              <a:t>Monarquía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constitucional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18759" y="1026160"/>
            <a:ext cx="1811020" cy="1811020"/>
          </a:xfrm>
          <a:custGeom>
            <a:avLst/>
            <a:gdLst/>
            <a:ahLst/>
            <a:cxnLst/>
            <a:rect l="l" t="t" r="r" b="b"/>
            <a:pathLst>
              <a:path w="1811020" h="1811020">
                <a:moveTo>
                  <a:pt x="905510" y="0"/>
                </a:moveTo>
                <a:lnTo>
                  <a:pt x="857416" y="1255"/>
                </a:lnTo>
                <a:lnTo>
                  <a:pt x="809977" y="4978"/>
                </a:lnTo>
                <a:lnTo>
                  <a:pt x="763255" y="11108"/>
                </a:lnTo>
                <a:lnTo>
                  <a:pt x="717312" y="19580"/>
                </a:lnTo>
                <a:lnTo>
                  <a:pt x="672210" y="30334"/>
                </a:lnTo>
                <a:lnTo>
                  <a:pt x="628013" y="43305"/>
                </a:lnTo>
                <a:lnTo>
                  <a:pt x="584783" y="58433"/>
                </a:lnTo>
                <a:lnTo>
                  <a:pt x="542583" y="75653"/>
                </a:lnTo>
                <a:lnTo>
                  <a:pt x="501474" y="94904"/>
                </a:lnTo>
                <a:lnTo>
                  <a:pt x="461520" y="116123"/>
                </a:lnTo>
                <a:lnTo>
                  <a:pt x="422783" y="139247"/>
                </a:lnTo>
                <a:lnTo>
                  <a:pt x="385326" y="164214"/>
                </a:lnTo>
                <a:lnTo>
                  <a:pt x="349211" y="190961"/>
                </a:lnTo>
                <a:lnTo>
                  <a:pt x="314501" y="219426"/>
                </a:lnTo>
                <a:lnTo>
                  <a:pt x="281259" y="249546"/>
                </a:lnTo>
                <a:lnTo>
                  <a:pt x="249546" y="281259"/>
                </a:lnTo>
                <a:lnTo>
                  <a:pt x="219426" y="314501"/>
                </a:lnTo>
                <a:lnTo>
                  <a:pt x="190961" y="349211"/>
                </a:lnTo>
                <a:lnTo>
                  <a:pt x="164214" y="385326"/>
                </a:lnTo>
                <a:lnTo>
                  <a:pt x="139247" y="422783"/>
                </a:lnTo>
                <a:lnTo>
                  <a:pt x="116123" y="461520"/>
                </a:lnTo>
                <a:lnTo>
                  <a:pt x="94904" y="501474"/>
                </a:lnTo>
                <a:lnTo>
                  <a:pt x="75653" y="542583"/>
                </a:lnTo>
                <a:lnTo>
                  <a:pt x="58433" y="584783"/>
                </a:lnTo>
                <a:lnTo>
                  <a:pt x="43305" y="628013"/>
                </a:lnTo>
                <a:lnTo>
                  <a:pt x="30334" y="672210"/>
                </a:lnTo>
                <a:lnTo>
                  <a:pt x="19580" y="717312"/>
                </a:lnTo>
                <a:lnTo>
                  <a:pt x="11108" y="763255"/>
                </a:lnTo>
                <a:lnTo>
                  <a:pt x="4978" y="809977"/>
                </a:lnTo>
                <a:lnTo>
                  <a:pt x="1255" y="857416"/>
                </a:lnTo>
                <a:lnTo>
                  <a:pt x="0" y="905510"/>
                </a:lnTo>
                <a:lnTo>
                  <a:pt x="1255" y="953603"/>
                </a:lnTo>
                <a:lnTo>
                  <a:pt x="4978" y="1001042"/>
                </a:lnTo>
                <a:lnTo>
                  <a:pt x="11108" y="1047764"/>
                </a:lnTo>
                <a:lnTo>
                  <a:pt x="19580" y="1093707"/>
                </a:lnTo>
                <a:lnTo>
                  <a:pt x="30334" y="1138809"/>
                </a:lnTo>
                <a:lnTo>
                  <a:pt x="43305" y="1183006"/>
                </a:lnTo>
                <a:lnTo>
                  <a:pt x="58433" y="1226236"/>
                </a:lnTo>
                <a:lnTo>
                  <a:pt x="75653" y="1268436"/>
                </a:lnTo>
                <a:lnTo>
                  <a:pt x="94904" y="1309545"/>
                </a:lnTo>
                <a:lnTo>
                  <a:pt x="116123" y="1349499"/>
                </a:lnTo>
                <a:lnTo>
                  <a:pt x="139247" y="1388236"/>
                </a:lnTo>
                <a:lnTo>
                  <a:pt x="164214" y="1425693"/>
                </a:lnTo>
                <a:lnTo>
                  <a:pt x="190961" y="1461808"/>
                </a:lnTo>
                <a:lnTo>
                  <a:pt x="219426" y="1496518"/>
                </a:lnTo>
                <a:lnTo>
                  <a:pt x="249546" y="1529760"/>
                </a:lnTo>
                <a:lnTo>
                  <a:pt x="281259" y="1561473"/>
                </a:lnTo>
                <a:lnTo>
                  <a:pt x="314501" y="1591593"/>
                </a:lnTo>
                <a:lnTo>
                  <a:pt x="349211" y="1620058"/>
                </a:lnTo>
                <a:lnTo>
                  <a:pt x="385326" y="1646805"/>
                </a:lnTo>
                <a:lnTo>
                  <a:pt x="422783" y="1671772"/>
                </a:lnTo>
                <a:lnTo>
                  <a:pt x="461520" y="1694896"/>
                </a:lnTo>
                <a:lnTo>
                  <a:pt x="501474" y="1716115"/>
                </a:lnTo>
                <a:lnTo>
                  <a:pt x="542583" y="1735366"/>
                </a:lnTo>
                <a:lnTo>
                  <a:pt x="584783" y="1752586"/>
                </a:lnTo>
                <a:lnTo>
                  <a:pt x="628013" y="1767714"/>
                </a:lnTo>
                <a:lnTo>
                  <a:pt x="672210" y="1780685"/>
                </a:lnTo>
                <a:lnTo>
                  <a:pt x="717312" y="1791439"/>
                </a:lnTo>
                <a:lnTo>
                  <a:pt x="763255" y="1799911"/>
                </a:lnTo>
                <a:lnTo>
                  <a:pt x="809977" y="1806041"/>
                </a:lnTo>
                <a:lnTo>
                  <a:pt x="857416" y="1809764"/>
                </a:lnTo>
                <a:lnTo>
                  <a:pt x="905510" y="1811019"/>
                </a:lnTo>
                <a:lnTo>
                  <a:pt x="953603" y="1809764"/>
                </a:lnTo>
                <a:lnTo>
                  <a:pt x="1001042" y="1806041"/>
                </a:lnTo>
                <a:lnTo>
                  <a:pt x="1047764" y="1799911"/>
                </a:lnTo>
                <a:lnTo>
                  <a:pt x="1093707" y="1791439"/>
                </a:lnTo>
                <a:lnTo>
                  <a:pt x="1138809" y="1780685"/>
                </a:lnTo>
                <a:lnTo>
                  <a:pt x="1183006" y="1767714"/>
                </a:lnTo>
                <a:lnTo>
                  <a:pt x="1226236" y="1752586"/>
                </a:lnTo>
                <a:lnTo>
                  <a:pt x="1268436" y="1735366"/>
                </a:lnTo>
                <a:lnTo>
                  <a:pt x="1309545" y="1716115"/>
                </a:lnTo>
                <a:lnTo>
                  <a:pt x="1349499" y="1694896"/>
                </a:lnTo>
                <a:lnTo>
                  <a:pt x="1388236" y="1671772"/>
                </a:lnTo>
                <a:lnTo>
                  <a:pt x="1425693" y="1646805"/>
                </a:lnTo>
                <a:lnTo>
                  <a:pt x="1461808" y="1620058"/>
                </a:lnTo>
                <a:lnTo>
                  <a:pt x="1496518" y="1591593"/>
                </a:lnTo>
                <a:lnTo>
                  <a:pt x="1529760" y="1561473"/>
                </a:lnTo>
                <a:lnTo>
                  <a:pt x="1561473" y="1529760"/>
                </a:lnTo>
                <a:lnTo>
                  <a:pt x="1591593" y="1496518"/>
                </a:lnTo>
                <a:lnTo>
                  <a:pt x="1620058" y="1461808"/>
                </a:lnTo>
                <a:lnTo>
                  <a:pt x="1646805" y="1425693"/>
                </a:lnTo>
                <a:lnTo>
                  <a:pt x="1671772" y="1388236"/>
                </a:lnTo>
                <a:lnTo>
                  <a:pt x="1694896" y="1349499"/>
                </a:lnTo>
                <a:lnTo>
                  <a:pt x="1716115" y="1309545"/>
                </a:lnTo>
                <a:lnTo>
                  <a:pt x="1735366" y="1268436"/>
                </a:lnTo>
                <a:lnTo>
                  <a:pt x="1752586" y="1226236"/>
                </a:lnTo>
                <a:lnTo>
                  <a:pt x="1767714" y="1183006"/>
                </a:lnTo>
                <a:lnTo>
                  <a:pt x="1780685" y="1138809"/>
                </a:lnTo>
                <a:lnTo>
                  <a:pt x="1791439" y="1093707"/>
                </a:lnTo>
                <a:lnTo>
                  <a:pt x="1799911" y="1047764"/>
                </a:lnTo>
                <a:lnTo>
                  <a:pt x="1806041" y="1001042"/>
                </a:lnTo>
                <a:lnTo>
                  <a:pt x="1809764" y="953603"/>
                </a:lnTo>
                <a:lnTo>
                  <a:pt x="1811019" y="905510"/>
                </a:lnTo>
                <a:lnTo>
                  <a:pt x="1809764" y="857416"/>
                </a:lnTo>
                <a:lnTo>
                  <a:pt x="1806041" y="809977"/>
                </a:lnTo>
                <a:lnTo>
                  <a:pt x="1799911" y="763255"/>
                </a:lnTo>
                <a:lnTo>
                  <a:pt x="1791439" y="717312"/>
                </a:lnTo>
                <a:lnTo>
                  <a:pt x="1780685" y="672210"/>
                </a:lnTo>
                <a:lnTo>
                  <a:pt x="1767714" y="628013"/>
                </a:lnTo>
                <a:lnTo>
                  <a:pt x="1752586" y="584783"/>
                </a:lnTo>
                <a:lnTo>
                  <a:pt x="1735366" y="542583"/>
                </a:lnTo>
                <a:lnTo>
                  <a:pt x="1716115" y="501474"/>
                </a:lnTo>
                <a:lnTo>
                  <a:pt x="1694896" y="461520"/>
                </a:lnTo>
                <a:lnTo>
                  <a:pt x="1671772" y="422783"/>
                </a:lnTo>
                <a:lnTo>
                  <a:pt x="1646805" y="385326"/>
                </a:lnTo>
                <a:lnTo>
                  <a:pt x="1620058" y="349211"/>
                </a:lnTo>
                <a:lnTo>
                  <a:pt x="1591593" y="314501"/>
                </a:lnTo>
                <a:lnTo>
                  <a:pt x="1561473" y="281259"/>
                </a:lnTo>
                <a:lnTo>
                  <a:pt x="1529760" y="249546"/>
                </a:lnTo>
                <a:lnTo>
                  <a:pt x="1496518" y="219426"/>
                </a:lnTo>
                <a:lnTo>
                  <a:pt x="1461808" y="190961"/>
                </a:lnTo>
                <a:lnTo>
                  <a:pt x="1425693" y="164214"/>
                </a:lnTo>
                <a:lnTo>
                  <a:pt x="1388236" y="139247"/>
                </a:lnTo>
                <a:lnTo>
                  <a:pt x="1349499" y="116123"/>
                </a:lnTo>
                <a:lnTo>
                  <a:pt x="1309545" y="94904"/>
                </a:lnTo>
                <a:lnTo>
                  <a:pt x="1268436" y="75653"/>
                </a:lnTo>
                <a:lnTo>
                  <a:pt x="1226236" y="58433"/>
                </a:lnTo>
                <a:lnTo>
                  <a:pt x="1183006" y="43305"/>
                </a:lnTo>
                <a:lnTo>
                  <a:pt x="1138809" y="30334"/>
                </a:lnTo>
                <a:lnTo>
                  <a:pt x="1093707" y="19580"/>
                </a:lnTo>
                <a:lnTo>
                  <a:pt x="1047764" y="11108"/>
                </a:lnTo>
                <a:lnTo>
                  <a:pt x="1001042" y="4978"/>
                </a:lnTo>
                <a:lnTo>
                  <a:pt x="953603" y="1255"/>
                </a:lnTo>
                <a:lnTo>
                  <a:pt x="905510" y="0"/>
                </a:lnTo>
                <a:close/>
              </a:path>
            </a:pathLst>
          </a:custGeom>
          <a:solidFill>
            <a:srgbClr val="F1CD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8759" y="1026160"/>
            <a:ext cx="1811020" cy="1811020"/>
          </a:xfrm>
          <a:custGeom>
            <a:avLst/>
            <a:gdLst/>
            <a:ahLst/>
            <a:cxnLst/>
            <a:rect l="l" t="t" r="r" b="b"/>
            <a:pathLst>
              <a:path w="1811020" h="1811020">
                <a:moveTo>
                  <a:pt x="0" y="905510"/>
                </a:moveTo>
                <a:lnTo>
                  <a:pt x="1255" y="857416"/>
                </a:lnTo>
                <a:lnTo>
                  <a:pt x="4978" y="809977"/>
                </a:lnTo>
                <a:lnTo>
                  <a:pt x="11108" y="763255"/>
                </a:lnTo>
                <a:lnTo>
                  <a:pt x="19580" y="717312"/>
                </a:lnTo>
                <a:lnTo>
                  <a:pt x="30334" y="672210"/>
                </a:lnTo>
                <a:lnTo>
                  <a:pt x="43305" y="628013"/>
                </a:lnTo>
                <a:lnTo>
                  <a:pt x="58433" y="584783"/>
                </a:lnTo>
                <a:lnTo>
                  <a:pt x="75653" y="542583"/>
                </a:lnTo>
                <a:lnTo>
                  <a:pt x="94904" y="501474"/>
                </a:lnTo>
                <a:lnTo>
                  <a:pt x="116123" y="461520"/>
                </a:lnTo>
                <a:lnTo>
                  <a:pt x="139247" y="422783"/>
                </a:lnTo>
                <a:lnTo>
                  <a:pt x="164214" y="385326"/>
                </a:lnTo>
                <a:lnTo>
                  <a:pt x="190961" y="349211"/>
                </a:lnTo>
                <a:lnTo>
                  <a:pt x="219426" y="314501"/>
                </a:lnTo>
                <a:lnTo>
                  <a:pt x="249546" y="281259"/>
                </a:lnTo>
                <a:lnTo>
                  <a:pt x="281259" y="249546"/>
                </a:lnTo>
                <a:lnTo>
                  <a:pt x="314501" y="219426"/>
                </a:lnTo>
                <a:lnTo>
                  <a:pt x="349211" y="190961"/>
                </a:lnTo>
                <a:lnTo>
                  <a:pt x="385326" y="164214"/>
                </a:lnTo>
                <a:lnTo>
                  <a:pt x="422783" y="139247"/>
                </a:lnTo>
                <a:lnTo>
                  <a:pt x="461520" y="116123"/>
                </a:lnTo>
                <a:lnTo>
                  <a:pt x="501474" y="94904"/>
                </a:lnTo>
                <a:lnTo>
                  <a:pt x="542583" y="75653"/>
                </a:lnTo>
                <a:lnTo>
                  <a:pt x="584783" y="58433"/>
                </a:lnTo>
                <a:lnTo>
                  <a:pt x="628013" y="43305"/>
                </a:lnTo>
                <a:lnTo>
                  <a:pt x="672210" y="30334"/>
                </a:lnTo>
                <a:lnTo>
                  <a:pt x="717312" y="19580"/>
                </a:lnTo>
                <a:lnTo>
                  <a:pt x="763255" y="11108"/>
                </a:lnTo>
                <a:lnTo>
                  <a:pt x="809977" y="4978"/>
                </a:lnTo>
                <a:lnTo>
                  <a:pt x="857416" y="1255"/>
                </a:lnTo>
                <a:lnTo>
                  <a:pt x="905510" y="0"/>
                </a:lnTo>
                <a:lnTo>
                  <a:pt x="953603" y="1255"/>
                </a:lnTo>
                <a:lnTo>
                  <a:pt x="1001042" y="4978"/>
                </a:lnTo>
                <a:lnTo>
                  <a:pt x="1047764" y="11108"/>
                </a:lnTo>
                <a:lnTo>
                  <a:pt x="1093707" y="19580"/>
                </a:lnTo>
                <a:lnTo>
                  <a:pt x="1138809" y="30334"/>
                </a:lnTo>
                <a:lnTo>
                  <a:pt x="1183006" y="43305"/>
                </a:lnTo>
                <a:lnTo>
                  <a:pt x="1226236" y="58433"/>
                </a:lnTo>
                <a:lnTo>
                  <a:pt x="1268436" y="75653"/>
                </a:lnTo>
                <a:lnTo>
                  <a:pt x="1309545" y="94904"/>
                </a:lnTo>
                <a:lnTo>
                  <a:pt x="1349499" y="116123"/>
                </a:lnTo>
                <a:lnTo>
                  <a:pt x="1388236" y="139247"/>
                </a:lnTo>
                <a:lnTo>
                  <a:pt x="1425693" y="164214"/>
                </a:lnTo>
                <a:lnTo>
                  <a:pt x="1461808" y="190961"/>
                </a:lnTo>
                <a:lnTo>
                  <a:pt x="1496518" y="219426"/>
                </a:lnTo>
                <a:lnTo>
                  <a:pt x="1529760" y="249546"/>
                </a:lnTo>
                <a:lnTo>
                  <a:pt x="1561473" y="281259"/>
                </a:lnTo>
                <a:lnTo>
                  <a:pt x="1591593" y="314501"/>
                </a:lnTo>
                <a:lnTo>
                  <a:pt x="1620058" y="349211"/>
                </a:lnTo>
                <a:lnTo>
                  <a:pt x="1646805" y="385326"/>
                </a:lnTo>
                <a:lnTo>
                  <a:pt x="1671772" y="422783"/>
                </a:lnTo>
                <a:lnTo>
                  <a:pt x="1694896" y="461520"/>
                </a:lnTo>
                <a:lnTo>
                  <a:pt x="1716115" y="501474"/>
                </a:lnTo>
                <a:lnTo>
                  <a:pt x="1735366" y="542583"/>
                </a:lnTo>
                <a:lnTo>
                  <a:pt x="1752586" y="584783"/>
                </a:lnTo>
                <a:lnTo>
                  <a:pt x="1767714" y="628013"/>
                </a:lnTo>
                <a:lnTo>
                  <a:pt x="1780685" y="672210"/>
                </a:lnTo>
                <a:lnTo>
                  <a:pt x="1791439" y="717312"/>
                </a:lnTo>
                <a:lnTo>
                  <a:pt x="1799911" y="763255"/>
                </a:lnTo>
                <a:lnTo>
                  <a:pt x="1806041" y="809977"/>
                </a:lnTo>
                <a:lnTo>
                  <a:pt x="1809764" y="857416"/>
                </a:lnTo>
                <a:lnTo>
                  <a:pt x="1811019" y="905510"/>
                </a:lnTo>
                <a:lnTo>
                  <a:pt x="1809764" y="953603"/>
                </a:lnTo>
                <a:lnTo>
                  <a:pt x="1806041" y="1001042"/>
                </a:lnTo>
                <a:lnTo>
                  <a:pt x="1799911" y="1047764"/>
                </a:lnTo>
                <a:lnTo>
                  <a:pt x="1791439" y="1093707"/>
                </a:lnTo>
                <a:lnTo>
                  <a:pt x="1780685" y="1138809"/>
                </a:lnTo>
                <a:lnTo>
                  <a:pt x="1767714" y="1183006"/>
                </a:lnTo>
                <a:lnTo>
                  <a:pt x="1752586" y="1226236"/>
                </a:lnTo>
                <a:lnTo>
                  <a:pt x="1735366" y="1268436"/>
                </a:lnTo>
                <a:lnTo>
                  <a:pt x="1716115" y="1309545"/>
                </a:lnTo>
                <a:lnTo>
                  <a:pt x="1694896" y="1349499"/>
                </a:lnTo>
                <a:lnTo>
                  <a:pt x="1671772" y="1388236"/>
                </a:lnTo>
                <a:lnTo>
                  <a:pt x="1646805" y="1425693"/>
                </a:lnTo>
                <a:lnTo>
                  <a:pt x="1620058" y="1461808"/>
                </a:lnTo>
                <a:lnTo>
                  <a:pt x="1591593" y="1496518"/>
                </a:lnTo>
                <a:lnTo>
                  <a:pt x="1561473" y="1529760"/>
                </a:lnTo>
                <a:lnTo>
                  <a:pt x="1529760" y="1561473"/>
                </a:lnTo>
                <a:lnTo>
                  <a:pt x="1496518" y="1591593"/>
                </a:lnTo>
                <a:lnTo>
                  <a:pt x="1461808" y="1620058"/>
                </a:lnTo>
                <a:lnTo>
                  <a:pt x="1425693" y="1646805"/>
                </a:lnTo>
                <a:lnTo>
                  <a:pt x="1388236" y="1671772"/>
                </a:lnTo>
                <a:lnTo>
                  <a:pt x="1349499" y="1694896"/>
                </a:lnTo>
                <a:lnTo>
                  <a:pt x="1309545" y="1716115"/>
                </a:lnTo>
                <a:lnTo>
                  <a:pt x="1268436" y="1735366"/>
                </a:lnTo>
                <a:lnTo>
                  <a:pt x="1226236" y="1752586"/>
                </a:lnTo>
                <a:lnTo>
                  <a:pt x="1183006" y="1767714"/>
                </a:lnTo>
                <a:lnTo>
                  <a:pt x="1138809" y="1780685"/>
                </a:lnTo>
                <a:lnTo>
                  <a:pt x="1093707" y="1791439"/>
                </a:lnTo>
                <a:lnTo>
                  <a:pt x="1047764" y="1799911"/>
                </a:lnTo>
                <a:lnTo>
                  <a:pt x="1001042" y="1806041"/>
                </a:lnTo>
                <a:lnTo>
                  <a:pt x="953603" y="1809764"/>
                </a:lnTo>
                <a:lnTo>
                  <a:pt x="905510" y="1811019"/>
                </a:lnTo>
                <a:lnTo>
                  <a:pt x="857416" y="1809764"/>
                </a:lnTo>
                <a:lnTo>
                  <a:pt x="809977" y="1806041"/>
                </a:lnTo>
                <a:lnTo>
                  <a:pt x="763255" y="1799911"/>
                </a:lnTo>
                <a:lnTo>
                  <a:pt x="717312" y="1791439"/>
                </a:lnTo>
                <a:lnTo>
                  <a:pt x="672210" y="1780685"/>
                </a:lnTo>
                <a:lnTo>
                  <a:pt x="628013" y="1767714"/>
                </a:lnTo>
                <a:lnTo>
                  <a:pt x="584783" y="1752586"/>
                </a:lnTo>
                <a:lnTo>
                  <a:pt x="542583" y="1735366"/>
                </a:lnTo>
                <a:lnTo>
                  <a:pt x="501474" y="1716115"/>
                </a:lnTo>
                <a:lnTo>
                  <a:pt x="461520" y="1694896"/>
                </a:lnTo>
                <a:lnTo>
                  <a:pt x="422783" y="1671772"/>
                </a:lnTo>
                <a:lnTo>
                  <a:pt x="385326" y="1646805"/>
                </a:lnTo>
                <a:lnTo>
                  <a:pt x="349211" y="1620058"/>
                </a:lnTo>
                <a:lnTo>
                  <a:pt x="314501" y="1591593"/>
                </a:lnTo>
                <a:lnTo>
                  <a:pt x="281259" y="1561473"/>
                </a:lnTo>
                <a:lnTo>
                  <a:pt x="249546" y="1529760"/>
                </a:lnTo>
                <a:lnTo>
                  <a:pt x="219426" y="1496518"/>
                </a:lnTo>
                <a:lnTo>
                  <a:pt x="190961" y="1461808"/>
                </a:lnTo>
                <a:lnTo>
                  <a:pt x="164214" y="1425693"/>
                </a:lnTo>
                <a:lnTo>
                  <a:pt x="139247" y="1388236"/>
                </a:lnTo>
                <a:lnTo>
                  <a:pt x="116123" y="1349499"/>
                </a:lnTo>
                <a:lnTo>
                  <a:pt x="94904" y="1309545"/>
                </a:lnTo>
                <a:lnTo>
                  <a:pt x="75653" y="1268436"/>
                </a:lnTo>
                <a:lnTo>
                  <a:pt x="58433" y="1226236"/>
                </a:lnTo>
                <a:lnTo>
                  <a:pt x="43305" y="1183006"/>
                </a:lnTo>
                <a:lnTo>
                  <a:pt x="30334" y="1138809"/>
                </a:lnTo>
                <a:lnTo>
                  <a:pt x="19580" y="1093707"/>
                </a:lnTo>
                <a:lnTo>
                  <a:pt x="11108" y="1047764"/>
                </a:lnTo>
                <a:lnTo>
                  <a:pt x="4978" y="1001042"/>
                </a:lnTo>
                <a:lnTo>
                  <a:pt x="1255" y="953603"/>
                </a:lnTo>
                <a:lnTo>
                  <a:pt x="0" y="90551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41640" y="701040"/>
            <a:ext cx="3715002" cy="5438140"/>
          </a:xfrm>
          <a:custGeom>
            <a:avLst/>
            <a:gdLst/>
            <a:ahLst/>
            <a:cxnLst/>
            <a:rect l="l" t="t" r="r" b="b"/>
            <a:pathLst>
              <a:path w="3431540" h="5438140">
                <a:moveTo>
                  <a:pt x="0" y="343154"/>
                </a:moveTo>
                <a:lnTo>
                  <a:pt x="3133" y="296597"/>
                </a:lnTo>
                <a:lnTo>
                  <a:pt x="12260" y="251942"/>
                </a:lnTo>
                <a:lnTo>
                  <a:pt x="26971" y="209597"/>
                </a:lnTo>
                <a:lnTo>
                  <a:pt x="46858" y="169973"/>
                </a:lnTo>
                <a:lnTo>
                  <a:pt x="71510" y="133477"/>
                </a:lnTo>
                <a:lnTo>
                  <a:pt x="100520" y="100520"/>
                </a:lnTo>
                <a:lnTo>
                  <a:pt x="133477" y="71510"/>
                </a:lnTo>
                <a:lnTo>
                  <a:pt x="169973" y="46858"/>
                </a:lnTo>
                <a:lnTo>
                  <a:pt x="209597" y="26971"/>
                </a:lnTo>
                <a:lnTo>
                  <a:pt x="251942" y="12260"/>
                </a:lnTo>
                <a:lnTo>
                  <a:pt x="296597" y="3133"/>
                </a:lnTo>
                <a:lnTo>
                  <a:pt x="343153" y="0"/>
                </a:lnTo>
                <a:lnTo>
                  <a:pt x="3088385" y="0"/>
                </a:lnTo>
                <a:lnTo>
                  <a:pt x="3134942" y="3133"/>
                </a:lnTo>
                <a:lnTo>
                  <a:pt x="3179597" y="12260"/>
                </a:lnTo>
                <a:lnTo>
                  <a:pt x="3221942" y="26971"/>
                </a:lnTo>
                <a:lnTo>
                  <a:pt x="3261566" y="46858"/>
                </a:lnTo>
                <a:lnTo>
                  <a:pt x="3298062" y="71510"/>
                </a:lnTo>
                <a:lnTo>
                  <a:pt x="3331019" y="100520"/>
                </a:lnTo>
                <a:lnTo>
                  <a:pt x="3360029" y="133477"/>
                </a:lnTo>
                <a:lnTo>
                  <a:pt x="3384681" y="169973"/>
                </a:lnTo>
                <a:lnTo>
                  <a:pt x="3404568" y="209597"/>
                </a:lnTo>
                <a:lnTo>
                  <a:pt x="3419279" y="251942"/>
                </a:lnTo>
                <a:lnTo>
                  <a:pt x="3428406" y="296597"/>
                </a:lnTo>
                <a:lnTo>
                  <a:pt x="3431539" y="343154"/>
                </a:lnTo>
                <a:lnTo>
                  <a:pt x="3431539" y="5094986"/>
                </a:lnTo>
                <a:lnTo>
                  <a:pt x="3428406" y="5141550"/>
                </a:lnTo>
                <a:lnTo>
                  <a:pt x="3419279" y="5186211"/>
                </a:lnTo>
                <a:lnTo>
                  <a:pt x="3404568" y="5228558"/>
                </a:lnTo>
                <a:lnTo>
                  <a:pt x="3384681" y="5268183"/>
                </a:lnTo>
                <a:lnTo>
                  <a:pt x="3360029" y="5304678"/>
                </a:lnTo>
                <a:lnTo>
                  <a:pt x="3331019" y="5337633"/>
                </a:lnTo>
                <a:lnTo>
                  <a:pt x="3298062" y="5366640"/>
                </a:lnTo>
                <a:lnTo>
                  <a:pt x="3261566" y="5391290"/>
                </a:lnTo>
                <a:lnTo>
                  <a:pt x="3221942" y="5411173"/>
                </a:lnTo>
                <a:lnTo>
                  <a:pt x="3179597" y="5425882"/>
                </a:lnTo>
                <a:lnTo>
                  <a:pt x="3134942" y="5435007"/>
                </a:lnTo>
                <a:lnTo>
                  <a:pt x="3088385" y="5438140"/>
                </a:lnTo>
                <a:lnTo>
                  <a:pt x="343153" y="5438140"/>
                </a:lnTo>
                <a:lnTo>
                  <a:pt x="296597" y="5435007"/>
                </a:lnTo>
                <a:lnTo>
                  <a:pt x="251942" y="5425882"/>
                </a:lnTo>
                <a:lnTo>
                  <a:pt x="209597" y="5411173"/>
                </a:lnTo>
                <a:lnTo>
                  <a:pt x="169973" y="5391290"/>
                </a:lnTo>
                <a:lnTo>
                  <a:pt x="133477" y="5366640"/>
                </a:lnTo>
                <a:lnTo>
                  <a:pt x="100520" y="5337633"/>
                </a:lnTo>
                <a:lnTo>
                  <a:pt x="71510" y="5304678"/>
                </a:lnTo>
                <a:lnTo>
                  <a:pt x="46858" y="5268183"/>
                </a:lnTo>
                <a:lnTo>
                  <a:pt x="26971" y="5228558"/>
                </a:lnTo>
                <a:lnTo>
                  <a:pt x="12260" y="5186211"/>
                </a:lnTo>
                <a:lnTo>
                  <a:pt x="3133" y="5141550"/>
                </a:lnTo>
                <a:lnTo>
                  <a:pt x="0" y="5094986"/>
                </a:lnTo>
                <a:lnTo>
                  <a:pt x="0" y="343154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41646" y="967396"/>
            <a:ext cx="2598419" cy="2237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63940" y="1102360"/>
            <a:ext cx="2598420" cy="1852380"/>
          </a:xfrm>
          <a:custGeom>
            <a:avLst/>
            <a:gdLst/>
            <a:ahLst/>
            <a:cxnLst/>
            <a:rect l="l" t="t" r="r" b="b"/>
            <a:pathLst>
              <a:path w="2598420" h="2237740">
                <a:moveTo>
                  <a:pt x="0" y="1118869"/>
                </a:moveTo>
                <a:lnTo>
                  <a:pt x="1031" y="1073866"/>
                </a:lnTo>
                <a:lnTo>
                  <a:pt x="4100" y="1029314"/>
                </a:lnTo>
                <a:lnTo>
                  <a:pt x="9167" y="985246"/>
                </a:lnTo>
                <a:lnTo>
                  <a:pt x="16195" y="941697"/>
                </a:lnTo>
                <a:lnTo>
                  <a:pt x="25143" y="898699"/>
                </a:lnTo>
                <a:lnTo>
                  <a:pt x="35973" y="856286"/>
                </a:lnTo>
                <a:lnTo>
                  <a:pt x="48646" y="814492"/>
                </a:lnTo>
                <a:lnTo>
                  <a:pt x="63124" y="773349"/>
                </a:lnTo>
                <a:lnTo>
                  <a:pt x="79367" y="732892"/>
                </a:lnTo>
                <a:lnTo>
                  <a:pt x="97338" y="693153"/>
                </a:lnTo>
                <a:lnTo>
                  <a:pt x="116996" y="654167"/>
                </a:lnTo>
                <a:lnTo>
                  <a:pt x="138304" y="615966"/>
                </a:lnTo>
                <a:lnTo>
                  <a:pt x="161222" y="578583"/>
                </a:lnTo>
                <a:lnTo>
                  <a:pt x="185712" y="542054"/>
                </a:lnTo>
                <a:lnTo>
                  <a:pt x="211734" y="506409"/>
                </a:lnTo>
                <a:lnTo>
                  <a:pt x="239251" y="471684"/>
                </a:lnTo>
                <a:lnTo>
                  <a:pt x="268223" y="437912"/>
                </a:lnTo>
                <a:lnTo>
                  <a:pt x="298611" y="405125"/>
                </a:lnTo>
                <a:lnTo>
                  <a:pt x="330376" y="373358"/>
                </a:lnTo>
                <a:lnTo>
                  <a:pt x="363481" y="342643"/>
                </a:lnTo>
                <a:lnTo>
                  <a:pt x="397886" y="313015"/>
                </a:lnTo>
                <a:lnTo>
                  <a:pt x="433551" y="284506"/>
                </a:lnTo>
                <a:lnTo>
                  <a:pt x="470439" y="257150"/>
                </a:lnTo>
                <a:lnTo>
                  <a:pt x="508511" y="230981"/>
                </a:lnTo>
                <a:lnTo>
                  <a:pt x="547727" y="206032"/>
                </a:lnTo>
                <a:lnTo>
                  <a:pt x="588050" y="182335"/>
                </a:lnTo>
                <a:lnTo>
                  <a:pt x="629439" y="159926"/>
                </a:lnTo>
                <a:lnTo>
                  <a:pt x="671857" y="138836"/>
                </a:lnTo>
                <a:lnTo>
                  <a:pt x="715264" y="119100"/>
                </a:lnTo>
                <a:lnTo>
                  <a:pt x="759622" y="100751"/>
                </a:lnTo>
                <a:lnTo>
                  <a:pt x="804892" y="83822"/>
                </a:lnTo>
                <a:lnTo>
                  <a:pt x="851035" y="68347"/>
                </a:lnTo>
                <a:lnTo>
                  <a:pt x="898013" y="54359"/>
                </a:lnTo>
                <a:lnTo>
                  <a:pt x="945786" y="41891"/>
                </a:lnTo>
                <a:lnTo>
                  <a:pt x="994315" y="30977"/>
                </a:lnTo>
                <a:lnTo>
                  <a:pt x="1043563" y="21651"/>
                </a:lnTo>
                <a:lnTo>
                  <a:pt x="1093489" y="13946"/>
                </a:lnTo>
                <a:lnTo>
                  <a:pt x="1144056" y="7894"/>
                </a:lnTo>
                <a:lnTo>
                  <a:pt x="1195224" y="3531"/>
                </a:lnTo>
                <a:lnTo>
                  <a:pt x="1246955" y="888"/>
                </a:lnTo>
                <a:lnTo>
                  <a:pt x="1299209" y="0"/>
                </a:lnTo>
                <a:lnTo>
                  <a:pt x="1351464" y="888"/>
                </a:lnTo>
                <a:lnTo>
                  <a:pt x="1403195" y="3531"/>
                </a:lnTo>
                <a:lnTo>
                  <a:pt x="1454363" y="7894"/>
                </a:lnTo>
                <a:lnTo>
                  <a:pt x="1504930" y="13946"/>
                </a:lnTo>
                <a:lnTo>
                  <a:pt x="1554856" y="21651"/>
                </a:lnTo>
                <a:lnTo>
                  <a:pt x="1604104" y="30977"/>
                </a:lnTo>
                <a:lnTo>
                  <a:pt x="1652633" y="41891"/>
                </a:lnTo>
                <a:lnTo>
                  <a:pt x="1700406" y="54359"/>
                </a:lnTo>
                <a:lnTo>
                  <a:pt x="1747384" y="68347"/>
                </a:lnTo>
                <a:lnTo>
                  <a:pt x="1793527" y="83822"/>
                </a:lnTo>
                <a:lnTo>
                  <a:pt x="1838797" y="100751"/>
                </a:lnTo>
                <a:lnTo>
                  <a:pt x="1883155" y="119100"/>
                </a:lnTo>
                <a:lnTo>
                  <a:pt x="1926562" y="138836"/>
                </a:lnTo>
                <a:lnTo>
                  <a:pt x="1968980" y="159926"/>
                </a:lnTo>
                <a:lnTo>
                  <a:pt x="2010369" y="182335"/>
                </a:lnTo>
                <a:lnTo>
                  <a:pt x="2050692" y="206032"/>
                </a:lnTo>
                <a:lnTo>
                  <a:pt x="2089908" y="230981"/>
                </a:lnTo>
                <a:lnTo>
                  <a:pt x="2127980" y="257150"/>
                </a:lnTo>
                <a:lnTo>
                  <a:pt x="2164868" y="284506"/>
                </a:lnTo>
                <a:lnTo>
                  <a:pt x="2200533" y="313015"/>
                </a:lnTo>
                <a:lnTo>
                  <a:pt x="2234938" y="342643"/>
                </a:lnTo>
                <a:lnTo>
                  <a:pt x="2268043" y="373358"/>
                </a:lnTo>
                <a:lnTo>
                  <a:pt x="2299808" y="405125"/>
                </a:lnTo>
                <a:lnTo>
                  <a:pt x="2330196" y="437912"/>
                </a:lnTo>
                <a:lnTo>
                  <a:pt x="2359168" y="471684"/>
                </a:lnTo>
                <a:lnTo>
                  <a:pt x="2386685" y="506409"/>
                </a:lnTo>
                <a:lnTo>
                  <a:pt x="2412707" y="542054"/>
                </a:lnTo>
                <a:lnTo>
                  <a:pt x="2437197" y="578583"/>
                </a:lnTo>
                <a:lnTo>
                  <a:pt x="2460115" y="615966"/>
                </a:lnTo>
                <a:lnTo>
                  <a:pt x="2481423" y="654167"/>
                </a:lnTo>
                <a:lnTo>
                  <a:pt x="2501081" y="693153"/>
                </a:lnTo>
                <a:lnTo>
                  <a:pt x="2519052" y="732892"/>
                </a:lnTo>
                <a:lnTo>
                  <a:pt x="2535295" y="773349"/>
                </a:lnTo>
                <a:lnTo>
                  <a:pt x="2549773" y="814492"/>
                </a:lnTo>
                <a:lnTo>
                  <a:pt x="2562446" y="856286"/>
                </a:lnTo>
                <a:lnTo>
                  <a:pt x="2573276" y="898699"/>
                </a:lnTo>
                <a:lnTo>
                  <a:pt x="2582224" y="941697"/>
                </a:lnTo>
                <a:lnTo>
                  <a:pt x="2589252" y="985246"/>
                </a:lnTo>
                <a:lnTo>
                  <a:pt x="2594319" y="1029314"/>
                </a:lnTo>
                <a:lnTo>
                  <a:pt x="2597388" y="1073866"/>
                </a:lnTo>
                <a:lnTo>
                  <a:pt x="2598419" y="1118869"/>
                </a:lnTo>
                <a:lnTo>
                  <a:pt x="2597388" y="1163873"/>
                </a:lnTo>
                <a:lnTo>
                  <a:pt x="2594319" y="1208425"/>
                </a:lnTo>
                <a:lnTo>
                  <a:pt x="2589252" y="1252493"/>
                </a:lnTo>
                <a:lnTo>
                  <a:pt x="2582224" y="1296042"/>
                </a:lnTo>
                <a:lnTo>
                  <a:pt x="2573276" y="1339040"/>
                </a:lnTo>
                <a:lnTo>
                  <a:pt x="2562446" y="1381453"/>
                </a:lnTo>
                <a:lnTo>
                  <a:pt x="2549773" y="1423247"/>
                </a:lnTo>
                <a:lnTo>
                  <a:pt x="2535295" y="1464390"/>
                </a:lnTo>
                <a:lnTo>
                  <a:pt x="2519052" y="1504847"/>
                </a:lnTo>
                <a:lnTo>
                  <a:pt x="2501081" y="1544586"/>
                </a:lnTo>
                <a:lnTo>
                  <a:pt x="2481423" y="1583572"/>
                </a:lnTo>
                <a:lnTo>
                  <a:pt x="2460115" y="1621773"/>
                </a:lnTo>
                <a:lnTo>
                  <a:pt x="2437197" y="1659156"/>
                </a:lnTo>
                <a:lnTo>
                  <a:pt x="2412707" y="1695685"/>
                </a:lnTo>
                <a:lnTo>
                  <a:pt x="2386685" y="1731330"/>
                </a:lnTo>
                <a:lnTo>
                  <a:pt x="2359168" y="1766055"/>
                </a:lnTo>
                <a:lnTo>
                  <a:pt x="2330196" y="1799827"/>
                </a:lnTo>
                <a:lnTo>
                  <a:pt x="2299808" y="1832614"/>
                </a:lnTo>
                <a:lnTo>
                  <a:pt x="2268043" y="1864381"/>
                </a:lnTo>
                <a:lnTo>
                  <a:pt x="2234938" y="1895096"/>
                </a:lnTo>
                <a:lnTo>
                  <a:pt x="2200533" y="1924724"/>
                </a:lnTo>
                <a:lnTo>
                  <a:pt x="2164868" y="1953233"/>
                </a:lnTo>
                <a:lnTo>
                  <a:pt x="2127980" y="1980589"/>
                </a:lnTo>
                <a:lnTo>
                  <a:pt x="2089908" y="2006758"/>
                </a:lnTo>
                <a:lnTo>
                  <a:pt x="2050692" y="2031707"/>
                </a:lnTo>
                <a:lnTo>
                  <a:pt x="2010369" y="2055404"/>
                </a:lnTo>
                <a:lnTo>
                  <a:pt x="1968980" y="2077813"/>
                </a:lnTo>
                <a:lnTo>
                  <a:pt x="1926562" y="2098903"/>
                </a:lnTo>
                <a:lnTo>
                  <a:pt x="1883155" y="2118639"/>
                </a:lnTo>
                <a:lnTo>
                  <a:pt x="1838797" y="2136988"/>
                </a:lnTo>
                <a:lnTo>
                  <a:pt x="1793527" y="2153917"/>
                </a:lnTo>
                <a:lnTo>
                  <a:pt x="1747384" y="2169392"/>
                </a:lnTo>
                <a:lnTo>
                  <a:pt x="1700406" y="2183380"/>
                </a:lnTo>
                <a:lnTo>
                  <a:pt x="1652633" y="2195848"/>
                </a:lnTo>
                <a:lnTo>
                  <a:pt x="1604104" y="2206762"/>
                </a:lnTo>
                <a:lnTo>
                  <a:pt x="1554856" y="2216088"/>
                </a:lnTo>
                <a:lnTo>
                  <a:pt x="1504930" y="2223793"/>
                </a:lnTo>
                <a:lnTo>
                  <a:pt x="1454363" y="2229845"/>
                </a:lnTo>
                <a:lnTo>
                  <a:pt x="1403195" y="2234208"/>
                </a:lnTo>
                <a:lnTo>
                  <a:pt x="1351464" y="2236851"/>
                </a:lnTo>
                <a:lnTo>
                  <a:pt x="1299209" y="2237740"/>
                </a:lnTo>
                <a:lnTo>
                  <a:pt x="1246955" y="2236851"/>
                </a:lnTo>
                <a:lnTo>
                  <a:pt x="1195224" y="2234208"/>
                </a:lnTo>
                <a:lnTo>
                  <a:pt x="1144056" y="2229845"/>
                </a:lnTo>
                <a:lnTo>
                  <a:pt x="1093489" y="2223793"/>
                </a:lnTo>
                <a:lnTo>
                  <a:pt x="1043563" y="2216088"/>
                </a:lnTo>
                <a:lnTo>
                  <a:pt x="994315" y="2206762"/>
                </a:lnTo>
                <a:lnTo>
                  <a:pt x="945786" y="2195848"/>
                </a:lnTo>
                <a:lnTo>
                  <a:pt x="898013" y="2183380"/>
                </a:lnTo>
                <a:lnTo>
                  <a:pt x="851035" y="2169392"/>
                </a:lnTo>
                <a:lnTo>
                  <a:pt x="804892" y="2153917"/>
                </a:lnTo>
                <a:lnTo>
                  <a:pt x="759622" y="2136988"/>
                </a:lnTo>
                <a:lnTo>
                  <a:pt x="715264" y="2118639"/>
                </a:lnTo>
                <a:lnTo>
                  <a:pt x="671857" y="2098903"/>
                </a:lnTo>
                <a:lnTo>
                  <a:pt x="629439" y="2077813"/>
                </a:lnTo>
                <a:lnTo>
                  <a:pt x="588050" y="2055404"/>
                </a:lnTo>
                <a:lnTo>
                  <a:pt x="547727" y="2031707"/>
                </a:lnTo>
                <a:lnTo>
                  <a:pt x="508511" y="2006758"/>
                </a:lnTo>
                <a:lnTo>
                  <a:pt x="470439" y="1980589"/>
                </a:lnTo>
                <a:lnTo>
                  <a:pt x="433551" y="1953233"/>
                </a:lnTo>
                <a:lnTo>
                  <a:pt x="397886" y="1924724"/>
                </a:lnTo>
                <a:lnTo>
                  <a:pt x="363481" y="1895096"/>
                </a:lnTo>
                <a:lnTo>
                  <a:pt x="330376" y="1864381"/>
                </a:lnTo>
                <a:lnTo>
                  <a:pt x="298611" y="1832614"/>
                </a:lnTo>
                <a:lnTo>
                  <a:pt x="268223" y="1799827"/>
                </a:lnTo>
                <a:lnTo>
                  <a:pt x="239251" y="1766055"/>
                </a:lnTo>
                <a:lnTo>
                  <a:pt x="211734" y="1731330"/>
                </a:lnTo>
                <a:lnTo>
                  <a:pt x="185712" y="1695685"/>
                </a:lnTo>
                <a:lnTo>
                  <a:pt x="161222" y="1659156"/>
                </a:lnTo>
                <a:lnTo>
                  <a:pt x="138304" y="1621773"/>
                </a:lnTo>
                <a:lnTo>
                  <a:pt x="116996" y="1583572"/>
                </a:lnTo>
                <a:lnTo>
                  <a:pt x="97338" y="1544586"/>
                </a:lnTo>
                <a:lnTo>
                  <a:pt x="79367" y="1504847"/>
                </a:lnTo>
                <a:lnTo>
                  <a:pt x="63124" y="1464390"/>
                </a:lnTo>
                <a:lnTo>
                  <a:pt x="48646" y="1423247"/>
                </a:lnTo>
                <a:lnTo>
                  <a:pt x="35973" y="1381453"/>
                </a:lnTo>
                <a:lnTo>
                  <a:pt x="25143" y="1339040"/>
                </a:lnTo>
                <a:lnTo>
                  <a:pt x="16195" y="1296042"/>
                </a:lnTo>
                <a:lnTo>
                  <a:pt x="9167" y="1252493"/>
                </a:lnTo>
                <a:lnTo>
                  <a:pt x="4100" y="1208425"/>
                </a:lnTo>
                <a:lnTo>
                  <a:pt x="1031" y="1163873"/>
                </a:lnTo>
                <a:lnTo>
                  <a:pt x="0" y="111886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398780" y="-260748"/>
            <a:ext cx="9667240" cy="817880"/>
          </a:xfrm>
          <a:custGeom>
            <a:avLst/>
            <a:gdLst/>
            <a:ahLst/>
            <a:cxnLst/>
            <a:rect l="l" t="t" r="r" b="b"/>
            <a:pathLst>
              <a:path w="9667240" h="817879">
                <a:moveTo>
                  <a:pt x="0" y="408939"/>
                </a:moveTo>
                <a:lnTo>
                  <a:pt x="408939" y="0"/>
                </a:lnTo>
                <a:lnTo>
                  <a:pt x="408939" y="204469"/>
                </a:lnTo>
                <a:lnTo>
                  <a:pt x="9258300" y="204469"/>
                </a:lnTo>
                <a:lnTo>
                  <a:pt x="9258300" y="0"/>
                </a:lnTo>
                <a:lnTo>
                  <a:pt x="9667240" y="408939"/>
                </a:lnTo>
                <a:lnTo>
                  <a:pt x="9258300" y="817879"/>
                </a:lnTo>
                <a:lnTo>
                  <a:pt x="9258300" y="613409"/>
                </a:lnTo>
                <a:lnTo>
                  <a:pt x="408939" y="613409"/>
                </a:lnTo>
                <a:lnTo>
                  <a:pt x="408939" y="817879"/>
                </a:lnTo>
                <a:lnTo>
                  <a:pt x="0" y="40893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45316" y="203464"/>
            <a:ext cx="7682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FORMACIÓN DE </a:t>
            </a:r>
            <a:r>
              <a:rPr sz="1800" b="1" spc="-30" dirty="0">
                <a:latin typeface="Calibri"/>
                <a:cs typeface="Calibri"/>
              </a:rPr>
              <a:t>ESTADOS </a:t>
            </a:r>
            <a:r>
              <a:rPr sz="1800" b="1" spc="-5" dirty="0">
                <a:latin typeface="Calibri"/>
                <a:cs typeface="Calibri"/>
              </a:rPr>
              <a:t>NACIONALES </a:t>
            </a:r>
            <a:r>
              <a:rPr sz="1800" b="1" spc="-10" dirty="0" smtClean="0">
                <a:latin typeface="Calibri"/>
                <a:cs typeface="Calibri"/>
              </a:rPr>
              <a:t>EUROPEOS</a:t>
            </a:r>
            <a:endParaRPr sz="1800" b="1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781800" y="60616"/>
            <a:ext cx="5153650" cy="585416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1114" rIns="0" bIns="0" rtlCol="0">
            <a:spAutoFit/>
          </a:bodyPr>
          <a:lstStyle/>
          <a:p>
            <a:pPr marL="92075" marR="292735">
              <a:lnSpc>
                <a:spcPct val="100000"/>
              </a:lnSpc>
              <a:spcBef>
                <a:spcPts val="244"/>
              </a:spcBef>
            </a:pPr>
            <a:r>
              <a:rPr sz="1800" spc="-5" dirty="0"/>
              <a:t>En </a:t>
            </a:r>
            <a:r>
              <a:rPr sz="1800" dirty="0"/>
              <a:t>el </a:t>
            </a:r>
            <a:r>
              <a:rPr sz="1800" spc="-5" dirty="0"/>
              <a:t>siglo </a:t>
            </a:r>
            <a:r>
              <a:rPr sz="1800" dirty="0"/>
              <a:t>XVIII: la </a:t>
            </a:r>
            <a:r>
              <a:rPr sz="1800" spc="-10" dirty="0"/>
              <a:t>burguesía </a:t>
            </a:r>
            <a:r>
              <a:rPr sz="1800" spc="-5" dirty="0"/>
              <a:t>limita </a:t>
            </a:r>
            <a:r>
              <a:rPr sz="1800" dirty="0"/>
              <a:t>el </a:t>
            </a:r>
            <a:r>
              <a:rPr sz="1800" spc="-10" dirty="0"/>
              <a:t>poder </a:t>
            </a:r>
            <a:r>
              <a:rPr sz="1800" spc="-5" dirty="0"/>
              <a:t>del </a:t>
            </a:r>
            <a:r>
              <a:rPr sz="1800" spc="-15" dirty="0"/>
              <a:t>monarca </a:t>
            </a:r>
            <a:r>
              <a:rPr sz="1800" spc="-20" dirty="0"/>
              <a:t>para  </a:t>
            </a:r>
            <a:r>
              <a:rPr sz="1800" spc="-15" dirty="0" smtClean="0"/>
              <a:t>mayor </a:t>
            </a:r>
            <a:r>
              <a:rPr sz="1800" spc="-10" dirty="0"/>
              <a:t>libertad </a:t>
            </a:r>
            <a:r>
              <a:rPr sz="1800" spc="-5" dirty="0"/>
              <a:t>de </a:t>
            </a:r>
            <a:r>
              <a:rPr sz="1800" spc="-5" dirty="0" err="1"/>
              <a:t>acción</a:t>
            </a:r>
            <a:r>
              <a:rPr sz="1800" spc="-5" dirty="0"/>
              <a:t> </a:t>
            </a:r>
            <a:r>
              <a:rPr lang="es-PE" sz="1800" spc="-5" dirty="0" smtClean="0"/>
              <a:t>capitalista</a:t>
            </a:r>
            <a:r>
              <a:rPr sz="1800" spc="-5" dirty="0" smtClean="0"/>
              <a:t>.</a:t>
            </a:r>
            <a:endParaRPr sz="1800" dirty="0"/>
          </a:p>
        </p:txBody>
      </p:sp>
      <p:sp>
        <p:nvSpPr>
          <p:cNvPr id="20" name="object 20"/>
          <p:cNvSpPr/>
          <p:nvPr/>
        </p:nvSpPr>
        <p:spPr>
          <a:xfrm>
            <a:off x="8561001" y="1002653"/>
            <a:ext cx="2683511" cy="1952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46008" y="3569857"/>
            <a:ext cx="8089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RA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NC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48260"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" dirty="0"/>
              <a:t>FAC.CCSS </a:t>
            </a:r>
            <a:r>
              <a:rPr dirty="0"/>
              <a:t>Y </a:t>
            </a:r>
            <a:r>
              <a:rPr spc="-5" dirty="0"/>
              <a:t>HH.LA</a:t>
            </a:r>
            <a:r>
              <a:rPr spc="-114" dirty="0"/>
              <a:t> </a:t>
            </a:r>
            <a:r>
              <a:rPr spc="-20" dirty="0"/>
              <a:t>CANTUTA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041646" y="4137945"/>
            <a:ext cx="2273554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Luis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5" dirty="0" smtClean="0">
                <a:latin typeface="Calibri"/>
                <a:cs typeface="Calibri"/>
              </a:rPr>
              <a:t>XI</a:t>
            </a:r>
            <a:r>
              <a:rPr lang="es-PE" sz="2400" b="1" spc="-5" dirty="0" smtClean="0">
                <a:latin typeface="Calibri"/>
                <a:cs typeface="Calibri"/>
              </a:rPr>
              <a:t>V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PE" sz="2400" b="1" spc="-5" dirty="0" smtClean="0">
                <a:latin typeface="Calibri"/>
                <a:cs typeface="Calibri"/>
              </a:rPr>
              <a:t>“ EL ESTADO SOY YO”</a:t>
            </a:r>
            <a:endParaRPr sz="24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7769" y="434467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782" y="82702"/>
            <a:ext cx="767644" cy="1225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70140" y="3337559"/>
            <a:ext cx="3886200" cy="2555240"/>
          </a:xfrm>
          <a:custGeom>
            <a:avLst/>
            <a:gdLst/>
            <a:ahLst/>
            <a:cxnLst/>
            <a:rect l="l" t="t" r="r" b="b"/>
            <a:pathLst>
              <a:path w="3886200" h="2555240">
                <a:moveTo>
                  <a:pt x="0" y="2555240"/>
                </a:moveTo>
                <a:lnTo>
                  <a:pt x="3886200" y="2555240"/>
                </a:lnTo>
                <a:lnTo>
                  <a:pt x="3886200" y="0"/>
                </a:lnTo>
                <a:lnTo>
                  <a:pt x="0" y="0"/>
                </a:lnTo>
                <a:lnTo>
                  <a:pt x="0" y="255524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16597" y="726440"/>
          <a:ext cx="10424160" cy="1964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3870"/>
                <a:gridCol w="1263650"/>
                <a:gridCol w="2668270"/>
                <a:gridCol w="3468370"/>
              </a:tblGrid>
              <a:tr h="3757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E38312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INTELECTUALIDAD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LIBERALISMO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E38312"/>
                      </a:solidFill>
                      <a:prstDash val="solid"/>
                    </a:lnL>
                    <a:lnR w="38100">
                      <a:solidFill>
                        <a:srgbClr val="E38312"/>
                      </a:solidFill>
                      <a:prstDash val="solid"/>
                    </a:lnR>
                    <a:lnT w="38100">
                      <a:solidFill>
                        <a:srgbClr val="E38312"/>
                      </a:solidFill>
                      <a:prstDash val="solid"/>
                    </a:lnT>
                    <a:lnB w="38100">
                      <a:solidFill>
                        <a:srgbClr val="E3831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38312"/>
                      </a:solidFill>
                      <a:prstDash val="solid"/>
                    </a:lnL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44084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E3831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 marL="92075" marR="80645" algn="just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400" b="1" spc="-565" dirty="0">
                          <a:latin typeface="Times New Roman"/>
                          <a:cs typeface="Times New Roman"/>
                        </a:rPr>
                        <a:t>JOHN </a:t>
                      </a:r>
                      <a:r>
                        <a:rPr sz="2400" b="1" spc="-590" dirty="0">
                          <a:latin typeface="Times New Roman"/>
                          <a:cs typeface="Times New Roman"/>
                        </a:rPr>
                        <a:t>LOCKE </a:t>
                      </a:r>
                      <a:r>
                        <a:rPr sz="2400" spc="-390" dirty="0">
                          <a:latin typeface="Times New Roman"/>
                          <a:cs typeface="Times New Roman"/>
                        </a:rPr>
                        <a:t>(1632 </a:t>
                      </a:r>
                      <a:r>
                        <a:rPr sz="2400" spc="-409" dirty="0">
                          <a:latin typeface="Times New Roman"/>
                          <a:cs typeface="Times New Roman"/>
                        </a:rPr>
                        <a:t>– </a:t>
                      </a:r>
                      <a:r>
                        <a:rPr sz="2400" spc="-415" dirty="0">
                          <a:latin typeface="Times New Roman"/>
                          <a:cs typeface="Times New Roman"/>
                        </a:rPr>
                        <a:t>1704 </a:t>
                      </a:r>
                      <a:r>
                        <a:rPr sz="2400" spc="-275" dirty="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sz="2400" spc="-405" dirty="0">
                          <a:latin typeface="Times New Roman"/>
                          <a:cs typeface="Times New Roman"/>
                        </a:rPr>
                        <a:t>“Ensayo </a:t>
                      </a:r>
                      <a:r>
                        <a:rPr sz="2400" spc="-360" dirty="0">
                          <a:latin typeface="Times New Roman"/>
                          <a:cs typeface="Times New Roman"/>
                        </a:rPr>
                        <a:t>sobre </a:t>
                      </a:r>
                      <a:r>
                        <a:rPr sz="2400" spc="-300" dirty="0">
                          <a:latin typeface="Times New Roman"/>
                          <a:cs typeface="Times New Roman"/>
                        </a:rPr>
                        <a:t>el </a:t>
                      </a:r>
                      <a:r>
                        <a:rPr sz="2400" spc="-345" dirty="0">
                          <a:latin typeface="Times New Roman"/>
                          <a:cs typeface="Times New Roman"/>
                        </a:rPr>
                        <a:t>gobierno”(1689),.. </a:t>
                      </a:r>
                      <a:r>
                        <a:rPr sz="2400" spc="-365" dirty="0">
                          <a:latin typeface="Times New Roman"/>
                          <a:cs typeface="Times New Roman"/>
                        </a:rPr>
                        <a:t>es  </a:t>
                      </a:r>
                      <a:r>
                        <a:rPr sz="2400" spc="-409" dirty="0">
                          <a:latin typeface="Times New Roman"/>
                          <a:cs typeface="Times New Roman"/>
                        </a:rPr>
                        <a:t>un </a:t>
                      </a:r>
                      <a:r>
                        <a:rPr sz="2400" spc="-370" dirty="0">
                          <a:latin typeface="Times New Roman"/>
                          <a:cs typeface="Times New Roman"/>
                        </a:rPr>
                        <a:t>verdadero </a:t>
                      </a:r>
                      <a:r>
                        <a:rPr sz="2400" spc="-345" dirty="0">
                          <a:latin typeface="Times New Roman"/>
                          <a:cs typeface="Times New Roman"/>
                        </a:rPr>
                        <a:t>alegato </a:t>
                      </a:r>
                      <a:r>
                        <a:rPr sz="2400" spc="-400" dirty="0">
                          <a:latin typeface="Times New Roman"/>
                          <a:cs typeface="Times New Roman"/>
                        </a:rPr>
                        <a:t>en </a:t>
                      </a:r>
                      <a:r>
                        <a:rPr sz="2400" spc="-350" dirty="0">
                          <a:latin typeface="Times New Roman"/>
                          <a:cs typeface="Times New Roman"/>
                        </a:rPr>
                        <a:t>favor </a:t>
                      </a:r>
                      <a:r>
                        <a:rPr sz="2400" spc="-385" dirty="0">
                          <a:latin typeface="Times New Roman"/>
                          <a:cs typeface="Times New Roman"/>
                        </a:rPr>
                        <a:t>de </a:t>
                      </a:r>
                      <a:r>
                        <a:rPr sz="2400" spc="-295" dirty="0">
                          <a:latin typeface="Times New Roman"/>
                          <a:cs typeface="Times New Roman"/>
                        </a:rPr>
                        <a:t>la </a:t>
                      </a:r>
                      <a:r>
                        <a:rPr sz="2400" spc="-355" dirty="0">
                          <a:latin typeface="Times New Roman"/>
                          <a:cs typeface="Times New Roman"/>
                        </a:rPr>
                        <a:t>revolución </a:t>
                      </a:r>
                      <a:r>
                        <a:rPr sz="2400" spc="-409" dirty="0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sz="2400" spc="-335" dirty="0">
                          <a:latin typeface="Times New Roman"/>
                          <a:cs typeface="Times New Roman"/>
                        </a:rPr>
                        <a:t>del </a:t>
                      </a:r>
                      <a:r>
                        <a:rPr sz="2400" spc="-405" dirty="0">
                          <a:latin typeface="Times New Roman"/>
                          <a:cs typeface="Times New Roman"/>
                        </a:rPr>
                        <a:t>nuevo monarca  </a:t>
                      </a:r>
                      <a:r>
                        <a:rPr sz="2400" spc="-325" dirty="0">
                          <a:latin typeface="Times New Roman"/>
                          <a:cs typeface="Times New Roman"/>
                        </a:rPr>
                        <a:t>constitucional; </a:t>
                      </a:r>
                      <a:r>
                        <a:rPr sz="2400" spc="-355" dirty="0">
                          <a:latin typeface="Times New Roman"/>
                          <a:cs typeface="Times New Roman"/>
                        </a:rPr>
                        <a:t>es </a:t>
                      </a:r>
                      <a:r>
                        <a:rPr sz="2400" spc="-400" dirty="0">
                          <a:latin typeface="Times New Roman"/>
                          <a:cs typeface="Times New Roman"/>
                        </a:rPr>
                        <a:t>una </a:t>
                      </a:r>
                      <a:r>
                        <a:rPr sz="2400" spc="-365" dirty="0">
                          <a:latin typeface="Times New Roman"/>
                          <a:cs typeface="Times New Roman"/>
                        </a:rPr>
                        <a:t>defensa </a:t>
                      </a:r>
                      <a:r>
                        <a:rPr sz="2400" spc="-385" dirty="0">
                          <a:latin typeface="Times New Roman"/>
                          <a:cs typeface="Times New Roman"/>
                        </a:rPr>
                        <a:t>de </a:t>
                      </a:r>
                      <a:r>
                        <a:rPr sz="2400" spc="-295" dirty="0">
                          <a:latin typeface="Times New Roman"/>
                          <a:cs typeface="Times New Roman"/>
                        </a:rPr>
                        <a:t>la </a:t>
                      </a:r>
                      <a:r>
                        <a:rPr sz="2400" spc="-355" dirty="0">
                          <a:latin typeface="Times New Roman"/>
                          <a:cs typeface="Times New Roman"/>
                        </a:rPr>
                        <a:t>soberanía </a:t>
                      </a:r>
                      <a:r>
                        <a:rPr sz="2400" spc="-365" dirty="0">
                          <a:latin typeface="Times New Roman"/>
                          <a:cs typeface="Times New Roman"/>
                        </a:rPr>
                        <a:t>popular </a:t>
                      </a:r>
                      <a:r>
                        <a:rPr sz="2400" spc="-409" dirty="0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sz="2400" spc="-405" dirty="0">
                          <a:latin typeface="Times New Roman"/>
                          <a:cs typeface="Times New Roman"/>
                        </a:rPr>
                        <a:t>una </a:t>
                      </a:r>
                      <a:r>
                        <a:rPr sz="2400" spc="-330" dirty="0">
                          <a:latin typeface="Times New Roman"/>
                          <a:cs typeface="Times New Roman"/>
                        </a:rPr>
                        <a:t>protesta  </a:t>
                      </a:r>
                      <a:r>
                        <a:rPr sz="2400" spc="-345" dirty="0">
                          <a:latin typeface="Times New Roman"/>
                          <a:cs typeface="Times New Roman"/>
                        </a:rPr>
                        <a:t>contra </a:t>
                      </a:r>
                      <a:r>
                        <a:rPr sz="2400" spc="-300" dirty="0">
                          <a:latin typeface="Times New Roman"/>
                          <a:cs typeface="Times New Roman"/>
                        </a:rPr>
                        <a:t>la </a:t>
                      </a:r>
                      <a:r>
                        <a:rPr sz="2400" spc="-315" dirty="0">
                          <a:latin typeface="Times New Roman"/>
                          <a:cs typeface="Times New Roman"/>
                        </a:rPr>
                        <a:t>teoría </a:t>
                      </a:r>
                      <a:r>
                        <a:rPr sz="2400" spc="-335" dirty="0">
                          <a:latin typeface="Times New Roman"/>
                          <a:cs typeface="Times New Roman"/>
                        </a:rPr>
                        <a:t>del </a:t>
                      </a:r>
                      <a:r>
                        <a:rPr sz="2400" spc="-375" dirty="0">
                          <a:latin typeface="Times New Roman"/>
                          <a:cs typeface="Times New Roman"/>
                        </a:rPr>
                        <a:t>derecho </a:t>
                      </a:r>
                      <a:r>
                        <a:rPr sz="2400" spc="-350" dirty="0">
                          <a:latin typeface="Times New Roman"/>
                          <a:cs typeface="Times New Roman"/>
                        </a:rPr>
                        <a:t>divino </a:t>
                      </a:r>
                      <a:r>
                        <a:rPr sz="2400" spc="-385" dirty="0">
                          <a:latin typeface="Times New Roman"/>
                          <a:cs typeface="Times New Roman"/>
                        </a:rPr>
                        <a:t>de </a:t>
                      </a:r>
                      <a:r>
                        <a:rPr sz="2400" spc="-320" dirty="0">
                          <a:latin typeface="Times New Roman"/>
                          <a:cs typeface="Times New Roman"/>
                        </a:rPr>
                        <a:t>los </a:t>
                      </a:r>
                      <a:r>
                        <a:rPr sz="2400" spc="-330" dirty="0">
                          <a:latin typeface="Times New Roman"/>
                          <a:cs typeface="Times New Roman"/>
                        </a:rPr>
                        <a:t>reyes”,</a:t>
                      </a:r>
                      <a:r>
                        <a:rPr sz="2400" spc="-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365" dirty="0">
                          <a:latin typeface="Times New Roman"/>
                          <a:cs typeface="Times New Roman"/>
                        </a:rPr>
                        <a:t>Pág.115.Mayorga.C</a:t>
                      </a:r>
                      <a:r>
                        <a:rPr sz="1800" spc="-365" dirty="0"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E38312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24560">
                <a:tc gridSpan="2">
                  <a:txBody>
                    <a:bodyPr/>
                    <a:lstStyle/>
                    <a:p>
                      <a:pPr marL="379730" indent="-287655">
                        <a:lnSpc>
                          <a:spcPct val="100000"/>
                        </a:lnSpc>
                        <a:spcBef>
                          <a:spcPts val="250"/>
                        </a:spcBef>
                        <a:buFont typeface="Wingdings"/>
                        <a:buChar char=""/>
                        <a:tabLst>
                          <a:tab pos="37973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Defiende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división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tripartita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del</a:t>
                      </a:r>
                      <a:r>
                        <a:rPr sz="18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Estado.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9730" indent="-287655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973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La legitimación de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propiedad</a:t>
                      </a:r>
                      <a:r>
                        <a:rPr sz="18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privada.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9730" indent="-287655">
                        <a:lnSpc>
                          <a:spcPct val="100000"/>
                        </a:lnSpc>
                        <a:buFont typeface="Wingdings"/>
                        <a:buChar char=""/>
                        <a:tabLst>
                          <a:tab pos="37973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Justifica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los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levantamientos.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E38312"/>
                      </a:solidFill>
                      <a:prstDash val="solid"/>
                    </a:lnL>
                    <a:lnR w="12700">
                      <a:solidFill>
                        <a:srgbClr val="E38312"/>
                      </a:solidFill>
                      <a:prstDash val="solid"/>
                    </a:lnR>
                    <a:lnT w="9525">
                      <a:solidFill>
                        <a:srgbClr val="E38312"/>
                      </a:solidFill>
                      <a:prstDash val="solid"/>
                    </a:lnT>
                    <a:lnB w="9525">
                      <a:solidFill>
                        <a:srgbClr val="E3831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240" marB="0">
                    <a:lnL w="12700">
                      <a:solidFill>
                        <a:srgbClr val="E38312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E38312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2351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E3831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240" marB="0">
                    <a:lnL w="12700">
                      <a:solidFill>
                        <a:srgbClr val="E38312"/>
                      </a:solidFill>
                      <a:prstDash val="solid"/>
                    </a:lnL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E38312"/>
                      </a:solidFill>
                      <a:prstDash val="solid"/>
                    </a:lnT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550150" y="3332479"/>
            <a:ext cx="373316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spc="-475" dirty="0">
                <a:latin typeface="Times New Roman"/>
                <a:cs typeface="Times New Roman"/>
              </a:rPr>
              <a:t>MONTESQUIEU </a:t>
            </a:r>
            <a:r>
              <a:rPr sz="2000" b="1" spc="-325" dirty="0">
                <a:latin typeface="Times New Roman"/>
                <a:cs typeface="Times New Roman"/>
              </a:rPr>
              <a:t>(1689 </a:t>
            </a:r>
            <a:r>
              <a:rPr sz="2000" b="1" spc="-340" dirty="0">
                <a:latin typeface="Times New Roman"/>
                <a:cs typeface="Times New Roman"/>
              </a:rPr>
              <a:t>–</a:t>
            </a:r>
            <a:r>
              <a:rPr sz="2000" b="1" spc="-215" dirty="0">
                <a:latin typeface="Times New Roman"/>
                <a:cs typeface="Times New Roman"/>
              </a:rPr>
              <a:t> </a:t>
            </a:r>
            <a:r>
              <a:rPr sz="2000" b="1" spc="-325" dirty="0">
                <a:latin typeface="Times New Roman"/>
                <a:cs typeface="Times New Roman"/>
              </a:rPr>
              <a:t>1755)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330" dirty="0">
                <a:latin typeface="Times New Roman"/>
                <a:cs typeface="Times New Roman"/>
              </a:rPr>
              <a:t>Mayorga,C. </a:t>
            </a:r>
            <a:r>
              <a:rPr sz="2000" spc="-290" dirty="0">
                <a:latin typeface="Times New Roman"/>
                <a:cs typeface="Times New Roman"/>
              </a:rPr>
              <a:t>(1971). </a:t>
            </a:r>
            <a:r>
              <a:rPr sz="2000" spc="-310" dirty="0">
                <a:latin typeface="Times New Roman"/>
                <a:cs typeface="Times New Roman"/>
              </a:rPr>
              <a:t>“El </a:t>
            </a:r>
            <a:r>
              <a:rPr sz="2000" spc="-254" dirty="0">
                <a:latin typeface="Times New Roman"/>
                <a:cs typeface="Times New Roman"/>
              </a:rPr>
              <a:t>fin </a:t>
            </a:r>
            <a:r>
              <a:rPr sz="2000" spc="-285" dirty="0">
                <a:latin typeface="Times New Roman"/>
                <a:cs typeface="Times New Roman"/>
              </a:rPr>
              <a:t>del </a:t>
            </a:r>
            <a:r>
              <a:rPr sz="2000" spc="-315" dirty="0">
                <a:latin typeface="Times New Roman"/>
                <a:cs typeface="Times New Roman"/>
              </a:rPr>
              <a:t>Estado </a:t>
            </a:r>
            <a:r>
              <a:rPr sz="2000" spc="-290" dirty="0">
                <a:latin typeface="Times New Roman"/>
                <a:cs typeface="Times New Roman"/>
              </a:rPr>
              <a:t>es </a:t>
            </a:r>
            <a:r>
              <a:rPr sz="2000" spc="-325" dirty="0">
                <a:latin typeface="Times New Roman"/>
                <a:cs typeface="Times New Roman"/>
              </a:rPr>
              <a:t>mantener </a:t>
            </a:r>
            <a:r>
              <a:rPr sz="2000" spc="-254" dirty="0">
                <a:latin typeface="Times New Roman"/>
                <a:cs typeface="Times New Roman"/>
              </a:rPr>
              <a:t>la  </a:t>
            </a:r>
            <a:r>
              <a:rPr sz="2000" spc="-270" dirty="0">
                <a:latin typeface="Times New Roman"/>
                <a:cs typeface="Times New Roman"/>
              </a:rPr>
              <a:t>libertad </a:t>
            </a:r>
            <a:r>
              <a:rPr sz="2000" spc="-325" dirty="0">
                <a:latin typeface="Times New Roman"/>
                <a:cs typeface="Times New Roman"/>
              </a:rPr>
              <a:t>de </a:t>
            </a:r>
            <a:r>
              <a:rPr sz="2000" spc="-270" dirty="0">
                <a:latin typeface="Times New Roman"/>
                <a:cs typeface="Times New Roman"/>
              </a:rPr>
              <a:t>los </a:t>
            </a:r>
            <a:r>
              <a:rPr sz="2000" spc="-285" dirty="0">
                <a:latin typeface="Times New Roman"/>
                <a:cs typeface="Times New Roman"/>
              </a:rPr>
              <a:t>ciudadanos,. </a:t>
            </a:r>
            <a:r>
              <a:rPr sz="2000" spc="-310" dirty="0">
                <a:latin typeface="Times New Roman"/>
                <a:cs typeface="Times New Roman"/>
              </a:rPr>
              <a:t>El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345" dirty="0">
                <a:latin typeface="Times New Roman"/>
                <a:cs typeface="Times New Roman"/>
              </a:rPr>
              <a:t>medio </a:t>
            </a:r>
            <a:r>
              <a:rPr sz="2000" spc="-375" dirty="0">
                <a:latin typeface="Times New Roman"/>
                <a:cs typeface="Times New Roman"/>
              </a:rPr>
              <a:t>más </a:t>
            </a:r>
            <a:r>
              <a:rPr sz="2000" spc="-310" dirty="0">
                <a:latin typeface="Times New Roman"/>
                <a:cs typeface="Times New Roman"/>
              </a:rPr>
              <a:t>seguro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330" dirty="0">
                <a:latin typeface="Times New Roman"/>
                <a:cs typeface="Times New Roman"/>
              </a:rPr>
              <a:t>de  </a:t>
            </a:r>
            <a:r>
              <a:rPr sz="2000" spc="-310" dirty="0">
                <a:latin typeface="Times New Roman"/>
                <a:cs typeface="Times New Roman"/>
              </a:rPr>
              <a:t>impedir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254" dirty="0">
                <a:latin typeface="Times New Roman"/>
                <a:cs typeface="Times New Roman"/>
              </a:rPr>
              <a:t>la </a:t>
            </a:r>
            <a:r>
              <a:rPr sz="2000" spc="-300" dirty="0">
                <a:latin typeface="Times New Roman"/>
                <a:cs typeface="Times New Roman"/>
              </a:rPr>
              <a:t>opresión </a:t>
            </a:r>
            <a:r>
              <a:rPr sz="2000" spc="-290" dirty="0">
                <a:latin typeface="Times New Roman"/>
                <a:cs typeface="Times New Roman"/>
              </a:rPr>
              <a:t>es </a:t>
            </a:r>
            <a:r>
              <a:rPr sz="2000" spc="-260" dirty="0">
                <a:latin typeface="Times New Roman"/>
                <a:cs typeface="Times New Roman"/>
              </a:rPr>
              <a:t>repartir </a:t>
            </a:r>
            <a:r>
              <a:rPr sz="2000" spc="-254" dirty="0">
                <a:latin typeface="Times New Roman"/>
                <a:cs typeface="Times New Roman"/>
              </a:rPr>
              <a:t>el </a:t>
            </a:r>
            <a:r>
              <a:rPr sz="2000" spc="-315" dirty="0">
                <a:latin typeface="Times New Roman"/>
                <a:cs typeface="Times New Roman"/>
              </a:rPr>
              <a:t>poder </a:t>
            </a:r>
            <a:r>
              <a:rPr sz="2000" spc="-325" dirty="0">
                <a:latin typeface="Times New Roman"/>
                <a:cs typeface="Times New Roman"/>
              </a:rPr>
              <a:t>de </a:t>
            </a:r>
            <a:r>
              <a:rPr sz="2000" spc="-395" dirty="0">
                <a:latin typeface="Times New Roman"/>
                <a:cs typeface="Times New Roman"/>
              </a:rPr>
              <a:t>modo</a:t>
            </a:r>
            <a:r>
              <a:rPr sz="2000" spc="-330" dirty="0">
                <a:latin typeface="Times New Roman"/>
                <a:cs typeface="Times New Roman"/>
              </a:rPr>
              <a:t> </a:t>
            </a:r>
            <a:r>
              <a:rPr sz="2000" spc="-335" dirty="0">
                <a:latin typeface="Times New Roman"/>
                <a:cs typeface="Times New Roman"/>
              </a:rPr>
              <a:t>que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0150" y="4551616"/>
            <a:ext cx="3729354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300" dirty="0">
                <a:latin typeface="Times New Roman"/>
                <a:cs typeface="Times New Roman"/>
              </a:rPr>
              <a:t>nadie </a:t>
            </a:r>
            <a:r>
              <a:rPr sz="2000" spc="-330" dirty="0">
                <a:latin typeface="Times New Roman"/>
                <a:cs typeface="Times New Roman"/>
              </a:rPr>
              <a:t>pueda </a:t>
            </a:r>
            <a:r>
              <a:rPr sz="2000" spc="-270" dirty="0">
                <a:latin typeface="Times New Roman"/>
                <a:cs typeface="Times New Roman"/>
              </a:rPr>
              <a:t>ejercer </a:t>
            </a:r>
            <a:r>
              <a:rPr sz="2000" spc="-285" dirty="0">
                <a:latin typeface="Times New Roman"/>
                <a:cs typeface="Times New Roman"/>
              </a:rPr>
              <a:t>solo </a:t>
            </a:r>
            <a:r>
              <a:rPr sz="2000" spc="-250" dirty="0">
                <a:latin typeface="Times New Roman"/>
                <a:cs typeface="Times New Roman"/>
              </a:rPr>
              <a:t>la </a:t>
            </a:r>
            <a:r>
              <a:rPr sz="2000" spc="-275" dirty="0">
                <a:latin typeface="Times New Roman"/>
                <a:cs typeface="Times New Roman"/>
              </a:rPr>
              <a:t>autoridad”...patrocina </a:t>
            </a:r>
            <a:r>
              <a:rPr sz="2000" spc="-254" dirty="0">
                <a:latin typeface="Times New Roman"/>
                <a:cs typeface="Times New Roman"/>
              </a:rPr>
              <a:t>la  </a:t>
            </a:r>
            <a:r>
              <a:rPr sz="2000" spc="-330" dirty="0">
                <a:latin typeface="Times New Roman"/>
                <a:cs typeface="Times New Roman"/>
              </a:rPr>
              <a:t>monarquía </a:t>
            </a:r>
            <a:r>
              <a:rPr sz="2000" spc="-300" dirty="0">
                <a:latin typeface="Times New Roman"/>
                <a:cs typeface="Times New Roman"/>
              </a:rPr>
              <a:t>constitucional…así </a:t>
            </a:r>
            <a:r>
              <a:rPr sz="2000" spc="-254" dirty="0">
                <a:latin typeface="Times New Roman"/>
                <a:cs typeface="Times New Roman"/>
              </a:rPr>
              <a:t>el </a:t>
            </a:r>
            <a:r>
              <a:rPr sz="2000" spc="-315" dirty="0">
                <a:latin typeface="Times New Roman"/>
                <a:cs typeface="Times New Roman"/>
              </a:rPr>
              <a:t>poder </a:t>
            </a:r>
            <a:r>
              <a:rPr sz="2000" spc="-285" dirty="0">
                <a:latin typeface="Times New Roman"/>
                <a:cs typeface="Times New Roman"/>
              </a:rPr>
              <a:t>constituye </a:t>
            </a:r>
            <a:r>
              <a:rPr sz="2000" spc="-345" dirty="0">
                <a:latin typeface="Times New Roman"/>
                <a:cs typeface="Times New Roman"/>
              </a:rPr>
              <a:t>un  </a:t>
            </a:r>
            <a:r>
              <a:rPr sz="2000" spc="-290" dirty="0">
                <a:latin typeface="Times New Roman"/>
                <a:cs typeface="Times New Roman"/>
              </a:rPr>
              <a:t>freno </a:t>
            </a:r>
            <a:r>
              <a:rPr sz="2000" spc="-300" dirty="0">
                <a:latin typeface="Times New Roman"/>
                <a:cs typeface="Times New Roman"/>
              </a:rPr>
              <a:t>para </a:t>
            </a:r>
            <a:r>
              <a:rPr sz="2000" spc="-254" dirty="0">
                <a:latin typeface="Times New Roman"/>
                <a:cs typeface="Times New Roman"/>
              </a:rPr>
              <a:t>el </a:t>
            </a:r>
            <a:r>
              <a:rPr sz="2000" spc="-295" dirty="0">
                <a:latin typeface="Times New Roman"/>
                <a:cs typeface="Times New Roman"/>
              </a:rPr>
              <a:t>poder”.pág.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-305" dirty="0">
                <a:latin typeface="Times New Roman"/>
                <a:cs typeface="Times New Roman"/>
              </a:rPr>
              <a:t>160.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spc="-305" dirty="0">
                <a:latin typeface="Times New Roman"/>
                <a:cs typeface="Times New Roman"/>
              </a:rPr>
              <a:t>Doctrina </a:t>
            </a:r>
            <a:r>
              <a:rPr sz="2000" spc="-290" dirty="0">
                <a:latin typeface="Times New Roman"/>
                <a:cs typeface="Times New Roman"/>
              </a:rPr>
              <a:t>dela </a:t>
            </a:r>
            <a:r>
              <a:rPr sz="2000" spc="-300" dirty="0">
                <a:latin typeface="Times New Roman"/>
                <a:cs typeface="Times New Roman"/>
              </a:rPr>
              <a:t>separación </a:t>
            </a:r>
            <a:r>
              <a:rPr sz="2000" spc="-325" dirty="0">
                <a:latin typeface="Times New Roman"/>
                <a:cs typeface="Times New Roman"/>
              </a:rPr>
              <a:t>de</a:t>
            </a:r>
            <a:r>
              <a:rPr sz="2000" spc="-365" dirty="0">
                <a:latin typeface="Times New Roman"/>
                <a:cs typeface="Times New Roman"/>
              </a:rPr>
              <a:t> </a:t>
            </a:r>
            <a:r>
              <a:rPr sz="2000" spc="-290" dirty="0">
                <a:latin typeface="Times New Roman"/>
                <a:cs typeface="Times New Roman"/>
              </a:rPr>
              <a:t>poderes.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6260" y="3622040"/>
            <a:ext cx="3228340" cy="2245360"/>
          </a:xfrm>
          <a:custGeom>
            <a:avLst/>
            <a:gdLst/>
            <a:ahLst/>
            <a:cxnLst/>
            <a:rect l="l" t="t" r="r" b="b"/>
            <a:pathLst>
              <a:path w="3228340" h="2245360">
                <a:moveTo>
                  <a:pt x="0" y="2245360"/>
                </a:moveTo>
                <a:lnTo>
                  <a:pt x="3228340" y="2245360"/>
                </a:lnTo>
                <a:lnTo>
                  <a:pt x="3228340" y="0"/>
                </a:lnTo>
                <a:lnTo>
                  <a:pt x="0" y="0"/>
                </a:lnTo>
                <a:lnTo>
                  <a:pt x="0" y="2245360"/>
                </a:lnTo>
                <a:close/>
              </a:path>
            </a:pathLst>
          </a:custGeom>
          <a:ln w="9525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05000" y="3615054"/>
            <a:ext cx="30727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spc="-470" dirty="0">
                <a:latin typeface="Times New Roman"/>
                <a:cs typeface="Times New Roman"/>
              </a:rPr>
              <a:t>ROUSSEAU </a:t>
            </a:r>
            <a:r>
              <a:rPr sz="2000" b="1" spc="-315" dirty="0">
                <a:latin typeface="Times New Roman"/>
                <a:cs typeface="Times New Roman"/>
              </a:rPr>
              <a:t>(1712-1778) </a:t>
            </a:r>
            <a:r>
              <a:rPr sz="2000" spc="-330" dirty="0">
                <a:latin typeface="Times New Roman"/>
                <a:cs typeface="Times New Roman"/>
              </a:rPr>
              <a:t>“Soñaba con </a:t>
            </a:r>
            <a:r>
              <a:rPr sz="2000" spc="-335" dirty="0">
                <a:latin typeface="Times New Roman"/>
                <a:cs typeface="Times New Roman"/>
              </a:rPr>
              <a:t>una  </a:t>
            </a:r>
            <a:r>
              <a:rPr sz="2000" spc="-305" dirty="0">
                <a:latin typeface="Times New Roman"/>
                <a:cs typeface="Times New Roman"/>
              </a:rPr>
              <a:t>sociedad </a:t>
            </a:r>
            <a:r>
              <a:rPr sz="2000" spc="-265" dirty="0">
                <a:latin typeface="Times New Roman"/>
                <a:cs typeface="Times New Roman"/>
              </a:rPr>
              <a:t>sin </a:t>
            </a:r>
            <a:r>
              <a:rPr sz="2000" spc="-285" dirty="0">
                <a:latin typeface="Times New Roman"/>
                <a:cs typeface="Times New Roman"/>
              </a:rPr>
              <a:t>opresión, </a:t>
            </a:r>
            <a:r>
              <a:rPr sz="2000" spc="-335" dirty="0">
                <a:latin typeface="Times New Roman"/>
                <a:cs typeface="Times New Roman"/>
              </a:rPr>
              <a:t>con </a:t>
            </a:r>
            <a:r>
              <a:rPr sz="2000" spc="-345" dirty="0">
                <a:latin typeface="Times New Roman"/>
                <a:cs typeface="Times New Roman"/>
              </a:rPr>
              <a:t>un </a:t>
            </a:r>
            <a:r>
              <a:rPr sz="2000" spc="-295" dirty="0">
                <a:latin typeface="Times New Roman"/>
                <a:cs typeface="Times New Roman"/>
              </a:rPr>
              <a:t>estado </a:t>
            </a:r>
            <a:r>
              <a:rPr sz="2000" spc="-285" dirty="0">
                <a:latin typeface="Times New Roman"/>
                <a:cs typeface="Times New Roman"/>
              </a:rPr>
              <a:t>del </a:t>
            </a:r>
            <a:r>
              <a:rPr sz="2000" spc="-300" dirty="0">
                <a:latin typeface="Times New Roman"/>
                <a:cs typeface="Times New Roman"/>
              </a:rPr>
              <a:t>bien  </a:t>
            </a:r>
            <a:r>
              <a:rPr sz="2000" spc="-280" dirty="0">
                <a:latin typeface="Times New Roman"/>
                <a:cs typeface="Times New Roman"/>
              </a:rPr>
              <a:t>general, </a:t>
            </a:r>
            <a:r>
              <a:rPr sz="2000" spc="-265" dirty="0">
                <a:latin typeface="Times New Roman"/>
                <a:cs typeface="Times New Roman"/>
              </a:rPr>
              <a:t>fruto </a:t>
            </a:r>
            <a:r>
              <a:rPr sz="2000" spc="-285" dirty="0">
                <a:latin typeface="Times New Roman"/>
                <a:cs typeface="Times New Roman"/>
              </a:rPr>
              <a:t>del contrato </a:t>
            </a:r>
            <a:r>
              <a:rPr sz="2000" spc="-270" dirty="0">
                <a:latin typeface="Times New Roman"/>
                <a:cs typeface="Times New Roman"/>
              </a:rPr>
              <a:t>social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330" dirty="0">
                <a:latin typeface="Times New Roman"/>
                <a:cs typeface="Times New Roman"/>
              </a:rPr>
              <a:t>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5000" y="4529835"/>
            <a:ext cx="307276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95" dirty="0">
                <a:latin typeface="Times New Roman"/>
                <a:cs typeface="Times New Roman"/>
              </a:rPr>
              <a:t>individuos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254" dirty="0">
                <a:latin typeface="Times New Roman"/>
                <a:cs typeface="Times New Roman"/>
              </a:rPr>
              <a:t>libres”.</a:t>
            </a:r>
            <a:endParaRPr sz="2000">
              <a:latin typeface="Times New Roman"/>
              <a:cs typeface="Times New Roman"/>
            </a:endParaRPr>
          </a:p>
          <a:p>
            <a:pPr marL="398780" indent="-386080">
              <a:lnSpc>
                <a:spcPct val="100000"/>
              </a:lnSpc>
              <a:buFont typeface="Wingdings"/>
              <a:buChar char=""/>
              <a:tabLst>
                <a:tab pos="398145" algn="l"/>
                <a:tab pos="398780" algn="l"/>
                <a:tab pos="697865" algn="l"/>
                <a:tab pos="1277620" algn="l"/>
                <a:tab pos="1836420" algn="l"/>
                <a:tab pos="2146300" algn="l"/>
                <a:tab pos="2418080" algn="l"/>
              </a:tabLst>
            </a:pPr>
            <a:r>
              <a:rPr sz="2000" spc="-310" dirty="0">
                <a:latin typeface="Times New Roman"/>
                <a:cs typeface="Times New Roman"/>
              </a:rPr>
              <a:t>El	</a:t>
            </a:r>
            <a:r>
              <a:rPr sz="2000" spc="-295" dirty="0">
                <a:latin typeface="Times New Roman"/>
                <a:cs typeface="Times New Roman"/>
              </a:rPr>
              <a:t>estado	</a:t>
            </a:r>
            <a:r>
              <a:rPr sz="2000" spc="-285" dirty="0">
                <a:latin typeface="Times New Roman"/>
                <a:cs typeface="Times New Roman"/>
              </a:rPr>
              <a:t>radica	</a:t>
            </a:r>
            <a:r>
              <a:rPr sz="2000" spc="-325" dirty="0">
                <a:latin typeface="Times New Roman"/>
                <a:cs typeface="Times New Roman"/>
              </a:rPr>
              <a:t>en	</a:t>
            </a:r>
            <a:r>
              <a:rPr sz="2000" spc="-250" dirty="0">
                <a:latin typeface="Times New Roman"/>
                <a:cs typeface="Times New Roman"/>
              </a:rPr>
              <a:t>la	</a:t>
            </a:r>
            <a:r>
              <a:rPr sz="2000" spc="-295" dirty="0">
                <a:latin typeface="Times New Roman"/>
                <a:cs typeface="Times New Roman"/>
              </a:rPr>
              <a:t>soberanía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spc="-290" dirty="0">
                <a:latin typeface="Times New Roman"/>
                <a:cs typeface="Times New Roman"/>
              </a:rPr>
              <a:t>popular.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-315" dirty="0">
                <a:latin typeface="Times New Roman"/>
                <a:cs typeface="Times New Roman"/>
              </a:rPr>
              <a:t>Sólo </a:t>
            </a:r>
            <a:r>
              <a:rPr sz="2000" spc="-270" dirty="0">
                <a:latin typeface="Times New Roman"/>
                <a:cs typeface="Times New Roman"/>
              </a:rPr>
              <a:t>existe libertad </a:t>
            </a:r>
            <a:r>
              <a:rPr sz="2000" spc="-330" dirty="0">
                <a:latin typeface="Times New Roman"/>
                <a:cs typeface="Times New Roman"/>
              </a:rPr>
              <a:t>en </a:t>
            </a:r>
            <a:r>
              <a:rPr sz="2000" spc="-254" dirty="0">
                <a:latin typeface="Times New Roman"/>
                <a:cs typeface="Times New Roman"/>
              </a:rPr>
              <a:t>la </a:t>
            </a:r>
            <a:r>
              <a:rPr sz="2000" spc="-285" dirty="0">
                <a:latin typeface="Times New Roman"/>
                <a:cs typeface="Times New Roman"/>
              </a:rPr>
              <a:t>igualdad.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600" y="3340100"/>
            <a:ext cx="1671320" cy="250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68620" y="3235960"/>
            <a:ext cx="2001520" cy="2877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" dirty="0"/>
              <a:t>FAC.CCSS </a:t>
            </a:r>
            <a:r>
              <a:rPr dirty="0"/>
              <a:t>Y </a:t>
            </a:r>
            <a:r>
              <a:rPr spc="-5" dirty="0"/>
              <a:t>HH.LA</a:t>
            </a:r>
            <a:r>
              <a:rPr spc="-114" dirty="0"/>
              <a:t> </a:t>
            </a:r>
            <a:r>
              <a:rPr spc="-20" dirty="0"/>
              <a:t>CANTUTA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7769" y="434467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9782" y="82702"/>
            <a:ext cx="767644" cy="1225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9750" y="715009"/>
            <a:ext cx="1092200" cy="368300"/>
          </a:xfrm>
          <a:prstGeom prst="rect">
            <a:avLst/>
          </a:prstGeom>
          <a:ln w="28575">
            <a:solidFill>
              <a:srgbClr val="E38312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latin typeface="Calibri"/>
                <a:cs typeface="Calibri"/>
              </a:rPr>
              <a:t>S.XVIII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3850" y="1474469"/>
            <a:ext cx="2951480" cy="370840"/>
          </a:xfrm>
          <a:prstGeom prst="rect">
            <a:avLst/>
          </a:prstGeom>
          <a:ln w="28575">
            <a:solidFill>
              <a:srgbClr val="E38312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244"/>
              </a:spcBef>
            </a:pPr>
            <a:r>
              <a:rPr sz="1800" spc="-10" dirty="0">
                <a:latin typeface="Calibri"/>
                <a:cs typeface="Calibri"/>
              </a:rPr>
              <a:t>Difusión </a:t>
            </a:r>
            <a:r>
              <a:rPr sz="1800" spc="-5" dirty="0">
                <a:latin typeface="Calibri"/>
                <a:cs typeface="Calibri"/>
              </a:rPr>
              <a:t>de ideas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liberales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1920" y="1844039"/>
            <a:ext cx="187960" cy="660400"/>
          </a:xfrm>
          <a:custGeom>
            <a:avLst/>
            <a:gdLst/>
            <a:ahLst/>
            <a:cxnLst/>
            <a:rect l="l" t="t" r="r" b="b"/>
            <a:pathLst>
              <a:path w="187960" h="660400">
                <a:moveTo>
                  <a:pt x="187959" y="566420"/>
                </a:moveTo>
                <a:lnTo>
                  <a:pt x="0" y="566420"/>
                </a:lnTo>
                <a:lnTo>
                  <a:pt x="93979" y="660400"/>
                </a:lnTo>
                <a:lnTo>
                  <a:pt x="187959" y="566420"/>
                </a:lnTo>
                <a:close/>
              </a:path>
              <a:path w="187960" h="660400">
                <a:moveTo>
                  <a:pt x="140969" y="0"/>
                </a:moveTo>
                <a:lnTo>
                  <a:pt x="46989" y="0"/>
                </a:lnTo>
                <a:lnTo>
                  <a:pt x="46989" y="566420"/>
                </a:lnTo>
                <a:lnTo>
                  <a:pt x="140969" y="566420"/>
                </a:lnTo>
                <a:lnTo>
                  <a:pt x="140969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31920" y="1844039"/>
            <a:ext cx="187960" cy="660400"/>
          </a:xfrm>
          <a:custGeom>
            <a:avLst/>
            <a:gdLst/>
            <a:ahLst/>
            <a:cxnLst/>
            <a:rect l="l" t="t" r="r" b="b"/>
            <a:pathLst>
              <a:path w="187960" h="660400">
                <a:moveTo>
                  <a:pt x="187959" y="566420"/>
                </a:moveTo>
                <a:lnTo>
                  <a:pt x="140969" y="566420"/>
                </a:lnTo>
                <a:lnTo>
                  <a:pt x="140969" y="0"/>
                </a:lnTo>
                <a:lnTo>
                  <a:pt x="46989" y="0"/>
                </a:lnTo>
                <a:lnTo>
                  <a:pt x="46989" y="566420"/>
                </a:lnTo>
                <a:lnTo>
                  <a:pt x="0" y="566420"/>
                </a:lnTo>
                <a:lnTo>
                  <a:pt x="93979" y="660400"/>
                </a:lnTo>
                <a:lnTo>
                  <a:pt x="187959" y="566420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0720" y="2545079"/>
            <a:ext cx="2905760" cy="368300"/>
          </a:xfrm>
          <a:custGeom>
            <a:avLst/>
            <a:gdLst/>
            <a:ahLst/>
            <a:cxnLst/>
            <a:rect l="l" t="t" r="r" b="b"/>
            <a:pathLst>
              <a:path w="2905760" h="368300">
                <a:moveTo>
                  <a:pt x="0" y="368300"/>
                </a:moveTo>
                <a:lnTo>
                  <a:pt x="2905760" y="368300"/>
                </a:lnTo>
                <a:lnTo>
                  <a:pt x="2905760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ln w="9525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15309" y="2563748"/>
            <a:ext cx="2400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Revolución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francesa:1789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98979" y="1849120"/>
            <a:ext cx="246379" cy="335280"/>
          </a:xfrm>
          <a:custGeom>
            <a:avLst/>
            <a:gdLst/>
            <a:ahLst/>
            <a:cxnLst/>
            <a:rect l="l" t="t" r="r" b="b"/>
            <a:pathLst>
              <a:path w="246380" h="335280">
                <a:moveTo>
                  <a:pt x="246380" y="212089"/>
                </a:moveTo>
                <a:lnTo>
                  <a:pt x="0" y="212089"/>
                </a:lnTo>
                <a:lnTo>
                  <a:pt x="123189" y="335279"/>
                </a:lnTo>
                <a:lnTo>
                  <a:pt x="246380" y="212089"/>
                </a:lnTo>
                <a:close/>
              </a:path>
              <a:path w="246380" h="335280">
                <a:moveTo>
                  <a:pt x="184784" y="0"/>
                </a:moveTo>
                <a:lnTo>
                  <a:pt x="61594" y="0"/>
                </a:lnTo>
                <a:lnTo>
                  <a:pt x="61594" y="212089"/>
                </a:lnTo>
                <a:lnTo>
                  <a:pt x="184784" y="212089"/>
                </a:lnTo>
                <a:lnTo>
                  <a:pt x="18478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98979" y="1849120"/>
            <a:ext cx="246379" cy="335280"/>
          </a:xfrm>
          <a:custGeom>
            <a:avLst/>
            <a:gdLst/>
            <a:ahLst/>
            <a:cxnLst/>
            <a:rect l="l" t="t" r="r" b="b"/>
            <a:pathLst>
              <a:path w="246380" h="335280">
                <a:moveTo>
                  <a:pt x="0" y="212089"/>
                </a:moveTo>
                <a:lnTo>
                  <a:pt x="61594" y="212089"/>
                </a:lnTo>
                <a:lnTo>
                  <a:pt x="61594" y="0"/>
                </a:lnTo>
                <a:lnTo>
                  <a:pt x="184784" y="0"/>
                </a:lnTo>
                <a:lnTo>
                  <a:pt x="184784" y="212089"/>
                </a:lnTo>
                <a:lnTo>
                  <a:pt x="246380" y="212089"/>
                </a:lnTo>
                <a:lnTo>
                  <a:pt x="123189" y="335279"/>
                </a:lnTo>
                <a:lnTo>
                  <a:pt x="0" y="212089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08619" y="1813560"/>
            <a:ext cx="3215640" cy="647700"/>
          </a:xfrm>
          <a:prstGeom prst="rect">
            <a:avLst/>
          </a:prstGeom>
          <a:ln w="9525">
            <a:solidFill>
              <a:srgbClr val="E3831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/>
                <a:cs typeface="Calibri"/>
              </a:rPr>
              <a:t>Congreso </a:t>
            </a:r>
            <a:r>
              <a:rPr sz="1800" spc="-5" dirty="0">
                <a:latin typeface="Calibri"/>
                <a:cs typeface="Calibri"/>
              </a:rPr>
              <a:t>de Viena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(1814)</a:t>
            </a:r>
            <a:endParaRPr sz="1800">
              <a:latin typeface="Calibri"/>
              <a:cs typeface="Calibri"/>
            </a:endParaRPr>
          </a:p>
          <a:p>
            <a:pPr marR="29209" algn="ctr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Respuesta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contrarrevolucionaria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559" y="2153920"/>
            <a:ext cx="2283460" cy="645160"/>
          </a:xfrm>
          <a:custGeom>
            <a:avLst/>
            <a:gdLst/>
            <a:ahLst/>
            <a:cxnLst/>
            <a:rect l="l" t="t" r="r" b="b"/>
            <a:pathLst>
              <a:path w="2283460" h="645160">
                <a:moveTo>
                  <a:pt x="0" y="645160"/>
                </a:moveTo>
                <a:lnTo>
                  <a:pt x="2283460" y="645160"/>
                </a:lnTo>
                <a:lnTo>
                  <a:pt x="2283460" y="0"/>
                </a:lnTo>
                <a:lnTo>
                  <a:pt x="0" y="0"/>
                </a:lnTo>
                <a:lnTo>
                  <a:pt x="0" y="645160"/>
                </a:lnTo>
                <a:close/>
              </a:path>
            </a:pathLst>
          </a:custGeom>
          <a:ln w="9524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1957" y="2172080"/>
            <a:ext cx="2010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 indent="-470534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Independencia de los  EE.UU: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1776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25540" y="1158239"/>
            <a:ext cx="4287520" cy="370840"/>
          </a:xfrm>
          <a:prstGeom prst="rect">
            <a:avLst/>
          </a:prstGeom>
          <a:ln w="9525">
            <a:solidFill>
              <a:srgbClr val="E3831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08305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libri"/>
                <a:cs typeface="Calibri"/>
              </a:rPr>
              <a:t>Expansión </a:t>
            </a:r>
            <a:r>
              <a:rPr sz="1800" spc="-10" dirty="0">
                <a:latin typeface="Calibri"/>
                <a:cs typeface="Calibri"/>
              </a:rPr>
              <a:t>napoleónica </a:t>
            </a:r>
            <a:r>
              <a:rPr sz="1800" spc="-5" dirty="0">
                <a:latin typeface="Calibri"/>
                <a:cs typeface="Calibri"/>
              </a:rPr>
              <a:t>por </a:t>
            </a:r>
            <a:r>
              <a:rPr sz="1800" spc="-10" dirty="0">
                <a:latin typeface="Calibri"/>
                <a:cs typeface="Calibri"/>
              </a:rPr>
              <a:t>toda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Europa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09890" y="539750"/>
            <a:ext cx="1371600" cy="370840"/>
          </a:xfrm>
          <a:prstGeom prst="rect">
            <a:avLst/>
          </a:prstGeom>
          <a:ln w="28575">
            <a:solidFill>
              <a:srgbClr val="E38312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07034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libri"/>
                <a:cs typeface="Calibri"/>
              </a:rPr>
              <a:t>S.XIX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78700" y="2776220"/>
            <a:ext cx="3276600" cy="370840"/>
          </a:xfrm>
          <a:custGeom>
            <a:avLst/>
            <a:gdLst/>
            <a:ahLst/>
            <a:cxnLst/>
            <a:rect l="l" t="t" r="r" b="b"/>
            <a:pathLst>
              <a:path w="3276600" h="370839">
                <a:moveTo>
                  <a:pt x="0" y="370839"/>
                </a:moveTo>
                <a:lnTo>
                  <a:pt x="3276600" y="370839"/>
                </a:lnTo>
                <a:lnTo>
                  <a:pt x="327660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ln w="9525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26859" y="5262879"/>
            <a:ext cx="2486660" cy="368300"/>
          </a:xfrm>
          <a:prstGeom prst="rect">
            <a:avLst/>
          </a:prstGeom>
          <a:ln w="9525">
            <a:solidFill>
              <a:srgbClr val="E38312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40894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libri"/>
                <a:cs typeface="Calibri"/>
              </a:rPr>
              <a:t>Nace </a:t>
            </a:r>
            <a:r>
              <a:rPr sz="1800" spc="-15" dirty="0">
                <a:latin typeface="Calibri"/>
                <a:cs typeface="Calibri"/>
              </a:rPr>
              <a:t>Estado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Nación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82480" y="5270500"/>
            <a:ext cx="1661160" cy="370840"/>
          </a:xfrm>
          <a:prstGeom prst="rect">
            <a:avLst/>
          </a:prstGeom>
          <a:ln w="9525">
            <a:solidFill>
              <a:srgbClr val="E38312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latin typeface="Calibri"/>
                <a:cs typeface="Calibri"/>
              </a:rPr>
              <a:t>Nacionalismo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08519" y="3088639"/>
            <a:ext cx="3279140" cy="713740"/>
          </a:xfrm>
          <a:custGeom>
            <a:avLst/>
            <a:gdLst/>
            <a:ahLst/>
            <a:cxnLst/>
            <a:rect l="l" t="t" r="r" b="b"/>
            <a:pathLst>
              <a:path w="3279140" h="713739">
                <a:moveTo>
                  <a:pt x="3279139" y="249936"/>
                </a:moveTo>
                <a:lnTo>
                  <a:pt x="0" y="249936"/>
                </a:lnTo>
                <a:lnTo>
                  <a:pt x="0" y="713740"/>
                </a:lnTo>
                <a:lnTo>
                  <a:pt x="3279139" y="713740"/>
                </a:lnTo>
                <a:lnTo>
                  <a:pt x="3279139" y="249936"/>
                </a:lnTo>
                <a:close/>
              </a:path>
              <a:path w="3279140" h="713739">
                <a:moveTo>
                  <a:pt x="1728851" y="178435"/>
                </a:moveTo>
                <a:lnTo>
                  <a:pt x="1550415" y="178435"/>
                </a:lnTo>
                <a:lnTo>
                  <a:pt x="1550415" y="249936"/>
                </a:lnTo>
                <a:lnTo>
                  <a:pt x="1728851" y="249936"/>
                </a:lnTo>
                <a:lnTo>
                  <a:pt x="1728851" y="178435"/>
                </a:lnTo>
                <a:close/>
              </a:path>
              <a:path w="3279140" h="713739">
                <a:moveTo>
                  <a:pt x="1639570" y="0"/>
                </a:moveTo>
                <a:lnTo>
                  <a:pt x="1461134" y="178435"/>
                </a:lnTo>
                <a:lnTo>
                  <a:pt x="1818004" y="178435"/>
                </a:lnTo>
                <a:lnTo>
                  <a:pt x="1639570" y="0"/>
                </a:lnTo>
                <a:close/>
              </a:path>
            </a:pathLst>
          </a:custGeom>
          <a:solidFill>
            <a:srgbClr val="7DA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08519" y="3088639"/>
            <a:ext cx="3279140" cy="713740"/>
          </a:xfrm>
          <a:custGeom>
            <a:avLst/>
            <a:gdLst/>
            <a:ahLst/>
            <a:cxnLst/>
            <a:rect l="l" t="t" r="r" b="b"/>
            <a:pathLst>
              <a:path w="3279140" h="713739">
                <a:moveTo>
                  <a:pt x="0" y="249936"/>
                </a:moveTo>
                <a:lnTo>
                  <a:pt x="1550415" y="249936"/>
                </a:lnTo>
                <a:lnTo>
                  <a:pt x="1550415" y="178435"/>
                </a:lnTo>
                <a:lnTo>
                  <a:pt x="1461134" y="178435"/>
                </a:lnTo>
                <a:lnTo>
                  <a:pt x="1639570" y="0"/>
                </a:lnTo>
                <a:lnTo>
                  <a:pt x="1818004" y="178435"/>
                </a:lnTo>
                <a:lnTo>
                  <a:pt x="1728851" y="178435"/>
                </a:lnTo>
                <a:lnTo>
                  <a:pt x="1728851" y="249936"/>
                </a:lnTo>
                <a:lnTo>
                  <a:pt x="3279139" y="249936"/>
                </a:lnTo>
                <a:lnTo>
                  <a:pt x="3279139" y="713740"/>
                </a:lnTo>
                <a:lnTo>
                  <a:pt x="0" y="713740"/>
                </a:lnTo>
                <a:lnTo>
                  <a:pt x="0" y="249936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300976" y="3405758"/>
            <a:ext cx="491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182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83462" y="2795523"/>
            <a:ext cx="3267075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71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movimientos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revolucionarios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489075">
              <a:lnSpc>
                <a:spcPct val="100000"/>
              </a:lnSpc>
              <a:tabLst>
                <a:tab pos="252476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1830	1848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095740" y="1521460"/>
            <a:ext cx="162560" cy="307340"/>
          </a:xfrm>
          <a:custGeom>
            <a:avLst/>
            <a:gdLst/>
            <a:ahLst/>
            <a:cxnLst/>
            <a:rect l="l" t="t" r="r" b="b"/>
            <a:pathLst>
              <a:path w="162559" h="307339">
                <a:moveTo>
                  <a:pt x="162559" y="226060"/>
                </a:moveTo>
                <a:lnTo>
                  <a:pt x="0" y="226060"/>
                </a:lnTo>
                <a:lnTo>
                  <a:pt x="81279" y="307339"/>
                </a:lnTo>
                <a:lnTo>
                  <a:pt x="162559" y="226060"/>
                </a:lnTo>
                <a:close/>
              </a:path>
              <a:path w="162559" h="307339">
                <a:moveTo>
                  <a:pt x="121919" y="0"/>
                </a:moveTo>
                <a:lnTo>
                  <a:pt x="40639" y="0"/>
                </a:lnTo>
                <a:lnTo>
                  <a:pt x="40639" y="226060"/>
                </a:lnTo>
                <a:lnTo>
                  <a:pt x="121919" y="226060"/>
                </a:lnTo>
                <a:lnTo>
                  <a:pt x="121919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95740" y="1521460"/>
            <a:ext cx="162560" cy="307340"/>
          </a:xfrm>
          <a:custGeom>
            <a:avLst/>
            <a:gdLst/>
            <a:ahLst/>
            <a:cxnLst/>
            <a:rect l="l" t="t" r="r" b="b"/>
            <a:pathLst>
              <a:path w="162559" h="307339">
                <a:moveTo>
                  <a:pt x="162559" y="226060"/>
                </a:moveTo>
                <a:lnTo>
                  <a:pt x="121919" y="226060"/>
                </a:lnTo>
                <a:lnTo>
                  <a:pt x="121919" y="0"/>
                </a:lnTo>
                <a:lnTo>
                  <a:pt x="40639" y="0"/>
                </a:lnTo>
                <a:lnTo>
                  <a:pt x="40639" y="226060"/>
                </a:lnTo>
                <a:lnTo>
                  <a:pt x="0" y="226060"/>
                </a:lnTo>
                <a:lnTo>
                  <a:pt x="81279" y="307339"/>
                </a:lnTo>
                <a:lnTo>
                  <a:pt x="162559" y="226060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71280" y="2486660"/>
            <a:ext cx="205740" cy="299720"/>
          </a:xfrm>
          <a:custGeom>
            <a:avLst/>
            <a:gdLst/>
            <a:ahLst/>
            <a:cxnLst/>
            <a:rect l="l" t="t" r="r" b="b"/>
            <a:pathLst>
              <a:path w="205740" h="299719">
                <a:moveTo>
                  <a:pt x="205740" y="196850"/>
                </a:moveTo>
                <a:lnTo>
                  <a:pt x="0" y="196850"/>
                </a:lnTo>
                <a:lnTo>
                  <a:pt x="102870" y="299719"/>
                </a:lnTo>
                <a:lnTo>
                  <a:pt x="205740" y="196850"/>
                </a:lnTo>
                <a:close/>
              </a:path>
              <a:path w="205740" h="299719">
                <a:moveTo>
                  <a:pt x="154304" y="0"/>
                </a:moveTo>
                <a:lnTo>
                  <a:pt x="51435" y="0"/>
                </a:lnTo>
                <a:lnTo>
                  <a:pt x="51435" y="196850"/>
                </a:lnTo>
                <a:lnTo>
                  <a:pt x="154304" y="196850"/>
                </a:lnTo>
                <a:lnTo>
                  <a:pt x="154304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71280" y="2486660"/>
            <a:ext cx="205740" cy="299720"/>
          </a:xfrm>
          <a:custGeom>
            <a:avLst/>
            <a:gdLst/>
            <a:ahLst/>
            <a:cxnLst/>
            <a:rect l="l" t="t" r="r" b="b"/>
            <a:pathLst>
              <a:path w="205740" h="299719">
                <a:moveTo>
                  <a:pt x="205740" y="196850"/>
                </a:moveTo>
                <a:lnTo>
                  <a:pt x="154304" y="196850"/>
                </a:lnTo>
                <a:lnTo>
                  <a:pt x="154304" y="0"/>
                </a:lnTo>
                <a:lnTo>
                  <a:pt x="51435" y="0"/>
                </a:lnTo>
                <a:lnTo>
                  <a:pt x="51435" y="196850"/>
                </a:lnTo>
                <a:lnTo>
                  <a:pt x="0" y="196850"/>
                </a:lnTo>
                <a:lnTo>
                  <a:pt x="102870" y="299719"/>
                </a:lnTo>
                <a:lnTo>
                  <a:pt x="205740" y="196850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98840" y="911860"/>
            <a:ext cx="393700" cy="259079"/>
          </a:xfrm>
          <a:custGeom>
            <a:avLst/>
            <a:gdLst/>
            <a:ahLst/>
            <a:cxnLst/>
            <a:rect l="l" t="t" r="r" b="b"/>
            <a:pathLst>
              <a:path w="393700" h="259080">
                <a:moveTo>
                  <a:pt x="393700" y="129539"/>
                </a:moveTo>
                <a:lnTo>
                  <a:pt x="0" y="129539"/>
                </a:lnTo>
                <a:lnTo>
                  <a:pt x="196850" y="259079"/>
                </a:lnTo>
                <a:lnTo>
                  <a:pt x="393700" y="129539"/>
                </a:lnTo>
                <a:close/>
              </a:path>
              <a:path w="393700" h="259080">
                <a:moveTo>
                  <a:pt x="295275" y="0"/>
                </a:moveTo>
                <a:lnTo>
                  <a:pt x="98425" y="0"/>
                </a:lnTo>
                <a:lnTo>
                  <a:pt x="98425" y="129539"/>
                </a:lnTo>
                <a:lnTo>
                  <a:pt x="295275" y="129539"/>
                </a:lnTo>
                <a:lnTo>
                  <a:pt x="295275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98840" y="911860"/>
            <a:ext cx="393700" cy="259079"/>
          </a:xfrm>
          <a:custGeom>
            <a:avLst/>
            <a:gdLst/>
            <a:ahLst/>
            <a:cxnLst/>
            <a:rect l="l" t="t" r="r" b="b"/>
            <a:pathLst>
              <a:path w="393700" h="259080">
                <a:moveTo>
                  <a:pt x="393700" y="129539"/>
                </a:moveTo>
                <a:lnTo>
                  <a:pt x="295275" y="129539"/>
                </a:lnTo>
                <a:lnTo>
                  <a:pt x="295275" y="0"/>
                </a:lnTo>
                <a:lnTo>
                  <a:pt x="98425" y="0"/>
                </a:lnTo>
                <a:lnTo>
                  <a:pt x="98425" y="129539"/>
                </a:lnTo>
                <a:lnTo>
                  <a:pt x="0" y="129539"/>
                </a:lnTo>
                <a:lnTo>
                  <a:pt x="196850" y="259079"/>
                </a:lnTo>
                <a:lnTo>
                  <a:pt x="393700" y="129539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76600" y="1082039"/>
            <a:ext cx="393700" cy="391160"/>
          </a:xfrm>
          <a:custGeom>
            <a:avLst/>
            <a:gdLst/>
            <a:ahLst/>
            <a:cxnLst/>
            <a:rect l="l" t="t" r="r" b="b"/>
            <a:pathLst>
              <a:path w="393700" h="391159">
                <a:moveTo>
                  <a:pt x="393700" y="195580"/>
                </a:moveTo>
                <a:lnTo>
                  <a:pt x="0" y="195580"/>
                </a:lnTo>
                <a:lnTo>
                  <a:pt x="196850" y="391160"/>
                </a:lnTo>
                <a:lnTo>
                  <a:pt x="393700" y="195580"/>
                </a:lnTo>
                <a:close/>
              </a:path>
              <a:path w="393700" h="391159">
                <a:moveTo>
                  <a:pt x="295275" y="0"/>
                </a:moveTo>
                <a:lnTo>
                  <a:pt x="98425" y="0"/>
                </a:lnTo>
                <a:lnTo>
                  <a:pt x="98425" y="195580"/>
                </a:lnTo>
                <a:lnTo>
                  <a:pt x="295275" y="195580"/>
                </a:lnTo>
                <a:lnTo>
                  <a:pt x="295275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76600" y="1082039"/>
            <a:ext cx="393700" cy="391160"/>
          </a:xfrm>
          <a:custGeom>
            <a:avLst/>
            <a:gdLst/>
            <a:ahLst/>
            <a:cxnLst/>
            <a:rect l="l" t="t" r="r" b="b"/>
            <a:pathLst>
              <a:path w="393700" h="391159">
                <a:moveTo>
                  <a:pt x="393700" y="195580"/>
                </a:moveTo>
                <a:lnTo>
                  <a:pt x="295275" y="195580"/>
                </a:lnTo>
                <a:lnTo>
                  <a:pt x="295275" y="0"/>
                </a:lnTo>
                <a:lnTo>
                  <a:pt x="98425" y="0"/>
                </a:lnTo>
                <a:lnTo>
                  <a:pt x="98425" y="195580"/>
                </a:lnTo>
                <a:lnTo>
                  <a:pt x="0" y="195580"/>
                </a:lnTo>
                <a:lnTo>
                  <a:pt x="196850" y="391160"/>
                </a:lnTo>
                <a:lnTo>
                  <a:pt x="393700" y="195580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61580" y="4432300"/>
            <a:ext cx="718820" cy="792480"/>
          </a:xfrm>
          <a:custGeom>
            <a:avLst/>
            <a:gdLst/>
            <a:ahLst/>
            <a:cxnLst/>
            <a:rect l="l" t="t" r="r" b="b"/>
            <a:pathLst>
              <a:path w="718820" h="792479">
                <a:moveTo>
                  <a:pt x="718820" y="433069"/>
                </a:moveTo>
                <a:lnTo>
                  <a:pt x="0" y="433069"/>
                </a:lnTo>
                <a:lnTo>
                  <a:pt x="359410" y="792480"/>
                </a:lnTo>
                <a:lnTo>
                  <a:pt x="718820" y="433069"/>
                </a:lnTo>
                <a:close/>
              </a:path>
              <a:path w="718820" h="792479">
                <a:moveTo>
                  <a:pt x="539115" y="0"/>
                </a:moveTo>
                <a:lnTo>
                  <a:pt x="179704" y="0"/>
                </a:lnTo>
                <a:lnTo>
                  <a:pt x="179704" y="433069"/>
                </a:lnTo>
                <a:lnTo>
                  <a:pt x="539115" y="433069"/>
                </a:lnTo>
                <a:lnTo>
                  <a:pt x="539115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61580" y="4432300"/>
            <a:ext cx="718820" cy="792480"/>
          </a:xfrm>
          <a:custGeom>
            <a:avLst/>
            <a:gdLst/>
            <a:ahLst/>
            <a:cxnLst/>
            <a:rect l="l" t="t" r="r" b="b"/>
            <a:pathLst>
              <a:path w="718820" h="792479">
                <a:moveTo>
                  <a:pt x="718820" y="433069"/>
                </a:moveTo>
                <a:lnTo>
                  <a:pt x="539115" y="433069"/>
                </a:lnTo>
                <a:lnTo>
                  <a:pt x="539115" y="0"/>
                </a:lnTo>
                <a:lnTo>
                  <a:pt x="179704" y="0"/>
                </a:lnTo>
                <a:lnTo>
                  <a:pt x="179704" y="433069"/>
                </a:lnTo>
                <a:lnTo>
                  <a:pt x="0" y="433069"/>
                </a:lnTo>
                <a:lnTo>
                  <a:pt x="359410" y="792480"/>
                </a:lnTo>
                <a:lnTo>
                  <a:pt x="718820" y="433069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96451" y="5307584"/>
            <a:ext cx="369570" cy="391795"/>
          </a:xfrm>
          <a:custGeom>
            <a:avLst/>
            <a:gdLst/>
            <a:ahLst/>
            <a:cxnLst/>
            <a:rect l="l" t="t" r="r" b="b"/>
            <a:pathLst>
              <a:path w="369570" h="391795">
                <a:moveTo>
                  <a:pt x="281676" y="293801"/>
                </a:moveTo>
                <a:lnTo>
                  <a:pt x="197866" y="293801"/>
                </a:lnTo>
                <a:lnTo>
                  <a:pt x="206755" y="391731"/>
                </a:lnTo>
                <a:lnTo>
                  <a:pt x="281676" y="293801"/>
                </a:lnTo>
                <a:close/>
              </a:path>
              <a:path w="369570" h="391795">
                <a:moveTo>
                  <a:pt x="171196" y="0"/>
                </a:moveTo>
                <a:lnTo>
                  <a:pt x="180085" y="97916"/>
                </a:lnTo>
                <a:lnTo>
                  <a:pt x="0" y="114172"/>
                </a:lnTo>
                <a:lnTo>
                  <a:pt x="17779" y="310095"/>
                </a:lnTo>
                <a:lnTo>
                  <a:pt x="197866" y="293801"/>
                </a:lnTo>
                <a:lnTo>
                  <a:pt x="281676" y="293801"/>
                </a:lnTo>
                <a:lnTo>
                  <a:pt x="369062" y="179577"/>
                </a:lnTo>
                <a:lnTo>
                  <a:pt x="171196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96451" y="5307584"/>
            <a:ext cx="369570" cy="391795"/>
          </a:xfrm>
          <a:custGeom>
            <a:avLst/>
            <a:gdLst/>
            <a:ahLst/>
            <a:cxnLst/>
            <a:rect l="l" t="t" r="r" b="b"/>
            <a:pathLst>
              <a:path w="369570" h="391795">
                <a:moveTo>
                  <a:pt x="171196" y="0"/>
                </a:moveTo>
                <a:lnTo>
                  <a:pt x="180085" y="97916"/>
                </a:lnTo>
                <a:lnTo>
                  <a:pt x="0" y="114172"/>
                </a:lnTo>
                <a:lnTo>
                  <a:pt x="17779" y="310095"/>
                </a:lnTo>
                <a:lnTo>
                  <a:pt x="197866" y="293801"/>
                </a:lnTo>
                <a:lnTo>
                  <a:pt x="206755" y="391731"/>
                </a:lnTo>
                <a:lnTo>
                  <a:pt x="369062" y="179577"/>
                </a:lnTo>
                <a:lnTo>
                  <a:pt x="171196" y="0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78319" y="1567180"/>
            <a:ext cx="556260" cy="320040"/>
          </a:xfrm>
          <a:custGeom>
            <a:avLst/>
            <a:gdLst/>
            <a:ahLst/>
            <a:cxnLst/>
            <a:rect l="l" t="t" r="r" b="b"/>
            <a:pathLst>
              <a:path w="556259" h="320039">
                <a:moveTo>
                  <a:pt x="556259" y="160020"/>
                </a:moveTo>
                <a:lnTo>
                  <a:pt x="0" y="160020"/>
                </a:lnTo>
                <a:lnTo>
                  <a:pt x="278129" y="320040"/>
                </a:lnTo>
                <a:lnTo>
                  <a:pt x="556259" y="160020"/>
                </a:lnTo>
                <a:close/>
              </a:path>
              <a:path w="556259" h="320039">
                <a:moveTo>
                  <a:pt x="417195" y="0"/>
                </a:moveTo>
                <a:lnTo>
                  <a:pt x="139064" y="0"/>
                </a:lnTo>
                <a:lnTo>
                  <a:pt x="139064" y="160020"/>
                </a:lnTo>
                <a:lnTo>
                  <a:pt x="417195" y="160020"/>
                </a:lnTo>
                <a:lnTo>
                  <a:pt x="417195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78319" y="1567180"/>
            <a:ext cx="556260" cy="320040"/>
          </a:xfrm>
          <a:custGeom>
            <a:avLst/>
            <a:gdLst/>
            <a:ahLst/>
            <a:cxnLst/>
            <a:rect l="l" t="t" r="r" b="b"/>
            <a:pathLst>
              <a:path w="556259" h="320039">
                <a:moveTo>
                  <a:pt x="0" y="160020"/>
                </a:moveTo>
                <a:lnTo>
                  <a:pt x="139064" y="160020"/>
                </a:lnTo>
                <a:lnTo>
                  <a:pt x="139064" y="0"/>
                </a:lnTo>
                <a:lnTo>
                  <a:pt x="417195" y="0"/>
                </a:lnTo>
                <a:lnTo>
                  <a:pt x="417195" y="160020"/>
                </a:lnTo>
                <a:lnTo>
                  <a:pt x="556259" y="160020"/>
                </a:lnTo>
                <a:lnTo>
                  <a:pt x="278129" y="320040"/>
                </a:lnTo>
                <a:lnTo>
                  <a:pt x="0" y="160020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10300" y="1859279"/>
            <a:ext cx="1744980" cy="922019"/>
          </a:xfrm>
          <a:custGeom>
            <a:avLst/>
            <a:gdLst/>
            <a:ahLst/>
            <a:cxnLst/>
            <a:rect l="l" t="t" r="r" b="b"/>
            <a:pathLst>
              <a:path w="1744979" h="922019">
                <a:moveTo>
                  <a:pt x="0" y="922020"/>
                </a:moveTo>
                <a:lnTo>
                  <a:pt x="1744979" y="922020"/>
                </a:lnTo>
                <a:lnTo>
                  <a:pt x="1744979" y="0"/>
                </a:lnTo>
                <a:lnTo>
                  <a:pt x="0" y="0"/>
                </a:lnTo>
                <a:lnTo>
                  <a:pt x="0" y="922020"/>
                </a:lnTo>
                <a:close/>
              </a:path>
            </a:pathLst>
          </a:custGeom>
          <a:ln w="9525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215062" y="1876742"/>
            <a:ext cx="17354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marR="132715" indent="190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España:  Constitución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  </a:t>
            </a:r>
            <a:r>
              <a:rPr sz="1800" spc="-15" dirty="0">
                <a:latin typeface="Calibri"/>
                <a:cs typeface="Calibri"/>
              </a:rPr>
              <a:t>Bayona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860290" y="321309"/>
            <a:ext cx="2458720" cy="368300"/>
          </a:xfrm>
          <a:prstGeom prst="rect">
            <a:avLst/>
          </a:prstGeom>
          <a:ln w="28575">
            <a:solidFill>
              <a:srgbClr val="E38312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latin typeface="Calibri"/>
                <a:cs typeface="Calibri"/>
              </a:rPr>
              <a:t>CONTEXTUALIZACIÓN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319009" y="489838"/>
            <a:ext cx="690880" cy="277495"/>
          </a:xfrm>
          <a:custGeom>
            <a:avLst/>
            <a:gdLst/>
            <a:ahLst/>
            <a:cxnLst/>
            <a:rect l="l" t="t" r="r" b="b"/>
            <a:pathLst>
              <a:path w="690879" h="277495">
                <a:moveTo>
                  <a:pt x="604774" y="191388"/>
                </a:moveTo>
                <a:lnTo>
                  <a:pt x="604774" y="277113"/>
                </a:lnTo>
                <a:lnTo>
                  <a:pt x="661839" y="248538"/>
                </a:lnTo>
                <a:lnTo>
                  <a:pt x="619125" y="248538"/>
                </a:lnTo>
                <a:lnTo>
                  <a:pt x="619125" y="219963"/>
                </a:lnTo>
                <a:lnTo>
                  <a:pt x="662008" y="219963"/>
                </a:lnTo>
                <a:lnTo>
                  <a:pt x="604774" y="191388"/>
                </a:lnTo>
                <a:close/>
              </a:path>
              <a:path w="690879" h="277495">
                <a:moveTo>
                  <a:pt x="330962" y="14350"/>
                </a:moveTo>
                <a:lnTo>
                  <a:pt x="330962" y="242062"/>
                </a:lnTo>
                <a:lnTo>
                  <a:pt x="337312" y="248538"/>
                </a:lnTo>
                <a:lnTo>
                  <a:pt x="604774" y="248538"/>
                </a:lnTo>
                <a:lnTo>
                  <a:pt x="604774" y="234187"/>
                </a:lnTo>
                <a:lnTo>
                  <a:pt x="359537" y="234187"/>
                </a:lnTo>
                <a:lnTo>
                  <a:pt x="345313" y="219963"/>
                </a:lnTo>
                <a:lnTo>
                  <a:pt x="359537" y="219963"/>
                </a:lnTo>
                <a:lnTo>
                  <a:pt x="359537" y="28575"/>
                </a:lnTo>
                <a:lnTo>
                  <a:pt x="345313" y="28575"/>
                </a:lnTo>
                <a:lnTo>
                  <a:pt x="330962" y="14350"/>
                </a:lnTo>
                <a:close/>
              </a:path>
              <a:path w="690879" h="277495">
                <a:moveTo>
                  <a:pt x="662008" y="219963"/>
                </a:moveTo>
                <a:lnTo>
                  <a:pt x="619125" y="219963"/>
                </a:lnTo>
                <a:lnTo>
                  <a:pt x="619125" y="248538"/>
                </a:lnTo>
                <a:lnTo>
                  <a:pt x="661839" y="248538"/>
                </a:lnTo>
                <a:lnTo>
                  <a:pt x="690499" y="234187"/>
                </a:lnTo>
                <a:lnTo>
                  <a:pt x="662008" y="219963"/>
                </a:lnTo>
                <a:close/>
              </a:path>
              <a:path w="690879" h="277495">
                <a:moveTo>
                  <a:pt x="359537" y="219963"/>
                </a:moveTo>
                <a:lnTo>
                  <a:pt x="345313" y="219963"/>
                </a:lnTo>
                <a:lnTo>
                  <a:pt x="359537" y="234187"/>
                </a:lnTo>
                <a:lnTo>
                  <a:pt x="359537" y="219963"/>
                </a:lnTo>
                <a:close/>
              </a:path>
              <a:path w="690879" h="277495">
                <a:moveTo>
                  <a:pt x="604774" y="219963"/>
                </a:moveTo>
                <a:lnTo>
                  <a:pt x="359537" y="219963"/>
                </a:lnTo>
                <a:lnTo>
                  <a:pt x="359537" y="234187"/>
                </a:lnTo>
                <a:lnTo>
                  <a:pt x="604774" y="234187"/>
                </a:lnTo>
                <a:lnTo>
                  <a:pt x="604774" y="219963"/>
                </a:lnTo>
                <a:close/>
              </a:path>
              <a:path w="690879" h="277495">
                <a:moveTo>
                  <a:pt x="353187" y="0"/>
                </a:moveTo>
                <a:lnTo>
                  <a:pt x="0" y="0"/>
                </a:lnTo>
                <a:lnTo>
                  <a:pt x="0" y="28575"/>
                </a:lnTo>
                <a:lnTo>
                  <a:pt x="330962" y="28575"/>
                </a:lnTo>
                <a:lnTo>
                  <a:pt x="330962" y="14350"/>
                </a:lnTo>
                <a:lnTo>
                  <a:pt x="359537" y="14350"/>
                </a:lnTo>
                <a:lnTo>
                  <a:pt x="359537" y="6476"/>
                </a:lnTo>
                <a:lnTo>
                  <a:pt x="353187" y="0"/>
                </a:lnTo>
                <a:close/>
              </a:path>
              <a:path w="690879" h="277495">
                <a:moveTo>
                  <a:pt x="359537" y="14350"/>
                </a:moveTo>
                <a:lnTo>
                  <a:pt x="330962" y="14350"/>
                </a:lnTo>
                <a:lnTo>
                  <a:pt x="345313" y="28575"/>
                </a:lnTo>
                <a:lnTo>
                  <a:pt x="359537" y="28575"/>
                </a:lnTo>
                <a:lnTo>
                  <a:pt x="359537" y="143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71950" y="710819"/>
            <a:ext cx="688975" cy="231140"/>
          </a:xfrm>
          <a:custGeom>
            <a:avLst/>
            <a:gdLst/>
            <a:ahLst/>
            <a:cxnLst/>
            <a:rect l="l" t="t" r="r" b="b"/>
            <a:pathLst>
              <a:path w="688975" h="231140">
                <a:moveTo>
                  <a:pt x="85725" y="145033"/>
                </a:moveTo>
                <a:lnTo>
                  <a:pt x="0" y="187959"/>
                </a:lnTo>
                <a:lnTo>
                  <a:pt x="85725" y="230758"/>
                </a:lnTo>
                <a:lnTo>
                  <a:pt x="85725" y="202183"/>
                </a:lnTo>
                <a:lnTo>
                  <a:pt x="71500" y="202183"/>
                </a:lnTo>
                <a:lnTo>
                  <a:pt x="71500" y="173608"/>
                </a:lnTo>
                <a:lnTo>
                  <a:pt x="85725" y="173608"/>
                </a:lnTo>
                <a:lnTo>
                  <a:pt x="85725" y="145033"/>
                </a:lnTo>
                <a:close/>
              </a:path>
              <a:path w="688975" h="231140">
                <a:moveTo>
                  <a:pt x="85725" y="173608"/>
                </a:moveTo>
                <a:lnTo>
                  <a:pt x="71500" y="173608"/>
                </a:lnTo>
                <a:lnTo>
                  <a:pt x="71500" y="202183"/>
                </a:lnTo>
                <a:lnTo>
                  <a:pt x="85725" y="202183"/>
                </a:lnTo>
                <a:lnTo>
                  <a:pt x="85725" y="173608"/>
                </a:lnTo>
                <a:close/>
              </a:path>
              <a:path w="688975" h="231140">
                <a:moveTo>
                  <a:pt x="401192" y="173608"/>
                </a:moveTo>
                <a:lnTo>
                  <a:pt x="85725" y="173608"/>
                </a:lnTo>
                <a:lnTo>
                  <a:pt x="85725" y="202183"/>
                </a:lnTo>
                <a:lnTo>
                  <a:pt x="423290" y="202183"/>
                </a:lnTo>
                <a:lnTo>
                  <a:pt x="429767" y="195833"/>
                </a:lnTo>
                <a:lnTo>
                  <a:pt x="429767" y="187959"/>
                </a:lnTo>
                <a:lnTo>
                  <a:pt x="401192" y="187959"/>
                </a:lnTo>
                <a:lnTo>
                  <a:pt x="401192" y="173608"/>
                </a:lnTo>
                <a:close/>
              </a:path>
              <a:path w="688975" h="231140">
                <a:moveTo>
                  <a:pt x="688594" y="0"/>
                </a:moveTo>
                <a:lnTo>
                  <a:pt x="407542" y="0"/>
                </a:lnTo>
                <a:lnTo>
                  <a:pt x="401192" y="6476"/>
                </a:lnTo>
                <a:lnTo>
                  <a:pt x="401192" y="187959"/>
                </a:lnTo>
                <a:lnTo>
                  <a:pt x="415416" y="173608"/>
                </a:lnTo>
                <a:lnTo>
                  <a:pt x="429767" y="173608"/>
                </a:lnTo>
                <a:lnTo>
                  <a:pt x="429767" y="28575"/>
                </a:lnTo>
                <a:lnTo>
                  <a:pt x="415416" y="28575"/>
                </a:lnTo>
                <a:lnTo>
                  <a:pt x="429767" y="14350"/>
                </a:lnTo>
                <a:lnTo>
                  <a:pt x="688594" y="14350"/>
                </a:lnTo>
                <a:lnTo>
                  <a:pt x="688594" y="0"/>
                </a:lnTo>
                <a:close/>
              </a:path>
              <a:path w="688975" h="231140">
                <a:moveTo>
                  <a:pt x="429767" y="173608"/>
                </a:moveTo>
                <a:lnTo>
                  <a:pt x="415416" y="173608"/>
                </a:lnTo>
                <a:lnTo>
                  <a:pt x="401192" y="187959"/>
                </a:lnTo>
                <a:lnTo>
                  <a:pt x="429767" y="187959"/>
                </a:lnTo>
                <a:lnTo>
                  <a:pt x="429767" y="173608"/>
                </a:lnTo>
                <a:close/>
              </a:path>
              <a:path w="688975" h="231140">
                <a:moveTo>
                  <a:pt x="429767" y="14350"/>
                </a:moveTo>
                <a:lnTo>
                  <a:pt x="415416" y="28575"/>
                </a:lnTo>
                <a:lnTo>
                  <a:pt x="429767" y="28575"/>
                </a:lnTo>
                <a:lnTo>
                  <a:pt x="429767" y="14350"/>
                </a:lnTo>
                <a:close/>
              </a:path>
              <a:path w="688975" h="231140">
                <a:moveTo>
                  <a:pt x="688594" y="14350"/>
                </a:moveTo>
                <a:lnTo>
                  <a:pt x="429767" y="14350"/>
                </a:lnTo>
                <a:lnTo>
                  <a:pt x="429767" y="28575"/>
                </a:lnTo>
                <a:lnTo>
                  <a:pt x="688594" y="28575"/>
                </a:lnTo>
                <a:lnTo>
                  <a:pt x="688594" y="143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361680" y="2401570"/>
            <a:ext cx="52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u</a:t>
            </a:r>
            <a:r>
              <a:rPr sz="1800" spc="-30" dirty="0">
                <a:latin typeface="Calibri"/>
                <a:cs typeface="Calibri"/>
              </a:rPr>
              <a:t>rg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2720" y="2804160"/>
            <a:ext cx="2781300" cy="2862580"/>
          </a:xfrm>
          <a:custGeom>
            <a:avLst/>
            <a:gdLst/>
            <a:ahLst/>
            <a:cxnLst/>
            <a:rect l="l" t="t" r="r" b="b"/>
            <a:pathLst>
              <a:path w="2781300" h="2862579">
                <a:moveTo>
                  <a:pt x="0" y="2862579"/>
                </a:moveTo>
                <a:lnTo>
                  <a:pt x="2781300" y="2862579"/>
                </a:lnTo>
                <a:lnTo>
                  <a:pt x="2781300" y="0"/>
                </a:lnTo>
                <a:lnTo>
                  <a:pt x="0" y="0"/>
                </a:lnTo>
                <a:lnTo>
                  <a:pt x="0" y="2862579"/>
                </a:lnTo>
                <a:close/>
              </a:path>
            </a:pathLst>
          </a:custGeom>
          <a:ln w="9525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08659" y="2798698"/>
            <a:ext cx="17843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25" dirty="0">
                <a:latin typeface="Times New Roman"/>
                <a:cs typeface="Times New Roman"/>
              </a:rPr>
              <a:t>Liberación </a:t>
            </a:r>
            <a:r>
              <a:rPr sz="2000" b="1" spc="-295" dirty="0">
                <a:latin typeface="Times New Roman"/>
                <a:cs typeface="Times New Roman"/>
              </a:rPr>
              <a:t>del</a:t>
            </a:r>
            <a:r>
              <a:rPr sz="2000" b="1" spc="-204" dirty="0">
                <a:latin typeface="Times New Roman"/>
                <a:cs typeface="Times New Roman"/>
              </a:rPr>
              <a:t> </a:t>
            </a:r>
            <a:r>
              <a:rPr sz="2000" b="1" spc="-310" dirty="0">
                <a:latin typeface="Times New Roman"/>
                <a:cs typeface="Times New Roman"/>
              </a:rPr>
              <a:t>pueblo.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335" dirty="0">
                <a:latin typeface="Times New Roman"/>
                <a:cs typeface="Times New Roman"/>
              </a:rPr>
              <a:t>Estado </a:t>
            </a:r>
            <a:r>
              <a:rPr sz="2000" b="1" spc="-300" dirty="0">
                <a:latin typeface="Times New Roman"/>
                <a:cs typeface="Times New Roman"/>
              </a:rPr>
              <a:t>nacional.  </a:t>
            </a:r>
            <a:r>
              <a:rPr sz="2000" b="1" spc="-350" dirty="0">
                <a:latin typeface="Times New Roman"/>
                <a:cs typeface="Times New Roman"/>
              </a:rPr>
              <a:t>Gobierno </a:t>
            </a:r>
            <a:r>
              <a:rPr sz="2000" b="1" spc="-285" dirty="0">
                <a:latin typeface="Times New Roman"/>
                <a:cs typeface="Times New Roman"/>
              </a:rPr>
              <a:t>constitucional,  </a:t>
            </a:r>
            <a:r>
              <a:rPr sz="2000" b="1" spc="-325" dirty="0">
                <a:latin typeface="Times New Roman"/>
                <a:cs typeface="Times New Roman"/>
              </a:rPr>
              <a:t>republicano </a:t>
            </a:r>
            <a:r>
              <a:rPr sz="2000" b="1" spc="-340" dirty="0">
                <a:latin typeface="Times New Roman"/>
                <a:cs typeface="Times New Roman"/>
              </a:rPr>
              <a:t>y</a:t>
            </a:r>
            <a:r>
              <a:rPr sz="2000" b="1" spc="-185" dirty="0">
                <a:latin typeface="Times New Roman"/>
                <a:cs typeface="Times New Roman"/>
              </a:rPr>
              <a:t> </a:t>
            </a:r>
            <a:r>
              <a:rPr sz="2000" b="1" spc="-285" dirty="0">
                <a:latin typeface="Times New Roman"/>
                <a:cs typeface="Times New Roman"/>
              </a:rPr>
              <a:t>federal.</a:t>
            </a:r>
            <a:endParaRPr sz="2000">
              <a:latin typeface="Times New Roman"/>
              <a:cs typeface="Times New Roman"/>
            </a:endParaRPr>
          </a:p>
          <a:p>
            <a:pPr marL="12700" marR="38735">
              <a:lnSpc>
                <a:spcPct val="100000"/>
              </a:lnSpc>
              <a:spcBef>
                <a:spcPts val="5"/>
              </a:spcBef>
            </a:pPr>
            <a:r>
              <a:rPr sz="2000" b="1" spc="-365" dirty="0">
                <a:latin typeface="Times New Roman"/>
                <a:cs typeface="Times New Roman"/>
              </a:rPr>
              <a:t>Creó </a:t>
            </a:r>
            <a:r>
              <a:rPr sz="2000" b="1" spc="-270" dirty="0">
                <a:latin typeface="Times New Roman"/>
                <a:cs typeface="Times New Roman"/>
              </a:rPr>
              <a:t>las </a:t>
            </a:r>
            <a:r>
              <a:rPr sz="2000" b="1" spc="-300" dirty="0">
                <a:latin typeface="Times New Roman"/>
                <a:cs typeface="Times New Roman"/>
              </a:rPr>
              <a:t>bases: </a:t>
            </a:r>
            <a:r>
              <a:rPr sz="2000" b="1" spc="-320" dirty="0">
                <a:latin typeface="Times New Roman"/>
                <a:cs typeface="Times New Roman"/>
              </a:rPr>
              <a:t>sociedad  </a:t>
            </a:r>
            <a:r>
              <a:rPr sz="2000" b="1" spc="-280" dirty="0">
                <a:latin typeface="Times New Roman"/>
                <a:cs typeface="Times New Roman"/>
              </a:rPr>
              <a:t>capitalista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8659" y="4628260"/>
            <a:ext cx="189611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415" dirty="0">
                <a:latin typeface="Times New Roman"/>
                <a:cs typeface="Times New Roman"/>
              </a:rPr>
              <a:t>No </a:t>
            </a:r>
            <a:r>
              <a:rPr sz="2000" b="1" spc="-285" dirty="0">
                <a:latin typeface="Times New Roman"/>
                <a:cs typeface="Times New Roman"/>
              </a:rPr>
              <a:t>se </a:t>
            </a:r>
            <a:r>
              <a:rPr sz="2000" b="1" spc="-325" dirty="0">
                <a:latin typeface="Times New Roman"/>
                <a:cs typeface="Times New Roman"/>
              </a:rPr>
              <a:t>concedió </a:t>
            </a:r>
            <a:r>
              <a:rPr sz="2000" b="1" spc="-335" dirty="0">
                <a:latin typeface="Times New Roman"/>
                <a:cs typeface="Times New Roman"/>
              </a:rPr>
              <a:t>derecho </a:t>
            </a:r>
            <a:r>
              <a:rPr sz="2000" b="1" spc="-345" dirty="0">
                <a:latin typeface="Times New Roman"/>
                <a:cs typeface="Times New Roman"/>
              </a:rPr>
              <a:t>de  </a:t>
            </a:r>
            <a:r>
              <a:rPr sz="2000" b="1" spc="-325" dirty="0">
                <a:latin typeface="Times New Roman"/>
                <a:cs typeface="Times New Roman"/>
              </a:rPr>
              <a:t>ciudadanía </a:t>
            </a:r>
            <a:r>
              <a:rPr sz="2000" b="1" spc="-340" dirty="0">
                <a:latin typeface="Times New Roman"/>
                <a:cs typeface="Times New Roman"/>
              </a:rPr>
              <a:t>a </a:t>
            </a:r>
            <a:r>
              <a:rPr sz="2000" b="1" spc="-270" dirty="0">
                <a:latin typeface="Times New Roman"/>
                <a:cs typeface="Times New Roman"/>
              </a:rPr>
              <a:t>los </a:t>
            </a:r>
            <a:r>
              <a:rPr sz="2000" b="1" spc="-295" dirty="0">
                <a:latin typeface="Times New Roman"/>
                <a:cs typeface="Times New Roman"/>
              </a:rPr>
              <a:t>indios  </a:t>
            </a:r>
            <a:r>
              <a:rPr sz="2000" b="1" spc="-340" dirty="0">
                <a:latin typeface="Times New Roman"/>
                <a:cs typeface="Times New Roman"/>
              </a:rPr>
              <a:t>Continuó </a:t>
            </a:r>
            <a:r>
              <a:rPr sz="2000" b="1" spc="-270" dirty="0">
                <a:latin typeface="Times New Roman"/>
                <a:cs typeface="Times New Roman"/>
              </a:rPr>
              <a:t>la</a:t>
            </a:r>
            <a:r>
              <a:rPr sz="2000" b="1" spc="-215" dirty="0">
                <a:latin typeface="Times New Roman"/>
                <a:cs typeface="Times New Roman"/>
              </a:rPr>
              <a:t> </a:t>
            </a:r>
            <a:r>
              <a:rPr sz="2000" b="1" spc="-270" dirty="0">
                <a:latin typeface="Times New Roman"/>
                <a:cs typeface="Times New Roman"/>
              </a:rPr>
              <a:t>esclavitud</a:t>
            </a:r>
            <a:r>
              <a:rPr sz="1800" spc="-27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337559" y="2921000"/>
            <a:ext cx="3192780" cy="3139440"/>
          </a:xfrm>
          <a:custGeom>
            <a:avLst/>
            <a:gdLst/>
            <a:ahLst/>
            <a:cxnLst/>
            <a:rect l="l" t="t" r="r" b="b"/>
            <a:pathLst>
              <a:path w="3192779" h="3139440">
                <a:moveTo>
                  <a:pt x="0" y="3139440"/>
                </a:moveTo>
                <a:lnTo>
                  <a:pt x="3192780" y="3139440"/>
                </a:lnTo>
                <a:lnTo>
                  <a:pt x="3192780" y="0"/>
                </a:lnTo>
                <a:lnTo>
                  <a:pt x="0" y="0"/>
                </a:lnTo>
                <a:lnTo>
                  <a:pt x="0" y="3139440"/>
                </a:lnTo>
                <a:close/>
              </a:path>
            </a:pathLst>
          </a:custGeom>
          <a:ln w="9524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417951" y="2917825"/>
            <a:ext cx="158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95" dirty="0">
                <a:latin typeface="Times New Roman"/>
                <a:cs typeface="Times New Roman"/>
              </a:rPr>
              <a:t>Triunfo </a:t>
            </a:r>
            <a:r>
              <a:rPr sz="1800" b="1" spc="-310" dirty="0">
                <a:latin typeface="Times New Roman"/>
                <a:cs typeface="Times New Roman"/>
              </a:rPr>
              <a:t>de </a:t>
            </a:r>
            <a:r>
              <a:rPr sz="1800" b="1" spc="-240" dirty="0">
                <a:latin typeface="Times New Roman"/>
                <a:cs typeface="Times New Roman"/>
              </a:rPr>
              <a:t>la</a:t>
            </a:r>
            <a:r>
              <a:rPr sz="1800" b="1" spc="-210" dirty="0">
                <a:latin typeface="Times New Roman"/>
                <a:cs typeface="Times New Roman"/>
              </a:rPr>
              <a:t> </a:t>
            </a:r>
            <a:r>
              <a:rPr sz="1800" b="1" spc="-280" dirty="0">
                <a:latin typeface="Times New Roman"/>
                <a:cs typeface="Times New Roman"/>
              </a:rPr>
              <a:t>burguesía.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17951" y="3191827"/>
            <a:ext cx="289242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209">
              <a:lnSpc>
                <a:spcPct val="100000"/>
              </a:lnSpc>
              <a:spcBef>
                <a:spcPts val="100"/>
              </a:spcBef>
            </a:pPr>
            <a:r>
              <a:rPr sz="1800" b="1" spc="-280" dirty="0">
                <a:latin typeface="Times New Roman"/>
                <a:cs typeface="Times New Roman"/>
              </a:rPr>
              <a:t>Instauración </a:t>
            </a:r>
            <a:r>
              <a:rPr sz="1800" b="1" spc="-305" dirty="0">
                <a:latin typeface="Times New Roman"/>
                <a:cs typeface="Times New Roman"/>
              </a:rPr>
              <a:t>y </a:t>
            </a:r>
            <a:r>
              <a:rPr sz="1800" b="1" spc="-270" dirty="0">
                <a:latin typeface="Times New Roman"/>
                <a:cs typeface="Times New Roman"/>
              </a:rPr>
              <a:t>desarrollo </a:t>
            </a:r>
            <a:r>
              <a:rPr sz="1800" b="1" spc="-265" dirty="0">
                <a:latin typeface="Times New Roman"/>
                <a:cs typeface="Times New Roman"/>
              </a:rPr>
              <a:t>del capitalismo.  </a:t>
            </a:r>
            <a:r>
              <a:rPr sz="1800" b="1" spc="-275" dirty="0">
                <a:latin typeface="Times New Roman"/>
                <a:cs typeface="Times New Roman"/>
              </a:rPr>
              <a:t>Participación </a:t>
            </a:r>
            <a:r>
              <a:rPr sz="1800" b="1" spc="-270" dirty="0">
                <a:latin typeface="Times New Roman"/>
                <a:cs typeface="Times New Roman"/>
              </a:rPr>
              <a:t>del </a:t>
            </a:r>
            <a:r>
              <a:rPr sz="1800" b="1" spc="-280" dirty="0">
                <a:latin typeface="Times New Roman"/>
                <a:cs typeface="Times New Roman"/>
              </a:rPr>
              <a:t>pueblo, </a:t>
            </a:r>
            <a:r>
              <a:rPr sz="1800" b="1" spc="-305" dirty="0">
                <a:latin typeface="Times New Roman"/>
                <a:cs typeface="Times New Roman"/>
              </a:rPr>
              <a:t>pero </a:t>
            </a:r>
            <a:r>
              <a:rPr sz="1800" b="1" spc="-330" dirty="0">
                <a:latin typeface="Times New Roman"/>
                <a:cs typeface="Times New Roman"/>
              </a:rPr>
              <a:t>no </a:t>
            </a:r>
            <a:r>
              <a:rPr sz="1800" b="1" spc="-285" dirty="0">
                <a:latin typeface="Times New Roman"/>
                <a:cs typeface="Times New Roman"/>
              </a:rPr>
              <a:t>accedió </a:t>
            </a:r>
            <a:r>
              <a:rPr sz="1800" b="1" spc="-240" dirty="0">
                <a:latin typeface="Times New Roman"/>
                <a:cs typeface="Times New Roman"/>
              </a:rPr>
              <a:t>al  </a:t>
            </a:r>
            <a:r>
              <a:rPr sz="1800" b="1" spc="-290" dirty="0">
                <a:latin typeface="Times New Roman"/>
                <a:cs typeface="Times New Roman"/>
              </a:rPr>
              <a:t>poder.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270" dirty="0">
                <a:latin typeface="Times New Roman"/>
                <a:cs typeface="Times New Roman"/>
              </a:rPr>
              <a:t>Ideologías </a:t>
            </a:r>
            <a:r>
              <a:rPr sz="1800" b="1" spc="-280" dirty="0">
                <a:latin typeface="Times New Roman"/>
                <a:cs typeface="Times New Roman"/>
              </a:rPr>
              <a:t>demoliberales: </a:t>
            </a:r>
            <a:r>
              <a:rPr sz="1800" b="1" spc="-250" dirty="0">
                <a:latin typeface="Times New Roman"/>
                <a:cs typeface="Times New Roman"/>
              </a:rPr>
              <a:t>libertad,</a:t>
            </a:r>
            <a:r>
              <a:rPr sz="1800" b="1" spc="-265" dirty="0">
                <a:latin typeface="Times New Roman"/>
                <a:cs typeface="Times New Roman"/>
              </a:rPr>
              <a:t> </a:t>
            </a:r>
            <a:r>
              <a:rPr sz="1800" b="1" spc="-275" dirty="0">
                <a:latin typeface="Times New Roman"/>
                <a:cs typeface="Times New Roman"/>
              </a:rPr>
              <a:t>igualdad,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270" dirty="0">
                <a:latin typeface="Times New Roman"/>
                <a:cs typeface="Times New Roman"/>
              </a:rPr>
              <a:t>fraternidad, </a:t>
            </a:r>
            <a:r>
              <a:rPr sz="1800" b="1" spc="-285" dirty="0">
                <a:latin typeface="Times New Roman"/>
                <a:cs typeface="Times New Roman"/>
              </a:rPr>
              <a:t>soberanía popular,</a:t>
            </a:r>
            <a:r>
              <a:rPr sz="1800" b="1" spc="-250" dirty="0">
                <a:latin typeface="Times New Roman"/>
                <a:cs typeface="Times New Roman"/>
              </a:rPr>
              <a:t> </a:t>
            </a:r>
            <a:r>
              <a:rPr sz="1800" b="1" spc="-229" dirty="0">
                <a:latin typeface="Times New Roman"/>
                <a:cs typeface="Times New Roman"/>
              </a:rPr>
              <a:t>el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17951" y="4564379"/>
            <a:ext cx="29629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latin typeface="Times New Roman"/>
                <a:cs typeface="Times New Roman"/>
              </a:rPr>
              <a:t>republicanismo, </a:t>
            </a:r>
            <a:r>
              <a:rPr sz="1800" b="1" spc="-240" dirty="0">
                <a:latin typeface="Times New Roman"/>
                <a:cs typeface="Times New Roman"/>
              </a:rPr>
              <a:t>la </a:t>
            </a:r>
            <a:r>
              <a:rPr sz="1800" b="1" spc="-295" dirty="0">
                <a:latin typeface="Times New Roman"/>
                <a:cs typeface="Times New Roman"/>
              </a:rPr>
              <a:t>democracia,</a:t>
            </a:r>
            <a:r>
              <a:rPr sz="1800" b="1" spc="-320" dirty="0">
                <a:latin typeface="Times New Roman"/>
                <a:cs typeface="Times New Roman"/>
              </a:rPr>
              <a:t> </a:t>
            </a:r>
            <a:r>
              <a:rPr sz="1800" b="1" spc="-325" dirty="0">
                <a:latin typeface="Times New Roman"/>
                <a:cs typeface="Times New Roman"/>
              </a:rPr>
              <a:t>monarquía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254" dirty="0">
                <a:latin typeface="Times New Roman"/>
                <a:cs typeface="Times New Roman"/>
              </a:rPr>
              <a:t>constitucional.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280" dirty="0">
                <a:latin typeface="Times New Roman"/>
                <a:cs typeface="Times New Roman"/>
              </a:rPr>
              <a:t>Desarrollo </a:t>
            </a:r>
            <a:r>
              <a:rPr sz="1800" b="1" spc="-265" dirty="0">
                <a:latin typeface="Times New Roman"/>
                <a:cs typeface="Times New Roman"/>
              </a:rPr>
              <a:t>del </a:t>
            </a:r>
            <a:r>
              <a:rPr sz="1800" b="1" spc="-275" dirty="0">
                <a:latin typeface="Times New Roman"/>
                <a:cs typeface="Times New Roman"/>
              </a:rPr>
              <a:t>proletariado</a:t>
            </a:r>
            <a:r>
              <a:rPr sz="1800" b="1" spc="-285" dirty="0">
                <a:latin typeface="Times New Roman"/>
                <a:cs typeface="Times New Roman"/>
              </a:rPr>
              <a:t> </a:t>
            </a:r>
            <a:r>
              <a:rPr sz="1800" b="1" spc="-250" dirty="0">
                <a:latin typeface="Times New Roman"/>
                <a:cs typeface="Times New Roman"/>
              </a:rPr>
              <a:t>industrial.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355" dirty="0">
                <a:latin typeface="Times New Roman"/>
                <a:cs typeface="Times New Roman"/>
              </a:rPr>
              <a:t>La </a:t>
            </a:r>
            <a:r>
              <a:rPr sz="1800" b="1" spc="-290" dirty="0">
                <a:latin typeface="Times New Roman"/>
                <a:cs typeface="Times New Roman"/>
              </a:rPr>
              <a:t>Declaración </a:t>
            </a:r>
            <a:r>
              <a:rPr sz="1800" b="1" spc="-310" dirty="0">
                <a:latin typeface="Times New Roman"/>
                <a:cs typeface="Times New Roman"/>
              </a:rPr>
              <a:t>de </a:t>
            </a:r>
            <a:r>
              <a:rPr sz="1800" b="1" spc="-240" dirty="0">
                <a:latin typeface="Times New Roman"/>
                <a:cs typeface="Times New Roman"/>
              </a:rPr>
              <a:t>los </a:t>
            </a:r>
            <a:r>
              <a:rPr sz="1800" b="1" spc="-310" dirty="0">
                <a:latin typeface="Times New Roman"/>
                <a:cs typeface="Times New Roman"/>
              </a:rPr>
              <a:t>Derechos </a:t>
            </a:r>
            <a:r>
              <a:rPr sz="1800" b="1" spc="-270" dirty="0">
                <a:latin typeface="Times New Roman"/>
                <a:cs typeface="Times New Roman"/>
              </a:rPr>
              <a:t>del </a:t>
            </a:r>
            <a:r>
              <a:rPr sz="1800" b="1" spc="-370" dirty="0">
                <a:latin typeface="Times New Roman"/>
                <a:cs typeface="Times New Roman"/>
              </a:rPr>
              <a:t>Hombre</a:t>
            </a:r>
            <a:r>
              <a:rPr sz="1800" b="1" spc="-300" dirty="0">
                <a:latin typeface="Times New Roman"/>
                <a:cs typeface="Times New Roman"/>
              </a:rPr>
              <a:t> </a:t>
            </a:r>
            <a:r>
              <a:rPr sz="1800" b="1" spc="-310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265" dirty="0">
                <a:latin typeface="Times New Roman"/>
                <a:cs typeface="Times New Roman"/>
              </a:rPr>
              <a:t>del </a:t>
            </a:r>
            <a:r>
              <a:rPr sz="1800" b="1" spc="-300" dirty="0">
                <a:latin typeface="Times New Roman"/>
                <a:cs typeface="Times New Roman"/>
              </a:rPr>
              <a:t>Ciudadano.( </a:t>
            </a:r>
            <a:r>
              <a:rPr sz="1800" b="1" spc="-305" dirty="0">
                <a:latin typeface="Times New Roman"/>
                <a:cs typeface="Times New Roman"/>
              </a:rPr>
              <a:t>Carta </a:t>
            </a:r>
            <a:r>
              <a:rPr sz="1800" b="1" spc="-335" dirty="0">
                <a:latin typeface="Times New Roman"/>
                <a:cs typeface="Times New Roman"/>
              </a:rPr>
              <a:t>Magna,</a:t>
            </a:r>
            <a:r>
              <a:rPr sz="1800" b="1" spc="-330" dirty="0">
                <a:latin typeface="Times New Roman"/>
                <a:cs typeface="Times New Roman"/>
              </a:rPr>
              <a:t> </a:t>
            </a:r>
            <a:r>
              <a:rPr sz="1800" b="1" spc="-265" dirty="0">
                <a:latin typeface="Times New Roman"/>
                <a:cs typeface="Times New Roman"/>
              </a:rPr>
              <a:t>1791).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672580" y="3840479"/>
            <a:ext cx="1336040" cy="553720"/>
          </a:xfrm>
          <a:custGeom>
            <a:avLst/>
            <a:gdLst/>
            <a:ahLst/>
            <a:cxnLst/>
            <a:rect l="l" t="t" r="r" b="b"/>
            <a:pathLst>
              <a:path w="1336040" h="553720">
                <a:moveTo>
                  <a:pt x="0" y="553720"/>
                </a:moveTo>
                <a:lnTo>
                  <a:pt x="1336040" y="553720"/>
                </a:lnTo>
                <a:lnTo>
                  <a:pt x="1336040" y="0"/>
                </a:lnTo>
                <a:lnTo>
                  <a:pt x="0" y="0"/>
                </a:lnTo>
                <a:lnTo>
                  <a:pt x="0" y="553720"/>
                </a:lnTo>
                <a:close/>
              </a:path>
            </a:pathLst>
          </a:custGeom>
          <a:ln w="95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751701" y="3867150"/>
            <a:ext cx="117475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alibri"/>
                <a:cs typeface="Calibri"/>
              </a:rPr>
              <a:t>Italia: Los </a:t>
            </a:r>
            <a:r>
              <a:rPr sz="1000" spc="-10" dirty="0">
                <a:latin typeface="Calibri"/>
                <a:cs typeface="Calibri"/>
              </a:rPr>
              <a:t>carbonarios.  1829:Grecia </a:t>
            </a:r>
            <a:r>
              <a:rPr sz="1000" spc="-5" dirty="0">
                <a:latin typeface="Calibri"/>
                <a:cs typeface="Calibri"/>
              </a:rPr>
              <a:t>obtuvo la  </a:t>
            </a:r>
            <a:r>
              <a:rPr sz="1000" spc="-10" dirty="0">
                <a:latin typeface="Calibri"/>
                <a:cs typeface="Calibri"/>
              </a:rPr>
              <a:t>independencia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100059" y="3776979"/>
            <a:ext cx="1582420" cy="800100"/>
          </a:xfrm>
          <a:custGeom>
            <a:avLst/>
            <a:gdLst/>
            <a:ahLst/>
            <a:cxnLst/>
            <a:rect l="l" t="t" r="r" b="b"/>
            <a:pathLst>
              <a:path w="1582420" h="800100">
                <a:moveTo>
                  <a:pt x="0" y="800100"/>
                </a:moveTo>
                <a:lnTo>
                  <a:pt x="1582420" y="800100"/>
                </a:lnTo>
                <a:lnTo>
                  <a:pt x="1582420" y="0"/>
                </a:lnTo>
                <a:lnTo>
                  <a:pt x="0" y="0"/>
                </a:lnTo>
                <a:lnTo>
                  <a:pt x="0" y="800100"/>
                </a:lnTo>
                <a:close/>
              </a:path>
            </a:pathLst>
          </a:custGeom>
          <a:ln w="95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179816" y="3804666"/>
            <a:ext cx="142430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alibri"/>
                <a:cs typeface="Calibri"/>
              </a:rPr>
              <a:t>Francia: </a:t>
            </a:r>
            <a:r>
              <a:rPr sz="900" spc="-5" dirty="0">
                <a:latin typeface="Calibri"/>
                <a:cs typeface="Calibri"/>
              </a:rPr>
              <a:t>las Tres Gloriosas. </a:t>
            </a:r>
            <a:r>
              <a:rPr sz="900" dirty="0">
                <a:latin typeface="Calibri"/>
                <a:cs typeface="Calibri"/>
              </a:rPr>
              <a:t>Se  formó: </a:t>
            </a:r>
            <a:r>
              <a:rPr sz="900" spc="-5" dirty="0">
                <a:latin typeface="Calibri"/>
                <a:cs typeface="Calibri"/>
              </a:rPr>
              <a:t>gobierno provisional:  rey Luis Felipe </a:t>
            </a:r>
            <a:r>
              <a:rPr sz="900" dirty="0">
                <a:latin typeface="Calibri"/>
                <a:cs typeface="Calibri"/>
              </a:rPr>
              <a:t>I (Duque de  Orléans).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" dirty="0"/>
              <a:t>FAC.CCSS </a:t>
            </a:r>
            <a:r>
              <a:rPr dirty="0"/>
              <a:t>Y </a:t>
            </a:r>
            <a:r>
              <a:rPr spc="-5" dirty="0"/>
              <a:t>HH.LA</a:t>
            </a:r>
            <a:r>
              <a:rPr spc="-114" dirty="0"/>
              <a:t> </a:t>
            </a:r>
            <a:r>
              <a:rPr spc="-20" dirty="0"/>
              <a:t>CANTUTA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8205216" y="4368800"/>
            <a:ext cx="11277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Bélgica:</a:t>
            </a:r>
            <a:r>
              <a:rPr sz="900" spc="-15" dirty="0">
                <a:latin typeface="Calibri"/>
                <a:cs typeface="Calibri"/>
              </a:rPr>
              <a:t> </a:t>
            </a:r>
            <a:r>
              <a:rPr sz="900" spc="-5" dirty="0">
                <a:latin typeface="Calibri"/>
                <a:cs typeface="Calibri"/>
              </a:rPr>
              <a:t>Independencia.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936480" y="3840479"/>
            <a:ext cx="1407160" cy="398780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3345" marR="111760">
              <a:lnSpc>
                <a:spcPct val="100000"/>
              </a:lnSpc>
              <a:spcBef>
                <a:spcPts val="309"/>
              </a:spcBef>
            </a:pPr>
            <a:r>
              <a:rPr sz="1000" spc="-5" dirty="0">
                <a:latin typeface="Calibri"/>
                <a:cs typeface="Calibri"/>
              </a:rPr>
              <a:t>Francia: Se instituye un  </a:t>
            </a:r>
            <a:r>
              <a:rPr sz="1000" spc="-10" dirty="0">
                <a:latin typeface="Calibri"/>
                <a:cs typeface="Calibri"/>
              </a:rPr>
              <a:t>gobierno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provisional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2070" y="478790"/>
            <a:ext cx="1168400" cy="370840"/>
          </a:xfrm>
          <a:prstGeom prst="rect">
            <a:avLst/>
          </a:prstGeom>
          <a:ln w="28575">
            <a:solidFill>
              <a:srgbClr val="E38312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240"/>
              </a:spcBef>
            </a:pPr>
            <a:r>
              <a:rPr sz="1800" spc="-15" dirty="0">
                <a:latin typeface="Calibri"/>
                <a:cs typeface="Calibri"/>
              </a:rPr>
              <a:t>Europa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45509" y="1261110"/>
            <a:ext cx="4368800" cy="584200"/>
          </a:xfrm>
          <a:custGeom>
            <a:avLst/>
            <a:gdLst/>
            <a:ahLst/>
            <a:cxnLst/>
            <a:rect l="l" t="t" r="r" b="b"/>
            <a:pathLst>
              <a:path w="4368800" h="584200">
                <a:moveTo>
                  <a:pt x="0" y="584200"/>
                </a:moveTo>
                <a:lnTo>
                  <a:pt x="4368799" y="584200"/>
                </a:lnTo>
                <a:lnTo>
                  <a:pt x="4368799" y="0"/>
                </a:lnTo>
                <a:lnTo>
                  <a:pt x="0" y="0"/>
                </a:lnTo>
                <a:lnTo>
                  <a:pt x="0" y="584200"/>
                </a:lnTo>
                <a:close/>
              </a:path>
            </a:pathLst>
          </a:custGeom>
          <a:ln w="28575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82465" y="1266888"/>
            <a:ext cx="34905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Unificación </a:t>
            </a:r>
            <a:r>
              <a:rPr sz="3200" spc="-5" dirty="0"/>
              <a:t>de</a:t>
            </a:r>
            <a:r>
              <a:rPr sz="3200" spc="-90" dirty="0"/>
              <a:t> </a:t>
            </a:r>
            <a:r>
              <a:rPr sz="3200" spc="-10" dirty="0"/>
              <a:t>reinos</a:t>
            </a:r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7813040" y="1381760"/>
            <a:ext cx="2207260" cy="1016000"/>
          </a:xfrm>
          <a:custGeom>
            <a:avLst/>
            <a:gdLst/>
            <a:ahLst/>
            <a:cxnLst/>
            <a:rect l="l" t="t" r="r" b="b"/>
            <a:pathLst>
              <a:path w="2207259" h="1016000">
                <a:moveTo>
                  <a:pt x="0" y="1016000"/>
                </a:moveTo>
                <a:lnTo>
                  <a:pt x="2207259" y="1016000"/>
                </a:lnTo>
                <a:lnTo>
                  <a:pt x="2207259" y="0"/>
                </a:lnTo>
                <a:lnTo>
                  <a:pt x="0" y="0"/>
                </a:lnTo>
                <a:lnTo>
                  <a:pt x="0" y="1016000"/>
                </a:lnTo>
                <a:close/>
              </a:path>
            </a:pathLst>
          </a:custGeom>
          <a:ln w="9524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27327" y="1398841"/>
            <a:ext cx="2188210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Italia:1870</a:t>
            </a:r>
            <a:endParaRPr sz="1800">
              <a:latin typeface="Calibri"/>
              <a:cs typeface="Calibri"/>
            </a:endParaRPr>
          </a:p>
          <a:p>
            <a:pPr marL="78105">
              <a:lnSpc>
                <a:spcPct val="100000"/>
              </a:lnSpc>
              <a:spcBef>
                <a:spcPts val="45"/>
              </a:spcBef>
            </a:pPr>
            <a:r>
              <a:rPr sz="1400" spc="-5" dirty="0">
                <a:latin typeface="Calibri"/>
                <a:cs typeface="Calibri"/>
              </a:rPr>
              <a:t>Cerdeña: </a:t>
            </a:r>
            <a:r>
              <a:rPr sz="1400" spc="-10" dirty="0">
                <a:latin typeface="Calibri"/>
                <a:cs typeface="Calibri"/>
              </a:rPr>
              <a:t>VICTOR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II</a:t>
            </a:r>
            <a:endParaRPr sz="1400">
              <a:latin typeface="Calibri"/>
              <a:cs typeface="Calibri"/>
            </a:endParaRPr>
          </a:p>
          <a:p>
            <a:pPr marL="78105" marR="21399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Clase burguesía financiera  Mecanismo: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pacífico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4239" y="1551939"/>
            <a:ext cx="2893060" cy="1229360"/>
          </a:xfrm>
          <a:custGeom>
            <a:avLst/>
            <a:gdLst/>
            <a:ahLst/>
            <a:cxnLst/>
            <a:rect l="l" t="t" r="r" b="b"/>
            <a:pathLst>
              <a:path w="2893060" h="1229360">
                <a:moveTo>
                  <a:pt x="0" y="1229360"/>
                </a:moveTo>
                <a:lnTo>
                  <a:pt x="2893060" y="1229360"/>
                </a:lnTo>
                <a:lnTo>
                  <a:pt x="2893060" y="0"/>
                </a:lnTo>
                <a:lnTo>
                  <a:pt x="0" y="0"/>
                </a:lnTo>
                <a:lnTo>
                  <a:pt x="0" y="1229360"/>
                </a:lnTo>
                <a:close/>
              </a:path>
            </a:pathLst>
          </a:custGeom>
          <a:ln w="9525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36637" y="1569973"/>
            <a:ext cx="147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Alemania: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1871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3297" y="1849373"/>
            <a:ext cx="262128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53820">
              <a:lnSpc>
                <a:spcPct val="100000"/>
              </a:lnSpc>
              <a:spcBef>
                <a:spcPts val="100"/>
              </a:spcBef>
            </a:pPr>
            <a:r>
              <a:rPr sz="1400" b="0" spc="-10" dirty="0">
                <a:latin typeface="Calibri Light"/>
                <a:cs typeface="Calibri Light"/>
              </a:rPr>
              <a:t>Guillermo </a:t>
            </a:r>
            <a:r>
              <a:rPr sz="1400" b="0" dirty="0">
                <a:latin typeface="Calibri Light"/>
                <a:cs typeface="Calibri Light"/>
              </a:rPr>
              <a:t>I  </a:t>
            </a:r>
            <a:r>
              <a:rPr sz="1400" b="0" spc="-10" dirty="0">
                <a:latin typeface="Calibri Light"/>
                <a:cs typeface="Calibri Light"/>
              </a:rPr>
              <a:t>Ministro:</a:t>
            </a:r>
            <a:r>
              <a:rPr sz="1400" b="0" spc="-70" dirty="0">
                <a:latin typeface="Calibri Light"/>
                <a:cs typeface="Calibri Light"/>
              </a:rPr>
              <a:t> </a:t>
            </a:r>
            <a:r>
              <a:rPr sz="1400" b="0" spc="-5" dirty="0">
                <a:latin typeface="Calibri Light"/>
                <a:cs typeface="Calibri Light"/>
              </a:rPr>
              <a:t>Bismark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400" b="0" spc="-5" dirty="0">
                <a:latin typeface="Calibri Light"/>
                <a:cs typeface="Calibri Light"/>
              </a:rPr>
              <a:t>clase </a:t>
            </a:r>
            <a:r>
              <a:rPr sz="1400" b="0" spc="-10" dirty="0">
                <a:latin typeface="Calibri Light"/>
                <a:cs typeface="Calibri Light"/>
              </a:rPr>
              <a:t>burguesía industrial</a:t>
            </a:r>
            <a:r>
              <a:rPr sz="1400" b="0" spc="90" dirty="0">
                <a:latin typeface="Calibri Light"/>
                <a:cs typeface="Calibri Light"/>
              </a:rPr>
              <a:t> </a:t>
            </a:r>
            <a:r>
              <a:rPr sz="1400" b="0" spc="-10" dirty="0">
                <a:latin typeface="Calibri Light"/>
                <a:cs typeface="Calibri Light"/>
              </a:rPr>
              <a:t>-financiera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400" b="0" spc="-5" dirty="0">
                <a:latin typeface="Calibri Light"/>
                <a:cs typeface="Calibri Light"/>
              </a:rPr>
              <a:t>Mecanismo:</a:t>
            </a:r>
            <a:r>
              <a:rPr sz="1400" b="0" spc="5" dirty="0">
                <a:latin typeface="Calibri Light"/>
                <a:cs typeface="Calibri Light"/>
              </a:rPr>
              <a:t> </a:t>
            </a:r>
            <a:r>
              <a:rPr sz="1400" b="0" spc="-10" dirty="0">
                <a:latin typeface="Calibri Light"/>
                <a:cs typeface="Calibri Light"/>
              </a:rPr>
              <a:t>violento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19420" y="848360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59">
                <a:moveTo>
                  <a:pt x="391159" y="195579"/>
                </a:moveTo>
                <a:lnTo>
                  <a:pt x="0" y="195579"/>
                </a:lnTo>
                <a:lnTo>
                  <a:pt x="195579" y="391160"/>
                </a:lnTo>
                <a:lnTo>
                  <a:pt x="391159" y="195579"/>
                </a:lnTo>
                <a:close/>
              </a:path>
              <a:path w="391160" h="391159">
                <a:moveTo>
                  <a:pt x="293369" y="0"/>
                </a:moveTo>
                <a:lnTo>
                  <a:pt x="97789" y="0"/>
                </a:lnTo>
                <a:lnTo>
                  <a:pt x="97789" y="195579"/>
                </a:lnTo>
                <a:lnTo>
                  <a:pt x="293369" y="195579"/>
                </a:lnTo>
                <a:lnTo>
                  <a:pt x="293369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19420" y="848360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60" h="391159">
                <a:moveTo>
                  <a:pt x="391159" y="195579"/>
                </a:moveTo>
                <a:lnTo>
                  <a:pt x="293369" y="195579"/>
                </a:lnTo>
                <a:lnTo>
                  <a:pt x="293369" y="0"/>
                </a:lnTo>
                <a:lnTo>
                  <a:pt x="97789" y="0"/>
                </a:lnTo>
                <a:lnTo>
                  <a:pt x="97789" y="195579"/>
                </a:lnTo>
                <a:lnTo>
                  <a:pt x="0" y="195579"/>
                </a:lnTo>
                <a:lnTo>
                  <a:pt x="195579" y="391160"/>
                </a:lnTo>
                <a:lnTo>
                  <a:pt x="391159" y="195579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240" y="2677160"/>
            <a:ext cx="5920740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18959" y="2367279"/>
            <a:ext cx="4368800" cy="3586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" dirty="0"/>
              <a:t>FAC.CCSS </a:t>
            </a:r>
            <a:r>
              <a:rPr dirty="0"/>
              <a:t>Y </a:t>
            </a:r>
            <a:r>
              <a:rPr spc="-5" dirty="0"/>
              <a:t>HH.LA</a:t>
            </a:r>
            <a:r>
              <a:rPr spc="-114" dirty="0"/>
              <a:t> </a:t>
            </a:r>
            <a:r>
              <a:rPr spc="-20" dirty="0"/>
              <a:t>CANTUTA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2310" y="590550"/>
            <a:ext cx="1168400" cy="3683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225"/>
              </a:spcBef>
            </a:pPr>
            <a:r>
              <a:rPr sz="1800" spc="-15" dirty="0">
                <a:latin typeface="Calibri"/>
                <a:cs typeface="Calibri"/>
              </a:rPr>
              <a:t>Europa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7780" y="1356360"/>
            <a:ext cx="2418080" cy="370840"/>
          </a:xfrm>
          <a:custGeom>
            <a:avLst/>
            <a:gdLst/>
            <a:ahLst/>
            <a:cxnLst/>
            <a:rect l="l" t="t" r="r" b="b"/>
            <a:pathLst>
              <a:path w="2418079" h="370839">
                <a:moveTo>
                  <a:pt x="0" y="370839"/>
                </a:moveTo>
                <a:lnTo>
                  <a:pt x="2418080" y="370839"/>
                </a:lnTo>
                <a:lnTo>
                  <a:pt x="241808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ln w="9525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9791" y="1375790"/>
            <a:ext cx="1972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Unificación 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reinos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58720" y="2138679"/>
            <a:ext cx="1013460" cy="368300"/>
          </a:xfrm>
          <a:custGeom>
            <a:avLst/>
            <a:gdLst/>
            <a:ahLst/>
            <a:cxnLst/>
            <a:rect l="l" t="t" r="r" b="b"/>
            <a:pathLst>
              <a:path w="1013460" h="368300">
                <a:moveTo>
                  <a:pt x="0" y="368300"/>
                </a:moveTo>
                <a:lnTo>
                  <a:pt x="1013459" y="368300"/>
                </a:lnTo>
                <a:lnTo>
                  <a:pt x="1013459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ln w="9525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53435" y="2156459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19960" y="1747520"/>
            <a:ext cx="292100" cy="474980"/>
          </a:xfrm>
          <a:custGeom>
            <a:avLst/>
            <a:gdLst/>
            <a:ahLst/>
            <a:cxnLst/>
            <a:rect l="l" t="t" r="r" b="b"/>
            <a:pathLst>
              <a:path w="292100" h="474980">
                <a:moveTo>
                  <a:pt x="292100" y="328929"/>
                </a:moveTo>
                <a:lnTo>
                  <a:pt x="0" y="328929"/>
                </a:lnTo>
                <a:lnTo>
                  <a:pt x="146050" y="474979"/>
                </a:lnTo>
                <a:lnTo>
                  <a:pt x="292100" y="328929"/>
                </a:lnTo>
                <a:close/>
              </a:path>
              <a:path w="292100" h="474980">
                <a:moveTo>
                  <a:pt x="219075" y="0"/>
                </a:moveTo>
                <a:lnTo>
                  <a:pt x="73025" y="0"/>
                </a:lnTo>
                <a:lnTo>
                  <a:pt x="73025" y="328929"/>
                </a:lnTo>
                <a:lnTo>
                  <a:pt x="219075" y="328929"/>
                </a:lnTo>
                <a:lnTo>
                  <a:pt x="219075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9960" y="1747520"/>
            <a:ext cx="292100" cy="474980"/>
          </a:xfrm>
          <a:custGeom>
            <a:avLst/>
            <a:gdLst/>
            <a:ahLst/>
            <a:cxnLst/>
            <a:rect l="l" t="t" r="r" b="b"/>
            <a:pathLst>
              <a:path w="292100" h="474980">
                <a:moveTo>
                  <a:pt x="0" y="328929"/>
                </a:moveTo>
                <a:lnTo>
                  <a:pt x="73025" y="328929"/>
                </a:lnTo>
                <a:lnTo>
                  <a:pt x="73025" y="0"/>
                </a:lnTo>
                <a:lnTo>
                  <a:pt x="219075" y="0"/>
                </a:lnTo>
                <a:lnTo>
                  <a:pt x="219075" y="328929"/>
                </a:lnTo>
                <a:lnTo>
                  <a:pt x="292100" y="328929"/>
                </a:lnTo>
                <a:lnTo>
                  <a:pt x="146050" y="474979"/>
                </a:lnTo>
                <a:lnTo>
                  <a:pt x="0" y="328929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0380" y="2141220"/>
            <a:ext cx="1719580" cy="368300"/>
          </a:xfrm>
          <a:prstGeom prst="rect">
            <a:avLst/>
          </a:prstGeom>
          <a:ln w="9525">
            <a:solidFill>
              <a:srgbClr val="E38312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alibri"/>
                <a:cs typeface="Calibri"/>
              </a:rPr>
              <a:t>Alemania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67169" y="1393189"/>
            <a:ext cx="2931160" cy="368300"/>
          </a:xfrm>
          <a:custGeom>
            <a:avLst/>
            <a:gdLst/>
            <a:ahLst/>
            <a:cxnLst/>
            <a:rect l="l" t="t" r="r" b="b"/>
            <a:pathLst>
              <a:path w="2931159" h="368300">
                <a:moveTo>
                  <a:pt x="0" y="368300"/>
                </a:moveTo>
                <a:lnTo>
                  <a:pt x="2931160" y="368300"/>
                </a:lnTo>
                <a:lnTo>
                  <a:pt x="2931160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ln w="285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46544" y="1409700"/>
            <a:ext cx="2571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“La </a:t>
            </a:r>
            <a:r>
              <a:rPr sz="1800" spc="-10" dirty="0">
                <a:latin typeface="Calibri"/>
                <a:cs typeface="Calibri"/>
              </a:rPr>
              <a:t>separación </a:t>
            </a:r>
            <a:r>
              <a:rPr sz="1800" spc="-20" dirty="0">
                <a:latin typeface="Calibri"/>
                <a:cs typeface="Calibri"/>
              </a:rPr>
              <a:t>para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unirse”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5890" y="633730"/>
            <a:ext cx="1371600" cy="37084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0767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libri"/>
                <a:cs typeface="Calibri"/>
              </a:rPr>
              <a:t>América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47659" y="1760220"/>
            <a:ext cx="642620" cy="271780"/>
          </a:xfrm>
          <a:custGeom>
            <a:avLst/>
            <a:gdLst/>
            <a:ahLst/>
            <a:cxnLst/>
            <a:rect l="l" t="t" r="r" b="b"/>
            <a:pathLst>
              <a:path w="642620" h="271780">
                <a:moveTo>
                  <a:pt x="642620" y="135889"/>
                </a:moveTo>
                <a:lnTo>
                  <a:pt x="0" y="135889"/>
                </a:lnTo>
                <a:lnTo>
                  <a:pt x="321310" y="271779"/>
                </a:lnTo>
                <a:lnTo>
                  <a:pt x="642620" y="135889"/>
                </a:lnTo>
                <a:close/>
              </a:path>
              <a:path w="642620" h="271780">
                <a:moveTo>
                  <a:pt x="481965" y="0"/>
                </a:moveTo>
                <a:lnTo>
                  <a:pt x="160655" y="0"/>
                </a:lnTo>
                <a:lnTo>
                  <a:pt x="160655" y="135889"/>
                </a:lnTo>
                <a:lnTo>
                  <a:pt x="481965" y="135889"/>
                </a:lnTo>
                <a:lnTo>
                  <a:pt x="48196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47659" y="1760220"/>
            <a:ext cx="642620" cy="271780"/>
          </a:xfrm>
          <a:custGeom>
            <a:avLst/>
            <a:gdLst/>
            <a:ahLst/>
            <a:cxnLst/>
            <a:rect l="l" t="t" r="r" b="b"/>
            <a:pathLst>
              <a:path w="642620" h="271780">
                <a:moveTo>
                  <a:pt x="642620" y="135889"/>
                </a:moveTo>
                <a:lnTo>
                  <a:pt x="481965" y="135889"/>
                </a:lnTo>
                <a:lnTo>
                  <a:pt x="481965" y="0"/>
                </a:lnTo>
                <a:lnTo>
                  <a:pt x="160655" y="0"/>
                </a:lnTo>
                <a:lnTo>
                  <a:pt x="160655" y="135889"/>
                </a:lnTo>
                <a:lnTo>
                  <a:pt x="0" y="135889"/>
                </a:lnTo>
                <a:lnTo>
                  <a:pt x="321310" y="271779"/>
                </a:lnTo>
                <a:lnTo>
                  <a:pt x="642620" y="135889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36280" y="1021080"/>
            <a:ext cx="393700" cy="370840"/>
          </a:xfrm>
          <a:custGeom>
            <a:avLst/>
            <a:gdLst/>
            <a:ahLst/>
            <a:cxnLst/>
            <a:rect l="l" t="t" r="r" b="b"/>
            <a:pathLst>
              <a:path w="393700" h="370840">
                <a:moveTo>
                  <a:pt x="393700" y="185420"/>
                </a:moveTo>
                <a:lnTo>
                  <a:pt x="0" y="185420"/>
                </a:lnTo>
                <a:lnTo>
                  <a:pt x="196850" y="370840"/>
                </a:lnTo>
                <a:lnTo>
                  <a:pt x="393700" y="185420"/>
                </a:lnTo>
                <a:close/>
              </a:path>
              <a:path w="393700" h="370840">
                <a:moveTo>
                  <a:pt x="295275" y="0"/>
                </a:moveTo>
                <a:lnTo>
                  <a:pt x="98425" y="0"/>
                </a:lnTo>
                <a:lnTo>
                  <a:pt x="98425" y="185420"/>
                </a:lnTo>
                <a:lnTo>
                  <a:pt x="295275" y="185420"/>
                </a:lnTo>
                <a:lnTo>
                  <a:pt x="29527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36280" y="1021080"/>
            <a:ext cx="393700" cy="370840"/>
          </a:xfrm>
          <a:custGeom>
            <a:avLst/>
            <a:gdLst/>
            <a:ahLst/>
            <a:cxnLst/>
            <a:rect l="l" t="t" r="r" b="b"/>
            <a:pathLst>
              <a:path w="393700" h="370840">
                <a:moveTo>
                  <a:pt x="393700" y="185420"/>
                </a:moveTo>
                <a:lnTo>
                  <a:pt x="295275" y="185420"/>
                </a:lnTo>
                <a:lnTo>
                  <a:pt x="295275" y="0"/>
                </a:lnTo>
                <a:lnTo>
                  <a:pt x="98425" y="0"/>
                </a:lnTo>
                <a:lnTo>
                  <a:pt x="98425" y="185420"/>
                </a:lnTo>
                <a:lnTo>
                  <a:pt x="0" y="185420"/>
                </a:lnTo>
                <a:lnTo>
                  <a:pt x="196850" y="370840"/>
                </a:lnTo>
                <a:lnTo>
                  <a:pt x="393700" y="185420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63139" y="990600"/>
            <a:ext cx="393700" cy="391160"/>
          </a:xfrm>
          <a:custGeom>
            <a:avLst/>
            <a:gdLst/>
            <a:ahLst/>
            <a:cxnLst/>
            <a:rect l="l" t="t" r="r" b="b"/>
            <a:pathLst>
              <a:path w="393700" h="391159">
                <a:moveTo>
                  <a:pt x="393700" y="195579"/>
                </a:moveTo>
                <a:lnTo>
                  <a:pt x="0" y="195579"/>
                </a:lnTo>
                <a:lnTo>
                  <a:pt x="196850" y="391160"/>
                </a:lnTo>
                <a:lnTo>
                  <a:pt x="393700" y="195579"/>
                </a:lnTo>
                <a:close/>
              </a:path>
              <a:path w="393700" h="391159">
                <a:moveTo>
                  <a:pt x="295275" y="0"/>
                </a:moveTo>
                <a:lnTo>
                  <a:pt x="98425" y="0"/>
                </a:lnTo>
                <a:lnTo>
                  <a:pt x="98425" y="195579"/>
                </a:lnTo>
                <a:lnTo>
                  <a:pt x="295275" y="195579"/>
                </a:lnTo>
                <a:lnTo>
                  <a:pt x="295275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63139" y="990600"/>
            <a:ext cx="393700" cy="391160"/>
          </a:xfrm>
          <a:custGeom>
            <a:avLst/>
            <a:gdLst/>
            <a:ahLst/>
            <a:cxnLst/>
            <a:rect l="l" t="t" r="r" b="b"/>
            <a:pathLst>
              <a:path w="393700" h="391159">
                <a:moveTo>
                  <a:pt x="393700" y="195579"/>
                </a:moveTo>
                <a:lnTo>
                  <a:pt x="295275" y="195579"/>
                </a:lnTo>
                <a:lnTo>
                  <a:pt x="295275" y="0"/>
                </a:lnTo>
                <a:lnTo>
                  <a:pt x="98425" y="0"/>
                </a:lnTo>
                <a:lnTo>
                  <a:pt x="98425" y="195579"/>
                </a:lnTo>
                <a:lnTo>
                  <a:pt x="0" y="195579"/>
                </a:lnTo>
                <a:lnTo>
                  <a:pt x="196850" y="391160"/>
                </a:lnTo>
                <a:lnTo>
                  <a:pt x="393700" y="195579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39439" y="325120"/>
            <a:ext cx="4122420" cy="1143000"/>
          </a:xfrm>
          <a:custGeom>
            <a:avLst/>
            <a:gdLst/>
            <a:ahLst/>
            <a:cxnLst/>
            <a:rect l="l" t="t" r="r" b="b"/>
            <a:pathLst>
              <a:path w="4122420" h="1143000">
                <a:moveTo>
                  <a:pt x="3053080" y="714375"/>
                </a:moveTo>
                <a:lnTo>
                  <a:pt x="1069339" y="714375"/>
                </a:lnTo>
                <a:lnTo>
                  <a:pt x="1069339" y="1143000"/>
                </a:lnTo>
                <a:lnTo>
                  <a:pt x="3053080" y="1143000"/>
                </a:lnTo>
                <a:lnTo>
                  <a:pt x="3053080" y="714375"/>
                </a:lnTo>
                <a:close/>
              </a:path>
              <a:path w="4122420" h="1143000">
                <a:moveTo>
                  <a:pt x="285750" y="285750"/>
                </a:moveTo>
                <a:lnTo>
                  <a:pt x="0" y="571500"/>
                </a:lnTo>
                <a:lnTo>
                  <a:pt x="285750" y="857250"/>
                </a:lnTo>
                <a:lnTo>
                  <a:pt x="285750" y="714375"/>
                </a:lnTo>
                <a:lnTo>
                  <a:pt x="3979544" y="714375"/>
                </a:lnTo>
                <a:lnTo>
                  <a:pt x="4122419" y="571500"/>
                </a:lnTo>
                <a:lnTo>
                  <a:pt x="3979544" y="428625"/>
                </a:lnTo>
                <a:lnTo>
                  <a:pt x="285750" y="428625"/>
                </a:lnTo>
                <a:lnTo>
                  <a:pt x="285750" y="285750"/>
                </a:lnTo>
                <a:close/>
              </a:path>
              <a:path w="4122420" h="1143000">
                <a:moveTo>
                  <a:pt x="3979544" y="714375"/>
                </a:moveTo>
                <a:lnTo>
                  <a:pt x="3836669" y="714375"/>
                </a:lnTo>
                <a:lnTo>
                  <a:pt x="3836669" y="857250"/>
                </a:lnTo>
                <a:lnTo>
                  <a:pt x="3979544" y="714375"/>
                </a:lnTo>
                <a:close/>
              </a:path>
              <a:path w="4122420" h="1143000">
                <a:moveTo>
                  <a:pt x="3053080" y="0"/>
                </a:moveTo>
                <a:lnTo>
                  <a:pt x="1069339" y="0"/>
                </a:lnTo>
                <a:lnTo>
                  <a:pt x="1069339" y="428625"/>
                </a:lnTo>
                <a:lnTo>
                  <a:pt x="3053080" y="428625"/>
                </a:lnTo>
                <a:lnTo>
                  <a:pt x="3053080" y="0"/>
                </a:lnTo>
                <a:close/>
              </a:path>
              <a:path w="4122420" h="1143000">
                <a:moveTo>
                  <a:pt x="3836669" y="285750"/>
                </a:moveTo>
                <a:lnTo>
                  <a:pt x="3836669" y="428625"/>
                </a:lnTo>
                <a:lnTo>
                  <a:pt x="3979544" y="428625"/>
                </a:lnTo>
                <a:lnTo>
                  <a:pt x="3836669" y="285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39439" y="325120"/>
            <a:ext cx="4122420" cy="1143000"/>
          </a:xfrm>
          <a:custGeom>
            <a:avLst/>
            <a:gdLst/>
            <a:ahLst/>
            <a:cxnLst/>
            <a:rect l="l" t="t" r="r" b="b"/>
            <a:pathLst>
              <a:path w="4122420" h="1143000">
                <a:moveTo>
                  <a:pt x="0" y="571500"/>
                </a:moveTo>
                <a:lnTo>
                  <a:pt x="285750" y="285750"/>
                </a:lnTo>
                <a:lnTo>
                  <a:pt x="285750" y="428625"/>
                </a:lnTo>
                <a:lnTo>
                  <a:pt x="1069339" y="428625"/>
                </a:lnTo>
                <a:lnTo>
                  <a:pt x="1069339" y="0"/>
                </a:lnTo>
                <a:lnTo>
                  <a:pt x="3053080" y="0"/>
                </a:lnTo>
                <a:lnTo>
                  <a:pt x="3053080" y="428625"/>
                </a:lnTo>
                <a:lnTo>
                  <a:pt x="3836669" y="428625"/>
                </a:lnTo>
                <a:lnTo>
                  <a:pt x="3836669" y="285750"/>
                </a:lnTo>
                <a:lnTo>
                  <a:pt x="4122419" y="571500"/>
                </a:lnTo>
                <a:lnTo>
                  <a:pt x="3836669" y="857250"/>
                </a:lnTo>
                <a:lnTo>
                  <a:pt x="3836669" y="714375"/>
                </a:lnTo>
                <a:lnTo>
                  <a:pt x="3053080" y="714375"/>
                </a:lnTo>
                <a:lnTo>
                  <a:pt x="3053080" y="1143000"/>
                </a:lnTo>
                <a:lnTo>
                  <a:pt x="1069339" y="1143000"/>
                </a:lnTo>
                <a:lnTo>
                  <a:pt x="1069339" y="714375"/>
                </a:lnTo>
                <a:lnTo>
                  <a:pt x="285750" y="714375"/>
                </a:lnTo>
                <a:lnTo>
                  <a:pt x="285750" y="857250"/>
                </a:lnTo>
                <a:lnTo>
                  <a:pt x="0" y="571500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412615" y="563879"/>
            <a:ext cx="1573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</a:rPr>
              <a:t>Formación</a:t>
            </a:r>
            <a:r>
              <a:rPr sz="2000" spc="-40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de</a:t>
            </a:r>
            <a:endParaRPr sz="2000"/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</a:rPr>
              <a:t>Estado</a:t>
            </a:r>
            <a:r>
              <a:rPr sz="2000" spc="-100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-Nación</a:t>
            </a:r>
            <a:endParaRPr sz="2000"/>
          </a:p>
        </p:txBody>
      </p:sp>
      <p:sp>
        <p:nvSpPr>
          <p:cNvPr id="22" name="object 22"/>
          <p:cNvSpPr/>
          <p:nvPr/>
        </p:nvSpPr>
        <p:spPr>
          <a:xfrm>
            <a:off x="7049769" y="2053589"/>
            <a:ext cx="2776220" cy="368300"/>
          </a:xfrm>
          <a:custGeom>
            <a:avLst/>
            <a:gdLst/>
            <a:ahLst/>
            <a:cxnLst/>
            <a:rect l="l" t="t" r="r" b="b"/>
            <a:pathLst>
              <a:path w="2776220" h="368300">
                <a:moveTo>
                  <a:pt x="0" y="368300"/>
                </a:moveTo>
                <a:lnTo>
                  <a:pt x="2776220" y="368300"/>
                </a:lnTo>
                <a:lnTo>
                  <a:pt x="2776220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ln w="285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40880" y="2053589"/>
            <a:ext cx="2785110" cy="368300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235"/>
              </a:spcBef>
            </a:pPr>
            <a:r>
              <a:rPr sz="1800" spc="-5" dirty="0">
                <a:latin typeface="Calibri"/>
                <a:cs typeface="Calibri"/>
              </a:rPr>
              <a:t>Independencia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americana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23740" y="5730240"/>
            <a:ext cx="472440" cy="586740"/>
          </a:xfrm>
          <a:custGeom>
            <a:avLst/>
            <a:gdLst/>
            <a:ahLst/>
            <a:cxnLst/>
            <a:rect l="l" t="t" r="r" b="b"/>
            <a:pathLst>
              <a:path w="472439" h="586739">
                <a:moveTo>
                  <a:pt x="236220" y="0"/>
                </a:moveTo>
                <a:lnTo>
                  <a:pt x="0" y="293370"/>
                </a:lnTo>
                <a:lnTo>
                  <a:pt x="236220" y="586740"/>
                </a:lnTo>
                <a:lnTo>
                  <a:pt x="236220" y="440055"/>
                </a:lnTo>
                <a:lnTo>
                  <a:pt x="472439" y="440055"/>
                </a:lnTo>
                <a:lnTo>
                  <a:pt x="472439" y="146685"/>
                </a:lnTo>
                <a:lnTo>
                  <a:pt x="236220" y="146685"/>
                </a:lnTo>
                <a:lnTo>
                  <a:pt x="23622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3740" y="5730240"/>
            <a:ext cx="472440" cy="586740"/>
          </a:xfrm>
          <a:custGeom>
            <a:avLst/>
            <a:gdLst/>
            <a:ahLst/>
            <a:cxnLst/>
            <a:rect l="l" t="t" r="r" b="b"/>
            <a:pathLst>
              <a:path w="472439" h="586739">
                <a:moveTo>
                  <a:pt x="236220" y="0"/>
                </a:moveTo>
                <a:lnTo>
                  <a:pt x="236220" y="146685"/>
                </a:lnTo>
                <a:lnTo>
                  <a:pt x="472439" y="146685"/>
                </a:lnTo>
                <a:lnTo>
                  <a:pt x="472439" y="440055"/>
                </a:lnTo>
                <a:lnTo>
                  <a:pt x="236220" y="440055"/>
                </a:lnTo>
                <a:lnTo>
                  <a:pt x="236220" y="586740"/>
                </a:lnTo>
                <a:lnTo>
                  <a:pt x="0" y="293370"/>
                </a:lnTo>
                <a:lnTo>
                  <a:pt x="236220" y="0"/>
                </a:lnTo>
                <a:close/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02990" y="2589529"/>
            <a:ext cx="2174240" cy="647700"/>
          </a:xfrm>
          <a:custGeom>
            <a:avLst/>
            <a:gdLst/>
            <a:ahLst/>
            <a:cxnLst/>
            <a:rect l="l" t="t" r="r" b="b"/>
            <a:pathLst>
              <a:path w="2174240" h="647700">
                <a:moveTo>
                  <a:pt x="0" y="647700"/>
                </a:moveTo>
                <a:lnTo>
                  <a:pt x="2174240" y="647700"/>
                </a:lnTo>
                <a:lnTo>
                  <a:pt x="217424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285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17277" y="2607627"/>
            <a:ext cx="2145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Estado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democrático</a:t>
            </a: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republicano.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47230" y="2891789"/>
            <a:ext cx="2019300" cy="647700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 marR="1301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Estado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monárquico  constitucional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409180" y="3741420"/>
            <a:ext cx="1871980" cy="1046480"/>
          </a:xfrm>
          <a:custGeom>
            <a:avLst/>
            <a:gdLst/>
            <a:ahLst/>
            <a:cxnLst/>
            <a:rect l="l" t="t" r="r" b="b"/>
            <a:pathLst>
              <a:path w="1871979" h="1046479">
                <a:moveTo>
                  <a:pt x="0" y="1046479"/>
                </a:moveTo>
                <a:lnTo>
                  <a:pt x="1871979" y="1046479"/>
                </a:lnTo>
                <a:lnTo>
                  <a:pt x="1871979" y="0"/>
                </a:lnTo>
                <a:lnTo>
                  <a:pt x="0" y="0"/>
                </a:lnTo>
                <a:lnTo>
                  <a:pt x="0" y="1046479"/>
                </a:lnTo>
                <a:close/>
              </a:path>
            </a:pathLst>
          </a:custGeom>
          <a:ln w="190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490459" y="3770566"/>
            <a:ext cx="1577340" cy="76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00"/>
              </a:lnSpc>
              <a:spcBef>
                <a:spcPts val="100"/>
              </a:spcBef>
            </a:pPr>
            <a:r>
              <a:rPr sz="1400" spc="-15" dirty="0">
                <a:latin typeface="Calibri"/>
                <a:cs typeface="Calibri"/>
              </a:rPr>
              <a:t>.</a:t>
            </a:r>
            <a:r>
              <a:rPr sz="1600" spc="-15" dirty="0">
                <a:latin typeface="Agency FB"/>
                <a:cs typeface="Agency FB"/>
              </a:rPr>
              <a:t>Manuel Lorenzo</a:t>
            </a:r>
            <a:r>
              <a:rPr sz="1600" spc="90" dirty="0">
                <a:latin typeface="Agency FB"/>
                <a:cs typeface="Agency FB"/>
              </a:rPr>
              <a:t> </a:t>
            </a:r>
            <a:r>
              <a:rPr sz="1600" spc="-15" dirty="0">
                <a:latin typeface="Agency FB"/>
                <a:cs typeface="Agency FB"/>
              </a:rPr>
              <a:t>Vidaure</a:t>
            </a:r>
            <a:endParaRPr sz="1600">
              <a:latin typeface="Agency FB"/>
              <a:cs typeface="Agency FB"/>
            </a:endParaRPr>
          </a:p>
          <a:p>
            <a:pPr marL="12700">
              <a:lnSpc>
                <a:spcPts val="1900"/>
              </a:lnSpc>
            </a:pPr>
            <a:r>
              <a:rPr sz="1600" dirty="0">
                <a:latin typeface="Arial Rounded MT Bold"/>
                <a:cs typeface="Arial Rounded MT Bold"/>
              </a:rPr>
              <a:t>Plan del</a:t>
            </a:r>
            <a:r>
              <a:rPr sz="1600" spc="-50" dirty="0">
                <a:latin typeface="Arial Rounded MT Bold"/>
                <a:cs typeface="Arial Rounded MT Bold"/>
              </a:rPr>
              <a:t> </a:t>
            </a:r>
            <a:r>
              <a:rPr sz="1600" spc="-15" dirty="0">
                <a:latin typeface="Arial Rounded MT Bold"/>
                <a:cs typeface="Arial Rounded MT Bold"/>
              </a:rPr>
              <a:t>Perú</a:t>
            </a:r>
            <a:r>
              <a:rPr sz="1600" b="0" spc="-15" dirty="0">
                <a:latin typeface="Calibri Light"/>
                <a:cs typeface="Calibri Light"/>
              </a:rPr>
              <a:t>,</a:t>
            </a:r>
            <a:endParaRPr sz="16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600" spc="-10" dirty="0">
                <a:latin typeface="Agency FB"/>
                <a:cs typeface="Agency FB"/>
              </a:rPr>
              <a:t>.Bernardo</a:t>
            </a:r>
            <a:r>
              <a:rPr sz="1600" spc="25" dirty="0">
                <a:latin typeface="Agency FB"/>
                <a:cs typeface="Agency FB"/>
              </a:rPr>
              <a:t> </a:t>
            </a:r>
            <a:r>
              <a:rPr sz="1600" spc="-10" dirty="0">
                <a:latin typeface="Agency FB"/>
                <a:cs typeface="Agency FB"/>
              </a:rPr>
              <a:t>Monteagudo</a:t>
            </a:r>
            <a:r>
              <a:rPr sz="1400" spc="-10" dirty="0">
                <a:latin typeface="Agency FB"/>
                <a:cs typeface="Agency FB"/>
              </a:rPr>
              <a:t>.</a:t>
            </a:r>
            <a:endParaRPr sz="1400">
              <a:latin typeface="Agency FB"/>
              <a:cs typeface="Agency FB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90459" y="4502467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gency FB"/>
                <a:cs typeface="Agency FB"/>
              </a:rPr>
              <a:t>“Sociedad Patriótica </a:t>
            </a:r>
            <a:r>
              <a:rPr sz="1400" spc="10" dirty="0">
                <a:latin typeface="Agency FB"/>
                <a:cs typeface="Agency FB"/>
              </a:rPr>
              <a:t>de</a:t>
            </a:r>
            <a:r>
              <a:rPr sz="1400" spc="-204" dirty="0">
                <a:latin typeface="Agency FB"/>
                <a:cs typeface="Agency FB"/>
              </a:rPr>
              <a:t> </a:t>
            </a:r>
            <a:r>
              <a:rPr sz="1400" spc="10" dirty="0">
                <a:latin typeface="Agency FB"/>
                <a:cs typeface="Agency FB"/>
              </a:rPr>
              <a:t>Lima</a:t>
            </a:r>
            <a:r>
              <a:rPr sz="1200" spc="10" dirty="0">
                <a:latin typeface="Calibri"/>
                <a:cs typeface="Calibri"/>
              </a:rPr>
              <a:t>”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87270" y="3280409"/>
            <a:ext cx="2174240" cy="368300"/>
          </a:xfrm>
          <a:custGeom>
            <a:avLst/>
            <a:gdLst/>
            <a:ahLst/>
            <a:cxnLst/>
            <a:rect l="l" t="t" r="r" b="b"/>
            <a:pathLst>
              <a:path w="2174240" h="368300">
                <a:moveTo>
                  <a:pt x="0" y="368300"/>
                </a:moveTo>
                <a:lnTo>
                  <a:pt x="2174239" y="368300"/>
                </a:lnTo>
                <a:lnTo>
                  <a:pt x="2174239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ln w="285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301557" y="3297237"/>
            <a:ext cx="21456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Constitución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1823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245100" y="3903979"/>
            <a:ext cx="1559560" cy="584200"/>
          </a:xfrm>
          <a:custGeom>
            <a:avLst/>
            <a:gdLst/>
            <a:ahLst/>
            <a:cxnLst/>
            <a:rect l="l" t="t" r="r" b="b"/>
            <a:pathLst>
              <a:path w="1559559" h="584200">
                <a:moveTo>
                  <a:pt x="0" y="584200"/>
                </a:moveTo>
                <a:lnTo>
                  <a:pt x="1559559" y="584200"/>
                </a:lnTo>
                <a:lnTo>
                  <a:pt x="1559559" y="0"/>
                </a:lnTo>
                <a:lnTo>
                  <a:pt x="0" y="0"/>
                </a:lnTo>
                <a:lnTo>
                  <a:pt x="0" y="584200"/>
                </a:lnTo>
                <a:close/>
              </a:path>
            </a:pathLst>
          </a:custGeom>
          <a:ln w="952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325109" y="3927475"/>
            <a:ext cx="139065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-</a:t>
            </a:r>
            <a:r>
              <a:rPr sz="1400" dirty="0">
                <a:latin typeface="Agency FB"/>
                <a:cs typeface="Agency FB"/>
              </a:rPr>
              <a:t>Manuel </a:t>
            </a:r>
            <a:r>
              <a:rPr sz="1400" spc="5" dirty="0">
                <a:latin typeface="Agency FB"/>
                <a:cs typeface="Agency FB"/>
              </a:rPr>
              <a:t>Pérez </a:t>
            </a:r>
            <a:r>
              <a:rPr sz="1400" spc="15" dirty="0">
                <a:latin typeface="Agency FB"/>
                <a:cs typeface="Agency FB"/>
              </a:rPr>
              <a:t>de</a:t>
            </a:r>
            <a:r>
              <a:rPr sz="1400" spc="-204" dirty="0">
                <a:latin typeface="Agency FB"/>
                <a:cs typeface="Agency FB"/>
              </a:rPr>
              <a:t> </a:t>
            </a:r>
            <a:r>
              <a:rPr sz="1400" spc="5" dirty="0">
                <a:latin typeface="Agency FB"/>
                <a:cs typeface="Agency FB"/>
              </a:rPr>
              <a:t>Tudela</a:t>
            </a:r>
            <a:endParaRPr sz="1400">
              <a:latin typeface="Agency FB"/>
              <a:cs typeface="Agency FB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400" spc="-5" dirty="0">
                <a:latin typeface="Agency FB"/>
                <a:cs typeface="Agency FB"/>
              </a:rPr>
              <a:t>-“Solitario </a:t>
            </a:r>
            <a:r>
              <a:rPr sz="1400" spc="15" dirty="0">
                <a:latin typeface="Agency FB"/>
                <a:cs typeface="Agency FB"/>
              </a:rPr>
              <a:t>de</a:t>
            </a:r>
            <a:r>
              <a:rPr sz="1400" spc="-100" dirty="0">
                <a:latin typeface="Agency FB"/>
                <a:cs typeface="Agency FB"/>
              </a:rPr>
              <a:t> </a:t>
            </a:r>
            <a:r>
              <a:rPr sz="1400" spc="5" dirty="0">
                <a:latin typeface="Agency FB"/>
                <a:cs typeface="Agency FB"/>
              </a:rPr>
              <a:t>Sayán</a:t>
            </a:r>
            <a:r>
              <a:rPr sz="1800" spc="5" dirty="0">
                <a:latin typeface="Agency FB"/>
                <a:cs typeface="Agency FB"/>
              </a:rPr>
              <a:t>”</a:t>
            </a:r>
            <a:endParaRPr sz="1800">
              <a:latin typeface="Agency FB"/>
              <a:cs typeface="Agency FB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668259" y="4831079"/>
            <a:ext cx="1500111" cy="1402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53908" y="4816792"/>
            <a:ext cx="1565275" cy="1430655"/>
          </a:xfrm>
          <a:custGeom>
            <a:avLst/>
            <a:gdLst/>
            <a:ahLst/>
            <a:cxnLst/>
            <a:rect l="l" t="t" r="r" b="b"/>
            <a:pathLst>
              <a:path w="1565275" h="1430654">
                <a:moveTo>
                  <a:pt x="0" y="1430655"/>
                </a:moveTo>
                <a:lnTo>
                  <a:pt x="1565275" y="1430655"/>
                </a:lnTo>
                <a:lnTo>
                  <a:pt x="1565275" y="0"/>
                </a:lnTo>
                <a:lnTo>
                  <a:pt x="0" y="0"/>
                </a:lnTo>
                <a:lnTo>
                  <a:pt x="0" y="1430655"/>
                </a:lnTo>
                <a:close/>
              </a:path>
            </a:pathLst>
          </a:custGeom>
          <a:ln w="28575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44159" y="4533900"/>
            <a:ext cx="1460499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6689" y="3831590"/>
            <a:ext cx="4384040" cy="2032000"/>
          </a:xfrm>
          <a:custGeom>
            <a:avLst/>
            <a:gdLst/>
            <a:ahLst/>
            <a:cxnLst/>
            <a:rect l="l" t="t" r="r" b="b"/>
            <a:pathLst>
              <a:path w="4384040" h="2032000">
                <a:moveTo>
                  <a:pt x="0" y="2032000"/>
                </a:moveTo>
                <a:lnTo>
                  <a:pt x="4384040" y="2032000"/>
                </a:lnTo>
                <a:lnTo>
                  <a:pt x="4384040" y="0"/>
                </a:lnTo>
                <a:lnTo>
                  <a:pt x="0" y="0"/>
                </a:lnTo>
                <a:lnTo>
                  <a:pt x="0" y="2032000"/>
                </a:lnTo>
                <a:close/>
              </a:path>
            </a:pathLst>
          </a:custGeom>
          <a:ln w="2857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64795" y="3861689"/>
            <a:ext cx="42278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gency FB"/>
                <a:cs typeface="Agency FB"/>
              </a:rPr>
              <a:t>Chanamé, R.( 2012)“De </a:t>
            </a:r>
            <a:r>
              <a:rPr sz="1800" spc="-5" dirty="0">
                <a:latin typeface="Agency FB"/>
                <a:cs typeface="Agency FB"/>
              </a:rPr>
              <a:t>conformidad </a:t>
            </a:r>
            <a:r>
              <a:rPr sz="1800" dirty="0">
                <a:latin typeface="Agency FB"/>
                <a:cs typeface="Agency FB"/>
              </a:rPr>
              <a:t>con </a:t>
            </a:r>
            <a:r>
              <a:rPr sz="1800" spc="-10" dirty="0">
                <a:latin typeface="Agency FB"/>
                <a:cs typeface="Agency FB"/>
              </a:rPr>
              <a:t>los </a:t>
            </a:r>
            <a:r>
              <a:rPr sz="1800" spc="-5" dirty="0">
                <a:latin typeface="Agency FB"/>
                <a:cs typeface="Agency FB"/>
              </a:rPr>
              <a:t>Art.1,2 </a:t>
            </a:r>
            <a:r>
              <a:rPr sz="1800" dirty="0">
                <a:latin typeface="Agency FB"/>
                <a:cs typeface="Agency FB"/>
              </a:rPr>
              <a:t>y 3 de  </a:t>
            </a:r>
            <a:r>
              <a:rPr sz="1800" spc="-5" dirty="0">
                <a:latin typeface="Agency FB"/>
                <a:cs typeface="Agency FB"/>
              </a:rPr>
              <a:t>la Constitución </a:t>
            </a:r>
            <a:r>
              <a:rPr sz="1800" dirty="0">
                <a:latin typeface="Agency FB"/>
                <a:cs typeface="Agency FB"/>
              </a:rPr>
              <a:t>de </a:t>
            </a:r>
            <a:r>
              <a:rPr sz="1800" spc="-5" dirty="0">
                <a:latin typeface="Agency FB"/>
                <a:cs typeface="Agency FB"/>
              </a:rPr>
              <a:t>1823, </a:t>
            </a:r>
            <a:r>
              <a:rPr sz="1800" spc="10" dirty="0">
                <a:latin typeface="Agency FB"/>
                <a:cs typeface="Agency FB"/>
              </a:rPr>
              <a:t>el </a:t>
            </a:r>
            <a:r>
              <a:rPr sz="1800" spc="-5" dirty="0">
                <a:latin typeface="Agency FB"/>
                <a:cs typeface="Agency FB"/>
              </a:rPr>
              <a:t>concepto </a:t>
            </a:r>
            <a:r>
              <a:rPr sz="1800" dirty="0">
                <a:latin typeface="Agency FB"/>
                <a:cs typeface="Agency FB"/>
              </a:rPr>
              <a:t>de </a:t>
            </a:r>
            <a:r>
              <a:rPr sz="1800" spc="-5" dirty="0">
                <a:solidFill>
                  <a:srgbClr val="FF0000"/>
                </a:solidFill>
                <a:latin typeface="Agency FB"/>
                <a:cs typeface="Agency FB"/>
              </a:rPr>
              <a:t>Nación tiene</a:t>
            </a:r>
            <a:r>
              <a:rPr sz="1800" spc="50" dirty="0">
                <a:solidFill>
                  <a:srgbClr val="FF0000"/>
                </a:solidFill>
                <a:latin typeface="Agency FB"/>
                <a:cs typeface="Agency FB"/>
              </a:rPr>
              <a:t> </a:t>
            </a:r>
            <a:r>
              <a:rPr sz="1800" dirty="0">
                <a:solidFill>
                  <a:srgbClr val="FF0000"/>
                </a:solidFill>
                <a:latin typeface="Agency FB"/>
                <a:cs typeface="Agency FB"/>
              </a:rPr>
              <a:t>como</a:t>
            </a:r>
            <a:endParaRPr sz="1800">
              <a:latin typeface="Agency FB"/>
              <a:cs typeface="Agency FB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4795" y="4410709"/>
            <a:ext cx="4227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28980" algn="l"/>
                <a:tab pos="1016000" algn="l"/>
                <a:tab pos="1795780" algn="l"/>
                <a:tab pos="2128520" algn="l"/>
                <a:tab pos="3075940" algn="l"/>
                <a:tab pos="3449320" algn="l"/>
                <a:tab pos="4006215" algn="l"/>
              </a:tabLst>
            </a:pPr>
            <a:r>
              <a:rPr sz="1800" spc="20" dirty="0">
                <a:solidFill>
                  <a:srgbClr val="FF0000"/>
                </a:solidFill>
                <a:latin typeface="Agency FB"/>
                <a:cs typeface="Agency FB"/>
              </a:rPr>
              <a:t>a</a:t>
            </a:r>
            <a:r>
              <a:rPr sz="1800" spc="-25" dirty="0">
                <a:solidFill>
                  <a:srgbClr val="FF0000"/>
                </a:solidFill>
                <a:latin typeface="Agency FB"/>
                <a:cs typeface="Agency FB"/>
              </a:rPr>
              <a:t>l</a:t>
            </a:r>
            <a:r>
              <a:rPr sz="1800" spc="10" dirty="0">
                <a:solidFill>
                  <a:srgbClr val="FF0000"/>
                </a:solidFill>
                <a:latin typeface="Agency FB"/>
                <a:cs typeface="Agency FB"/>
              </a:rPr>
              <a:t>c</a:t>
            </a:r>
            <a:r>
              <a:rPr sz="1800" dirty="0">
                <a:solidFill>
                  <a:srgbClr val="FF0000"/>
                </a:solidFill>
                <a:latin typeface="Agency FB"/>
                <a:cs typeface="Agency FB"/>
              </a:rPr>
              <a:t>a</a:t>
            </a:r>
            <a:r>
              <a:rPr sz="1800" spc="-20" dirty="0">
                <a:solidFill>
                  <a:srgbClr val="FF0000"/>
                </a:solidFill>
                <a:latin typeface="Agency FB"/>
                <a:cs typeface="Agency FB"/>
              </a:rPr>
              <a:t>n</a:t>
            </a:r>
            <a:r>
              <a:rPr sz="1800" spc="10" dirty="0">
                <a:solidFill>
                  <a:srgbClr val="FF0000"/>
                </a:solidFill>
                <a:latin typeface="Agency FB"/>
                <a:cs typeface="Agency FB"/>
              </a:rPr>
              <a:t>c</a:t>
            </a:r>
            <a:r>
              <a:rPr sz="1800" dirty="0">
                <a:solidFill>
                  <a:srgbClr val="FF0000"/>
                </a:solidFill>
                <a:latin typeface="Agency FB"/>
                <a:cs typeface="Agency FB"/>
              </a:rPr>
              <a:t>e	</a:t>
            </a:r>
            <a:r>
              <a:rPr sz="1800" spc="5" dirty="0">
                <a:solidFill>
                  <a:srgbClr val="FF0000"/>
                </a:solidFill>
                <a:latin typeface="Agency FB"/>
                <a:cs typeface="Agency FB"/>
              </a:rPr>
              <a:t>e</a:t>
            </a:r>
            <a:r>
              <a:rPr sz="1800" dirty="0">
                <a:solidFill>
                  <a:srgbClr val="FF0000"/>
                </a:solidFill>
                <a:latin typeface="Agency FB"/>
                <a:cs typeface="Agency FB"/>
              </a:rPr>
              <a:t>l	</a:t>
            </a:r>
            <a:r>
              <a:rPr sz="1800" spc="10" dirty="0">
                <a:solidFill>
                  <a:srgbClr val="FF0000"/>
                </a:solidFill>
                <a:latin typeface="Agency FB"/>
                <a:cs typeface="Agency FB"/>
              </a:rPr>
              <a:t>c</a:t>
            </a:r>
            <a:r>
              <a:rPr sz="1800" dirty="0">
                <a:solidFill>
                  <a:srgbClr val="FF0000"/>
                </a:solidFill>
                <a:latin typeface="Agency FB"/>
                <a:cs typeface="Agency FB"/>
              </a:rPr>
              <a:t>o</a:t>
            </a:r>
            <a:r>
              <a:rPr sz="1800" spc="15" dirty="0">
                <a:solidFill>
                  <a:srgbClr val="FF0000"/>
                </a:solidFill>
                <a:latin typeface="Agency FB"/>
                <a:cs typeface="Agency FB"/>
              </a:rPr>
              <a:t>n</a:t>
            </a:r>
            <a:r>
              <a:rPr sz="1800" spc="-25" dirty="0">
                <a:solidFill>
                  <a:srgbClr val="FF0000"/>
                </a:solidFill>
                <a:latin typeface="Agency FB"/>
                <a:cs typeface="Agency FB"/>
              </a:rPr>
              <a:t>j</a:t>
            </a:r>
            <a:r>
              <a:rPr sz="1800" dirty="0">
                <a:solidFill>
                  <a:srgbClr val="FF0000"/>
                </a:solidFill>
                <a:latin typeface="Agency FB"/>
                <a:cs typeface="Agency FB"/>
              </a:rPr>
              <a:t>unto	de	pr</a:t>
            </a:r>
            <a:r>
              <a:rPr sz="1800" spc="15" dirty="0">
                <a:solidFill>
                  <a:srgbClr val="FF0000"/>
                </a:solidFill>
                <a:latin typeface="Agency FB"/>
                <a:cs typeface="Agency FB"/>
              </a:rPr>
              <a:t>o</a:t>
            </a:r>
            <a:r>
              <a:rPr sz="1800" spc="-30" dirty="0">
                <a:solidFill>
                  <a:srgbClr val="FF0000"/>
                </a:solidFill>
                <a:latin typeface="Agency FB"/>
                <a:cs typeface="Agency FB"/>
              </a:rPr>
              <a:t>v</a:t>
            </a:r>
            <a:r>
              <a:rPr sz="1800" spc="-5" dirty="0">
                <a:solidFill>
                  <a:srgbClr val="FF0000"/>
                </a:solidFill>
                <a:latin typeface="Agency FB"/>
                <a:cs typeface="Agency FB"/>
              </a:rPr>
              <a:t>in</a:t>
            </a:r>
            <a:r>
              <a:rPr sz="1800" spc="10" dirty="0">
                <a:solidFill>
                  <a:srgbClr val="FF0000"/>
                </a:solidFill>
                <a:latin typeface="Agency FB"/>
                <a:cs typeface="Agency FB"/>
              </a:rPr>
              <a:t>c</a:t>
            </a:r>
            <a:r>
              <a:rPr sz="1800" spc="-25" dirty="0">
                <a:solidFill>
                  <a:srgbClr val="FF0000"/>
                </a:solidFill>
                <a:latin typeface="Agency FB"/>
                <a:cs typeface="Agency FB"/>
              </a:rPr>
              <a:t>i</a:t>
            </a:r>
            <a:r>
              <a:rPr sz="1800" dirty="0">
                <a:solidFill>
                  <a:srgbClr val="FF0000"/>
                </a:solidFill>
                <a:latin typeface="Agency FB"/>
                <a:cs typeface="Agency FB"/>
              </a:rPr>
              <a:t>a</a:t>
            </a:r>
            <a:r>
              <a:rPr sz="1800" spc="45" dirty="0">
                <a:solidFill>
                  <a:srgbClr val="FF0000"/>
                </a:solidFill>
                <a:latin typeface="Agency FB"/>
                <a:cs typeface="Agency FB"/>
              </a:rPr>
              <a:t>s</a:t>
            </a:r>
            <a:r>
              <a:rPr sz="1800" dirty="0">
                <a:latin typeface="Agency FB"/>
                <a:cs typeface="Agency FB"/>
              </a:rPr>
              <a:t>,	a</a:t>
            </a:r>
            <a:r>
              <a:rPr sz="1800" spc="35" dirty="0">
                <a:latin typeface="Agency FB"/>
                <a:cs typeface="Agency FB"/>
              </a:rPr>
              <a:t>s</a:t>
            </a:r>
            <a:r>
              <a:rPr sz="1800" dirty="0">
                <a:latin typeface="Agency FB"/>
                <a:cs typeface="Agency FB"/>
              </a:rPr>
              <a:t>í	</a:t>
            </a:r>
            <a:r>
              <a:rPr sz="1800" spc="10" dirty="0">
                <a:latin typeface="Agency FB"/>
                <a:cs typeface="Agency FB"/>
              </a:rPr>
              <a:t>c</a:t>
            </a:r>
            <a:r>
              <a:rPr sz="1800" dirty="0">
                <a:latin typeface="Agency FB"/>
                <a:cs typeface="Agency FB"/>
              </a:rPr>
              <a:t>o</a:t>
            </a:r>
            <a:r>
              <a:rPr sz="1800" spc="5" dirty="0">
                <a:latin typeface="Agency FB"/>
                <a:cs typeface="Agency FB"/>
              </a:rPr>
              <a:t>m</a:t>
            </a:r>
            <a:r>
              <a:rPr sz="1800" dirty="0">
                <a:latin typeface="Agency FB"/>
                <a:cs typeface="Agency FB"/>
              </a:rPr>
              <a:t>o	</a:t>
            </a:r>
            <a:r>
              <a:rPr sz="1800" spc="-25" dirty="0">
                <a:latin typeface="Agency FB"/>
                <a:cs typeface="Agency FB"/>
              </a:rPr>
              <a:t>l</a:t>
            </a:r>
            <a:r>
              <a:rPr sz="1800" spc="-15" dirty="0">
                <a:latin typeface="Agency FB"/>
                <a:cs typeface="Agency FB"/>
              </a:rPr>
              <a:t>a</a:t>
            </a:r>
            <a:r>
              <a:rPr sz="1800" dirty="0">
                <a:latin typeface="Agency FB"/>
                <a:cs typeface="Agency FB"/>
              </a:rPr>
              <a:t>s  características de </a:t>
            </a:r>
            <a:r>
              <a:rPr sz="1800" spc="-5" dirty="0">
                <a:solidFill>
                  <a:srgbClr val="FF0000"/>
                </a:solidFill>
                <a:latin typeface="Agency FB"/>
                <a:cs typeface="Agency FB"/>
              </a:rPr>
              <a:t>independencia </a:t>
            </a:r>
            <a:r>
              <a:rPr sz="1800" dirty="0">
                <a:solidFill>
                  <a:srgbClr val="FF0000"/>
                </a:solidFill>
                <a:latin typeface="Agency FB"/>
                <a:cs typeface="Agency FB"/>
              </a:rPr>
              <a:t>y soberanía</a:t>
            </a:r>
            <a:r>
              <a:rPr sz="1800" dirty="0">
                <a:latin typeface="Agency FB"/>
                <a:cs typeface="Agency FB"/>
              </a:rPr>
              <a:t>. </a:t>
            </a:r>
            <a:r>
              <a:rPr sz="1800" spc="-5" dirty="0">
                <a:latin typeface="Agency FB"/>
                <a:cs typeface="Agency FB"/>
              </a:rPr>
              <a:t>El</a:t>
            </a:r>
            <a:r>
              <a:rPr sz="1800" spc="40" dirty="0">
                <a:latin typeface="Agency FB"/>
                <a:cs typeface="Agency FB"/>
              </a:rPr>
              <a:t> </a:t>
            </a:r>
            <a:r>
              <a:rPr sz="1800" spc="-5" dirty="0">
                <a:latin typeface="Agency FB"/>
                <a:cs typeface="Agency FB"/>
              </a:rPr>
              <a:t>concepto</a:t>
            </a:r>
            <a:endParaRPr sz="1800">
              <a:latin typeface="Agency FB"/>
              <a:cs typeface="Agency FB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4795" y="4959604"/>
            <a:ext cx="42310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gency FB"/>
                <a:cs typeface="Agency FB"/>
              </a:rPr>
              <a:t>de </a:t>
            </a:r>
            <a:r>
              <a:rPr sz="1800" dirty="0">
                <a:solidFill>
                  <a:srgbClr val="92D050"/>
                </a:solidFill>
                <a:latin typeface="Agency FB"/>
                <a:cs typeface="Agency FB"/>
              </a:rPr>
              <a:t>Estado, </a:t>
            </a:r>
            <a:r>
              <a:rPr sz="1800" dirty="0">
                <a:latin typeface="Agency FB"/>
                <a:cs typeface="Agency FB"/>
              </a:rPr>
              <a:t>de </a:t>
            </a:r>
            <a:r>
              <a:rPr sz="1800" spc="-5" dirty="0">
                <a:latin typeface="Agency FB"/>
                <a:cs typeface="Agency FB"/>
              </a:rPr>
              <a:t>acuerdo </a:t>
            </a:r>
            <a:r>
              <a:rPr sz="1800" dirty="0">
                <a:latin typeface="Agency FB"/>
                <a:cs typeface="Agency FB"/>
              </a:rPr>
              <a:t>a </a:t>
            </a:r>
            <a:r>
              <a:rPr sz="1800" spc="-5" dirty="0">
                <a:latin typeface="Agency FB"/>
                <a:cs typeface="Agency FB"/>
              </a:rPr>
              <a:t>los artículos 6,9 </a:t>
            </a:r>
            <a:r>
              <a:rPr sz="1800" dirty="0">
                <a:latin typeface="Agency FB"/>
                <a:cs typeface="Agency FB"/>
              </a:rPr>
              <a:t>y 30 </a:t>
            </a:r>
            <a:r>
              <a:rPr sz="1800" spc="30" dirty="0">
                <a:latin typeface="Agency FB"/>
                <a:cs typeface="Agency FB"/>
              </a:rPr>
              <a:t>se  </a:t>
            </a:r>
            <a:r>
              <a:rPr sz="1800" spc="-5" dirty="0">
                <a:latin typeface="Agency FB"/>
                <a:cs typeface="Agency FB"/>
              </a:rPr>
              <a:t>encontraba </a:t>
            </a:r>
            <a:r>
              <a:rPr sz="1800" spc="-5" dirty="0">
                <a:solidFill>
                  <a:srgbClr val="92D050"/>
                </a:solidFill>
                <a:latin typeface="Agency FB"/>
                <a:cs typeface="Agency FB"/>
              </a:rPr>
              <a:t>referido </a:t>
            </a:r>
            <a:r>
              <a:rPr sz="1800" spc="10" dirty="0">
                <a:solidFill>
                  <a:srgbClr val="92D050"/>
                </a:solidFill>
                <a:latin typeface="Agency FB"/>
                <a:cs typeface="Agency FB"/>
              </a:rPr>
              <a:t>al </a:t>
            </a:r>
            <a:r>
              <a:rPr sz="1800" spc="-5" dirty="0">
                <a:solidFill>
                  <a:srgbClr val="92D050"/>
                </a:solidFill>
                <a:latin typeface="Agency FB"/>
                <a:cs typeface="Agency FB"/>
              </a:rPr>
              <a:t>tema territorial</a:t>
            </a:r>
            <a:r>
              <a:rPr sz="1800" spc="-5" dirty="0">
                <a:latin typeface="Agency FB"/>
                <a:cs typeface="Agency FB"/>
              </a:rPr>
              <a:t>, </a:t>
            </a:r>
            <a:r>
              <a:rPr sz="1800" spc="-10" dirty="0">
                <a:latin typeface="Agency FB"/>
                <a:cs typeface="Agency FB"/>
              </a:rPr>
              <a:t>es decir </a:t>
            </a:r>
            <a:r>
              <a:rPr sz="1800" spc="-5" dirty="0">
                <a:latin typeface="Agency FB"/>
                <a:cs typeface="Agency FB"/>
              </a:rPr>
              <a:t>era  </a:t>
            </a:r>
            <a:r>
              <a:rPr sz="1800" dirty="0">
                <a:latin typeface="Agency FB"/>
                <a:cs typeface="Agency FB"/>
              </a:rPr>
              <a:t>usualmente </a:t>
            </a:r>
            <a:r>
              <a:rPr sz="1800" spc="5" dirty="0">
                <a:latin typeface="Agency FB"/>
                <a:cs typeface="Agency FB"/>
              </a:rPr>
              <a:t>utilizada para efectos</a:t>
            </a:r>
            <a:r>
              <a:rPr sz="1800" spc="-190" dirty="0">
                <a:latin typeface="Agency FB"/>
                <a:cs typeface="Agency FB"/>
              </a:rPr>
              <a:t> </a:t>
            </a:r>
            <a:r>
              <a:rPr sz="1800" spc="-5" dirty="0">
                <a:latin typeface="Agency FB"/>
                <a:cs typeface="Agency FB"/>
              </a:rPr>
              <a:t>limítrofes”.Pág.174.</a:t>
            </a:r>
            <a:endParaRPr sz="1800">
              <a:latin typeface="Agency FB"/>
              <a:cs typeface="Agency FB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30570" y="2421889"/>
            <a:ext cx="1210310" cy="353060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10"/>
              </a:spcBef>
            </a:pPr>
            <a:r>
              <a:rPr sz="1800" spc="-10" dirty="0">
                <a:latin typeface="Calibri"/>
                <a:cs typeface="Calibri"/>
              </a:rPr>
              <a:t>Perú: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1821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335259" y="3540759"/>
            <a:ext cx="1666239" cy="922019"/>
          </a:xfrm>
          <a:custGeom>
            <a:avLst/>
            <a:gdLst/>
            <a:ahLst/>
            <a:cxnLst/>
            <a:rect l="l" t="t" r="r" b="b"/>
            <a:pathLst>
              <a:path w="1666240" h="922020">
                <a:moveTo>
                  <a:pt x="0" y="922019"/>
                </a:moveTo>
                <a:lnTo>
                  <a:pt x="1666240" y="922019"/>
                </a:lnTo>
                <a:lnTo>
                  <a:pt x="1666240" y="0"/>
                </a:lnTo>
                <a:lnTo>
                  <a:pt x="0" y="0"/>
                </a:lnTo>
                <a:lnTo>
                  <a:pt x="0" y="922019"/>
                </a:lnTo>
                <a:close/>
              </a:path>
            </a:pathLst>
          </a:custGeom>
          <a:ln w="9525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415269" y="3559809"/>
            <a:ext cx="15036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z</a:t>
            </a:r>
            <a:r>
              <a:rPr sz="1800" spc="-5" dirty="0">
                <a:latin typeface="Calibri"/>
                <a:cs typeface="Calibri"/>
              </a:rPr>
              <a:t>uela: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5" dirty="0">
                <a:latin typeface="Calibri"/>
                <a:cs typeface="Calibri"/>
              </a:rPr>
              <a:t>81</a:t>
            </a:r>
            <a:r>
              <a:rPr sz="1800" dirty="0">
                <a:latin typeface="Calibri"/>
                <a:cs typeface="Calibri"/>
              </a:rPr>
              <a:t>1  </a:t>
            </a:r>
            <a:r>
              <a:rPr sz="1800" spc="-10" dirty="0">
                <a:latin typeface="Calibri"/>
                <a:cs typeface="Calibri"/>
              </a:rPr>
              <a:t>Argentina:1816  </a:t>
            </a:r>
            <a:r>
              <a:rPr sz="1800" spc="-5" dirty="0">
                <a:latin typeface="Calibri"/>
                <a:cs typeface="Calibri"/>
              </a:rPr>
              <a:t>Chile:1818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360159" y="3368040"/>
            <a:ext cx="256540" cy="403860"/>
          </a:xfrm>
          <a:custGeom>
            <a:avLst/>
            <a:gdLst/>
            <a:ahLst/>
            <a:cxnLst/>
            <a:rect l="l" t="t" r="r" b="b"/>
            <a:pathLst>
              <a:path w="256540" h="403860">
                <a:moveTo>
                  <a:pt x="256539" y="275590"/>
                </a:moveTo>
                <a:lnTo>
                  <a:pt x="0" y="275590"/>
                </a:lnTo>
                <a:lnTo>
                  <a:pt x="128269" y="403860"/>
                </a:lnTo>
                <a:lnTo>
                  <a:pt x="256539" y="275590"/>
                </a:lnTo>
                <a:close/>
              </a:path>
              <a:path w="256540" h="403860">
                <a:moveTo>
                  <a:pt x="192405" y="0"/>
                </a:moveTo>
                <a:lnTo>
                  <a:pt x="64135" y="0"/>
                </a:lnTo>
                <a:lnTo>
                  <a:pt x="64135" y="275590"/>
                </a:lnTo>
                <a:lnTo>
                  <a:pt x="192405" y="275590"/>
                </a:lnTo>
                <a:lnTo>
                  <a:pt x="192405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60159" y="3368040"/>
            <a:ext cx="256540" cy="403860"/>
          </a:xfrm>
          <a:custGeom>
            <a:avLst/>
            <a:gdLst/>
            <a:ahLst/>
            <a:cxnLst/>
            <a:rect l="l" t="t" r="r" b="b"/>
            <a:pathLst>
              <a:path w="256540" h="403860">
                <a:moveTo>
                  <a:pt x="0" y="275590"/>
                </a:moveTo>
                <a:lnTo>
                  <a:pt x="64135" y="275590"/>
                </a:lnTo>
                <a:lnTo>
                  <a:pt x="64135" y="0"/>
                </a:lnTo>
                <a:lnTo>
                  <a:pt x="192405" y="0"/>
                </a:lnTo>
                <a:lnTo>
                  <a:pt x="192405" y="275590"/>
                </a:lnTo>
                <a:lnTo>
                  <a:pt x="256539" y="275590"/>
                </a:lnTo>
                <a:lnTo>
                  <a:pt x="128269" y="403860"/>
                </a:lnTo>
                <a:lnTo>
                  <a:pt x="0" y="275590"/>
                </a:lnTo>
                <a:close/>
              </a:path>
            </a:pathLst>
          </a:custGeom>
          <a:ln w="15875">
            <a:solidFill>
              <a:srgbClr val="AB6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73800" y="2072004"/>
            <a:ext cx="403225" cy="349885"/>
          </a:xfrm>
          <a:custGeom>
            <a:avLst/>
            <a:gdLst/>
            <a:ahLst/>
            <a:cxnLst/>
            <a:rect l="l" t="t" r="r" b="b"/>
            <a:pathLst>
              <a:path w="403225" h="349885">
                <a:moveTo>
                  <a:pt x="403098" y="0"/>
                </a:moveTo>
                <a:lnTo>
                  <a:pt x="335025" y="13589"/>
                </a:lnTo>
                <a:lnTo>
                  <a:pt x="282822" y="27250"/>
                </a:lnTo>
                <a:lnTo>
                  <a:pt x="233953" y="46295"/>
                </a:lnTo>
                <a:lnTo>
                  <a:pt x="188999" y="70198"/>
                </a:lnTo>
                <a:lnTo>
                  <a:pt x="148539" y="98434"/>
                </a:lnTo>
                <a:lnTo>
                  <a:pt x="113151" y="130480"/>
                </a:lnTo>
                <a:lnTo>
                  <a:pt x="83415" y="165810"/>
                </a:lnTo>
                <a:lnTo>
                  <a:pt x="59910" y="203899"/>
                </a:lnTo>
                <a:lnTo>
                  <a:pt x="43215" y="244223"/>
                </a:lnTo>
                <a:lnTo>
                  <a:pt x="33909" y="286258"/>
                </a:lnTo>
                <a:lnTo>
                  <a:pt x="0" y="293116"/>
                </a:lnTo>
                <a:lnTo>
                  <a:pt x="70358" y="349758"/>
                </a:lnTo>
                <a:lnTo>
                  <a:pt x="130536" y="272669"/>
                </a:lnTo>
                <a:lnTo>
                  <a:pt x="101980" y="272669"/>
                </a:lnTo>
                <a:lnTo>
                  <a:pt x="111249" y="230630"/>
                </a:lnTo>
                <a:lnTo>
                  <a:pt x="127916" y="190295"/>
                </a:lnTo>
                <a:lnTo>
                  <a:pt x="151402" y="152193"/>
                </a:lnTo>
                <a:lnTo>
                  <a:pt x="181129" y="116849"/>
                </a:lnTo>
                <a:lnTo>
                  <a:pt x="216517" y="84793"/>
                </a:lnTo>
                <a:lnTo>
                  <a:pt x="256986" y="56552"/>
                </a:lnTo>
                <a:lnTo>
                  <a:pt x="301959" y="32654"/>
                </a:lnTo>
                <a:lnTo>
                  <a:pt x="350856" y="13628"/>
                </a:lnTo>
                <a:lnTo>
                  <a:pt x="403098" y="0"/>
                </a:lnTo>
                <a:close/>
              </a:path>
              <a:path w="403225" h="349885">
                <a:moveTo>
                  <a:pt x="135889" y="265811"/>
                </a:moveTo>
                <a:lnTo>
                  <a:pt x="101980" y="272669"/>
                </a:lnTo>
                <a:lnTo>
                  <a:pt x="130536" y="272669"/>
                </a:lnTo>
                <a:lnTo>
                  <a:pt x="135889" y="265811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43116" y="2063229"/>
            <a:ext cx="441959" cy="223520"/>
          </a:xfrm>
          <a:custGeom>
            <a:avLst/>
            <a:gdLst/>
            <a:ahLst/>
            <a:cxnLst/>
            <a:rect l="l" t="t" r="r" b="b"/>
            <a:pathLst>
              <a:path w="441959" h="223519">
                <a:moveTo>
                  <a:pt x="229513" y="13225"/>
                </a:moveTo>
                <a:lnTo>
                  <a:pt x="54359" y="13225"/>
                </a:lnTo>
                <a:lnTo>
                  <a:pt x="106730" y="16040"/>
                </a:lnTo>
                <a:lnTo>
                  <a:pt x="156442" y="24852"/>
                </a:lnTo>
                <a:lnTo>
                  <a:pt x="202824" y="39291"/>
                </a:lnTo>
                <a:lnTo>
                  <a:pt x="245205" y="58988"/>
                </a:lnTo>
                <a:lnTo>
                  <a:pt x="282915" y="83573"/>
                </a:lnTo>
                <a:lnTo>
                  <a:pt x="315283" y="112677"/>
                </a:lnTo>
                <a:lnTo>
                  <a:pt x="341665" y="145978"/>
                </a:lnTo>
                <a:lnTo>
                  <a:pt x="361313" y="182963"/>
                </a:lnTo>
                <a:lnTo>
                  <a:pt x="373633" y="223405"/>
                </a:lnTo>
                <a:lnTo>
                  <a:pt x="441705" y="209816"/>
                </a:lnTo>
                <a:lnTo>
                  <a:pt x="417977" y="145930"/>
                </a:lnTo>
                <a:lnTo>
                  <a:pt x="394615" y="111814"/>
                </a:lnTo>
                <a:lnTo>
                  <a:pt x="365337" y="81679"/>
                </a:lnTo>
                <a:lnTo>
                  <a:pt x="330846" y="55831"/>
                </a:lnTo>
                <a:lnTo>
                  <a:pt x="291817" y="34530"/>
                </a:lnTo>
                <a:lnTo>
                  <a:pt x="248922" y="18037"/>
                </a:lnTo>
                <a:lnTo>
                  <a:pt x="229513" y="13225"/>
                </a:lnTo>
                <a:close/>
              </a:path>
              <a:path w="441959" h="223519">
                <a:moveTo>
                  <a:pt x="103767" y="0"/>
                </a:moveTo>
                <a:lnTo>
                  <a:pt x="52135" y="5334"/>
                </a:lnTo>
                <a:lnTo>
                  <a:pt x="0" y="16776"/>
                </a:lnTo>
                <a:lnTo>
                  <a:pt x="54359" y="13225"/>
                </a:lnTo>
                <a:lnTo>
                  <a:pt x="229513" y="13225"/>
                </a:lnTo>
                <a:lnTo>
                  <a:pt x="202834" y="6611"/>
                </a:lnTo>
                <a:lnTo>
                  <a:pt x="154225" y="512"/>
                </a:lnTo>
                <a:lnTo>
                  <a:pt x="103767" y="0"/>
                </a:lnTo>
                <a:close/>
              </a:path>
            </a:pathLst>
          </a:custGeom>
          <a:solidFill>
            <a:srgbClr val="B769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73800" y="2063006"/>
            <a:ext cx="811530" cy="358775"/>
          </a:xfrm>
          <a:custGeom>
            <a:avLst/>
            <a:gdLst/>
            <a:ahLst/>
            <a:cxnLst/>
            <a:rect l="l" t="t" r="r" b="b"/>
            <a:pathLst>
              <a:path w="811529" h="358775">
                <a:moveTo>
                  <a:pt x="403098" y="8998"/>
                </a:moveTo>
                <a:lnTo>
                  <a:pt x="350856" y="22626"/>
                </a:lnTo>
                <a:lnTo>
                  <a:pt x="301959" y="41653"/>
                </a:lnTo>
                <a:lnTo>
                  <a:pt x="256986" y="65551"/>
                </a:lnTo>
                <a:lnTo>
                  <a:pt x="216517" y="93792"/>
                </a:lnTo>
                <a:lnTo>
                  <a:pt x="181129" y="125848"/>
                </a:lnTo>
                <a:lnTo>
                  <a:pt x="151402" y="161191"/>
                </a:lnTo>
                <a:lnTo>
                  <a:pt x="127916" y="199294"/>
                </a:lnTo>
                <a:lnTo>
                  <a:pt x="111249" y="239629"/>
                </a:lnTo>
                <a:lnTo>
                  <a:pt x="101980" y="281667"/>
                </a:lnTo>
                <a:lnTo>
                  <a:pt x="135889" y="274809"/>
                </a:lnTo>
                <a:lnTo>
                  <a:pt x="70358" y="358756"/>
                </a:lnTo>
                <a:lnTo>
                  <a:pt x="0" y="302114"/>
                </a:lnTo>
                <a:lnTo>
                  <a:pt x="33909" y="295256"/>
                </a:lnTo>
                <a:lnTo>
                  <a:pt x="43215" y="253222"/>
                </a:lnTo>
                <a:lnTo>
                  <a:pt x="59910" y="212898"/>
                </a:lnTo>
                <a:lnTo>
                  <a:pt x="83415" y="174809"/>
                </a:lnTo>
                <a:lnTo>
                  <a:pt x="113151" y="139479"/>
                </a:lnTo>
                <a:lnTo>
                  <a:pt x="148539" y="107433"/>
                </a:lnTo>
                <a:lnTo>
                  <a:pt x="188999" y="79196"/>
                </a:lnTo>
                <a:lnTo>
                  <a:pt x="233953" y="55293"/>
                </a:lnTo>
                <a:lnTo>
                  <a:pt x="282822" y="36249"/>
                </a:lnTo>
                <a:lnTo>
                  <a:pt x="335025" y="22587"/>
                </a:lnTo>
                <a:lnTo>
                  <a:pt x="403098" y="8998"/>
                </a:lnTo>
                <a:lnTo>
                  <a:pt x="455885" y="1449"/>
                </a:lnTo>
                <a:lnTo>
                  <a:pt x="507425" y="0"/>
                </a:lnTo>
                <a:lnTo>
                  <a:pt x="557086" y="4338"/>
                </a:lnTo>
                <a:lnTo>
                  <a:pt x="604236" y="14153"/>
                </a:lnTo>
                <a:lnTo>
                  <a:pt x="648247" y="29133"/>
                </a:lnTo>
                <a:lnTo>
                  <a:pt x="688485" y="48966"/>
                </a:lnTo>
                <a:lnTo>
                  <a:pt x="724321" y="73342"/>
                </a:lnTo>
                <a:lnTo>
                  <a:pt x="755124" y="101949"/>
                </a:lnTo>
                <a:lnTo>
                  <a:pt x="780262" y="134475"/>
                </a:lnTo>
                <a:lnTo>
                  <a:pt x="799105" y="170609"/>
                </a:lnTo>
                <a:lnTo>
                  <a:pt x="811022" y="210039"/>
                </a:lnTo>
                <a:lnTo>
                  <a:pt x="742950" y="223628"/>
                </a:lnTo>
                <a:lnTo>
                  <a:pt x="730629" y="183186"/>
                </a:lnTo>
                <a:lnTo>
                  <a:pt x="710956" y="146153"/>
                </a:lnTo>
                <a:lnTo>
                  <a:pt x="684599" y="112900"/>
                </a:lnTo>
                <a:lnTo>
                  <a:pt x="652231" y="83796"/>
                </a:lnTo>
                <a:lnTo>
                  <a:pt x="614521" y="59211"/>
                </a:lnTo>
                <a:lnTo>
                  <a:pt x="572140" y="39514"/>
                </a:lnTo>
                <a:lnTo>
                  <a:pt x="525758" y="25075"/>
                </a:lnTo>
                <a:lnTo>
                  <a:pt x="476046" y="16263"/>
                </a:lnTo>
                <a:lnTo>
                  <a:pt x="423675" y="13448"/>
                </a:lnTo>
                <a:lnTo>
                  <a:pt x="369316" y="16999"/>
                </a:lnTo>
              </a:path>
            </a:pathLst>
          </a:custGeom>
          <a:ln w="15874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48453" y="2176526"/>
            <a:ext cx="558165" cy="418465"/>
          </a:xfrm>
          <a:custGeom>
            <a:avLst/>
            <a:gdLst/>
            <a:ahLst/>
            <a:cxnLst/>
            <a:rect l="l" t="t" r="r" b="b"/>
            <a:pathLst>
              <a:path w="558164" h="418464">
                <a:moveTo>
                  <a:pt x="557657" y="0"/>
                </a:moveTo>
                <a:lnTo>
                  <a:pt x="483997" y="15748"/>
                </a:lnTo>
                <a:lnTo>
                  <a:pt x="427887" y="29480"/>
                </a:lnTo>
                <a:lnTo>
                  <a:pt x="373886" y="45976"/>
                </a:lnTo>
                <a:lnTo>
                  <a:pt x="322298" y="65023"/>
                </a:lnTo>
                <a:lnTo>
                  <a:pt x="273429" y="86410"/>
                </a:lnTo>
                <a:lnTo>
                  <a:pt x="227582" y="109923"/>
                </a:lnTo>
                <a:lnTo>
                  <a:pt x="185063" y="135351"/>
                </a:lnTo>
                <a:lnTo>
                  <a:pt x="146177" y="162481"/>
                </a:lnTo>
                <a:lnTo>
                  <a:pt x="111229" y="191101"/>
                </a:lnTo>
                <a:lnTo>
                  <a:pt x="80523" y="220999"/>
                </a:lnTo>
                <a:lnTo>
                  <a:pt x="54365" y="251962"/>
                </a:lnTo>
                <a:lnTo>
                  <a:pt x="33059" y="283779"/>
                </a:lnTo>
                <a:lnTo>
                  <a:pt x="6223" y="349123"/>
                </a:lnTo>
                <a:lnTo>
                  <a:pt x="0" y="350520"/>
                </a:lnTo>
                <a:lnTo>
                  <a:pt x="41656" y="418464"/>
                </a:lnTo>
                <a:lnTo>
                  <a:pt x="85388" y="333375"/>
                </a:lnTo>
                <a:lnTo>
                  <a:pt x="79756" y="333375"/>
                </a:lnTo>
                <a:lnTo>
                  <a:pt x="90443" y="300486"/>
                </a:lnTo>
                <a:lnTo>
                  <a:pt x="127899" y="236199"/>
                </a:lnTo>
                <a:lnTo>
                  <a:pt x="154060" y="205226"/>
                </a:lnTo>
                <a:lnTo>
                  <a:pt x="184769" y="175318"/>
                </a:lnTo>
                <a:lnTo>
                  <a:pt x="219723" y="146689"/>
                </a:lnTo>
                <a:lnTo>
                  <a:pt x="258616" y="119552"/>
                </a:lnTo>
                <a:lnTo>
                  <a:pt x="301145" y="94120"/>
                </a:lnTo>
                <a:lnTo>
                  <a:pt x="347004" y="70606"/>
                </a:lnTo>
                <a:lnTo>
                  <a:pt x="395889" y="49223"/>
                </a:lnTo>
                <a:lnTo>
                  <a:pt x="447496" y="30186"/>
                </a:lnTo>
                <a:lnTo>
                  <a:pt x="501520" y="13707"/>
                </a:lnTo>
                <a:lnTo>
                  <a:pt x="557657" y="0"/>
                </a:lnTo>
                <a:close/>
              </a:path>
              <a:path w="558164" h="418464">
                <a:moveTo>
                  <a:pt x="86106" y="331977"/>
                </a:moveTo>
                <a:lnTo>
                  <a:pt x="79756" y="333375"/>
                </a:lnTo>
                <a:lnTo>
                  <a:pt x="85388" y="333375"/>
                </a:lnTo>
                <a:lnTo>
                  <a:pt x="86106" y="33197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169408" y="2154359"/>
            <a:ext cx="642620" cy="215900"/>
          </a:xfrm>
          <a:custGeom>
            <a:avLst/>
            <a:gdLst/>
            <a:ahLst/>
            <a:cxnLst/>
            <a:rect l="l" t="t" r="r" b="b"/>
            <a:pathLst>
              <a:path w="642620" h="215900">
                <a:moveTo>
                  <a:pt x="396521" y="15783"/>
                </a:moveTo>
                <a:lnTo>
                  <a:pt x="177405" y="15783"/>
                </a:lnTo>
                <a:lnTo>
                  <a:pt x="232386" y="18242"/>
                </a:lnTo>
                <a:lnTo>
                  <a:pt x="284644" y="24224"/>
                </a:lnTo>
                <a:lnTo>
                  <a:pt x="333792" y="33601"/>
                </a:lnTo>
                <a:lnTo>
                  <a:pt x="379444" y="46249"/>
                </a:lnTo>
                <a:lnTo>
                  <a:pt x="421211" y="62039"/>
                </a:lnTo>
                <a:lnTo>
                  <a:pt x="458708" y="80846"/>
                </a:lnTo>
                <a:lnTo>
                  <a:pt x="491547" y="102544"/>
                </a:lnTo>
                <a:lnTo>
                  <a:pt x="541702" y="154106"/>
                </a:lnTo>
                <a:lnTo>
                  <a:pt x="568578" y="215714"/>
                </a:lnTo>
                <a:lnTo>
                  <a:pt x="642238" y="199966"/>
                </a:lnTo>
                <a:lnTo>
                  <a:pt x="622627" y="149960"/>
                </a:lnTo>
                <a:lnTo>
                  <a:pt x="577742" y="96948"/>
                </a:lnTo>
                <a:lnTo>
                  <a:pt x="512995" y="54716"/>
                </a:lnTo>
                <a:lnTo>
                  <a:pt x="474143" y="37871"/>
                </a:lnTo>
                <a:lnTo>
                  <a:pt x="431491" y="23994"/>
                </a:lnTo>
                <a:lnTo>
                  <a:pt x="396521" y="15783"/>
                </a:lnTo>
                <a:close/>
              </a:path>
              <a:path w="642620" h="215900">
                <a:moveTo>
                  <a:pt x="230630" y="0"/>
                </a:moveTo>
                <a:lnTo>
                  <a:pt x="174793" y="2335"/>
                </a:lnTo>
                <a:lnTo>
                  <a:pt x="117484" y="8186"/>
                </a:lnTo>
                <a:lnTo>
                  <a:pt x="59090" y="17645"/>
                </a:lnTo>
                <a:lnTo>
                  <a:pt x="0" y="30802"/>
                </a:lnTo>
                <a:lnTo>
                  <a:pt x="60825" y="21937"/>
                </a:lnTo>
                <a:lnTo>
                  <a:pt x="120089" y="16972"/>
                </a:lnTo>
                <a:lnTo>
                  <a:pt x="177405" y="15783"/>
                </a:lnTo>
                <a:lnTo>
                  <a:pt x="396521" y="15783"/>
                </a:lnTo>
                <a:lnTo>
                  <a:pt x="385425" y="13177"/>
                </a:lnTo>
                <a:lnTo>
                  <a:pt x="336334" y="5512"/>
                </a:lnTo>
                <a:lnTo>
                  <a:pt x="284606" y="1089"/>
                </a:lnTo>
                <a:lnTo>
                  <a:pt x="230630" y="0"/>
                </a:lnTo>
                <a:close/>
              </a:path>
            </a:pathLst>
          </a:custGeom>
          <a:solidFill>
            <a:srgbClr val="B769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48453" y="2154634"/>
            <a:ext cx="1163320" cy="440690"/>
          </a:xfrm>
          <a:custGeom>
            <a:avLst/>
            <a:gdLst/>
            <a:ahLst/>
            <a:cxnLst/>
            <a:rect l="l" t="t" r="r" b="b"/>
            <a:pathLst>
              <a:path w="1163320" h="440689">
                <a:moveTo>
                  <a:pt x="557657" y="21891"/>
                </a:moveTo>
                <a:lnTo>
                  <a:pt x="501520" y="35598"/>
                </a:lnTo>
                <a:lnTo>
                  <a:pt x="447496" y="52077"/>
                </a:lnTo>
                <a:lnTo>
                  <a:pt x="395889" y="71115"/>
                </a:lnTo>
                <a:lnTo>
                  <a:pt x="347004" y="92497"/>
                </a:lnTo>
                <a:lnTo>
                  <a:pt x="301145" y="116011"/>
                </a:lnTo>
                <a:lnTo>
                  <a:pt x="258616" y="141443"/>
                </a:lnTo>
                <a:lnTo>
                  <a:pt x="219723" y="168580"/>
                </a:lnTo>
                <a:lnTo>
                  <a:pt x="184769" y="197210"/>
                </a:lnTo>
                <a:lnTo>
                  <a:pt x="154060" y="227117"/>
                </a:lnTo>
                <a:lnTo>
                  <a:pt x="127899" y="258090"/>
                </a:lnTo>
                <a:lnTo>
                  <a:pt x="106592" y="289914"/>
                </a:lnTo>
                <a:lnTo>
                  <a:pt x="79756" y="355266"/>
                </a:lnTo>
                <a:lnTo>
                  <a:pt x="86106" y="353869"/>
                </a:lnTo>
                <a:lnTo>
                  <a:pt x="41656" y="440356"/>
                </a:lnTo>
                <a:lnTo>
                  <a:pt x="0" y="372411"/>
                </a:lnTo>
                <a:lnTo>
                  <a:pt x="6223" y="371014"/>
                </a:lnTo>
                <a:lnTo>
                  <a:pt x="16910" y="338127"/>
                </a:lnTo>
                <a:lnTo>
                  <a:pt x="54365" y="273853"/>
                </a:lnTo>
                <a:lnTo>
                  <a:pt x="80523" y="242890"/>
                </a:lnTo>
                <a:lnTo>
                  <a:pt x="111229" y="212992"/>
                </a:lnTo>
                <a:lnTo>
                  <a:pt x="146177" y="184372"/>
                </a:lnTo>
                <a:lnTo>
                  <a:pt x="185063" y="157242"/>
                </a:lnTo>
                <a:lnTo>
                  <a:pt x="227582" y="131814"/>
                </a:lnTo>
                <a:lnTo>
                  <a:pt x="273429" y="108301"/>
                </a:lnTo>
                <a:lnTo>
                  <a:pt x="322298" y="86915"/>
                </a:lnTo>
                <a:lnTo>
                  <a:pt x="373886" y="67867"/>
                </a:lnTo>
                <a:lnTo>
                  <a:pt x="427887" y="51371"/>
                </a:lnTo>
                <a:lnTo>
                  <a:pt x="483997" y="37639"/>
                </a:lnTo>
                <a:lnTo>
                  <a:pt x="557657" y="21891"/>
                </a:lnTo>
                <a:lnTo>
                  <a:pt x="617110" y="10937"/>
                </a:lnTo>
                <a:lnTo>
                  <a:pt x="675440" y="3709"/>
                </a:lnTo>
                <a:lnTo>
                  <a:pt x="732274" y="99"/>
                </a:lnTo>
                <a:lnTo>
                  <a:pt x="787245" y="0"/>
                </a:lnTo>
                <a:lnTo>
                  <a:pt x="839982" y="3302"/>
                </a:lnTo>
                <a:lnTo>
                  <a:pt x="890116" y="9898"/>
                </a:lnTo>
                <a:lnTo>
                  <a:pt x="937277" y="19680"/>
                </a:lnTo>
                <a:lnTo>
                  <a:pt x="981096" y="32541"/>
                </a:lnTo>
                <a:lnTo>
                  <a:pt x="1021202" y="48372"/>
                </a:lnTo>
                <a:lnTo>
                  <a:pt x="1057227" y="67065"/>
                </a:lnTo>
                <a:lnTo>
                  <a:pt x="1088801" y="88513"/>
                </a:lnTo>
                <a:lnTo>
                  <a:pt x="1137117" y="139240"/>
                </a:lnTo>
                <a:lnTo>
                  <a:pt x="1163193" y="199691"/>
                </a:lnTo>
                <a:lnTo>
                  <a:pt x="1089533" y="215439"/>
                </a:lnTo>
                <a:lnTo>
                  <a:pt x="1079197" y="183442"/>
                </a:lnTo>
                <a:lnTo>
                  <a:pt x="1062656" y="153831"/>
                </a:lnTo>
                <a:lnTo>
                  <a:pt x="1012501" y="102269"/>
                </a:lnTo>
                <a:lnTo>
                  <a:pt x="979662" y="80571"/>
                </a:lnTo>
                <a:lnTo>
                  <a:pt x="942165" y="61763"/>
                </a:lnTo>
                <a:lnTo>
                  <a:pt x="900398" y="45973"/>
                </a:lnTo>
                <a:lnTo>
                  <a:pt x="854746" y="33326"/>
                </a:lnTo>
                <a:lnTo>
                  <a:pt x="805598" y="23948"/>
                </a:lnTo>
                <a:lnTo>
                  <a:pt x="753340" y="17967"/>
                </a:lnTo>
                <a:lnTo>
                  <a:pt x="698359" y="15507"/>
                </a:lnTo>
                <a:lnTo>
                  <a:pt x="641043" y="16697"/>
                </a:lnTo>
                <a:lnTo>
                  <a:pt x="581779" y="21661"/>
                </a:lnTo>
                <a:lnTo>
                  <a:pt x="520954" y="30527"/>
                </a:lnTo>
              </a:path>
            </a:pathLst>
          </a:custGeom>
          <a:ln w="15875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872980" y="266700"/>
            <a:ext cx="2128520" cy="3139440"/>
          </a:xfrm>
          <a:custGeom>
            <a:avLst/>
            <a:gdLst/>
            <a:ahLst/>
            <a:cxnLst/>
            <a:rect l="l" t="t" r="r" b="b"/>
            <a:pathLst>
              <a:path w="2128520" h="3139440">
                <a:moveTo>
                  <a:pt x="0" y="3139440"/>
                </a:moveTo>
                <a:lnTo>
                  <a:pt x="2128520" y="3139440"/>
                </a:lnTo>
                <a:lnTo>
                  <a:pt x="2128520" y="0"/>
                </a:lnTo>
                <a:lnTo>
                  <a:pt x="0" y="0"/>
                </a:lnTo>
                <a:lnTo>
                  <a:pt x="0" y="3139440"/>
                </a:lnTo>
                <a:close/>
              </a:path>
            </a:pathLst>
          </a:custGeom>
          <a:ln w="9525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9954894" y="297116"/>
            <a:ext cx="1963420" cy="304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5585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gency FB"/>
                <a:cs typeface="Agency FB"/>
              </a:rPr>
              <a:t>Luchar contra </a:t>
            </a:r>
            <a:r>
              <a:rPr sz="1800" spc="-5" dirty="0">
                <a:latin typeface="Agency FB"/>
                <a:cs typeface="Agency FB"/>
              </a:rPr>
              <a:t>la  </a:t>
            </a:r>
            <a:r>
              <a:rPr sz="1800" spc="5" dirty="0">
                <a:latin typeface="Agency FB"/>
                <a:cs typeface="Agency FB"/>
              </a:rPr>
              <a:t>monarquía </a:t>
            </a:r>
            <a:r>
              <a:rPr sz="1800" dirty="0">
                <a:latin typeface="Agency FB"/>
                <a:cs typeface="Agency FB"/>
              </a:rPr>
              <a:t>y </a:t>
            </a:r>
            <a:r>
              <a:rPr sz="1800" spc="10" dirty="0">
                <a:latin typeface="Agency FB"/>
                <a:cs typeface="Agency FB"/>
              </a:rPr>
              <a:t>el</a:t>
            </a:r>
            <a:r>
              <a:rPr sz="1800" spc="-165" dirty="0">
                <a:latin typeface="Agency FB"/>
                <a:cs typeface="Agency FB"/>
              </a:rPr>
              <a:t> </a:t>
            </a:r>
            <a:r>
              <a:rPr sz="1800" spc="5" dirty="0">
                <a:latin typeface="Agency FB"/>
                <a:cs typeface="Agency FB"/>
              </a:rPr>
              <a:t>régimen  colonial:</a:t>
            </a:r>
            <a:endParaRPr sz="1800">
              <a:latin typeface="Agency FB"/>
              <a:cs typeface="Agency FB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gency FB"/>
                <a:cs typeface="Agency FB"/>
              </a:rPr>
              <a:t>l-Rebelión</a:t>
            </a:r>
            <a:r>
              <a:rPr sz="1800" spc="-65" dirty="0">
                <a:latin typeface="Agency FB"/>
                <a:cs typeface="Agency FB"/>
              </a:rPr>
              <a:t> </a:t>
            </a:r>
            <a:r>
              <a:rPr sz="1800" spc="5" dirty="0">
                <a:latin typeface="Agency FB"/>
                <a:cs typeface="Agency FB"/>
              </a:rPr>
              <a:t>de</a:t>
            </a:r>
            <a:endParaRPr sz="1800">
              <a:latin typeface="Agency FB"/>
              <a:cs typeface="Agency FB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gency FB"/>
                <a:cs typeface="Agency FB"/>
              </a:rPr>
              <a:t>J.S.Atahualpa</a:t>
            </a:r>
            <a:endParaRPr sz="1800">
              <a:latin typeface="Agency FB"/>
              <a:cs typeface="Agency FB"/>
            </a:endParaRPr>
          </a:p>
          <a:p>
            <a:pPr marL="12700" marR="271780">
              <a:lnSpc>
                <a:spcPct val="100000"/>
              </a:lnSpc>
            </a:pPr>
            <a:r>
              <a:rPr sz="1800" spc="-10" dirty="0">
                <a:latin typeface="Agency FB"/>
                <a:cs typeface="Agency FB"/>
              </a:rPr>
              <a:t>II:_ </a:t>
            </a:r>
            <a:r>
              <a:rPr sz="1800" dirty="0">
                <a:latin typeface="Agency FB"/>
                <a:cs typeface="Agency FB"/>
              </a:rPr>
              <a:t>Revolución </a:t>
            </a:r>
            <a:r>
              <a:rPr sz="1800" spc="5" dirty="0">
                <a:latin typeface="Agency FB"/>
                <a:cs typeface="Agency FB"/>
              </a:rPr>
              <a:t>de </a:t>
            </a:r>
            <a:r>
              <a:rPr sz="1800" dirty="0">
                <a:latin typeface="Agency FB"/>
                <a:cs typeface="Agency FB"/>
              </a:rPr>
              <a:t>T.A.</a:t>
            </a:r>
            <a:r>
              <a:rPr sz="1800" spc="-145" dirty="0">
                <a:latin typeface="Agency FB"/>
                <a:cs typeface="Agency FB"/>
              </a:rPr>
              <a:t> </a:t>
            </a:r>
            <a:r>
              <a:rPr sz="1800" spc="-5" dirty="0">
                <a:latin typeface="Agency FB"/>
                <a:cs typeface="Agency FB"/>
              </a:rPr>
              <a:t>II  </a:t>
            </a:r>
            <a:r>
              <a:rPr sz="1800" dirty="0">
                <a:latin typeface="Agency FB"/>
                <a:cs typeface="Agency FB"/>
              </a:rPr>
              <a:t>III.Rebeliones criollas:  </a:t>
            </a:r>
            <a:r>
              <a:rPr sz="1800" spc="-5" dirty="0">
                <a:latin typeface="Agency FB"/>
                <a:cs typeface="Agency FB"/>
              </a:rPr>
              <a:t>(1811-14): </a:t>
            </a:r>
            <a:r>
              <a:rPr sz="1800" dirty="0">
                <a:latin typeface="Agency FB"/>
                <a:cs typeface="Agency FB"/>
              </a:rPr>
              <a:t>rebeliones  </a:t>
            </a:r>
            <a:r>
              <a:rPr sz="1800" spc="5" dirty="0">
                <a:latin typeface="Agency FB"/>
                <a:cs typeface="Agency FB"/>
              </a:rPr>
              <a:t>criollas.</a:t>
            </a:r>
            <a:endParaRPr sz="1800">
              <a:latin typeface="Agency FB"/>
              <a:cs typeface="Agency FB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gency FB"/>
                <a:cs typeface="Agency FB"/>
              </a:rPr>
              <a:t>(1820-1824): </a:t>
            </a:r>
            <a:r>
              <a:rPr sz="1800" spc="-5" dirty="0">
                <a:latin typeface="Agency FB"/>
                <a:cs typeface="Agency FB"/>
              </a:rPr>
              <a:t>la </a:t>
            </a:r>
            <a:r>
              <a:rPr sz="1800" spc="5" dirty="0">
                <a:latin typeface="Agency FB"/>
                <a:cs typeface="Agency FB"/>
              </a:rPr>
              <a:t>lucha por</a:t>
            </a:r>
            <a:r>
              <a:rPr sz="1800" spc="-225" dirty="0">
                <a:latin typeface="Agency FB"/>
                <a:cs typeface="Agency FB"/>
              </a:rPr>
              <a:t> </a:t>
            </a:r>
            <a:r>
              <a:rPr sz="1800" spc="-15" dirty="0">
                <a:latin typeface="Agency FB"/>
                <a:cs typeface="Agency FB"/>
              </a:rPr>
              <a:t>la</a:t>
            </a:r>
            <a:endParaRPr sz="1800">
              <a:latin typeface="Agency FB"/>
              <a:cs typeface="Agency FB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gency FB"/>
                <a:cs typeface="Agency FB"/>
              </a:rPr>
              <a:t>independencia</a:t>
            </a:r>
            <a:endParaRPr sz="1800">
              <a:latin typeface="Agency FB"/>
              <a:cs typeface="Agency FB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483979" y="2406650"/>
            <a:ext cx="852169" cy="1537970"/>
          </a:xfrm>
          <a:custGeom>
            <a:avLst/>
            <a:gdLst/>
            <a:ahLst/>
            <a:cxnLst/>
            <a:rect l="l" t="t" r="r" b="b"/>
            <a:pathLst>
              <a:path w="852170" h="1537970">
                <a:moveTo>
                  <a:pt x="766191" y="1452118"/>
                </a:moveTo>
                <a:lnTo>
                  <a:pt x="766191" y="1537843"/>
                </a:lnTo>
                <a:lnTo>
                  <a:pt x="823425" y="1509268"/>
                </a:lnTo>
                <a:lnTo>
                  <a:pt x="780415" y="1509268"/>
                </a:lnTo>
                <a:lnTo>
                  <a:pt x="780415" y="1480693"/>
                </a:lnTo>
                <a:lnTo>
                  <a:pt x="823256" y="1480693"/>
                </a:lnTo>
                <a:lnTo>
                  <a:pt x="766191" y="1452118"/>
                </a:lnTo>
                <a:close/>
              </a:path>
              <a:path w="852170" h="1537970">
                <a:moveTo>
                  <a:pt x="28575" y="0"/>
                </a:moveTo>
                <a:lnTo>
                  <a:pt x="0" y="0"/>
                </a:lnTo>
                <a:lnTo>
                  <a:pt x="0" y="1502918"/>
                </a:lnTo>
                <a:lnTo>
                  <a:pt x="6476" y="1509268"/>
                </a:lnTo>
                <a:lnTo>
                  <a:pt x="766191" y="1509268"/>
                </a:lnTo>
                <a:lnTo>
                  <a:pt x="766191" y="1495044"/>
                </a:lnTo>
                <a:lnTo>
                  <a:pt x="28575" y="1495044"/>
                </a:lnTo>
                <a:lnTo>
                  <a:pt x="14350" y="1480693"/>
                </a:lnTo>
                <a:lnTo>
                  <a:pt x="28575" y="1480693"/>
                </a:lnTo>
                <a:lnTo>
                  <a:pt x="28575" y="0"/>
                </a:lnTo>
                <a:close/>
              </a:path>
              <a:path w="852170" h="1537970">
                <a:moveTo>
                  <a:pt x="823256" y="1480693"/>
                </a:moveTo>
                <a:lnTo>
                  <a:pt x="780415" y="1480693"/>
                </a:lnTo>
                <a:lnTo>
                  <a:pt x="780415" y="1509268"/>
                </a:lnTo>
                <a:lnTo>
                  <a:pt x="823425" y="1509268"/>
                </a:lnTo>
                <a:lnTo>
                  <a:pt x="851916" y="1495044"/>
                </a:lnTo>
                <a:lnTo>
                  <a:pt x="823256" y="1480693"/>
                </a:lnTo>
                <a:close/>
              </a:path>
              <a:path w="852170" h="1537970">
                <a:moveTo>
                  <a:pt x="28575" y="1480693"/>
                </a:moveTo>
                <a:lnTo>
                  <a:pt x="14350" y="1480693"/>
                </a:lnTo>
                <a:lnTo>
                  <a:pt x="28575" y="1495044"/>
                </a:lnTo>
                <a:lnTo>
                  <a:pt x="28575" y="1480693"/>
                </a:lnTo>
                <a:close/>
              </a:path>
              <a:path w="852170" h="1537970">
                <a:moveTo>
                  <a:pt x="766191" y="1480693"/>
                </a:moveTo>
                <a:lnTo>
                  <a:pt x="28575" y="1480693"/>
                </a:lnTo>
                <a:lnTo>
                  <a:pt x="28575" y="1495044"/>
                </a:lnTo>
                <a:lnTo>
                  <a:pt x="766191" y="1495044"/>
                </a:lnTo>
                <a:lnTo>
                  <a:pt x="766191" y="1480693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75959" y="3048000"/>
            <a:ext cx="1275080" cy="403860"/>
          </a:xfrm>
          <a:custGeom>
            <a:avLst/>
            <a:gdLst/>
            <a:ahLst/>
            <a:cxnLst/>
            <a:rect l="l" t="t" r="r" b="b"/>
            <a:pathLst>
              <a:path w="1275079" h="403860">
                <a:moveTo>
                  <a:pt x="201929" y="0"/>
                </a:moveTo>
                <a:lnTo>
                  <a:pt x="0" y="201929"/>
                </a:lnTo>
                <a:lnTo>
                  <a:pt x="201929" y="403860"/>
                </a:lnTo>
                <a:lnTo>
                  <a:pt x="201929" y="302895"/>
                </a:lnTo>
                <a:lnTo>
                  <a:pt x="1174114" y="302895"/>
                </a:lnTo>
                <a:lnTo>
                  <a:pt x="1275080" y="201929"/>
                </a:lnTo>
                <a:lnTo>
                  <a:pt x="1174114" y="100964"/>
                </a:lnTo>
                <a:lnTo>
                  <a:pt x="201929" y="100964"/>
                </a:lnTo>
                <a:lnTo>
                  <a:pt x="201929" y="0"/>
                </a:lnTo>
                <a:close/>
              </a:path>
              <a:path w="1275079" h="403860">
                <a:moveTo>
                  <a:pt x="1174114" y="302895"/>
                </a:moveTo>
                <a:lnTo>
                  <a:pt x="1073149" y="302895"/>
                </a:lnTo>
                <a:lnTo>
                  <a:pt x="1073149" y="403860"/>
                </a:lnTo>
                <a:lnTo>
                  <a:pt x="1174114" y="302895"/>
                </a:lnTo>
                <a:close/>
              </a:path>
              <a:path w="1275079" h="403860">
                <a:moveTo>
                  <a:pt x="1073149" y="0"/>
                </a:moveTo>
                <a:lnTo>
                  <a:pt x="1073149" y="100964"/>
                </a:lnTo>
                <a:lnTo>
                  <a:pt x="1174114" y="100964"/>
                </a:lnTo>
                <a:lnTo>
                  <a:pt x="1073149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75959" y="3048000"/>
            <a:ext cx="1275080" cy="403860"/>
          </a:xfrm>
          <a:custGeom>
            <a:avLst/>
            <a:gdLst/>
            <a:ahLst/>
            <a:cxnLst/>
            <a:rect l="l" t="t" r="r" b="b"/>
            <a:pathLst>
              <a:path w="1275079" h="403860">
                <a:moveTo>
                  <a:pt x="0" y="201929"/>
                </a:moveTo>
                <a:lnTo>
                  <a:pt x="201929" y="0"/>
                </a:lnTo>
                <a:lnTo>
                  <a:pt x="201929" y="100964"/>
                </a:lnTo>
                <a:lnTo>
                  <a:pt x="1073149" y="100964"/>
                </a:lnTo>
                <a:lnTo>
                  <a:pt x="1073149" y="0"/>
                </a:lnTo>
                <a:lnTo>
                  <a:pt x="1275080" y="201929"/>
                </a:lnTo>
                <a:lnTo>
                  <a:pt x="1073149" y="403860"/>
                </a:lnTo>
                <a:lnTo>
                  <a:pt x="1073149" y="302895"/>
                </a:lnTo>
                <a:lnTo>
                  <a:pt x="201929" y="302895"/>
                </a:lnTo>
                <a:lnTo>
                  <a:pt x="201929" y="403860"/>
                </a:lnTo>
                <a:lnTo>
                  <a:pt x="0" y="201929"/>
                </a:lnTo>
                <a:close/>
              </a:path>
            </a:pathLst>
          </a:custGeom>
          <a:ln w="15874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067425" y="3087370"/>
            <a:ext cx="693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eb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15" dirty="0"/>
              <a:t>FAC.CCSS </a:t>
            </a:r>
            <a:r>
              <a:rPr dirty="0"/>
              <a:t>Y </a:t>
            </a:r>
            <a:r>
              <a:rPr spc="-5" dirty="0"/>
              <a:t>HH.LA</a:t>
            </a:r>
            <a:r>
              <a:rPr spc="-114" dirty="0"/>
              <a:t> </a:t>
            </a:r>
            <a:r>
              <a:rPr spc="-20" dirty="0"/>
              <a:t>CANTUTA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1298</Words>
  <Application>Microsoft Office PowerPoint</Application>
  <PresentationFormat>Panorámica</PresentationFormat>
  <Paragraphs>182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5" baseType="lpstr">
      <vt:lpstr>Adobe Hebrew</vt:lpstr>
      <vt:lpstr>Agency FB</vt:lpstr>
      <vt:lpstr>Arial</vt:lpstr>
      <vt:lpstr>Arial Narrow</vt:lpstr>
      <vt:lpstr>Arial Rounded MT Bold</vt:lpstr>
      <vt:lpstr>Baskerville Old Face</vt:lpstr>
      <vt:lpstr>Calibri</vt:lpstr>
      <vt:lpstr>Calibri Light</vt:lpstr>
      <vt:lpstr>Times New Roman</vt:lpstr>
      <vt:lpstr>Wingdings</vt:lpstr>
      <vt:lpstr>Office Theme</vt:lpstr>
      <vt:lpstr>Presentación de PowerPoint</vt:lpstr>
      <vt:lpstr>Presentación de PowerPoint</vt:lpstr>
      <vt:lpstr>UNIDAD 1</vt:lpstr>
      <vt:lpstr>Presentación de PowerPoint</vt:lpstr>
      <vt:lpstr>En el siglo XVIII: la burguesía limita el poder del monarca para  mayor libertad de acción capitalista.</vt:lpstr>
      <vt:lpstr>Presentación de PowerPoint</vt:lpstr>
      <vt:lpstr>Presentación de PowerPoint</vt:lpstr>
      <vt:lpstr>Unificación de reinos</vt:lpstr>
      <vt:lpstr>Formación de Estado -Nación</vt:lpstr>
      <vt:lpstr>Presentación de PowerPoint</vt:lpstr>
      <vt:lpstr>Presentación de PowerPoint</vt:lpstr>
      <vt:lpstr>ELEMENTOS  DEL ESTADO  PERUANO</vt:lpstr>
      <vt:lpstr>¿Existe estado nación  peruana o es una nación  en formación?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Gladys Zambrano</dc:creator>
  <cp:lastModifiedBy>LORENA</cp:lastModifiedBy>
  <cp:revision>7</cp:revision>
  <dcterms:created xsi:type="dcterms:W3CDTF">2020-10-18T04:34:27Z</dcterms:created>
  <dcterms:modified xsi:type="dcterms:W3CDTF">2020-10-19T03:17:10Z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2020-10-18T00:00:00Z</vt:filetime>
  </property>
</Properties>
</file>