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5" r:id="rId7"/>
    <p:sldId id="259" r:id="rId8"/>
    <p:sldId id="267" r:id="rId9"/>
    <p:sldId id="262" r:id="rId10"/>
    <p:sldId id="268" r:id="rId11"/>
    <p:sldId id="266" r:id="rId12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" lastIdx="8" clrIdx="1"/>
  <p:cmAuthor id="2" name="LORENA" initials="L" lastIdx="1" clrIdx="2">
    <p:extLst>
      <p:ext uri="{19B8F6BF-5375-455C-9EA6-DF929625EA0E}">
        <p15:presenceInfo xmlns:p15="http://schemas.microsoft.com/office/powerpoint/2012/main" userId="LOR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26T00:00:09.96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D054A098-ECE5-4B12-B313-BB9277A0BFE0}"/>
              </a:ext>
            </a:extLst>
          </p:cNvPr>
          <p:cNvSpPr txBox="1"/>
          <p:nvPr userDrawn="1"/>
        </p:nvSpPr>
        <p:spPr>
          <a:xfrm>
            <a:off x="9612225" y="6430734"/>
            <a:ext cx="3097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FFFF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FAC.CCSS Y HH.LA CANTUTA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77F5F6C6-920F-4C34-B879-D876DA21F8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401" r="10663"/>
          <a:stretch/>
        </p:blipFill>
        <p:spPr>
          <a:xfrm>
            <a:off x="119968" y="34470"/>
            <a:ext cx="863600" cy="13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9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590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6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Picture 2" descr="LA CANTUTA">
            <a:extLst>
              <a:ext uri="{FF2B5EF4-FFF2-40B4-BE49-F238E27FC236}">
                <a16:creationId xmlns="" xmlns:a16="http://schemas.microsoft.com/office/drawing/2014/main" id="{7E5F748B-497B-4C32-9679-59632A8E9A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7" y="286603"/>
            <a:ext cx="11791360" cy="600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11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6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7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4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795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72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677227-9E28-4F47-9971-50377979AE44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601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330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677227-9E28-4F47-9971-50377979AE44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A7942B-C1BA-47E3-B038-0728C18F9D8A}" type="slidenum">
              <a:rPr lang="es-PE" smtClean="0"/>
              <a:t>‹Nº›</a:t>
            </a:fld>
            <a:endParaRPr lang="es-P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7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Universidad Nacional de Educación Enrique Guzmán y Valle">
            <a:extLst>
              <a:ext uri="{FF2B5EF4-FFF2-40B4-BE49-F238E27FC236}">
                <a16:creationId xmlns="" xmlns:a16="http://schemas.microsoft.com/office/drawing/2014/main" id="{CCB6EEFB-0609-44D1-B1DD-6AA422FF8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1" t="61714"/>
          <a:stretch/>
        </p:blipFill>
        <p:spPr bwMode="auto">
          <a:xfrm rot="332500">
            <a:off x="3204955" y="2045913"/>
            <a:ext cx="5492350" cy="23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955" y="204717"/>
            <a:ext cx="1869743" cy="2442948"/>
          </a:xfrm>
        </p:spPr>
        <p:txBody>
          <a:bodyPr>
            <a:normAutofit fontScale="90000"/>
          </a:bodyPr>
          <a:lstStyle/>
          <a:p>
            <a:r>
              <a:rPr lang="en-GB" sz="3200" b="1" dirty="0" smtClean="0"/>
              <a:t>TRABAJO EN EQUIPO</a:t>
            </a:r>
            <a:br>
              <a:rPr lang="en-GB" sz="3200" b="1" dirty="0" smtClean="0"/>
            </a:br>
            <a:r>
              <a:rPr lang="en-GB" sz="3200" b="1" dirty="0"/>
              <a:t/>
            </a:r>
            <a:br>
              <a:rPr lang="en-GB" sz="3200" b="1" dirty="0"/>
            </a:b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b="1" dirty="0" smtClean="0"/>
              <a:t>UBUNTU</a:t>
            </a:r>
            <a:endParaRPr lang="en-GB" sz="3200" b="1" dirty="0"/>
          </a:p>
        </p:txBody>
      </p:sp>
      <p:pic>
        <p:nvPicPr>
          <p:cNvPr id="1028" name="Picture 4" descr="SIENTO ... LUEGO EXISTO: ¿Qué es Ubuntu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78" y="0"/>
            <a:ext cx="7459875" cy="640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9859133" y="2950192"/>
            <a:ext cx="2232783" cy="2442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solidFill>
                  <a:schemeClr val="tx1"/>
                </a:solidFill>
              </a:rPr>
              <a:t>ENVIAR AL AULA VIRTUAL SOBRE LAS  CARACTERISTICAS DEL ESTADO 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5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9309" y="202170"/>
            <a:ext cx="10058400" cy="881042"/>
          </a:xfrm>
        </p:spPr>
        <p:txBody>
          <a:bodyPr/>
          <a:lstStyle/>
          <a:p>
            <a:r>
              <a:rPr lang="es-PE" b="1" dirty="0" smtClean="0">
                <a:solidFill>
                  <a:srgbClr val="0070C0"/>
                </a:solidFill>
              </a:rPr>
              <a:t>El centralismo originó serios problemas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99309" y="1260764"/>
            <a:ext cx="4544291" cy="267765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Migraciones a la capital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Abandono de tierras agrícolas andinas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Hacinamiento y </a:t>
            </a:r>
            <a:r>
              <a:rPr lang="es-PE" sz="2400" dirty="0" err="1" smtClean="0"/>
              <a:t>tugurización</a:t>
            </a:r>
            <a:r>
              <a:rPr lang="es-PE" sz="2400" dirty="0" smtClean="0"/>
              <a:t> en Lima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Gran densidad poblacional en Lima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39" y="4473526"/>
            <a:ext cx="5802107" cy="1671905"/>
          </a:xfrm>
          <a:prstGeom prst="rect">
            <a:avLst/>
          </a:prstGeom>
        </p:spPr>
      </p:pic>
      <p:pic>
        <p:nvPicPr>
          <p:cNvPr id="4098" name="Picture 2" descr="Àrea de Geografìa, Historia y Economìa: El Centralismo en el Per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389" y="1083212"/>
            <a:ext cx="5343525" cy="50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7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5BB3717-3BFA-4C30-9954-F62DF7BA692C}"/>
              </a:ext>
            </a:extLst>
          </p:cNvPr>
          <p:cNvSpPr txBox="1"/>
          <p:nvPr/>
        </p:nvSpPr>
        <p:spPr>
          <a:xfrm>
            <a:off x="965200" y="697406"/>
            <a:ext cx="213206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PE" sz="2400" b="1" dirty="0"/>
              <a:t>UNIDAD</a:t>
            </a:r>
            <a:r>
              <a:rPr lang="es-PE" dirty="0"/>
              <a:t> </a:t>
            </a:r>
          </a:p>
        </p:txBody>
      </p:sp>
      <p:sp>
        <p:nvSpPr>
          <p:cNvPr id="5" name="Marcador de texto 15">
            <a:extLst>
              <a:ext uri="{FF2B5EF4-FFF2-40B4-BE49-F238E27FC236}">
                <a16:creationId xmlns="" xmlns:a16="http://schemas.microsoft.com/office/drawing/2014/main" id="{A3407FD1-52BC-4182-ACB1-3EA42A636F9C}"/>
              </a:ext>
            </a:extLst>
          </p:cNvPr>
          <p:cNvSpPr txBox="1">
            <a:spLocks/>
          </p:cNvSpPr>
          <p:nvPr/>
        </p:nvSpPr>
        <p:spPr>
          <a:xfrm>
            <a:off x="2095179" y="319980"/>
            <a:ext cx="507067" cy="512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</a:rPr>
              <a:t>   1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654AB3AB-1A1D-42F6-8D5E-C2FBBBE70A1E}"/>
              </a:ext>
            </a:extLst>
          </p:cNvPr>
          <p:cNvSpPr txBox="1"/>
          <p:nvPr/>
        </p:nvSpPr>
        <p:spPr>
          <a:xfrm>
            <a:off x="3523980" y="722255"/>
            <a:ext cx="162653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PE" sz="2400" b="1" dirty="0"/>
              <a:t>SESIÓN </a:t>
            </a:r>
            <a:r>
              <a:rPr lang="es-PE" sz="2400" b="1" dirty="0" smtClean="0"/>
              <a:t>2</a:t>
            </a:r>
            <a:endParaRPr lang="es-PE" sz="2400" b="1" dirty="0">
              <a:solidFill>
                <a:srgbClr val="FF0000"/>
              </a:solidFill>
            </a:endParaRPr>
          </a:p>
        </p:txBody>
      </p:sp>
      <p:sp>
        <p:nvSpPr>
          <p:cNvPr id="7" name="Marcador de texto 16">
            <a:extLst>
              <a:ext uri="{FF2B5EF4-FFF2-40B4-BE49-F238E27FC236}">
                <a16:creationId xmlns="" xmlns:a16="http://schemas.microsoft.com/office/drawing/2014/main" id="{D801438C-D66A-497E-9C34-06280AA4404C}"/>
              </a:ext>
            </a:extLst>
          </p:cNvPr>
          <p:cNvSpPr txBox="1">
            <a:spLocks/>
          </p:cNvSpPr>
          <p:nvPr/>
        </p:nvSpPr>
        <p:spPr>
          <a:xfrm>
            <a:off x="4433661" y="472591"/>
            <a:ext cx="622058" cy="4993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028EFED1-54DB-4EBF-81CE-3777F2391587}"/>
              </a:ext>
            </a:extLst>
          </p:cNvPr>
          <p:cNvSpPr txBox="1"/>
          <p:nvPr/>
        </p:nvSpPr>
        <p:spPr>
          <a:xfrm>
            <a:off x="435249" y="1280115"/>
            <a:ext cx="1052945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TEMA:</a:t>
            </a:r>
            <a:r>
              <a:rPr lang="es-PE" sz="2400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EF9B1737-3DD4-44AC-ACED-9F6F67CE2CBE}"/>
              </a:ext>
            </a:extLst>
          </p:cNvPr>
          <p:cNvSpPr txBox="1"/>
          <p:nvPr/>
        </p:nvSpPr>
        <p:spPr>
          <a:xfrm>
            <a:off x="484398" y="3645248"/>
            <a:ext cx="1056701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CAPACIDAD 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2FAFC279-6BA2-41B9-9B11-B63ED42BD8A7}"/>
              </a:ext>
            </a:extLst>
          </p:cNvPr>
          <p:cNvSpPr txBox="1"/>
          <p:nvPr/>
        </p:nvSpPr>
        <p:spPr>
          <a:xfrm>
            <a:off x="484398" y="4664773"/>
            <a:ext cx="105630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>
                <a:latin typeface="Arial" panose="020B0604020202020204" pitchFamily="34" charset="0"/>
                <a:ea typeface="Times New Roman" panose="02020603050405020304" pitchFamily="18" charset="0"/>
              </a:rPr>
              <a:t>1.2.	Compara las definiciones de Estado nominal, empírico y centralista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4A4159E9-194A-4B10-987F-1D21A232C6E8}"/>
              </a:ext>
            </a:extLst>
          </p:cNvPr>
          <p:cNvSpPr txBox="1"/>
          <p:nvPr/>
        </p:nvSpPr>
        <p:spPr>
          <a:xfrm>
            <a:off x="484398" y="2139618"/>
            <a:ext cx="10529454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COMPETENCIA  ESPECÍFICA: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3B7D73F6-36B1-4790-A1FF-0E484057056E}"/>
              </a:ext>
            </a:extLst>
          </p:cNvPr>
          <p:cNvSpPr txBox="1"/>
          <p:nvPr/>
        </p:nvSpPr>
        <p:spPr>
          <a:xfrm>
            <a:off x="489965" y="2647041"/>
            <a:ext cx="105294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1.2.	R</a:t>
            </a:r>
            <a:r>
              <a:rPr lang="es-MX" dirty="0" smtClean="0"/>
              <a:t>edacta  las características y diferencias entre un Estado nominal, uno empírico y el centralismo.</a:t>
            </a:r>
            <a:endParaRPr lang="es-P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23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3200" cap="all" spc="0" dirty="0">
                <a:solidFill>
                  <a:prstClr val="black"/>
                </a:solidFill>
                <a:latin typeface="Gill Sans MT" panose="020B0502020104020203"/>
              </a:rPr>
              <a:t>El Estado en la actualidad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339" y="2542451"/>
            <a:ext cx="5517358" cy="310313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56506"/>
            <a:ext cx="9723963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6">
            <a:extLst>
              <a:ext uri="{FF2B5EF4-FFF2-40B4-BE49-F238E27FC236}">
                <a16:creationId xmlns="" xmlns:a16="http://schemas.microsoft.com/office/drawing/2014/main" id="{D801438C-D66A-497E-9C34-06280AA4404C}"/>
              </a:ext>
            </a:extLst>
          </p:cNvPr>
          <p:cNvSpPr txBox="1">
            <a:spLocks/>
          </p:cNvSpPr>
          <p:nvPr/>
        </p:nvSpPr>
        <p:spPr>
          <a:xfrm>
            <a:off x="4433661" y="472591"/>
            <a:ext cx="622058" cy="4993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16" y="1698214"/>
            <a:ext cx="3794748" cy="242091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453045" y="781464"/>
            <a:ext cx="5224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0" i="0" u="none" strike="noStrike" kern="0" cap="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El estado une o separa?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LA DIVERSIDAD CULTURAL EN EL PERU - Mapa Men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620" y="183401"/>
            <a:ext cx="3985147" cy="593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2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6">
            <a:extLst>
              <a:ext uri="{FF2B5EF4-FFF2-40B4-BE49-F238E27FC236}">
                <a16:creationId xmlns="" xmlns:a16="http://schemas.microsoft.com/office/drawing/2014/main" id="{D801438C-D66A-497E-9C34-06280AA4404C}"/>
              </a:ext>
            </a:extLst>
          </p:cNvPr>
          <p:cNvSpPr txBox="1">
            <a:spLocks/>
          </p:cNvSpPr>
          <p:nvPr/>
        </p:nvSpPr>
        <p:spPr>
          <a:xfrm>
            <a:off x="4433661" y="472591"/>
            <a:ext cx="622058" cy="4993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79761" y="1329941"/>
            <a:ext cx="7467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6600" b="0" i="0" u="none" strike="noStrike" kern="0" cap="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Estado nación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15297" y="2795959"/>
            <a:ext cx="4057457" cy="256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s-PE" sz="4000" cap="all" dirty="0" smtClean="0">
                <a:solidFill>
                  <a:prstClr val="black"/>
                </a:solidFill>
                <a:latin typeface="Gill Sans MT" panose="020B0502020104020203"/>
              </a:rPr>
              <a:t>1.-Nominal</a:t>
            </a:r>
            <a:r>
              <a:rPr lang="es-PE" sz="4000" cap="all" dirty="0">
                <a:solidFill>
                  <a:prstClr val="black"/>
                </a:solidFill>
                <a:latin typeface="Gill Sans MT" panose="020B0502020104020203"/>
              </a:rPr>
              <a:t>, </a:t>
            </a:r>
            <a:endParaRPr lang="es-PE" sz="4000" cap="all" dirty="0" smtClean="0">
              <a:solidFill>
                <a:prstClr val="black"/>
              </a:solidFill>
              <a:latin typeface="Gill Sans MT" panose="020B0502020104020203"/>
            </a:endParaRP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s-PE" sz="4000" cap="all" dirty="0" smtClean="0">
                <a:solidFill>
                  <a:prstClr val="black"/>
                </a:solidFill>
                <a:latin typeface="Gill Sans MT" panose="020B0502020104020203"/>
              </a:rPr>
              <a:t>2.- empírico</a:t>
            </a:r>
            <a:r>
              <a:rPr lang="es-PE" sz="4000" cap="all" dirty="0">
                <a:solidFill>
                  <a:prstClr val="black"/>
                </a:solidFill>
                <a:latin typeface="Gill Sans MT" panose="020B0502020104020203"/>
              </a:rPr>
              <a:t>, </a:t>
            </a:r>
            <a:endParaRPr lang="es-PE" sz="4000" cap="all" dirty="0" smtClean="0">
              <a:solidFill>
                <a:prstClr val="black"/>
              </a:solidFill>
              <a:latin typeface="Gill Sans MT" panose="020B0502020104020203"/>
            </a:endParaRP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s-PE" sz="4000" cap="all" dirty="0" smtClean="0">
                <a:solidFill>
                  <a:prstClr val="black"/>
                </a:solidFill>
                <a:latin typeface="Gill Sans MT" panose="020B0502020104020203"/>
              </a:rPr>
              <a:t>3.- centralista</a:t>
            </a:r>
            <a:endParaRPr lang="en-US" sz="4000" cap="all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2149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0070C0"/>
                </a:solidFill>
              </a:rPr>
              <a:t>El Estado nominal queda en letra muerta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PE" sz="2400" dirty="0" smtClean="0"/>
              <a:t> El Art. 1 de la Constitución dice que la persona humana es el fin supremo de la nación.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sz="2400" dirty="0"/>
              <a:t> </a:t>
            </a:r>
            <a:r>
              <a:rPr lang="es-PE" sz="2400" dirty="0" smtClean="0"/>
              <a:t>Solo queda en el papel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sz="2400" dirty="0"/>
              <a:t> N</a:t>
            </a:r>
            <a:r>
              <a:rPr lang="es-PE" sz="2400" dirty="0" smtClean="0"/>
              <a:t>ominalmente se pronuncia en </a:t>
            </a:r>
            <a:r>
              <a:rPr lang="es-PE" sz="2400" dirty="0" err="1" smtClean="0"/>
              <a:t>teoria</a:t>
            </a:r>
            <a:r>
              <a:rPr lang="es-PE" sz="2400" dirty="0" smtClean="0"/>
              <a:t> pero no en la práctica social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sz="2400" dirty="0"/>
              <a:t> </a:t>
            </a:r>
            <a:r>
              <a:rPr lang="es-PE" sz="2400" dirty="0" smtClean="0"/>
              <a:t>Falta que se articule la ley con las políticas públicas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167" y="2092036"/>
            <a:ext cx="5675907" cy="37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6">
            <a:extLst>
              <a:ext uri="{FF2B5EF4-FFF2-40B4-BE49-F238E27FC236}">
                <a16:creationId xmlns="" xmlns:a16="http://schemas.microsoft.com/office/drawing/2014/main" id="{D801438C-D66A-497E-9C34-06280AA4404C}"/>
              </a:ext>
            </a:extLst>
          </p:cNvPr>
          <p:cNvSpPr txBox="1">
            <a:spLocks/>
          </p:cNvSpPr>
          <p:nvPr/>
        </p:nvSpPr>
        <p:spPr>
          <a:xfrm>
            <a:off x="4433661" y="472591"/>
            <a:ext cx="622058" cy="4993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68" y="971919"/>
            <a:ext cx="9754445" cy="11766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093" y="719093"/>
            <a:ext cx="5419814" cy="54198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290" y="1275671"/>
            <a:ext cx="3523793" cy="12863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557" y="2903421"/>
            <a:ext cx="3523793" cy="12863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4903" y="4610569"/>
            <a:ext cx="3523793" cy="128636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647109" y="4899809"/>
            <a:ext cx="3573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  <a:r>
              <a:rPr lang="en-GB" sz="4000" b="1" dirty="0" smtClean="0"/>
              <a:t>REALIDAD</a:t>
            </a:r>
            <a:endParaRPr lang="en-GB" sz="4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3392697" y="2562038"/>
            <a:ext cx="282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FORMALIDAD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70808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7299" y="295334"/>
            <a:ext cx="4828309" cy="1143000"/>
          </a:xfrm>
        </p:spPr>
        <p:txBody>
          <a:bodyPr/>
          <a:lstStyle/>
          <a:p>
            <a:r>
              <a:rPr lang="es-PE" b="1" dirty="0" smtClean="0">
                <a:solidFill>
                  <a:srgbClr val="0070C0"/>
                </a:solidFill>
              </a:rPr>
              <a:t>El estado empírico improvisado DESDE SUS INICIOS REPUBLICANOS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7395" y="4494525"/>
            <a:ext cx="9996426" cy="15696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 smtClean="0"/>
              <a:t>Débil de instituciones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 smtClean="0"/>
              <a:t>No hay una sociedad civil organizada, de fuerte opinión pública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 smtClean="0"/>
              <a:t>Es muy burocrático y corrupto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 smtClean="0"/>
              <a:t>Abandona grandes sectores sociales (exclusión).</a:t>
            </a:r>
            <a:endParaRPr lang="en-US" sz="24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903262" y="2019001"/>
            <a:ext cx="4828309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b="1" dirty="0" smtClean="0">
                <a:solidFill>
                  <a:srgbClr val="0070C0"/>
                </a:solidFill>
              </a:rPr>
              <a:t>El estado empírico ES SEÑALADO POR JORGE BASADRE EN SU OBRA HISTÓRICA </a:t>
            </a:r>
          </a:p>
          <a:p>
            <a:r>
              <a:rPr lang="es-PE" b="1" dirty="0" smtClean="0">
                <a:solidFill>
                  <a:srgbClr val="0070C0"/>
                </a:solidFill>
              </a:rPr>
              <a:t>“ LA REPUBLICA”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HISTORI-K: La Corrupción durante el Boom del Gu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54" y="425460"/>
            <a:ext cx="5934075" cy="361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7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4" y="1011981"/>
            <a:ext cx="9754445" cy="11766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028" y="731520"/>
            <a:ext cx="8025736" cy="570027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903028" y="286975"/>
            <a:ext cx="4309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GOBIERNOS INESTABLES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SERVICIO DE HISTORIA PERUANA Y UNIVERSAL: PRIMER MILITARISM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5" y="2633156"/>
            <a:ext cx="39814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2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186</Words>
  <Application>Microsoft Office PowerPoint</Application>
  <PresentationFormat>Panorámica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Gill Sans MT</vt:lpstr>
      <vt:lpstr>Times New Roman</vt:lpstr>
      <vt:lpstr>Wingdings</vt:lpstr>
      <vt:lpstr>Retrospección</vt:lpstr>
      <vt:lpstr>Presentación de PowerPoint</vt:lpstr>
      <vt:lpstr>Presentación de PowerPoint</vt:lpstr>
      <vt:lpstr>El Estado en la actualidad</vt:lpstr>
      <vt:lpstr>Presentación de PowerPoint</vt:lpstr>
      <vt:lpstr>Presentación de PowerPoint</vt:lpstr>
      <vt:lpstr>El Estado nominal queda en letra muerta</vt:lpstr>
      <vt:lpstr>Presentación de PowerPoint</vt:lpstr>
      <vt:lpstr>Presentación de PowerPoint</vt:lpstr>
      <vt:lpstr>Presentación de PowerPoint</vt:lpstr>
      <vt:lpstr>TRABAJO EN EQUIPO   UBUNTU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LORENA</cp:lastModifiedBy>
  <cp:revision>13</cp:revision>
  <dcterms:modified xsi:type="dcterms:W3CDTF">2020-10-26T18:17:04Z</dcterms:modified>
</cp:coreProperties>
</file>