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5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49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306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95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425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0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90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88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0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3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2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47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6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12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16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96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FF2F-B5E6-4A07-856F-AAC88288BA99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432B72-935F-48A6-A080-EA710A6F7C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35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1D46D5E-1676-4210-BF58-91EC40A4749A}"/>
              </a:ext>
            </a:extLst>
          </p:cNvPr>
          <p:cNvSpPr txBox="1"/>
          <p:nvPr/>
        </p:nvSpPr>
        <p:spPr>
          <a:xfrm>
            <a:off x="3657601" y="450573"/>
            <a:ext cx="448712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latin typeface="Algerian" panose="04020705040A02060702" pitchFamily="82" charset="0"/>
              </a:rPr>
              <a:t>GLOBALIZACIÓN</a:t>
            </a:r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44BFD2-C961-4960-8354-B8CD28013426}"/>
              </a:ext>
            </a:extLst>
          </p:cNvPr>
          <p:cNvSpPr txBox="1"/>
          <p:nvPr/>
        </p:nvSpPr>
        <p:spPr>
          <a:xfrm>
            <a:off x="1770752" y="5150686"/>
            <a:ext cx="33390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CASACHAGUA ANDREA</a:t>
            </a:r>
          </a:p>
          <a:p>
            <a:r>
              <a:rPr lang="es-ES" sz="2400" b="1" dirty="0"/>
              <a:t>RIVERA DAVID</a:t>
            </a:r>
          </a:p>
          <a:p>
            <a:r>
              <a:rPr lang="es-ES" sz="2400" b="1" dirty="0"/>
              <a:t>ROCA VICTORIA</a:t>
            </a:r>
          </a:p>
          <a:p>
            <a:r>
              <a:rPr lang="es-ES" sz="2400" b="1" dirty="0"/>
              <a:t>MARIN ESTHEFANY</a:t>
            </a:r>
          </a:p>
        </p:txBody>
      </p:sp>
      <p:pic>
        <p:nvPicPr>
          <p:cNvPr id="1026" name="Picture 2" descr="Entrevista a Ignacio Ramonet: “La globalización ha terminado por dividir la  sociedad entre los que tienen y los que no tienen” –  OtrasVocesenEducacion.org">
            <a:extLst>
              <a:ext uri="{FF2B5EF4-FFF2-40B4-BE49-F238E27FC236}">
                <a16:creationId xmlns:a16="http://schemas.microsoft.com/office/drawing/2014/main" id="{DA5515D8-B74A-4F5D-983C-E3B612003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45" y="1377743"/>
            <a:ext cx="4736237" cy="257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E11F21-3C6D-43A4-8708-81BE8EBC85EB}"/>
              </a:ext>
            </a:extLst>
          </p:cNvPr>
          <p:cNvSpPr txBox="1"/>
          <p:nvPr/>
        </p:nvSpPr>
        <p:spPr>
          <a:xfrm>
            <a:off x="4427041" y="4296812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GRUPO : “ASIRI”</a:t>
            </a:r>
          </a:p>
        </p:txBody>
      </p:sp>
      <p:pic>
        <p:nvPicPr>
          <p:cNvPr id="1028" name="Picture 4" descr="Smiling Quechua Child In Chivay Fotos e Imágenes de stock - Alamy">
            <a:extLst>
              <a:ext uri="{FF2B5EF4-FFF2-40B4-BE49-F238E27FC236}">
                <a16:creationId xmlns:a16="http://schemas.microsoft.com/office/drawing/2014/main" id="{4E501E87-A1D0-4F19-9835-CCC6EFF60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35" b="17692"/>
          <a:stretch/>
        </p:blipFill>
        <p:spPr bwMode="auto">
          <a:xfrm>
            <a:off x="6628366" y="4993865"/>
            <a:ext cx="2034001" cy="157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1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A29358-CB88-495F-8643-A47C4A4E44E7}"/>
              </a:ext>
            </a:extLst>
          </p:cNvPr>
          <p:cNvSpPr txBox="1"/>
          <p:nvPr/>
        </p:nvSpPr>
        <p:spPr>
          <a:xfrm>
            <a:off x="3817999" y="429182"/>
            <a:ext cx="409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lgerian" panose="04020705040A02060702" pitchFamily="82" charset="0"/>
              </a:rPr>
              <a:t>GLOBALIZACION</a:t>
            </a:r>
            <a:r>
              <a:rPr lang="es-ES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895461-0FB4-4CA0-B9CC-4FC4159A7881}"/>
              </a:ext>
            </a:extLst>
          </p:cNvPr>
          <p:cNvSpPr txBox="1"/>
          <p:nvPr/>
        </p:nvSpPr>
        <p:spPr>
          <a:xfrm>
            <a:off x="1245705" y="1325217"/>
            <a:ext cx="7765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 TRADICIONAL</a:t>
            </a: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b="1" i="0" u="none" strike="noStrike" baseline="0" dirty="0">
                <a:latin typeface="Times New Roman" panose="02020603050405020304" pitchFamily="18" charset="0"/>
              </a:rPr>
              <a:t>lobalización" significa</a:t>
            </a:r>
          </a:p>
          <a:p>
            <a:pPr algn="l"/>
            <a:r>
              <a:rPr lang="es-ES" b="1" i="0" u="none" strike="noStrike" baseline="0" dirty="0">
                <a:latin typeface="Times New Roman" panose="02020603050405020304" pitchFamily="18" charset="0"/>
              </a:rPr>
              <a:t>simplemente la integración internacional.</a:t>
            </a:r>
          </a:p>
          <a:p>
            <a:pPr algn="l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TECNICO: 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Una interpretación más técnica</a:t>
            </a:r>
            <a:r>
              <a:rPr lang="es-ES" sz="2400" b="1" dirty="0">
                <a:latin typeface="Times New Roman" panose="02020603050405020304" pitchFamily="18" charset="0"/>
              </a:rPr>
              <a:t> </a:t>
            </a:r>
            <a:r>
              <a:rPr lang="es-ES" sz="1800" b="1" i="0" u="none" strike="noStrike" baseline="0" dirty="0">
                <a:latin typeface="Times New Roman" panose="02020603050405020304" pitchFamily="18" charset="0"/>
              </a:rPr>
              <a:t>globalización sería la convergencia hacia un mercado global, en el sentido de precios y salarios equivalentes en todas partes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DOCTRINAL: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Beneficios de ciertas concentraciones del poder privado.</a:t>
            </a:r>
            <a:endParaRPr lang="es-ES" b="1" dirty="0"/>
          </a:p>
        </p:txBody>
      </p:sp>
      <p:pic>
        <p:nvPicPr>
          <p:cNvPr id="2050" name="Picture 2" descr="Webquest: La Globalización">
            <a:extLst>
              <a:ext uri="{FF2B5EF4-FFF2-40B4-BE49-F238E27FC236}">
                <a16:creationId xmlns:a16="http://schemas.microsoft.com/office/drawing/2014/main" id="{979F4EF9-D864-4A62-AF64-946C6DDAD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48" y="4073909"/>
            <a:ext cx="4661888" cy="256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5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8CCF0FF-F301-420A-A9A8-B04F6D276DA5}"/>
              </a:ext>
            </a:extLst>
          </p:cNvPr>
          <p:cNvSpPr txBox="1"/>
          <p:nvPr/>
        </p:nvSpPr>
        <p:spPr>
          <a:xfrm>
            <a:off x="1152940" y="795130"/>
            <a:ext cx="86271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lgerian" panose="04020705040A02060702" pitchFamily="82" charset="0"/>
              </a:rPr>
              <a:t>CARACTERISTICAS</a:t>
            </a:r>
            <a:r>
              <a:rPr lang="es-ES" sz="2800" dirty="0">
                <a:latin typeface="Bahnschrift Light Condensed" panose="020B0502040204020203" pitchFamily="34" charset="0"/>
              </a:rPr>
              <a:t>: </a:t>
            </a:r>
          </a:p>
          <a:p>
            <a:endParaRPr lang="es-ES" sz="1600" dirty="0">
              <a:latin typeface="Bahnschrift Light Condensed" panose="020B0502040204020203" pitchFamily="34" charset="0"/>
            </a:endParaRPr>
          </a:p>
          <a:p>
            <a:r>
              <a:rPr lang="es-ES" sz="2400" b="1" dirty="0">
                <a:latin typeface="Bahnschrift Light Condensed" panose="020B0502040204020203" pitchFamily="34" charset="0"/>
              </a:rPr>
              <a:t>*Un sistema de propaganda bien enfocado en su tarea, resulta tan eficaz que hasta sus víctimas lo aceptan, y no deberían. Ninguna persona en su sano juicio se opondría a la globalización.</a:t>
            </a:r>
          </a:p>
          <a:p>
            <a:endParaRPr lang="es-ES" sz="2400" b="1" dirty="0">
              <a:latin typeface="Bahnschrift Light Condensed" panose="020B0502040204020203" pitchFamily="34" charset="0"/>
            </a:endParaRPr>
          </a:p>
          <a:p>
            <a:r>
              <a:rPr lang="es-ES" sz="2400" b="1" dirty="0">
                <a:latin typeface="Bahnschrift Light Condensed" panose="020B0502040204020203" pitchFamily="34" charset="0"/>
              </a:rPr>
              <a:t>* Integración internacional en beneficio al poder privado .</a:t>
            </a:r>
          </a:p>
          <a:p>
            <a:endParaRPr lang="es-ES" sz="2400" b="1" dirty="0">
              <a:latin typeface="Bahnschrift Light Condensed" panose="020B0502040204020203" pitchFamily="34" charset="0"/>
            </a:endParaRPr>
          </a:p>
          <a:p>
            <a:r>
              <a:rPr lang="es-ES" sz="2400" b="1" dirty="0">
                <a:latin typeface="Bahnschrift Light Condensed" panose="020B0502040204020203" pitchFamily="34" charset="0"/>
              </a:rPr>
              <a:t>*Mayor crecimiento y prosperidad de la economía de las grandes empresas y hay mayor desigualdad con la población obrera.</a:t>
            </a:r>
          </a:p>
          <a:p>
            <a:endParaRPr lang="es-ES" sz="2400" b="1" dirty="0">
              <a:latin typeface="Bahnschrift Light Condensed" panose="020B0502040204020203" pitchFamily="34" charset="0"/>
            </a:endParaRPr>
          </a:p>
          <a:p>
            <a:endParaRPr lang="es-ES" sz="2400" b="1" dirty="0">
              <a:latin typeface="Bahnschrift Light Condensed" panose="020B0502040204020203" pitchFamily="34" charset="0"/>
            </a:endParaRPr>
          </a:p>
        </p:txBody>
      </p:sp>
      <p:pic>
        <p:nvPicPr>
          <p:cNvPr id="3074" name="Picture 2" descr="Derecho de la Integración y Comercio Internacional | Universidad de Bogotá  Jorge Tadeo Lozano">
            <a:extLst>
              <a:ext uri="{FF2B5EF4-FFF2-40B4-BE49-F238E27FC236}">
                <a16:creationId xmlns:a16="http://schemas.microsoft.com/office/drawing/2014/main" id="{D9AA5B5F-678B-4D49-9904-26F62DC8A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90" y="4621047"/>
            <a:ext cx="4431283" cy="22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9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97F579E-1CB3-4C7A-AFBC-03597B6768EB}"/>
              </a:ext>
            </a:extLst>
          </p:cNvPr>
          <p:cNvSpPr txBox="1"/>
          <p:nvPr/>
        </p:nvSpPr>
        <p:spPr>
          <a:xfrm>
            <a:off x="1842052" y="1060174"/>
            <a:ext cx="92945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Algerian" panose="04020705040A02060702" pitchFamily="82" charset="0"/>
              </a:rPr>
              <a:t>Consecuencias :</a:t>
            </a:r>
          </a:p>
          <a:p>
            <a:endParaRPr lang="es-ES" dirty="0">
              <a:latin typeface="Algerian" panose="04020705040A02060702" pitchFamily="82" charset="0"/>
            </a:endParaRPr>
          </a:p>
          <a:p>
            <a:r>
              <a:rPr lang="es-ES" sz="2000" dirty="0">
                <a:latin typeface="Bahnschrift" panose="020B0502040204020203" pitchFamily="34" charset="0"/>
              </a:rPr>
              <a:t>*</a:t>
            </a:r>
            <a:r>
              <a:rPr lang="es-ES" sz="2000" b="1" dirty="0">
                <a:latin typeface="Bahnschrift" panose="020B0502040204020203" pitchFamily="34" charset="0"/>
              </a:rPr>
              <a:t>Diferencias en los privilegios de  los derechos entre empresas y ciudadanos</a:t>
            </a:r>
          </a:p>
          <a:p>
            <a:endParaRPr lang="es-ES" sz="2000" b="1" dirty="0">
              <a:latin typeface="Bahnschrift" panose="020B0502040204020203" pitchFamily="34" charset="0"/>
            </a:endParaRPr>
          </a:p>
          <a:p>
            <a:r>
              <a:rPr lang="es-ES" sz="2000" b="1" dirty="0">
                <a:latin typeface="Bahnschrift" panose="020B0502040204020203" pitchFamily="34" charset="0"/>
              </a:rPr>
              <a:t>*Alianzas de empresas para evadir las leyes y normas del mercado </a:t>
            </a:r>
            <a:r>
              <a:rPr lang="es-ES" sz="2000" dirty="0">
                <a:latin typeface="Bahnschrift" panose="020B0502040204020203" pitchFamily="34" charset="0"/>
              </a:rPr>
              <a:t>.</a:t>
            </a:r>
          </a:p>
          <a:p>
            <a:endParaRPr lang="es-ES" sz="2000" dirty="0">
              <a:latin typeface="Bahnschrift" panose="020B0502040204020203" pitchFamily="34" charset="0"/>
            </a:endParaRPr>
          </a:p>
          <a:p>
            <a:pPr algn="l"/>
            <a:r>
              <a:rPr lang="es-ES" sz="2000" dirty="0">
                <a:latin typeface="Bahnschrift" panose="020B0502040204020203" pitchFamily="34" charset="0"/>
              </a:rPr>
              <a:t>*</a:t>
            </a:r>
            <a:r>
              <a:rPr lang="es-E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s-ES" sz="2000" b="1" i="0" u="none" strike="noStrike" baseline="0" dirty="0">
                <a:latin typeface="Bahnschrift" panose="020B0502040204020203" pitchFamily="34" charset="0"/>
              </a:rPr>
              <a:t>Permiten que estas concentraciones privadas de poder ataquen las regulaciones gubernamentales sobre salud (sanidad), protección medioambiental, derechos laborales</a:t>
            </a:r>
            <a:r>
              <a:rPr lang="es-ES" sz="1800" b="1" i="0" u="none" strike="noStrike" baseline="0" dirty="0">
                <a:latin typeface="Bahnschrift" panose="020B0502040204020203" pitchFamily="34" charset="0"/>
              </a:rPr>
              <a:t>.</a:t>
            </a:r>
            <a:endParaRPr lang="es-ES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Bahnschrift" panose="020B0502040204020203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15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877EE2-A7B5-445C-A982-48EA7F0B9937}"/>
              </a:ext>
            </a:extLst>
          </p:cNvPr>
          <p:cNvSpPr txBox="1"/>
          <p:nvPr/>
        </p:nvSpPr>
        <p:spPr>
          <a:xfrm>
            <a:off x="1166193" y="596348"/>
            <a:ext cx="8428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Algerian" panose="04020705040A02060702" pitchFamily="82" charset="0"/>
              </a:rPr>
              <a:t>Consecuencias :</a:t>
            </a:r>
          </a:p>
          <a:p>
            <a:endParaRPr lang="es-ES" dirty="0">
              <a:latin typeface="Algerian" panose="04020705040A02060702" pitchFamily="82" charset="0"/>
            </a:endParaRPr>
          </a:p>
          <a:p>
            <a:r>
              <a:rPr lang="es-ES" sz="2000" b="1" dirty="0">
                <a:latin typeface="Bahnschrift" panose="020B0502040204020203" pitchFamily="34" charset="0"/>
              </a:rPr>
              <a:t>*EL SECTOR PRIVADO NO RINDE CUENTAS A NADIE EXCUSANDOSE ERRONEAMENTE COMO “ COMERCIO”.</a:t>
            </a:r>
          </a:p>
          <a:p>
            <a:endParaRPr lang="es-ES" dirty="0">
              <a:latin typeface="Bahnschrift" panose="020B0502040204020203" pitchFamily="34" charset="0"/>
            </a:endParaRPr>
          </a:p>
          <a:p>
            <a:r>
              <a:rPr lang="es-ES" sz="2000" dirty="0">
                <a:latin typeface="Bahnschrift" panose="020B0502040204020203" pitchFamily="34" charset="0"/>
              </a:rPr>
              <a:t>*</a:t>
            </a:r>
            <a:r>
              <a:rPr lang="es-ES" sz="2000" b="1" dirty="0">
                <a:latin typeface="Bahnschrift" panose="020B0502040204020203" pitchFamily="34" charset="0"/>
              </a:rPr>
              <a:t>La población manifestante se opone radicalmente a los privilegios que se dan en los acuerdos de libre inversión.</a:t>
            </a:r>
          </a:p>
          <a:p>
            <a:endParaRPr lang="es-ES" sz="1800" dirty="0">
              <a:latin typeface="Bahnschrift" panose="020B0502040204020203" pitchFamily="34" charset="0"/>
            </a:endParaRPr>
          </a:p>
          <a:p>
            <a:endParaRPr lang="es-ES" dirty="0"/>
          </a:p>
        </p:txBody>
      </p:sp>
      <p:pic>
        <p:nvPicPr>
          <p:cNvPr id="4098" name="Picture 2" descr="Noticias SER on Twitter: &quot;📷 #TRUJILLO | Desde las 10am la población se  moviliza frente al gobierno regional, el municipio provincial y la plaza de  armas manifestándose en contra el @congresoperu @ManuelMerinoDe">
            <a:extLst>
              <a:ext uri="{FF2B5EF4-FFF2-40B4-BE49-F238E27FC236}">
                <a16:creationId xmlns:a16="http://schemas.microsoft.com/office/drawing/2014/main" id="{BFF81F39-8743-479F-8E69-D61563ED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61" y="3020876"/>
            <a:ext cx="6144819" cy="34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25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223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Algerian</vt:lpstr>
      <vt:lpstr>Arial</vt:lpstr>
      <vt:lpstr>Bahnschrift</vt:lpstr>
      <vt:lpstr>Bahnschrift Light Condensed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</cp:revision>
  <dcterms:created xsi:type="dcterms:W3CDTF">2020-11-19T12:39:21Z</dcterms:created>
  <dcterms:modified xsi:type="dcterms:W3CDTF">2020-11-19T13:29:10Z</dcterms:modified>
</cp:coreProperties>
</file>