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59" r:id="rId5"/>
    <p:sldId id="260" r:id="rId6"/>
    <p:sldId id="263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1A94E-5D14-482B-89C1-53FD7B7F4002}" type="datetimeFigureOut">
              <a:rPr lang="es-PE" smtClean="0"/>
              <a:t>25/11/2020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AB7DB-C298-40FD-9A0A-648F3D3F22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9993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7227-9E28-4F47-9971-50377979AE44}" type="datetimeFigureOut">
              <a:rPr lang="es-PE" smtClean="0"/>
              <a:t>25/11/2020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D054A098-ECE5-4B12-B313-BB9277A0BFE0}"/>
              </a:ext>
            </a:extLst>
          </p:cNvPr>
          <p:cNvSpPr txBox="1"/>
          <p:nvPr userDrawn="1"/>
        </p:nvSpPr>
        <p:spPr>
          <a:xfrm>
            <a:off x="9612225" y="6430734"/>
            <a:ext cx="3097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>
                <a:solidFill>
                  <a:srgbClr val="FFFF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FAC.CCSS Y HH.LA CANTUTA 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="" xmlns:a16="http://schemas.microsoft.com/office/drawing/2014/main" id="{77F5F6C6-920F-4C34-B879-D876DA21F8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401" r="10663"/>
          <a:stretch/>
        </p:blipFill>
        <p:spPr>
          <a:xfrm>
            <a:off x="119968" y="34470"/>
            <a:ext cx="863600" cy="132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9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7227-9E28-4F47-9971-50377979AE44}" type="datetimeFigureOut">
              <a:rPr lang="es-PE" smtClean="0"/>
              <a:t>25/11/2020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942B-C1BA-47E3-B038-0728C18F9D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590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7227-9E28-4F47-9971-50377979AE44}" type="datetimeFigureOut">
              <a:rPr lang="es-PE" smtClean="0"/>
              <a:t>25/11/2020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942B-C1BA-47E3-B038-0728C18F9D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684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7227-9E28-4F47-9971-50377979AE44}" type="datetimeFigureOut">
              <a:rPr lang="es-PE" smtClean="0"/>
              <a:t>25/11/2020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942B-C1BA-47E3-B038-0728C18F9D8A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Picture 2" descr="LA CANTUTA">
            <a:extLst>
              <a:ext uri="{FF2B5EF4-FFF2-40B4-BE49-F238E27FC236}">
                <a16:creationId xmlns="" xmlns:a16="http://schemas.microsoft.com/office/drawing/2014/main" id="{7E5F748B-497B-4C32-9679-59632A8E9A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7" y="286603"/>
            <a:ext cx="11791360" cy="600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116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7227-9E28-4F47-9971-50377979AE44}" type="datetimeFigureOut">
              <a:rPr lang="es-PE" smtClean="0"/>
              <a:t>25/11/2020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942B-C1BA-47E3-B038-0728C18F9D8A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66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7227-9E28-4F47-9971-50377979AE44}" type="datetimeFigureOut">
              <a:rPr lang="es-PE" smtClean="0"/>
              <a:t>25/11/2020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942B-C1BA-47E3-B038-0728C18F9D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477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7227-9E28-4F47-9971-50377979AE44}" type="datetimeFigureOut">
              <a:rPr lang="es-PE" smtClean="0"/>
              <a:t>25/11/2020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942B-C1BA-47E3-B038-0728C18F9D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940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7227-9E28-4F47-9971-50377979AE44}" type="datetimeFigureOut">
              <a:rPr lang="es-PE" smtClean="0"/>
              <a:t>25/11/2020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942B-C1BA-47E3-B038-0728C18F9D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795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7227-9E28-4F47-9971-50377979AE44}" type="datetimeFigureOut">
              <a:rPr lang="es-PE" smtClean="0"/>
              <a:t>25/11/2020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942B-C1BA-47E3-B038-0728C18F9D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72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677227-9E28-4F47-9971-50377979AE44}" type="datetimeFigureOut">
              <a:rPr lang="es-PE" smtClean="0"/>
              <a:t>25/11/2020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A7942B-C1BA-47E3-B038-0728C18F9D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601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7227-9E28-4F47-9971-50377979AE44}" type="datetimeFigureOut">
              <a:rPr lang="es-PE" smtClean="0"/>
              <a:t>25/11/2020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942B-C1BA-47E3-B038-0728C18F9D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330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677227-9E28-4F47-9971-50377979AE44}" type="datetimeFigureOut">
              <a:rPr lang="es-PE" smtClean="0"/>
              <a:t>25/11/2020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8A7942B-C1BA-47E3-B038-0728C18F9D8A}" type="slidenum">
              <a:rPr lang="es-PE" smtClean="0"/>
              <a:t>‹Nº›</a:t>
            </a:fld>
            <a:endParaRPr lang="es-P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87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fif"/><Relationship Id="rId2" Type="http://schemas.openxmlformats.org/officeDocument/2006/relationships/image" Target="../media/image24.jf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fif"/><Relationship Id="rId4" Type="http://schemas.openxmlformats.org/officeDocument/2006/relationships/image" Target="../media/image26.jf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fif"/><Relationship Id="rId2" Type="http://schemas.openxmlformats.org/officeDocument/2006/relationships/image" Target="../media/image28.jf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f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fif"/><Relationship Id="rId2" Type="http://schemas.openxmlformats.org/officeDocument/2006/relationships/image" Target="../media/image31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fif"/><Relationship Id="rId5" Type="http://schemas.openxmlformats.org/officeDocument/2006/relationships/image" Target="../media/image10.jfif"/><Relationship Id="rId4" Type="http://schemas.openxmlformats.org/officeDocument/2006/relationships/image" Target="../media/image9.jf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fif"/><Relationship Id="rId7" Type="http://schemas.openxmlformats.org/officeDocument/2006/relationships/image" Target="../media/image19.jfif"/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fif"/><Relationship Id="rId5" Type="http://schemas.openxmlformats.org/officeDocument/2006/relationships/image" Target="../media/image17.jfif"/><Relationship Id="rId4" Type="http://schemas.openxmlformats.org/officeDocument/2006/relationships/image" Target="../media/image16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Universidad Nacional de Educación Enrique Guzmán y Valle">
            <a:extLst>
              <a:ext uri="{FF2B5EF4-FFF2-40B4-BE49-F238E27FC236}">
                <a16:creationId xmlns="" xmlns:a16="http://schemas.microsoft.com/office/drawing/2014/main" id="{CCB6EEFB-0609-44D1-B1DD-6AA422FF8B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1" t="61714"/>
          <a:stretch/>
        </p:blipFill>
        <p:spPr bwMode="auto">
          <a:xfrm rot="332500">
            <a:off x="3204955" y="2045913"/>
            <a:ext cx="5492350" cy="23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899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17FB030-9A32-4DFD-8CE3-FD6E1C9EB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1901"/>
            <a:ext cx="11582400" cy="1450757"/>
          </a:xfrm>
        </p:spPr>
        <p:txBody>
          <a:bodyPr/>
          <a:lstStyle/>
          <a:p>
            <a:r>
              <a:rPr lang="es-ES" dirty="0"/>
              <a:t>INNOVACIONES </a:t>
            </a:r>
            <a:r>
              <a:rPr lang="es-ES" dirty="0" smtClean="0"/>
              <a:t>EN LO CULTURAL Y EDUCATIVO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E7D1D165-7B84-4688-9F16-7D3AE1AB6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338" y="2093277"/>
            <a:ext cx="3758416" cy="216967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76C07576-C5F4-45CA-B551-2174D1D8D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773" y="4667925"/>
            <a:ext cx="2197783" cy="108768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="" xmlns:a16="http://schemas.microsoft.com/office/drawing/2014/main" id="{D2C106D6-4ACC-4F55-8679-4E7B8FE09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787" y="4301742"/>
            <a:ext cx="4020457" cy="1522127"/>
          </a:xfrm>
          <a:prstGeom prst="rect">
            <a:avLst/>
          </a:prstGeom>
        </p:spPr>
      </p:pic>
      <p:pic>
        <p:nvPicPr>
          <p:cNvPr id="1028" name="Picture 4" descr="Cómo crear su primera clase en 'Classroom'? | Compartir Palabra maestr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30" y="2263323"/>
            <a:ext cx="3846286" cy="176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900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2A55301F-D6E6-47E2-9AE7-CC0EDA8AA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743" y="2804034"/>
            <a:ext cx="4114818" cy="274042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DE5D938A-C077-4613-A512-C7C813E66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397" y="513369"/>
            <a:ext cx="4235660" cy="162111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B9298419-2857-48E8-A2DA-17414A8D2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67" y="2019251"/>
            <a:ext cx="3297689" cy="267526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6BF81D64-4E7C-4F1E-990F-CECAB9025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9449" y="3094319"/>
            <a:ext cx="2857500" cy="2740423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="" xmlns:a16="http://schemas.microsoft.com/office/drawing/2014/main" id="{70EFC12F-BB5B-4A32-98F1-73BFC5D3DABE}"/>
              </a:ext>
            </a:extLst>
          </p:cNvPr>
          <p:cNvSpPr/>
          <p:nvPr/>
        </p:nvSpPr>
        <p:spPr>
          <a:xfrm>
            <a:off x="833566" y="536135"/>
            <a:ext cx="3642067" cy="787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Ojo: </a:t>
            </a:r>
            <a:r>
              <a:rPr lang="es-ES" dirty="0" smtClean="0"/>
              <a:t>¿primero </a:t>
            </a:r>
            <a:r>
              <a:rPr lang="es-ES" dirty="0"/>
              <a:t>se crea la necesidad </a:t>
            </a:r>
            <a:r>
              <a:rPr lang="es-ES" dirty="0" smtClean="0"/>
              <a:t>O el mercado?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41131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="" xmlns:a16="http://schemas.microsoft.com/office/drawing/2014/main" id="{A9FE79B5-0577-4E86-B8E1-9985AA2E5972}"/>
              </a:ext>
            </a:extLst>
          </p:cNvPr>
          <p:cNvSpPr/>
          <p:nvPr/>
        </p:nvSpPr>
        <p:spPr>
          <a:xfrm>
            <a:off x="661182" y="436098"/>
            <a:ext cx="2405575" cy="125202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3.--  SOFTWARE  del conocimiento</a:t>
            </a:r>
            <a:endParaRPr lang="es-PE" dirty="0">
              <a:solidFill>
                <a:sysClr val="windowText" lastClr="000000"/>
              </a:solidFill>
            </a:endParaRPr>
          </a:p>
        </p:txBody>
      </p:sp>
      <p:sp>
        <p:nvSpPr>
          <p:cNvPr id="3" name="Flecha: a la derecha 2">
            <a:extLst>
              <a:ext uri="{FF2B5EF4-FFF2-40B4-BE49-F238E27FC236}">
                <a16:creationId xmlns="" xmlns:a16="http://schemas.microsoft.com/office/drawing/2014/main" id="{784DCCC1-A776-4154-A1C5-8884EF6B90D6}"/>
              </a:ext>
            </a:extLst>
          </p:cNvPr>
          <p:cNvSpPr/>
          <p:nvPr/>
        </p:nvSpPr>
        <p:spPr>
          <a:xfrm>
            <a:off x="3516923" y="1069145"/>
            <a:ext cx="2447779" cy="337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="" xmlns:a16="http://schemas.microsoft.com/office/drawing/2014/main" id="{20C2BD9E-C343-4E8E-A052-EB35599B9214}"/>
              </a:ext>
            </a:extLst>
          </p:cNvPr>
          <p:cNvSpPr/>
          <p:nvPr/>
        </p:nvSpPr>
        <p:spPr>
          <a:xfrm>
            <a:off x="6822831" y="436098"/>
            <a:ext cx="3587261" cy="137863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Los sistemas software, avanzados serian capaces de tomar decisiones y aplicar metodologías de forma  mucho mas diligente y eficiente que los seres humanos</a:t>
            </a:r>
            <a:endParaRPr lang="es-PE" dirty="0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8DE1E570-F4C9-43BE-8910-63811B457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294" y="3196150"/>
            <a:ext cx="3299534" cy="200889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493EBA28-60E0-4D63-9837-9BA8FAD1F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638" y="3066757"/>
            <a:ext cx="3902393" cy="248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98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="" xmlns:a16="http://schemas.microsoft.com/office/drawing/2014/main" id="{AAB973D6-E5EC-4E15-B598-C148B4362119}"/>
              </a:ext>
            </a:extLst>
          </p:cNvPr>
          <p:cNvSpPr/>
          <p:nvPr/>
        </p:nvSpPr>
        <p:spPr>
          <a:xfrm>
            <a:off x="1083212" y="450166"/>
            <a:ext cx="2532185" cy="129422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4.- </a:t>
            </a:r>
            <a:r>
              <a:rPr lang="es-ES" dirty="0">
                <a:solidFill>
                  <a:schemeClr val="bg1"/>
                </a:solidFill>
              </a:rPr>
              <a:t>Tecnología de la nube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Flecha: curvada hacia la derecha 2">
            <a:extLst>
              <a:ext uri="{FF2B5EF4-FFF2-40B4-BE49-F238E27FC236}">
                <a16:creationId xmlns="" xmlns:a16="http://schemas.microsoft.com/office/drawing/2014/main" id="{26E5BE09-472B-4EE9-9487-5B153D572144}"/>
              </a:ext>
            </a:extLst>
          </p:cNvPr>
          <p:cNvSpPr/>
          <p:nvPr/>
        </p:nvSpPr>
        <p:spPr>
          <a:xfrm>
            <a:off x="2039815" y="1927273"/>
            <a:ext cx="1378634" cy="2321169"/>
          </a:xfrm>
          <a:prstGeom prst="curv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09596379-7ED6-4F1C-933F-D87AA7BD15BD}"/>
              </a:ext>
            </a:extLst>
          </p:cNvPr>
          <p:cNvSpPr/>
          <p:nvPr/>
        </p:nvSpPr>
        <p:spPr>
          <a:xfrm>
            <a:off x="4037428" y="3429000"/>
            <a:ext cx="3615397" cy="22121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Las pymes, la banca, los videojuegos, los gobiernos, las universidades, los hospitales, las aerolíneas, hasta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pirate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bay</a:t>
            </a:r>
            <a:r>
              <a:rPr lang="es-ES" dirty="0">
                <a:solidFill>
                  <a:schemeClr val="tx1"/>
                </a:solidFill>
              </a:rPr>
              <a:t> se ha subido a la nube</a:t>
            </a:r>
            <a:endParaRPr lang="es-PE" dirty="0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8906BDDD-4960-48B8-8495-8AFAE2DB1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385" y="856810"/>
            <a:ext cx="3820550" cy="242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82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be 1">
            <a:extLst>
              <a:ext uri="{FF2B5EF4-FFF2-40B4-BE49-F238E27FC236}">
                <a16:creationId xmlns="" xmlns:a16="http://schemas.microsoft.com/office/drawing/2014/main" id="{5652FB21-9FB4-4A32-9582-6AFE483B5C59}"/>
              </a:ext>
            </a:extLst>
          </p:cNvPr>
          <p:cNvSpPr/>
          <p:nvPr/>
        </p:nvSpPr>
        <p:spPr>
          <a:xfrm>
            <a:off x="1191066" y="1111348"/>
            <a:ext cx="4154658" cy="2317652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Son muchos los avances que se están dando en el campo de la economía e informática</a:t>
            </a:r>
            <a:endParaRPr lang="es-PE" dirty="0">
              <a:solidFill>
                <a:schemeClr val="tx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52EE2A78-5557-4158-84EF-9991CCB2F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40" y="1641303"/>
            <a:ext cx="4632959" cy="2760126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76F835CC-7FC6-43F4-8494-0F229EE5F864}"/>
              </a:ext>
            </a:extLst>
          </p:cNvPr>
          <p:cNvSpPr/>
          <p:nvPr/>
        </p:nvSpPr>
        <p:spPr>
          <a:xfrm>
            <a:off x="6696222" y="4270203"/>
            <a:ext cx="5050301" cy="12302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IMPORTANTE: </a:t>
            </a:r>
            <a:r>
              <a:rPr lang="es-ES" dirty="0" smtClean="0">
                <a:solidFill>
                  <a:schemeClr val="tx1"/>
                </a:solidFill>
              </a:rPr>
              <a:t>Una Innovación </a:t>
            </a:r>
            <a:r>
              <a:rPr lang="es-ES" dirty="0" smtClean="0">
                <a:solidFill>
                  <a:schemeClr val="tx1"/>
                </a:solidFill>
              </a:rPr>
              <a:t>que permita el desarrollo de la </a:t>
            </a:r>
            <a:r>
              <a:rPr lang="es-ES" dirty="0">
                <a:solidFill>
                  <a:schemeClr val="tx1"/>
                </a:solidFill>
              </a:rPr>
              <a:t>sociedad y </a:t>
            </a:r>
            <a:r>
              <a:rPr lang="es-ES" dirty="0" smtClean="0">
                <a:solidFill>
                  <a:schemeClr val="tx1"/>
                </a:solidFill>
              </a:rPr>
              <a:t>que permita un </a:t>
            </a:r>
            <a:r>
              <a:rPr lang="es-ES" dirty="0">
                <a:solidFill>
                  <a:schemeClr val="tx1"/>
                </a:solidFill>
              </a:rPr>
              <a:t>crecimiento significativo de TODA LA SOCIEDAD 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6" name="Flecha: curvada hacia abajo 5">
            <a:extLst>
              <a:ext uri="{FF2B5EF4-FFF2-40B4-BE49-F238E27FC236}">
                <a16:creationId xmlns="" xmlns:a16="http://schemas.microsoft.com/office/drawing/2014/main" id="{B6187F8E-F1A9-4230-8A3A-40FC7A68929D}"/>
              </a:ext>
            </a:extLst>
          </p:cNvPr>
          <p:cNvSpPr/>
          <p:nvPr/>
        </p:nvSpPr>
        <p:spPr>
          <a:xfrm>
            <a:off x="5345722" y="1164760"/>
            <a:ext cx="3896751" cy="607769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C1886C5D-D907-4083-991A-1B891219F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123" y="4066185"/>
            <a:ext cx="4021382" cy="231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2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F5BB3717-3BFA-4C30-9954-F62DF7BA692C}"/>
              </a:ext>
            </a:extLst>
          </p:cNvPr>
          <p:cNvSpPr txBox="1"/>
          <p:nvPr/>
        </p:nvSpPr>
        <p:spPr>
          <a:xfrm>
            <a:off x="965200" y="697406"/>
            <a:ext cx="213206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PE" sz="2400" b="1" dirty="0"/>
              <a:t>UNIDAD</a:t>
            </a:r>
            <a:r>
              <a:rPr lang="es-PE" dirty="0"/>
              <a:t> </a:t>
            </a:r>
          </a:p>
        </p:txBody>
      </p:sp>
      <p:sp>
        <p:nvSpPr>
          <p:cNvPr id="5" name="Marcador de texto 15">
            <a:extLst>
              <a:ext uri="{FF2B5EF4-FFF2-40B4-BE49-F238E27FC236}">
                <a16:creationId xmlns="" xmlns:a16="http://schemas.microsoft.com/office/drawing/2014/main" id="{A3407FD1-52BC-4182-ACB1-3EA42A636F9C}"/>
              </a:ext>
            </a:extLst>
          </p:cNvPr>
          <p:cNvSpPr txBox="1">
            <a:spLocks/>
          </p:cNvSpPr>
          <p:nvPr/>
        </p:nvSpPr>
        <p:spPr>
          <a:xfrm>
            <a:off x="2095179" y="319980"/>
            <a:ext cx="507067" cy="512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>
                <a:solidFill>
                  <a:srgbClr val="FF0000"/>
                </a:solidFill>
              </a:rPr>
              <a:t>   II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654AB3AB-1A1D-42F6-8D5E-C2FBBBE70A1E}"/>
              </a:ext>
            </a:extLst>
          </p:cNvPr>
          <p:cNvSpPr txBox="1"/>
          <p:nvPr/>
        </p:nvSpPr>
        <p:spPr>
          <a:xfrm>
            <a:off x="3523980" y="722255"/>
            <a:ext cx="162653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PE" sz="2400" b="1" dirty="0"/>
              <a:t>SESIÓN 2</a:t>
            </a:r>
            <a:endParaRPr lang="es-PE" sz="2400" b="1" dirty="0">
              <a:solidFill>
                <a:srgbClr val="FF0000"/>
              </a:solidFill>
            </a:endParaRPr>
          </a:p>
        </p:txBody>
      </p:sp>
      <p:sp>
        <p:nvSpPr>
          <p:cNvPr id="7" name="Marcador de texto 16">
            <a:extLst>
              <a:ext uri="{FF2B5EF4-FFF2-40B4-BE49-F238E27FC236}">
                <a16:creationId xmlns="" xmlns:a16="http://schemas.microsoft.com/office/drawing/2014/main" id="{D801438C-D66A-497E-9C34-06280AA4404C}"/>
              </a:ext>
            </a:extLst>
          </p:cNvPr>
          <p:cNvSpPr txBox="1">
            <a:spLocks/>
          </p:cNvSpPr>
          <p:nvPr/>
        </p:nvSpPr>
        <p:spPr>
          <a:xfrm>
            <a:off x="4433661" y="472591"/>
            <a:ext cx="622058" cy="4993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028EFED1-54DB-4EBF-81CE-3777F2391587}"/>
              </a:ext>
            </a:extLst>
          </p:cNvPr>
          <p:cNvSpPr txBox="1"/>
          <p:nvPr/>
        </p:nvSpPr>
        <p:spPr>
          <a:xfrm>
            <a:off x="435249" y="1280115"/>
            <a:ext cx="10529454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TEMA:INNOVACIONES ECONOMICAS E INFORMATICAS</a:t>
            </a:r>
            <a:r>
              <a:rPr lang="es-PE" sz="2400" dirty="0"/>
              <a:t>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EF9B1737-3DD4-44AC-ACED-9F6F67CE2CBE}"/>
              </a:ext>
            </a:extLst>
          </p:cNvPr>
          <p:cNvSpPr txBox="1"/>
          <p:nvPr/>
        </p:nvSpPr>
        <p:spPr>
          <a:xfrm>
            <a:off x="484398" y="3645248"/>
            <a:ext cx="10567010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chemeClr val="bg1"/>
                </a:solidFill>
              </a:rPr>
              <a:t>CAPACIDAD 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="" xmlns:a16="http://schemas.microsoft.com/office/drawing/2014/main" id="{2FAFC279-6BA2-41B9-9B11-B63ED42BD8A7}"/>
              </a:ext>
            </a:extLst>
          </p:cNvPr>
          <p:cNvSpPr txBox="1"/>
          <p:nvPr/>
        </p:nvSpPr>
        <p:spPr>
          <a:xfrm>
            <a:off x="484398" y="4664773"/>
            <a:ext cx="105630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ea typeface="Times New Roman" panose="02020603050405020304" pitchFamily="18" charset="0"/>
              </a:rPr>
              <a:t>1.2.	Identifica las características de las innovaciones económicas e informáticas </a:t>
            </a:r>
            <a:endParaRPr lang="es-PE" dirty="0"/>
          </a:p>
        </p:txBody>
      </p: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4A4159E9-194A-4B10-987F-1D21A232C6E8}"/>
              </a:ext>
            </a:extLst>
          </p:cNvPr>
          <p:cNvSpPr txBox="1"/>
          <p:nvPr/>
        </p:nvSpPr>
        <p:spPr>
          <a:xfrm>
            <a:off x="484398" y="2139618"/>
            <a:ext cx="10529454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chemeClr val="bg1"/>
                </a:solidFill>
              </a:rPr>
              <a:t>COMPETENCIA  ESPECÍFICA: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="" xmlns:a16="http://schemas.microsoft.com/office/drawing/2014/main" id="{3B7D73F6-36B1-4790-A1FF-0E484057056E}"/>
              </a:ext>
            </a:extLst>
          </p:cNvPr>
          <p:cNvSpPr txBox="1"/>
          <p:nvPr/>
        </p:nvSpPr>
        <p:spPr>
          <a:xfrm>
            <a:off x="489965" y="2647041"/>
            <a:ext cx="1052945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1.2.	Analiza críticamente las implicancias sociales y tecnológicas de la globalización en la sociedad y educación a fines del siglo XX y comienzos del siglo XIX</a:t>
            </a:r>
            <a:endParaRPr lang="es-P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233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82BE07A-C82C-4888-8E57-1E96E653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 INNOVACION?</a:t>
            </a:r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3E0FD495-CA47-48D0-9CF6-B0288685703A}"/>
              </a:ext>
            </a:extLst>
          </p:cNvPr>
          <p:cNvSpPr txBox="1"/>
          <p:nvPr/>
        </p:nvSpPr>
        <p:spPr>
          <a:xfrm>
            <a:off x="1378633" y="2073653"/>
            <a:ext cx="869383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/>
              <a:t>Una innovación es la implementación de un producto (bien o servicio), o procesos, nuevo o significativamente mejorado, un nuevo método de comercialización, un nuevo método organizacional del lugar de </a:t>
            </a:r>
            <a:r>
              <a:rPr lang="es-ES" sz="3200" dirty="0" smtClean="0"/>
              <a:t>trabajo. </a:t>
            </a:r>
          </a:p>
          <a:p>
            <a:endParaRPr lang="es-ES" sz="3200" dirty="0"/>
          </a:p>
          <a:p>
            <a:r>
              <a:rPr lang="es-ES" sz="3200" dirty="0" smtClean="0"/>
              <a:t>MANUAL </a:t>
            </a:r>
            <a:r>
              <a:rPr lang="es-ES" sz="3200" dirty="0"/>
              <a:t>DE OSLO,2007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296890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F65F181F-28DC-4132-A67F-B587B398B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51" y="779071"/>
            <a:ext cx="2419350" cy="18954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FB6A6DB4-A70B-4668-8F3B-B5B14E437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703" y="3149331"/>
            <a:ext cx="2057400" cy="2219325"/>
          </a:xfrm>
          <a:prstGeom prst="rect">
            <a:avLst/>
          </a:prstGeom>
        </p:spPr>
      </p:pic>
      <p:sp>
        <p:nvSpPr>
          <p:cNvPr id="6" name="Flecha: curvada hacia abajo 5">
            <a:extLst>
              <a:ext uri="{FF2B5EF4-FFF2-40B4-BE49-F238E27FC236}">
                <a16:creationId xmlns="" xmlns:a16="http://schemas.microsoft.com/office/drawing/2014/main" id="{198BF543-7FFF-4298-9D01-27A531839071}"/>
              </a:ext>
            </a:extLst>
          </p:cNvPr>
          <p:cNvSpPr/>
          <p:nvPr/>
        </p:nvSpPr>
        <p:spPr>
          <a:xfrm>
            <a:off x="3826412" y="617145"/>
            <a:ext cx="4698610" cy="22193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="" xmlns:a16="http://schemas.microsoft.com/office/drawing/2014/main" id="{D2A3ED30-D843-473C-ACBA-05574D223FED}"/>
              </a:ext>
            </a:extLst>
          </p:cNvPr>
          <p:cNvSpPr/>
          <p:nvPr/>
        </p:nvSpPr>
        <p:spPr>
          <a:xfrm>
            <a:off x="956603" y="3953022"/>
            <a:ext cx="3382695" cy="154744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La innovación es un proceso inherente al ser humano</a:t>
            </a:r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23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="" xmlns:a16="http://schemas.microsoft.com/office/drawing/2014/main" id="{BF7E9CC7-537B-478B-9EFF-F60D6F0D3316}"/>
              </a:ext>
            </a:extLst>
          </p:cNvPr>
          <p:cNvSpPr/>
          <p:nvPr/>
        </p:nvSpPr>
        <p:spPr>
          <a:xfrm>
            <a:off x="970671" y="1167618"/>
            <a:ext cx="2039815" cy="3460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Gracias a la innovación los productos que se elaboran son mas competitivos.</a:t>
            </a:r>
            <a:endParaRPr lang="es-PE" dirty="0">
              <a:solidFill>
                <a:schemeClr val="tx1"/>
              </a:solidFill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="" xmlns:a16="http://schemas.microsoft.com/office/drawing/2014/main" id="{36B51FD1-ACF7-458F-A7FD-B26DEE28B2CA}"/>
              </a:ext>
            </a:extLst>
          </p:cNvPr>
          <p:cNvCxnSpPr/>
          <p:nvPr/>
        </p:nvCxnSpPr>
        <p:spPr>
          <a:xfrm flipV="1">
            <a:off x="3137095" y="787791"/>
            <a:ext cx="2138290" cy="208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FA5344FD-20C9-401E-8AA2-1501598C0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876" y="84992"/>
            <a:ext cx="1641232" cy="1405597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="" xmlns:a16="http://schemas.microsoft.com/office/drawing/2014/main" id="{8A326A94-C3EB-406A-87F7-9A18A822D490}"/>
              </a:ext>
            </a:extLst>
          </p:cNvPr>
          <p:cNvCxnSpPr/>
          <p:nvPr/>
        </p:nvCxnSpPr>
        <p:spPr>
          <a:xfrm flipV="1">
            <a:off x="3137095" y="2335237"/>
            <a:ext cx="4276579" cy="56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="" xmlns:a16="http://schemas.microsoft.com/office/drawing/2014/main" id="{91270CCA-82F6-4A0C-A16D-E42899456F0E}"/>
              </a:ext>
            </a:extLst>
          </p:cNvPr>
          <p:cNvCxnSpPr>
            <a:cxnSpLocks/>
          </p:cNvCxnSpPr>
          <p:nvPr/>
        </p:nvCxnSpPr>
        <p:spPr>
          <a:xfrm>
            <a:off x="3137095" y="2926079"/>
            <a:ext cx="1997613" cy="135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="" xmlns:a16="http://schemas.microsoft.com/office/drawing/2014/main" id="{3407B5C1-AC68-4E69-A771-B6FC35BDDC93}"/>
              </a:ext>
            </a:extLst>
          </p:cNvPr>
          <p:cNvCxnSpPr/>
          <p:nvPr/>
        </p:nvCxnSpPr>
        <p:spPr>
          <a:xfrm>
            <a:off x="3137095" y="2897944"/>
            <a:ext cx="5655213" cy="816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="" xmlns:a16="http://schemas.microsoft.com/office/drawing/2014/main" id="{4E3FF3C0-76CE-4856-B10E-9D376DB9F183}"/>
              </a:ext>
            </a:extLst>
          </p:cNvPr>
          <p:cNvCxnSpPr>
            <a:cxnSpLocks/>
          </p:cNvCxnSpPr>
          <p:nvPr/>
        </p:nvCxnSpPr>
        <p:spPr>
          <a:xfrm>
            <a:off x="3137095" y="2933699"/>
            <a:ext cx="649458" cy="180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>
            <a:extLst>
              <a:ext uri="{FF2B5EF4-FFF2-40B4-BE49-F238E27FC236}">
                <a16:creationId xmlns="" xmlns:a16="http://schemas.microsoft.com/office/drawing/2014/main" id="{7D3CD7AA-4530-46A4-A595-5283DFF4B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842" y="1249679"/>
            <a:ext cx="2724150" cy="16764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="" xmlns:a16="http://schemas.microsoft.com/office/drawing/2014/main" id="{3C79279E-F2C5-42F9-8BB0-F346F8E15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3229" y="3066683"/>
            <a:ext cx="2295525" cy="199072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="" xmlns:a16="http://schemas.microsoft.com/office/drawing/2014/main" id="{61C95223-B6F6-413B-92FA-F5CDB8056A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600450"/>
            <a:ext cx="1997613" cy="167640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="" xmlns:a16="http://schemas.microsoft.com/office/drawing/2014/main" id="{CAC966EC-EA4C-4AAC-9BDD-7ED201F0EF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3162" y="4740812"/>
            <a:ext cx="21664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5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="" xmlns:a16="http://schemas.microsoft.com/office/drawing/2014/main" id="{C7FD95EB-A3C9-4B9B-B9A8-554C9E63B0FB}"/>
              </a:ext>
            </a:extLst>
          </p:cNvPr>
          <p:cNvSpPr/>
          <p:nvPr/>
        </p:nvSpPr>
        <p:spPr>
          <a:xfrm>
            <a:off x="1491175" y="534572"/>
            <a:ext cx="9453490" cy="68931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La innovación debe traducirse en mejores productos y servicios en términos de: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" name="Explosión: 8 puntos 2">
            <a:extLst>
              <a:ext uri="{FF2B5EF4-FFF2-40B4-BE49-F238E27FC236}">
                <a16:creationId xmlns="" xmlns:a16="http://schemas.microsoft.com/office/drawing/2014/main" id="{8FC553D2-9DC0-4D0F-8792-579E5166439D}"/>
              </a:ext>
            </a:extLst>
          </p:cNvPr>
          <p:cNvSpPr/>
          <p:nvPr/>
        </p:nvSpPr>
        <p:spPr>
          <a:xfrm>
            <a:off x="3751383" y="1777218"/>
            <a:ext cx="5258973" cy="3137096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INNOVACION 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="" xmlns:a16="http://schemas.microsoft.com/office/drawing/2014/main" id="{9271E137-2245-425A-A75B-971EF135992E}"/>
              </a:ext>
            </a:extLst>
          </p:cNvPr>
          <p:cNvSpPr/>
          <p:nvPr/>
        </p:nvSpPr>
        <p:spPr>
          <a:xfrm>
            <a:off x="8365585" y="1859280"/>
            <a:ext cx="2968283" cy="68931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CALIDAD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="" xmlns:a16="http://schemas.microsoft.com/office/drawing/2014/main" id="{95CA1DA7-1579-4737-A270-74E42CBA37EA}"/>
              </a:ext>
            </a:extLst>
          </p:cNvPr>
          <p:cNvSpPr/>
          <p:nvPr/>
        </p:nvSpPr>
        <p:spPr>
          <a:xfrm>
            <a:off x="281354" y="2267241"/>
            <a:ext cx="2968283" cy="68931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PRECIO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="" xmlns:a16="http://schemas.microsoft.com/office/drawing/2014/main" id="{69A374AF-771D-4109-92D7-B6AAD98CB038}"/>
              </a:ext>
            </a:extLst>
          </p:cNvPr>
          <p:cNvSpPr/>
          <p:nvPr/>
        </p:nvSpPr>
        <p:spPr>
          <a:xfrm>
            <a:off x="7364436" y="4562622"/>
            <a:ext cx="2968283" cy="68931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EFICIENCIA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="" xmlns:a16="http://schemas.microsoft.com/office/drawing/2014/main" id="{1AFFDF44-3E3D-401E-B2F8-837D037A5FC0}"/>
              </a:ext>
            </a:extLst>
          </p:cNvPr>
          <p:cNvSpPr/>
          <p:nvPr/>
        </p:nvSpPr>
        <p:spPr>
          <a:xfrm>
            <a:off x="1491175" y="4468838"/>
            <a:ext cx="2968283" cy="68931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DISEÑO</a:t>
            </a:r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8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4F33EC1-3083-466B-B574-D782E356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son importantes las innovaciones </a:t>
            </a:r>
            <a:r>
              <a:rPr lang="es-ES" dirty="0" smtClean="0"/>
              <a:t>?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0AF472EC-300F-4509-858E-69D7FDD9D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00" y="2883217"/>
            <a:ext cx="3789631" cy="2673521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="" xmlns:a16="http://schemas.microsoft.com/office/drawing/2014/main" id="{E2CD52C1-30B2-4E50-87B9-B337E49E08BC}"/>
              </a:ext>
            </a:extLst>
          </p:cNvPr>
          <p:cNvSpPr/>
          <p:nvPr/>
        </p:nvSpPr>
        <p:spPr>
          <a:xfrm>
            <a:off x="6231650" y="2062286"/>
            <a:ext cx="4813090" cy="3509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En las últimas décadas, los gobiernos en el mundo han puesto un gran interés por lograr ventajas competitivas en sus economías que les permitan alcanzar un crecimiento económico sustentable.</a:t>
            </a:r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65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594DBCD-10B7-432A-AAC0-4A2A7D472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405674"/>
            <a:ext cx="3860800" cy="924952"/>
          </a:xfrm>
        </p:spPr>
        <p:txBody>
          <a:bodyPr>
            <a:normAutofit fontScale="90000"/>
          </a:bodyPr>
          <a:lstStyle/>
          <a:p>
            <a:r>
              <a:rPr lang="es-ES" b="1" dirty="0" smtClean="0">
                <a:solidFill>
                  <a:srgbClr val="FFFF00"/>
                </a:solidFill>
              </a:rPr>
              <a:t>PERO QUE DEBEMOS INNOVAR Y MEJORAR?</a:t>
            </a:r>
            <a:r>
              <a:rPr lang="es-ES" dirty="0" smtClean="0"/>
              <a:t>:</a:t>
            </a:r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E883A1B4-CC80-4EA0-B6B0-4F25ACB98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0114" y="1630066"/>
            <a:ext cx="3200400" cy="46170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/>
                </a:solidFill>
              </a:rPr>
              <a:t>Mejorar el nivel de empleo de un país.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tx1"/>
                </a:solidFill>
              </a:rPr>
              <a:t>Dar r</a:t>
            </a:r>
            <a:r>
              <a:rPr lang="es-ES" sz="2800" dirty="0" smtClean="0">
                <a:solidFill>
                  <a:schemeClr val="tx1"/>
                </a:solidFill>
              </a:rPr>
              <a:t>espuestas </a:t>
            </a:r>
            <a:r>
              <a:rPr lang="es-ES" sz="2800" dirty="0">
                <a:solidFill>
                  <a:schemeClr val="tx1"/>
                </a:solidFill>
              </a:rPr>
              <a:t>rápidas y eficaces ante la globalización</a:t>
            </a:r>
            <a:r>
              <a:rPr lang="es-ES" sz="2800" dirty="0" smtClean="0">
                <a:solidFill>
                  <a:schemeClr val="tx1"/>
                </a:solidFill>
              </a:rPr>
              <a:t>.</a:t>
            </a:r>
            <a:endParaRPr lang="es-ES" sz="2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tx1"/>
                </a:solidFill>
              </a:rPr>
              <a:t>Lograr un c</a:t>
            </a:r>
            <a:r>
              <a:rPr lang="es-ES" sz="2800" dirty="0" smtClean="0">
                <a:solidFill>
                  <a:schemeClr val="tx1"/>
                </a:solidFill>
              </a:rPr>
              <a:t>recimiento </a:t>
            </a:r>
            <a:r>
              <a:rPr lang="es-ES" sz="2800" dirty="0">
                <a:solidFill>
                  <a:schemeClr val="tx1"/>
                </a:solidFill>
              </a:rPr>
              <a:t>sostenido.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257" y="546854"/>
            <a:ext cx="8766629" cy="536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7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FCBF6C9-8DE4-4B73-BB1B-216D6F956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90679"/>
          </a:xfrm>
        </p:spPr>
        <p:txBody>
          <a:bodyPr/>
          <a:lstStyle/>
          <a:p>
            <a:r>
              <a:rPr lang="es-ES" dirty="0" smtClean="0"/>
              <a:t>¿las </a:t>
            </a:r>
            <a:r>
              <a:rPr lang="es-ES" dirty="0"/>
              <a:t>innovaciones en informática?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0C2DCCE3-9F4C-441A-96C7-AEDDF4459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708" y="2587569"/>
            <a:ext cx="3028950" cy="1514475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="" xmlns:a16="http://schemas.microsoft.com/office/drawing/2014/main" id="{626BCEC4-7DE9-400F-AA05-681096A9F6D7}"/>
              </a:ext>
            </a:extLst>
          </p:cNvPr>
          <p:cNvCxnSpPr/>
          <p:nvPr/>
        </p:nvCxnSpPr>
        <p:spPr>
          <a:xfrm flipV="1">
            <a:off x="7258929" y="3066757"/>
            <a:ext cx="914400" cy="36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9C956C8E-F198-47E6-B018-FB88F6F52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914525"/>
            <a:ext cx="2250831" cy="15144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D05D4E52-9C88-48EE-A11E-A20DF6A7A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374" y="4226875"/>
            <a:ext cx="2349305" cy="1450757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="" xmlns:a16="http://schemas.microsoft.com/office/drawing/2014/main" id="{2AABD83B-A020-4C54-853C-E27F33A1F63B}"/>
              </a:ext>
            </a:extLst>
          </p:cNvPr>
          <p:cNvCxnSpPr>
            <a:cxnSpLocks/>
          </p:cNvCxnSpPr>
          <p:nvPr/>
        </p:nvCxnSpPr>
        <p:spPr>
          <a:xfrm>
            <a:off x="7315200" y="4226876"/>
            <a:ext cx="1209822" cy="725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="" xmlns:a16="http://schemas.microsoft.com/office/drawing/2014/main" id="{B643650A-C165-41E8-B176-56E7898B0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025" y="4952253"/>
            <a:ext cx="2543175" cy="180022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="" xmlns:a16="http://schemas.microsoft.com/office/drawing/2014/main" id="{A580CFA4-8388-4A28-81B5-59F4A5E0EB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271" y="4102044"/>
            <a:ext cx="2990850" cy="153352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="" xmlns:a16="http://schemas.microsoft.com/office/drawing/2014/main" id="{54D9F253-0798-4D95-8D87-70C27DAA69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271" y="1839563"/>
            <a:ext cx="2847975" cy="1600200"/>
          </a:xfrm>
          <a:prstGeom prst="rect">
            <a:avLst/>
          </a:prstGeom>
        </p:spPr>
      </p:pic>
      <p:cxnSp>
        <p:nvCxnSpPr>
          <p:cNvPr id="19" name="Conector recto de flecha 18">
            <a:extLst>
              <a:ext uri="{FF2B5EF4-FFF2-40B4-BE49-F238E27FC236}">
                <a16:creationId xmlns="" xmlns:a16="http://schemas.microsoft.com/office/drawing/2014/main" id="{2C731C24-E0E8-4969-A9B3-B6FD1551C411}"/>
              </a:ext>
            </a:extLst>
          </p:cNvPr>
          <p:cNvCxnSpPr>
            <a:cxnSpLocks/>
          </p:cNvCxnSpPr>
          <p:nvPr/>
        </p:nvCxnSpPr>
        <p:spPr>
          <a:xfrm flipH="1" flipV="1">
            <a:off x="3493917" y="2800996"/>
            <a:ext cx="485188" cy="36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="" xmlns:a16="http://schemas.microsoft.com/office/drawing/2014/main" id="{640AE690-8F24-48E9-AE78-FFDED3F12D80}"/>
              </a:ext>
            </a:extLst>
          </p:cNvPr>
          <p:cNvCxnSpPr>
            <a:cxnSpLocks/>
          </p:cNvCxnSpPr>
          <p:nvPr/>
        </p:nvCxnSpPr>
        <p:spPr>
          <a:xfrm flipH="1">
            <a:off x="3559126" y="3974549"/>
            <a:ext cx="405911" cy="97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="" xmlns:a16="http://schemas.microsoft.com/office/drawing/2014/main" id="{82F730E8-A44A-43FF-A2E0-886DFCB0BE88}"/>
              </a:ext>
            </a:extLst>
          </p:cNvPr>
          <p:cNvCxnSpPr>
            <a:cxnSpLocks/>
          </p:cNvCxnSpPr>
          <p:nvPr/>
        </p:nvCxnSpPr>
        <p:spPr>
          <a:xfrm>
            <a:off x="5933049" y="4226876"/>
            <a:ext cx="38247" cy="60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9416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298</Words>
  <Application>Microsoft Office PowerPoint</Application>
  <PresentationFormat>Panorámica</PresentationFormat>
  <Paragraphs>35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Times New Roman</vt:lpstr>
      <vt:lpstr>Retrospección</vt:lpstr>
      <vt:lpstr>Presentación de PowerPoint</vt:lpstr>
      <vt:lpstr>Presentación de PowerPoint</vt:lpstr>
      <vt:lpstr>¿Qué ES  INNOVACION?</vt:lpstr>
      <vt:lpstr>Presentación de PowerPoint</vt:lpstr>
      <vt:lpstr>Presentación de PowerPoint</vt:lpstr>
      <vt:lpstr>Presentación de PowerPoint</vt:lpstr>
      <vt:lpstr>¿Por qué son importantes las innovaciones ?</vt:lpstr>
      <vt:lpstr>PERO QUE DEBEMOS INNOVAR Y MEJORAR?:</vt:lpstr>
      <vt:lpstr>¿las innovaciones en informática?</vt:lpstr>
      <vt:lpstr>INNOVACIONES EN LO CULTURAL Y EDUCATIVO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LORENA</cp:lastModifiedBy>
  <cp:revision>34</cp:revision>
  <dcterms:modified xsi:type="dcterms:W3CDTF">2020-11-26T02:21:49Z</dcterms:modified>
</cp:coreProperties>
</file>