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5" r:id="rId1"/>
  </p:sldMasterIdLst>
  <p:notesMasterIdLst>
    <p:notesMasterId r:id="rId19"/>
  </p:notesMasterIdLst>
  <p:sldIdLst>
    <p:sldId id="348" r:id="rId2"/>
    <p:sldId id="355" r:id="rId3"/>
    <p:sldId id="283" r:id="rId4"/>
    <p:sldId id="284" r:id="rId5"/>
    <p:sldId id="358" r:id="rId6"/>
    <p:sldId id="359" r:id="rId7"/>
    <p:sldId id="285" r:id="rId8"/>
    <p:sldId id="286" r:id="rId9"/>
    <p:sldId id="287" r:id="rId10"/>
    <p:sldId id="288" r:id="rId11"/>
    <p:sldId id="289" r:id="rId12"/>
    <p:sldId id="361" r:id="rId13"/>
    <p:sldId id="290" r:id="rId14"/>
    <p:sldId id="357" r:id="rId15"/>
    <p:sldId id="360" r:id="rId16"/>
    <p:sldId id="291" r:id="rId17"/>
    <p:sldId id="35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DD1E50-BCF2-48E0-B545-E6D5C8D244CD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08127-B983-4E34-863F-A971AF4084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52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211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721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431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289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4319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45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88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663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91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700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smtClean="0"/>
              <a:pPr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307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meet.google.com/imd-oqma-bic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eo.uniandes.edu.co/index.php/menu-escritura/citas-y-referencias/95-parafraseo-utilidad-y-tecnicas-de-elaboracion" TargetMode="External"/><Relationship Id="rId2" Type="http://schemas.openxmlformats.org/officeDocument/2006/relationships/hyperlink" Target="https://doi.org/10.1037/0000165-000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repositorio.ulima.edu.pe/handle/ulima/3829" TargetMode="External"/><Relationship Id="rId4" Type="http://schemas.openxmlformats.org/officeDocument/2006/relationships/hyperlink" Target="https://www.turnitin.com/es/blog/cinco-tipos-plagio-mas-frecuent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e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7200" y="4801302"/>
            <a:ext cx="7772400" cy="1463040"/>
          </a:xfrm>
        </p:spPr>
        <p:txBody>
          <a:bodyPr>
            <a:noAutofit/>
          </a:bodyPr>
          <a:lstStyle/>
          <a:p>
            <a:r>
              <a:rPr lang="es-MX" sz="4000" b="1" dirty="0">
                <a:latin typeface="Calibri" panose="020F0502020204030204" pitchFamily="34" charset="0"/>
                <a:cs typeface="Calibri" panose="020F0502020204030204" pitchFamily="34" charset="0"/>
              </a:rPr>
              <a:t>MI PRIMERA CITA </a:t>
            </a:r>
            <a:br>
              <a:rPr lang="es-MX" sz="4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MX" sz="4000" b="1" dirty="0">
                <a:latin typeface="Calibri" panose="020F0502020204030204" pitchFamily="34" charset="0"/>
                <a:cs typeface="Calibri" panose="020F0502020204030204" pitchFamily="34" charset="0"/>
              </a:rPr>
              <a:t>CON el estilo APA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01545" y="4801302"/>
            <a:ext cx="3430509" cy="1097528"/>
          </a:xfrm>
        </p:spPr>
        <p:txBody>
          <a:bodyPr>
            <a:normAutofit fontScale="92500" lnSpcReduction="20000"/>
          </a:bodyPr>
          <a:lstStyle/>
          <a:p>
            <a:r>
              <a:rPr lang="es-MX" sz="1600" dirty="0">
                <a:latin typeface="Calibri" panose="020F0502020204030204" pitchFamily="34" charset="0"/>
                <a:cs typeface="Calibri" panose="020F0502020204030204" pitchFamily="34" charset="0"/>
              </a:rPr>
              <a:t>A cargo de </a:t>
            </a:r>
            <a:r>
              <a:rPr lang="es-MX" sz="16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Eshek</a:t>
            </a:r>
            <a:r>
              <a:rPr lang="es-MX" sz="16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Tarazona Vega</a:t>
            </a:r>
            <a:endParaRPr lang="es-MX" sz="16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MX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Coordinador de Investigación y Monografía</a:t>
            </a:r>
            <a:endParaRPr lang="es-MX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MX" sz="1600" dirty="0">
                <a:latin typeface="Calibri" panose="020F0502020204030204" pitchFamily="34" charset="0"/>
                <a:cs typeface="Calibri" panose="020F0502020204030204" pitchFamily="34" charset="0"/>
              </a:rPr>
              <a:t>Viernes 16 de octubre, 2020</a:t>
            </a:r>
          </a:p>
          <a:p>
            <a:r>
              <a:rPr lang="es-MX" sz="1600" dirty="0">
                <a:latin typeface="Calibri" panose="020F0502020204030204" pitchFamily="34" charset="0"/>
                <a:cs typeface="Calibri" panose="020F0502020204030204" pitchFamily="34" charset="0"/>
              </a:rPr>
              <a:t>4:30 p.m.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5507524" y="3240016"/>
            <a:ext cx="117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TUMBES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Subtítulo 2"/>
          <p:cNvSpPr txBox="1">
            <a:spLocks/>
          </p:cNvSpPr>
          <p:nvPr/>
        </p:nvSpPr>
        <p:spPr>
          <a:xfrm>
            <a:off x="4365857" y="6048064"/>
            <a:ext cx="3863743" cy="488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Dirigido a estudiantes de </a:t>
            </a:r>
            <a:r>
              <a:rPr lang="es-MX" dirty="0" smtClean="0">
                <a:latin typeface="Calibri" panose="020F0502020204030204" pitchFamily="34" charset="0"/>
                <a:cs typeface="Calibri" panose="020F0502020204030204" pitchFamily="34" charset="0"/>
              </a:rPr>
              <a:t>la Universidad</a:t>
            </a:r>
            <a:endParaRPr lang="es-MX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xmlns="" id="{098A8CF1-6BEF-4481-93A0-CED501DDDCFE}"/>
              </a:ext>
            </a:extLst>
          </p:cNvPr>
          <p:cNvGrpSpPr/>
          <p:nvPr/>
        </p:nvGrpSpPr>
        <p:grpSpPr>
          <a:xfrm>
            <a:off x="10063802" y="6385960"/>
            <a:ext cx="2128198" cy="472040"/>
            <a:chOff x="10006463" y="6493210"/>
            <a:chExt cx="2128198" cy="472040"/>
          </a:xfrm>
        </p:grpSpPr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xmlns="" id="{91DFF5F9-8A89-4442-9A56-4D208B0B92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3981" y="6493210"/>
              <a:ext cx="613161" cy="216000"/>
            </a:xfrm>
            <a:prstGeom prst="rect">
              <a:avLst/>
            </a:prstGeom>
          </p:spPr>
        </p:pic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xmlns="" id="{779CEB20-230D-4AD2-917B-8BFBCB4F751E}"/>
                </a:ext>
              </a:extLst>
            </p:cNvPr>
            <p:cNvSpPr/>
            <p:nvPr/>
          </p:nvSpPr>
          <p:spPr>
            <a:xfrm>
              <a:off x="10006463" y="6688251"/>
              <a:ext cx="212819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600" dirty="0">
                  <a:latin typeface="+mn-lt"/>
                </a:rPr>
                <a:t>This work is licensed under a </a:t>
              </a:r>
              <a:r>
                <a:rPr lang="en-US" sz="600" dirty="0">
                  <a:latin typeface="+mn-lt"/>
                  <a:hlinkClick r:id="rId3"/>
                </a:rPr>
                <a:t>Creative Commons Attribution-</a:t>
              </a:r>
              <a:r>
                <a:rPr lang="en-US" sz="600" dirty="0" err="1">
                  <a:latin typeface="+mn-lt"/>
                  <a:hlinkClick r:id="rId3"/>
                </a:rPr>
                <a:t>NonCommercial</a:t>
              </a:r>
              <a:r>
                <a:rPr lang="en-US" sz="600" dirty="0">
                  <a:latin typeface="+mn-lt"/>
                  <a:hlinkClick r:id="rId3"/>
                </a:rPr>
                <a:t>-</a:t>
              </a:r>
              <a:r>
                <a:rPr lang="en-US" sz="600" dirty="0" err="1">
                  <a:latin typeface="+mn-lt"/>
                  <a:hlinkClick r:id="rId3"/>
                </a:rPr>
                <a:t>ShareAlike</a:t>
              </a:r>
              <a:r>
                <a:rPr lang="en-US" sz="600" dirty="0">
                  <a:latin typeface="+mn-lt"/>
                  <a:hlinkClick r:id="rId3"/>
                </a:rPr>
                <a:t> 4.0 International License</a:t>
              </a:r>
              <a:r>
                <a:rPr lang="en-US" sz="600" dirty="0">
                  <a:latin typeface="+mn-lt"/>
                </a:rPr>
                <a:t>.</a:t>
              </a:r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xmlns="" id="{1795047B-5ABE-4215-B1BD-9CB0992006B9}"/>
              </a:ext>
            </a:extLst>
          </p:cNvPr>
          <p:cNvGrpSpPr/>
          <p:nvPr/>
        </p:nvGrpSpPr>
        <p:grpSpPr>
          <a:xfrm>
            <a:off x="8601545" y="5826031"/>
            <a:ext cx="3536712" cy="509126"/>
            <a:chOff x="8610599" y="6062159"/>
            <a:chExt cx="3430509" cy="537283"/>
          </a:xfrm>
        </p:grpSpPr>
        <p:pic>
          <p:nvPicPr>
            <p:cNvPr id="20" name="Imagen 19">
              <a:extLst>
                <a:ext uri="{FF2B5EF4-FFF2-40B4-BE49-F238E27FC236}">
                  <a16:creationId xmlns:a16="http://schemas.microsoft.com/office/drawing/2014/main" xmlns="" id="{4980ECB5-2A6B-4DC1-991A-B6F0D5DA8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599" y="6062159"/>
              <a:ext cx="537283" cy="537283"/>
            </a:xfrm>
            <a:prstGeom prst="rect">
              <a:avLst/>
            </a:prstGeom>
          </p:spPr>
        </p:pic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xmlns="" id="{B68389C9-B172-47A6-82CE-9A8EF417910E}"/>
                </a:ext>
              </a:extLst>
            </p:cNvPr>
            <p:cNvSpPr/>
            <p:nvPr/>
          </p:nvSpPr>
          <p:spPr>
            <a:xfrm>
              <a:off x="9147882" y="6161523"/>
              <a:ext cx="2893226" cy="3247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chemeClr val="accent5"/>
                  </a:solidFill>
                  <a:hlinkClick r:id="rId5"/>
                </a:rPr>
                <a:t>meet.google.com/</a:t>
              </a:r>
              <a:r>
                <a:rPr lang="en-US" sz="1400" b="1" dirty="0" err="1">
                  <a:solidFill>
                    <a:schemeClr val="accent5"/>
                  </a:solidFill>
                  <a:hlinkClick r:id="rId5"/>
                </a:rPr>
                <a:t>imd-oqma-bic</a:t>
              </a:r>
              <a:endParaRPr lang="en-US" sz="1400" b="1" dirty="0">
                <a:solidFill>
                  <a:schemeClr val="accent5"/>
                </a:solidFill>
              </a:endParaRPr>
            </a:p>
          </p:txBody>
        </p:sp>
      </p:grpSp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9ED18DB0-2480-4D20-BFF5-D495193B9A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557" y="3550349"/>
            <a:ext cx="1858649" cy="185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02729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xmlns="" id="{97BBC413-9128-45A9-BD24-17F2B6479A9C}"/>
              </a:ext>
            </a:extLst>
          </p:cNvPr>
          <p:cNvSpPr txBox="1">
            <a:spLocks/>
          </p:cNvSpPr>
          <p:nvPr/>
        </p:nvSpPr>
        <p:spPr>
          <a:xfrm>
            <a:off x="836263" y="3344053"/>
            <a:ext cx="5071872" cy="2876292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s-MX" sz="2000" b="1" dirty="0"/>
              <a:t>Cita </a:t>
            </a:r>
            <a:r>
              <a:rPr lang="es-MX" sz="2000" b="1" dirty="0">
                <a:ea typeface="+mj-ea"/>
                <a:cs typeface="+mj-cs"/>
              </a:rPr>
              <a:t>narrativa</a:t>
            </a:r>
          </a:p>
          <a:p>
            <a:endParaRPr lang="es-MX" sz="2000" dirty="0"/>
          </a:p>
          <a:p>
            <a:pPr algn="just"/>
            <a:r>
              <a:rPr lang="es-MX" sz="2000" dirty="0">
                <a:highlight>
                  <a:srgbClr val="FFFF00"/>
                </a:highlight>
              </a:rPr>
              <a:t>Agüero (2015) </a:t>
            </a:r>
            <a:r>
              <a:rPr lang="es-MX" sz="2000" dirty="0"/>
              <a:t>señala que </a:t>
            </a:r>
            <a:r>
              <a:rPr lang="es-MX" sz="2000" b="1" dirty="0"/>
              <a:t>“</a:t>
            </a:r>
            <a:r>
              <a:rPr lang="es-MX" sz="2000" dirty="0"/>
              <a:t>mantener la centralidad cultural de la víctima genera que no importe lo que la persona hizo, sino lo que se le hizo</a:t>
            </a:r>
            <a:r>
              <a:rPr lang="es-MX" sz="2000" b="1" dirty="0"/>
              <a:t>”</a:t>
            </a:r>
            <a:r>
              <a:rPr lang="es-MX" sz="2000" dirty="0"/>
              <a:t> </a:t>
            </a:r>
            <a:r>
              <a:rPr lang="es-MX" sz="2000" dirty="0">
                <a:highlight>
                  <a:srgbClr val="FFFF00"/>
                </a:highlight>
              </a:rPr>
              <a:t>(p. 98)</a:t>
            </a:r>
            <a:r>
              <a:rPr lang="es-MX" sz="2000" dirty="0"/>
              <a:t>.</a:t>
            </a:r>
            <a:endParaRPr lang="es-PE" sz="2000" dirty="0">
              <a:effectLst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400" b="1" dirty="0"/>
              <a:t>Citas textuales: formatos</a:t>
            </a:r>
            <a:endParaRPr lang="en-US" sz="4400" b="1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836263" y="2286001"/>
            <a:ext cx="10517537" cy="856883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0000" indent="-2700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s-MX" sz="2000" dirty="0"/>
              <a:t>Presenta </a:t>
            </a:r>
            <a:r>
              <a:rPr lang="es-MX" sz="2000" b="1" dirty="0"/>
              <a:t>3 elementos</a:t>
            </a:r>
            <a:r>
              <a:rPr lang="es-MX" sz="2000" dirty="0"/>
              <a:t>: </a:t>
            </a:r>
            <a:r>
              <a:rPr lang="es-MX" sz="2000" b="1" dirty="0"/>
              <a:t>apellido del autor</a:t>
            </a:r>
            <a:r>
              <a:rPr lang="es-MX" sz="2000" dirty="0"/>
              <a:t>, </a:t>
            </a:r>
            <a:r>
              <a:rPr lang="es-MX" sz="2000" b="1" dirty="0"/>
              <a:t>año de publicación </a:t>
            </a:r>
            <a:r>
              <a:rPr lang="es-MX" sz="2000" dirty="0"/>
              <a:t>y </a:t>
            </a:r>
            <a:r>
              <a:rPr lang="es-MX" sz="2000" b="1" dirty="0"/>
              <a:t>número de página</a:t>
            </a:r>
            <a:r>
              <a:rPr lang="es-MX" sz="2000" dirty="0"/>
              <a:t> o </a:t>
            </a:r>
            <a:r>
              <a:rPr lang="es-MX" sz="2000" b="1" dirty="0"/>
              <a:t>párrafo</a:t>
            </a:r>
            <a:r>
              <a:rPr lang="es-MX" sz="2000" dirty="0"/>
              <a:t>.</a:t>
            </a:r>
          </a:p>
          <a:p>
            <a:pPr marL="270000" indent="-2700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s-MX" sz="2000" dirty="0"/>
              <a:t>Para indicar una página utiliza “</a:t>
            </a:r>
            <a:r>
              <a:rPr lang="es-MX" sz="2000" b="1" dirty="0"/>
              <a:t>p.</a:t>
            </a:r>
            <a:r>
              <a:rPr lang="es-MX" sz="2000" dirty="0"/>
              <a:t>”; para varias páginas, “</a:t>
            </a:r>
            <a:r>
              <a:rPr lang="es-MX" sz="2000" b="1" dirty="0"/>
              <a:t>pp.</a:t>
            </a:r>
            <a:r>
              <a:rPr lang="es-MX" sz="2000" dirty="0"/>
              <a:t>”; para un párrafo, “</a:t>
            </a:r>
            <a:r>
              <a:rPr lang="es-MX" sz="2000" b="1" dirty="0"/>
              <a:t>párr.</a:t>
            </a:r>
            <a:r>
              <a:rPr lang="es-MX" sz="2000" dirty="0"/>
              <a:t>”.</a:t>
            </a:r>
          </a:p>
        </p:txBody>
      </p:sp>
      <p:sp>
        <p:nvSpPr>
          <p:cNvPr id="8" name="Globo: línea con barra de énfasis 6">
            <a:extLst>
              <a:ext uri="{FF2B5EF4-FFF2-40B4-BE49-F238E27FC236}">
                <a16:creationId xmlns:a16="http://schemas.microsoft.com/office/drawing/2014/main" xmlns="" id="{979AFE3F-240D-4C13-912E-37A933681A8B}"/>
              </a:ext>
            </a:extLst>
          </p:cNvPr>
          <p:cNvSpPr/>
          <p:nvPr/>
        </p:nvSpPr>
        <p:spPr>
          <a:xfrm>
            <a:off x="1446362" y="3900685"/>
            <a:ext cx="792554" cy="315396"/>
          </a:xfrm>
          <a:prstGeom prst="accentCallout1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Autor</a:t>
            </a:r>
            <a:endParaRPr lang="es-PE" dirty="0"/>
          </a:p>
        </p:txBody>
      </p:sp>
      <p:sp>
        <p:nvSpPr>
          <p:cNvPr id="9" name="Globo: línea con barra de énfasis 7">
            <a:extLst>
              <a:ext uri="{FF2B5EF4-FFF2-40B4-BE49-F238E27FC236}">
                <a16:creationId xmlns:a16="http://schemas.microsoft.com/office/drawing/2014/main" xmlns="" id="{82752478-A89D-4570-9CD7-DE1B15B4B8D3}"/>
              </a:ext>
            </a:extLst>
          </p:cNvPr>
          <p:cNvSpPr/>
          <p:nvPr/>
        </p:nvSpPr>
        <p:spPr>
          <a:xfrm>
            <a:off x="2612709" y="3900684"/>
            <a:ext cx="760681" cy="315397"/>
          </a:xfrm>
          <a:prstGeom prst="accentCallout1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Año</a:t>
            </a:r>
            <a:endParaRPr lang="es-PE" dirty="0"/>
          </a:p>
        </p:txBody>
      </p:sp>
      <p:sp>
        <p:nvSpPr>
          <p:cNvPr id="10" name="Globo: línea con barra de énfasis 14">
            <a:extLst>
              <a:ext uri="{FF2B5EF4-FFF2-40B4-BE49-F238E27FC236}">
                <a16:creationId xmlns:a16="http://schemas.microsoft.com/office/drawing/2014/main" xmlns="" id="{F77A2481-582A-40C4-A74A-B0B08E02D4F8}"/>
              </a:ext>
            </a:extLst>
          </p:cNvPr>
          <p:cNvSpPr/>
          <p:nvPr/>
        </p:nvSpPr>
        <p:spPr>
          <a:xfrm>
            <a:off x="2685894" y="5414218"/>
            <a:ext cx="2184223" cy="315397"/>
          </a:xfrm>
          <a:prstGeom prst="accentCallout1">
            <a:avLst>
              <a:gd name="adj1" fmla="val 75404"/>
              <a:gd name="adj2" fmla="val -4743"/>
              <a:gd name="adj3" fmla="val -3650"/>
              <a:gd name="adj4" fmla="val -16256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Número de página</a:t>
            </a:r>
            <a:endParaRPr lang="es-PE" dirty="0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xmlns="" id="{A89B51ED-7A96-472C-B073-31BA19EC574B}"/>
              </a:ext>
            </a:extLst>
          </p:cNvPr>
          <p:cNvSpPr txBox="1">
            <a:spLocks/>
          </p:cNvSpPr>
          <p:nvPr/>
        </p:nvSpPr>
        <p:spPr>
          <a:xfrm>
            <a:off x="6281928" y="3344053"/>
            <a:ext cx="5071872" cy="2876292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90000" indent="-90000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s-MX" sz="2000" b="1" dirty="0">
                <a:latin typeface="+mn-lt"/>
              </a:rPr>
              <a:t>Cita parentética</a:t>
            </a:r>
          </a:p>
          <a:p>
            <a:pPr marL="0" indent="0">
              <a:buNone/>
            </a:pPr>
            <a:endParaRPr lang="es-PE" sz="2000" dirty="0">
              <a:latin typeface="+mn-lt"/>
            </a:endParaRPr>
          </a:p>
          <a:p>
            <a:pPr marL="0" indent="0" algn="just">
              <a:buNone/>
            </a:pPr>
            <a:r>
              <a:rPr lang="es-PE" sz="2000" dirty="0">
                <a:effectLst/>
                <a:latin typeface="+mn-lt"/>
              </a:rPr>
              <a:t>La felicidad es episódica, </a:t>
            </a:r>
            <a:r>
              <a:rPr lang="es-PE" sz="2000" b="1" dirty="0">
                <a:effectLst/>
                <a:latin typeface="+mn-lt"/>
              </a:rPr>
              <a:t>“</a:t>
            </a:r>
            <a:r>
              <a:rPr lang="es-PE" sz="2000" dirty="0">
                <a:effectLst/>
                <a:latin typeface="+mn-lt"/>
              </a:rPr>
              <a:t>lo que en estricto se llama felicidad corresponde a la satisfacción más bien repentina de necesidades retenidas con alto grado de éxtasis, y por su propia naturaleza solo es posible como un fenómeno episódico</a:t>
            </a:r>
            <a:r>
              <a:rPr lang="es-PE" sz="2000" b="1" dirty="0">
                <a:effectLst/>
                <a:latin typeface="+mn-lt"/>
              </a:rPr>
              <a:t>”</a:t>
            </a:r>
            <a:r>
              <a:rPr lang="es-PE" sz="2000" dirty="0">
                <a:effectLst/>
                <a:latin typeface="+mn-lt"/>
              </a:rPr>
              <a:t> </a:t>
            </a:r>
            <a:r>
              <a:rPr lang="es-PE" sz="2000" dirty="0">
                <a:effectLst/>
                <a:highlight>
                  <a:srgbClr val="FFFF00"/>
                </a:highlight>
                <a:latin typeface="+mn-lt"/>
              </a:rPr>
              <a:t>(Freud, 1990, pp. 76-77)</a:t>
            </a:r>
            <a:r>
              <a:rPr lang="es-PE" sz="2000" dirty="0">
                <a:effectLst/>
                <a:latin typeface="+mn-lt"/>
              </a:rPr>
              <a:t>.</a:t>
            </a:r>
          </a:p>
        </p:txBody>
      </p:sp>
      <p:sp>
        <p:nvSpPr>
          <p:cNvPr id="12" name="Globo: línea con barra de énfasis 15">
            <a:extLst>
              <a:ext uri="{FF2B5EF4-FFF2-40B4-BE49-F238E27FC236}">
                <a16:creationId xmlns:a16="http://schemas.microsoft.com/office/drawing/2014/main" xmlns="" id="{599DAE82-8116-45CB-AC5D-5368972EB6CC}"/>
              </a:ext>
            </a:extLst>
          </p:cNvPr>
          <p:cNvSpPr/>
          <p:nvPr/>
        </p:nvSpPr>
        <p:spPr>
          <a:xfrm>
            <a:off x="9057092" y="5960478"/>
            <a:ext cx="2175719" cy="519734"/>
          </a:xfrm>
          <a:prstGeom prst="accentCallout1">
            <a:avLst>
              <a:gd name="adj1" fmla="val 32543"/>
              <a:gd name="adj2" fmla="val -7912"/>
              <a:gd name="adj3" fmla="val 627"/>
              <a:gd name="adj4" fmla="val -25136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Autor, año y número de página</a:t>
            </a:r>
            <a:endParaRPr lang="es-PE" dirty="0"/>
          </a:p>
        </p:txBody>
      </p:sp>
      <p:sp>
        <p:nvSpPr>
          <p:cNvPr id="18" name="Llamada con línea 1 (barra de énfasis) 17"/>
          <p:cNvSpPr/>
          <p:nvPr/>
        </p:nvSpPr>
        <p:spPr>
          <a:xfrm>
            <a:off x="5201758" y="241447"/>
            <a:ext cx="4530717" cy="687538"/>
          </a:xfrm>
          <a:prstGeom prst="accentCallout1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La cita textual </a:t>
            </a:r>
            <a:r>
              <a:rPr lang="es-MX" b="1" dirty="0"/>
              <a:t>reproduce literalmente </a:t>
            </a:r>
            <a:r>
              <a:rPr lang="es-MX" dirty="0"/>
              <a:t>las</a:t>
            </a:r>
            <a:r>
              <a:rPr lang="es-MX" b="1" dirty="0"/>
              <a:t> </a:t>
            </a:r>
            <a:r>
              <a:rPr lang="es-MX" dirty="0"/>
              <a:t>palabras de un texto.</a:t>
            </a:r>
            <a:endParaRPr lang="en-US" dirty="0"/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423" y="329877"/>
            <a:ext cx="1077819" cy="107781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C21412E4-F15E-4D77-877A-C026247B4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24161" y="108519"/>
            <a:ext cx="953393" cy="95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2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8" grpId="0" animBg="1"/>
      <p:bldP spid="1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xmlns="" id="{97BBC413-9128-45A9-BD24-17F2B6479A9C}"/>
              </a:ext>
            </a:extLst>
          </p:cNvPr>
          <p:cNvSpPr txBox="1">
            <a:spLocks/>
          </p:cNvSpPr>
          <p:nvPr/>
        </p:nvSpPr>
        <p:spPr>
          <a:xfrm>
            <a:off x="836263" y="3344053"/>
            <a:ext cx="5071872" cy="2876292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  <a:spcAft>
                <a:spcPts val="0"/>
              </a:spcAft>
            </a:pPr>
            <a:r>
              <a:rPr lang="es-MX" sz="2000" b="1" dirty="0"/>
              <a:t>Cita textual de menos de 40 palabras</a:t>
            </a:r>
            <a:endParaRPr lang="es-MX" sz="2000" dirty="0"/>
          </a:p>
          <a:p>
            <a:pPr marL="0" indent="-90000" algn="just">
              <a:lnSpc>
                <a:spcPct val="70000"/>
              </a:lnSpc>
              <a:buNone/>
            </a:pPr>
            <a:endParaRPr lang="es-MX" sz="200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s-MX" sz="2000" dirty="0">
                <a:highlight>
                  <a:srgbClr val="FFFF00"/>
                </a:highlight>
              </a:rPr>
              <a:t>Denegri (2010) </a:t>
            </a:r>
            <a:r>
              <a:rPr lang="es-MX" sz="2000" dirty="0"/>
              <a:t>considera que eligiendo pareja generalmente nos equivocamos </a:t>
            </a:r>
            <a:r>
              <a:rPr lang="es-MX" sz="2000" b="1" dirty="0"/>
              <a:t>“</a:t>
            </a:r>
            <a:r>
              <a:rPr lang="es-MX" sz="2000" dirty="0"/>
              <a:t>al principio no se nota porque existe el fenómeno del enamoramiento… después, cuando amaina el temporal, aparecen las imperfecciones” </a:t>
            </a:r>
            <a:r>
              <a:rPr lang="es-MX" sz="2000" dirty="0">
                <a:highlight>
                  <a:srgbClr val="FFFF00"/>
                </a:highlight>
              </a:rPr>
              <a:t>(p. 62)</a:t>
            </a:r>
            <a:r>
              <a:rPr lang="es-MX" sz="2000" dirty="0"/>
              <a:t>.</a:t>
            </a:r>
            <a:endParaRPr lang="es-PE" sz="20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400" b="1" dirty="0"/>
              <a:t>Citas textuales: según extensión</a:t>
            </a:r>
            <a:endParaRPr lang="en-US" sz="4400" b="1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836263" y="2286001"/>
            <a:ext cx="10517537" cy="856883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0000" indent="-270000" algn="just" defTabSz="87471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s-MX" sz="2000" b="1" dirty="0"/>
              <a:t>Si tiene menos de 40 palabras</a:t>
            </a:r>
            <a:r>
              <a:rPr lang="es-MX" sz="2000" dirty="0"/>
              <a:t>	</a:t>
            </a:r>
            <a:r>
              <a:rPr lang="es-MX" sz="2000" dirty="0">
                <a:solidFill>
                  <a:schemeClr val="accent2"/>
                </a:solidFill>
                <a:sym typeface="Wingdings" panose="05000000000000000000" pitchFamily="2" charset="2"/>
              </a:rPr>
              <a:t></a:t>
            </a:r>
            <a:r>
              <a:rPr lang="es-MX" sz="2000" dirty="0"/>
              <a:t> Incorpora la cita al texto y </a:t>
            </a:r>
            <a:r>
              <a:rPr lang="es-MX" sz="2000" b="1" dirty="0"/>
              <a:t>ponla entre comillas</a:t>
            </a:r>
            <a:r>
              <a:rPr lang="es-MX" sz="2000" dirty="0"/>
              <a:t>.</a:t>
            </a:r>
          </a:p>
          <a:p>
            <a:pPr marL="270000" indent="-270000" algn="just" defTabSz="873125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s-MX" sz="2000" b="1" dirty="0"/>
              <a:t>Si tiene 40 palabras o más	</a:t>
            </a:r>
            <a:r>
              <a:rPr lang="es-MX" sz="2000" dirty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es-MX" sz="2000" dirty="0"/>
              <a:t>Ingresa la cita en una nueva línea, </a:t>
            </a:r>
            <a:r>
              <a:rPr lang="es-MX" sz="2000" b="1" dirty="0"/>
              <a:t>sangría izquierda de 1.27 cm</a:t>
            </a:r>
            <a:r>
              <a:rPr lang="es-MX" sz="2000" dirty="0"/>
              <a:t>.</a:t>
            </a:r>
          </a:p>
        </p:txBody>
      </p:sp>
      <p:sp>
        <p:nvSpPr>
          <p:cNvPr id="8" name="Globo: línea con barra de énfasis 6">
            <a:extLst>
              <a:ext uri="{FF2B5EF4-FFF2-40B4-BE49-F238E27FC236}">
                <a16:creationId xmlns:a16="http://schemas.microsoft.com/office/drawing/2014/main" xmlns="" id="{979AFE3F-240D-4C13-912E-37A933681A8B}"/>
              </a:ext>
            </a:extLst>
          </p:cNvPr>
          <p:cNvSpPr/>
          <p:nvPr/>
        </p:nvSpPr>
        <p:spPr>
          <a:xfrm>
            <a:off x="1355827" y="3900685"/>
            <a:ext cx="792554" cy="315396"/>
          </a:xfrm>
          <a:prstGeom prst="accentCallout1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Autor</a:t>
            </a:r>
            <a:endParaRPr lang="es-PE" dirty="0"/>
          </a:p>
        </p:txBody>
      </p:sp>
      <p:sp>
        <p:nvSpPr>
          <p:cNvPr id="9" name="Globo: línea con barra de énfasis 7">
            <a:extLst>
              <a:ext uri="{FF2B5EF4-FFF2-40B4-BE49-F238E27FC236}">
                <a16:creationId xmlns:a16="http://schemas.microsoft.com/office/drawing/2014/main" xmlns="" id="{82752478-A89D-4570-9CD7-DE1B15B4B8D3}"/>
              </a:ext>
            </a:extLst>
          </p:cNvPr>
          <p:cNvSpPr/>
          <p:nvPr/>
        </p:nvSpPr>
        <p:spPr>
          <a:xfrm>
            <a:off x="2547604" y="3900684"/>
            <a:ext cx="760681" cy="315397"/>
          </a:xfrm>
          <a:prstGeom prst="accentCallout1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Año</a:t>
            </a:r>
            <a:endParaRPr lang="es-PE" dirty="0"/>
          </a:p>
        </p:txBody>
      </p:sp>
      <p:sp>
        <p:nvSpPr>
          <p:cNvPr id="10" name="Globo: línea con barra de énfasis 14">
            <a:extLst>
              <a:ext uri="{FF2B5EF4-FFF2-40B4-BE49-F238E27FC236}">
                <a16:creationId xmlns:a16="http://schemas.microsoft.com/office/drawing/2014/main" xmlns="" id="{F77A2481-582A-40C4-A74A-B0B08E02D4F8}"/>
              </a:ext>
            </a:extLst>
          </p:cNvPr>
          <p:cNvSpPr/>
          <p:nvPr/>
        </p:nvSpPr>
        <p:spPr>
          <a:xfrm>
            <a:off x="2879030" y="5802779"/>
            <a:ext cx="2184223" cy="315397"/>
          </a:xfrm>
          <a:prstGeom prst="accentCallout1">
            <a:avLst>
              <a:gd name="adj1" fmla="val 75404"/>
              <a:gd name="adj2" fmla="val 104269"/>
              <a:gd name="adj3" fmla="val -3650"/>
              <a:gd name="adj4" fmla="val 117211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Número de página</a:t>
            </a:r>
            <a:endParaRPr lang="es-PE" dirty="0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xmlns="" id="{A89B51ED-7A96-472C-B073-31BA19EC574B}"/>
              </a:ext>
            </a:extLst>
          </p:cNvPr>
          <p:cNvSpPr txBox="1">
            <a:spLocks/>
          </p:cNvSpPr>
          <p:nvPr/>
        </p:nvSpPr>
        <p:spPr>
          <a:xfrm>
            <a:off x="6281928" y="3344053"/>
            <a:ext cx="5071872" cy="287629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s-MX" sz="2600" b="1" dirty="0">
                <a:latin typeface="+mn-lt"/>
              </a:rPr>
              <a:t>Cita textual de 40 o más palabras</a:t>
            </a:r>
          </a:p>
          <a:p>
            <a:pPr marL="0" indent="0">
              <a:spcBef>
                <a:spcPts val="1200"/>
              </a:spcBef>
              <a:buNone/>
            </a:pPr>
            <a:endParaRPr lang="es-PE" sz="1600" dirty="0">
              <a:latin typeface="+mn-lt"/>
            </a:endParaRP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s-MX" sz="2100" dirty="0">
                <a:latin typeface="+mn-lt"/>
              </a:rPr>
              <a:t>Los deseos del hombre son ilimitados, sus sueños satisfechos engendran una nueva aspiración</a:t>
            </a:r>
            <a:r>
              <a:rPr lang="es-MX" sz="2100" dirty="0"/>
              <a:t> :</a:t>
            </a:r>
            <a:endParaRPr lang="es-MX" sz="2100" dirty="0">
              <a:latin typeface="+mn-lt"/>
            </a:endParaRPr>
          </a:p>
          <a:p>
            <a:pPr marL="361950" indent="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s-MX" sz="2100" dirty="0">
                <a:latin typeface="+mn-lt"/>
              </a:rPr>
              <a:t>La vida para cada individuo tiene una enseñanza y es que los objetos de su querer son engañosos, desconocidos y decrépitos y causan más dolores que alegrías hasta el instante que la vida se derrumba en el mismo terreno en que se alzaban estos deseos. </a:t>
            </a:r>
            <a:r>
              <a:rPr lang="es-MX" sz="2100" dirty="0">
                <a:highlight>
                  <a:srgbClr val="FFFF00"/>
                </a:highlight>
                <a:latin typeface="+mn-lt"/>
              </a:rPr>
              <a:t>(Schopenhauer, 2008, pp. 730-731)</a:t>
            </a:r>
            <a:endParaRPr lang="es-PE" sz="2100" dirty="0">
              <a:highlight>
                <a:srgbClr val="FFFF00"/>
              </a:highlight>
              <a:latin typeface="+mn-lt"/>
            </a:endParaRPr>
          </a:p>
        </p:txBody>
      </p:sp>
      <p:sp>
        <p:nvSpPr>
          <p:cNvPr id="12" name="Globo: línea con barra de énfasis 15">
            <a:extLst>
              <a:ext uri="{FF2B5EF4-FFF2-40B4-BE49-F238E27FC236}">
                <a16:creationId xmlns:a16="http://schemas.microsoft.com/office/drawing/2014/main" xmlns="" id="{599DAE82-8116-45CB-AC5D-5368972EB6CC}"/>
              </a:ext>
            </a:extLst>
          </p:cNvPr>
          <p:cNvSpPr/>
          <p:nvPr/>
        </p:nvSpPr>
        <p:spPr>
          <a:xfrm>
            <a:off x="8869921" y="6103366"/>
            <a:ext cx="2175719" cy="519734"/>
          </a:xfrm>
          <a:prstGeom prst="accentCallout1">
            <a:avLst>
              <a:gd name="adj1" fmla="val 32543"/>
              <a:gd name="adj2" fmla="val -7912"/>
              <a:gd name="adj3" fmla="val 627"/>
              <a:gd name="adj4" fmla="val -25136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Autor, año y número de página</a:t>
            </a:r>
            <a:endParaRPr lang="es-PE" dirty="0"/>
          </a:p>
        </p:txBody>
      </p:sp>
      <p:sp>
        <p:nvSpPr>
          <p:cNvPr id="15" name="Globo: línea con barra de énfasis 11">
            <a:extLst>
              <a:ext uri="{FF2B5EF4-FFF2-40B4-BE49-F238E27FC236}">
                <a16:creationId xmlns:a16="http://schemas.microsoft.com/office/drawing/2014/main" xmlns="" id="{3095633A-F2E9-40AF-B042-DCA72C71FF1F}"/>
              </a:ext>
            </a:extLst>
          </p:cNvPr>
          <p:cNvSpPr/>
          <p:nvPr/>
        </p:nvSpPr>
        <p:spPr>
          <a:xfrm>
            <a:off x="7112956" y="4216081"/>
            <a:ext cx="2220452" cy="315396"/>
          </a:xfrm>
          <a:prstGeom prst="accentCallout1">
            <a:avLst>
              <a:gd name="adj1" fmla="val 18750"/>
              <a:gd name="adj2" fmla="val -8333"/>
              <a:gd name="adj3" fmla="val 112501"/>
              <a:gd name="adj4" fmla="val -31189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Sangría de 1.27 cm.</a:t>
            </a:r>
            <a:endParaRPr lang="es-PE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22219302-F5B9-4E26-A790-2C92EC58E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24161" y="108519"/>
            <a:ext cx="953393" cy="95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020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xmlns="" id="{97BBC413-9128-45A9-BD24-17F2B6479A9C}"/>
              </a:ext>
            </a:extLst>
          </p:cNvPr>
          <p:cNvSpPr txBox="1">
            <a:spLocks/>
          </p:cNvSpPr>
          <p:nvPr/>
        </p:nvSpPr>
        <p:spPr>
          <a:xfrm>
            <a:off x="836263" y="4049586"/>
            <a:ext cx="5071872" cy="217076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45720" tIns="45720" rIns="4572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s-MX" sz="2000" dirty="0"/>
              <a:t>Bruce (2007) afirma que “cholear es algo que los peruanos sabemos y no podemos dejar de hacer </a:t>
            </a:r>
            <a:r>
              <a:rPr lang="es-MX" sz="2000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00"/>
                </a:highlight>
              </a:rPr>
              <a:t>…</a:t>
            </a:r>
            <a:r>
              <a:rPr lang="es-MX" sz="2000" dirty="0"/>
              <a:t> es tan nuestro como el cebiche, la cancha el fútbol o la cultura chicha” (p. 13).</a:t>
            </a:r>
            <a:endParaRPr lang="es-PE" sz="20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400" b="1" dirty="0"/>
              <a:t>Cambios a la fuente original</a:t>
            </a:r>
            <a:endParaRPr lang="en-US" sz="4400" b="1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836263" y="2286001"/>
            <a:ext cx="10517537" cy="539495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87471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2000" dirty="0"/>
              <a:t>En algunos casos, se pueden hacer cambios en la fuente original  que ha sido citada textualmente: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xmlns="" id="{A89B51ED-7A96-472C-B073-31BA19EC574B}"/>
              </a:ext>
            </a:extLst>
          </p:cNvPr>
          <p:cNvSpPr txBox="1">
            <a:spLocks/>
          </p:cNvSpPr>
          <p:nvPr/>
        </p:nvSpPr>
        <p:spPr>
          <a:xfrm>
            <a:off x="6281928" y="4032505"/>
            <a:ext cx="5071872" cy="2187840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spcBef>
                <a:spcPts val="1200"/>
              </a:spcBef>
              <a:buNone/>
            </a:pPr>
            <a:r>
              <a:rPr lang="es-PE" sz="2000" dirty="0">
                <a:latin typeface="+mn-lt"/>
              </a:rPr>
              <a:t>En una sociedad estamental como la peruana, la piel y el apellido son importantes en la presentación de una persona, “se trata en efecto de tonos </a:t>
            </a:r>
            <a:r>
              <a:rPr lang="es-PE" sz="2000" dirty="0">
                <a:highlight>
                  <a:srgbClr val="FFFF00"/>
                </a:highlight>
                <a:latin typeface="+mn-lt"/>
              </a:rPr>
              <a:t>[de piel]</a:t>
            </a:r>
            <a:r>
              <a:rPr lang="es-PE" sz="2000" dirty="0">
                <a:latin typeface="+mn-lt"/>
              </a:rPr>
              <a:t>, no de razas y sirven para definir quién es más y quién es menos, un rasgo fundamental en una sociedad jerárquica”. (Nugent, 2012, p. 209)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22219302-F5B9-4E26-A790-2C92EC58E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24161" y="108519"/>
            <a:ext cx="953393" cy="953393"/>
          </a:xfrm>
          <a:prstGeom prst="rect">
            <a:avLst/>
          </a:prstGeom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xmlns="" id="{25FD7432-11AF-4AD3-90C5-3E78AA079E55}"/>
              </a:ext>
            </a:extLst>
          </p:cNvPr>
          <p:cNvSpPr txBox="1">
            <a:spLocks/>
          </p:cNvSpPr>
          <p:nvPr/>
        </p:nvSpPr>
        <p:spPr>
          <a:xfrm>
            <a:off x="812292" y="2991414"/>
            <a:ext cx="5071872" cy="856883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45720" tIns="45720" rIns="4572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s-PE" sz="2000" dirty="0"/>
              <a:t>Para indicar que se ha omitido parte del texto original, se agregan </a:t>
            </a:r>
            <a:r>
              <a:rPr lang="es-PE" sz="2000" b="1" dirty="0"/>
              <a:t>tres puntos suspensivos …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xmlns="" id="{611396B0-4CBB-4B77-B56C-4A28802B0BA9}"/>
              </a:ext>
            </a:extLst>
          </p:cNvPr>
          <p:cNvSpPr txBox="1">
            <a:spLocks/>
          </p:cNvSpPr>
          <p:nvPr/>
        </p:nvSpPr>
        <p:spPr>
          <a:xfrm>
            <a:off x="6281928" y="2991415"/>
            <a:ext cx="5071872" cy="856883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45720" tIns="45720" rIns="4572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s-PE" sz="2000" dirty="0"/>
              <a:t>Para añadir texto dentro de la cita, agrégalo entre </a:t>
            </a:r>
            <a:r>
              <a:rPr lang="es-PE" sz="2000" b="1" dirty="0"/>
              <a:t>corchetes</a:t>
            </a:r>
            <a:r>
              <a:rPr lang="es-PE" sz="2000" dirty="0"/>
              <a:t> </a:t>
            </a:r>
            <a:r>
              <a:rPr lang="es-PE" sz="2000" b="1" dirty="0"/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3794797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xmlns="" id="{97BBC413-9128-45A9-BD24-17F2B6479A9C}"/>
              </a:ext>
            </a:extLst>
          </p:cNvPr>
          <p:cNvSpPr txBox="1">
            <a:spLocks/>
          </p:cNvSpPr>
          <p:nvPr/>
        </p:nvSpPr>
        <p:spPr>
          <a:xfrm>
            <a:off x="836263" y="3344053"/>
            <a:ext cx="5071872" cy="2876292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b="1" dirty="0"/>
              <a:t>Cita narrativa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s-MX" sz="20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/>
              <a:t>Según </a:t>
            </a:r>
            <a:r>
              <a:rPr lang="es-MX" sz="2000" dirty="0">
                <a:highlight>
                  <a:srgbClr val="FFFF00"/>
                </a:highlight>
              </a:rPr>
              <a:t>Fuller (2018)</a:t>
            </a:r>
            <a:r>
              <a:rPr lang="es-MX" sz="2000" dirty="0"/>
              <a:t> los estudios de género sobre masculinidades se han desarrollado desde 1980. Las líneas de investigación problematizaban la relación de la masculinidad con el poder y el estatus de los varones en el contexto de los movimientos por los derechos de la mujer.</a:t>
            </a:r>
            <a:endParaRPr lang="es-PE" sz="20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400" b="1" dirty="0"/>
              <a:t>Citas de paráfrasis: formatos</a:t>
            </a:r>
            <a:endParaRPr lang="en-US" sz="4400" b="1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836263" y="2286001"/>
            <a:ext cx="10517537" cy="856883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0000" indent="-270000" algn="just" defTabSz="87471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s-MX" sz="2000" dirty="0"/>
              <a:t>Incluye siempre </a:t>
            </a:r>
            <a:r>
              <a:rPr lang="es-MX" sz="2000" b="1" dirty="0"/>
              <a:t>2 elementos</a:t>
            </a:r>
            <a:r>
              <a:rPr lang="es-MX" sz="2000" dirty="0"/>
              <a:t>: </a:t>
            </a:r>
            <a:r>
              <a:rPr lang="es-MX" sz="2000" b="1" dirty="0"/>
              <a:t>autor</a:t>
            </a:r>
            <a:r>
              <a:rPr lang="es-MX" sz="2000" dirty="0"/>
              <a:t> y </a:t>
            </a:r>
            <a:r>
              <a:rPr lang="es-MX" sz="2000" b="1" dirty="0"/>
              <a:t>año de publicación</a:t>
            </a:r>
            <a:r>
              <a:rPr lang="es-MX" sz="2000" dirty="0"/>
              <a:t>.</a:t>
            </a:r>
          </a:p>
          <a:p>
            <a:pPr marL="270000" indent="-270000" algn="just" defTabSz="87471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s-MX" sz="2000" dirty="0"/>
              <a:t>No es necesario incluir el número de página o párrafo, pero podrías hacerlo.</a:t>
            </a:r>
          </a:p>
        </p:txBody>
      </p:sp>
      <p:sp>
        <p:nvSpPr>
          <p:cNvPr id="8" name="Globo: línea con barra de énfasis 6">
            <a:extLst>
              <a:ext uri="{FF2B5EF4-FFF2-40B4-BE49-F238E27FC236}">
                <a16:creationId xmlns:a16="http://schemas.microsoft.com/office/drawing/2014/main" xmlns="" id="{979AFE3F-240D-4C13-912E-37A933681A8B}"/>
              </a:ext>
            </a:extLst>
          </p:cNvPr>
          <p:cNvSpPr/>
          <p:nvPr/>
        </p:nvSpPr>
        <p:spPr>
          <a:xfrm>
            <a:off x="1954082" y="3741453"/>
            <a:ext cx="792554" cy="315396"/>
          </a:xfrm>
          <a:prstGeom prst="accentCallout1">
            <a:avLst>
              <a:gd name="adj1" fmla="val 18750"/>
              <a:gd name="adj2" fmla="val -8333"/>
              <a:gd name="adj3" fmla="val 103888"/>
              <a:gd name="adj4" fmla="val -4176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Autor</a:t>
            </a:r>
            <a:endParaRPr lang="es-PE" dirty="0"/>
          </a:p>
        </p:txBody>
      </p:sp>
      <p:sp>
        <p:nvSpPr>
          <p:cNvPr id="9" name="Globo: línea con barra de énfasis 7">
            <a:extLst>
              <a:ext uri="{FF2B5EF4-FFF2-40B4-BE49-F238E27FC236}">
                <a16:creationId xmlns:a16="http://schemas.microsoft.com/office/drawing/2014/main" xmlns="" id="{82752478-A89D-4570-9CD7-DE1B15B4B8D3}"/>
              </a:ext>
            </a:extLst>
          </p:cNvPr>
          <p:cNvSpPr/>
          <p:nvPr/>
        </p:nvSpPr>
        <p:spPr>
          <a:xfrm>
            <a:off x="3186364" y="3741452"/>
            <a:ext cx="760681" cy="315397"/>
          </a:xfrm>
          <a:prstGeom prst="accentCallout1">
            <a:avLst>
              <a:gd name="adj1" fmla="val 18750"/>
              <a:gd name="adj2" fmla="val -8333"/>
              <a:gd name="adj3" fmla="val 103888"/>
              <a:gd name="adj4" fmla="val -40713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Año</a:t>
            </a:r>
            <a:endParaRPr lang="es-PE" dirty="0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xmlns="" id="{A89B51ED-7A96-472C-B073-31BA19EC574B}"/>
              </a:ext>
            </a:extLst>
          </p:cNvPr>
          <p:cNvSpPr txBox="1">
            <a:spLocks/>
          </p:cNvSpPr>
          <p:nvPr/>
        </p:nvSpPr>
        <p:spPr>
          <a:xfrm>
            <a:off x="6281928" y="3344053"/>
            <a:ext cx="5071872" cy="2876292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2000" b="1" dirty="0">
                <a:latin typeface="+mn-lt"/>
              </a:rPr>
              <a:t>Cita parentética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MX" sz="2000" b="1" dirty="0">
              <a:latin typeface="+mn-lt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2000" dirty="0">
                <a:latin typeface="+mn-lt"/>
              </a:rPr>
              <a:t>Sobre los diecisiete mil testimonios recopilados por la CVR, fuente principal del Informe final,  se atribuye el 54% de muertes al PCP-Sendero Luminoso. Sin embargo, la cifra estimada  de muertos se elevó a las de 69.280 y el porcentaje de atribuidas a la organización terrorista al 46% </a:t>
            </a:r>
            <a:r>
              <a:rPr lang="es-MX" sz="2000" dirty="0">
                <a:highlight>
                  <a:srgbClr val="FFFF00"/>
                </a:highlight>
                <a:latin typeface="+mn-lt"/>
              </a:rPr>
              <a:t>(Peralta, 2009)</a:t>
            </a:r>
            <a:r>
              <a:rPr lang="es-MX" sz="2000" dirty="0">
                <a:latin typeface="+mn-lt"/>
              </a:rPr>
              <a:t>.</a:t>
            </a:r>
            <a:endParaRPr lang="es-PE" sz="2000" dirty="0">
              <a:latin typeface="+mn-lt"/>
            </a:endParaRPr>
          </a:p>
        </p:txBody>
      </p:sp>
      <p:sp>
        <p:nvSpPr>
          <p:cNvPr id="16" name="Llamada con línea 1 (barra de énfasis) 15"/>
          <p:cNvSpPr/>
          <p:nvPr/>
        </p:nvSpPr>
        <p:spPr>
          <a:xfrm>
            <a:off x="5201758" y="241447"/>
            <a:ext cx="4530717" cy="687538"/>
          </a:xfrm>
          <a:prstGeom prst="accentCallout1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La paráfrasis permite </a:t>
            </a:r>
            <a:r>
              <a:rPr lang="es-MX" b="1" dirty="0"/>
              <a:t>reproducir la idea de un autor con tus propias palabras</a:t>
            </a:r>
            <a:r>
              <a:rPr lang="es-MX" dirty="0"/>
              <a:t>.</a:t>
            </a:r>
            <a:endParaRPr lang="en-US" dirty="0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423" y="329877"/>
            <a:ext cx="1077819" cy="1077819"/>
          </a:xfrm>
          <a:prstGeom prst="rect">
            <a:avLst/>
          </a:prstGeom>
        </p:spPr>
      </p:pic>
      <p:sp>
        <p:nvSpPr>
          <p:cNvPr id="18" name="Globo: línea con barra de énfasis 15">
            <a:extLst>
              <a:ext uri="{FF2B5EF4-FFF2-40B4-BE49-F238E27FC236}">
                <a16:creationId xmlns:a16="http://schemas.microsoft.com/office/drawing/2014/main" xmlns="" id="{599DAE82-8116-45CB-AC5D-5368972EB6CC}"/>
              </a:ext>
            </a:extLst>
          </p:cNvPr>
          <p:cNvSpPr/>
          <p:nvPr/>
        </p:nvSpPr>
        <p:spPr>
          <a:xfrm>
            <a:off x="9064024" y="6220345"/>
            <a:ext cx="1646218" cy="315396"/>
          </a:xfrm>
          <a:prstGeom prst="accentCallout1">
            <a:avLst>
              <a:gd name="adj1" fmla="val 61248"/>
              <a:gd name="adj2" fmla="val -8462"/>
              <a:gd name="adj3" fmla="val 1209"/>
              <a:gd name="adj4" fmla="val -31556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Josefin Sans" panose="00000500000000000000" pitchFamily="2" charset="0"/>
              </a:rPr>
              <a:t>Autor y año</a:t>
            </a:r>
            <a:endParaRPr lang="es-PE" dirty="0">
              <a:latin typeface="Josefin Sans" panose="00000500000000000000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184C6AAF-5203-4211-9AA9-7199BC8096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24161" y="108519"/>
            <a:ext cx="953393" cy="95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17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6" grpId="0" animBg="1"/>
      <p:bldP spid="16" grpId="1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400" b="1" dirty="0"/>
              <a:t>Citas de paráfrasis: qué no es</a:t>
            </a:r>
            <a:endParaRPr lang="en-US" sz="4400" b="1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6B7B176D-29FE-4E6E-A356-C132EF5B7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128" y="1906998"/>
            <a:ext cx="4754880" cy="545276"/>
          </a:xfrm>
        </p:spPr>
        <p:txBody>
          <a:bodyPr/>
          <a:lstStyle/>
          <a:p>
            <a:pPr algn="ctr"/>
            <a:r>
              <a:rPr lang="es-PE" b="1" dirty="0"/>
              <a:t>¿Qué es una paráfrasis?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7881DAE4-1081-4AF2-A30A-E0034A988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4128" y="2452274"/>
            <a:ext cx="4754880" cy="3857086"/>
          </a:xfrm>
          <a:prstGeom prst="round2Diag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rmAutofit fontScale="55000" lnSpcReduction="20000"/>
          </a:bodyPr>
          <a:lstStyle/>
          <a:p>
            <a:pPr algn="just">
              <a:buFont typeface="Calibri" panose="020F0502020204030204" pitchFamily="34" charset="0"/>
              <a:buChar char="→"/>
            </a:pPr>
            <a:r>
              <a:rPr lang="es-MX" sz="3300" dirty="0"/>
              <a:t> Explicación o interpretación </a:t>
            </a:r>
            <a:r>
              <a:rPr lang="es-MX" sz="3300" b="1" dirty="0"/>
              <a:t>amplificativa</a:t>
            </a:r>
            <a:r>
              <a:rPr lang="es-MX" sz="3300" dirty="0"/>
              <a:t> de un texto para ilustrarlo o hacerlo más claro o inteligible. (DLE, 2019)</a:t>
            </a:r>
          </a:p>
          <a:p>
            <a:pPr algn="just">
              <a:buFont typeface="Calibri" panose="020F0502020204030204" pitchFamily="34" charset="0"/>
              <a:buChar char="→"/>
            </a:pPr>
            <a:r>
              <a:rPr lang="es-PE" sz="3300" b="1" dirty="0"/>
              <a:t> Reconstruir</a:t>
            </a:r>
            <a:r>
              <a:rPr lang="es-PE" sz="3300" dirty="0"/>
              <a:t> un texto a partir de la comprensión que tenemos de él. (Hilsen, 1972)</a:t>
            </a:r>
          </a:p>
          <a:p>
            <a:pPr algn="just">
              <a:buFont typeface="Calibri" panose="020F0502020204030204" pitchFamily="34" charset="0"/>
              <a:buChar char="→"/>
            </a:pPr>
            <a:r>
              <a:rPr lang="es-PE" sz="3300" dirty="0"/>
              <a:t> Implica explicar (ampliar, relacionar) la información de un texto:</a:t>
            </a:r>
          </a:p>
          <a:p>
            <a:pPr marL="630936" lvl="1" indent="-457200" algn="just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PE" sz="3300" dirty="0"/>
              <a:t>Leer</a:t>
            </a:r>
          </a:p>
          <a:p>
            <a:pPr marL="630936" lvl="1" indent="-457200" algn="just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PE" sz="3300" dirty="0"/>
              <a:t>Comprender</a:t>
            </a:r>
          </a:p>
          <a:p>
            <a:pPr marL="630936" lvl="1" indent="-457200" algn="just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PE" sz="3300" dirty="0"/>
              <a:t>Identificar conceptos clave </a:t>
            </a:r>
          </a:p>
          <a:p>
            <a:pPr marL="630936" lvl="1" indent="-457200" algn="just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PE" sz="3300" dirty="0"/>
              <a:t>Establecer conexiones</a:t>
            </a:r>
          </a:p>
          <a:p>
            <a:pPr marL="630936" lvl="1" indent="-457200" algn="just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PE" sz="3300" dirty="0"/>
              <a:t>Buscar términos similares</a:t>
            </a:r>
          </a:p>
          <a:p>
            <a:pPr marL="630936" lvl="1" indent="-457200" algn="just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PE" sz="3300" dirty="0"/>
              <a:t>Escribir la paráfrasis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xmlns="" id="{4E6B83D7-E63A-4FCA-A552-5137ECE1D0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89320" y="1901218"/>
            <a:ext cx="4754880" cy="545276"/>
          </a:xfrm>
        </p:spPr>
        <p:txBody>
          <a:bodyPr/>
          <a:lstStyle/>
          <a:p>
            <a:pPr algn="ctr"/>
            <a:r>
              <a:rPr lang="es-PE" b="1" dirty="0"/>
              <a:t>¿Qué NO es una paráfrasis?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xmlns="" id="{258EA8A6-304B-4751-8D04-CE4D81425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90888" y="2446494"/>
            <a:ext cx="4754880" cy="3862866"/>
          </a:xfrm>
          <a:prstGeom prst="round2Diag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rmAutofit fontScale="62500" lnSpcReduction="20000"/>
          </a:bodyPr>
          <a:lstStyle/>
          <a:p>
            <a:pPr algn="just">
              <a:buClr>
                <a:schemeClr val="tx1">
                  <a:lumMod val="50000"/>
                  <a:lumOff val="50000"/>
                </a:schemeClr>
              </a:buClr>
              <a:buFont typeface="Calibri" panose="020F0502020204030204" pitchFamily="34" charset="0"/>
              <a:buChar char="→"/>
            </a:pPr>
            <a:r>
              <a:rPr lang="es-MX" sz="3300" dirty="0"/>
              <a:t> Copiar un párrafo manteniendo su estructura, pero cambiando unas palabras por otras (</a:t>
            </a:r>
            <a:r>
              <a:rPr lang="es-MX" sz="3300" b="1" dirty="0"/>
              <a:t>sinónimos</a:t>
            </a:r>
            <a:r>
              <a:rPr lang="es-MX" sz="3300" dirty="0"/>
              <a:t>).</a:t>
            </a:r>
          </a:p>
          <a:p>
            <a:pPr algn="just">
              <a:buClr>
                <a:schemeClr val="tx1">
                  <a:lumMod val="50000"/>
                  <a:lumOff val="50000"/>
                </a:schemeClr>
              </a:buClr>
              <a:buFont typeface="Calibri" panose="020F0502020204030204" pitchFamily="34" charset="0"/>
              <a:buChar char="→"/>
            </a:pPr>
            <a:r>
              <a:rPr lang="es-MX" sz="3300" dirty="0"/>
              <a:t> Hacer un </a:t>
            </a:r>
            <a:r>
              <a:rPr lang="es-MX" sz="3300" b="1" dirty="0"/>
              <a:t>collage</a:t>
            </a:r>
            <a:r>
              <a:rPr lang="es-MX" sz="3300" dirty="0"/>
              <a:t> o mosaico: copiar información de distintas fuentes y hacer que encajen bien.</a:t>
            </a:r>
          </a:p>
          <a:p>
            <a:pPr algn="just">
              <a:buClr>
                <a:schemeClr val="tx1">
                  <a:lumMod val="50000"/>
                  <a:lumOff val="50000"/>
                </a:schemeClr>
              </a:buClr>
              <a:buFont typeface="Calibri" panose="020F0502020204030204" pitchFamily="34" charset="0"/>
              <a:buChar char="→"/>
            </a:pPr>
            <a:r>
              <a:rPr lang="es-MX" sz="3300" dirty="0"/>
              <a:t> Tomar un texto, parafrasearlo, modificarlo y </a:t>
            </a:r>
            <a:r>
              <a:rPr lang="es-MX" sz="3300" b="1" dirty="0"/>
              <a:t>no indicar la fuente</a:t>
            </a:r>
            <a:r>
              <a:rPr lang="es-MX" sz="3300" dirty="0"/>
              <a:t>.</a:t>
            </a:r>
          </a:p>
          <a:p>
            <a:pPr algn="just">
              <a:buClr>
                <a:schemeClr val="tx1">
                  <a:lumMod val="50000"/>
                  <a:lumOff val="50000"/>
                </a:schemeClr>
              </a:buClr>
              <a:buFont typeface="Calibri" panose="020F0502020204030204" pitchFamily="34" charset="0"/>
              <a:buChar char="→"/>
            </a:pPr>
            <a:r>
              <a:rPr lang="es-MX" sz="3300" dirty="0"/>
              <a:t> El remix (mezcla parafraseada de varias fuentes) es una de las formas más frecuentes de plagio. (Turnitin, 2018)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7D0C37EC-DE8A-485C-A03F-D924CCFEB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24161" y="108519"/>
            <a:ext cx="953393" cy="95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829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xmlns="" id="{97BBC413-9128-45A9-BD24-17F2B6479A9C}"/>
              </a:ext>
            </a:extLst>
          </p:cNvPr>
          <p:cNvSpPr txBox="1">
            <a:spLocks/>
          </p:cNvSpPr>
          <p:nvPr/>
        </p:nvSpPr>
        <p:spPr>
          <a:xfrm>
            <a:off x="812292" y="3282697"/>
            <a:ext cx="5071872" cy="149961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45720" tIns="45720" rIns="4572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s-MX" sz="2000" dirty="0">
                <a:highlight>
                  <a:srgbClr val="FFFF00"/>
                </a:highlight>
              </a:rPr>
              <a:t>Martínez y Juárez (2019)</a:t>
            </a:r>
            <a:r>
              <a:rPr lang="es-MX" sz="2000" dirty="0"/>
              <a:t> sostienen que el desarrollo sostenible no es compatible con el  modelo de crecimiento actual.</a:t>
            </a:r>
            <a:endParaRPr lang="es-PE" sz="20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400" b="1" dirty="0"/>
              <a:t>Cita de un trabajo con varios autores</a:t>
            </a:r>
            <a:endParaRPr lang="en-US" sz="4400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22219302-F5B9-4E26-A790-2C92EC58E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24161" y="108519"/>
            <a:ext cx="953393" cy="953393"/>
          </a:xfrm>
          <a:prstGeom prst="rect">
            <a:avLst/>
          </a:prstGeom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xmlns="" id="{25FD7432-11AF-4AD3-90C5-3E78AA079E55}"/>
              </a:ext>
            </a:extLst>
          </p:cNvPr>
          <p:cNvSpPr txBox="1">
            <a:spLocks/>
          </p:cNvSpPr>
          <p:nvPr/>
        </p:nvSpPr>
        <p:spPr>
          <a:xfrm>
            <a:off x="812292" y="2201785"/>
            <a:ext cx="5071872" cy="856883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45720" tIns="45720" rIns="4572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s-PE" sz="2000" dirty="0"/>
              <a:t>Trabajo de </a:t>
            </a:r>
            <a:r>
              <a:rPr lang="es-PE" sz="2000" b="1" dirty="0"/>
              <a:t>dos autores</a:t>
            </a:r>
            <a:r>
              <a:rPr lang="es-PE" sz="2000" dirty="0"/>
              <a:t>: se incluyen ambos.</a:t>
            </a:r>
            <a:endParaRPr lang="es-PE" sz="2000" b="1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xmlns="" id="{611396B0-4CBB-4B77-B56C-4A28802B0BA9}"/>
              </a:ext>
            </a:extLst>
          </p:cNvPr>
          <p:cNvSpPr txBox="1">
            <a:spLocks/>
          </p:cNvSpPr>
          <p:nvPr/>
        </p:nvSpPr>
        <p:spPr>
          <a:xfrm>
            <a:off x="6281928" y="2201784"/>
            <a:ext cx="5071872" cy="856883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45720" tIns="45720" rIns="45720" bIns="45720" rtlCol="0" anchor="ctr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s-PE" sz="2000" dirty="0"/>
              <a:t>Trabajo de </a:t>
            </a:r>
            <a:r>
              <a:rPr lang="es-PE" sz="2000" b="1" dirty="0"/>
              <a:t>tres a más autores</a:t>
            </a:r>
            <a:r>
              <a:rPr lang="es-PE" sz="2000" dirty="0"/>
              <a:t>: se incluye el primero seguido de la abreviatura et al. (y otros)</a:t>
            </a:r>
            <a:endParaRPr lang="es-PE" sz="2000" b="1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xmlns="" id="{9065C8DE-7B6E-4D6B-B080-31D345EF7D37}"/>
              </a:ext>
            </a:extLst>
          </p:cNvPr>
          <p:cNvSpPr txBox="1">
            <a:spLocks/>
          </p:cNvSpPr>
          <p:nvPr/>
        </p:nvSpPr>
        <p:spPr>
          <a:xfrm>
            <a:off x="812292" y="5006342"/>
            <a:ext cx="5071872" cy="149961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45720" tIns="45720" rIns="4572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s-MX" sz="2000" dirty="0"/>
              <a:t>El desarrollo sostenible no es compatible con el  modelo de crecimiento actual </a:t>
            </a:r>
            <a:r>
              <a:rPr lang="es-MX" sz="2000" dirty="0">
                <a:highlight>
                  <a:srgbClr val="FFFF00"/>
                </a:highlight>
              </a:rPr>
              <a:t>(Martínez y Juárez, 2019)</a:t>
            </a:r>
            <a:r>
              <a:rPr lang="es-MX" sz="2000" dirty="0"/>
              <a:t>.</a:t>
            </a:r>
            <a:endParaRPr lang="es-PE" sz="2000" dirty="0"/>
          </a:p>
        </p:txBody>
      </p:sp>
      <p:sp>
        <p:nvSpPr>
          <p:cNvPr id="19" name="Marcador de contenido 2">
            <a:extLst>
              <a:ext uri="{FF2B5EF4-FFF2-40B4-BE49-F238E27FC236}">
                <a16:creationId xmlns:a16="http://schemas.microsoft.com/office/drawing/2014/main" xmlns="" id="{FBD1D854-C513-46D6-A5A0-FDA9564AB1BE}"/>
              </a:ext>
            </a:extLst>
          </p:cNvPr>
          <p:cNvSpPr txBox="1">
            <a:spLocks/>
          </p:cNvSpPr>
          <p:nvPr/>
        </p:nvSpPr>
        <p:spPr>
          <a:xfrm>
            <a:off x="6281928" y="3282697"/>
            <a:ext cx="5071872" cy="149961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45720" tIns="45720" rIns="4572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s-MX" sz="2000" dirty="0">
                <a:highlight>
                  <a:srgbClr val="FFFF00"/>
                </a:highlight>
              </a:rPr>
              <a:t>Morán et al. (2020)</a:t>
            </a:r>
            <a:r>
              <a:rPr lang="es-MX" sz="2000" dirty="0"/>
              <a:t> encuentran una relación entre la implementación de más ciclovías y el creciente número de accidentes de tránsito.</a:t>
            </a:r>
            <a:endParaRPr lang="es-PE" sz="2000" dirty="0"/>
          </a:p>
        </p:txBody>
      </p:sp>
      <p:sp>
        <p:nvSpPr>
          <p:cNvPr id="21" name="Marcador de contenido 2">
            <a:extLst>
              <a:ext uri="{FF2B5EF4-FFF2-40B4-BE49-F238E27FC236}">
                <a16:creationId xmlns:a16="http://schemas.microsoft.com/office/drawing/2014/main" xmlns="" id="{654E6AB7-7443-45F8-A712-731576A11A4A}"/>
              </a:ext>
            </a:extLst>
          </p:cNvPr>
          <p:cNvSpPr txBox="1">
            <a:spLocks/>
          </p:cNvSpPr>
          <p:nvPr/>
        </p:nvSpPr>
        <p:spPr>
          <a:xfrm>
            <a:off x="6281928" y="5006342"/>
            <a:ext cx="5071872" cy="149961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45720" tIns="45720" rIns="4572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s-MX" sz="2000" dirty="0"/>
              <a:t>“Mientras más ciclovías temporales se vienen implementando en la capital, vemos que se han incrementado también el número de accidentes en las pistas”. </a:t>
            </a:r>
            <a:r>
              <a:rPr lang="es-MX" sz="2000" dirty="0">
                <a:highlight>
                  <a:srgbClr val="FFFF00"/>
                </a:highlight>
              </a:rPr>
              <a:t>(Morán et al., 2020, párr. 5)</a:t>
            </a:r>
            <a:endParaRPr lang="es-PE" sz="2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75437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400" b="1" dirty="0"/>
              <a:t>Citas según número y tipo de autor</a:t>
            </a:r>
            <a:endParaRPr lang="en-US" sz="4400" b="1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212745"/>
              </p:ext>
            </p:extLst>
          </p:nvPr>
        </p:nvGraphicFramePr>
        <p:xfrm>
          <a:off x="744913" y="2395728"/>
          <a:ext cx="10702171" cy="428271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566171">
                  <a:extLst>
                    <a:ext uri="{9D8B030D-6E8A-4147-A177-3AD203B41FA5}">
                      <a16:colId xmlns:a16="http://schemas.microsoft.com/office/drawing/2014/main" xmlns="" val="954747432"/>
                    </a:ext>
                  </a:extLst>
                </a:gridCol>
                <a:gridCol w="3996000">
                  <a:extLst>
                    <a:ext uri="{9D8B030D-6E8A-4147-A177-3AD203B41FA5}">
                      <a16:colId xmlns:a16="http://schemas.microsoft.com/office/drawing/2014/main" xmlns="" val="3616874519"/>
                    </a:ext>
                  </a:extLst>
                </a:gridCol>
                <a:gridCol w="4140000">
                  <a:extLst>
                    <a:ext uri="{9D8B030D-6E8A-4147-A177-3AD203B41FA5}">
                      <a16:colId xmlns:a16="http://schemas.microsoft.com/office/drawing/2014/main" xmlns="" val="40436030"/>
                    </a:ext>
                  </a:extLst>
                </a:gridCol>
              </a:tblGrid>
              <a:tr h="431926">
                <a:tc>
                  <a:txBody>
                    <a:bodyPr/>
                    <a:lstStyle/>
                    <a:p>
                      <a:r>
                        <a:rPr lang="es-MX" sz="1600" dirty="0"/>
                        <a:t>Tipo de autor</a:t>
                      </a:r>
                      <a:endParaRPr lang="en-US" sz="1600" dirty="0">
                        <a:latin typeface="Josefin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Cita</a:t>
                      </a:r>
                      <a:r>
                        <a:rPr lang="es-MX" sz="1600" baseline="0" dirty="0"/>
                        <a:t> narrativa</a:t>
                      </a:r>
                      <a:endParaRPr lang="en-US" sz="1600" dirty="0">
                        <a:latin typeface="Josefin Sa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Cita parentética</a:t>
                      </a:r>
                      <a:endParaRPr lang="en-US" sz="1600" dirty="0">
                        <a:latin typeface="Josefin Sans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0081167"/>
                  </a:ext>
                </a:extLst>
              </a:tr>
              <a:tr h="431926">
                <a:tc>
                  <a:txBody>
                    <a:bodyPr/>
                    <a:lstStyle/>
                    <a:p>
                      <a:pPr algn="l"/>
                      <a:r>
                        <a:rPr lang="es-MX" sz="1600" dirty="0"/>
                        <a:t>Un</a:t>
                      </a:r>
                      <a:r>
                        <a:rPr lang="es-MX" sz="1600" baseline="0" dirty="0"/>
                        <a:t> autor</a:t>
                      </a:r>
                      <a:endParaRPr lang="en-US" sz="1600" b="1" dirty="0">
                        <a:latin typeface="Josefin Sa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dirty="0"/>
                        <a:t>Preciado</a:t>
                      </a:r>
                      <a:r>
                        <a:rPr lang="es-MX" sz="1600" baseline="0" dirty="0"/>
                        <a:t> (2014)</a:t>
                      </a:r>
                      <a:endParaRPr lang="en-US" sz="1600" dirty="0">
                        <a:latin typeface="Josefin Sa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dirty="0"/>
                        <a:t>(Preciado, 2014)</a:t>
                      </a:r>
                      <a:endParaRPr lang="en-US" sz="1600" dirty="0">
                        <a:latin typeface="Josefin Sa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66305897"/>
                  </a:ext>
                </a:extLst>
              </a:tr>
              <a:tr h="431926">
                <a:tc>
                  <a:txBody>
                    <a:bodyPr/>
                    <a:lstStyle/>
                    <a:p>
                      <a:pPr algn="l"/>
                      <a:r>
                        <a:rPr lang="es-MX" sz="1600" dirty="0"/>
                        <a:t>Dos autores</a:t>
                      </a:r>
                      <a:endParaRPr lang="en-US" sz="1600" b="1" dirty="0">
                        <a:latin typeface="Josefin Sa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dirty="0"/>
                        <a:t>López y</a:t>
                      </a:r>
                      <a:r>
                        <a:rPr lang="es-MX" sz="1600" baseline="0" dirty="0"/>
                        <a:t> Torres (2018)</a:t>
                      </a:r>
                      <a:endParaRPr lang="en-US" sz="1600" dirty="0">
                        <a:latin typeface="Josefin Sa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dirty="0"/>
                        <a:t>(López</a:t>
                      </a:r>
                      <a:r>
                        <a:rPr lang="es-MX" sz="1600" baseline="0" dirty="0"/>
                        <a:t> &amp; Torres, 2018)</a:t>
                      </a:r>
                      <a:endParaRPr lang="en-US" sz="1600" dirty="0">
                        <a:latin typeface="Josefin Sa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39736075"/>
                  </a:ext>
                </a:extLst>
              </a:tr>
              <a:tr h="431926">
                <a:tc>
                  <a:txBody>
                    <a:bodyPr/>
                    <a:lstStyle/>
                    <a:p>
                      <a:pPr algn="l"/>
                      <a:r>
                        <a:rPr lang="es-MX" sz="1600" dirty="0"/>
                        <a:t>Tres o más autores</a:t>
                      </a:r>
                      <a:endParaRPr lang="en-US" sz="1600" b="1" dirty="0">
                        <a:latin typeface="Josefin Sa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dirty="0"/>
                        <a:t>Acosta et al. (2020)</a:t>
                      </a:r>
                      <a:endParaRPr lang="en-US" sz="1600" dirty="0">
                        <a:latin typeface="Josefin Sa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dirty="0"/>
                        <a:t>(Acosta et al., 2020)</a:t>
                      </a:r>
                      <a:endParaRPr lang="en-US" sz="1600" dirty="0">
                        <a:latin typeface="Josefin Sa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97217277"/>
                  </a:ext>
                </a:extLst>
              </a:tr>
              <a:tr h="1810542">
                <a:tc>
                  <a:txBody>
                    <a:bodyPr/>
                    <a:lstStyle/>
                    <a:p>
                      <a:pPr algn="l"/>
                      <a:r>
                        <a:rPr lang="es-MX" sz="1600" dirty="0"/>
                        <a:t>Autor institucional con abreviatura</a:t>
                      </a:r>
                    </a:p>
                    <a:p>
                      <a:pPr marL="271463" indent="0" algn="l"/>
                      <a:r>
                        <a:rPr lang="es-MX" sz="1600" dirty="0"/>
                        <a:t>Primera</a:t>
                      </a:r>
                      <a:r>
                        <a:rPr lang="es-MX" sz="1600" baseline="0" dirty="0"/>
                        <a:t> cita</a:t>
                      </a:r>
                    </a:p>
                    <a:p>
                      <a:pPr marL="271463" indent="0" algn="l"/>
                      <a:endParaRPr lang="es-MX" sz="1600" baseline="0" dirty="0"/>
                    </a:p>
                    <a:p>
                      <a:pPr marL="271463" indent="0" algn="l"/>
                      <a:r>
                        <a:rPr lang="es-MX" sz="1600" baseline="0" dirty="0"/>
                        <a:t>Citas subsecuentes</a:t>
                      </a:r>
                      <a:endParaRPr lang="en-US" sz="1600" dirty="0">
                        <a:latin typeface="Josefin Sa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1600" dirty="0"/>
                    </a:p>
                    <a:p>
                      <a:pPr algn="l"/>
                      <a:endParaRPr lang="es-MX" sz="1600" dirty="0"/>
                    </a:p>
                    <a:p>
                      <a:pPr algn="l"/>
                      <a:r>
                        <a:rPr lang="es-MX" sz="1600" dirty="0"/>
                        <a:t>Organización</a:t>
                      </a:r>
                      <a:r>
                        <a:rPr lang="es-MX" sz="1600" baseline="0" dirty="0"/>
                        <a:t> Mundial de la Salud (OMS, 2020)</a:t>
                      </a:r>
                    </a:p>
                    <a:p>
                      <a:pPr algn="l"/>
                      <a:endParaRPr lang="es-MX" sz="1600" dirty="0"/>
                    </a:p>
                    <a:p>
                      <a:pPr algn="l"/>
                      <a:r>
                        <a:rPr lang="es-MX" sz="1600" dirty="0"/>
                        <a:t>OMS (2020)</a:t>
                      </a:r>
                      <a:endParaRPr lang="en-US" sz="1600" dirty="0">
                        <a:latin typeface="Josefin Sa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sz="1600" dirty="0"/>
                    </a:p>
                    <a:p>
                      <a:pPr algn="l"/>
                      <a:endParaRPr lang="es-MX" sz="16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(Organización</a:t>
                      </a:r>
                      <a:r>
                        <a:rPr lang="es-MX" sz="1600" baseline="0" dirty="0"/>
                        <a:t> Mundial de la Salud [OMS], 2020)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60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aseline="0" dirty="0"/>
                        <a:t>(OMS, 2020)</a:t>
                      </a:r>
                      <a:endParaRPr lang="en-US" sz="1600" dirty="0">
                        <a:latin typeface="Josefin Sa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42267679"/>
                  </a:ext>
                </a:extLst>
              </a:tr>
              <a:tr h="7444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Autor institucional sin abreviatura</a:t>
                      </a:r>
                      <a:endParaRPr lang="en-US" sz="1600" b="1" dirty="0">
                        <a:latin typeface="Josefin Sa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dirty="0"/>
                        <a:t>Universidad Continental (2016)</a:t>
                      </a:r>
                      <a:endParaRPr lang="en-US" sz="1600" dirty="0">
                        <a:latin typeface="Josefin Sa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dirty="0"/>
                        <a:t>(Universidad</a:t>
                      </a:r>
                      <a:r>
                        <a:rPr lang="es-MX" sz="1600" baseline="0" dirty="0"/>
                        <a:t> Continental</a:t>
                      </a:r>
                      <a:r>
                        <a:rPr lang="es-MX" sz="1600" dirty="0"/>
                        <a:t>, 2016)</a:t>
                      </a:r>
                      <a:endParaRPr lang="en-US" sz="1600" dirty="0">
                        <a:latin typeface="Josefin Sa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77461878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637B0312-F4D9-46F9-9607-446368EF4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24161" y="108519"/>
            <a:ext cx="953393" cy="95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287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400" b="1" dirty="0"/>
              <a:t>referencias</a:t>
            </a:r>
            <a:endParaRPr lang="en-US" sz="4400" b="1" dirty="0"/>
          </a:p>
        </p:txBody>
      </p:sp>
      <p:sp>
        <p:nvSpPr>
          <p:cNvPr id="3" name="Google Shape;621;g8ba676592d_3_503">
            <a:extLst>
              <a:ext uri="{FF2B5EF4-FFF2-40B4-BE49-F238E27FC236}">
                <a16:creationId xmlns:a16="http://schemas.microsoft.com/office/drawing/2014/main" xmlns="" id="{4399F900-0D9C-43E1-BF2A-B26A9AAEDE41}"/>
              </a:ext>
            </a:extLst>
          </p:cNvPr>
          <p:cNvSpPr txBox="1"/>
          <p:nvPr/>
        </p:nvSpPr>
        <p:spPr>
          <a:xfrm>
            <a:off x="838200" y="2084832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25475" marR="0" lvl="0" indent="-625475" algn="just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000"/>
              <a:buFont typeface="Arial"/>
              <a:buNone/>
            </a:pPr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American </a:t>
            </a:r>
            <a:r>
              <a:rPr lang="es-MX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Psychological</a:t>
            </a:r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MX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Association</a:t>
            </a:r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(2020). </a:t>
            </a:r>
            <a:r>
              <a:rPr lang="es-MX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Publication</a:t>
            </a:r>
            <a:r>
              <a:rPr lang="es-MX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manual of </a:t>
            </a:r>
            <a:r>
              <a:rPr lang="es-MX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s-MX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American </a:t>
            </a:r>
            <a:r>
              <a:rPr lang="es-MX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Psychological</a:t>
            </a:r>
            <a:r>
              <a:rPr lang="es-MX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MX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Association</a:t>
            </a:r>
            <a:r>
              <a:rPr lang="es-MX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(7th ed.). </a:t>
            </a:r>
            <a:r>
              <a:rPr lang="es-MX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https://doi.org/10.1037/0000165-000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25475" indent="-625475" algn="just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000"/>
            </a:pPr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Bastidas, D., &amp; Cabezas, K. (s.f.). Parafraseo: utilidad y técnicas de elaboración. Universidad de los Andes. </a:t>
            </a:r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https://leo.uniandes.edu.co/index.php/menu-escritura/citas-y-referencias/95-parafraseo-utilidad-y-tecnicas-de-elaboracion</a:t>
            </a:r>
            <a:endParaRPr lang="es-MX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25475" marR="0" lvl="0" indent="-625475" algn="just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000"/>
              <a:buFont typeface="Arial"/>
              <a:buNone/>
            </a:pPr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Correa, B., &amp; Londoño, C. (2018, 7 de agosto). Los 5 tipos de plagio más frecuentes. Turnitin. </a:t>
            </a:r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https://www.turnitin.com/es/blog/cinco-tipos-plagio-mas-frecuentes</a:t>
            </a:r>
            <a:endParaRPr lang="es-MX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622;g8ba676592d_3_503">
            <a:extLst>
              <a:ext uri="{FF2B5EF4-FFF2-40B4-BE49-F238E27FC236}">
                <a16:creationId xmlns:a16="http://schemas.microsoft.com/office/drawing/2014/main" xmlns="" id="{4B8BCBFB-19C5-4EA1-BBAB-BB1221D3E9B7}"/>
              </a:ext>
            </a:extLst>
          </p:cNvPr>
          <p:cNvSpPr txBox="1"/>
          <p:nvPr/>
        </p:nvSpPr>
        <p:spPr>
          <a:xfrm>
            <a:off x="6172200" y="2084832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25475" marR="0" lvl="0" indent="-62547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MX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Vargas Castillo, J., Cuellar Ascencio, D., Mendoza Francia, A. y Saavedra Chumpitaz, A. (</a:t>
            </a:r>
            <a:r>
              <a:rPr lang="es-MX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Comps</a:t>
            </a:r>
            <a:r>
              <a:rPr lang="es-MX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.). (2020). Citas y referencias: citar vs. plagiar. Recomendaciones y aspectos básicos del estilo APA. </a:t>
            </a:r>
            <a:r>
              <a:rPr lang="es-MX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http://repositorio.ulima.edu.pe/handle/ulima/3829</a:t>
            </a:r>
            <a:endParaRPr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25475" marR="0" lvl="0" indent="-62547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25475" marR="0" lvl="0" indent="-62547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0223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400" b="1" dirty="0"/>
              <a:t>Objetivos del taller</a:t>
            </a:r>
            <a:endParaRPr lang="en-US" sz="4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2"/>
          </p:nvPr>
        </p:nvSpPr>
        <p:spPr>
          <a:xfrm>
            <a:off x="6096000" y="2673374"/>
            <a:ext cx="4754880" cy="3154680"/>
          </a:xfrm>
        </p:spPr>
        <p:txBody>
          <a:bodyPr>
            <a:normAutofit/>
          </a:bodyPr>
          <a:lstStyle/>
          <a:p>
            <a:pPr marL="271463" indent="-271463" algn="just">
              <a:buFont typeface="Wingdings" panose="05000000000000000000" pitchFamily="2" charset="2"/>
              <a:buChar char="q"/>
            </a:pPr>
            <a:r>
              <a:rPr lang="es-MX" sz="2000" dirty="0"/>
              <a:t>Las y los estudiantes </a:t>
            </a:r>
            <a:r>
              <a:rPr lang="es-MX" sz="2000" b="1" dirty="0"/>
              <a:t>diferencian citas y referencias</a:t>
            </a:r>
            <a:r>
              <a:rPr lang="es-MX" sz="2000" dirty="0"/>
              <a:t>.</a:t>
            </a:r>
          </a:p>
          <a:p>
            <a:pPr marL="271463" indent="-271463" algn="just">
              <a:buFont typeface="Wingdings" panose="05000000000000000000" pitchFamily="2" charset="2"/>
              <a:buChar char="q"/>
            </a:pPr>
            <a:r>
              <a:rPr lang="es-MX" sz="2000" dirty="0"/>
              <a:t>Las y los estudiantes </a:t>
            </a:r>
            <a:r>
              <a:rPr lang="es-MX" sz="2000" b="1" dirty="0"/>
              <a:t>identifican los 3 elementos en una cita textual</a:t>
            </a:r>
            <a:r>
              <a:rPr lang="es-MX" sz="2000" dirty="0"/>
              <a:t>.</a:t>
            </a:r>
            <a:endParaRPr lang="es-MX" sz="2000" i="1" dirty="0"/>
          </a:p>
          <a:p>
            <a:pPr marL="271463" indent="-271463" algn="just">
              <a:buFont typeface="Wingdings" panose="05000000000000000000" pitchFamily="2" charset="2"/>
              <a:buChar char="q"/>
            </a:pPr>
            <a:r>
              <a:rPr lang="es-MX" sz="2000" dirty="0"/>
              <a:t>Las y los estudiantes </a:t>
            </a:r>
            <a:r>
              <a:rPr lang="es-MX" sz="2000" b="1" dirty="0"/>
              <a:t>identifican los 2 elementos en una cita de paráfrasis </a:t>
            </a:r>
            <a:r>
              <a:rPr lang="es-MX" sz="2000" dirty="0"/>
              <a:t>(contextual).</a:t>
            </a:r>
            <a:endParaRPr lang="es-MX" sz="2000" i="1" dirty="0"/>
          </a:p>
          <a:p>
            <a:pPr marL="271463" indent="-271463" algn="just">
              <a:buFont typeface="Wingdings" panose="05000000000000000000" pitchFamily="2" charset="2"/>
              <a:buChar char="q"/>
            </a:pPr>
            <a:r>
              <a:rPr lang="es-MX" sz="2000" dirty="0"/>
              <a:t>Los alumnos </a:t>
            </a:r>
            <a:r>
              <a:rPr lang="es-MX" sz="2000" b="1" dirty="0"/>
              <a:t>le pierden miedo al APA</a:t>
            </a:r>
            <a:r>
              <a:rPr lang="es-MX" sz="2000" dirty="0"/>
              <a:t>. </a:t>
            </a:r>
            <a:r>
              <a:rPr lang="es-PE" sz="2000" dirty="0"/>
              <a:t>👻</a:t>
            </a:r>
            <a:endParaRPr lang="es-MX" sz="2000" dirty="0"/>
          </a:p>
          <a:p>
            <a:pPr marL="271463" indent="-271463" algn="just">
              <a:buFont typeface="Wingdings" panose="05000000000000000000" pitchFamily="2" charset="2"/>
              <a:buChar char="q"/>
            </a:pPr>
            <a:endParaRPr lang="en-US" sz="2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88034DFD-4816-453D-9475-FE459B1FE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24161" y="108519"/>
            <a:ext cx="953393" cy="953393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xmlns="" id="{DCFBEA7D-AFF9-43C9-A7DD-CED43882499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767305"/>
            <a:ext cx="4754562" cy="30607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9099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400" b="1" dirty="0"/>
              <a:t>¿por qué se debe citar?</a:t>
            </a:r>
            <a:endParaRPr lang="en-US" sz="4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271463" indent="-271463" algn="just">
              <a:buFont typeface="Wingdings" panose="05000000000000000000" pitchFamily="2" charset="2"/>
              <a:buChar char="q"/>
            </a:pPr>
            <a:r>
              <a:rPr lang="es-MX" sz="2000" dirty="0"/>
              <a:t>La originalidad no existe. El trabajo que hacemos está construido sobre el trabajo de otros.</a:t>
            </a:r>
          </a:p>
          <a:p>
            <a:pPr marL="271463" indent="-271463" algn="just">
              <a:buFont typeface="Wingdings" panose="05000000000000000000" pitchFamily="2" charset="2"/>
              <a:buChar char="q"/>
            </a:pPr>
            <a:r>
              <a:rPr lang="es-MX" sz="2000" dirty="0"/>
              <a:t>Toda creación tiene un aporte nuestro, ese aporte es la </a:t>
            </a:r>
            <a:r>
              <a:rPr lang="es-MX" sz="2000" i="1" dirty="0"/>
              <a:t>originalidad</a:t>
            </a:r>
            <a:r>
              <a:rPr lang="es-MX" sz="2000" dirty="0"/>
              <a:t>, pero ese parte de la revisión de otros trabajos o voces que incorporamos.</a:t>
            </a:r>
            <a:endParaRPr lang="es-MX" sz="2000" i="1" dirty="0"/>
          </a:p>
          <a:p>
            <a:pPr marL="271463" indent="-271463" algn="just">
              <a:buFont typeface="Wingdings" panose="05000000000000000000" pitchFamily="2" charset="2"/>
              <a:buChar char="q"/>
            </a:pPr>
            <a:r>
              <a:rPr lang="es-MX" sz="2000" dirty="0"/>
              <a:t>Señalar las fuentes de donde tomamos información atiende a razones éticas, académicas y legales.</a:t>
            </a:r>
          </a:p>
          <a:p>
            <a:pPr marL="271463" indent="-271463" algn="just">
              <a:buFont typeface="Wingdings" panose="05000000000000000000" pitchFamily="2" charset="2"/>
              <a:buChar char="q"/>
            </a:pPr>
            <a:r>
              <a:rPr lang="es-MX" sz="2000" dirty="0"/>
              <a:t>Plagiar es negarnos a pensar, presentar las palabras, ideas o imágenes de otros como nuestras.</a:t>
            </a:r>
          </a:p>
          <a:p>
            <a:pPr marL="271463" indent="-271463" algn="just">
              <a:buFont typeface="Wingdings" panose="05000000000000000000" pitchFamily="2" charset="2"/>
              <a:buChar char="q"/>
            </a:pPr>
            <a:endParaRPr lang="en-US" sz="2000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2300446"/>
            <a:ext cx="4754562" cy="3993832"/>
          </a:xfr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88034DFD-4816-453D-9475-FE459B1FE0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24161" y="108519"/>
            <a:ext cx="953393" cy="95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2910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400" b="1" dirty="0"/>
              <a:t>¿qué se debe citar?</a:t>
            </a:r>
            <a:endParaRPr lang="en-US" sz="4400" b="1" dirty="0"/>
          </a:p>
        </p:txBody>
      </p:sp>
      <p:sp>
        <p:nvSpPr>
          <p:cNvPr id="9" name="Marcador de texto 8"/>
          <p:cNvSpPr>
            <a:spLocks noGrp="1"/>
          </p:cNvSpPr>
          <p:nvPr>
            <p:ph type="body" idx="1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s-MX" b="1" dirty="0"/>
              <a:t>¿Qué citar?</a:t>
            </a:r>
            <a:endParaRPr lang="en-US" b="1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2000" dirty="0"/>
              <a:t>Cualquier material o información que hayas utilizado en tu investigación y no te pertenezca.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3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s-MX" b="1" dirty="0"/>
              <a:t>¿Cuándo citar?</a:t>
            </a:r>
            <a:endParaRPr lang="en-US" b="1" dirty="0"/>
          </a:p>
        </p:txBody>
      </p:sp>
      <p:sp>
        <p:nvSpPr>
          <p:cNvPr id="11" name="Marcador de contenido 10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90488" indent="0" algn="just">
              <a:buNone/>
            </a:pPr>
            <a:r>
              <a:rPr lang="es-MX" sz="2000" dirty="0"/>
              <a:t>Citamos cuando “conversamos” con otros autores.</a:t>
            </a:r>
          </a:p>
          <a:p>
            <a:pPr marL="271463" indent="-271463" algn="just">
              <a:buFont typeface="Wingdings" panose="05000000000000000000" pitchFamily="2" charset="2"/>
              <a:buChar char="q"/>
            </a:pPr>
            <a:r>
              <a:rPr lang="es-MX" sz="2000" dirty="0"/>
              <a:t>Para darle solidez a nuestras ideas.</a:t>
            </a:r>
          </a:p>
          <a:p>
            <a:pPr marL="271463" indent="-271463" algn="just">
              <a:buFont typeface="Wingdings" panose="05000000000000000000" pitchFamily="2" charset="2"/>
              <a:buChar char="q"/>
            </a:pPr>
            <a:r>
              <a:rPr lang="es-MX" sz="2000" dirty="0"/>
              <a:t>Para dar ejemplos de lo que decimos.</a:t>
            </a:r>
          </a:p>
          <a:p>
            <a:pPr marL="271463" indent="-271463" algn="just">
              <a:buFont typeface="Wingdings" panose="05000000000000000000" pitchFamily="2" charset="2"/>
              <a:buChar char="q"/>
            </a:pPr>
            <a:r>
              <a:rPr lang="es-MX" sz="2000" dirty="0"/>
              <a:t>Cuando insertamos una imagen que vamos a analizar o que grafica nuestras ideas.</a:t>
            </a:r>
          </a:p>
          <a:p>
            <a:pPr marL="271463" indent="-271463" algn="just">
              <a:buFont typeface="Wingdings" panose="05000000000000000000" pitchFamily="2" charset="2"/>
              <a:buChar char="q"/>
            </a:pPr>
            <a:r>
              <a:rPr lang="es-MX" sz="2000" dirty="0"/>
              <a:t>Cuando recurrimos a una cifra para dar cuenta de algo.</a:t>
            </a:r>
            <a:endParaRPr lang="en-US" sz="2000" dirty="0"/>
          </a:p>
        </p:txBody>
      </p:sp>
      <p:sp>
        <p:nvSpPr>
          <p:cNvPr id="6" name="Marcador de contenido 3"/>
          <p:cNvSpPr txBox="1">
            <a:spLocks/>
          </p:cNvSpPr>
          <p:nvPr/>
        </p:nvSpPr>
        <p:spPr>
          <a:xfrm>
            <a:off x="1024127" y="4028792"/>
            <a:ext cx="4754880" cy="2280567"/>
          </a:xfrm>
          <a:prstGeom prst="rect">
            <a:avLst/>
          </a:prstGeom>
        </p:spPr>
        <p:txBody>
          <a:bodyPr vert="horz" lIns="45720" tIns="45720" rIns="45720" bIns="45720" numCol="2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>
              <a:buFont typeface="Wingdings" panose="05000000000000000000" pitchFamily="2" charset="2"/>
              <a:buChar char="q"/>
            </a:pPr>
            <a:r>
              <a:rPr lang="es-MX" dirty="0"/>
              <a:t>Libros</a:t>
            </a:r>
          </a:p>
          <a:p>
            <a:pPr marL="271463" indent="-271463">
              <a:buFont typeface="Wingdings" panose="05000000000000000000" pitchFamily="2" charset="2"/>
              <a:buChar char="q"/>
            </a:pPr>
            <a:r>
              <a:rPr lang="es-MX" dirty="0"/>
              <a:t>Artículos</a:t>
            </a:r>
          </a:p>
          <a:p>
            <a:pPr marL="271463" indent="-271463">
              <a:buFont typeface="Wingdings" panose="05000000000000000000" pitchFamily="2" charset="2"/>
              <a:buChar char="q"/>
            </a:pPr>
            <a:r>
              <a:rPr lang="es-MX" dirty="0"/>
              <a:t>Fotografías</a:t>
            </a:r>
          </a:p>
          <a:p>
            <a:pPr marL="271463" indent="-271463">
              <a:buFont typeface="Wingdings" panose="05000000000000000000" pitchFamily="2" charset="2"/>
              <a:buChar char="q"/>
            </a:pPr>
            <a:r>
              <a:rPr lang="es-MX" dirty="0"/>
              <a:t>Videos de Youtube</a:t>
            </a:r>
          </a:p>
          <a:p>
            <a:pPr marL="271463" indent="-271463">
              <a:buFont typeface="Wingdings" panose="05000000000000000000" pitchFamily="2" charset="2"/>
              <a:buChar char="q"/>
            </a:pPr>
            <a:r>
              <a:rPr lang="es-MX" dirty="0"/>
              <a:t>Entrevistas</a:t>
            </a:r>
          </a:p>
          <a:p>
            <a:pPr marL="271463" indent="-271463">
              <a:buFont typeface="Wingdings" panose="05000000000000000000" pitchFamily="2" charset="2"/>
              <a:buChar char="q"/>
            </a:pPr>
            <a:r>
              <a:rPr lang="es-MX" dirty="0"/>
              <a:t>Páginas de Internet</a:t>
            </a:r>
          </a:p>
          <a:p>
            <a:pPr marL="271463" indent="-271463">
              <a:buFont typeface="Wingdings" panose="05000000000000000000" pitchFamily="2" charset="2"/>
              <a:buChar char="q"/>
            </a:pPr>
            <a:r>
              <a:rPr lang="es-MX" dirty="0"/>
              <a:t>Gráficos</a:t>
            </a:r>
          </a:p>
          <a:p>
            <a:pPr marL="271463" indent="-271463">
              <a:buFont typeface="Wingdings" panose="05000000000000000000" pitchFamily="2" charset="2"/>
              <a:buChar char="q"/>
            </a:pPr>
            <a:r>
              <a:rPr lang="es-MX" dirty="0"/>
              <a:t>Tweets</a:t>
            </a:r>
          </a:p>
          <a:p>
            <a:pPr marL="271463" indent="-271463">
              <a:buFont typeface="Wingdings" panose="05000000000000000000" pitchFamily="2" charset="2"/>
              <a:buChar char="q"/>
            </a:pPr>
            <a:r>
              <a:rPr lang="es-MX" dirty="0"/>
              <a:t>Blogs</a:t>
            </a:r>
          </a:p>
          <a:p>
            <a:pPr marL="271463" indent="-271463">
              <a:buFont typeface="Wingdings" panose="05000000000000000000" pitchFamily="2" charset="2"/>
              <a:buChar char="q"/>
            </a:pPr>
            <a:r>
              <a:rPr lang="es-MX" dirty="0"/>
              <a:t>Charlas TED</a:t>
            </a:r>
          </a:p>
          <a:p>
            <a:pPr marL="271463" indent="-271463">
              <a:buFont typeface="Wingdings" panose="05000000000000000000" pitchFamily="2" charset="2"/>
              <a:buChar char="q"/>
            </a:pPr>
            <a:r>
              <a:rPr lang="es-MX" dirty="0"/>
              <a:t>Videos de #</a:t>
            </a:r>
            <a:r>
              <a:rPr lang="es-MX" dirty="0" err="1"/>
              <a:t>YoAprendoEnCasa</a:t>
            </a:r>
            <a:endParaRPr lang="es-MX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5CF7C349-D05F-402F-B003-CD3C8AA6D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24161" y="108519"/>
            <a:ext cx="953393" cy="95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27774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400" b="1" dirty="0"/>
              <a:t>¿cómo se debe citar?</a:t>
            </a:r>
            <a:endParaRPr lang="en-US" sz="4400" b="1" dirty="0"/>
          </a:p>
        </p:txBody>
      </p:sp>
      <p:sp>
        <p:nvSpPr>
          <p:cNvPr id="17" name="Marcador de contenido 16">
            <a:extLst>
              <a:ext uri="{FF2B5EF4-FFF2-40B4-BE49-F238E27FC236}">
                <a16:creationId xmlns:a16="http://schemas.microsoft.com/office/drawing/2014/main" xmlns="" id="{9718C590-3BC5-4E9A-AF8B-A9DC0ECAE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839672"/>
          </a:xfrm>
        </p:spPr>
        <p:txBody>
          <a:bodyPr>
            <a:normAutofit/>
          </a:bodyPr>
          <a:lstStyle/>
          <a:p>
            <a:pPr algn="just"/>
            <a:r>
              <a:rPr lang="es-MX" sz="1800" dirty="0"/>
              <a:t>Los estilos de citación son un conjunto de reglas sobre cómo citar y referenciar fuentes de información. Tienen diferentes reglas y cada disciplina tiene un estilo de citación recomendado: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5CF7C349-D05F-402F-B003-CD3C8AA6D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24161" y="108519"/>
            <a:ext cx="953393" cy="953393"/>
          </a:xfrm>
          <a:prstGeom prst="rect">
            <a:avLst/>
          </a:prstGeom>
        </p:spPr>
      </p:pic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xmlns="" id="{AF7F3973-0ED4-4425-B1DE-CDB1213346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518140"/>
              </p:ext>
            </p:extLst>
          </p:nvPr>
        </p:nvGraphicFramePr>
        <p:xfrm>
          <a:off x="2192528" y="3105808"/>
          <a:ext cx="7806944" cy="356616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3903472">
                  <a:extLst>
                    <a:ext uri="{9D8B030D-6E8A-4147-A177-3AD203B41FA5}">
                      <a16:colId xmlns:a16="http://schemas.microsoft.com/office/drawing/2014/main" xmlns="" val="3684106086"/>
                    </a:ext>
                  </a:extLst>
                </a:gridCol>
                <a:gridCol w="3903472">
                  <a:extLst>
                    <a:ext uri="{9D8B030D-6E8A-4147-A177-3AD203B41FA5}">
                      <a16:colId xmlns:a16="http://schemas.microsoft.com/office/drawing/2014/main" xmlns="" val="1956086511"/>
                    </a:ext>
                  </a:extLst>
                </a:gridCol>
              </a:tblGrid>
              <a:tr h="349655">
                <a:tc>
                  <a:txBody>
                    <a:bodyPr/>
                    <a:lstStyle/>
                    <a:p>
                      <a:r>
                        <a:rPr lang="es-MX" dirty="0">
                          <a:latin typeface="+mn-lt"/>
                        </a:rPr>
                        <a:t>Disciplina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solidFill>
                      <a:srgbClr val="FF575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+mn-lt"/>
                        </a:rPr>
                        <a:t>Estilo de citación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solidFill>
                      <a:srgbClr val="FF57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55826804"/>
                  </a:ext>
                </a:extLst>
              </a:tr>
              <a:tr h="611896">
                <a:tc>
                  <a:txBody>
                    <a:bodyPr/>
                    <a:lstStyle/>
                    <a:p>
                      <a:r>
                        <a:rPr lang="es-MX" dirty="0">
                          <a:latin typeface="+mn-lt"/>
                        </a:rPr>
                        <a:t>Ciencias sociales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>
                          <a:latin typeface="+mn-lt"/>
                        </a:rPr>
                        <a:t>American</a:t>
                      </a:r>
                      <a:r>
                        <a:rPr lang="es-MX" b="1" baseline="0" dirty="0">
                          <a:latin typeface="+mn-lt"/>
                        </a:rPr>
                        <a:t> Psychological Association (APA)</a:t>
                      </a:r>
                      <a:endParaRPr lang="en-US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84643649"/>
                  </a:ext>
                </a:extLst>
              </a:tr>
              <a:tr h="349655">
                <a:tc>
                  <a:txBody>
                    <a:bodyPr/>
                    <a:lstStyle/>
                    <a:p>
                      <a:r>
                        <a:rPr lang="es-MX" dirty="0">
                          <a:latin typeface="+mn-lt"/>
                        </a:rPr>
                        <a:t>Economía y negocios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+mn-lt"/>
                        </a:rPr>
                        <a:t>Harvard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6180377"/>
                  </a:ext>
                </a:extLst>
              </a:tr>
              <a:tr h="349655">
                <a:tc>
                  <a:txBody>
                    <a:bodyPr/>
                    <a:lstStyle/>
                    <a:p>
                      <a:r>
                        <a:rPr lang="es-MX" dirty="0">
                          <a:latin typeface="+mn-lt"/>
                        </a:rPr>
                        <a:t>Humanidades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+mn-lt"/>
                        </a:rPr>
                        <a:t>Chicago, MLA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49955719"/>
                  </a:ext>
                </a:extLst>
              </a:tr>
              <a:tr h="349655">
                <a:tc>
                  <a:txBody>
                    <a:bodyPr/>
                    <a:lstStyle/>
                    <a:p>
                      <a:r>
                        <a:rPr lang="es-MX" dirty="0">
                          <a:latin typeface="+mn-lt"/>
                        </a:rPr>
                        <a:t>Derecho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+mn-lt"/>
                        </a:rPr>
                        <a:t>UNE-ISO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5093302"/>
                  </a:ext>
                </a:extLst>
              </a:tr>
              <a:tr h="349655">
                <a:tc>
                  <a:txBody>
                    <a:bodyPr/>
                    <a:lstStyle/>
                    <a:p>
                      <a:r>
                        <a:rPr lang="es-MX" dirty="0">
                          <a:latin typeface="+mn-lt"/>
                        </a:rPr>
                        <a:t>Ciencias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+mn-lt"/>
                        </a:rPr>
                        <a:t>ACS, AMS, AIP,</a:t>
                      </a:r>
                      <a:r>
                        <a:rPr lang="es-MX" baseline="0" dirty="0">
                          <a:latin typeface="+mn-lt"/>
                        </a:rPr>
                        <a:t> CSE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0462019"/>
                  </a:ext>
                </a:extLst>
              </a:tr>
              <a:tr h="349655">
                <a:tc>
                  <a:txBody>
                    <a:bodyPr/>
                    <a:lstStyle/>
                    <a:p>
                      <a:r>
                        <a:rPr lang="es-MX" dirty="0">
                          <a:latin typeface="+mn-lt"/>
                        </a:rPr>
                        <a:t>Ingenierías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+mn-lt"/>
                        </a:rPr>
                        <a:t>IEEE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55093586"/>
                  </a:ext>
                </a:extLst>
              </a:tr>
              <a:tr h="349655">
                <a:tc>
                  <a:txBody>
                    <a:bodyPr/>
                    <a:lstStyle/>
                    <a:p>
                      <a:r>
                        <a:rPr lang="es-MX" dirty="0">
                          <a:latin typeface="+mn-lt"/>
                        </a:rPr>
                        <a:t>Medicina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+mn-lt"/>
                        </a:rPr>
                        <a:t>Vancouver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9342369"/>
                  </a:ext>
                </a:extLst>
              </a:tr>
              <a:tr h="349655">
                <a:tc>
                  <a:txBody>
                    <a:bodyPr/>
                    <a:lstStyle/>
                    <a:p>
                      <a:r>
                        <a:rPr lang="es-MX" dirty="0">
                          <a:latin typeface="+mn-lt"/>
                        </a:rPr>
                        <a:t>Filología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+mn-lt"/>
                        </a:rPr>
                        <a:t>Modern Language Association (MLA)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4702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93716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400" b="1" dirty="0"/>
              <a:t>Características del estilo apa</a:t>
            </a:r>
            <a:endParaRPr lang="en-US" sz="4400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5CF7C349-D05F-402F-B003-CD3C8AA6D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24161" y="108519"/>
            <a:ext cx="953393" cy="953393"/>
          </a:xfrm>
          <a:prstGeom prst="rect">
            <a:avLst/>
          </a:prstGeom>
        </p:spPr>
      </p:pic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xmlns="" id="{2C51711A-8C64-4945-A726-0856C5273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6345936" cy="402336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s-PE" dirty="0"/>
              <a:t> </a:t>
            </a:r>
            <a:r>
              <a:rPr lang="es-MX" sz="2000" dirty="0"/>
              <a:t>El estilo APA, </a:t>
            </a:r>
            <a:r>
              <a:rPr lang="es-MX" sz="2000" b="1" dirty="0"/>
              <a:t>las citas se ubican dentro del texto</a:t>
            </a:r>
            <a:r>
              <a:rPr lang="es-MX" sz="2000" dirty="0"/>
              <a:t>, y no en notas a pie de página o notas finales.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s-MX" sz="20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s-PE" sz="2000" dirty="0"/>
              <a:t> Las citas en el texto proveen los siguientes elementos: </a:t>
            </a:r>
            <a:r>
              <a:rPr lang="es-PE" sz="2000" b="1" dirty="0"/>
              <a:t>autor</a:t>
            </a:r>
            <a:r>
              <a:rPr lang="es-PE" sz="2000" dirty="0"/>
              <a:t>, </a:t>
            </a:r>
            <a:r>
              <a:rPr lang="es-PE" sz="2000" b="1" dirty="0"/>
              <a:t>fecha</a:t>
            </a:r>
            <a:r>
              <a:rPr lang="es-PE" sz="2000" dirty="0"/>
              <a:t> de publicación y número de </a:t>
            </a:r>
            <a:r>
              <a:rPr lang="es-PE" sz="2000" b="1" dirty="0"/>
              <a:t>página</a:t>
            </a:r>
            <a:r>
              <a:rPr lang="es-PE" sz="2000" dirty="0"/>
              <a:t>. La información completa de la fuente se detallará en el listado de Referencias.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s-PE" sz="20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s-PE" sz="2000" dirty="0"/>
              <a:t> </a:t>
            </a:r>
            <a:r>
              <a:rPr lang="es-MX" sz="2000" dirty="0"/>
              <a:t>El apellido y el año que aparecen en la cita debe </a:t>
            </a:r>
            <a:r>
              <a:rPr lang="es-MX" sz="2000" b="1" dirty="0"/>
              <a:t>coincidir</a:t>
            </a:r>
            <a:r>
              <a:rPr lang="es-MX" sz="2000" dirty="0"/>
              <a:t> con el apellido y el año que aparecen en el listado de referencias.</a:t>
            </a:r>
            <a:endParaRPr lang="es-PE" sz="20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BC7F8398-0957-4F3E-8A18-90C32A03A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1493" y="2286000"/>
            <a:ext cx="2712668" cy="38768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676093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400" b="1" dirty="0"/>
              <a:t>¿qué es una cita?</a:t>
            </a:r>
            <a:endParaRPr lang="en-US" sz="4400" b="1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xmlns="" id="{1B18B3AF-8C4B-4FBD-8F21-B99069698537}"/>
              </a:ext>
            </a:extLst>
          </p:cNvPr>
          <p:cNvSpPr txBox="1">
            <a:spLocks/>
          </p:cNvSpPr>
          <p:nvPr/>
        </p:nvSpPr>
        <p:spPr>
          <a:xfrm>
            <a:off x="4753287" y="2286000"/>
            <a:ext cx="3920129" cy="1465523"/>
          </a:xfrm>
          <a:prstGeom prst="rect">
            <a:avLst/>
          </a:prstGeom>
          <a:ln w="57150" cap="flat" cmpd="sng" algn="ctr">
            <a:solidFill>
              <a:srgbClr val="FFC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45720" tIns="45720" rIns="4572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88" indent="0" algn="just" defTabSz="525463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Gray, B.,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Perera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S., Aylward, V., &amp; 	Habibi. M. (2015). 	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Authoritarian states: course 	companion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 Oxford University P	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ress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s-P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xmlns="" id="{A62F5EB7-33A6-474B-9E83-409628C52D68}"/>
              </a:ext>
            </a:extLst>
          </p:cNvPr>
          <p:cNvSpPr txBox="1">
            <a:spLocks/>
          </p:cNvSpPr>
          <p:nvPr/>
        </p:nvSpPr>
        <p:spPr>
          <a:xfrm>
            <a:off x="4753287" y="3905431"/>
            <a:ext cx="3920129" cy="2354729"/>
          </a:xfrm>
          <a:prstGeom prst="rect">
            <a:avLst/>
          </a:prstGeom>
          <a:ln w="57150" cap="flat" cmpd="sng" algn="ctr">
            <a:solidFill>
              <a:schemeClr val="accent6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45720" tIns="45720" rIns="4572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1800" dirty="0">
                <a:latin typeface="Calibri" panose="020F0502020204030204" pitchFamily="34" charset="0"/>
                <a:cs typeface="Calibri" panose="020F0502020204030204" pitchFamily="34" charset="0"/>
              </a:rPr>
              <a:t>Según Gray et al. (2015) algunas de las medidas que permitieron la consolidación de la revolución cubana fueron: los partidos políticos fueron prohibidos, los diarios y estaciones de radio fueron censuradas y obligadas a cerrar si no se alineaban al gobierno, los nombramientos judiciales se hacían con la aprobación de Castro.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xmlns="" id="{4B57E4C0-C255-483A-A30D-4BA8295ECBE9}"/>
              </a:ext>
            </a:extLst>
          </p:cNvPr>
          <p:cNvSpPr txBox="1">
            <a:spLocks/>
          </p:cNvSpPr>
          <p:nvPr/>
        </p:nvSpPr>
        <p:spPr>
          <a:xfrm>
            <a:off x="9397290" y="4395979"/>
            <a:ext cx="2507867" cy="1290119"/>
          </a:xfrm>
          <a:prstGeom prst="rect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45720" tIns="45720" rIns="4572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534988"/>
            <a:r>
              <a:rPr lang="es-MX" sz="1800" dirty="0"/>
              <a:t>Una </a:t>
            </a:r>
            <a:r>
              <a:rPr lang="es-MX" sz="1800" b="1" dirty="0"/>
              <a:t>cita</a:t>
            </a:r>
            <a:r>
              <a:rPr lang="es-MX" sz="1800" dirty="0"/>
              <a:t> es una idea que utilizamos de un texto de manera textual o parafraseada.</a:t>
            </a:r>
            <a:endParaRPr lang="es-PE" sz="1800" dirty="0"/>
          </a:p>
        </p:txBody>
      </p:sp>
      <p:sp>
        <p:nvSpPr>
          <p:cNvPr id="13" name="Elipse 12"/>
          <p:cNvSpPr/>
          <p:nvPr/>
        </p:nvSpPr>
        <p:spPr>
          <a:xfrm>
            <a:off x="4058895" y="4704366"/>
            <a:ext cx="531832" cy="4979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Josefin Sans" panose="00000500000000000000" pitchFamily="2" charset="0"/>
              </a:rPr>
              <a:t>B</a:t>
            </a:r>
            <a:endParaRPr lang="en-US" dirty="0">
              <a:latin typeface="Josefin Sans" panose="00000500000000000000" pitchFamily="2" charset="0"/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4058895" y="2769790"/>
            <a:ext cx="531832" cy="49794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latin typeface="Josefin Sans" panose="00000500000000000000" pitchFamily="2" charset="0"/>
              </a:rPr>
              <a:t>A</a:t>
            </a:r>
            <a:endParaRPr lang="es-MX" dirty="0">
              <a:latin typeface="Josefin Sans" panose="00000500000000000000" pitchFamily="2" charset="0"/>
            </a:endParaRP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xmlns="" id="{E43AE45B-9FAE-4EDC-9C31-8CD73AE6D83C}"/>
              </a:ext>
            </a:extLst>
          </p:cNvPr>
          <p:cNvSpPr txBox="1">
            <a:spLocks/>
          </p:cNvSpPr>
          <p:nvPr/>
        </p:nvSpPr>
        <p:spPr>
          <a:xfrm>
            <a:off x="9397290" y="2461404"/>
            <a:ext cx="2507867" cy="1290119"/>
          </a:xfrm>
          <a:prstGeom prst="rect">
            <a:avLst/>
          </a:prstGeom>
          <a:ln>
            <a:solidFill>
              <a:schemeClr val="accent4"/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45720" tIns="45720" rIns="4572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534988"/>
            <a:r>
              <a:rPr lang="es-MX" sz="1800" dirty="0"/>
              <a:t>Una </a:t>
            </a:r>
            <a:r>
              <a:rPr lang="es-MX" sz="1800" b="1" dirty="0"/>
              <a:t>referencia</a:t>
            </a:r>
            <a:r>
              <a:rPr lang="es-MX" sz="1800" dirty="0"/>
              <a:t> es un conjunto de datos que permiten identificar una fuente de información.</a:t>
            </a:r>
            <a:endParaRPr lang="es-PE" sz="1800" dirty="0"/>
          </a:p>
        </p:txBody>
      </p:sp>
      <p:pic>
        <p:nvPicPr>
          <p:cNvPr id="16" name="Gráfico 18" descr="Flecha lineal: recto">
            <a:extLst>
              <a:ext uri="{FF2B5EF4-FFF2-40B4-BE49-F238E27FC236}">
                <a16:creationId xmlns:a16="http://schemas.microsoft.com/office/drawing/2014/main" xmlns="" id="{DF1A7C16-08AC-49C9-9B8D-045E8B82C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0800000">
            <a:off x="8835976" y="2731261"/>
            <a:ext cx="480235" cy="739156"/>
          </a:xfrm>
          <a:prstGeom prst="rect">
            <a:avLst/>
          </a:prstGeom>
        </p:spPr>
      </p:pic>
      <p:pic>
        <p:nvPicPr>
          <p:cNvPr id="17" name="Gráfico 18" descr="Flecha lineal: recto">
            <a:extLst>
              <a:ext uri="{FF2B5EF4-FFF2-40B4-BE49-F238E27FC236}">
                <a16:creationId xmlns:a16="http://schemas.microsoft.com/office/drawing/2014/main" xmlns="" id="{DF1A7C16-08AC-49C9-9B8D-045E8B82C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0800000">
            <a:off x="8835976" y="4671461"/>
            <a:ext cx="480235" cy="73915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1C35E5C9-2F2F-4B1D-AF1F-97D14759FA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24161" y="108519"/>
            <a:ext cx="953393" cy="953393"/>
          </a:xfrm>
          <a:prstGeom prst="rect">
            <a:avLst/>
          </a:prstGeom>
        </p:spPr>
      </p:pic>
      <p:pic>
        <p:nvPicPr>
          <p:cNvPr id="2056" name="Picture 8" descr="Libro Authoritarian States: Ib History Course Book: Oxford ib Diploma  Program (libro en Inglés), Brian Gray, ISBN 9780198310228. Comprar en  Buscalibre">
            <a:extLst>
              <a:ext uri="{FF2B5EF4-FFF2-40B4-BE49-F238E27FC236}">
                <a16:creationId xmlns:a16="http://schemas.microsoft.com/office/drawing/2014/main" xmlns="" id="{9193E9C0-4624-4841-B13E-CE11CA4C7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27" y="2681479"/>
            <a:ext cx="2724150" cy="3429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1768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400" b="1" dirty="0"/>
              <a:t>¿cuáles son los tipos de citas?</a:t>
            </a:r>
            <a:endParaRPr lang="en-US" sz="4400" b="1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xmlns="" id="{DAF36328-80F7-4178-A229-A99F842AFEEC}"/>
              </a:ext>
            </a:extLst>
          </p:cNvPr>
          <p:cNvSpPr txBox="1">
            <a:spLocks/>
          </p:cNvSpPr>
          <p:nvPr/>
        </p:nvSpPr>
        <p:spPr>
          <a:xfrm>
            <a:off x="1024128" y="2313160"/>
            <a:ext cx="4733876" cy="1950911"/>
          </a:xfrm>
          <a:prstGeom prst="snip2SameRect">
            <a:avLst/>
          </a:prstGeom>
          <a:solidFill>
            <a:srgbClr val="00B0F0">
              <a:alpha val="50000"/>
            </a:srgb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45720" tIns="45720" rIns="45720" bIns="45720" rtlCol="0" anchor="ctr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90000">
              <a:lnSpc>
                <a:spcPct val="80000"/>
              </a:lnSpc>
              <a:buFont typeface="Tw Cen MT" panose="020B0602020104020603" pitchFamily="34" charset="0"/>
              <a:buNone/>
            </a:pPr>
            <a:r>
              <a:rPr lang="es-MX" b="1" dirty="0">
                <a:solidFill>
                  <a:schemeClr val="tx1"/>
                </a:solidFill>
              </a:rPr>
              <a:t>Cita textual o cita directa</a:t>
            </a:r>
          </a:p>
          <a:p>
            <a:pPr marL="0" indent="0" algn="just">
              <a:buFont typeface="Tw Cen MT" panose="020B0602020104020603" pitchFamily="34" charset="0"/>
              <a:buNone/>
            </a:pPr>
            <a:r>
              <a:rPr lang="es-MX" sz="2000" dirty="0">
                <a:solidFill>
                  <a:schemeClr val="tx1"/>
                </a:solidFill>
              </a:rPr>
              <a:t>Una cita directa reproduce exactamente las palabras de otro texto previamente publicado. Las citas textuales deben utilizarse moderada y cuidadosamente, es más recomendable parafrasear.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xmlns="" id="{BEC97CB0-6FC4-46EC-9D3F-2371E2958661}"/>
              </a:ext>
            </a:extLst>
          </p:cNvPr>
          <p:cNvSpPr txBox="1">
            <a:spLocks/>
          </p:cNvSpPr>
          <p:nvPr/>
        </p:nvSpPr>
        <p:spPr>
          <a:xfrm>
            <a:off x="6010324" y="4340343"/>
            <a:ext cx="4733876" cy="2042169"/>
          </a:xfrm>
          <a:prstGeom prst="snip2Same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45720" tIns="45720" rIns="4572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s-MX" b="1" dirty="0"/>
              <a:t>Cita de paráfrasis o cita indirecta</a:t>
            </a:r>
          </a:p>
          <a:p>
            <a:pPr algn="just"/>
            <a:r>
              <a:rPr lang="es-MX" sz="2000" dirty="0"/>
              <a:t>Reformula la idea de alguien más en tus propias palabras. Parafrasear permite resumir y sintetizar información de varias fuentes de información, centrándonos en lo importante.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274" y="4481006"/>
            <a:ext cx="1669583" cy="166958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470" y="2453823"/>
            <a:ext cx="1669583" cy="166958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38B03B9E-C77E-4A37-A730-070757AFAD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24161" y="108519"/>
            <a:ext cx="953393" cy="95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95320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400" b="1" dirty="0"/>
              <a:t>¿Y los formatos de citas?</a:t>
            </a:r>
            <a:endParaRPr lang="en-US" sz="4400" b="1" dirty="0"/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836263" y="2286001"/>
            <a:ext cx="10517537" cy="856883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s-MX" sz="2000" b="1" dirty="0"/>
              <a:t>Cita narrativa		</a:t>
            </a:r>
            <a:r>
              <a:rPr lang="es-MX" sz="2000" dirty="0"/>
              <a:t>: el autor y año son incorporados en el texto como parte de la oración.</a:t>
            </a:r>
          </a:p>
          <a:p>
            <a:pPr marL="271463" indent="-271463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s-MX" sz="2000" b="1" dirty="0"/>
              <a:t>Cita parentética	</a:t>
            </a:r>
            <a:r>
              <a:rPr lang="es-MX" sz="2000" dirty="0"/>
              <a:t>: el autor y año van entre paréntesis. Puede ir entre o al final del párrafo.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xmlns="" id="{A89B51ED-7A96-472C-B073-31BA19EC574B}"/>
              </a:ext>
            </a:extLst>
          </p:cNvPr>
          <p:cNvSpPr txBox="1">
            <a:spLocks/>
          </p:cNvSpPr>
          <p:nvPr/>
        </p:nvSpPr>
        <p:spPr>
          <a:xfrm>
            <a:off x="6281928" y="3344053"/>
            <a:ext cx="5071872" cy="2876292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90000" indent="-90000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s-MX" sz="2000" b="1" dirty="0">
                <a:latin typeface="+mn-lt"/>
              </a:rPr>
              <a:t>Cita parentética</a:t>
            </a:r>
          </a:p>
          <a:p>
            <a:pPr marL="0" indent="0">
              <a:buNone/>
            </a:pPr>
            <a:endParaRPr lang="es-PE" sz="2000" dirty="0">
              <a:latin typeface="+mn-lt"/>
            </a:endParaRPr>
          </a:p>
          <a:p>
            <a:pPr marL="0" indent="0" algn="just">
              <a:buNone/>
            </a:pPr>
            <a:r>
              <a:rPr lang="es-PE" sz="2000" dirty="0">
                <a:effectLst/>
                <a:latin typeface="+mn-lt"/>
              </a:rPr>
              <a:t>La felicidad es episódica, “lo que en estricto se llama felicidad corresponde a la satisfacción más bien repentina de necesidades retenidas con alto grado de éxtasis, y por su propia naturaleza solo es posible como un fenómeno episódico” </a:t>
            </a:r>
            <a:r>
              <a:rPr lang="es-PE" sz="2000" dirty="0">
                <a:effectLst/>
                <a:highlight>
                  <a:srgbClr val="FFFF00"/>
                </a:highlight>
                <a:latin typeface="+mn-lt"/>
              </a:rPr>
              <a:t>(Freud, 1990, pp. 76-77).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xmlns="" id="{97BBC413-9128-45A9-BD24-17F2B6479A9C}"/>
              </a:ext>
            </a:extLst>
          </p:cNvPr>
          <p:cNvSpPr txBox="1">
            <a:spLocks/>
          </p:cNvSpPr>
          <p:nvPr/>
        </p:nvSpPr>
        <p:spPr>
          <a:xfrm>
            <a:off x="836263" y="3344053"/>
            <a:ext cx="5071872" cy="287629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s-MX" sz="2000" b="1" dirty="0"/>
              <a:t>Cita </a:t>
            </a:r>
            <a:r>
              <a:rPr lang="es-MX" sz="2000" b="1" dirty="0">
                <a:ea typeface="+mj-ea"/>
                <a:cs typeface="+mj-cs"/>
              </a:rPr>
              <a:t>narrativa</a:t>
            </a:r>
          </a:p>
          <a:p>
            <a:endParaRPr lang="es-MX" sz="2000" dirty="0"/>
          </a:p>
          <a:p>
            <a:pPr algn="just"/>
            <a:r>
              <a:rPr lang="es-MX" sz="2000" dirty="0"/>
              <a:t>La víctima se construye sobre la base de su destrucción, </a:t>
            </a:r>
            <a:r>
              <a:rPr lang="es-MX" sz="2000" dirty="0">
                <a:highlight>
                  <a:srgbClr val="FFFF00"/>
                </a:highlight>
              </a:rPr>
              <a:t>Agüero </a:t>
            </a:r>
            <a:r>
              <a:rPr lang="es-MX" sz="2000" dirty="0">
                <a:effectLst/>
                <a:highlight>
                  <a:srgbClr val="FFFF00"/>
                </a:highlight>
              </a:rPr>
              <a:t>(2015)</a:t>
            </a:r>
            <a:r>
              <a:rPr lang="es-MX" sz="2000" dirty="0">
                <a:effectLst/>
              </a:rPr>
              <a:t> señala que </a:t>
            </a:r>
            <a:r>
              <a:rPr lang="es-MX" sz="2000" dirty="0"/>
              <a:t>esta construcción no es solo un proceso discursivo, sino que antes esta tuvo que sufrir o ser sometida a otras voluntades.</a:t>
            </a:r>
            <a:endParaRPr lang="es-PE" sz="2000" dirty="0">
              <a:effectLst/>
            </a:endParaRPr>
          </a:p>
        </p:txBody>
      </p:sp>
      <p:sp>
        <p:nvSpPr>
          <p:cNvPr id="12" name="Globo: línea con barra de énfasis 6">
            <a:extLst>
              <a:ext uri="{FF2B5EF4-FFF2-40B4-BE49-F238E27FC236}">
                <a16:creationId xmlns:a16="http://schemas.microsoft.com/office/drawing/2014/main" xmlns="" id="{979AFE3F-240D-4C13-912E-37A933681A8B}"/>
              </a:ext>
            </a:extLst>
          </p:cNvPr>
          <p:cNvSpPr/>
          <p:nvPr/>
        </p:nvSpPr>
        <p:spPr>
          <a:xfrm>
            <a:off x="3560293" y="3992577"/>
            <a:ext cx="1500594" cy="519734"/>
          </a:xfrm>
          <a:prstGeom prst="accentCallout1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Autor y año en el texto</a:t>
            </a:r>
            <a:endParaRPr lang="es-PE" dirty="0"/>
          </a:p>
        </p:txBody>
      </p:sp>
      <p:sp>
        <p:nvSpPr>
          <p:cNvPr id="13" name="Globo: línea con barra de énfasis 15">
            <a:extLst>
              <a:ext uri="{FF2B5EF4-FFF2-40B4-BE49-F238E27FC236}">
                <a16:creationId xmlns:a16="http://schemas.microsoft.com/office/drawing/2014/main" xmlns="" id="{599DAE82-8116-45CB-AC5D-5368972EB6CC}"/>
              </a:ext>
            </a:extLst>
          </p:cNvPr>
          <p:cNvSpPr/>
          <p:nvPr/>
        </p:nvSpPr>
        <p:spPr>
          <a:xfrm>
            <a:off x="9057092" y="5960478"/>
            <a:ext cx="2175719" cy="519734"/>
          </a:xfrm>
          <a:prstGeom prst="accentCallout1">
            <a:avLst>
              <a:gd name="adj1" fmla="val 32543"/>
              <a:gd name="adj2" fmla="val -7912"/>
              <a:gd name="adj3" fmla="val 627"/>
              <a:gd name="adj4" fmla="val -25136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Autor y año entre paréntesis</a:t>
            </a:r>
            <a:endParaRPr lang="es-PE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E8D62656-F9B7-47A8-AC4E-F1FF16375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24161" y="108519"/>
            <a:ext cx="953393" cy="95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1852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3143</TotalTime>
  <Words>1914</Words>
  <Application>Microsoft Office PowerPoint</Application>
  <PresentationFormat>Panorámica</PresentationFormat>
  <Paragraphs>194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4" baseType="lpstr">
      <vt:lpstr>Arial</vt:lpstr>
      <vt:lpstr>Calibri</vt:lpstr>
      <vt:lpstr>Josefin Sans</vt:lpstr>
      <vt:lpstr>Tw Cen MT</vt:lpstr>
      <vt:lpstr>Wingdings</vt:lpstr>
      <vt:lpstr>Wingdings 3</vt:lpstr>
      <vt:lpstr>Integral</vt:lpstr>
      <vt:lpstr>MI PRIMERA CITA  CON el estilo APA</vt:lpstr>
      <vt:lpstr>Objetivos del taller</vt:lpstr>
      <vt:lpstr>¿por qué se debe citar?</vt:lpstr>
      <vt:lpstr>¿qué se debe citar?</vt:lpstr>
      <vt:lpstr>¿cómo se debe citar?</vt:lpstr>
      <vt:lpstr>Características del estilo apa</vt:lpstr>
      <vt:lpstr>¿qué es una cita?</vt:lpstr>
      <vt:lpstr>¿cuáles son los tipos de citas?</vt:lpstr>
      <vt:lpstr>¿Y los formatos de citas?</vt:lpstr>
      <vt:lpstr>Citas textuales: formatos</vt:lpstr>
      <vt:lpstr>Citas textuales: según extensión</vt:lpstr>
      <vt:lpstr>Cambios a la fuente original</vt:lpstr>
      <vt:lpstr>Citas de paráfrasis: formatos</vt:lpstr>
      <vt:lpstr>Citas de paráfrasis: qué no es</vt:lpstr>
      <vt:lpstr>Cita de un trabajo con varios autores</vt:lpstr>
      <vt:lpstr>Citas según número y tipo de autor</vt:lpstr>
      <vt:lpstr>referencias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Christopher Hernández Amésquita</dc:creator>
  <cp:lastModifiedBy>ESHEK TARAZONA VEGA</cp:lastModifiedBy>
  <cp:revision>569</cp:revision>
  <dcterms:created xsi:type="dcterms:W3CDTF">2020-06-25T17:04:58Z</dcterms:created>
  <dcterms:modified xsi:type="dcterms:W3CDTF">2020-11-02T12:55:00Z</dcterms:modified>
</cp:coreProperties>
</file>