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5"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91C7498-7D17-4E72-937C-EC1B36D7E7CD}" type="datetimeFigureOut">
              <a:rPr lang="es-PE" smtClean="0"/>
              <a:t>05/01/2021</a:t>
            </a:fld>
            <a:endParaRPr lang="es-PE"/>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s-PE"/>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98B238B-53E7-444E-A8E4-8844840D4815}" type="slidenum">
              <a:rPr lang="es-PE" smtClean="0"/>
              <a:t>‹Nº›</a:t>
            </a:fld>
            <a:endParaRPr lang="es-PE"/>
          </a:p>
        </p:txBody>
      </p:sp>
    </p:spTree>
    <p:extLst>
      <p:ext uri="{BB962C8B-B14F-4D97-AF65-F5344CB8AC3E}">
        <p14:creationId xmlns:p14="http://schemas.microsoft.com/office/powerpoint/2010/main" val="2345389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91C7498-7D17-4E72-937C-EC1B36D7E7CD}" type="datetimeFigureOut">
              <a:rPr lang="es-PE" smtClean="0"/>
              <a:t>05/01/2021</a:t>
            </a:fld>
            <a:endParaRPr lang="es-PE"/>
          </a:p>
        </p:txBody>
      </p:sp>
      <p:sp>
        <p:nvSpPr>
          <p:cNvPr id="6" name="Footer Placeholder 5"/>
          <p:cNvSpPr>
            <a:spLocks noGrp="1"/>
          </p:cNvSpPr>
          <p:nvPr>
            <p:ph type="ftr" sz="quarter" idx="11"/>
          </p:nvPr>
        </p:nvSpPr>
        <p:spPr/>
        <p:txBody>
          <a:bodyPr/>
          <a:lstStyle/>
          <a:p>
            <a:endParaRPr lang="es-P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98B238B-53E7-444E-A8E4-8844840D4815}" type="slidenum">
              <a:rPr lang="es-PE" smtClean="0"/>
              <a:t>‹Nº›</a:t>
            </a:fld>
            <a:endParaRPr lang="es-PE"/>
          </a:p>
        </p:txBody>
      </p:sp>
    </p:spTree>
    <p:extLst>
      <p:ext uri="{BB962C8B-B14F-4D97-AF65-F5344CB8AC3E}">
        <p14:creationId xmlns:p14="http://schemas.microsoft.com/office/powerpoint/2010/main" val="2992046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91C7498-7D17-4E72-937C-EC1B36D7E7CD}" type="datetimeFigureOut">
              <a:rPr lang="es-PE" smtClean="0"/>
              <a:t>05/01/2021</a:t>
            </a:fld>
            <a:endParaRPr lang="es-PE"/>
          </a:p>
        </p:txBody>
      </p:sp>
      <p:sp>
        <p:nvSpPr>
          <p:cNvPr id="5" name="Footer Placeholder 4"/>
          <p:cNvSpPr>
            <a:spLocks noGrp="1"/>
          </p:cNvSpPr>
          <p:nvPr>
            <p:ph type="ftr" sz="quarter" idx="11"/>
          </p:nvPr>
        </p:nvSpPr>
        <p:spPr/>
        <p:txBody>
          <a:bodyPr/>
          <a:lstStyle/>
          <a:p>
            <a:endParaRPr lang="es-PE"/>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8B238B-53E7-444E-A8E4-8844840D4815}" type="slidenum">
              <a:rPr lang="es-PE" smtClean="0"/>
              <a:t>‹Nº›</a:t>
            </a:fld>
            <a:endParaRPr lang="es-PE"/>
          </a:p>
        </p:txBody>
      </p:sp>
    </p:spTree>
    <p:extLst>
      <p:ext uri="{BB962C8B-B14F-4D97-AF65-F5344CB8AC3E}">
        <p14:creationId xmlns:p14="http://schemas.microsoft.com/office/powerpoint/2010/main" val="2591139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91C7498-7D17-4E72-937C-EC1B36D7E7CD}" type="datetimeFigureOut">
              <a:rPr lang="es-PE" smtClean="0"/>
              <a:t>05/01/2021</a:t>
            </a:fld>
            <a:endParaRPr lang="es-PE"/>
          </a:p>
        </p:txBody>
      </p:sp>
      <p:sp>
        <p:nvSpPr>
          <p:cNvPr id="5" name="Footer Placeholder 4"/>
          <p:cNvSpPr>
            <a:spLocks noGrp="1"/>
          </p:cNvSpPr>
          <p:nvPr>
            <p:ph type="ftr" sz="quarter" idx="11"/>
          </p:nvPr>
        </p:nvSpPr>
        <p:spPr/>
        <p:txBody>
          <a:bodyPr/>
          <a:lstStyle/>
          <a:p>
            <a:endParaRPr lang="es-PE"/>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8B238B-53E7-444E-A8E4-8844840D4815}" type="slidenum">
              <a:rPr lang="es-PE" smtClean="0"/>
              <a:t>‹Nº›</a:t>
            </a:fld>
            <a:endParaRPr lang="es-PE"/>
          </a:p>
        </p:txBody>
      </p:sp>
    </p:spTree>
    <p:extLst>
      <p:ext uri="{BB962C8B-B14F-4D97-AF65-F5344CB8AC3E}">
        <p14:creationId xmlns:p14="http://schemas.microsoft.com/office/powerpoint/2010/main" val="1011208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91C7498-7D17-4E72-937C-EC1B36D7E7CD}" type="datetimeFigureOut">
              <a:rPr lang="es-PE" smtClean="0"/>
              <a:t>05/01/2021</a:t>
            </a:fld>
            <a:endParaRPr lang="es-PE"/>
          </a:p>
        </p:txBody>
      </p:sp>
      <p:sp>
        <p:nvSpPr>
          <p:cNvPr id="5" name="Footer Placeholder 4"/>
          <p:cNvSpPr>
            <a:spLocks noGrp="1"/>
          </p:cNvSpPr>
          <p:nvPr>
            <p:ph type="ftr" sz="quarter" idx="11"/>
          </p:nvPr>
        </p:nvSpPr>
        <p:spPr/>
        <p:txBody>
          <a:bodyPr/>
          <a:lstStyle/>
          <a:p>
            <a:endParaRPr lang="es-P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8B238B-53E7-444E-A8E4-8844840D4815}" type="slidenum">
              <a:rPr lang="es-PE" smtClean="0"/>
              <a:t>‹Nº›</a:t>
            </a:fld>
            <a:endParaRPr lang="es-PE"/>
          </a:p>
        </p:txBody>
      </p:sp>
    </p:spTree>
    <p:extLst>
      <p:ext uri="{BB962C8B-B14F-4D97-AF65-F5344CB8AC3E}">
        <p14:creationId xmlns:p14="http://schemas.microsoft.com/office/powerpoint/2010/main" val="3610744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91C7498-7D17-4E72-937C-EC1B36D7E7CD}" type="datetimeFigureOut">
              <a:rPr lang="es-PE" smtClean="0"/>
              <a:t>05/01/2021</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D98B238B-53E7-444E-A8E4-8844840D4815}" type="slidenum">
              <a:rPr lang="es-PE" smtClean="0"/>
              <a:t>‹Nº›</a:t>
            </a:fld>
            <a:endParaRPr lang="es-PE"/>
          </a:p>
        </p:txBody>
      </p:sp>
    </p:spTree>
    <p:extLst>
      <p:ext uri="{BB962C8B-B14F-4D97-AF65-F5344CB8AC3E}">
        <p14:creationId xmlns:p14="http://schemas.microsoft.com/office/powerpoint/2010/main" val="2245466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91C7498-7D17-4E72-937C-EC1B36D7E7CD}" type="datetimeFigureOut">
              <a:rPr lang="es-PE" smtClean="0"/>
              <a:t>05/01/2021</a:t>
            </a:fld>
            <a:endParaRPr lang="es-PE"/>
          </a:p>
        </p:txBody>
      </p:sp>
      <p:sp>
        <p:nvSpPr>
          <p:cNvPr id="8" name="Footer Placeholder 7"/>
          <p:cNvSpPr>
            <a:spLocks noGrp="1"/>
          </p:cNvSpPr>
          <p:nvPr>
            <p:ph type="ftr" sz="quarter" idx="11"/>
          </p:nvPr>
        </p:nvSpPr>
        <p:spPr>
          <a:xfrm>
            <a:off x="561111" y="6391838"/>
            <a:ext cx="3644282" cy="304801"/>
          </a:xfrm>
        </p:spPr>
        <p:txBody>
          <a:bodyPr/>
          <a:lstStyle/>
          <a:p>
            <a:endParaRPr lang="es-PE"/>
          </a:p>
        </p:txBody>
      </p:sp>
      <p:sp>
        <p:nvSpPr>
          <p:cNvPr id="9" name="Slide Number Placeholder 8"/>
          <p:cNvSpPr>
            <a:spLocks noGrp="1"/>
          </p:cNvSpPr>
          <p:nvPr>
            <p:ph type="sldNum" sz="quarter" idx="12"/>
          </p:nvPr>
        </p:nvSpPr>
        <p:spPr/>
        <p:txBody>
          <a:bodyPr/>
          <a:lstStyle/>
          <a:p>
            <a:fld id="{D98B238B-53E7-444E-A8E4-8844840D4815}" type="slidenum">
              <a:rPr lang="es-PE" smtClean="0"/>
              <a:t>‹Nº›</a:t>
            </a:fld>
            <a:endParaRPr lang="es-PE"/>
          </a:p>
        </p:txBody>
      </p:sp>
    </p:spTree>
    <p:extLst>
      <p:ext uri="{BB962C8B-B14F-4D97-AF65-F5344CB8AC3E}">
        <p14:creationId xmlns:p14="http://schemas.microsoft.com/office/powerpoint/2010/main" val="754102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91C7498-7D17-4E72-937C-EC1B36D7E7CD}" type="datetimeFigureOut">
              <a:rPr lang="es-PE" smtClean="0"/>
              <a:t>05/01/2021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98B238B-53E7-444E-A8E4-8844840D4815}" type="slidenum">
              <a:rPr lang="es-PE" smtClean="0"/>
              <a:t>‹Nº›</a:t>
            </a:fld>
            <a:endParaRPr lang="es-PE"/>
          </a:p>
        </p:txBody>
      </p:sp>
    </p:spTree>
    <p:extLst>
      <p:ext uri="{BB962C8B-B14F-4D97-AF65-F5344CB8AC3E}">
        <p14:creationId xmlns:p14="http://schemas.microsoft.com/office/powerpoint/2010/main" val="3899181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91C7498-7D17-4E72-937C-EC1B36D7E7CD}" type="datetimeFigureOut">
              <a:rPr lang="es-PE" smtClean="0"/>
              <a:t>05/01/2021</a:t>
            </a:fld>
            <a:endParaRPr lang="es-PE"/>
          </a:p>
        </p:txBody>
      </p:sp>
      <p:sp>
        <p:nvSpPr>
          <p:cNvPr id="5" name="Footer Placeholder 4"/>
          <p:cNvSpPr>
            <a:spLocks noGrp="1"/>
          </p:cNvSpPr>
          <p:nvPr>
            <p:ph type="ftr" sz="quarter" idx="11"/>
          </p:nvPr>
        </p:nvSpPr>
        <p:spPr/>
        <p:txBody>
          <a:bodyPr/>
          <a:lstStyle/>
          <a:p>
            <a:endParaRPr lang="es-P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8B238B-53E7-444E-A8E4-8844840D4815}" type="slidenum">
              <a:rPr lang="es-PE" smtClean="0"/>
              <a:t>‹Nº›</a:t>
            </a:fld>
            <a:endParaRPr lang="es-PE"/>
          </a:p>
        </p:txBody>
      </p:sp>
    </p:spTree>
    <p:extLst>
      <p:ext uri="{BB962C8B-B14F-4D97-AF65-F5344CB8AC3E}">
        <p14:creationId xmlns:p14="http://schemas.microsoft.com/office/powerpoint/2010/main" val="3905959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91C7498-7D17-4E72-937C-EC1B36D7E7CD}" type="datetimeFigureOut">
              <a:rPr lang="es-PE" smtClean="0"/>
              <a:t>05/01/2021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98B238B-53E7-444E-A8E4-8844840D4815}" type="slidenum">
              <a:rPr lang="es-PE" smtClean="0"/>
              <a:t>‹Nº›</a:t>
            </a:fld>
            <a:endParaRPr lang="es-PE"/>
          </a:p>
        </p:txBody>
      </p:sp>
    </p:spTree>
    <p:extLst>
      <p:ext uri="{BB962C8B-B14F-4D97-AF65-F5344CB8AC3E}">
        <p14:creationId xmlns:p14="http://schemas.microsoft.com/office/powerpoint/2010/main" val="2818573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91C7498-7D17-4E72-937C-EC1B36D7E7CD}" type="datetimeFigureOut">
              <a:rPr lang="es-PE" smtClean="0"/>
              <a:t>05/01/2021</a:t>
            </a:fld>
            <a:endParaRPr lang="es-PE"/>
          </a:p>
        </p:txBody>
      </p:sp>
      <p:sp>
        <p:nvSpPr>
          <p:cNvPr id="5" name="Footer Placeholder 4"/>
          <p:cNvSpPr>
            <a:spLocks noGrp="1"/>
          </p:cNvSpPr>
          <p:nvPr>
            <p:ph type="ftr" sz="quarter" idx="11"/>
          </p:nvPr>
        </p:nvSpPr>
        <p:spPr/>
        <p:txBody>
          <a:bodyPr/>
          <a:lstStyle/>
          <a:p>
            <a:endParaRPr lang="es-P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8B238B-53E7-444E-A8E4-8844840D4815}" type="slidenum">
              <a:rPr lang="es-PE" smtClean="0"/>
              <a:t>‹Nº›</a:t>
            </a:fld>
            <a:endParaRPr lang="es-PE"/>
          </a:p>
        </p:txBody>
      </p:sp>
    </p:spTree>
    <p:extLst>
      <p:ext uri="{BB962C8B-B14F-4D97-AF65-F5344CB8AC3E}">
        <p14:creationId xmlns:p14="http://schemas.microsoft.com/office/powerpoint/2010/main" val="1841193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91C7498-7D17-4E72-937C-EC1B36D7E7CD}" type="datetimeFigureOut">
              <a:rPr lang="es-PE" smtClean="0"/>
              <a:t>05/01/2021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D98B238B-53E7-444E-A8E4-8844840D4815}" type="slidenum">
              <a:rPr lang="es-PE" smtClean="0"/>
              <a:t>‹Nº›</a:t>
            </a:fld>
            <a:endParaRPr lang="es-PE"/>
          </a:p>
        </p:txBody>
      </p:sp>
    </p:spTree>
    <p:extLst>
      <p:ext uri="{BB962C8B-B14F-4D97-AF65-F5344CB8AC3E}">
        <p14:creationId xmlns:p14="http://schemas.microsoft.com/office/powerpoint/2010/main" val="1361696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91C7498-7D17-4E72-937C-EC1B36D7E7CD}" type="datetimeFigureOut">
              <a:rPr lang="es-PE" smtClean="0"/>
              <a:t>05/01/2021</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D98B238B-53E7-444E-A8E4-8844840D4815}" type="slidenum">
              <a:rPr lang="es-PE" smtClean="0"/>
              <a:t>‹Nº›</a:t>
            </a:fld>
            <a:endParaRPr lang="es-PE"/>
          </a:p>
        </p:txBody>
      </p:sp>
    </p:spTree>
    <p:extLst>
      <p:ext uri="{BB962C8B-B14F-4D97-AF65-F5344CB8AC3E}">
        <p14:creationId xmlns:p14="http://schemas.microsoft.com/office/powerpoint/2010/main" val="785848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91C7498-7D17-4E72-937C-EC1B36D7E7CD}" type="datetimeFigureOut">
              <a:rPr lang="es-PE" smtClean="0"/>
              <a:t>05/01/2021</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D98B238B-53E7-444E-A8E4-8844840D4815}" type="slidenum">
              <a:rPr lang="es-PE" smtClean="0"/>
              <a:t>‹Nº›</a:t>
            </a:fld>
            <a:endParaRPr lang="es-PE"/>
          </a:p>
        </p:txBody>
      </p:sp>
    </p:spTree>
    <p:extLst>
      <p:ext uri="{BB962C8B-B14F-4D97-AF65-F5344CB8AC3E}">
        <p14:creationId xmlns:p14="http://schemas.microsoft.com/office/powerpoint/2010/main" val="1605564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1C7498-7D17-4E72-937C-EC1B36D7E7CD}" type="datetimeFigureOut">
              <a:rPr lang="es-PE" smtClean="0"/>
              <a:t>05/01/2021</a:t>
            </a:fld>
            <a:endParaRPr lang="es-PE"/>
          </a:p>
        </p:txBody>
      </p:sp>
      <p:sp>
        <p:nvSpPr>
          <p:cNvPr id="3" name="Footer Placeholder 2"/>
          <p:cNvSpPr>
            <a:spLocks noGrp="1"/>
          </p:cNvSpPr>
          <p:nvPr>
            <p:ph type="ftr" sz="quarter" idx="11"/>
          </p:nvPr>
        </p:nvSpPr>
        <p:spPr/>
        <p:txBody>
          <a:bodyPr/>
          <a:lstStyle/>
          <a:p>
            <a:endParaRPr lang="es-PE"/>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98B238B-53E7-444E-A8E4-8844840D4815}" type="slidenum">
              <a:rPr lang="es-PE" smtClean="0"/>
              <a:t>‹Nº›</a:t>
            </a:fld>
            <a:endParaRPr lang="es-PE"/>
          </a:p>
        </p:txBody>
      </p:sp>
    </p:spTree>
    <p:extLst>
      <p:ext uri="{BB962C8B-B14F-4D97-AF65-F5344CB8AC3E}">
        <p14:creationId xmlns:p14="http://schemas.microsoft.com/office/powerpoint/2010/main" val="1175594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91C7498-7D17-4E72-937C-EC1B36D7E7CD}" type="datetimeFigureOut">
              <a:rPr lang="es-PE" smtClean="0"/>
              <a:t>05/01/2021</a:t>
            </a:fld>
            <a:endParaRPr lang="es-PE"/>
          </a:p>
        </p:txBody>
      </p:sp>
      <p:sp>
        <p:nvSpPr>
          <p:cNvPr id="6" name="Footer Placeholder 5"/>
          <p:cNvSpPr>
            <a:spLocks noGrp="1"/>
          </p:cNvSpPr>
          <p:nvPr>
            <p:ph type="ftr" sz="quarter" idx="11"/>
          </p:nvPr>
        </p:nvSpPr>
        <p:spPr/>
        <p:txBody>
          <a:bodyPr/>
          <a:lstStyle/>
          <a:p>
            <a:endParaRPr lang="es-P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98B238B-53E7-444E-A8E4-8844840D4815}" type="slidenum">
              <a:rPr lang="es-PE" smtClean="0"/>
              <a:t>‹Nº›</a:t>
            </a:fld>
            <a:endParaRPr lang="es-PE"/>
          </a:p>
        </p:txBody>
      </p:sp>
    </p:spTree>
    <p:extLst>
      <p:ext uri="{BB962C8B-B14F-4D97-AF65-F5344CB8AC3E}">
        <p14:creationId xmlns:p14="http://schemas.microsoft.com/office/powerpoint/2010/main" val="347998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91C7498-7D17-4E72-937C-EC1B36D7E7CD}" type="datetimeFigureOut">
              <a:rPr lang="es-PE" smtClean="0"/>
              <a:t>05/01/2021</a:t>
            </a:fld>
            <a:endParaRPr lang="es-PE"/>
          </a:p>
        </p:txBody>
      </p:sp>
      <p:sp>
        <p:nvSpPr>
          <p:cNvPr id="6" name="Footer Placeholder 5"/>
          <p:cNvSpPr>
            <a:spLocks noGrp="1"/>
          </p:cNvSpPr>
          <p:nvPr>
            <p:ph type="ftr" sz="quarter" idx="11"/>
          </p:nvPr>
        </p:nvSpPr>
        <p:spPr/>
        <p:txBody>
          <a:bodyPr/>
          <a:lstStyle/>
          <a:p>
            <a:endParaRPr lang="es-P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98B238B-53E7-444E-A8E4-8844840D4815}" type="slidenum">
              <a:rPr lang="es-PE" smtClean="0"/>
              <a:t>‹Nº›</a:t>
            </a:fld>
            <a:endParaRPr lang="es-PE"/>
          </a:p>
        </p:txBody>
      </p:sp>
    </p:spTree>
    <p:extLst>
      <p:ext uri="{BB962C8B-B14F-4D97-AF65-F5344CB8AC3E}">
        <p14:creationId xmlns:p14="http://schemas.microsoft.com/office/powerpoint/2010/main" val="77799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91C7498-7D17-4E72-937C-EC1B36D7E7CD}" type="datetimeFigureOut">
              <a:rPr lang="es-PE" smtClean="0"/>
              <a:t>05/01/2021</a:t>
            </a:fld>
            <a:endParaRPr lang="es-PE"/>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s-PE"/>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98B238B-53E7-444E-A8E4-8844840D4815}" type="slidenum">
              <a:rPr lang="es-PE" smtClean="0"/>
              <a:t>‹Nº›</a:t>
            </a:fld>
            <a:endParaRPr lang="es-PE"/>
          </a:p>
        </p:txBody>
      </p:sp>
    </p:spTree>
    <p:extLst>
      <p:ext uri="{BB962C8B-B14F-4D97-AF65-F5344CB8AC3E}">
        <p14:creationId xmlns:p14="http://schemas.microsoft.com/office/powerpoint/2010/main" val="31776156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4632959"/>
            <a:ext cx="8798942" cy="1005841"/>
          </a:xfrm>
        </p:spPr>
        <p:txBody>
          <a:bodyPr/>
          <a:lstStyle/>
          <a:p>
            <a:pPr algn="ctr"/>
            <a:r>
              <a:rPr lang="es-PE" sz="4400" dirty="0" smtClean="0"/>
              <a:t>La Ideología: Concepto y características. La reproducción ideológica. </a:t>
            </a:r>
            <a:r>
              <a:rPr lang="es-PE" dirty="0"/>
              <a:t>	</a:t>
            </a:r>
            <a:br>
              <a:rPr lang="es-PE" dirty="0"/>
            </a:br>
            <a:endParaRPr lang="es-PE" dirty="0"/>
          </a:p>
        </p:txBody>
      </p:sp>
      <p:sp>
        <p:nvSpPr>
          <p:cNvPr id="3" name="Subtítulo 2"/>
          <p:cNvSpPr>
            <a:spLocks noGrp="1"/>
          </p:cNvSpPr>
          <p:nvPr>
            <p:ph type="subTitle" idx="1"/>
          </p:nvPr>
        </p:nvSpPr>
        <p:spPr>
          <a:xfrm>
            <a:off x="1154955" y="5256351"/>
            <a:ext cx="2084634" cy="382449"/>
          </a:xfrm>
        </p:spPr>
        <p:txBody>
          <a:bodyPr/>
          <a:lstStyle/>
          <a:p>
            <a:r>
              <a:rPr lang="es-PE" dirty="0" smtClean="0"/>
              <a:t>Semana 12</a:t>
            </a:r>
            <a:endParaRPr lang="es-PE" dirty="0"/>
          </a:p>
        </p:txBody>
      </p:sp>
      <p:pic>
        <p:nvPicPr>
          <p:cNvPr id="4" name="Imagen 3"/>
          <p:cNvPicPr>
            <a:picLocks noChangeAspect="1"/>
          </p:cNvPicPr>
          <p:nvPr/>
        </p:nvPicPr>
        <p:blipFill>
          <a:blip r:embed="rId2"/>
          <a:stretch>
            <a:fillRect/>
          </a:stretch>
        </p:blipFill>
        <p:spPr>
          <a:xfrm>
            <a:off x="578983" y="809488"/>
            <a:ext cx="7115175" cy="862557"/>
          </a:xfrm>
          <a:prstGeom prst="rect">
            <a:avLst/>
          </a:prstGeom>
        </p:spPr>
      </p:pic>
      <p:sp>
        <p:nvSpPr>
          <p:cNvPr id="5" name="CuadroTexto 4"/>
          <p:cNvSpPr txBox="1"/>
          <p:nvPr/>
        </p:nvSpPr>
        <p:spPr>
          <a:xfrm>
            <a:off x="7054078" y="5891349"/>
            <a:ext cx="4426212" cy="369332"/>
          </a:xfrm>
          <a:prstGeom prst="rect">
            <a:avLst/>
          </a:prstGeom>
          <a:noFill/>
        </p:spPr>
        <p:txBody>
          <a:bodyPr wrap="none" rtlCol="0">
            <a:spAutoFit/>
          </a:bodyPr>
          <a:lstStyle/>
          <a:p>
            <a:pPr algn="r"/>
            <a:r>
              <a:rPr lang="es-PE" dirty="0" smtClean="0">
                <a:solidFill>
                  <a:schemeClr val="accent1">
                    <a:lumMod val="60000"/>
                    <a:lumOff val="40000"/>
                  </a:schemeClr>
                </a:solidFill>
              </a:rPr>
              <a:t>Dr. Carlos Ernesto Ruiz Huidobro Marro</a:t>
            </a:r>
            <a:endParaRPr lang="es-PE" dirty="0">
              <a:solidFill>
                <a:schemeClr val="accent1">
                  <a:lumMod val="60000"/>
                  <a:lumOff val="40000"/>
                </a:schemeClr>
              </a:solidFill>
            </a:endParaRPr>
          </a:p>
        </p:txBody>
      </p:sp>
    </p:spTree>
    <p:extLst>
      <p:ext uri="{BB962C8B-B14F-4D97-AF65-F5344CB8AC3E}">
        <p14:creationId xmlns:p14="http://schemas.microsoft.com/office/powerpoint/2010/main" val="3524252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ACTIVIDAD</a:t>
            </a:r>
            <a:endParaRPr lang="es-PE" dirty="0"/>
          </a:p>
        </p:txBody>
      </p:sp>
      <p:sp>
        <p:nvSpPr>
          <p:cNvPr id="3" name="Marcador de contenido 2"/>
          <p:cNvSpPr>
            <a:spLocks noGrp="1"/>
          </p:cNvSpPr>
          <p:nvPr>
            <p:ph idx="1"/>
          </p:nvPr>
        </p:nvSpPr>
        <p:spPr>
          <a:xfrm>
            <a:off x="1154954" y="2603500"/>
            <a:ext cx="8825659" cy="1850934"/>
          </a:xfrm>
        </p:spPr>
        <p:txBody>
          <a:bodyPr/>
          <a:lstStyle/>
          <a:p>
            <a:r>
              <a:rPr lang="es-PE" dirty="0" smtClean="0"/>
              <a:t>Elabora un organizador visual acerca del tema desarrollado.</a:t>
            </a:r>
            <a:endParaRPr lang="es-PE" dirty="0"/>
          </a:p>
        </p:txBody>
      </p:sp>
    </p:spTree>
    <p:extLst>
      <p:ext uri="{BB962C8B-B14F-4D97-AF65-F5344CB8AC3E}">
        <p14:creationId xmlns:p14="http://schemas.microsoft.com/office/powerpoint/2010/main" val="1847279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Observamos el siguiente video</a:t>
            </a:r>
            <a:endParaRPr lang="es-PE" dirty="0"/>
          </a:p>
        </p:txBody>
      </p:sp>
      <p:sp>
        <p:nvSpPr>
          <p:cNvPr id="3" name="Marcador de contenido 2"/>
          <p:cNvSpPr>
            <a:spLocks noGrp="1"/>
          </p:cNvSpPr>
          <p:nvPr>
            <p:ph idx="1"/>
          </p:nvPr>
        </p:nvSpPr>
        <p:spPr>
          <a:xfrm>
            <a:off x="3135086" y="5521868"/>
            <a:ext cx="6649584" cy="781593"/>
          </a:xfrm>
        </p:spPr>
        <p:txBody>
          <a:bodyPr/>
          <a:lstStyle/>
          <a:p>
            <a:r>
              <a:rPr lang="es-PE" dirty="0"/>
              <a:t>https://youtu.be/0VUdNBmf6LA</a:t>
            </a:r>
          </a:p>
          <a:p>
            <a:r>
              <a:rPr lang="es-PE" dirty="0" smtClean="0"/>
              <a:t>https</a:t>
            </a:r>
            <a:r>
              <a:rPr lang="es-PE" dirty="0"/>
              <a:t>://youtu.be/3YNj2k4-0G8</a:t>
            </a:r>
          </a:p>
        </p:txBody>
      </p:sp>
      <p:pic>
        <p:nvPicPr>
          <p:cNvPr id="4" name="Imagen 3"/>
          <p:cNvPicPr>
            <a:picLocks noChangeAspect="1"/>
          </p:cNvPicPr>
          <p:nvPr/>
        </p:nvPicPr>
        <p:blipFill rotWithShape="1">
          <a:blip r:embed="rId2"/>
          <a:srcRect l="1843" t="15447" r="34305" b="15625"/>
          <a:stretch/>
        </p:blipFill>
        <p:spPr>
          <a:xfrm>
            <a:off x="5535660" y="2575302"/>
            <a:ext cx="4362994" cy="2647981"/>
          </a:xfrm>
          <a:prstGeom prst="rect">
            <a:avLst/>
          </a:prstGeom>
        </p:spPr>
      </p:pic>
      <p:pic>
        <p:nvPicPr>
          <p:cNvPr id="5" name="Imagen 4"/>
          <p:cNvPicPr>
            <a:picLocks noChangeAspect="1"/>
          </p:cNvPicPr>
          <p:nvPr/>
        </p:nvPicPr>
        <p:blipFill rotWithShape="1">
          <a:blip r:embed="rId3"/>
          <a:srcRect l="1642" t="17768" r="34103" b="15446"/>
          <a:stretch/>
        </p:blipFill>
        <p:spPr>
          <a:xfrm>
            <a:off x="1154954" y="2545396"/>
            <a:ext cx="3605349" cy="2677887"/>
          </a:xfrm>
          <a:prstGeom prst="rect">
            <a:avLst/>
          </a:prstGeom>
        </p:spPr>
      </p:pic>
    </p:spTree>
    <p:extLst>
      <p:ext uri="{BB962C8B-B14F-4D97-AF65-F5344CB8AC3E}">
        <p14:creationId xmlns:p14="http://schemas.microsoft.com/office/powerpoint/2010/main" val="403029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¿Qué es una ideología?</a:t>
            </a:r>
            <a:endParaRPr lang="es-PE" dirty="0"/>
          </a:p>
        </p:txBody>
      </p:sp>
      <p:sp>
        <p:nvSpPr>
          <p:cNvPr id="3" name="Marcador de contenido 2"/>
          <p:cNvSpPr>
            <a:spLocks noGrp="1"/>
          </p:cNvSpPr>
          <p:nvPr>
            <p:ph idx="1"/>
          </p:nvPr>
        </p:nvSpPr>
        <p:spPr>
          <a:xfrm>
            <a:off x="1154954" y="2590437"/>
            <a:ext cx="9974600" cy="3416300"/>
          </a:xfrm>
        </p:spPr>
        <p:txBody>
          <a:bodyPr/>
          <a:lstStyle/>
          <a:p>
            <a:pPr algn="just">
              <a:lnSpc>
                <a:spcPct val="150000"/>
              </a:lnSpc>
            </a:pPr>
            <a:r>
              <a:rPr lang="es-PE" dirty="0" smtClean="0"/>
              <a:t>Según la RAE (Real Academia Española) es una doctrina filosófica que se centra en el estudio del origen de las ideas, pero el concepto también se aplica a la vida cotidiana para hacer referencia al conjunto de ideas fundamentales que marca el pensamiento y la conducta de un individuo, un colectivo o una época.</a:t>
            </a:r>
            <a:endParaRPr lang="es-PE" dirty="0"/>
          </a:p>
        </p:txBody>
      </p:sp>
    </p:spTree>
    <p:extLst>
      <p:ext uri="{BB962C8B-B14F-4D97-AF65-F5344CB8AC3E}">
        <p14:creationId xmlns:p14="http://schemas.microsoft.com/office/powerpoint/2010/main" val="3972647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16301" t="28303" r="39123" b="30625"/>
          <a:stretch/>
        </p:blipFill>
        <p:spPr>
          <a:xfrm>
            <a:off x="1870258" y="1567541"/>
            <a:ext cx="8005261" cy="4323808"/>
          </a:xfrm>
          <a:prstGeom prst="rect">
            <a:avLst/>
          </a:prstGeom>
        </p:spPr>
      </p:pic>
    </p:spTree>
    <p:extLst>
      <p:ext uri="{BB962C8B-B14F-4D97-AF65-F5344CB8AC3E}">
        <p14:creationId xmlns:p14="http://schemas.microsoft.com/office/powerpoint/2010/main" val="299952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Tipos de Ideologías</a:t>
            </a:r>
            <a:endParaRPr lang="es-PE" dirty="0"/>
          </a:p>
        </p:txBody>
      </p:sp>
      <p:sp>
        <p:nvSpPr>
          <p:cNvPr id="3" name="Marcador de contenido 2"/>
          <p:cNvSpPr>
            <a:spLocks noGrp="1"/>
          </p:cNvSpPr>
          <p:nvPr>
            <p:ph idx="1"/>
          </p:nvPr>
        </p:nvSpPr>
        <p:spPr>
          <a:xfrm>
            <a:off x="1154954" y="2603500"/>
            <a:ext cx="9804783" cy="3416300"/>
          </a:xfrm>
        </p:spPr>
        <p:txBody>
          <a:bodyPr/>
          <a:lstStyle/>
          <a:p>
            <a:pPr algn="just"/>
            <a:r>
              <a:rPr lang="es-PE" dirty="0" smtClean="0"/>
              <a:t>Políticas: Liberalismo, Nacionalismo, Socialismo, Comunismo, Fascismo y Anarquismo.</a:t>
            </a:r>
          </a:p>
          <a:p>
            <a:pPr algn="just"/>
            <a:r>
              <a:rPr lang="es-PE" dirty="0" smtClean="0"/>
              <a:t>Social-Cultural: Feminismo, Machismo, Ecologistas, etc.</a:t>
            </a:r>
          </a:p>
          <a:p>
            <a:pPr algn="just"/>
            <a:r>
              <a:rPr lang="es-PE" dirty="0" smtClean="0"/>
              <a:t>Religiosas: Cristianismo, </a:t>
            </a:r>
            <a:r>
              <a:rPr lang="es-PE" dirty="0" err="1" smtClean="0"/>
              <a:t>Judaismo</a:t>
            </a:r>
            <a:r>
              <a:rPr lang="es-PE" dirty="0" smtClean="0"/>
              <a:t>, Islamismo, etc.</a:t>
            </a:r>
            <a:endParaRPr lang="es-PE" dirty="0"/>
          </a:p>
        </p:txBody>
      </p:sp>
      <p:pic>
        <p:nvPicPr>
          <p:cNvPr id="4" name="Imagen 3"/>
          <p:cNvPicPr>
            <a:picLocks noChangeAspect="1"/>
          </p:cNvPicPr>
          <p:nvPr/>
        </p:nvPicPr>
        <p:blipFill>
          <a:blip r:embed="rId2"/>
          <a:stretch>
            <a:fillRect/>
          </a:stretch>
        </p:blipFill>
        <p:spPr>
          <a:xfrm>
            <a:off x="7727712" y="3735977"/>
            <a:ext cx="3610847" cy="2283823"/>
          </a:xfrm>
          <a:prstGeom prst="rect">
            <a:avLst/>
          </a:prstGeom>
        </p:spPr>
      </p:pic>
    </p:spTree>
    <p:extLst>
      <p:ext uri="{BB962C8B-B14F-4D97-AF65-F5344CB8AC3E}">
        <p14:creationId xmlns:p14="http://schemas.microsoft.com/office/powerpoint/2010/main" val="3282965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37388" y="666205"/>
            <a:ext cx="9974600" cy="2325189"/>
          </a:xfrm>
        </p:spPr>
        <p:txBody>
          <a:bodyPr/>
          <a:lstStyle/>
          <a:p>
            <a:pPr algn="just"/>
            <a:r>
              <a:rPr lang="es-PE" dirty="0" smtClean="0">
                <a:solidFill>
                  <a:schemeClr val="accent1">
                    <a:lumMod val="60000"/>
                    <a:lumOff val="40000"/>
                  </a:schemeClr>
                </a:solidFill>
              </a:rPr>
              <a:t>Según la corriente marxista la ideología se trata de un producto intelectual que depende de las relaciones de producción. La ideología oculta la realidad y sirve para justificar y mantener las condiciones de explotación de una clase a otra.   </a:t>
            </a:r>
          </a:p>
          <a:p>
            <a:pPr algn="just"/>
            <a:r>
              <a:rPr lang="es-PE" dirty="0" smtClean="0">
                <a:solidFill>
                  <a:schemeClr val="accent1">
                    <a:lumMod val="60000"/>
                    <a:lumOff val="40000"/>
                  </a:schemeClr>
                </a:solidFill>
              </a:rPr>
              <a:t>Unido al concepto de ideología va a unido el concepto de superestructura.</a:t>
            </a:r>
            <a:endParaRPr lang="es-PE" dirty="0">
              <a:solidFill>
                <a:schemeClr val="accent1">
                  <a:lumMod val="60000"/>
                  <a:lumOff val="40000"/>
                </a:schemeClr>
              </a:solidFill>
            </a:endParaRPr>
          </a:p>
        </p:txBody>
      </p:sp>
      <p:pic>
        <p:nvPicPr>
          <p:cNvPr id="4" name="Imagen 3"/>
          <p:cNvPicPr>
            <a:picLocks noChangeAspect="1"/>
          </p:cNvPicPr>
          <p:nvPr/>
        </p:nvPicPr>
        <p:blipFill rotWithShape="1">
          <a:blip r:embed="rId2"/>
          <a:srcRect l="14895" t="19018" r="38922" b="19018"/>
          <a:stretch/>
        </p:blipFill>
        <p:spPr>
          <a:xfrm>
            <a:off x="2508068" y="2286000"/>
            <a:ext cx="6008914" cy="4532811"/>
          </a:xfrm>
          <a:prstGeom prst="rect">
            <a:avLst/>
          </a:prstGeom>
        </p:spPr>
      </p:pic>
    </p:spTree>
    <p:extLst>
      <p:ext uri="{BB962C8B-B14F-4D97-AF65-F5344CB8AC3E}">
        <p14:creationId xmlns:p14="http://schemas.microsoft.com/office/powerpoint/2010/main" val="3256736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63069" y="850174"/>
            <a:ext cx="7871479" cy="5157651"/>
          </a:xfrm>
        </p:spPr>
        <p:txBody>
          <a:bodyPr/>
          <a:lstStyle/>
          <a:p>
            <a:pPr algn="just"/>
            <a:r>
              <a:rPr lang="es-PE" dirty="0" smtClean="0">
                <a:solidFill>
                  <a:schemeClr val="accent1">
                    <a:lumMod val="60000"/>
                    <a:lumOff val="40000"/>
                  </a:schemeClr>
                </a:solidFill>
              </a:rPr>
              <a:t>Una ideología es un conjunto de ideas, tendentes a la conservación o transformación del sistema existente (económico, social, político..)que caracteriza a un grupo, movimiento cultural, social, político o religioso.</a:t>
            </a:r>
          </a:p>
          <a:p>
            <a:pPr algn="just"/>
            <a:r>
              <a:rPr lang="es-PE" dirty="0" smtClean="0">
                <a:solidFill>
                  <a:schemeClr val="tx1"/>
                </a:solidFill>
              </a:rPr>
              <a:t>El término</a:t>
            </a:r>
            <a:r>
              <a:rPr lang="es-PE" dirty="0" smtClean="0">
                <a:solidFill>
                  <a:schemeClr val="accent1">
                    <a:lumMod val="60000"/>
                    <a:lumOff val="40000"/>
                  </a:schemeClr>
                </a:solidFill>
              </a:rPr>
              <a:t> </a:t>
            </a:r>
            <a:r>
              <a:rPr lang="es-PE" dirty="0" smtClean="0">
                <a:solidFill>
                  <a:schemeClr val="tx1"/>
                </a:solidFill>
              </a:rPr>
              <a:t>ideología fue formulado por </a:t>
            </a:r>
            <a:r>
              <a:rPr lang="es-PE" dirty="0" err="1" smtClean="0">
                <a:solidFill>
                  <a:schemeClr val="tx1"/>
                </a:solidFill>
              </a:rPr>
              <a:t>Destutt</a:t>
            </a:r>
            <a:r>
              <a:rPr lang="es-PE" dirty="0" smtClean="0">
                <a:solidFill>
                  <a:schemeClr val="tx1"/>
                </a:solidFill>
              </a:rPr>
              <a:t> de Tracy (</a:t>
            </a:r>
            <a:r>
              <a:rPr lang="es-PE" dirty="0" err="1" smtClean="0">
                <a:solidFill>
                  <a:schemeClr val="tx1"/>
                </a:solidFill>
              </a:rPr>
              <a:t>Mémoire</a:t>
            </a:r>
            <a:r>
              <a:rPr lang="es-PE" dirty="0" smtClean="0">
                <a:solidFill>
                  <a:schemeClr val="tx1"/>
                </a:solidFill>
              </a:rPr>
              <a:t> sur la faculté de pensar, 1796), y originalmente denominaba a la ciencia que estudia las ideas, su carácter, origen y las leyes que la rigen, así como las relaciones con los signos que las expresan.</a:t>
            </a:r>
          </a:p>
          <a:p>
            <a:pPr algn="just"/>
            <a:r>
              <a:rPr lang="es-PE" dirty="0" smtClean="0">
                <a:solidFill>
                  <a:schemeClr val="tx1"/>
                </a:solidFill>
              </a:rPr>
              <a:t>Medio siglo más tarde, el concepto se dota de un contenido combativo por Carlos Marx para quien la ideología es el conjunto de ideas (erróneas en su mayor parte) cuya relación con la realidad es menos importante que su objetivo, que es evitar que los oprimidos perciban su estado de opresión.  </a:t>
            </a:r>
            <a:endParaRPr lang="es-PE" dirty="0">
              <a:solidFill>
                <a:schemeClr val="accent1">
                  <a:lumMod val="60000"/>
                  <a:lumOff val="40000"/>
                </a:schemeClr>
              </a:solidFill>
            </a:endParaRPr>
          </a:p>
        </p:txBody>
      </p:sp>
      <p:pic>
        <p:nvPicPr>
          <p:cNvPr id="5" name="Imagen 4"/>
          <p:cNvPicPr>
            <a:picLocks noChangeAspect="1"/>
          </p:cNvPicPr>
          <p:nvPr/>
        </p:nvPicPr>
        <p:blipFill>
          <a:blip r:embed="rId2"/>
          <a:stretch>
            <a:fillRect/>
          </a:stretch>
        </p:blipFill>
        <p:spPr>
          <a:xfrm>
            <a:off x="8843554" y="1904483"/>
            <a:ext cx="2911927" cy="2555966"/>
          </a:xfrm>
          <a:prstGeom prst="rect">
            <a:avLst/>
          </a:prstGeom>
        </p:spPr>
      </p:pic>
      <p:pic>
        <p:nvPicPr>
          <p:cNvPr id="6" name="Imagen 5"/>
          <p:cNvPicPr>
            <a:picLocks noChangeAspect="1"/>
          </p:cNvPicPr>
          <p:nvPr/>
        </p:nvPicPr>
        <p:blipFill>
          <a:blip r:embed="rId3"/>
          <a:stretch>
            <a:fillRect/>
          </a:stretch>
        </p:blipFill>
        <p:spPr>
          <a:xfrm>
            <a:off x="6309359" y="4460449"/>
            <a:ext cx="3375388" cy="2191810"/>
          </a:xfrm>
          <a:prstGeom prst="rect">
            <a:avLst/>
          </a:prstGeom>
        </p:spPr>
      </p:pic>
    </p:spTree>
    <p:extLst>
      <p:ext uri="{BB962C8B-B14F-4D97-AF65-F5344CB8AC3E}">
        <p14:creationId xmlns:p14="http://schemas.microsoft.com/office/powerpoint/2010/main" val="3821463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49084" y="2428194"/>
            <a:ext cx="6727962" cy="3642360"/>
          </a:xfrm>
        </p:spPr>
        <p:txBody>
          <a:bodyPr/>
          <a:lstStyle/>
          <a:p>
            <a:r>
              <a:rPr lang="es-PE" dirty="0" smtClean="0">
                <a:solidFill>
                  <a:schemeClr val="tx1"/>
                </a:solidFill>
              </a:rPr>
              <a:t>La ideología es un proceso realizado conscientemente por el así llamado pensador, en efecto, pero con una conciencia falsa. (Carta de Engels a </a:t>
            </a:r>
            <a:r>
              <a:rPr lang="es-PE" dirty="0" err="1" smtClean="0">
                <a:solidFill>
                  <a:schemeClr val="tx1"/>
                </a:solidFill>
              </a:rPr>
              <a:t>Mehring</a:t>
            </a:r>
            <a:r>
              <a:rPr lang="es-PE" dirty="0" smtClean="0">
                <a:solidFill>
                  <a:schemeClr val="tx1"/>
                </a:solidFill>
              </a:rPr>
              <a:t>). </a:t>
            </a:r>
          </a:p>
          <a:p>
            <a:pPr algn="just"/>
            <a:r>
              <a:rPr lang="es-PE" dirty="0" smtClean="0">
                <a:solidFill>
                  <a:schemeClr val="tx1"/>
                </a:solidFill>
              </a:rPr>
              <a:t>De acuerdo con esta concepción, cada ideología pretende despojar al hombre de su libertad, sumergiéndolo en una mentira, </a:t>
            </a:r>
            <a:r>
              <a:rPr lang="es-PE" dirty="0" err="1" smtClean="0">
                <a:solidFill>
                  <a:schemeClr val="tx1"/>
                </a:solidFill>
              </a:rPr>
              <a:t>convirtiéndololo</a:t>
            </a:r>
            <a:r>
              <a:rPr lang="es-PE" dirty="0" smtClean="0">
                <a:solidFill>
                  <a:schemeClr val="tx1"/>
                </a:solidFill>
              </a:rPr>
              <a:t> en una masa que se pretende manipular y, si triunfa, dominar.</a:t>
            </a:r>
          </a:p>
          <a:p>
            <a:pPr algn="just"/>
            <a:r>
              <a:rPr lang="es-PE" dirty="0" smtClean="0">
                <a:solidFill>
                  <a:schemeClr val="tx1"/>
                </a:solidFill>
              </a:rPr>
              <a:t>Desde este punto de vista, las ideologías son herramientas de control social.</a:t>
            </a:r>
            <a:endParaRPr lang="es-PE" dirty="0">
              <a:solidFill>
                <a:schemeClr val="tx1"/>
              </a:solidFill>
            </a:endParaRPr>
          </a:p>
        </p:txBody>
      </p:sp>
      <p:pic>
        <p:nvPicPr>
          <p:cNvPr id="4" name="Imagen 3"/>
          <p:cNvPicPr>
            <a:picLocks noChangeAspect="1"/>
          </p:cNvPicPr>
          <p:nvPr/>
        </p:nvPicPr>
        <p:blipFill>
          <a:blip r:embed="rId2"/>
          <a:stretch>
            <a:fillRect/>
          </a:stretch>
        </p:blipFill>
        <p:spPr>
          <a:xfrm>
            <a:off x="8251236" y="2428194"/>
            <a:ext cx="3426958" cy="3084332"/>
          </a:xfrm>
          <a:prstGeom prst="rect">
            <a:avLst/>
          </a:prstGeom>
        </p:spPr>
      </p:pic>
    </p:spTree>
    <p:extLst>
      <p:ext uri="{BB962C8B-B14F-4D97-AF65-F5344CB8AC3E}">
        <p14:creationId xmlns:p14="http://schemas.microsoft.com/office/powerpoint/2010/main" val="243444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Clasificación de las ideologías</a:t>
            </a:r>
            <a:endParaRPr lang="es-PE" dirty="0"/>
          </a:p>
        </p:txBody>
      </p:sp>
      <p:sp>
        <p:nvSpPr>
          <p:cNvPr id="3" name="Marcador de contenido 2"/>
          <p:cNvSpPr>
            <a:spLocks noGrp="1"/>
          </p:cNvSpPr>
          <p:nvPr>
            <p:ph idx="1"/>
          </p:nvPr>
        </p:nvSpPr>
        <p:spPr>
          <a:xfrm>
            <a:off x="1154954" y="2603500"/>
            <a:ext cx="9804783" cy="2673894"/>
          </a:xfrm>
        </p:spPr>
        <p:txBody>
          <a:bodyPr/>
          <a:lstStyle/>
          <a:p>
            <a:pPr algn="just"/>
            <a:r>
              <a:rPr lang="es-PE" dirty="0" smtClean="0"/>
              <a:t>Ideologías del Statu Quo: Las que defienden el orden social y político existente en un momento dado.</a:t>
            </a:r>
          </a:p>
          <a:p>
            <a:pPr algn="just"/>
            <a:r>
              <a:rPr lang="es-PE" dirty="0" smtClean="0"/>
              <a:t>Ideologías revolucionarias: Que apoyan cambios cualitativos en el orden económico, político y social.</a:t>
            </a:r>
          </a:p>
          <a:p>
            <a:pPr algn="just"/>
            <a:r>
              <a:rPr lang="es-PE" dirty="0" smtClean="0"/>
              <a:t>Ideologías reformistas: Son ideologías que favorecen el cambio, suelen ser consideradas como el “áreas gris” intermedio entre las dos primeras.</a:t>
            </a:r>
            <a:endParaRPr lang="es-PE" dirty="0"/>
          </a:p>
        </p:txBody>
      </p:sp>
    </p:spTree>
    <p:extLst>
      <p:ext uri="{BB962C8B-B14F-4D97-AF65-F5344CB8AC3E}">
        <p14:creationId xmlns:p14="http://schemas.microsoft.com/office/powerpoint/2010/main" val="33014710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Marquesina">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113</TotalTime>
  <Words>488</Words>
  <Application>Microsoft Office PowerPoint</Application>
  <PresentationFormat>Panorámica</PresentationFormat>
  <Paragraphs>26</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Century Gothic</vt:lpstr>
      <vt:lpstr>Wingdings 3</vt:lpstr>
      <vt:lpstr>Sala de reuniones Ion</vt:lpstr>
      <vt:lpstr>La Ideología: Concepto y características. La reproducción ideológica.   </vt:lpstr>
      <vt:lpstr>Observamos el siguiente video</vt:lpstr>
      <vt:lpstr>¿Qué es una ideología?</vt:lpstr>
      <vt:lpstr>Presentación de PowerPoint</vt:lpstr>
      <vt:lpstr>Tipos de Ideologías</vt:lpstr>
      <vt:lpstr>Presentación de PowerPoint</vt:lpstr>
      <vt:lpstr>Presentación de PowerPoint</vt:lpstr>
      <vt:lpstr>Presentación de PowerPoint</vt:lpstr>
      <vt:lpstr>Clasificación de las ideologías</vt:lpstr>
      <vt:lpstr>ACTIVIDAD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Ideología: Concepto y características. La reproducción ideológica.</dc:title>
  <dc:creator>CARLOS</dc:creator>
  <cp:lastModifiedBy>CARLOS</cp:lastModifiedBy>
  <cp:revision>8</cp:revision>
  <dcterms:created xsi:type="dcterms:W3CDTF">2021-01-05T11:00:27Z</dcterms:created>
  <dcterms:modified xsi:type="dcterms:W3CDTF">2021-01-05T12:54:14Z</dcterms:modified>
</cp:coreProperties>
</file>