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66" r:id="rId3"/>
    <p:sldId id="265" r:id="rId4"/>
    <p:sldId id="256" r:id="rId5"/>
    <p:sldId id="258" r:id="rId6"/>
    <p:sldId id="259" r:id="rId7"/>
    <p:sldId id="260" r:id="rId8"/>
    <p:sldId id="261" r:id="rId9"/>
    <p:sldId id="262" r:id="rId10"/>
    <p:sldId id="263" r:id="rId11"/>
    <p:sldId id="264" r:id="rId12"/>
    <p:sldId id="267"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9330B7A8-1840-4841-A26E-D0DC04201C64}" type="datetimeFigureOut">
              <a:rPr lang="es-PE" smtClean="0"/>
              <a:t>01/12/2020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396252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9330B7A8-1840-4841-A26E-D0DC04201C64}" type="datetimeFigureOut">
              <a:rPr lang="es-PE" smtClean="0"/>
              <a:t>01/12/2020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349351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9330B7A8-1840-4841-A26E-D0DC04201C64}" type="datetimeFigureOut">
              <a:rPr lang="es-PE" smtClean="0"/>
              <a:t>01/12/2020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184397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9330B7A8-1840-4841-A26E-D0DC04201C64}" type="datetimeFigureOut">
              <a:rPr lang="es-PE" smtClean="0"/>
              <a:t>01/12/2020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274877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330B7A8-1840-4841-A26E-D0DC04201C64}" type="datetimeFigureOut">
              <a:rPr lang="es-PE" smtClean="0"/>
              <a:t>01/12/2020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12185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9330B7A8-1840-4841-A26E-D0DC04201C64}" type="datetimeFigureOut">
              <a:rPr lang="es-PE" smtClean="0"/>
              <a:t>01/12/2020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312318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9330B7A8-1840-4841-A26E-D0DC04201C64}" type="datetimeFigureOut">
              <a:rPr lang="es-PE" smtClean="0"/>
              <a:t>01/12/2020</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126302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9330B7A8-1840-4841-A26E-D0DC04201C64}" type="datetimeFigureOut">
              <a:rPr lang="es-PE" smtClean="0"/>
              <a:t>01/12/2020</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65794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30B7A8-1840-4841-A26E-D0DC04201C64}" type="datetimeFigureOut">
              <a:rPr lang="es-PE" smtClean="0"/>
              <a:t>01/12/2020</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336331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330B7A8-1840-4841-A26E-D0DC04201C64}" type="datetimeFigureOut">
              <a:rPr lang="es-PE" smtClean="0"/>
              <a:t>01/12/2020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280049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330B7A8-1840-4841-A26E-D0DC04201C64}" type="datetimeFigureOut">
              <a:rPr lang="es-PE" smtClean="0"/>
              <a:t>01/12/2020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6418ADE-BE22-4B01-8F49-D37A09137F01}" type="slidenum">
              <a:rPr lang="es-PE" smtClean="0"/>
              <a:t>‹Nº›</a:t>
            </a:fld>
            <a:endParaRPr lang="es-PE"/>
          </a:p>
        </p:txBody>
      </p:sp>
    </p:spTree>
    <p:extLst>
      <p:ext uri="{BB962C8B-B14F-4D97-AF65-F5344CB8AC3E}">
        <p14:creationId xmlns:p14="http://schemas.microsoft.com/office/powerpoint/2010/main" val="256605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0B7A8-1840-4841-A26E-D0DC04201C64}" type="datetimeFigureOut">
              <a:rPr lang="es-PE" smtClean="0"/>
              <a:t>01/12/2020</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8ADE-BE22-4B01-8F49-D37A09137F01}" type="slidenum">
              <a:rPr lang="es-PE" smtClean="0"/>
              <a:t>‹Nº›</a:t>
            </a:fld>
            <a:endParaRPr lang="es-PE"/>
          </a:p>
        </p:txBody>
      </p:sp>
    </p:spTree>
    <p:extLst>
      <p:ext uri="{BB962C8B-B14F-4D97-AF65-F5344CB8AC3E}">
        <p14:creationId xmlns:p14="http://schemas.microsoft.com/office/powerpoint/2010/main" val="415814037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n 8" descr="Descripción: Resultado de imagen para LICENCIADA POR LA SUN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3977" y="5690250"/>
            <a:ext cx="3262023" cy="950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0"/>
          <p:cNvSpPr>
            <a:spLocks noChangeArrowheads="1"/>
          </p:cNvSpPr>
          <p:nvPr/>
        </p:nvSpPr>
        <p:spPr bwMode="auto">
          <a:xfrm>
            <a:off x="9" y="210981"/>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endParaRPr kumimoji="0" lang="es-ES_tradnl" sz="24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11" name="10 Rectángulo"/>
          <p:cNvSpPr/>
          <p:nvPr/>
        </p:nvSpPr>
        <p:spPr>
          <a:xfrm>
            <a:off x="-18728" y="5125259"/>
            <a:ext cx="12192000" cy="216023"/>
          </a:xfrm>
          <a:prstGeom prst="rect">
            <a:avLst/>
          </a:prstGeom>
          <a:solidFill>
            <a:schemeClr val="accent1">
              <a:lumMod val="60000"/>
              <a:lumOff val="4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_tradnl"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11 Rectángulo"/>
          <p:cNvSpPr/>
          <p:nvPr/>
        </p:nvSpPr>
        <p:spPr>
          <a:xfrm>
            <a:off x="744135" y="5906627"/>
            <a:ext cx="2619587" cy="259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7000"/>
              </a:lnSpc>
              <a:spcBef>
                <a:spcPts val="0"/>
              </a:spcBef>
              <a:spcAft>
                <a:spcPts val="1067"/>
              </a:spcAft>
              <a:buClrTx/>
              <a:buSzTx/>
              <a:buFontTx/>
              <a:buNone/>
              <a:tabLst/>
              <a:defRPr/>
            </a:pPr>
            <a:r>
              <a:rPr kumimoji="0" lang="es-PE" sz="1467" b="1" i="0" u="none" strike="noStrike" kern="1200" cap="none" spc="0" normalizeH="0" baseline="0" noProof="0" dirty="0">
                <a:ln>
                  <a:noFill/>
                </a:ln>
                <a:solidFill>
                  <a:srgbClr val="0D0D0D"/>
                </a:solidFill>
                <a:effectLst/>
                <a:uLnTx/>
                <a:uFillTx/>
                <a:latin typeface="Arial"/>
                <a:ea typeface="Calibri"/>
                <a:cs typeface="Times New Roman"/>
              </a:rPr>
              <a:t>Licenciada por la: </a:t>
            </a:r>
            <a:endParaRPr kumimoji="0" lang="es-ES_tradnl" sz="1467" b="0" i="0" u="none" strike="noStrike" kern="1200" cap="none" spc="0" normalizeH="0" baseline="0" noProof="0" dirty="0">
              <a:ln>
                <a:noFill/>
              </a:ln>
              <a:solidFill>
                <a:prstClr val="white"/>
              </a:solidFill>
              <a:effectLst/>
              <a:uLnTx/>
              <a:uFillTx/>
              <a:latin typeface="Calibri" panose="020F0502020204030204"/>
              <a:ea typeface="Calibri"/>
              <a:cs typeface="Times New Roman"/>
            </a:endParaRPr>
          </a:p>
        </p:txBody>
      </p:sp>
      <p:sp>
        <p:nvSpPr>
          <p:cNvPr id="5" name="4 CuadroTexto"/>
          <p:cNvSpPr txBox="1"/>
          <p:nvPr/>
        </p:nvSpPr>
        <p:spPr>
          <a:xfrm>
            <a:off x="1393804" y="1918418"/>
            <a:ext cx="10040116" cy="2398862"/>
          </a:xfrm>
          <a:prstGeom prst="rect">
            <a:avLst/>
          </a:prstGeom>
          <a:noFill/>
        </p:spPr>
        <p:txBody>
          <a:bodyPr wrap="square" rtlCol="0">
            <a:spAutoFit/>
          </a:bodyPr>
          <a:lstStyle/>
          <a:p>
            <a:pPr algn="ctr">
              <a:lnSpc>
                <a:spcPct val="107000"/>
              </a:lnSpc>
              <a:spcAft>
                <a:spcPts val="800"/>
              </a:spcAft>
              <a:defRPr/>
            </a:pPr>
            <a:r>
              <a:rPr lang="es-PE" sz="2800" b="1" dirty="0" smtClean="0"/>
              <a:t>LA SOCIEDAD: CONCEPTO, CARACTERÍSTICAS Y CLASIFICACIÓN. LAS TEORÍAS DE LA DIFERENCIACIÓN SOCIAL: LA ESTRATIFICACIÓN SOCIAL Y LA TEORÍA DE CLASES SOCIALES. </a:t>
            </a:r>
            <a:r>
              <a:rPr lang="es-PE" sz="2000" b="1" dirty="0"/>
              <a:t>	</a:t>
            </a:r>
            <a:endParaRPr kumimoji="0" lang="es-ES" sz="5400" b="1" i="0" u="none" strike="noStrike" kern="1200" cap="none" spc="0" normalizeH="0" baseline="0" noProof="0" dirty="0">
              <a:ln>
                <a:noFill/>
              </a:ln>
              <a:solidFill>
                <a:srgbClr val="002060"/>
              </a:solidFill>
              <a:effectLst/>
              <a:uLnTx/>
              <a:uFillTx/>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667" b="1" i="0" u="none" strike="noStrike" kern="1200" cap="none" spc="0" normalizeH="0" baseline="0" noProof="0" dirty="0" smtClean="0">
              <a:ln>
                <a:noFill/>
              </a:ln>
              <a:solidFill>
                <a:srgbClr val="ED7D31">
                  <a:lumMod val="75000"/>
                </a:srgbClr>
              </a:solidFill>
              <a:effectLst/>
              <a:uLnTx/>
              <a:uFillTx/>
              <a:latin typeface="Arial Black"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667" b="1" i="0" u="none" strike="noStrike" kern="1200" cap="none" spc="0" normalizeH="0" baseline="0" noProof="0" dirty="0" smtClean="0">
                <a:ln>
                  <a:noFill/>
                </a:ln>
                <a:solidFill>
                  <a:srgbClr val="F47D24"/>
                </a:solidFill>
                <a:effectLst/>
                <a:uLnTx/>
                <a:uFillTx/>
                <a:latin typeface="Arial Black" panose="020B0A04020102020204" pitchFamily="34" charset="0"/>
              </a:rPr>
              <a:t>SEMANA </a:t>
            </a:r>
            <a:r>
              <a:rPr lang="es-ES" sz="2667" b="1" noProof="0" dirty="0">
                <a:solidFill>
                  <a:srgbClr val="F47D24"/>
                </a:solidFill>
                <a:latin typeface="Arial Black" panose="020B0A04020102020204" pitchFamily="34" charset="0"/>
              </a:rPr>
              <a:t>7</a:t>
            </a:r>
            <a:endParaRPr kumimoji="0" lang="es-ES_tradnl" sz="2667" b="1" i="0" u="none" strike="noStrike" kern="1200" cap="none" spc="0" normalizeH="0" baseline="0" noProof="0" dirty="0">
              <a:ln>
                <a:noFill/>
              </a:ln>
              <a:solidFill>
                <a:srgbClr val="F47D24"/>
              </a:solidFill>
              <a:effectLst/>
              <a:uLnTx/>
              <a:uFillTx/>
              <a:latin typeface="Arial Black" panose="020B0A04020102020204" pitchFamily="34" charset="0"/>
            </a:endParaRPr>
          </a:p>
        </p:txBody>
      </p:sp>
      <p:sp>
        <p:nvSpPr>
          <p:cNvPr id="17" name="16 Rectángulo"/>
          <p:cNvSpPr/>
          <p:nvPr/>
        </p:nvSpPr>
        <p:spPr>
          <a:xfrm>
            <a:off x="0" y="1408706"/>
            <a:ext cx="12192000" cy="216023"/>
          </a:xfrm>
          <a:prstGeom prst="rect">
            <a:avLst/>
          </a:prstGeom>
          <a:solidFill>
            <a:schemeClr val="accent1">
              <a:lumMod val="60000"/>
              <a:lumOff val="40000"/>
            </a:schemeClr>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_tradnl"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9 CuadroTexto"/>
          <p:cNvSpPr txBox="1"/>
          <p:nvPr/>
        </p:nvSpPr>
        <p:spPr>
          <a:xfrm>
            <a:off x="6413862" y="4464602"/>
            <a:ext cx="5085675" cy="42056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2133"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Dr. Carlos Ernesto Ruiz Huidobro Marro</a:t>
            </a:r>
            <a:endParaRPr kumimoji="0" lang="es-ES" sz="2133"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pic>
        <p:nvPicPr>
          <p:cNvPr id="1026" name="Picture 2" descr="Universidad Nacional de Educación Enrique Guzmán y Valle">
            <a:extLst>
              <a:ext uri="{FF2B5EF4-FFF2-40B4-BE49-F238E27FC236}">
                <a16:creationId xmlns:a16="http://schemas.microsoft.com/office/drawing/2014/main" id="{884A76DC-07F9-43B4-8B57-100FE22DE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05" y="183247"/>
            <a:ext cx="3285272" cy="102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69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423851"/>
          </a:xfrm>
          <a:prstGeom prst="flowChartDocumen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800" dirty="0" smtClean="0">
                <a:solidFill>
                  <a:schemeClr val="bg1"/>
                </a:solidFill>
                <a:latin typeface="Century Gothic" panose="020B0502020202020204" pitchFamily="34" charset="0"/>
              </a:rPr>
              <a:t>   Teoría de Frank </a:t>
            </a:r>
            <a:r>
              <a:rPr lang="es-PE" sz="2800" dirty="0" err="1" smtClean="0">
                <a:solidFill>
                  <a:schemeClr val="bg1"/>
                </a:solidFill>
                <a:latin typeface="Century Gothic" panose="020B0502020202020204" pitchFamily="34" charset="0"/>
              </a:rPr>
              <a:t>Parkin</a:t>
            </a:r>
            <a:endParaRPr lang="es-PE" sz="2800" dirty="0">
              <a:solidFill>
                <a:schemeClr val="bg1"/>
              </a:solidFill>
              <a:latin typeface="Century Gothic" panose="020B0502020202020204" pitchFamily="34" charset="0"/>
            </a:endParaRPr>
          </a:p>
        </p:txBody>
      </p:sp>
      <p:sp>
        <p:nvSpPr>
          <p:cNvPr id="5" name="CuadroTexto 4"/>
          <p:cNvSpPr txBox="1"/>
          <p:nvPr/>
        </p:nvSpPr>
        <p:spPr>
          <a:xfrm>
            <a:off x="208515" y="2129246"/>
            <a:ext cx="8177840" cy="3139321"/>
          </a:xfrm>
          <a:prstGeom prst="rect">
            <a:avLst/>
          </a:prstGeom>
          <a:noFill/>
        </p:spPr>
        <p:txBody>
          <a:bodyPr wrap="square" rtlCol="0">
            <a:spAutoFit/>
          </a:bodyPr>
          <a:lstStyle/>
          <a:p>
            <a:pPr algn="just"/>
            <a:r>
              <a:rPr lang="es-PE" dirty="0" smtClean="0">
                <a:latin typeface="Century Gothic" panose="020B0502020202020204" pitchFamily="34" charset="0"/>
              </a:rPr>
              <a:t>Las ideas principales de su teoría son:</a:t>
            </a:r>
          </a:p>
          <a:p>
            <a:pPr marL="285750" indent="-285750" algn="just">
              <a:buFontTx/>
              <a:buChar char="-"/>
            </a:pPr>
            <a:r>
              <a:rPr lang="es-PE" dirty="0" smtClean="0">
                <a:latin typeface="Century Gothic" panose="020B0502020202020204" pitchFamily="34" charset="0"/>
              </a:rPr>
              <a:t>Reconoce la propiedad de los medios de producción como fundamento de las clases sociales.</a:t>
            </a:r>
          </a:p>
          <a:p>
            <a:pPr marL="285750" indent="-285750" algn="just">
              <a:buFontTx/>
              <a:buChar char="-"/>
            </a:pPr>
            <a:r>
              <a:rPr lang="es-PE" dirty="0" smtClean="0">
                <a:latin typeface="Century Gothic" panose="020B0502020202020204" pitchFamily="34" charset="0"/>
              </a:rPr>
              <a:t>La propiedad es monopolizada por unos pocos y es utilizada como fundamento de poder.</a:t>
            </a:r>
          </a:p>
          <a:p>
            <a:pPr marL="285750" indent="-285750" algn="just">
              <a:buFontTx/>
              <a:buChar char="-"/>
            </a:pPr>
            <a:r>
              <a:rPr lang="es-PE" dirty="0" smtClean="0">
                <a:latin typeface="Century Gothic" panose="020B0502020202020204" pitchFamily="34" charset="0"/>
              </a:rPr>
              <a:t>Establece el “cierre social” como el proceso en el cual unos pocos tratan de mantener el control de la propiedad y limitan su acceso.</a:t>
            </a:r>
          </a:p>
          <a:p>
            <a:pPr marL="285750" indent="-285750" algn="just">
              <a:buFontTx/>
              <a:buChar char="-"/>
            </a:pPr>
            <a:r>
              <a:rPr lang="es-PE" dirty="0" smtClean="0">
                <a:latin typeface="Century Gothic" panose="020B0502020202020204" pitchFamily="34" charset="0"/>
              </a:rPr>
              <a:t>Las clases sociales no son el efecto del modo de producción sino del resultado del comportamiento intencionado de los actores racionales.</a:t>
            </a:r>
          </a:p>
          <a:p>
            <a:pPr algn="just"/>
            <a:endParaRPr lang="es-PE" dirty="0">
              <a:latin typeface="Century Gothic" panose="020B0502020202020204" pitchFamily="34" charset="0"/>
            </a:endParaRPr>
          </a:p>
        </p:txBody>
      </p:sp>
      <p:pic>
        <p:nvPicPr>
          <p:cNvPr id="6" name="Imagen 5"/>
          <p:cNvPicPr>
            <a:picLocks noChangeAspect="1"/>
          </p:cNvPicPr>
          <p:nvPr/>
        </p:nvPicPr>
        <p:blipFill>
          <a:blip r:embed="rId2"/>
          <a:stretch>
            <a:fillRect/>
          </a:stretch>
        </p:blipFill>
        <p:spPr>
          <a:xfrm>
            <a:off x="8646795" y="2041555"/>
            <a:ext cx="3188154" cy="3366467"/>
          </a:xfrm>
          <a:prstGeom prst="rect">
            <a:avLst/>
          </a:prstGeom>
        </p:spPr>
      </p:pic>
    </p:spTree>
    <p:extLst>
      <p:ext uri="{BB962C8B-B14F-4D97-AF65-F5344CB8AC3E}">
        <p14:creationId xmlns:p14="http://schemas.microsoft.com/office/powerpoint/2010/main" val="2647884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423851"/>
          </a:xfrm>
          <a:prstGeom prst="flowChartDocument">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800" dirty="0" smtClean="0">
                <a:solidFill>
                  <a:schemeClr val="bg1"/>
                </a:solidFill>
                <a:latin typeface="Century Gothic" panose="020B0502020202020204" pitchFamily="34" charset="0"/>
              </a:rPr>
              <a:t>   Teoría de John </a:t>
            </a:r>
            <a:r>
              <a:rPr lang="es-PE" sz="2800" dirty="0" err="1" smtClean="0">
                <a:solidFill>
                  <a:schemeClr val="bg1"/>
                </a:solidFill>
                <a:latin typeface="Century Gothic" panose="020B0502020202020204" pitchFamily="34" charset="0"/>
              </a:rPr>
              <a:t>Goldthorpe</a:t>
            </a:r>
            <a:endParaRPr lang="es-PE" sz="2800" dirty="0">
              <a:solidFill>
                <a:schemeClr val="bg1"/>
              </a:solidFill>
              <a:latin typeface="Century Gothic" panose="020B0502020202020204" pitchFamily="34" charset="0"/>
            </a:endParaRPr>
          </a:p>
        </p:txBody>
      </p:sp>
      <p:sp>
        <p:nvSpPr>
          <p:cNvPr id="2" name="CuadroTexto 1"/>
          <p:cNvSpPr txBox="1"/>
          <p:nvPr/>
        </p:nvSpPr>
        <p:spPr>
          <a:xfrm>
            <a:off x="111519" y="2041555"/>
            <a:ext cx="8535276" cy="2585323"/>
          </a:xfrm>
          <a:prstGeom prst="rect">
            <a:avLst/>
          </a:prstGeom>
          <a:noFill/>
        </p:spPr>
        <p:txBody>
          <a:bodyPr wrap="square" rtlCol="0">
            <a:spAutoFit/>
          </a:bodyPr>
          <a:lstStyle/>
          <a:p>
            <a:pPr algn="just"/>
            <a:r>
              <a:rPr lang="es-PE" dirty="0" smtClean="0">
                <a:latin typeface="Century Gothic" panose="020B0502020202020204" pitchFamily="34" charset="0"/>
              </a:rPr>
              <a:t>Es otro autor </a:t>
            </a:r>
            <a:r>
              <a:rPr lang="es-PE" dirty="0" err="1" smtClean="0">
                <a:latin typeface="Century Gothic" panose="020B0502020202020204" pitchFamily="34" charset="0"/>
              </a:rPr>
              <a:t>neoweberiano</a:t>
            </a:r>
            <a:r>
              <a:rPr lang="es-PE" dirty="0" smtClean="0">
                <a:latin typeface="Century Gothic" panose="020B0502020202020204" pitchFamily="34" charset="0"/>
              </a:rPr>
              <a:t> que define las clases sociales en función de las oportunidades sociales derivadas de los distintos recursos que se pueden obtener en el mercado. Parte de que las diferencias entre clases dependen de la posesión o capacidad de movilizar tres tipos de recursos en un mercado: medios de producción, cualificaciones educativas y fuerza de trabajo manual.</a:t>
            </a:r>
          </a:p>
          <a:p>
            <a:pPr algn="just"/>
            <a:endParaRPr lang="es-PE" dirty="0">
              <a:latin typeface="Century Gothic" panose="020B0502020202020204" pitchFamily="34" charset="0"/>
            </a:endParaRPr>
          </a:p>
          <a:p>
            <a:pPr algn="just"/>
            <a:r>
              <a:rPr lang="es-PE" dirty="0" smtClean="0">
                <a:latin typeface="Century Gothic" panose="020B0502020202020204" pitchFamily="34" charset="0"/>
              </a:rPr>
              <a:t>La clase media es una clase heterogénea desde oficinistas hasta maestros. </a:t>
            </a:r>
            <a:endParaRPr lang="es-PE"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9136243" y="1843621"/>
            <a:ext cx="2619375" cy="2981190"/>
          </a:xfrm>
          <a:prstGeom prst="rect">
            <a:avLst/>
          </a:prstGeom>
        </p:spPr>
      </p:pic>
    </p:spTree>
    <p:extLst>
      <p:ext uri="{BB962C8B-B14F-4D97-AF65-F5344CB8AC3E}">
        <p14:creationId xmlns:p14="http://schemas.microsoft.com/office/powerpoint/2010/main" val="259293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423851"/>
          </a:xfrm>
          <a:prstGeom prst="flowChartDocumen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800" dirty="0" smtClean="0">
                <a:solidFill>
                  <a:schemeClr val="bg1"/>
                </a:solidFill>
                <a:latin typeface="Century Gothic" panose="020B0502020202020204" pitchFamily="34" charset="0"/>
              </a:rPr>
              <a:t>   </a:t>
            </a:r>
            <a:r>
              <a:rPr lang="es-PE" sz="2800" dirty="0" smtClean="0">
                <a:ln>
                  <a:solidFill>
                    <a:schemeClr val="bg2">
                      <a:lumMod val="25000"/>
                    </a:schemeClr>
                  </a:solidFill>
                </a:ln>
                <a:solidFill>
                  <a:schemeClr val="bg2">
                    <a:lumMod val="25000"/>
                  </a:schemeClr>
                </a:solidFill>
                <a:effectLst>
                  <a:innerShdw blurRad="63500" dist="50800" dir="10800000">
                    <a:prstClr val="black">
                      <a:alpha val="50000"/>
                    </a:prstClr>
                  </a:innerShdw>
                </a:effectLst>
                <a:latin typeface="Century Gothic" panose="020B0502020202020204" pitchFamily="34" charset="0"/>
              </a:rPr>
              <a:t>ACTIVIDAD</a:t>
            </a:r>
            <a:endParaRPr lang="es-PE" sz="2800" dirty="0">
              <a:ln>
                <a:solidFill>
                  <a:schemeClr val="bg2">
                    <a:lumMod val="25000"/>
                  </a:schemeClr>
                </a:solidFill>
              </a:ln>
              <a:solidFill>
                <a:schemeClr val="bg2">
                  <a:lumMod val="25000"/>
                </a:schemeClr>
              </a:solidFill>
              <a:effectLst>
                <a:innerShdw blurRad="63500" dist="50800" dir="10800000">
                  <a:prstClr val="black">
                    <a:alpha val="50000"/>
                  </a:prstClr>
                </a:innerShdw>
              </a:effectLst>
              <a:latin typeface="Century Gothic" panose="020B0502020202020204" pitchFamily="34" charset="0"/>
            </a:endParaRPr>
          </a:p>
        </p:txBody>
      </p:sp>
      <p:sp>
        <p:nvSpPr>
          <p:cNvPr id="5" name="CuadroTexto 4"/>
          <p:cNvSpPr txBox="1"/>
          <p:nvPr/>
        </p:nvSpPr>
        <p:spPr>
          <a:xfrm>
            <a:off x="901337" y="2220686"/>
            <a:ext cx="8546892" cy="369332"/>
          </a:xfrm>
          <a:prstGeom prst="rect">
            <a:avLst/>
          </a:prstGeom>
          <a:noFill/>
        </p:spPr>
        <p:txBody>
          <a:bodyPr wrap="none" rtlCol="0">
            <a:spAutoFit/>
          </a:bodyPr>
          <a:lstStyle/>
          <a:p>
            <a:r>
              <a:rPr lang="es-PE" dirty="0" smtClean="0">
                <a:effectLst>
                  <a:outerShdw blurRad="38100" dist="38100" dir="2700000" algn="tl">
                    <a:srgbClr val="000000">
                      <a:alpha val="43137"/>
                    </a:srgbClr>
                  </a:outerShdw>
                </a:effectLst>
              </a:rPr>
              <a:t>- Elabora un cuadro comparativo acerca de las diferentes teorías de estratificación social.</a:t>
            </a:r>
            <a:endParaRPr lang="es-P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6093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528354"/>
          </a:xfrm>
          <a:prstGeom prst="flowChartDocumen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400" dirty="0" smtClean="0"/>
              <a:t>Observamos el siguiente video</a:t>
            </a:r>
            <a:endParaRPr lang="es-PE" sz="2400" dirty="0"/>
          </a:p>
        </p:txBody>
      </p:sp>
      <p:sp>
        <p:nvSpPr>
          <p:cNvPr id="3" name="Rectángulo 2"/>
          <p:cNvSpPr/>
          <p:nvPr/>
        </p:nvSpPr>
        <p:spPr>
          <a:xfrm>
            <a:off x="4298211" y="5190700"/>
            <a:ext cx="3151440" cy="369332"/>
          </a:xfrm>
          <a:prstGeom prst="rect">
            <a:avLst/>
          </a:prstGeom>
        </p:spPr>
        <p:txBody>
          <a:bodyPr wrap="none">
            <a:spAutoFit/>
          </a:bodyPr>
          <a:lstStyle/>
          <a:p>
            <a:r>
              <a:rPr lang="es-PE" dirty="0" smtClean="0"/>
              <a:t>https://youtu.be/jrgOM8dARe8</a:t>
            </a:r>
            <a:endParaRPr lang="es-PE" dirty="0"/>
          </a:p>
        </p:txBody>
      </p:sp>
      <p:pic>
        <p:nvPicPr>
          <p:cNvPr id="6" name="Imagen 5"/>
          <p:cNvPicPr>
            <a:picLocks noChangeAspect="1"/>
          </p:cNvPicPr>
          <p:nvPr/>
        </p:nvPicPr>
        <p:blipFill rotWithShape="1">
          <a:blip r:embed="rId2"/>
          <a:srcRect l="6361" t="16696" r="39224" b="15804"/>
          <a:stretch/>
        </p:blipFill>
        <p:spPr>
          <a:xfrm>
            <a:off x="2333896" y="1552694"/>
            <a:ext cx="7080069" cy="3453340"/>
          </a:xfrm>
          <a:prstGeom prst="rect">
            <a:avLst/>
          </a:prstGeom>
        </p:spPr>
      </p:pic>
      <p:sp>
        <p:nvSpPr>
          <p:cNvPr id="7" name="CuadroTexto 6"/>
          <p:cNvSpPr txBox="1"/>
          <p:nvPr/>
        </p:nvSpPr>
        <p:spPr>
          <a:xfrm>
            <a:off x="739469" y="5375366"/>
            <a:ext cx="5356531" cy="1200329"/>
          </a:xfrm>
          <a:prstGeom prst="rect">
            <a:avLst/>
          </a:prstGeom>
          <a:noFill/>
        </p:spPr>
        <p:txBody>
          <a:bodyPr wrap="none" rtlCol="0">
            <a:spAutoFit/>
          </a:bodyPr>
          <a:lstStyle/>
          <a:p>
            <a:pPr algn="just"/>
            <a:r>
              <a:rPr lang="es-PE" sz="2400" i="1" dirty="0" smtClean="0"/>
              <a:t>Nos preguntamos.</a:t>
            </a:r>
          </a:p>
          <a:p>
            <a:pPr marL="342900" indent="-342900" algn="just">
              <a:buAutoNum type="arabicPeriod"/>
            </a:pPr>
            <a:r>
              <a:rPr lang="es-PE" sz="2400" i="1" dirty="0" smtClean="0"/>
              <a:t>¿Qué es la sociedad?</a:t>
            </a:r>
          </a:p>
          <a:p>
            <a:pPr marL="342900" indent="-342900" algn="just">
              <a:buAutoNum type="arabicPeriod"/>
            </a:pPr>
            <a:r>
              <a:rPr lang="es-PE" sz="2400" i="1" dirty="0" smtClean="0"/>
              <a:t>¿Qué características tiene la sociedad?</a:t>
            </a:r>
            <a:endParaRPr lang="es-PE" sz="2400" i="1" dirty="0"/>
          </a:p>
        </p:txBody>
      </p:sp>
    </p:spTree>
    <p:extLst>
      <p:ext uri="{BB962C8B-B14F-4D97-AF65-F5344CB8AC3E}">
        <p14:creationId xmlns:p14="http://schemas.microsoft.com/office/powerpoint/2010/main" val="181708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528354"/>
          </a:xfrm>
          <a:prstGeom prst="flowChartDocumen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222068" y="1479143"/>
            <a:ext cx="9797143" cy="2369880"/>
          </a:xfrm>
          <a:prstGeom prst="rect">
            <a:avLst/>
          </a:prstGeom>
          <a:noFill/>
        </p:spPr>
        <p:txBody>
          <a:bodyPr wrap="square" rtlCol="0">
            <a:spAutoFit/>
          </a:bodyPr>
          <a:lstStyle/>
          <a:p>
            <a:r>
              <a:rPr lang="es-PE" sz="2400" b="1" dirty="0" smtClean="0">
                <a:latin typeface="Century Gothic" panose="020B0502020202020204" pitchFamily="34" charset="0"/>
              </a:rPr>
              <a:t>LA SOCIEDAD</a:t>
            </a:r>
          </a:p>
          <a:p>
            <a:endParaRPr lang="es-PE" sz="2400" dirty="0">
              <a:latin typeface="Century Gothic" panose="020B0502020202020204" pitchFamily="34" charset="0"/>
            </a:endParaRPr>
          </a:p>
          <a:p>
            <a:pPr algn="just"/>
            <a:r>
              <a:rPr lang="es-PE" sz="2000" dirty="0" smtClean="0">
                <a:latin typeface="Century Gothic" panose="020B0502020202020204" pitchFamily="34" charset="0"/>
              </a:rPr>
              <a:t>Es un conjunto de individuos que comparten una cultura y que se relacionan interactuando entre si, cooperativamente, formando un grupo o comunidad.</a:t>
            </a:r>
          </a:p>
          <a:p>
            <a:pPr algn="just"/>
            <a:r>
              <a:rPr lang="es-PE" sz="2000" dirty="0" smtClean="0">
                <a:latin typeface="Century Gothic" panose="020B0502020202020204" pitchFamily="34" charset="0"/>
              </a:rPr>
              <a:t> </a:t>
            </a:r>
          </a:p>
          <a:p>
            <a:pPr algn="just"/>
            <a:r>
              <a:rPr lang="es-PE" sz="2000" dirty="0" smtClean="0">
                <a:latin typeface="Century Gothic" panose="020B0502020202020204" pitchFamily="34" charset="0"/>
              </a:rPr>
              <a:t>Reunión permanente de pueblos o naciones que conviven bajo leyes comunes.</a:t>
            </a:r>
          </a:p>
        </p:txBody>
      </p:sp>
      <p:pic>
        <p:nvPicPr>
          <p:cNvPr id="2" name="Imagen 1"/>
          <p:cNvPicPr>
            <a:picLocks noChangeAspect="1"/>
          </p:cNvPicPr>
          <p:nvPr/>
        </p:nvPicPr>
        <p:blipFill>
          <a:blip r:embed="rId2"/>
          <a:stretch>
            <a:fillRect/>
          </a:stretch>
        </p:blipFill>
        <p:spPr>
          <a:xfrm>
            <a:off x="5695406" y="3749040"/>
            <a:ext cx="5033554" cy="2825931"/>
          </a:xfrm>
          <a:prstGeom prst="rect">
            <a:avLst/>
          </a:prstGeom>
        </p:spPr>
      </p:pic>
    </p:spTree>
    <p:extLst>
      <p:ext uri="{BB962C8B-B14F-4D97-AF65-F5344CB8AC3E}">
        <p14:creationId xmlns:p14="http://schemas.microsoft.com/office/powerpoint/2010/main" val="370290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528354"/>
          </a:xfrm>
          <a:prstGeom prst="flowChartDocumen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222068" y="1479143"/>
            <a:ext cx="9797143" cy="2677656"/>
          </a:xfrm>
          <a:prstGeom prst="rect">
            <a:avLst/>
          </a:prstGeom>
          <a:noFill/>
        </p:spPr>
        <p:txBody>
          <a:bodyPr wrap="square" rtlCol="0">
            <a:spAutoFit/>
          </a:bodyPr>
          <a:lstStyle/>
          <a:p>
            <a:r>
              <a:rPr lang="es-PE" sz="2400" b="1" dirty="0" smtClean="0">
                <a:latin typeface="Century Gothic" panose="020B0502020202020204" pitchFamily="34" charset="0"/>
              </a:rPr>
              <a:t>CLASE SOCIAL</a:t>
            </a:r>
          </a:p>
          <a:p>
            <a:endParaRPr lang="es-PE" sz="2400" dirty="0">
              <a:latin typeface="Century Gothic" panose="020B0502020202020204" pitchFamily="34" charset="0"/>
            </a:endParaRPr>
          </a:p>
          <a:p>
            <a:pPr algn="just"/>
            <a:r>
              <a:rPr lang="es-PE" sz="2000" dirty="0" smtClean="0">
                <a:latin typeface="Century Gothic" panose="020B0502020202020204" pitchFamily="34" charset="0"/>
              </a:rPr>
              <a:t>Es un tipo de estratificación social en que la posición social de un individuo</a:t>
            </a:r>
          </a:p>
          <a:p>
            <a:pPr algn="just"/>
            <a:r>
              <a:rPr lang="es-PE" sz="2000" dirty="0" smtClean="0">
                <a:latin typeface="Century Gothic" panose="020B0502020202020204" pitchFamily="34" charset="0"/>
              </a:rPr>
              <a:t>se determina básicamente por criterios económicos, prestigio y actividades </a:t>
            </a:r>
          </a:p>
          <a:p>
            <a:pPr algn="just"/>
            <a:r>
              <a:rPr lang="es-PE" sz="2000" dirty="0" smtClean="0">
                <a:latin typeface="Century Gothic" panose="020B0502020202020204" pitchFamily="34" charset="0"/>
              </a:rPr>
              <a:t>sociales.</a:t>
            </a:r>
          </a:p>
          <a:p>
            <a:pPr algn="just"/>
            <a:endParaRPr lang="es-PE" sz="2000" dirty="0">
              <a:latin typeface="Century Gothic" panose="020B0502020202020204" pitchFamily="34" charset="0"/>
            </a:endParaRPr>
          </a:p>
          <a:p>
            <a:pPr algn="just"/>
            <a:r>
              <a:rPr lang="es-PE" sz="2000" dirty="0" smtClean="0">
                <a:latin typeface="Century Gothic" panose="020B0502020202020204" pitchFamily="34" charset="0"/>
              </a:rPr>
              <a:t>El principal indicador para medir las clases sociales es la ocupación o el tipo</a:t>
            </a:r>
          </a:p>
          <a:p>
            <a:pPr algn="just"/>
            <a:r>
              <a:rPr lang="es-PE" sz="2000" dirty="0" smtClean="0">
                <a:latin typeface="Century Gothic" panose="020B0502020202020204" pitchFamily="34" charset="0"/>
              </a:rPr>
              <a:t>de empleo. </a:t>
            </a:r>
            <a:endParaRPr lang="es-PE" sz="2000" dirty="0">
              <a:latin typeface="Century Gothic" panose="020B0502020202020204" pitchFamily="34" charset="0"/>
            </a:endParaRPr>
          </a:p>
        </p:txBody>
      </p:sp>
      <p:pic>
        <p:nvPicPr>
          <p:cNvPr id="7" name="Imagen 6"/>
          <p:cNvPicPr>
            <a:picLocks noChangeAspect="1"/>
          </p:cNvPicPr>
          <p:nvPr/>
        </p:nvPicPr>
        <p:blipFill>
          <a:blip r:embed="rId2"/>
          <a:stretch>
            <a:fillRect/>
          </a:stretch>
        </p:blipFill>
        <p:spPr>
          <a:xfrm>
            <a:off x="6387737" y="4107588"/>
            <a:ext cx="4467498" cy="2352675"/>
          </a:xfrm>
          <a:prstGeom prst="rect">
            <a:avLst/>
          </a:prstGeom>
        </p:spPr>
      </p:pic>
    </p:spTree>
    <p:extLst>
      <p:ext uri="{BB962C8B-B14F-4D97-AF65-F5344CB8AC3E}">
        <p14:creationId xmlns:p14="http://schemas.microsoft.com/office/powerpoint/2010/main" val="24557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423851"/>
          </a:xfrm>
          <a:prstGeom prst="flowChartDocumen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smtClean="0">
                <a:solidFill>
                  <a:schemeClr val="bg1"/>
                </a:solidFill>
                <a:latin typeface="Century Gothic" panose="020B0502020202020204" pitchFamily="34" charset="0"/>
              </a:rPr>
              <a:t>TEORÍAS DE LA ESTRATIFICACIÓN SOCIAL</a:t>
            </a:r>
            <a:endParaRPr lang="es-PE" sz="2800" dirty="0">
              <a:solidFill>
                <a:schemeClr val="bg1"/>
              </a:solidFill>
              <a:latin typeface="Century Gothic" panose="020B0502020202020204" pitchFamily="34" charset="0"/>
            </a:endParaRPr>
          </a:p>
        </p:txBody>
      </p:sp>
      <p:sp>
        <p:nvSpPr>
          <p:cNvPr id="2" name="CuadroTexto 1"/>
          <p:cNvSpPr txBox="1"/>
          <p:nvPr/>
        </p:nvSpPr>
        <p:spPr>
          <a:xfrm>
            <a:off x="796834" y="2259874"/>
            <a:ext cx="3098925" cy="2532681"/>
          </a:xfrm>
          <a:prstGeom prst="rect">
            <a:avLst/>
          </a:prstGeom>
          <a:noFill/>
        </p:spPr>
        <p:txBody>
          <a:bodyPr wrap="none" rtlCol="0">
            <a:spAutoFit/>
          </a:bodyPr>
          <a:lstStyle/>
          <a:p>
            <a:pPr marL="342900" indent="-342900">
              <a:lnSpc>
                <a:spcPct val="150000"/>
              </a:lnSpc>
              <a:buAutoNum type="arabicPeriod"/>
            </a:pPr>
            <a:r>
              <a:rPr lang="es-PE" dirty="0" smtClean="0">
                <a:latin typeface="Century Gothic" panose="020B0502020202020204" pitchFamily="34" charset="0"/>
              </a:rPr>
              <a:t>Teoría Marxista</a:t>
            </a:r>
          </a:p>
          <a:p>
            <a:pPr marL="342900" indent="-342900">
              <a:lnSpc>
                <a:spcPct val="150000"/>
              </a:lnSpc>
              <a:buAutoNum type="arabicPeriod"/>
            </a:pPr>
            <a:r>
              <a:rPr lang="es-PE" dirty="0" smtClean="0">
                <a:latin typeface="Century Gothic" panose="020B0502020202020204" pitchFamily="34" charset="0"/>
              </a:rPr>
              <a:t>Teoría </a:t>
            </a:r>
            <a:r>
              <a:rPr lang="es-PE" dirty="0" err="1" smtClean="0">
                <a:latin typeface="Century Gothic" panose="020B0502020202020204" pitchFamily="34" charset="0"/>
              </a:rPr>
              <a:t>Weberiana</a:t>
            </a:r>
            <a:endParaRPr lang="es-PE" dirty="0" smtClean="0">
              <a:latin typeface="Century Gothic" panose="020B0502020202020204" pitchFamily="34" charset="0"/>
            </a:endParaRPr>
          </a:p>
          <a:p>
            <a:pPr marL="342900" indent="-342900">
              <a:lnSpc>
                <a:spcPct val="150000"/>
              </a:lnSpc>
              <a:buAutoNum type="arabicPeriod"/>
            </a:pPr>
            <a:r>
              <a:rPr lang="es-PE" dirty="0" smtClean="0">
                <a:latin typeface="Century Gothic" panose="020B0502020202020204" pitchFamily="34" charset="0"/>
              </a:rPr>
              <a:t>Teoría de </a:t>
            </a:r>
            <a:r>
              <a:rPr lang="es-PE" dirty="0" err="1" smtClean="0">
                <a:latin typeface="Century Gothic" panose="020B0502020202020204" pitchFamily="34" charset="0"/>
              </a:rPr>
              <a:t>Dahrendorf</a:t>
            </a:r>
            <a:endParaRPr lang="es-PE" dirty="0" smtClean="0">
              <a:latin typeface="Century Gothic" panose="020B0502020202020204" pitchFamily="34" charset="0"/>
            </a:endParaRPr>
          </a:p>
          <a:p>
            <a:pPr marL="342900" indent="-342900">
              <a:lnSpc>
                <a:spcPct val="150000"/>
              </a:lnSpc>
              <a:buAutoNum type="arabicPeriod"/>
            </a:pPr>
            <a:r>
              <a:rPr lang="es-PE" dirty="0" smtClean="0">
                <a:latin typeface="Century Gothic" panose="020B0502020202020204" pitchFamily="34" charset="0"/>
              </a:rPr>
              <a:t>Teoría de Erik O. Wright</a:t>
            </a:r>
          </a:p>
          <a:p>
            <a:pPr marL="342900" indent="-342900">
              <a:lnSpc>
                <a:spcPct val="150000"/>
              </a:lnSpc>
              <a:buAutoNum type="arabicPeriod"/>
            </a:pPr>
            <a:r>
              <a:rPr lang="es-PE" dirty="0" smtClean="0">
                <a:latin typeface="Century Gothic" panose="020B0502020202020204" pitchFamily="34" charset="0"/>
              </a:rPr>
              <a:t>Teoría de </a:t>
            </a:r>
            <a:r>
              <a:rPr lang="es-PE" dirty="0" err="1" smtClean="0">
                <a:latin typeface="Century Gothic" panose="020B0502020202020204" pitchFamily="34" charset="0"/>
              </a:rPr>
              <a:t>Parkin</a:t>
            </a:r>
            <a:endParaRPr lang="es-PE" dirty="0" smtClean="0">
              <a:latin typeface="Century Gothic" panose="020B0502020202020204" pitchFamily="34" charset="0"/>
            </a:endParaRPr>
          </a:p>
          <a:p>
            <a:pPr marL="342900" indent="-342900">
              <a:lnSpc>
                <a:spcPct val="150000"/>
              </a:lnSpc>
              <a:buAutoNum type="arabicPeriod"/>
            </a:pPr>
            <a:r>
              <a:rPr lang="es-PE" dirty="0" smtClean="0">
                <a:latin typeface="Century Gothic" panose="020B0502020202020204" pitchFamily="34" charset="0"/>
              </a:rPr>
              <a:t>Teoría de </a:t>
            </a:r>
            <a:r>
              <a:rPr lang="es-PE" dirty="0" err="1" smtClean="0">
                <a:latin typeface="Century Gothic" panose="020B0502020202020204" pitchFamily="34" charset="0"/>
              </a:rPr>
              <a:t>Goldthorpe</a:t>
            </a:r>
            <a:r>
              <a:rPr lang="es-PE" dirty="0" smtClean="0">
                <a:latin typeface="Century Gothic" panose="020B0502020202020204" pitchFamily="34" charset="0"/>
              </a:rPr>
              <a:t> </a:t>
            </a:r>
            <a:endParaRPr lang="es-PE" dirty="0">
              <a:latin typeface="Century Gothic" panose="020B0502020202020204" pitchFamily="34" charset="0"/>
            </a:endParaRPr>
          </a:p>
        </p:txBody>
      </p:sp>
    </p:spTree>
    <p:extLst>
      <p:ext uri="{BB962C8B-B14F-4D97-AF65-F5344CB8AC3E}">
        <p14:creationId xmlns:p14="http://schemas.microsoft.com/office/powerpoint/2010/main" val="3760349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423851"/>
          </a:xfrm>
          <a:prstGeom prst="flowChartDocumen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800" dirty="0" smtClean="0">
                <a:solidFill>
                  <a:schemeClr val="bg1"/>
                </a:solidFill>
                <a:latin typeface="Century Gothic" panose="020B0502020202020204" pitchFamily="34" charset="0"/>
              </a:rPr>
              <a:t>   Teoría Marxista</a:t>
            </a:r>
            <a:endParaRPr lang="es-PE" sz="2800" dirty="0">
              <a:solidFill>
                <a:schemeClr val="bg1"/>
              </a:solidFill>
              <a:latin typeface="Century Gothic" panose="020B0502020202020204" pitchFamily="34" charset="0"/>
            </a:endParaRPr>
          </a:p>
        </p:txBody>
      </p:sp>
      <p:sp>
        <p:nvSpPr>
          <p:cNvPr id="5" name="CuadroTexto 4"/>
          <p:cNvSpPr txBox="1"/>
          <p:nvPr/>
        </p:nvSpPr>
        <p:spPr>
          <a:xfrm>
            <a:off x="352698" y="1933303"/>
            <a:ext cx="6648994" cy="4247317"/>
          </a:xfrm>
          <a:prstGeom prst="rect">
            <a:avLst/>
          </a:prstGeom>
          <a:noFill/>
        </p:spPr>
        <p:txBody>
          <a:bodyPr wrap="square" rtlCol="0">
            <a:spAutoFit/>
          </a:bodyPr>
          <a:lstStyle/>
          <a:p>
            <a:pPr algn="just"/>
            <a:r>
              <a:rPr lang="es-PE" dirty="0" smtClean="0">
                <a:latin typeface="Century Gothic" panose="020B0502020202020204" pitchFamily="34" charset="0"/>
              </a:rPr>
              <a:t>En la teoría marxista las clases sociales están determinadas por las relaciones de producción. Las clases sociales surgen </a:t>
            </a:r>
          </a:p>
          <a:p>
            <a:pPr algn="just"/>
            <a:r>
              <a:rPr lang="es-PE" dirty="0">
                <a:latin typeface="Century Gothic" panose="020B0502020202020204" pitchFamily="34" charset="0"/>
              </a:rPr>
              <a:t>c</a:t>
            </a:r>
            <a:r>
              <a:rPr lang="es-PE" dirty="0" smtClean="0">
                <a:latin typeface="Century Gothic" panose="020B0502020202020204" pitchFamily="34" charset="0"/>
              </a:rPr>
              <a:t>uando las relaciones de producción implican una división diferenciada del trabajo.</a:t>
            </a:r>
          </a:p>
          <a:p>
            <a:pPr algn="just"/>
            <a:endParaRPr lang="es-PE" dirty="0">
              <a:latin typeface="Century Gothic" panose="020B0502020202020204" pitchFamily="34" charset="0"/>
            </a:endParaRPr>
          </a:p>
          <a:p>
            <a:pPr algn="just"/>
            <a:r>
              <a:rPr lang="es-PE" dirty="0" smtClean="0">
                <a:latin typeface="Century Gothic" panose="020B0502020202020204" pitchFamily="34" charset="0"/>
              </a:rPr>
              <a:t>En la sociedad capitalista existe un carácter dicotómico: por un lado están los capitalistas burgueses y por otro lado están los trabajadores proletarios</a:t>
            </a:r>
          </a:p>
          <a:p>
            <a:pPr algn="just"/>
            <a:endParaRPr lang="es-PE" dirty="0">
              <a:latin typeface="Century Gothic" panose="020B0502020202020204" pitchFamily="34" charset="0"/>
            </a:endParaRPr>
          </a:p>
          <a:p>
            <a:pPr algn="just"/>
            <a:r>
              <a:rPr lang="es-PE" dirty="0" smtClean="0">
                <a:latin typeface="Century Gothic" panose="020B0502020202020204" pitchFamily="34" charset="0"/>
              </a:rPr>
              <a:t>Existe en el concepto de clase en sí y clase para si: </a:t>
            </a:r>
          </a:p>
          <a:p>
            <a:pPr algn="just"/>
            <a:r>
              <a:rPr lang="es-PE" dirty="0" smtClean="0">
                <a:latin typeface="Century Gothic" panose="020B0502020202020204" pitchFamily="34" charset="0"/>
              </a:rPr>
              <a:t>Clase en si: Hace referencia a la clase como tal.</a:t>
            </a:r>
          </a:p>
          <a:p>
            <a:pPr algn="just"/>
            <a:r>
              <a:rPr lang="es-PE" dirty="0" smtClean="0">
                <a:latin typeface="Century Gothic" panose="020B0502020202020204" pitchFamily="34" charset="0"/>
              </a:rPr>
              <a:t>Clase para si: Significa que la clase ha tomado conciencia de su situación histórica.</a:t>
            </a:r>
          </a:p>
          <a:p>
            <a:pPr algn="just"/>
            <a:endParaRPr lang="es-PE" dirty="0"/>
          </a:p>
        </p:txBody>
      </p:sp>
      <p:pic>
        <p:nvPicPr>
          <p:cNvPr id="6" name="Imagen 5"/>
          <p:cNvPicPr>
            <a:picLocks noChangeAspect="1"/>
          </p:cNvPicPr>
          <p:nvPr/>
        </p:nvPicPr>
        <p:blipFill>
          <a:blip r:embed="rId2"/>
          <a:stretch>
            <a:fillRect/>
          </a:stretch>
        </p:blipFill>
        <p:spPr>
          <a:xfrm>
            <a:off x="8359076" y="1788249"/>
            <a:ext cx="2978332" cy="3577127"/>
          </a:xfrm>
          <a:prstGeom prst="rect">
            <a:avLst/>
          </a:prstGeom>
        </p:spPr>
      </p:pic>
    </p:spTree>
    <p:extLst>
      <p:ext uri="{BB962C8B-B14F-4D97-AF65-F5344CB8AC3E}">
        <p14:creationId xmlns:p14="http://schemas.microsoft.com/office/powerpoint/2010/main" val="3085995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423851"/>
          </a:xfrm>
          <a:prstGeom prst="flowChartDocumen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800" dirty="0" smtClean="0">
                <a:solidFill>
                  <a:schemeClr val="bg1"/>
                </a:solidFill>
                <a:latin typeface="Century Gothic" panose="020B0502020202020204" pitchFamily="34" charset="0"/>
              </a:rPr>
              <a:t>   Teoría </a:t>
            </a:r>
            <a:r>
              <a:rPr lang="es-PE" sz="2800" dirty="0" err="1" smtClean="0">
                <a:solidFill>
                  <a:schemeClr val="bg1"/>
                </a:solidFill>
                <a:latin typeface="Century Gothic" panose="020B0502020202020204" pitchFamily="34" charset="0"/>
              </a:rPr>
              <a:t>Weberiana</a:t>
            </a:r>
            <a:endParaRPr lang="es-PE" sz="2800" dirty="0">
              <a:solidFill>
                <a:schemeClr val="bg1"/>
              </a:solidFill>
              <a:latin typeface="Century Gothic" panose="020B0502020202020204" pitchFamily="34" charset="0"/>
            </a:endParaRPr>
          </a:p>
        </p:txBody>
      </p:sp>
      <p:sp>
        <p:nvSpPr>
          <p:cNvPr id="2" name="CuadroTexto 1"/>
          <p:cNvSpPr txBox="1"/>
          <p:nvPr/>
        </p:nvSpPr>
        <p:spPr>
          <a:xfrm>
            <a:off x="228601" y="1801261"/>
            <a:ext cx="8148917" cy="4247317"/>
          </a:xfrm>
          <a:prstGeom prst="rect">
            <a:avLst/>
          </a:prstGeom>
          <a:noFill/>
        </p:spPr>
        <p:txBody>
          <a:bodyPr wrap="square" rtlCol="0">
            <a:spAutoFit/>
          </a:bodyPr>
          <a:lstStyle/>
          <a:p>
            <a:pPr algn="just"/>
            <a:r>
              <a:rPr lang="es-PE" dirty="0" smtClean="0">
                <a:latin typeface="Century Gothic" panose="020B0502020202020204" pitchFamily="34" charset="0"/>
              </a:rPr>
              <a:t>Según Weber, las divisiones de clase no están determinadas únicamente por la relación que mantiene un grupo de individuos con los medios de producción.</a:t>
            </a:r>
          </a:p>
          <a:p>
            <a:pPr algn="just"/>
            <a:endParaRPr lang="es-PE" dirty="0">
              <a:latin typeface="Century Gothic" panose="020B0502020202020204" pitchFamily="34" charset="0"/>
            </a:endParaRPr>
          </a:p>
          <a:p>
            <a:pPr algn="just"/>
            <a:r>
              <a:rPr lang="es-PE" dirty="0" smtClean="0">
                <a:latin typeface="Century Gothic" panose="020B0502020202020204" pitchFamily="34" charset="0"/>
              </a:rPr>
              <a:t>Su sistema de estratificación social está compuesto por tres dimensiones.</a:t>
            </a:r>
          </a:p>
          <a:p>
            <a:pPr algn="just"/>
            <a:endParaRPr lang="es-PE" dirty="0">
              <a:latin typeface="Century Gothic" panose="020B0502020202020204" pitchFamily="34" charset="0"/>
            </a:endParaRPr>
          </a:p>
          <a:p>
            <a:pPr marL="342900" indent="-342900" algn="just">
              <a:buAutoNum type="arabicPeriod"/>
            </a:pPr>
            <a:r>
              <a:rPr lang="es-PE" dirty="0" smtClean="0">
                <a:latin typeface="Century Gothic" panose="020B0502020202020204" pitchFamily="34" charset="0"/>
              </a:rPr>
              <a:t>Económicas: vinculadas al acceso al mercado.</a:t>
            </a:r>
          </a:p>
          <a:p>
            <a:pPr marL="342900" indent="-342900" algn="just">
              <a:buAutoNum type="arabicPeriod"/>
            </a:pPr>
            <a:r>
              <a:rPr lang="es-PE" dirty="0" smtClean="0">
                <a:latin typeface="Century Gothic" panose="020B0502020202020204" pitchFamily="34" charset="0"/>
              </a:rPr>
              <a:t>Sociales: Vinculadas al estatus, prestigio y honor.</a:t>
            </a:r>
          </a:p>
          <a:p>
            <a:pPr marL="342900" indent="-342900" algn="just">
              <a:buAutoNum type="arabicPeriod"/>
            </a:pPr>
            <a:r>
              <a:rPr lang="es-PE" dirty="0" smtClean="0">
                <a:latin typeface="Century Gothic" panose="020B0502020202020204" pitchFamily="34" charset="0"/>
              </a:rPr>
              <a:t>Políticas: Vinculadas al poder, la capacidad de exigir y recibir.</a:t>
            </a:r>
          </a:p>
          <a:p>
            <a:pPr marL="342900" indent="-342900" algn="just">
              <a:buAutoNum type="arabicPeriod"/>
            </a:pPr>
            <a:endParaRPr lang="es-PE" dirty="0">
              <a:latin typeface="Century Gothic" panose="020B0502020202020204" pitchFamily="34" charset="0"/>
            </a:endParaRPr>
          </a:p>
          <a:p>
            <a:pPr algn="just"/>
            <a:r>
              <a:rPr lang="es-PE" dirty="0" smtClean="0">
                <a:latin typeface="Century Gothic" panose="020B0502020202020204" pitchFamily="34" charset="0"/>
              </a:rPr>
              <a:t>En el capitalismo identifica cuatro grupos:</a:t>
            </a:r>
          </a:p>
          <a:p>
            <a:pPr algn="just"/>
            <a:r>
              <a:rPr lang="es-PE" dirty="0" smtClean="0">
                <a:latin typeface="Century Gothic" panose="020B0502020202020204" pitchFamily="34" charset="0"/>
              </a:rPr>
              <a:t>Trabajadores no propietarios (cuello azul), trabajadores no propietarios (cuello blanco), pequeños propietarios, clase alta propietaria (privilegiada con la educación).</a:t>
            </a:r>
            <a:endParaRPr lang="es-PE"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9054353" y="2086535"/>
            <a:ext cx="2286000" cy="3276600"/>
          </a:xfrm>
          <a:prstGeom prst="rect">
            <a:avLst/>
          </a:prstGeom>
        </p:spPr>
      </p:pic>
    </p:spTree>
    <p:extLst>
      <p:ext uri="{BB962C8B-B14F-4D97-AF65-F5344CB8AC3E}">
        <p14:creationId xmlns:p14="http://schemas.microsoft.com/office/powerpoint/2010/main" val="4217579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423851"/>
          </a:xfrm>
          <a:prstGeom prst="flowChartDocumen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800" dirty="0" smtClean="0">
                <a:solidFill>
                  <a:schemeClr val="bg1"/>
                </a:solidFill>
                <a:latin typeface="Century Gothic" panose="020B0502020202020204" pitchFamily="34" charset="0"/>
              </a:rPr>
              <a:t>   Teoría de </a:t>
            </a:r>
            <a:r>
              <a:rPr lang="es-PE" sz="2800" dirty="0" err="1" smtClean="0">
                <a:solidFill>
                  <a:schemeClr val="bg1"/>
                </a:solidFill>
                <a:latin typeface="Century Gothic" panose="020B0502020202020204" pitchFamily="34" charset="0"/>
              </a:rPr>
              <a:t>Ralf</a:t>
            </a:r>
            <a:r>
              <a:rPr lang="es-PE" sz="2800" dirty="0" smtClean="0">
                <a:solidFill>
                  <a:schemeClr val="bg1"/>
                </a:solidFill>
                <a:latin typeface="Century Gothic" panose="020B0502020202020204" pitchFamily="34" charset="0"/>
              </a:rPr>
              <a:t> </a:t>
            </a:r>
            <a:r>
              <a:rPr lang="es-PE" sz="2800" dirty="0" err="1" smtClean="0">
                <a:solidFill>
                  <a:schemeClr val="bg1"/>
                </a:solidFill>
                <a:latin typeface="Century Gothic" panose="020B0502020202020204" pitchFamily="34" charset="0"/>
              </a:rPr>
              <a:t>Dahrendorf</a:t>
            </a:r>
            <a:endParaRPr lang="es-PE" sz="2800" dirty="0">
              <a:solidFill>
                <a:schemeClr val="bg1"/>
              </a:solidFill>
              <a:latin typeface="Century Gothic" panose="020B0502020202020204" pitchFamily="34" charset="0"/>
            </a:endParaRPr>
          </a:p>
        </p:txBody>
      </p:sp>
      <p:sp>
        <p:nvSpPr>
          <p:cNvPr id="5" name="CuadroTexto 4"/>
          <p:cNvSpPr txBox="1"/>
          <p:nvPr/>
        </p:nvSpPr>
        <p:spPr>
          <a:xfrm>
            <a:off x="367221" y="2083013"/>
            <a:ext cx="8580837" cy="3693319"/>
          </a:xfrm>
          <a:prstGeom prst="rect">
            <a:avLst/>
          </a:prstGeom>
          <a:noFill/>
        </p:spPr>
        <p:txBody>
          <a:bodyPr wrap="square" rtlCol="0">
            <a:spAutoFit/>
          </a:bodyPr>
          <a:lstStyle/>
          <a:p>
            <a:pPr algn="just"/>
            <a:r>
              <a:rPr lang="es-PE" dirty="0" err="1" smtClean="0">
                <a:latin typeface="Century Gothic" panose="020B0502020202020204" pitchFamily="34" charset="0"/>
              </a:rPr>
              <a:t>Dahrendorf</a:t>
            </a:r>
            <a:r>
              <a:rPr lang="es-PE" dirty="0" smtClean="0">
                <a:latin typeface="Century Gothic" panose="020B0502020202020204" pitchFamily="34" charset="0"/>
              </a:rPr>
              <a:t> propone sustituir el término relaciones de clase por relaciones de autoridad. La autoridad sería para él una forma de propiedad cada vez más repartida en las empresas.</a:t>
            </a:r>
          </a:p>
          <a:p>
            <a:pPr algn="just"/>
            <a:endParaRPr lang="es-PE" dirty="0">
              <a:latin typeface="Century Gothic" panose="020B0502020202020204" pitchFamily="34" charset="0"/>
            </a:endParaRPr>
          </a:p>
          <a:p>
            <a:pPr algn="just"/>
            <a:r>
              <a:rPr lang="es-PE" dirty="0" smtClean="0">
                <a:latin typeface="Century Gothic" panose="020B0502020202020204" pitchFamily="34" charset="0"/>
              </a:rPr>
              <a:t>Ante un conflicto de clase la clase dominante se </a:t>
            </a:r>
            <a:r>
              <a:rPr lang="es-PE" dirty="0" err="1" smtClean="0">
                <a:latin typeface="Century Gothic" panose="020B0502020202020204" pitchFamily="34" charset="0"/>
              </a:rPr>
              <a:t>autotransforma</a:t>
            </a:r>
            <a:r>
              <a:rPr lang="es-PE" dirty="0" smtClean="0">
                <a:latin typeface="Century Gothic" panose="020B0502020202020204" pitchFamily="34" charset="0"/>
              </a:rPr>
              <a:t> y adopta las nuevas ideas.</a:t>
            </a:r>
          </a:p>
          <a:p>
            <a:pPr algn="just"/>
            <a:endParaRPr lang="es-PE" dirty="0">
              <a:latin typeface="Century Gothic" panose="020B0502020202020204" pitchFamily="34" charset="0"/>
            </a:endParaRPr>
          </a:p>
          <a:p>
            <a:pPr algn="just"/>
            <a:r>
              <a:rPr lang="es-PE" dirty="0" smtClean="0">
                <a:latin typeface="Century Gothic" panose="020B0502020202020204" pitchFamily="34" charset="0"/>
              </a:rPr>
              <a:t>La evolución del capitalismo ha demostrado que propiedad de medios de producción y clase social pueden ir disociados, el conflicto de clases no está determinado por la propiedad sino por el control de los medios de producción en manos de tecnócratas y burócratas sin ninguna propiedad alguna.</a:t>
            </a:r>
          </a:p>
          <a:p>
            <a:pPr algn="just"/>
            <a:endParaRPr lang="es-PE" dirty="0"/>
          </a:p>
        </p:txBody>
      </p:sp>
      <p:pic>
        <p:nvPicPr>
          <p:cNvPr id="6" name="Imagen 5"/>
          <p:cNvPicPr>
            <a:picLocks noChangeAspect="1"/>
          </p:cNvPicPr>
          <p:nvPr/>
        </p:nvPicPr>
        <p:blipFill>
          <a:blip r:embed="rId2"/>
          <a:stretch>
            <a:fillRect/>
          </a:stretch>
        </p:blipFill>
        <p:spPr>
          <a:xfrm>
            <a:off x="9326880" y="1924523"/>
            <a:ext cx="2357846" cy="3644538"/>
          </a:xfrm>
          <a:prstGeom prst="rect">
            <a:avLst/>
          </a:prstGeom>
        </p:spPr>
      </p:pic>
    </p:spTree>
    <p:extLst>
      <p:ext uri="{BB962C8B-B14F-4D97-AF65-F5344CB8AC3E}">
        <p14:creationId xmlns:p14="http://schemas.microsoft.com/office/powerpoint/2010/main" val="1522726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p:cNvSpPr/>
          <p:nvPr/>
        </p:nvSpPr>
        <p:spPr>
          <a:xfrm>
            <a:off x="0" y="0"/>
            <a:ext cx="12192000" cy="1423851"/>
          </a:xfrm>
          <a:prstGeom prst="flowChartDocumen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800" dirty="0" smtClean="0">
                <a:solidFill>
                  <a:schemeClr val="bg1"/>
                </a:solidFill>
                <a:latin typeface="Century Gothic" panose="020B0502020202020204" pitchFamily="34" charset="0"/>
              </a:rPr>
              <a:t>   Teoría de Erik O. Wright</a:t>
            </a:r>
            <a:endParaRPr lang="es-PE" sz="2800" dirty="0">
              <a:solidFill>
                <a:schemeClr val="bg1"/>
              </a:solidFill>
              <a:latin typeface="Century Gothic" panose="020B0502020202020204" pitchFamily="34" charset="0"/>
            </a:endParaRPr>
          </a:p>
        </p:txBody>
      </p:sp>
      <p:sp>
        <p:nvSpPr>
          <p:cNvPr id="2" name="CuadroTexto 1"/>
          <p:cNvSpPr txBox="1"/>
          <p:nvPr/>
        </p:nvSpPr>
        <p:spPr>
          <a:xfrm>
            <a:off x="271647" y="1924523"/>
            <a:ext cx="8415154" cy="3693319"/>
          </a:xfrm>
          <a:prstGeom prst="rect">
            <a:avLst/>
          </a:prstGeom>
          <a:noFill/>
        </p:spPr>
        <p:txBody>
          <a:bodyPr wrap="square" rtlCol="0">
            <a:spAutoFit/>
          </a:bodyPr>
          <a:lstStyle/>
          <a:p>
            <a:pPr algn="just"/>
            <a:r>
              <a:rPr lang="es-PE" dirty="0">
                <a:latin typeface="Century Gothic" panose="020B0502020202020204" pitchFamily="34" charset="0"/>
              </a:rPr>
              <a:t>I</a:t>
            </a:r>
            <a:r>
              <a:rPr lang="es-PE" dirty="0" smtClean="0">
                <a:latin typeface="Century Gothic" panose="020B0502020202020204" pitchFamily="34" charset="0"/>
              </a:rPr>
              <a:t>ntroduce la idea de posiciones o situaciones contradictorias de clase. </a:t>
            </a:r>
          </a:p>
          <a:p>
            <a:pPr algn="just"/>
            <a:r>
              <a:rPr lang="es-PE" dirty="0" smtClean="0">
                <a:latin typeface="Century Gothic" panose="020B0502020202020204" pitchFamily="34" charset="0"/>
              </a:rPr>
              <a:t>Este concepto se refiere a que los trabajadores de cuello blanco y los profesionales con títulos educativos tienen que vender su fuerza de trabajo de la misma forma que lo hacen los trabajadores manuales, pero al mismo tiempo tienen un control sobre su trabajo y una autonomía que les diferencia de los otros asalariados.</a:t>
            </a:r>
          </a:p>
          <a:p>
            <a:pPr algn="just"/>
            <a:endParaRPr lang="es-PE" dirty="0">
              <a:latin typeface="Century Gothic" panose="020B0502020202020204" pitchFamily="34" charset="0"/>
            </a:endParaRPr>
          </a:p>
          <a:p>
            <a:pPr algn="just"/>
            <a:r>
              <a:rPr lang="es-PE" dirty="0" smtClean="0">
                <a:latin typeface="Century Gothic" panose="020B0502020202020204" pitchFamily="34" charset="0"/>
              </a:rPr>
              <a:t>Para Wright en la producción capitalista moderna el control sobre los recursos económicos tiene tres dimensiones:</a:t>
            </a:r>
          </a:p>
          <a:p>
            <a:pPr algn="just"/>
            <a:endParaRPr lang="es-PE" dirty="0">
              <a:latin typeface="Century Gothic" panose="020B0502020202020204" pitchFamily="34" charset="0"/>
            </a:endParaRPr>
          </a:p>
          <a:p>
            <a:pPr marL="342900" indent="-342900" algn="just">
              <a:buAutoNum type="arabicPeriod"/>
            </a:pPr>
            <a:r>
              <a:rPr lang="es-PE" dirty="0" smtClean="0">
                <a:latin typeface="Century Gothic" panose="020B0502020202020204" pitchFamily="34" charset="0"/>
              </a:rPr>
              <a:t>Control sobre las inversiones.</a:t>
            </a:r>
          </a:p>
          <a:p>
            <a:pPr marL="342900" indent="-342900" algn="just">
              <a:buAutoNum type="arabicPeriod"/>
            </a:pPr>
            <a:r>
              <a:rPr lang="es-PE" dirty="0" smtClean="0">
                <a:latin typeface="Century Gothic" panose="020B0502020202020204" pitchFamily="34" charset="0"/>
              </a:rPr>
              <a:t>Control sobre los medios físicos de producción</a:t>
            </a:r>
          </a:p>
          <a:p>
            <a:pPr marL="342900" indent="-342900" algn="just">
              <a:buAutoNum type="arabicPeriod"/>
            </a:pPr>
            <a:r>
              <a:rPr lang="es-PE" dirty="0" smtClean="0">
                <a:latin typeface="Century Gothic" panose="020B0502020202020204" pitchFamily="34" charset="0"/>
              </a:rPr>
              <a:t>Control sobre la fuerza de trabajo,</a:t>
            </a:r>
          </a:p>
        </p:txBody>
      </p:sp>
      <p:pic>
        <p:nvPicPr>
          <p:cNvPr id="3" name="Imagen 2"/>
          <p:cNvPicPr>
            <a:picLocks noChangeAspect="1"/>
          </p:cNvPicPr>
          <p:nvPr/>
        </p:nvPicPr>
        <p:blipFill>
          <a:blip r:embed="rId2"/>
          <a:stretch>
            <a:fillRect/>
          </a:stretch>
        </p:blipFill>
        <p:spPr>
          <a:xfrm>
            <a:off x="8804367" y="1924523"/>
            <a:ext cx="3174274" cy="3543300"/>
          </a:xfrm>
          <a:prstGeom prst="rect">
            <a:avLst/>
          </a:prstGeom>
        </p:spPr>
      </p:pic>
    </p:spTree>
    <p:extLst>
      <p:ext uri="{BB962C8B-B14F-4D97-AF65-F5344CB8AC3E}">
        <p14:creationId xmlns:p14="http://schemas.microsoft.com/office/powerpoint/2010/main" val="2027434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773</Words>
  <Application>Microsoft Office PowerPoint</Application>
  <PresentationFormat>Panorámica</PresentationFormat>
  <Paragraphs>77</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Arial Black</vt:lpstr>
      <vt:lpstr>Calibri</vt:lpstr>
      <vt:lpstr>Calibri Light</vt:lpstr>
      <vt:lpstr>Century Gothic</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CARLOS</cp:lastModifiedBy>
  <cp:revision>17</cp:revision>
  <dcterms:created xsi:type="dcterms:W3CDTF">2020-12-01T09:24:10Z</dcterms:created>
  <dcterms:modified xsi:type="dcterms:W3CDTF">2020-12-01T14:33:34Z</dcterms:modified>
</cp:coreProperties>
</file>