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66" r:id="rId5"/>
    <p:sldId id="267" r:id="rId6"/>
    <p:sldId id="269" r:id="rId7"/>
    <p:sldId id="270" r:id="rId8"/>
    <p:sldId id="271" r:id="rId9"/>
    <p:sldId id="272" r:id="rId10"/>
    <p:sldId id="274" r:id="rId11"/>
    <p:sldId id="259" r:id="rId12"/>
    <p:sldId id="258" r:id="rId13"/>
    <p:sldId id="260" r:id="rId14"/>
    <p:sldId id="261" r:id="rId15"/>
    <p:sldId id="262" r:id="rId16"/>
    <p:sldId id="263" r:id="rId17"/>
    <p:sldId id="273"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0" autoAdjust="0"/>
    <p:restoredTop sz="94660"/>
  </p:normalViewPr>
  <p:slideViewPr>
    <p:cSldViewPr snapToGrid="0">
      <p:cViewPr varScale="1">
        <p:scale>
          <a:sx n="114" d="100"/>
          <a:sy n="114"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391FAA-4ECE-4CB2-86AF-B07D8832E000}" type="doc">
      <dgm:prSet loTypeId="urn:microsoft.com/office/officeart/2005/8/layout/pyramid4" loCatId="relationship" qsTypeId="urn:microsoft.com/office/officeart/2005/8/quickstyle/simple1" qsCatId="simple" csTypeId="urn:microsoft.com/office/officeart/2005/8/colors/colorful1" csCatId="colorful" phldr="1"/>
      <dgm:spPr/>
      <dgm:t>
        <a:bodyPr/>
        <a:lstStyle/>
        <a:p>
          <a:endParaRPr lang="es-ES"/>
        </a:p>
      </dgm:t>
    </dgm:pt>
    <dgm:pt modelId="{8FEF0999-7FA0-48FD-BA6D-A03EB08D2071}">
      <dgm:prSet phldrT="[Texto]" custT="1"/>
      <dgm:spPr/>
      <dgm:t>
        <a:bodyPr/>
        <a:lstStyle/>
        <a:p>
          <a:r>
            <a:rPr lang="es-ES" sz="1600" b="1" dirty="0">
              <a:latin typeface="Arial Black" panose="020B0A04020102020204" pitchFamily="34" charset="0"/>
            </a:rPr>
            <a:t>CORRECCIÓN POSTURAL</a:t>
          </a:r>
          <a:r>
            <a:rPr lang="es-ES" sz="1100" dirty="0"/>
            <a:t>.</a:t>
          </a:r>
        </a:p>
      </dgm:t>
    </dgm:pt>
    <dgm:pt modelId="{F7EAF75E-B74A-46EF-BD39-671BA2B88D3F}" type="parTrans" cxnId="{198B55C7-C46B-4E4E-A3D4-FCFFE1E05AC6}">
      <dgm:prSet/>
      <dgm:spPr/>
      <dgm:t>
        <a:bodyPr/>
        <a:lstStyle/>
        <a:p>
          <a:endParaRPr lang="es-ES"/>
        </a:p>
      </dgm:t>
    </dgm:pt>
    <dgm:pt modelId="{A53FCC28-CDBC-4BFA-8EF4-459737A72B9E}" type="sibTrans" cxnId="{198B55C7-C46B-4E4E-A3D4-FCFFE1E05AC6}">
      <dgm:prSet/>
      <dgm:spPr/>
      <dgm:t>
        <a:bodyPr/>
        <a:lstStyle/>
        <a:p>
          <a:endParaRPr lang="es-ES"/>
        </a:p>
      </dgm:t>
    </dgm:pt>
    <dgm:pt modelId="{06F14594-672A-45DE-B8BF-F9821E3354D8}">
      <dgm:prSet phldrT="[Texto]" custT="1"/>
      <dgm:spPr/>
      <dgm:t>
        <a:bodyPr/>
        <a:lstStyle/>
        <a:p>
          <a:r>
            <a:rPr lang="es-ES" sz="1400" b="1" dirty="0">
              <a:latin typeface="Arial Black" panose="020B0A04020102020204" pitchFamily="34" charset="0"/>
            </a:rPr>
            <a:t>EVITAR LA OSTEOPOROSIS  CON LA ACTIVIDAD FISICA , </a:t>
          </a:r>
          <a:r>
            <a:rPr lang="es-ES" sz="1400" dirty="0">
              <a:latin typeface="Arial Black" panose="020B0A04020102020204" pitchFamily="34" charset="0"/>
            </a:rPr>
            <a:t>EN LA TERCERA EDAD.</a:t>
          </a:r>
        </a:p>
      </dgm:t>
    </dgm:pt>
    <dgm:pt modelId="{4E55F216-AB39-4FE1-8A8A-6FFDFCD99060}" type="parTrans" cxnId="{EF0E6822-170E-439E-9C9C-79F0159210A8}">
      <dgm:prSet/>
      <dgm:spPr/>
      <dgm:t>
        <a:bodyPr/>
        <a:lstStyle/>
        <a:p>
          <a:endParaRPr lang="es-ES"/>
        </a:p>
      </dgm:t>
    </dgm:pt>
    <dgm:pt modelId="{940E6D7E-507F-4AE6-BD78-7477B5ABA6B6}" type="sibTrans" cxnId="{EF0E6822-170E-439E-9C9C-79F0159210A8}">
      <dgm:prSet/>
      <dgm:spPr/>
      <dgm:t>
        <a:bodyPr/>
        <a:lstStyle/>
        <a:p>
          <a:endParaRPr lang="es-ES"/>
        </a:p>
      </dgm:t>
    </dgm:pt>
    <dgm:pt modelId="{8B0B4B0C-B91F-4D3F-9CE9-C3A0E1153708}">
      <dgm:prSet phldrT="[Texto]" custT="1"/>
      <dgm:spPr/>
      <dgm:t>
        <a:bodyPr/>
        <a:lstStyle/>
        <a:p>
          <a:endParaRPr lang="es-ES" sz="1400" b="1" dirty="0">
            <a:latin typeface="Arial Black" panose="020B0A04020102020204" pitchFamily="34" charset="0"/>
          </a:endParaRPr>
        </a:p>
        <a:p>
          <a:endParaRPr lang="es-ES" sz="1400" b="1" dirty="0">
            <a:latin typeface="Arial Black" panose="020B0A04020102020204" pitchFamily="34" charset="0"/>
          </a:endParaRPr>
        </a:p>
        <a:p>
          <a:r>
            <a:rPr lang="es-ES" sz="1400" b="1" dirty="0">
              <a:latin typeface="Arial Black" panose="020B0A04020102020204" pitchFamily="34" charset="0"/>
            </a:rPr>
            <a:t>RECONOOCIMIENTOS PERIODICOS INFANTILES PARA UNA DETECCIÓN PRECOZ</a:t>
          </a:r>
          <a:r>
            <a:rPr lang="es-ES" sz="1100" dirty="0"/>
            <a:t>.</a:t>
          </a:r>
        </a:p>
      </dgm:t>
    </dgm:pt>
    <dgm:pt modelId="{665E186C-D326-41AC-A9D9-85A645A934C8}" type="parTrans" cxnId="{0CF8968B-4EFA-4EB9-B0F8-29D305357570}">
      <dgm:prSet/>
      <dgm:spPr/>
      <dgm:t>
        <a:bodyPr/>
        <a:lstStyle/>
        <a:p>
          <a:endParaRPr lang="es-ES"/>
        </a:p>
      </dgm:t>
    </dgm:pt>
    <dgm:pt modelId="{6D02D7D2-F9B0-4EBB-8EA9-A2BE72DD881E}" type="sibTrans" cxnId="{0CF8968B-4EFA-4EB9-B0F8-29D305357570}">
      <dgm:prSet/>
      <dgm:spPr/>
      <dgm:t>
        <a:bodyPr/>
        <a:lstStyle/>
        <a:p>
          <a:endParaRPr lang="es-ES"/>
        </a:p>
      </dgm:t>
    </dgm:pt>
    <dgm:pt modelId="{8651A3B1-00ED-4522-8BFC-84E16F4A7B21}">
      <dgm:prSet phldrT="[Texto]"/>
      <dgm:spPr/>
      <dgm:t>
        <a:bodyPr/>
        <a:lstStyle/>
        <a:p>
          <a:r>
            <a:rPr lang="es-ES" b="0" dirty="0">
              <a:latin typeface="Arial Black" panose="020B0A04020102020204" pitchFamily="34" charset="0"/>
            </a:rPr>
            <a:t>GIMNASIA ARTICULAR Y LAS CAMINATAS EN LA TERCCERA EDAD.</a:t>
          </a:r>
        </a:p>
      </dgm:t>
    </dgm:pt>
    <dgm:pt modelId="{68B94977-7A05-4EEE-BFCA-A1E176FF6245}" type="parTrans" cxnId="{B088EF9A-1A79-4365-A5BE-68340AA53BB2}">
      <dgm:prSet/>
      <dgm:spPr/>
      <dgm:t>
        <a:bodyPr/>
        <a:lstStyle/>
        <a:p>
          <a:endParaRPr lang="es-ES"/>
        </a:p>
      </dgm:t>
    </dgm:pt>
    <dgm:pt modelId="{1785388F-FC34-4850-BD2E-C3AFA9D47749}" type="sibTrans" cxnId="{B088EF9A-1A79-4365-A5BE-68340AA53BB2}">
      <dgm:prSet/>
      <dgm:spPr/>
      <dgm:t>
        <a:bodyPr/>
        <a:lstStyle/>
        <a:p>
          <a:endParaRPr lang="es-ES"/>
        </a:p>
      </dgm:t>
    </dgm:pt>
    <dgm:pt modelId="{BAE7E879-C702-4084-96B6-B982C0B3AD37}" type="pres">
      <dgm:prSet presAssocID="{AF391FAA-4ECE-4CB2-86AF-B07D8832E000}" presName="compositeShape" presStyleCnt="0">
        <dgm:presLayoutVars>
          <dgm:chMax val="9"/>
          <dgm:dir/>
          <dgm:resizeHandles val="exact"/>
        </dgm:presLayoutVars>
      </dgm:prSet>
      <dgm:spPr/>
    </dgm:pt>
    <dgm:pt modelId="{CEAE20DF-A934-4CEA-9429-F538E2294F2C}" type="pres">
      <dgm:prSet presAssocID="{AF391FAA-4ECE-4CB2-86AF-B07D8832E000}" presName="triangle1" presStyleLbl="node1" presStyleIdx="0" presStyleCnt="4">
        <dgm:presLayoutVars>
          <dgm:bulletEnabled val="1"/>
        </dgm:presLayoutVars>
      </dgm:prSet>
      <dgm:spPr/>
    </dgm:pt>
    <dgm:pt modelId="{268DA667-2F8C-4477-B152-3598D8F0570C}" type="pres">
      <dgm:prSet presAssocID="{AF391FAA-4ECE-4CB2-86AF-B07D8832E000}" presName="triangle2" presStyleLbl="node1" presStyleIdx="1" presStyleCnt="4">
        <dgm:presLayoutVars>
          <dgm:bulletEnabled val="1"/>
        </dgm:presLayoutVars>
      </dgm:prSet>
      <dgm:spPr/>
    </dgm:pt>
    <dgm:pt modelId="{EEBCCDF2-BAF4-4E9C-A81F-BDB9B355BC1F}" type="pres">
      <dgm:prSet presAssocID="{AF391FAA-4ECE-4CB2-86AF-B07D8832E000}" presName="triangle3" presStyleLbl="node1" presStyleIdx="2" presStyleCnt="4">
        <dgm:presLayoutVars>
          <dgm:bulletEnabled val="1"/>
        </dgm:presLayoutVars>
      </dgm:prSet>
      <dgm:spPr/>
    </dgm:pt>
    <dgm:pt modelId="{3F0E5052-A80A-4030-A960-2BC450E58431}" type="pres">
      <dgm:prSet presAssocID="{AF391FAA-4ECE-4CB2-86AF-B07D8832E000}" presName="triangle4" presStyleLbl="node1" presStyleIdx="3" presStyleCnt="4">
        <dgm:presLayoutVars>
          <dgm:bulletEnabled val="1"/>
        </dgm:presLayoutVars>
      </dgm:prSet>
      <dgm:spPr/>
    </dgm:pt>
  </dgm:ptLst>
  <dgm:cxnLst>
    <dgm:cxn modelId="{BA83E30C-E4F5-4E77-A950-97ABB7163071}" type="presOf" srcId="{8FEF0999-7FA0-48FD-BA6D-A03EB08D2071}" destId="{CEAE20DF-A934-4CEA-9429-F538E2294F2C}" srcOrd="0" destOrd="0" presId="urn:microsoft.com/office/officeart/2005/8/layout/pyramid4"/>
    <dgm:cxn modelId="{EF0E6822-170E-439E-9C9C-79F0159210A8}" srcId="{AF391FAA-4ECE-4CB2-86AF-B07D8832E000}" destId="{06F14594-672A-45DE-B8BF-F9821E3354D8}" srcOrd="1" destOrd="0" parTransId="{4E55F216-AB39-4FE1-8A8A-6FFDFCD99060}" sibTransId="{940E6D7E-507F-4AE6-BD78-7477B5ABA6B6}"/>
    <dgm:cxn modelId="{DCD8A364-BF83-4510-B6A0-FBD0095E21BD}" type="presOf" srcId="{AF391FAA-4ECE-4CB2-86AF-B07D8832E000}" destId="{BAE7E879-C702-4084-96B6-B982C0B3AD37}" srcOrd="0" destOrd="0" presId="urn:microsoft.com/office/officeart/2005/8/layout/pyramid4"/>
    <dgm:cxn modelId="{0CF8968B-4EFA-4EB9-B0F8-29D305357570}" srcId="{AF391FAA-4ECE-4CB2-86AF-B07D8832E000}" destId="{8B0B4B0C-B91F-4D3F-9CE9-C3A0E1153708}" srcOrd="2" destOrd="0" parTransId="{665E186C-D326-41AC-A9D9-85A645A934C8}" sibTransId="{6D02D7D2-F9B0-4EBB-8EA9-A2BE72DD881E}"/>
    <dgm:cxn modelId="{E6C04E8C-45DE-48C8-BD86-B373807D39A9}" type="presOf" srcId="{06F14594-672A-45DE-B8BF-F9821E3354D8}" destId="{268DA667-2F8C-4477-B152-3598D8F0570C}" srcOrd="0" destOrd="0" presId="urn:microsoft.com/office/officeart/2005/8/layout/pyramid4"/>
    <dgm:cxn modelId="{B088EF9A-1A79-4365-A5BE-68340AA53BB2}" srcId="{AF391FAA-4ECE-4CB2-86AF-B07D8832E000}" destId="{8651A3B1-00ED-4522-8BFC-84E16F4A7B21}" srcOrd="3" destOrd="0" parTransId="{68B94977-7A05-4EEE-BFCA-A1E176FF6245}" sibTransId="{1785388F-FC34-4850-BD2E-C3AFA9D47749}"/>
    <dgm:cxn modelId="{8DC770A9-1F92-4DCA-ADA3-76817F039081}" type="presOf" srcId="{8B0B4B0C-B91F-4D3F-9CE9-C3A0E1153708}" destId="{EEBCCDF2-BAF4-4E9C-A81F-BDB9B355BC1F}" srcOrd="0" destOrd="0" presId="urn:microsoft.com/office/officeart/2005/8/layout/pyramid4"/>
    <dgm:cxn modelId="{70E7E4A9-7D7D-4404-BD7A-1F7E6E05CF6F}" type="presOf" srcId="{8651A3B1-00ED-4522-8BFC-84E16F4A7B21}" destId="{3F0E5052-A80A-4030-A960-2BC450E58431}" srcOrd="0" destOrd="0" presId="urn:microsoft.com/office/officeart/2005/8/layout/pyramid4"/>
    <dgm:cxn modelId="{198B55C7-C46B-4E4E-A3D4-FCFFE1E05AC6}" srcId="{AF391FAA-4ECE-4CB2-86AF-B07D8832E000}" destId="{8FEF0999-7FA0-48FD-BA6D-A03EB08D2071}" srcOrd="0" destOrd="0" parTransId="{F7EAF75E-B74A-46EF-BD39-671BA2B88D3F}" sibTransId="{A53FCC28-CDBC-4BFA-8EF4-459737A72B9E}"/>
    <dgm:cxn modelId="{8358D3DA-C2CD-44A3-9BB8-F523FE91B957}" type="presParOf" srcId="{BAE7E879-C702-4084-96B6-B982C0B3AD37}" destId="{CEAE20DF-A934-4CEA-9429-F538E2294F2C}" srcOrd="0" destOrd="0" presId="urn:microsoft.com/office/officeart/2005/8/layout/pyramid4"/>
    <dgm:cxn modelId="{BFFDCAC5-CF05-48DB-884C-F931AC15A471}" type="presParOf" srcId="{BAE7E879-C702-4084-96B6-B982C0B3AD37}" destId="{268DA667-2F8C-4477-B152-3598D8F0570C}" srcOrd="1" destOrd="0" presId="urn:microsoft.com/office/officeart/2005/8/layout/pyramid4"/>
    <dgm:cxn modelId="{32793FF6-1158-4CD4-9DEA-308E69E0FB10}" type="presParOf" srcId="{BAE7E879-C702-4084-96B6-B982C0B3AD37}" destId="{EEBCCDF2-BAF4-4E9C-A81F-BDB9B355BC1F}" srcOrd="2" destOrd="0" presId="urn:microsoft.com/office/officeart/2005/8/layout/pyramid4"/>
    <dgm:cxn modelId="{0B1294E0-849D-4238-A1C5-E0CD1472909C}" type="presParOf" srcId="{BAE7E879-C702-4084-96B6-B982C0B3AD37}" destId="{3F0E5052-A80A-4030-A960-2BC450E58431}"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AE20DF-A934-4CEA-9429-F538E2294F2C}">
      <dsp:nvSpPr>
        <dsp:cNvPr id="0" name=""/>
        <dsp:cNvSpPr/>
      </dsp:nvSpPr>
      <dsp:spPr>
        <a:xfrm>
          <a:off x="3950425" y="0"/>
          <a:ext cx="2880359" cy="2880359"/>
        </a:xfrm>
        <a:prstGeom prst="triangle">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kern="1200" dirty="0">
              <a:latin typeface="Arial Black" panose="020B0A04020102020204" pitchFamily="34" charset="0"/>
            </a:rPr>
            <a:t>CORRECCIÓN POSTURAL</a:t>
          </a:r>
          <a:r>
            <a:rPr lang="es-ES" sz="1100" kern="1200" dirty="0"/>
            <a:t>.</a:t>
          </a:r>
        </a:p>
      </dsp:txBody>
      <dsp:txXfrm>
        <a:off x="4670515" y="1440180"/>
        <a:ext cx="1440179" cy="1440179"/>
      </dsp:txXfrm>
    </dsp:sp>
    <dsp:sp modelId="{268DA667-2F8C-4477-B152-3598D8F0570C}">
      <dsp:nvSpPr>
        <dsp:cNvPr id="0" name=""/>
        <dsp:cNvSpPr/>
      </dsp:nvSpPr>
      <dsp:spPr>
        <a:xfrm>
          <a:off x="2510245" y="2880359"/>
          <a:ext cx="2880359" cy="2880359"/>
        </a:xfrm>
        <a:prstGeom prst="triangle">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b="1" kern="1200" dirty="0">
              <a:latin typeface="Arial Black" panose="020B0A04020102020204" pitchFamily="34" charset="0"/>
            </a:rPr>
            <a:t>EVITAR LA OSTEOPOROSIS  CON LA ACTIVIDAD FISICA , </a:t>
          </a:r>
          <a:r>
            <a:rPr lang="es-ES" sz="1400" kern="1200" dirty="0">
              <a:latin typeface="Arial Black" panose="020B0A04020102020204" pitchFamily="34" charset="0"/>
            </a:rPr>
            <a:t>EN LA TERCERA EDAD.</a:t>
          </a:r>
        </a:p>
      </dsp:txBody>
      <dsp:txXfrm>
        <a:off x="3230335" y="4320539"/>
        <a:ext cx="1440179" cy="1440179"/>
      </dsp:txXfrm>
    </dsp:sp>
    <dsp:sp modelId="{EEBCCDF2-BAF4-4E9C-A81F-BDB9B355BC1F}">
      <dsp:nvSpPr>
        <dsp:cNvPr id="0" name=""/>
        <dsp:cNvSpPr/>
      </dsp:nvSpPr>
      <dsp:spPr>
        <a:xfrm rot="10800000">
          <a:off x="3950425" y="2880359"/>
          <a:ext cx="2880359" cy="2880359"/>
        </a:xfrm>
        <a:prstGeom prst="triangl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s-ES" sz="1400" b="1" kern="1200" dirty="0">
            <a:latin typeface="Arial Black" panose="020B0A04020102020204" pitchFamily="34" charset="0"/>
          </a:endParaRPr>
        </a:p>
        <a:p>
          <a:pPr marL="0" lvl="0" indent="0" algn="ctr" defTabSz="622300">
            <a:lnSpc>
              <a:spcPct val="90000"/>
            </a:lnSpc>
            <a:spcBef>
              <a:spcPct val="0"/>
            </a:spcBef>
            <a:spcAft>
              <a:spcPct val="35000"/>
            </a:spcAft>
            <a:buNone/>
          </a:pPr>
          <a:endParaRPr lang="es-ES" sz="1400" b="1" kern="1200" dirty="0">
            <a:latin typeface="Arial Black" panose="020B0A04020102020204" pitchFamily="34" charset="0"/>
          </a:endParaRPr>
        </a:p>
        <a:p>
          <a:pPr marL="0" lvl="0" indent="0" algn="ctr" defTabSz="622300">
            <a:lnSpc>
              <a:spcPct val="90000"/>
            </a:lnSpc>
            <a:spcBef>
              <a:spcPct val="0"/>
            </a:spcBef>
            <a:spcAft>
              <a:spcPct val="35000"/>
            </a:spcAft>
            <a:buNone/>
          </a:pPr>
          <a:r>
            <a:rPr lang="es-ES" sz="1400" b="1" kern="1200" dirty="0">
              <a:latin typeface="Arial Black" panose="020B0A04020102020204" pitchFamily="34" charset="0"/>
            </a:rPr>
            <a:t>RECONOOCIMIENTOS PERIODICOS INFANTILES PARA UNA DETECCIÓN PRECOZ</a:t>
          </a:r>
          <a:r>
            <a:rPr lang="es-ES" sz="1100" kern="1200" dirty="0"/>
            <a:t>.</a:t>
          </a:r>
        </a:p>
      </dsp:txBody>
      <dsp:txXfrm rot="10800000">
        <a:off x="4670515" y="2880359"/>
        <a:ext cx="1440179" cy="1440179"/>
      </dsp:txXfrm>
    </dsp:sp>
    <dsp:sp modelId="{3F0E5052-A80A-4030-A960-2BC450E58431}">
      <dsp:nvSpPr>
        <dsp:cNvPr id="0" name=""/>
        <dsp:cNvSpPr/>
      </dsp:nvSpPr>
      <dsp:spPr>
        <a:xfrm>
          <a:off x="5390605" y="2880359"/>
          <a:ext cx="2880359" cy="2880359"/>
        </a:xfrm>
        <a:prstGeom prst="triangle">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b="0" kern="1200" dirty="0">
              <a:latin typeface="Arial Black" panose="020B0A04020102020204" pitchFamily="34" charset="0"/>
            </a:rPr>
            <a:t>GIMNASIA ARTICULAR Y LAS CAMINATAS EN LA TERCCERA EDAD.</a:t>
          </a:r>
        </a:p>
      </dsp:txBody>
      <dsp:txXfrm>
        <a:off x="6110695" y="4320539"/>
        <a:ext cx="1440179" cy="1440179"/>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4DFC107A-999E-4566-B695-00CC506306E4}" type="datetimeFigureOut">
              <a:rPr lang="es-PE" smtClean="0"/>
              <a:t>4/01/2021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B24C0E-40D2-40E1-A3B3-03AA730AE95E}" type="slidenum">
              <a:rPr lang="es-PE" smtClean="0"/>
              <a:t>‹Nº›</a:t>
            </a:fld>
            <a:endParaRPr lang="es-P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596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FC107A-999E-4566-B695-00CC506306E4}" type="datetimeFigureOut">
              <a:rPr lang="es-PE" smtClean="0"/>
              <a:t>4/01/2021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3852166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FC107A-999E-4566-B695-00CC506306E4}" type="datetimeFigureOut">
              <a:rPr lang="es-PE" smtClean="0"/>
              <a:t>4/01/2021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B24C0E-40D2-40E1-A3B3-03AA730AE95E}" type="slidenum">
              <a:rPr lang="es-PE" smtClean="0"/>
              <a:t>‹Nº›</a:t>
            </a:fld>
            <a:endParaRPr lang="es-P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65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DFC107A-999E-4566-B695-00CC506306E4}" type="datetimeFigureOut">
              <a:rPr lang="es-PE" smtClean="0"/>
              <a:t>4/01/2021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415500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DFC107A-999E-4566-B695-00CC506306E4}" type="datetimeFigureOut">
              <a:rPr lang="es-PE" smtClean="0"/>
              <a:t>4/01/2021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B24C0E-40D2-40E1-A3B3-03AA730AE95E}" type="slidenum">
              <a:rPr lang="es-PE" smtClean="0"/>
              <a:t>‹Nº›</a:t>
            </a:fld>
            <a:endParaRPr lang="es-P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20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DFC107A-999E-4566-B695-00CC506306E4}" type="datetimeFigureOut">
              <a:rPr lang="es-PE" smtClean="0"/>
              <a:t>4/01/2021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265942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el estilo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DFC107A-999E-4566-B695-00CC506306E4}" type="datetimeFigureOut">
              <a:rPr lang="es-PE" smtClean="0"/>
              <a:t>4/01/2021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83374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DFC107A-999E-4566-B695-00CC506306E4}" type="datetimeFigureOut">
              <a:rPr lang="es-PE" smtClean="0"/>
              <a:t>4/01/2021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49956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C107A-999E-4566-B695-00CC506306E4}" type="datetimeFigureOut">
              <a:rPr lang="es-PE" smtClean="0"/>
              <a:t>4/01/2021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327728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4DFC107A-999E-4566-B695-00CC506306E4}" type="datetimeFigureOut">
              <a:rPr lang="es-PE" smtClean="0"/>
              <a:t>4/01/2021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B24C0E-40D2-40E1-A3B3-03AA730AE95E}" type="slidenum">
              <a:rPr lang="es-PE" smtClean="0"/>
              <a:t>‹Nº›</a:t>
            </a:fld>
            <a:endParaRPr lang="es-PE"/>
          </a:p>
        </p:txBody>
      </p:sp>
    </p:spTree>
    <p:extLst>
      <p:ext uri="{BB962C8B-B14F-4D97-AF65-F5344CB8AC3E}">
        <p14:creationId xmlns:p14="http://schemas.microsoft.com/office/powerpoint/2010/main" val="106416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DFC107A-999E-4566-B695-00CC506306E4}" type="datetimeFigureOut">
              <a:rPr lang="es-PE" smtClean="0"/>
              <a:t>4/01/2021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B24C0E-40D2-40E1-A3B3-03AA730AE95E}" type="slidenum">
              <a:rPr lang="es-PE" smtClean="0"/>
              <a:t>‹Nº›</a:t>
            </a:fld>
            <a:endParaRPr lang="es-P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638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DFC107A-999E-4566-B695-00CC506306E4}" type="datetimeFigureOut">
              <a:rPr lang="es-PE" smtClean="0"/>
              <a:t>4/01/2021</a:t>
            </a:fld>
            <a:endParaRPr lang="es-P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P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B24C0E-40D2-40E1-A3B3-03AA730AE95E}" type="slidenum">
              <a:rPr lang="es-PE" smtClean="0"/>
              <a:t>‹Nº›</a:t>
            </a:fld>
            <a:endParaRPr lang="es-P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41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es.wikipedia.org/wiki/Lat%C3%ADn" TargetMode="Externa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style>
          <a:lnRef idx="1">
            <a:schemeClr val="accent1"/>
          </a:lnRef>
          <a:fillRef idx="2">
            <a:schemeClr val="accent1"/>
          </a:fillRef>
          <a:effectRef idx="1">
            <a:schemeClr val="accent1"/>
          </a:effectRef>
          <a:fontRef idx="minor">
            <a:schemeClr val="dk1"/>
          </a:fontRef>
        </p:style>
        <p:txBody>
          <a:bodyPr/>
          <a:lstStyle/>
          <a:p>
            <a:r>
              <a:rPr lang="es-PE" b="1"/>
              <a:t>Prevención </a:t>
            </a:r>
            <a:r>
              <a:rPr lang="es-PE" b="1" dirty="0"/>
              <a:t>de lesiones deportivas</a:t>
            </a:r>
            <a:r>
              <a:rPr lang="es-PE" dirty="0"/>
              <a:t>.</a:t>
            </a:r>
          </a:p>
        </p:txBody>
      </p:sp>
      <p:sp>
        <p:nvSpPr>
          <p:cNvPr id="5" name="Subtítulo 4"/>
          <p:cNvSpPr>
            <a:spLocks noGrp="1"/>
          </p:cNvSpPr>
          <p:nvPr>
            <p:ph type="subTitle" idx="1"/>
          </p:nvPr>
        </p:nvSpPr>
        <p:spPr>
          <a:xfrm>
            <a:off x="1005840" y="130630"/>
            <a:ext cx="10019211" cy="1254034"/>
          </a:xfrm>
        </p:spPr>
        <p:style>
          <a:lnRef idx="2">
            <a:schemeClr val="accent1"/>
          </a:lnRef>
          <a:fillRef idx="1">
            <a:schemeClr val="lt1"/>
          </a:fillRef>
          <a:effectRef idx="0">
            <a:schemeClr val="accent1"/>
          </a:effectRef>
          <a:fontRef idx="minor">
            <a:schemeClr val="dk1"/>
          </a:fontRef>
        </p:style>
        <p:txBody>
          <a:bodyPr>
            <a:normAutofit/>
          </a:bodyPr>
          <a:lstStyle/>
          <a:p>
            <a:pPr algn="ctr"/>
            <a:r>
              <a:rPr lang="es-PE" sz="2400" b="1" dirty="0"/>
              <a:t>UNIVERSIDAD NACIONAL DE EDUCACIÓN ENRIQUE GUZMÁN Y VALLE “LA CANTUTA”</a:t>
            </a:r>
          </a:p>
        </p:txBody>
      </p:sp>
      <p:sp>
        <p:nvSpPr>
          <p:cNvPr id="6" name="Rectángulo 5"/>
          <p:cNvSpPr/>
          <p:nvPr/>
        </p:nvSpPr>
        <p:spPr>
          <a:xfrm>
            <a:off x="3651068" y="1970618"/>
            <a:ext cx="4937760" cy="2403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b="1" dirty="0"/>
              <a:t>INTEGRANTES</a:t>
            </a:r>
          </a:p>
          <a:p>
            <a:pPr algn="ctr"/>
            <a:r>
              <a:rPr lang="es-ES" dirty="0"/>
              <a:t>Vargas Tello Diego </a:t>
            </a:r>
            <a:r>
              <a:rPr lang="es-ES" dirty="0" err="1"/>
              <a:t>Maguin</a:t>
            </a:r>
            <a:endParaRPr lang="es-PE" dirty="0"/>
          </a:p>
          <a:p>
            <a:pPr algn="ctr"/>
            <a:r>
              <a:rPr lang="es-ES" dirty="0" err="1">
                <a:solidFill>
                  <a:srgbClr val="FF0000"/>
                </a:solidFill>
              </a:rPr>
              <a:t>Unocc</a:t>
            </a:r>
            <a:r>
              <a:rPr lang="es-ES" dirty="0">
                <a:solidFill>
                  <a:srgbClr val="FF0000"/>
                </a:solidFill>
              </a:rPr>
              <a:t> Quispe Nora </a:t>
            </a:r>
            <a:r>
              <a:rPr lang="es-ES" dirty="0" err="1">
                <a:solidFill>
                  <a:srgbClr val="FF0000"/>
                </a:solidFill>
              </a:rPr>
              <a:t>Noemi</a:t>
            </a:r>
            <a:endParaRPr lang="es-PE" dirty="0">
              <a:solidFill>
                <a:srgbClr val="FF0000"/>
              </a:solidFill>
            </a:endParaRPr>
          </a:p>
          <a:p>
            <a:pPr algn="ctr"/>
            <a:r>
              <a:rPr lang="es-ES" dirty="0"/>
              <a:t>David </a:t>
            </a:r>
            <a:r>
              <a:rPr lang="es-ES" dirty="0" err="1"/>
              <a:t>Huaringa</a:t>
            </a:r>
            <a:endParaRPr lang="es-PE" dirty="0"/>
          </a:p>
          <a:p>
            <a:pPr algn="ctr"/>
            <a:r>
              <a:rPr lang="es-ES" dirty="0">
                <a:solidFill>
                  <a:srgbClr val="FF0000"/>
                </a:solidFill>
              </a:rPr>
              <a:t>Vega Ramos, Ronald</a:t>
            </a:r>
            <a:endParaRPr lang="es-PE" dirty="0">
              <a:solidFill>
                <a:srgbClr val="FF0000"/>
              </a:solidFill>
            </a:endParaRPr>
          </a:p>
          <a:p>
            <a:pPr algn="ctr"/>
            <a:r>
              <a:rPr lang="es-ES" dirty="0"/>
              <a:t>victoria </a:t>
            </a:r>
            <a:r>
              <a:rPr lang="es-ES" dirty="0" err="1"/>
              <a:t>elizabeth</a:t>
            </a:r>
            <a:r>
              <a:rPr lang="es-ES" dirty="0"/>
              <a:t> Roca </a:t>
            </a:r>
            <a:r>
              <a:rPr lang="es-ES" dirty="0" err="1"/>
              <a:t>Yamunaque</a:t>
            </a:r>
            <a:endParaRPr lang="es-PE" dirty="0"/>
          </a:p>
        </p:txBody>
      </p:sp>
      <p:sp>
        <p:nvSpPr>
          <p:cNvPr id="7" name="AutoShape 2" descr="Universidad Nacional de Educación Enrique Guzmán y Val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
        <p:nvSpPr>
          <p:cNvPr id="8" name="AutoShape 4" descr="Universidad Nacional de Educación Enrique Guzmán y Val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775" y="160338"/>
            <a:ext cx="10555967" cy="1420267"/>
          </a:xfrm>
          <a:prstGeom prst="rect">
            <a:avLst/>
          </a:prstGeom>
        </p:spPr>
      </p:pic>
    </p:spTree>
    <p:extLst>
      <p:ext uri="{BB962C8B-B14F-4D97-AF65-F5344CB8AC3E}">
        <p14:creationId xmlns:p14="http://schemas.microsoft.com/office/powerpoint/2010/main" val="33082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342FC-DCF8-084C-8121-55ECEE44B657}"/>
              </a:ext>
            </a:extLst>
          </p:cNvPr>
          <p:cNvSpPr>
            <a:spLocks noGrp="1"/>
          </p:cNvSpPr>
          <p:nvPr>
            <p:ph type="title"/>
          </p:nvPr>
        </p:nvSpPr>
        <p:spPr/>
        <p:txBody>
          <a:bodyPr/>
          <a:lstStyle/>
          <a:p>
            <a:endParaRPr lang="es-MX"/>
          </a:p>
        </p:txBody>
      </p:sp>
      <p:pic>
        <p:nvPicPr>
          <p:cNvPr id="4" name="Imagen 4">
            <a:extLst>
              <a:ext uri="{FF2B5EF4-FFF2-40B4-BE49-F238E27FC236}">
                <a16:creationId xmlns:a16="http://schemas.microsoft.com/office/drawing/2014/main" id="{16EC6BE5-33A3-4241-8828-5E7A04464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3469"/>
            <a:ext cx="12191999" cy="6784531"/>
          </a:xfrm>
        </p:spPr>
      </p:pic>
    </p:spTree>
    <p:extLst>
      <p:ext uri="{BB962C8B-B14F-4D97-AF65-F5344CB8AC3E}">
        <p14:creationId xmlns:p14="http://schemas.microsoft.com/office/powerpoint/2010/main" val="3807794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CAPÍTULO IV: LESIÓN EN LA ESPALDA.</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t="24961" b="24961"/>
          <a:stretch>
            <a:fillRect/>
          </a:stretch>
        </p:blipFill>
        <p:spPr>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Marcador de texto 3"/>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979517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normAutofit fontScale="90000"/>
          </a:bodyPr>
          <a:lstStyle/>
          <a:p>
            <a:r>
              <a:rPr lang="es-PE" dirty="0"/>
              <a:t>DESVIACIONES ANTERO POSTERIOR ESCIFOSIS DORSAL </a:t>
            </a:r>
            <a:r>
              <a:rPr lang="es-PE" dirty="0" err="1"/>
              <a:t>liLA</a:t>
            </a:r>
            <a:r>
              <a:rPr lang="es-PE" dirty="0"/>
              <a:t> CHEPA.</a:t>
            </a:r>
          </a:p>
        </p:txBody>
      </p:sp>
      <p:sp>
        <p:nvSpPr>
          <p:cNvPr id="3" name="Marcador de contenido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s-ES" b="1" dirty="0"/>
              <a:t>Qué es y qué lo causa</a:t>
            </a:r>
            <a:endParaRPr lang="es-PE" dirty="0"/>
          </a:p>
          <a:p>
            <a:r>
              <a:rPr lang="es-ES" dirty="0"/>
              <a:t>-Es la curva exagerada de la espalda en su región superior, formando</a:t>
            </a:r>
            <a:endParaRPr lang="es-PE" dirty="0"/>
          </a:p>
          <a:p>
            <a:r>
              <a:rPr lang="es-ES" dirty="0"/>
              <a:t>la chepa. Puede ser normal en unos grados, pero si es excesiva, la causa puede ser, de forma congénita por enfermedades o alteraciones</a:t>
            </a:r>
            <a:endParaRPr lang="es-PE" dirty="0"/>
          </a:p>
          <a:p>
            <a:r>
              <a:rPr lang="es-ES" dirty="0"/>
              <a:t>de la vértebra o de los músculos.</a:t>
            </a:r>
            <a:endParaRPr lang="es-PE" dirty="0"/>
          </a:p>
          <a:p>
            <a:r>
              <a:rPr lang="es-ES" dirty="0"/>
              <a:t> Las adquiridas son de origen metabólico (osteoporosis) inflamatorio</a:t>
            </a:r>
            <a:endParaRPr lang="es-PE" dirty="0"/>
          </a:p>
          <a:p>
            <a:r>
              <a:rPr lang="es-ES" dirty="0"/>
              <a:t>(enfermedad de </a:t>
            </a:r>
            <a:r>
              <a:rPr lang="es-ES" dirty="0" err="1"/>
              <a:t>Scheuerman</a:t>
            </a:r>
            <a:r>
              <a:rPr lang="es-ES" dirty="0"/>
              <a:t>), traumatismos, tumores, o tuberculosis.</a:t>
            </a:r>
            <a:endParaRPr lang="es-PE" dirty="0"/>
          </a:p>
          <a:p>
            <a:r>
              <a:rPr lang="es-ES" dirty="0"/>
              <a:t>- Pueden ser hereditarias, o por sobrecarga (laboral o académica), actitudes</a:t>
            </a:r>
            <a:endParaRPr lang="es-PE" dirty="0"/>
          </a:p>
          <a:p>
            <a:r>
              <a:rPr lang="es-ES" dirty="0"/>
              <a:t>postura les (juvenil o senil) y otros</a:t>
            </a:r>
            <a:endParaRPr lang="es-PE" dirty="0"/>
          </a:p>
        </p:txBody>
      </p:sp>
    </p:spTree>
    <p:extLst>
      <p:ext uri="{BB962C8B-B14F-4D97-AF65-F5344CB8AC3E}">
        <p14:creationId xmlns:p14="http://schemas.microsoft.com/office/powerpoint/2010/main" val="297071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391886"/>
            <a:ext cx="9720072" cy="1397725"/>
          </a:xfrm>
        </p:spPr>
        <p:style>
          <a:lnRef idx="2">
            <a:schemeClr val="dk1"/>
          </a:lnRef>
          <a:fillRef idx="1">
            <a:schemeClr val="lt1"/>
          </a:fillRef>
          <a:effectRef idx="0">
            <a:schemeClr val="dk1"/>
          </a:effectRef>
          <a:fontRef idx="minor">
            <a:schemeClr val="dk1"/>
          </a:fontRef>
        </p:style>
        <p:txBody>
          <a:bodyPr>
            <a:normAutofit fontScale="90000"/>
          </a:bodyPr>
          <a:lstStyle/>
          <a:p>
            <a:br>
              <a:rPr lang="es-ES" b="1" dirty="0"/>
            </a:br>
            <a:r>
              <a:rPr lang="es-ES" b="1" dirty="0"/>
              <a:t>¿Cómo aparece?.</a:t>
            </a:r>
            <a:br>
              <a:rPr lang="es-PE" dirty="0"/>
            </a:br>
            <a:endParaRPr lang="es-PE" dirty="0"/>
          </a:p>
        </p:txBody>
      </p:sp>
      <p:sp>
        <p:nvSpPr>
          <p:cNvPr id="3" name="Marcador de contenido 2"/>
          <p:cNvSpPr>
            <a:spLocks noGrp="1"/>
          </p:cNvSpPr>
          <p:nvPr>
            <p:ph idx="1"/>
          </p:nvPr>
        </p:nvSpPr>
        <p:spPr>
          <a:xfrm>
            <a:off x="1024128" y="2194560"/>
            <a:ext cx="9720073" cy="4114800"/>
          </a:xfrm>
        </p:spPr>
        <p:style>
          <a:lnRef idx="2">
            <a:schemeClr val="dk1"/>
          </a:lnRef>
          <a:fillRef idx="1">
            <a:schemeClr val="lt1"/>
          </a:fillRef>
          <a:effectRef idx="0">
            <a:schemeClr val="dk1"/>
          </a:effectRef>
          <a:fontRef idx="minor">
            <a:schemeClr val="dk1"/>
          </a:fontRef>
        </p:style>
        <p:txBody>
          <a:bodyPr/>
          <a:lstStyle/>
          <a:p>
            <a:r>
              <a:rPr lang="es-ES" dirty="0"/>
              <a:t>La actitud </a:t>
            </a:r>
            <a:r>
              <a:rPr lang="es-ES" dirty="0" err="1"/>
              <a:t>cifótica</a:t>
            </a:r>
            <a:r>
              <a:rPr lang="es-ES" dirty="0"/>
              <a:t> se la denomina a la que es flexible y se corrige</a:t>
            </a:r>
            <a:endParaRPr lang="es-PE" dirty="0"/>
          </a:p>
          <a:p>
            <a:r>
              <a:rPr lang="es-ES" dirty="0"/>
              <a:t>con la higiene postural (por un esfuerzo voluntario). En este caso no</a:t>
            </a:r>
            <a:endParaRPr lang="es-PE" dirty="0"/>
          </a:p>
          <a:p>
            <a:r>
              <a:rPr lang="es-ES" dirty="0"/>
              <a:t>hay deformidades óseas. La espalda se deforma por la laxitud (flaccidez) de los ligamentos posteriores. La espalda adopta una forma redondeada. Las causas son la astenia general, habitual u ocasional en</a:t>
            </a:r>
            <a:endParaRPr lang="es-PE" dirty="0"/>
          </a:p>
          <a:p>
            <a:r>
              <a:rPr lang="en-US" dirty="0"/>
              <a:t>el </a:t>
            </a:r>
            <a:r>
              <a:rPr lang="en-US" dirty="0" err="1"/>
              <a:t>niño</a:t>
            </a:r>
            <a:r>
              <a:rPr lang="en-US" dirty="0"/>
              <a:t>. </a:t>
            </a:r>
            <a:r>
              <a:rPr lang="en-US" dirty="0" err="1"/>
              <a:t>En</a:t>
            </a:r>
            <a:r>
              <a:rPr lang="en-US" dirty="0"/>
              <a:t> el </a:t>
            </a:r>
            <a:r>
              <a:rPr lang="en-US" dirty="0" err="1"/>
              <a:t>anciano</a:t>
            </a:r>
            <a:r>
              <a:rPr lang="en-US" dirty="0"/>
              <a:t> las </a:t>
            </a:r>
            <a:r>
              <a:rPr lang="en-US" dirty="0" err="1"/>
              <a:t>causas</a:t>
            </a:r>
            <a:r>
              <a:rPr lang="en-US" dirty="0"/>
              <a:t> son la osteoporosis (</a:t>
            </a:r>
            <a:r>
              <a:rPr lang="en-US" dirty="0" err="1"/>
              <a:t>falta</a:t>
            </a:r>
            <a:r>
              <a:rPr lang="en-US" dirty="0"/>
              <a:t> de </a:t>
            </a:r>
            <a:r>
              <a:rPr lang="en-US" dirty="0" err="1"/>
              <a:t>calcio</a:t>
            </a:r>
            <a:r>
              <a:rPr lang="en-US" dirty="0"/>
              <a:t> </a:t>
            </a:r>
            <a:r>
              <a:rPr lang="en-US" dirty="0" err="1"/>
              <a:t>en</a:t>
            </a:r>
            <a:r>
              <a:rPr lang="en-US" dirty="0"/>
              <a:t> </a:t>
            </a:r>
            <a:r>
              <a:rPr lang="en-US" dirty="0" err="1"/>
              <a:t>los</a:t>
            </a:r>
            <a:r>
              <a:rPr lang="en-US" dirty="0"/>
              <a:t> </a:t>
            </a:r>
            <a:r>
              <a:rPr lang="en-US" dirty="0" err="1"/>
              <a:t>huesos</a:t>
            </a:r>
            <a:r>
              <a:rPr lang="en-US" dirty="0"/>
              <a:t>). - </a:t>
            </a:r>
            <a:r>
              <a:rPr lang="en-US" dirty="0" err="1"/>
              <a:t>En</a:t>
            </a:r>
            <a:r>
              <a:rPr lang="en-US" dirty="0"/>
              <a:t> las </a:t>
            </a:r>
            <a:r>
              <a:rPr lang="en-US" dirty="0" err="1"/>
              <a:t>cifosis</a:t>
            </a:r>
            <a:r>
              <a:rPr lang="en-US" dirty="0"/>
              <a:t> </a:t>
            </a:r>
            <a:r>
              <a:rPr lang="en-US" dirty="0" err="1"/>
              <a:t>verdaderas</a:t>
            </a:r>
            <a:r>
              <a:rPr lang="en-US" dirty="0"/>
              <a:t>, </a:t>
            </a:r>
            <a:r>
              <a:rPr lang="en-US" dirty="0" err="1"/>
              <a:t>existe</a:t>
            </a:r>
            <a:r>
              <a:rPr lang="en-US" dirty="0"/>
              <a:t> </a:t>
            </a:r>
            <a:r>
              <a:rPr lang="en-US" dirty="0" err="1"/>
              <a:t>una</a:t>
            </a:r>
            <a:r>
              <a:rPr lang="en-US" dirty="0"/>
              <a:t> </a:t>
            </a:r>
            <a:r>
              <a:rPr lang="en-US" dirty="0" err="1"/>
              <a:t>permanencia</a:t>
            </a:r>
            <a:r>
              <a:rPr lang="en-US" dirty="0"/>
              <a:t> de la </a:t>
            </a:r>
            <a:r>
              <a:rPr lang="en-US" dirty="0" err="1"/>
              <a:t>deformidad</a:t>
            </a:r>
            <a:r>
              <a:rPr lang="en-US" dirty="0"/>
              <a:t> y </a:t>
            </a:r>
            <a:r>
              <a:rPr lang="en-US" dirty="0" err="1"/>
              <a:t>pueden</a:t>
            </a:r>
            <a:r>
              <a:rPr lang="en-US" dirty="0"/>
              <a:t> </a:t>
            </a:r>
            <a:r>
              <a:rPr lang="en-US" dirty="0" err="1"/>
              <a:t>ser</a:t>
            </a:r>
            <a:r>
              <a:rPr lang="en-US" dirty="0"/>
              <a:t> </a:t>
            </a:r>
            <a:r>
              <a:rPr lang="en-US" dirty="0" err="1"/>
              <a:t>consecuencia</a:t>
            </a:r>
            <a:r>
              <a:rPr lang="en-US" dirty="0"/>
              <a:t> de la </a:t>
            </a:r>
            <a:r>
              <a:rPr lang="en-US" dirty="0" err="1"/>
              <a:t>cifosis</a:t>
            </a:r>
            <a:r>
              <a:rPr lang="en-US" dirty="0"/>
              <a:t> </a:t>
            </a:r>
            <a:r>
              <a:rPr lang="en-US" dirty="0" err="1"/>
              <a:t>juvenil</a:t>
            </a:r>
            <a:r>
              <a:rPr lang="en-US" dirty="0"/>
              <a:t> o la </a:t>
            </a:r>
            <a:r>
              <a:rPr lang="en-US" dirty="0" err="1"/>
              <a:t>aparición</a:t>
            </a:r>
            <a:r>
              <a:rPr lang="en-US" dirty="0"/>
              <a:t> de </a:t>
            </a:r>
            <a:r>
              <a:rPr lang="en-US" dirty="0" err="1"/>
              <a:t>una</a:t>
            </a:r>
            <a:r>
              <a:rPr lang="en-US" dirty="0"/>
              <a:t> </a:t>
            </a:r>
            <a:r>
              <a:rPr lang="en-US" dirty="0" err="1"/>
              <a:t>deformidad</a:t>
            </a:r>
            <a:r>
              <a:rPr lang="en-US" dirty="0"/>
              <a:t> </a:t>
            </a:r>
            <a:r>
              <a:rPr lang="en-US" dirty="0" err="1"/>
              <a:t>rígida</a:t>
            </a:r>
            <a:r>
              <a:rPr lang="en-US" dirty="0"/>
              <a:t> que </a:t>
            </a:r>
            <a:r>
              <a:rPr lang="en-US" dirty="0" err="1"/>
              <a:t>evoluciona</a:t>
            </a:r>
            <a:r>
              <a:rPr lang="en-US" dirty="0"/>
              <a:t> hasta el </a:t>
            </a:r>
            <a:r>
              <a:rPr lang="en-US" dirty="0" err="1"/>
              <a:t>adulto</a:t>
            </a:r>
            <a:r>
              <a:rPr lang="en-US" dirty="0"/>
              <a:t>.</a:t>
            </a:r>
            <a:endParaRPr lang="es-PE" dirty="0"/>
          </a:p>
          <a:p>
            <a:endParaRPr lang="es-PE" dirty="0"/>
          </a:p>
        </p:txBody>
      </p:sp>
    </p:spTree>
    <p:extLst>
      <p:ext uri="{BB962C8B-B14F-4D97-AF65-F5344CB8AC3E}">
        <p14:creationId xmlns:p14="http://schemas.microsoft.com/office/powerpoint/2010/main" val="3202864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accent3">
              <a:shade val="50000"/>
            </a:schemeClr>
          </a:lnRef>
          <a:fillRef idx="1">
            <a:schemeClr val="accent3"/>
          </a:fillRef>
          <a:effectRef idx="0">
            <a:schemeClr val="accent3"/>
          </a:effectRef>
          <a:fontRef idx="minor">
            <a:schemeClr val="lt1"/>
          </a:fontRef>
        </p:style>
        <p:txBody>
          <a:bodyPr/>
          <a:lstStyle/>
          <a:p>
            <a:r>
              <a:rPr lang="es-PE" b="1" dirty="0"/>
              <a:t>OSTEOPOROSIS</a:t>
            </a:r>
          </a:p>
        </p:txBody>
      </p:sp>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t="21868" b="21868"/>
          <a:stretch>
            <a:fillRect/>
          </a:stretch>
        </p:blipFill>
        <p:spPr/>
      </p:pic>
      <p:sp>
        <p:nvSpPr>
          <p:cNvPr id="4" name="Marcador de texto 3"/>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39019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974394" y="942975"/>
            <a:ext cx="9720073" cy="4023360"/>
          </a:xfrm>
        </p:spPr>
        <p:style>
          <a:lnRef idx="2">
            <a:schemeClr val="dk1"/>
          </a:lnRef>
          <a:fillRef idx="1">
            <a:schemeClr val="lt1"/>
          </a:fillRef>
          <a:effectRef idx="0">
            <a:schemeClr val="dk1"/>
          </a:effectRef>
          <a:fontRef idx="minor">
            <a:schemeClr val="dk1"/>
          </a:fontRef>
        </p:style>
        <p:txBody>
          <a:bodyPr/>
          <a:lstStyle/>
          <a:p>
            <a:r>
              <a:rPr lang="es-ES" b="1" dirty="0"/>
              <a:t>Qué tenemos que hacer</a:t>
            </a:r>
            <a:endParaRPr lang="es-PE" dirty="0"/>
          </a:p>
          <a:p>
            <a:r>
              <a:rPr lang="es-ES" dirty="0"/>
              <a:t>En los grados leves actividad física y acuática con reforzamiento de la zona pectoral y dorsal, y en general de toda la musculatura, aumentando el tono de la misma.</a:t>
            </a:r>
            <a:endParaRPr lang="es-PE" dirty="0"/>
          </a:p>
          <a:p>
            <a:r>
              <a:rPr lang="es-ES" dirty="0"/>
              <a:t>En los grados medios precisará de un </a:t>
            </a:r>
            <a:r>
              <a:rPr lang="es-ES" dirty="0" err="1"/>
              <a:t>tratamíento</a:t>
            </a:r>
            <a:r>
              <a:rPr lang="es-ES" dirty="0"/>
              <a:t> correctivo con corsé y tracción, fisioterapia en los grados graves cirugía</a:t>
            </a:r>
            <a:r>
              <a:rPr lang="es-ES" b="1" dirty="0"/>
              <a:t>.</a:t>
            </a:r>
            <a:endParaRPr lang="es-PE" dirty="0"/>
          </a:p>
          <a:p>
            <a:endParaRPr lang="es-PE" dirty="0"/>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5782" y="3738427"/>
            <a:ext cx="4604793" cy="2455816"/>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42" y="3511460"/>
            <a:ext cx="4505324" cy="2403565"/>
          </a:xfrm>
          <a:prstGeom prst="ellipse">
            <a:avLst/>
          </a:prstGeom>
          <a:ln>
            <a:noFill/>
          </a:ln>
          <a:effectLst>
            <a:softEdge rad="112500"/>
          </a:effectLst>
        </p:spPr>
      </p:pic>
    </p:spTree>
    <p:extLst>
      <p:ext uri="{BB962C8B-B14F-4D97-AF65-F5344CB8AC3E}">
        <p14:creationId xmlns:p14="http://schemas.microsoft.com/office/powerpoint/2010/main" val="27899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235132"/>
            <a:ext cx="5376672" cy="1188720"/>
          </a:xfrm>
        </p:spPr>
        <p:style>
          <a:lnRef idx="2">
            <a:schemeClr val="dk1"/>
          </a:lnRef>
          <a:fillRef idx="1">
            <a:schemeClr val="lt1"/>
          </a:fillRef>
          <a:effectRef idx="0">
            <a:schemeClr val="dk1"/>
          </a:effectRef>
          <a:fontRef idx="minor">
            <a:schemeClr val="dk1"/>
          </a:fontRef>
        </p:style>
        <p:txBody>
          <a:bodyPr>
            <a:normAutofit fontScale="90000"/>
          </a:bodyPr>
          <a:lstStyle/>
          <a:p>
            <a:r>
              <a:rPr lang="es-PE" dirty="0"/>
              <a:t>¿CÓMO PREVENIRLO?</a:t>
            </a:r>
          </a:p>
        </p:txBody>
      </p:sp>
      <p:graphicFrame>
        <p:nvGraphicFramePr>
          <p:cNvPr id="4" name="Diagrama 3"/>
          <p:cNvGraphicFramePr/>
          <p:nvPr>
            <p:extLst>
              <p:ext uri="{D42A27DB-BD31-4B8C-83A1-F6EECF244321}">
                <p14:modId xmlns:p14="http://schemas.microsoft.com/office/powerpoint/2010/main" val="12186660"/>
              </p:ext>
            </p:extLst>
          </p:nvPr>
        </p:nvGraphicFramePr>
        <p:xfrm>
          <a:off x="1410790" y="888274"/>
          <a:ext cx="10781210" cy="5760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20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s-PE" dirty="0"/>
              <a:t>CONCLUSIÓN.</a:t>
            </a:r>
          </a:p>
        </p:txBody>
      </p:sp>
      <p:sp>
        <p:nvSpPr>
          <p:cNvPr id="3" name="Marcador de contenido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92500"/>
          </a:bodyPr>
          <a:lstStyle/>
          <a:p>
            <a:r>
              <a:rPr lang="es-ES" dirty="0"/>
              <a:t>La falta de sensibilización o información ha hecho de muchos estudiantes no tenga conciencia de las consecuencias que puede generar una lesión en cualquier parte del cuerpo, pues, esto a llevado que muchos deportistas queden </a:t>
            </a:r>
            <a:r>
              <a:rPr lang="es-ES" dirty="0" err="1"/>
              <a:t>invalidos</a:t>
            </a:r>
            <a:r>
              <a:rPr lang="es-ES" dirty="0"/>
              <a:t> o lisiados, bueno, por mayoría quedan lesionados por un tiempo.</a:t>
            </a:r>
            <a:endParaRPr lang="es-PE" dirty="0"/>
          </a:p>
          <a:p>
            <a:r>
              <a:rPr lang="es-ES" dirty="0"/>
              <a:t>La prevención de lesiones es importante su conocimiento para orientar al estudiantado.</a:t>
            </a:r>
            <a:endParaRPr lang="es-PE" dirty="0"/>
          </a:p>
          <a:p>
            <a:r>
              <a:rPr lang="es-ES" dirty="0"/>
              <a:t>Generar un buen clima educativo, cuando se lleve a la práctica algún ejercicio.</a:t>
            </a:r>
            <a:endParaRPr lang="es-PE" dirty="0"/>
          </a:p>
          <a:p>
            <a:r>
              <a:rPr lang="es-ES" dirty="0"/>
              <a:t>Trabajar en grupo las actividades deportivas que ayudaran en el aprendizaje integral.</a:t>
            </a:r>
            <a:endParaRPr lang="es-PE" dirty="0"/>
          </a:p>
          <a:p>
            <a:r>
              <a:rPr lang="es-ES" dirty="0"/>
              <a:t>Todo lo mencionado se realizará en la praxis educativa del curso de educación física, que se desarrollará en las diferentes instituciones en donde brindemos nuestros conocimientos educativos.</a:t>
            </a:r>
            <a:endParaRPr lang="es-PE" dirty="0"/>
          </a:p>
          <a:p>
            <a:endParaRPr lang="es-PE" dirty="0"/>
          </a:p>
        </p:txBody>
      </p:sp>
    </p:spTree>
    <p:extLst>
      <p:ext uri="{BB962C8B-B14F-4D97-AF65-F5344CB8AC3E}">
        <p14:creationId xmlns:p14="http://schemas.microsoft.com/office/powerpoint/2010/main" val="360602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s-PE" b="1" dirty="0"/>
              <a:t>INTRODUCCIÓN</a:t>
            </a:r>
          </a:p>
        </p:txBody>
      </p:sp>
      <p:pic>
        <p:nvPicPr>
          <p:cNvPr id="7" name="Marcador de posición de imagen 6"/>
          <p:cNvPicPr>
            <a:picLocks noGrp="1" noChangeAspect="1"/>
          </p:cNvPicPr>
          <p:nvPr>
            <p:ph type="pic" idx="1"/>
          </p:nvPr>
        </p:nvPicPr>
        <p:blipFill>
          <a:blip r:embed="rId2">
            <a:extLst>
              <a:ext uri="{28A0092B-C50C-407E-A947-70E740481C1C}">
                <a14:useLocalDpi xmlns:a14="http://schemas.microsoft.com/office/drawing/2010/main" val="0"/>
              </a:ext>
            </a:extLst>
          </a:blip>
          <a:srcRect t="16509" b="16509"/>
          <a:stretch>
            <a:fillRect/>
          </a:stretch>
        </p:blipFill>
        <p:spPr>
          <a:xfrm>
            <a:off x="300445" y="313509"/>
            <a:ext cx="11639005" cy="4284616"/>
          </a:xfrm>
          <a:prstGeom prst="rect">
            <a:avLst/>
          </a:prstGeom>
          <a:ln w="228600" cap="sq" cmpd="thickThin">
            <a:solidFill>
              <a:srgbClr val="000000"/>
            </a:solidFill>
            <a:prstDash val="solid"/>
            <a:miter lim="800000"/>
          </a:ln>
          <a:effectLst>
            <a:innerShdw blurRad="76200">
              <a:srgbClr val="000000"/>
            </a:innerShdw>
          </a:effectLst>
        </p:spPr>
      </p:pic>
      <p:sp>
        <p:nvSpPr>
          <p:cNvPr id="6" name="Marcador de texto 5"/>
          <p:cNvSpPr>
            <a:spLocks noGrp="1"/>
          </p:cNvSpPr>
          <p:nvPr>
            <p:ph type="body" sz="half" idx="2"/>
          </p:nvPr>
        </p:nvSpPr>
        <p:spPr/>
        <p:txBody>
          <a:bodyPr/>
          <a:lstStyle/>
          <a:p>
            <a:endParaRPr lang="es-PE" dirty="0"/>
          </a:p>
        </p:txBody>
      </p:sp>
    </p:spTree>
    <p:extLst>
      <p:ext uri="{BB962C8B-B14F-4D97-AF65-F5344CB8AC3E}">
        <p14:creationId xmlns:p14="http://schemas.microsoft.com/office/powerpoint/2010/main" val="84486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p:cNvSpPr/>
          <p:nvPr/>
        </p:nvSpPr>
        <p:spPr>
          <a:xfrm>
            <a:off x="4723606" y="4674349"/>
            <a:ext cx="2620169" cy="18753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 name="Título 1"/>
          <p:cNvSpPr>
            <a:spLocks noGrp="1"/>
          </p:cNvSpPr>
          <p:nvPr>
            <p:ph type="title"/>
          </p:nvPr>
        </p:nvSpPr>
        <p:spPr>
          <a:xfrm>
            <a:off x="581025" y="257572"/>
            <a:ext cx="4833938" cy="733425"/>
          </a:xfrm>
        </p:spPr>
        <p:txBody>
          <a:bodyPr/>
          <a:lstStyle/>
          <a:p>
            <a:r>
              <a:rPr lang="es-ES" b="1" dirty="0"/>
              <a:t>Concepto</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84931"/>
            <a:ext cx="1422400" cy="1428750"/>
          </a:xfrm>
          <a:prstGeom prst="rect">
            <a:avLst/>
          </a:prstGeom>
        </p:spPr>
      </p:pic>
      <p:cxnSp>
        <p:nvCxnSpPr>
          <p:cNvPr id="5" name="Conector recto 4"/>
          <p:cNvCxnSpPr/>
          <p:nvPr/>
        </p:nvCxnSpPr>
        <p:spPr>
          <a:xfrm>
            <a:off x="0" y="1270793"/>
            <a:ext cx="8158163" cy="0"/>
          </a:xfrm>
          <a:prstGeom prst="line">
            <a:avLst/>
          </a:prstGeom>
          <a:ln w="76200"/>
        </p:spPr>
        <p:style>
          <a:lnRef idx="3">
            <a:schemeClr val="dk1"/>
          </a:lnRef>
          <a:fillRef idx="0">
            <a:schemeClr val="dk1"/>
          </a:fillRef>
          <a:effectRef idx="2">
            <a:schemeClr val="dk1"/>
          </a:effectRef>
          <a:fontRef idx="minor">
            <a:schemeClr val="tx1"/>
          </a:fontRef>
        </p:style>
      </p:cxnSp>
      <p:sp>
        <p:nvSpPr>
          <p:cNvPr id="6" name="Rectángulo 5"/>
          <p:cNvSpPr/>
          <p:nvPr/>
        </p:nvSpPr>
        <p:spPr>
          <a:xfrm>
            <a:off x="2173288" y="1478976"/>
            <a:ext cx="2671762" cy="130016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050" name="Picture 2" descr="Las Lesiones más Comunes de los Deportist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2138" y="1798432"/>
            <a:ext cx="3487216" cy="2875917"/>
          </a:xfrm>
          <a:prstGeom prst="rect">
            <a:avLst/>
          </a:prstGeom>
          <a:ln w="228600" cap="sq" cmpd="thickThin">
            <a:solidFill>
              <a:srgbClr val="000000"/>
            </a:solidFill>
            <a:prstDash val="solid"/>
            <a:miter lim="800000"/>
          </a:ln>
          <a:effectLst>
            <a:innerShdw blurRad="76200">
              <a:srgbClr val="000000"/>
            </a:innerShdw>
          </a:effectLst>
          <a:scene3d>
            <a:camera prst="perspectiveHeroicExtremeLeftFacing"/>
            <a:lightRig rig="threePt" dir="t"/>
          </a:scene3d>
          <a:extLst>
            <a:ext uri="{909E8E84-426E-40DD-AFC4-6F175D3DCCD1}">
              <a14:hiddenFill xmlns:a14="http://schemas.microsoft.com/office/drawing/2010/main">
                <a:solidFill>
                  <a:srgbClr val="FFFFFF"/>
                </a:solidFill>
              </a14:hiddenFill>
            </a:ext>
          </a:extLst>
        </p:spPr>
      </p:pic>
      <p:sp>
        <p:nvSpPr>
          <p:cNvPr id="8" name="Rectángulo 7"/>
          <p:cNvSpPr/>
          <p:nvPr/>
        </p:nvSpPr>
        <p:spPr>
          <a:xfrm>
            <a:off x="4529138" y="4829120"/>
            <a:ext cx="2671762" cy="1803767"/>
          </a:xfrm>
          <a:prstGeom prst="rect">
            <a:avLst/>
          </a:prstGeom>
          <a:solidFill>
            <a:srgbClr val="3EA08D"/>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 es un cambio anormal en la morfología o estructura de una parte del cuerpo producida por un daño externo o interno.</a:t>
            </a:r>
            <a:r>
              <a:rPr lang="es-ES" dirty="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pic>
        <p:nvPicPr>
          <p:cNvPr id="2052" name="Picture 4" descr="Lesiones en articulaciones: las más frecuentes (P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936" y="3493239"/>
            <a:ext cx="2846145" cy="2671762"/>
          </a:xfrm>
          <a:prstGeom prst="rect">
            <a:avLst/>
          </a:prstGeom>
          <a:ln w="228600" cap="sq" cmpd="thickThin">
            <a:solidFill>
              <a:srgbClr val="000000"/>
            </a:solidFill>
            <a:prstDash val="solid"/>
            <a:miter lim="800000"/>
          </a:ln>
          <a:effectLst>
            <a:innerShdw blurRad="76200">
              <a:srgbClr val="000000"/>
            </a:innerShdw>
          </a:effectLst>
          <a:scene3d>
            <a:camera prst="perspectiveContrastingRightFacing"/>
            <a:lightRig rig="threePt" dir="t"/>
          </a:scene3d>
          <a:extLst>
            <a:ext uri="{909E8E84-426E-40DD-AFC4-6F175D3DCCD1}">
              <a14:hiddenFill xmlns:a14="http://schemas.microsoft.com/office/drawing/2010/main">
                <a:solidFill>
                  <a:srgbClr val="FFFFFF"/>
                </a:solidFill>
              </a14:hiddenFill>
            </a:ext>
          </a:extLst>
        </p:spPr>
      </p:pic>
      <p:sp>
        <p:nvSpPr>
          <p:cNvPr id="11" name="Rectángulo 10"/>
          <p:cNvSpPr/>
          <p:nvPr/>
        </p:nvSpPr>
        <p:spPr>
          <a:xfrm>
            <a:off x="2051844" y="1550590"/>
            <a:ext cx="2671762" cy="1300163"/>
          </a:xfrm>
          <a:prstGeom prst="rect">
            <a:avLst/>
          </a:prstGeom>
          <a:solidFill>
            <a:srgbClr val="3EA08D"/>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ln w="0"/>
                <a:solidFill>
                  <a:schemeClr val="tx1"/>
                </a:solidFill>
              </a:rPr>
              <a:t> una lesión (del </a:t>
            </a:r>
            <a:r>
              <a:rPr lang="es-ES" dirty="0">
                <a:ln w="0"/>
                <a:solidFill>
                  <a:schemeClr val="tx1"/>
                </a:solidFill>
                <a:hlinkClick r:id="rId5" tooltip="Latín"/>
              </a:rPr>
              <a:t>latín</a:t>
            </a:r>
            <a:r>
              <a:rPr lang="es-ES" dirty="0">
                <a:ln w="0"/>
                <a:solidFill>
                  <a:schemeClr val="tx1"/>
                </a:solidFill>
              </a:rPr>
              <a:t> </a:t>
            </a:r>
            <a:r>
              <a:rPr lang="es-ES" i="1" dirty="0" err="1">
                <a:ln w="0"/>
                <a:solidFill>
                  <a:schemeClr val="tx1"/>
                </a:solidFill>
              </a:rPr>
              <a:t>laesiōn</a:t>
            </a:r>
            <a:r>
              <a:rPr lang="es-ES" i="1" dirty="0">
                <a:ln w="0"/>
                <a:solidFill>
                  <a:schemeClr val="tx1"/>
                </a:solidFill>
              </a:rPr>
              <a:t>[</a:t>
            </a:r>
            <a:r>
              <a:rPr lang="es-ES" i="1" dirty="0" err="1">
                <a:ln w="0"/>
                <a:solidFill>
                  <a:schemeClr val="tx1"/>
                </a:solidFill>
              </a:rPr>
              <a:t>em</a:t>
            </a:r>
            <a:r>
              <a:rPr lang="es-ES" i="1" dirty="0">
                <a:ln w="0"/>
                <a:solidFill>
                  <a:schemeClr val="tx1"/>
                </a:solidFill>
              </a:rPr>
              <a:t>]</a:t>
            </a:r>
            <a:r>
              <a:rPr lang="es-ES" dirty="0">
                <a:ln w="0"/>
                <a:solidFill>
                  <a:schemeClr val="tx1"/>
                </a:solidFill>
              </a:rPr>
              <a:t>, "herida")</a:t>
            </a:r>
            <a:r>
              <a:rPr lang="es-ES" dirty="0">
                <a:ln w="0"/>
                <a:solidFill>
                  <a:schemeClr val="tx1"/>
                </a:solidFill>
                <a:effectLst>
                  <a:outerShdw blurRad="38100" dist="19050" dir="2700000" algn="tl" rotWithShape="0">
                    <a:schemeClr val="dk1">
                      <a:alpha val="40000"/>
                    </a:schemeClr>
                  </a:outerShdw>
                </a:effectLst>
              </a:rPr>
              <a:t> </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7936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8583616" y="3663154"/>
            <a:ext cx="3233733" cy="2428875"/>
          </a:xfrm>
          <a:prstGeom prst="rect">
            <a:avLst/>
          </a:prstGeom>
          <a:solidFill>
            <a:srgbClr val="3EA08D"/>
          </a:solidFill>
          <a:ln>
            <a:solidFill>
              <a:srgbClr val="3EA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ES" b="1" dirty="0">
                <a:solidFill>
                  <a:schemeClr val="tx1"/>
                </a:solidFill>
              </a:rPr>
              <a:t>LESIONES TENDINOSAS																				</a:t>
            </a:r>
            <a:endParaRPr lang="en-US" sz="2000" b="1" dirty="0">
              <a:solidFill>
                <a:schemeClr val="tx1"/>
              </a:solidFill>
            </a:endParaRPr>
          </a:p>
        </p:txBody>
      </p:sp>
      <p:sp>
        <p:nvSpPr>
          <p:cNvPr id="10" name="Rectángulo 9"/>
          <p:cNvSpPr/>
          <p:nvPr/>
        </p:nvSpPr>
        <p:spPr>
          <a:xfrm>
            <a:off x="5230418" y="3081335"/>
            <a:ext cx="3050381" cy="2698752"/>
          </a:xfrm>
          <a:prstGeom prst="rect">
            <a:avLst/>
          </a:prstGeom>
          <a:solidFill>
            <a:srgbClr val="3EA08D"/>
          </a:solidFill>
          <a:ln>
            <a:solidFill>
              <a:srgbClr val="3EA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ES" b="1" dirty="0">
                <a:solidFill>
                  <a:schemeClr val="tx1"/>
                </a:solidFill>
              </a:rPr>
              <a:t>LESIONES MUSCULARES																											</a:t>
            </a:r>
            <a:endParaRPr lang="en-US" sz="2000" b="1" dirty="0">
              <a:solidFill>
                <a:schemeClr val="tx1"/>
              </a:solidFill>
            </a:endParaRPr>
          </a:p>
        </p:txBody>
      </p:sp>
      <p:sp>
        <p:nvSpPr>
          <p:cNvPr id="9" name="Rectángulo 8"/>
          <p:cNvSpPr/>
          <p:nvPr/>
        </p:nvSpPr>
        <p:spPr>
          <a:xfrm>
            <a:off x="78581" y="1893489"/>
            <a:ext cx="4793458" cy="3049590"/>
          </a:xfrm>
          <a:prstGeom prst="rect">
            <a:avLst/>
          </a:prstGeom>
          <a:solidFill>
            <a:srgbClr val="3EA08D"/>
          </a:solidFill>
          <a:ln>
            <a:solidFill>
              <a:srgbClr val="3EA0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s-ES" b="1" dirty="0">
                <a:solidFill>
                  <a:schemeClr val="tx1"/>
                </a:solidFill>
              </a:rPr>
              <a:t>LESIONES ARTICULARES																																											</a:t>
            </a:r>
            <a:endParaRPr lang="en-US" sz="2000" b="1" dirty="0">
              <a:solidFill>
                <a:schemeClr val="tx1"/>
              </a:solidFill>
            </a:endParaRPr>
          </a:p>
        </p:txBody>
      </p:sp>
      <p:sp>
        <p:nvSpPr>
          <p:cNvPr id="2" name="Título 1"/>
          <p:cNvSpPr>
            <a:spLocks noGrp="1"/>
          </p:cNvSpPr>
          <p:nvPr>
            <p:ph type="title"/>
          </p:nvPr>
        </p:nvSpPr>
        <p:spPr>
          <a:xfrm>
            <a:off x="309563" y="361950"/>
            <a:ext cx="5519738" cy="869948"/>
          </a:xfrm>
        </p:spPr>
        <p:txBody>
          <a:bodyPr/>
          <a:lstStyle/>
          <a:p>
            <a:r>
              <a:rPr lang="es-ES" b="1" dirty="0"/>
              <a:t>Tipos de lesiones</a:t>
            </a:r>
            <a:endParaRPr lang="en-U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0" y="0"/>
            <a:ext cx="1422400" cy="1428750"/>
          </a:xfrm>
          <a:prstGeom prst="rect">
            <a:avLst/>
          </a:prstGeom>
        </p:spPr>
      </p:pic>
      <p:cxnSp>
        <p:nvCxnSpPr>
          <p:cNvPr id="5" name="Conector recto 4"/>
          <p:cNvCxnSpPr/>
          <p:nvPr/>
        </p:nvCxnSpPr>
        <p:spPr>
          <a:xfrm>
            <a:off x="0" y="1428750"/>
            <a:ext cx="8158163" cy="0"/>
          </a:xfrm>
          <a:prstGeom prst="line">
            <a:avLst/>
          </a:prstGeom>
          <a:ln w="76200"/>
        </p:spPr>
        <p:style>
          <a:lnRef idx="3">
            <a:schemeClr val="dk1"/>
          </a:lnRef>
          <a:fillRef idx="0">
            <a:schemeClr val="dk1"/>
          </a:fillRef>
          <a:effectRef idx="2">
            <a:schemeClr val="dk1"/>
          </a:effectRef>
          <a:fontRef idx="minor">
            <a:schemeClr val="tx1"/>
          </a:fontRef>
        </p:style>
      </p:cxnSp>
      <p:sp>
        <p:nvSpPr>
          <p:cNvPr id="6" name="AutoShape 2" descr="LESIONES TENDINOSAS EN DEPORTISTAS - FIXME LIF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LESIONES TENDINOSAS EN DEPORTISTAS - FIXME LIF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9178" y="4150517"/>
            <a:ext cx="2909994" cy="1941512"/>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8" descr="🥇▷【 Lesiones en tejidos blandos - Lesiones y readaptación deportiva del  futbolista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LOS TENDON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441" y="3511550"/>
            <a:ext cx="2785112" cy="229552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isioexpress | Fisioterapia a domicilio en Barcelona,Baix Llobregat, Vallés  y Mares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 y="2418157"/>
            <a:ext cx="4557713" cy="248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7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90526" y="1814511"/>
            <a:ext cx="5886450" cy="9858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chemeClr val="tx1"/>
                </a:solidFill>
              </a:rPr>
              <a:t>No es una sola gran articulación, sino varias articulaciones pequeñas</a:t>
            </a:r>
            <a:r>
              <a:rPr lang="es-ES" dirty="0">
                <a:solidFill>
                  <a:srgbClr val="000000"/>
                </a:solidFill>
                <a:latin typeface="Times New Roman" panose="02020603050405020304" pitchFamily="18" charset="0"/>
                <a:cs typeface="Times New Roman" panose="02020603050405020304" pitchFamily="18" charset="0"/>
              </a:rPr>
              <a:t>. </a:t>
            </a:r>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Esto la hace flexible y permite a su mano moverse en diferentes maneras.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Rectángulo 4"/>
          <p:cNvSpPr/>
          <p:nvPr/>
        </p:nvSpPr>
        <p:spPr>
          <a:xfrm>
            <a:off x="180977" y="257175"/>
            <a:ext cx="6305548" cy="957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400" b="1" dirty="0">
                <a:solidFill>
                  <a:schemeClr val="tx1"/>
                </a:solidFill>
              </a:rPr>
              <a:t>LESIONES DE LA MUÑECA</a:t>
            </a:r>
            <a:endParaRPr lang="en-US" sz="4400" b="1" dirty="0">
              <a:solidFill>
                <a:schemeClr val="tx1"/>
              </a:solidFill>
            </a:endParaRPr>
          </a:p>
        </p:txBody>
      </p:sp>
      <p:cxnSp>
        <p:nvCxnSpPr>
          <p:cNvPr id="7" name="Conector recto 6"/>
          <p:cNvCxnSpPr/>
          <p:nvPr/>
        </p:nvCxnSpPr>
        <p:spPr>
          <a:xfrm>
            <a:off x="0" y="1414461"/>
            <a:ext cx="8158163" cy="0"/>
          </a:xfrm>
          <a:prstGeom prst="line">
            <a:avLst/>
          </a:prstGeom>
          <a:ln w="76200"/>
        </p:spPr>
        <p:style>
          <a:lnRef idx="3">
            <a:schemeClr val="dk1"/>
          </a:lnRef>
          <a:fillRef idx="0">
            <a:schemeClr val="dk1"/>
          </a:fillRef>
          <a:effectRef idx="2">
            <a:schemeClr val="dk1"/>
          </a:effectRef>
          <a:fontRef idx="minor">
            <a:schemeClr val="tx1"/>
          </a:fontRef>
        </p:style>
      </p:cxnSp>
      <p:pic>
        <p:nvPicPr>
          <p:cNvPr id="3074" name="Picture 2" descr="Lesiones y enfermedades de la muñeca: MedlinePlus en españ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4" y="3000376"/>
            <a:ext cx="3826669" cy="3329385"/>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obliqueTopRight"/>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84931"/>
            <a:ext cx="1422400" cy="1428750"/>
          </a:xfrm>
          <a:prstGeom prst="rect">
            <a:avLst/>
          </a:prstGeom>
        </p:spPr>
      </p:pic>
      <p:sp>
        <p:nvSpPr>
          <p:cNvPr id="2" name="CuadroTexto 1">
            <a:extLst>
              <a:ext uri="{FF2B5EF4-FFF2-40B4-BE49-F238E27FC236}">
                <a16:creationId xmlns:a16="http://schemas.microsoft.com/office/drawing/2014/main" id="{52A08744-02E9-45D7-862E-9A4E997BF1B5}"/>
              </a:ext>
            </a:extLst>
          </p:cNvPr>
          <p:cNvSpPr txBox="1"/>
          <p:nvPr/>
        </p:nvSpPr>
        <p:spPr>
          <a:xfrm>
            <a:off x="6276976" y="1614485"/>
            <a:ext cx="4857750" cy="2585323"/>
          </a:xfrm>
          <a:prstGeom prst="rect">
            <a:avLst/>
          </a:prstGeom>
          <a:noFill/>
        </p:spPr>
        <p:txBody>
          <a:bodyPr wrap="square" rtlCol="0">
            <a:spAutoFit/>
          </a:bodyPr>
          <a:lstStyle/>
          <a:p>
            <a:r>
              <a:rPr lang="en-US" sz="1800" b="1"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Fractura</a:t>
            </a:r>
            <a:r>
              <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del </a:t>
            </a:r>
            <a:r>
              <a:rPr lang="en-US" sz="1800" b="1"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hueso</a:t>
            </a:r>
            <a:r>
              <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u="sng"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escafoides</a:t>
            </a:r>
            <a:endParaRPr lang="en-US"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Normalmente se produce si caes sobre la mano extendida, con flexión de la muñeca hacia atrás. Se produce un dolor que, si no disminuye en el transcurso de un día, requiere una visita a tu doctor y hacer radiografías.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3" name="CuadroTexto 2">
            <a:extLst>
              <a:ext uri="{FF2B5EF4-FFF2-40B4-BE49-F238E27FC236}">
                <a16:creationId xmlns:a16="http://schemas.microsoft.com/office/drawing/2014/main" id="{7076EA6C-02E0-42E7-942E-99B76FDF8B2B}"/>
              </a:ext>
            </a:extLst>
          </p:cNvPr>
          <p:cNvSpPr txBox="1"/>
          <p:nvPr/>
        </p:nvSpPr>
        <p:spPr>
          <a:xfrm>
            <a:off x="6276976" y="4199808"/>
            <a:ext cx="4857750" cy="2031325"/>
          </a:xfrm>
          <a:prstGeom prst="rect">
            <a:avLst/>
          </a:prstGeom>
          <a:noFill/>
        </p:spPr>
        <p:txBody>
          <a:bodyPr wrap="square" rtlCol="0">
            <a:spAutoFit/>
          </a:bodyPr>
          <a:lstStyle/>
          <a:p>
            <a:r>
              <a:rPr lang="es-ES" sz="1800" b="1" u="sng" dirty="0">
                <a:solidFill>
                  <a:srgbClr val="000000"/>
                </a:solidFill>
                <a:effectLst/>
                <a:latin typeface="Calibri" panose="020F0502020204030204" pitchFamily="34" charset="0"/>
                <a:cs typeface="Calibri" panose="020F0502020204030204" pitchFamily="34" charset="0"/>
              </a:rPr>
              <a:t>Tendinitis de muñeca</a:t>
            </a:r>
            <a:endParaRPr lang="es-ES" sz="1800" b="1" dirty="0">
              <a:effectLst/>
              <a:latin typeface="Calibri" panose="020F0502020204030204" pitchFamily="34" charset="0"/>
              <a:cs typeface="Calibri" panose="020F0502020204030204" pitchFamily="34" charset="0"/>
            </a:endParaRPr>
          </a:p>
          <a:p>
            <a:endPar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 tendones son tejidos fibrosos bastante resistentes y con aspecto de cordón o cuerda que conectan los músculos con los huesos y permiten el movimiento de las articulaciones.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79634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Lesiones en La boca</a:t>
            </a:r>
          </a:p>
        </p:txBody>
      </p:sp>
      <p:sp>
        <p:nvSpPr>
          <p:cNvPr id="3" name="Marcador de contenido 2"/>
          <p:cNvSpPr>
            <a:spLocks noGrp="1"/>
          </p:cNvSpPr>
          <p:nvPr>
            <p:ph idx="1"/>
          </p:nvPr>
        </p:nvSpPr>
        <p:spPr>
          <a:xfrm>
            <a:off x="1024128" y="1929384"/>
            <a:ext cx="4962335" cy="1499616"/>
          </a:xfrm>
        </p:spPr>
        <p:txBody>
          <a:bodyPr/>
          <a:lstStyle/>
          <a:p>
            <a:r>
              <a:rPr lang="es-E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Las lesiones bucales son protuberancias, manchas o llagas en la boca, los labios o la lengua. Si bien existen muchos tipos de llagas y trastornos bucales, entre los más comunes se encuentran las aftas, el herpes labial, la leucoplasia y la candidiasis (aftas).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sp>
        <p:nvSpPr>
          <p:cNvPr id="4" name="CuadroTexto 3">
            <a:extLst>
              <a:ext uri="{FF2B5EF4-FFF2-40B4-BE49-F238E27FC236}">
                <a16:creationId xmlns:a16="http://schemas.microsoft.com/office/drawing/2014/main" id="{310279E2-6E5B-4805-BCDF-7A8F1E09DEB3}"/>
              </a:ext>
            </a:extLst>
          </p:cNvPr>
          <p:cNvSpPr txBox="1"/>
          <p:nvPr/>
        </p:nvSpPr>
        <p:spPr>
          <a:xfrm>
            <a:off x="1074134" y="3929064"/>
            <a:ext cx="4862322" cy="2031325"/>
          </a:xfrm>
          <a:prstGeom prst="rect">
            <a:avLst/>
          </a:prstGeom>
          <a:noFill/>
        </p:spPr>
        <p:txBody>
          <a:bodyPr wrap="square" rtlCol="0">
            <a:spAutoFit/>
          </a:bodyPr>
          <a:lstStyle/>
          <a:p>
            <a:r>
              <a:rPr lang="es-E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Hay deportes en los que se hace más necesario el uso de protectores bucales. Es el caso de las artes marciales, el hockey, el rugby, el baloncesto o el boxeo. Otros como el waterpolo, la equitación o el buceo están considerados por los especialistas como deportes de mediano riesgo.</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pic>
        <p:nvPicPr>
          <p:cNvPr id="5" name="Imagen 4" descr="Lesiones maxilares: fractura y luxación de mandíbula, causas">
            <a:extLst>
              <a:ext uri="{FF2B5EF4-FFF2-40B4-BE49-F238E27FC236}">
                <a16:creationId xmlns:a16="http://schemas.microsoft.com/office/drawing/2014/main" id="{469655AC-29AE-4B73-9673-21DE764603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774340" y="2206847"/>
            <a:ext cx="4343526" cy="3193828"/>
          </a:xfrm>
          <a:prstGeom prst="rect">
            <a:avLst/>
          </a:prstGeom>
          <a:noFill/>
          <a:ln>
            <a:noFill/>
          </a:ln>
        </p:spPr>
      </p:pic>
    </p:spTree>
    <p:extLst>
      <p:ext uri="{BB962C8B-B14F-4D97-AF65-F5344CB8AC3E}">
        <p14:creationId xmlns:p14="http://schemas.microsoft.com/office/powerpoint/2010/main" val="80548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64" y="365125"/>
            <a:ext cx="6843712" cy="777875"/>
          </a:xfrm>
        </p:spPr>
        <p:txBody>
          <a:bodyPr>
            <a:normAutofit/>
          </a:bodyPr>
          <a:lstStyle/>
          <a:p>
            <a:r>
              <a:rPr lang="en-US" b="1" dirty="0"/>
              <a:t>LESIONES DEL HOMBRO</a:t>
            </a:r>
          </a:p>
        </p:txBody>
      </p:sp>
      <p:sp>
        <p:nvSpPr>
          <p:cNvPr id="4" name="Rectángulo redondeado 3"/>
          <p:cNvSpPr/>
          <p:nvPr/>
        </p:nvSpPr>
        <p:spPr>
          <a:xfrm>
            <a:off x="552452" y="2628902"/>
            <a:ext cx="3369468" cy="78581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s-ES" dirty="0"/>
              <a:t>La articulación del hombro se compone de tres huesos:</a:t>
            </a:r>
          </a:p>
          <a:p>
            <a:endParaRPr lang="es-ES" dirty="0"/>
          </a:p>
        </p:txBody>
      </p:sp>
      <p:cxnSp>
        <p:nvCxnSpPr>
          <p:cNvPr id="5" name="Conector recto 4"/>
          <p:cNvCxnSpPr/>
          <p:nvPr/>
        </p:nvCxnSpPr>
        <p:spPr>
          <a:xfrm>
            <a:off x="0" y="1414461"/>
            <a:ext cx="8158163" cy="0"/>
          </a:xfrm>
          <a:prstGeom prst="line">
            <a:avLst/>
          </a:prstGeom>
          <a:ln w="76200"/>
        </p:spPr>
        <p:style>
          <a:lnRef idx="3">
            <a:schemeClr val="dk1"/>
          </a:lnRef>
          <a:fillRef idx="0">
            <a:schemeClr val="dk1"/>
          </a:fillRef>
          <a:effectRef idx="2">
            <a:schemeClr val="dk1"/>
          </a:effectRef>
          <a:fontRef idx="minor">
            <a:schemeClr val="tx1"/>
          </a:fontRef>
        </p:style>
      </p:cxnSp>
      <p:sp>
        <p:nvSpPr>
          <p:cNvPr id="6" name="Rectángulo redondeado 5"/>
          <p:cNvSpPr/>
          <p:nvPr/>
        </p:nvSpPr>
        <p:spPr>
          <a:xfrm>
            <a:off x="552452" y="3414712"/>
            <a:ext cx="2676523" cy="1100135"/>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s-ES" dirty="0"/>
          </a:p>
          <a:p>
            <a:pPr marL="285750" indent="-285750">
              <a:buFont typeface="Arial" panose="020B0604020202020204" pitchFamily="34" charset="0"/>
              <a:buChar char="•"/>
            </a:pPr>
            <a:r>
              <a:rPr lang="es-ES" dirty="0"/>
              <a:t>La </a:t>
            </a:r>
            <a:r>
              <a:rPr lang="es-ES" dirty="0" err="1"/>
              <a:t>clavicula</a:t>
            </a:r>
            <a:r>
              <a:rPr lang="es-ES" dirty="0"/>
              <a:t>, </a:t>
            </a:r>
          </a:p>
          <a:p>
            <a:pPr marL="285750" indent="-285750">
              <a:buFont typeface="Arial" panose="020B0604020202020204" pitchFamily="34" charset="0"/>
              <a:buChar char="•"/>
            </a:pPr>
            <a:r>
              <a:rPr lang="es-ES" dirty="0"/>
              <a:t>El omóplato </a:t>
            </a:r>
          </a:p>
          <a:p>
            <a:pPr marL="285750" indent="-285750">
              <a:buFont typeface="Arial" panose="020B0604020202020204" pitchFamily="34" charset="0"/>
              <a:buChar char="•"/>
            </a:pPr>
            <a:r>
              <a:rPr lang="es-ES" dirty="0"/>
              <a:t> El húmero.</a:t>
            </a:r>
          </a:p>
        </p:txBody>
      </p:sp>
      <p:pic>
        <p:nvPicPr>
          <p:cNvPr id="1026" name="Picture 2" descr="Fracturas, tendinitis, dislocaciones y roturas musculares: así son las  lesiones má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4" y="2369341"/>
            <a:ext cx="5694399" cy="319087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HeroicExtremeLeftFacing"/>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84931"/>
            <a:ext cx="1422400" cy="1428750"/>
          </a:xfrm>
          <a:prstGeom prst="rect">
            <a:avLst/>
          </a:prstGeom>
        </p:spPr>
      </p:pic>
    </p:spTree>
    <p:extLst>
      <p:ext uri="{BB962C8B-B14F-4D97-AF65-F5344CB8AC3E}">
        <p14:creationId xmlns:p14="http://schemas.microsoft.com/office/powerpoint/2010/main" val="321901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4962525" cy="877887"/>
          </a:xfrm>
        </p:spPr>
        <p:txBody>
          <a:bodyPr/>
          <a:lstStyle/>
          <a:p>
            <a:r>
              <a:rPr lang="en-US" dirty="0"/>
              <a:t>LESIONES DEL CODO</a:t>
            </a:r>
          </a:p>
        </p:txBody>
      </p:sp>
      <p:cxnSp>
        <p:nvCxnSpPr>
          <p:cNvPr id="4" name="Conector recto 3"/>
          <p:cNvCxnSpPr/>
          <p:nvPr/>
        </p:nvCxnSpPr>
        <p:spPr>
          <a:xfrm>
            <a:off x="0" y="1414461"/>
            <a:ext cx="8158163" cy="0"/>
          </a:xfrm>
          <a:prstGeom prst="line">
            <a:avLst/>
          </a:prstGeom>
          <a:ln w="76200"/>
        </p:spPr>
        <p:style>
          <a:lnRef idx="3">
            <a:schemeClr val="dk1"/>
          </a:lnRef>
          <a:fillRef idx="0">
            <a:schemeClr val="dk1"/>
          </a:fillRef>
          <a:effectRef idx="2">
            <a:schemeClr val="dk1"/>
          </a:effectRef>
          <a:fontRef idx="minor">
            <a:schemeClr val="tx1"/>
          </a:fontRef>
        </p:style>
      </p:cxnSp>
      <p:sp>
        <p:nvSpPr>
          <p:cNvPr id="5" name="Rectángulo 4"/>
          <p:cNvSpPr/>
          <p:nvPr/>
        </p:nvSpPr>
        <p:spPr>
          <a:xfrm>
            <a:off x="521493" y="2628900"/>
            <a:ext cx="3214688" cy="2500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ES" sz="2800" dirty="0">
                <a:solidFill>
                  <a:schemeClr val="tx1"/>
                </a:solidFill>
              </a:rPr>
              <a:t>Hueso</a:t>
            </a:r>
          </a:p>
          <a:p>
            <a:pPr marL="285750" indent="-285750">
              <a:buFont typeface="Arial" panose="020B0604020202020204" pitchFamily="34" charset="0"/>
              <a:buChar char="•"/>
            </a:pPr>
            <a:r>
              <a:rPr lang="es-ES" sz="2800" dirty="0">
                <a:solidFill>
                  <a:schemeClr val="tx1"/>
                </a:solidFill>
              </a:rPr>
              <a:t> ligamentos</a:t>
            </a:r>
          </a:p>
          <a:p>
            <a:pPr marL="285750" indent="-285750">
              <a:buFont typeface="Arial" panose="020B0604020202020204" pitchFamily="34" charset="0"/>
              <a:buChar char="•"/>
            </a:pPr>
            <a:r>
              <a:rPr lang="es-ES" sz="2800" dirty="0">
                <a:solidFill>
                  <a:schemeClr val="tx1"/>
                </a:solidFill>
              </a:rPr>
              <a:t> tejido sinovial</a:t>
            </a:r>
          </a:p>
          <a:p>
            <a:pPr marL="285750" indent="-285750">
              <a:buFont typeface="Arial" panose="020B0604020202020204" pitchFamily="34" charset="0"/>
              <a:buChar char="•"/>
            </a:pPr>
            <a:r>
              <a:rPr lang="es-ES" sz="2800" dirty="0">
                <a:solidFill>
                  <a:schemeClr val="tx1"/>
                </a:solidFill>
              </a:rPr>
              <a:t>cartílago </a:t>
            </a:r>
          </a:p>
        </p:txBody>
      </p:sp>
      <p:sp>
        <p:nvSpPr>
          <p:cNvPr id="6" name="Rectángulo 5"/>
          <p:cNvSpPr/>
          <p:nvPr/>
        </p:nvSpPr>
        <p:spPr>
          <a:xfrm>
            <a:off x="-114300" y="1643062"/>
            <a:ext cx="4486275" cy="985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Esta articulación está compuesta de:</a:t>
            </a:r>
            <a:endParaRPr lang="en-US" dirty="0">
              <a:solidFill>
                <a:schemeClr val="tx1"/>
              </a:solidFill>
            </a:endParaRPr>
          </a:p>
        </p:txBody>
      </p:sp>
      <p:pic>
        <p:nvPicPr>
          <p:cNvPr id="2050" name="Picture 2" descr="Lesiones más comunes de los tejidos blandos del co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5388" y="2788444"/>
            <a:ext cx="4273271" cy="261223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HeroicExtremeLeftFacing"/>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9600" y="84931"/>
            <a:ext cx="1422400" cy="1428750"/>
          </a:xfrm>
          <a:prstGeom prst="rect">
            <a:avLst/>
          </a:prstGeom>
        </p:spPr>
      </p:pic>
    </p:spTree>
    <p:extLst>
      <p:ext uri="{BB962C8B-B14F-4D97-AF65-F5344CB8AC3E}">
        <p14:creationId xmlns:p14="http://schemas.microsoft.com/office/powerpoint/2010/main" val="257455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CAPÍTULO 7 Y 8.</a:t>
            </a:r>
          </a:p>
        </p:txBody>
      </p:sp>
      <p:pic>
        <p:nvPicPr>
          <p:cNvPr id="4" name="Imagen 4">
            <a:extLst>
              <a:ext uri="{FF2B5EF4-FFF2-40B4-BE49-F238E27FC236}">
                <a16:creationId xmlns:a16="http://schemas.microsoft.com/office/drawing/2014/main" id="{546C1ABD-4E86-704C-B89A-6D5816632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468664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116</TotalTime>
  <Words>896</Words>
  <Application>Microsoft Office PowerPoint</Application>
  <PresentationFormat>Panorámica</PresentationFormat>
  <Paragraphs>72</Paragraphs>
  <Slides>17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Arial Black</vt:lpstr>
      <vt:lpstr>Calibri</vt:lpstr>
      <vt:lpstr>Times New Roman</vt:lpstr>
      <vt:lpstr>Tw Cen MT</vt:lpstr>
      <vt:lpstr>Tw Cen MT Condensed</vt:lpstr>
      <vt:lpstr>Wingdings 3</vt:lpstr>
      <vt:lpstr>Integral</vt:lpstr>
      <vt:lpstr>Prevención de lesiones deportivas.</vt:lpstr>
      <vt:lpstr>INTRODUCCIÓN</vt:lpstr>
      <vt:lpstr>Concepto</vt:lpstr>
      <vt:lpstr>Tipos de lesiones</vt:lpstr>
      <vt:lpstr>Presentación de PowerPoint</vt:lpstr>
      <vt:lpstr>Lesiones en La boca</vt:lpstr>
      <vt:lpstr>LESIONES DEL HOMBRO</vt:lpstr>
      <vt:lpstr>LESIONES DEL CODO</vt:lpstr>
      <vt:lpstr>CAPÍTULO 7 Y 8.</vt:lpstr>
      <vt:lpstr>Presentación de PowerPoint</vt:lpstr>
      <vt:lpstr>CAPÍTULO IV: LESIÓN EN LA ESPALDA.</vt:lpstr>
      <vt:lpstr>DESVIACIONES ANTERO POSTERIOR ESCIFOSIS DORSAL liLA CHEPA.</vt:lpstr>
      <vt:lpstr> ¿Cómo aparece?. </vt:lpstr>
      <vt:lpstr>OSTEOPOROSIS</vt:lpstr>
      <vt:lpstr>Presentación de PowerPoint</vt:lpstr>
      <vt:lpstr>¿CÓMO PREVENIRLO?</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geanmarco condor dela cruz</dc:creator>
  <cp:lastModifiedBy>Omar Salazar Enciso</cp:lastModifiedBy>
  <cp:revision>15</cp:revision>
  <dcterms:created xsi:type="dcterms:W3CDTF">2021-01-04T02:26:31Z</dcterms:created>
  <dcterms:modified xsi:type="dcterms:W3CDTF">2021-01-04T18:10:39Z</dcterms:modified>
</cp:coreProperties>
</file>