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187"/>
    <a:srgbClr val="71335C"/>
    <a:srgbClr val="EF96F8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5EA7A9-C768-4E0E-8CE8-E1328CAEE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FBE8AD-3F3D-4705-8169-4DF044494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A643-3419-45F4-B553-75BCCA386E45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24DB-2A9D-40BA-9996-717755ADA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FE481-78C4-44D2-9254-18B579795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85-0008-4797-BD37-7A1BC00D6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C562-E98B-4629-A585-2BFC8D8FC9FA}" type="datetimeFigureOut">
              <a:rPr lang="es-ES" smtClean="0"/>
              <a:t>21/01/2021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E43F-4142-4D4B-A0AD-9D5D00DD710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9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15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15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BC34-FAE1-4B74-A869-63E1C91B7FA3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1FFD9-C657-4FF3-B2E0-E8D0B3687E72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2F805-28F1-44E6-A52A-18D45DADA502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2D5E5-D2F4-478F-BA70-17A7C3E79E1E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4D31C-9366-46BD-8469-9DC1CD8DE170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98C5E-E4C9-4990-9DEE-C2FCAB07CC56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D48-C590-4FC7-AF46-3A34805DB4A9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60B4A-FFB5-4BB1-8DB6-554048969AB4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FAA9-E4C7-44EB-BEC7-6C36C851AC0A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0FD0C-76BF-4D79-8B03-20A9409B192A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C90AB-CD15-42C7-97DB-DB983848D012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6FADD-D8DC-4325-83CE-E689BEB1B172}" type="datetime1">
              <a:rPr lang="es-ES" noProof="0" smtClean="0"/>
              <a:t>21/01/2021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ncepto.de/arn/#ixzz6kFKIgR38" TargetMode="External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26.png"/><Relationship Id="rId21" Type="http://schemas.openxmlformats.org/officeDocument/2006/relationships/image" Target="../media/image37.svg"/><Relationship Id="rId7" Type="http://schemas.openxmlformats.org/officeDocument/2006/relationships/hyperlink" Target="https://concepto.de/adn/#ixzz6kFK7kGeq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Genoma_humano#Cromosomas" TargetMode="External"/><Relationship Id="rId11" Type="http://schemas.openxmlformats.org/officeDocument/2006/relationships/hyperlink" Target="https://meet.google.com/linkredirect?authuser=0&amp;dest=https%3A%2F%2Fconcepto.de%2Finformacion-genetica%2F%23ixzz6kFMnxyb3" TargetMode="External"/><Relationship Id="rId5" Type="http://schemas.openxmlformats.org/officeDocument/2006/relationships/hyperlink" Target="https://concepto.de/acidos-nucleicos/#ixzz6kFL0cxWy" TargetMode="External"/><Relationship Id="rId15" Type="http://schemas.openxmlformats.org/officeDocument/2006/relationships/image" Target="../media/image31.svg"/><Relationship Id="rId23" Type="http://schemas.openxmlformats.org/officeDocument/2006/relationships/image" Target="../media/image39.svg"/><Relationship Id="rId10" Type="http://schemas.openxmlformats.org/officeDocument/2006/relationships/hyperlink" Target="https://concepto.de/acidos-nucleicos/#ixzz6kFKxp7jQ" TargetMode="External"/><Relationship Id="rId19" Type="http://schemas.openxmlformats.org/officeDocument/2006/relationships/image" Target="../media/image35.svg"/><Relationship Id="rId4" Type="http://schemas.openxmlformats.org/officeDocument/2006/relationships/image" Target="../media/image27.svg"/><Relationship Id="rId9" Type="http://schemas.openxmlformats.org/officeDocument/2006/relationships/hyperlink" Target="https://concepto.de/acidos-nucleicos/#ixzz6kFKqwPdz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84317" y="3429000"/>
            <a:ext cx="7861336" cy="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46" y="25804"/>
            <a:ext cx="10668000" cy="3405079"/>
          </a:xfrm>
        </p:spPr>
        <p:txBody>
          <a:bodyPr rtlCol="0">
            <a:noAutofit/>
          </a:bodyPr>
          <a:lstStyle/>
          <a:p>
            <a:pPr rtl="0"/>
            <a:r>
              <a:rPr lang="es-ES" sz="8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Biología Molecular, Ácidos Nucleicos,  Genoma Humano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67" y="3749367"/>
            <a:ext cx="9144000" cy="1267400"/>
          </a:xfrm>
        </p:spPr>
        <p:txBody>
          <a:bodyPr rtlCol="0">
            <a:normAutofit/>
          </a:bodyPr>
          <a:lstStyle/>
          <a:p>
            <a:pPr marL="571500" indent="-571500" algn="just" rtl="0">
              <a:buFont typeface="Wingdings" panose="05000000000000000000" pitchFamily="2" charset="2"/>
              <a:buChar char="ü"/>
            </a:pPr>
            <a:r>
              <a:rPr lang="es-ES" sz="3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Roca </a:t>
            </a:r>
            <a:r>
              <a:rPr lang="es-ES" sz="3600" b="1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Yamunaque</a:t>
            </a:r>
            <a:r>
              <a:rPr lang="es-ES" sz="3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Victoria Elizabeth</a:t>
            </a:r>
          </a:p>
          <a:p>
            <a:pPr marL="571500" indent="-571500" algn="just" rtl="0">
              <a:buFont typeface="Wingdings" panose="05000000000000000000" pitchFamily="2" charset="2"/>
              <a:buChar char="ü"/>
            </a:pPr>
            <a:r>
              <a:rPr lang="es-ES" sz="3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Casachagua Tuesta, Andrea Teófila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E401EC-4775-4F51-8D23-F9B94D1DAD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07" y="3376666"/>
            <a:ext cx="3320400" cy="333522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6E1AC38-3FC1-43B5-8237-7ECCCCE63EA7}"/>
              </a:ext>
            </a:extLst>
          </p:cNvPr>
          <p:cNvSpPr/>
          <p:nvPr/>
        </p:nvSpPr>
        <p:spPr>
          <a:xfrm>
            <a:off x="543281" y="5540263"/>
            <a:ext cx="927287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s-E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Universidad Nacional de Educación Enrique Guzmán y Valle</a:t>
            </a:r>
          </a:p>
          <a:p>
            <a:pPr algn="ctr" rtl="0"/>
            <a:r>
              <a:rPr lang="es-E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“Alma Máter del Magisterio Nacional”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78572E5-8415-4657-BF4E-64910D5F89C7}"/>
              </a:ext>
            </a:extLst>
          </p:cNvPr>
          <p:cNvSpPr/>
          <p:nvPr/>
        </p:nvSpPr>
        <p:spPr>
          <a:xfrm>
            <a:off x="1521833" y="5153374"/>
            <a:ext cx="832382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s-ES" sz="2000" b="1" i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“Año del Bicentenario del Perú: 200 años de Independencia”</a:t>
            </a: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169786"/>
            <a:ext cx="11404600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Estructura de los ácidos nucleicos</a:t>
            </a:r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E53C023B-9786-4E27-8828-09D2F689EC2C}"/>
              </a:ext>
            </a:extLst>
          </p:cNvPr>
          <p:cNvSpPr/>
          <p:nvPr/>
        </p:nvSpPr>
        <p:spPr>
          <a:xfrm>
            <a:off x="177800" y="2073384"/>
            <a:ext cx="4144818" cy="1355616"/>
          </a:xfrm>
          <a:prstGeom prst="cloud">
            <a:avLst/>
          </a:prstGeom>
          <a:solidFill>
            <a:srgbClr val="EF96F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0" i="0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Una pentosa</a:t>
            </a:r>
            <a:endParaRPr lang="es-PE" sz="3200" dirty="0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1B829513-76D4-4A92-9FDA-791D5E1DFC80}"/>
              </a:ext>
            </a:extLst>
          </p:cNvPr>
          <p:cNvSpPr/>
          <p:nvPr/>
        </p:nvSpPr>
        <p:spPr>
          <a:xfrm>
            <a:off x="177800" y="3694166"/>
            <a:ext cx="4144818" cy="1355616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0" i="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Una base nitrogenada</a:t>
            </a:r>
            <a:endParaRPr lang="es-PE" sz="3200" dirty="0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DF2E5B5F-8319-4C8D-9314-93BFF31B3DD9}"/>
              </a:ext>
            </a:extLst>
          </p:cNvPr>
          <p:cNvSpPr/>
          <p:nvPr/>
        </p:nvSpPr>
        <p:spPr>
          <a:xfrm>
            <a:off x="177800" y="5314948"/>
            <a:ext cx="4144818" cy="13556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0" i="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Un grupo fosfato</a:t>
            </a:r>
            <a:endParaRPr lang="es-PE" sz="3200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2035D07-A0B6-459E-9DC6-836B91669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2" t="2564" r="2208" b="5678"/>
          <a:stretch/>
        </p:blipFill>
        <p:spPr>
          <a:xfrm>
            <a:off x="8201893" y="941405"/>
            <a:ext cx="2731675" cy="196194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E9DE21-5C80-4948-8B69-770012AC5C90}"/>
              </a:ext>
            </a:extLst>
          </p:cNvPr>
          <p:cNvCxnSpPr/>
          <p:nvPr/>
        </p:nvCxnSpPr>
        <p:spPr>
          <a:xfrm flipV="1">
            <a:off x="4668982" y="1954638"/>
            <a:ext cx="3131127" cy="43933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B6970FFC-29A1-4741-A984-D784D73C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85" y="3021429"/>
            <a:ext cx="3014530" cy="1793645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AE13C92-6C6A-42F5-AE87-8166BCAA925D}"/>
              </a:ext>
            </a:extLst>
          </p:cNvPr>
          <p:cNvCxnSpPr>
            <a:cxnSpLocks/>
          </p:cNvCxnSpPr>
          <p:nvPr/>
        </p:nvCxnSpPr>
        <p:spPr>
          <a:xfrm>
            <a:off x="4668982" y="4100828"/>
            <a:ext cx="320040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8EFE1B30-F50B-4FBE-95B3-020B18BD1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179" y="4933155"/>
            <a:ext cx="1669341" cy="1769502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20D6D9C-09A7-46A8-AD7A-7683775ED04D}"/>
              </a:ext>
            </a:extLst>
          </p:cNvPr>
          <p:cNvCxnSpPr>
            <a:cxnSpLocks/>
          </p:cNvCxnSpPr>
          <p:nvPr/>
        </p:nvCxnSpPr>
        <p:spPr>
          <a:xfrm>
            <a:off x="4668982" y="5817906"/>
            <a:ext cx="3200402" cy="3612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-169786"/>
            <a:ext cx="12443691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5500" dirty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¿Cómo se transmite la información genética?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966549-A2FC-48B8-8845-3FDB4EA312CB}"/>
              </a:ext>
            </a:extLst>
          </p:cNvPr>
          <p:cNvSpPr txBox="1"/>
          <p:nvPr/>
        </p:nvSpPr>
        <p:spPr>
          <a:xfrm>
            <a:off x="173181" y="1685452"/>
            <a:ext cx="118802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Puede darse de muchas formas específicas, pero todos los tipos de reproducción involucran el paso de los genes de una generación de seres vivientes a una nueva.</a:t>
            </a:r>
            <a:endParaRPr lang="es-PE" sz="3200" dirty="0">
              <a:solidFill>
                <a:schemeClr val="accent5">
                  <a:lumMod val="5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ahoma"/>
              <a:ea typeface="Tahoma"/>
              <a:cs typeface="Tahom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5D4522-5531-4AB5-AE24-1D1A2B23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2" y="3268966"/>
            <a:ext cx="6871855" cy="3444517"/>
          </a:xfrm>
          <a:prstGeom prst="rect">
            <a:avLst/>
          </a:prstGeom>
          <a:ln w="38100" cap="sq">
            <a:solidFill>
              <a:srgbClr val="71335C"/>
            </a:solidFill>
            <a:prstDash val="solid"/>
            <a:miter lim="800000"/>
          </a:ln>
          <a:effectLst>
            <a:glow rad="101600">
              <a:srgbClr val="71335C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Nube 6">
            <a:extLst>
              <a:ext uri="{FF2B5EF4-FFF2-40B4-BE49-F238E27FC236}">
                <a16:creationId xmlns:a16="http://schemas.microsoft.com/office/drawing/2014/main" id="{655F958F-7E20-42ED-A941-2922C746EE5B}"/>
              </a:ext>
            </a:extLst>
          </p:cNvPr>
          <p:cNvSpPr/>
          <p:nvPr/>
        </p:nvSpPr>
        <p:spPr>
          <a:xfrm>
            <a:off x="173181" y="3574473"/>
            <a:ext cx="2292928" cy="997527"/>
          </a:xfrm>
          <a:prstGeom prst="cloud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Herencia dominante</a:t>
            </a:r>
            <a:endParaRPr lang="es-PE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9F5159B0-AF8D-4D74-B43B-956BD235E987}"/>
              </a:ext>
            </a:extLst>
          </p:cNvPr>
          <p:cNvSpPr/>
          <p:nvPr/>
        </p:nvSpPr>
        <p:spPr>
          <a:xfrm>
            <a:off x="138545" y="5306291"/>
            <a:ext cx="2292928" cy="997527"/>
          </a:xfrm>
          <a:prstGeom prst="cloud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Herencia</a:t>
            </a:r>
            <a:r>
              <a:rPr lang="es-ES" dirty="0"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s-E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recesiva</a:t>
            </a:r>
            <a:endParaRPr lang="es-PE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8D8E1EDD-1F5D-44AF-B139-BF4AD0B66F52}"/>
              </a:ext>
            </a:extLst>
          </p:cNvPr>
          <p:cNvSpPr/>
          <p:nvPr/>
        </p:nvSpPr>
        <p:spPr>
          <a:xfrm>
            <a:off x="9673936" y="3429000"/>
            <a:ext cx="2466109" cy="997527"/>
          </a:xfrm>
          <a:prstGeom prst="cloud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Herencia codominante</a:t>
            </a:r>
            <a:endParaRPr lang="es-PE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1" name="Nube 20">
            <a:extLst>
              <a:ext uri="{FF2B5EF4-FFF2-40B4-BE49-F238E27FC236}">
                <a16:creationId xmlns:a16="http://schemas.microsoft.com/office/drawing/2014/main" id="{BB1C0D56-E25E-4302-AEA3-9F00AF567C74}"/>
              </a:ext>
            </a:extLst>
          </p:cNvPr>
          <p:cNvSpPr/>
          <p:nvPr/>
        </p:nvSpPr>
        <p:spPr>
          <a:xfrm>
            <a:off x="9760527" y="5306290"/>
            <a:ext cx="2292928" cy="997527"/>
          </a:xfrm>
          <a:prstGeom prst="cloud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Herencia intermedia</a:t>
            </a:r>
            <a:endParaRPr lang="es-PE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 animBg="1"/>
      <p:bldP spid="16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72348">
            <a:off x="9499924" y="3612132"/>
            <a:ext cx="3119673" cy="31196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393" y="2320517"/>
            <a:ext cx="8155215" cy="2226533"/>
          </a:xfrm>
        </p:spPr>
        <p:txBody>
          <a:bodyPr rtlCol="0">
            <a:noAutofit/>
          </a:bodyPr>
          <a:lstStyle/>
          <a:p>
            <a:pPr rtl="0"/>
            <a:r>
              <a:rPr lang="es-ES" sz="13800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GRACIAS</a:t>
            </a:r>
          </a:p>
        </p:txBody>
      </p: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13697">
            <a:off x="-654961" y="3549256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-875562" y="-422313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96103">
            <a:off x="10428453" y="4155988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096564" y="131989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1105521" y="123634"/>
            <a:ext cx="1488402" cy="1488402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85278" flipH="1">
            <a:off x="522672" y="-358175"/>
            <a:ext cx="2684499" cy="26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72348">
            <a:off x="9211659" y="1652283"/>
            <a:ext cx="3119673" cy="31196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0325" y="34489"/>
            <a:ext cx="7066325" cy="1421813"/>
          </a:xfrm>
        </p:spPr>
        <p:txBody>
          <a:bodyPr rtlCol="0">
            <a:noAutofit/>
          </a:bodyPr>
          <a:lstStyle/>
          <a:p>
            <a:pPr rtl="0"/>
            <a:r>
              <a:rPr lang="es-ES" sz="9600" dirty="0">
                <a:solidFill>
                  <a:schemeClr val="bg1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Fuentes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87" y="1456302"/>
            <a:ext cx="9383745" cy="5174211"/>
          </a:xfrm>
        </p:spPr>
        <p:txBody>
          <a:bodyPr rtlCol="0"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https://concepto.de/acidos-nucleicos/#ixzz6kFL0cxWy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https://es.wikipedia.org/wiki/Genoma_humano#Cromosomas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https://concepto.de/adn/#ixzz6kFK7kGeq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https://concepto.de/arn/#ixzz6kFKIgR38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https://concepto.de/acidos-nucleicos/#ixzz6kFKqwPdz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https://concepto.de/acidos-nucleicos/#ixzz6kFKxp7jQ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https://concepto.de/acidos-nucleicos/#ixzz6kFL0cxWy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https://concepto.de/informacion-genetica/#ixzz6kFMnxyb3</a:t>
            </a:r>
            <a:endParaRPr lang="es-PE" sz="28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  <a:p>
            <a:pPr rtl="0"/>
            <a:endParaRPr lang="es-E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213697">
            <a:off x="9902766" y="1589406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451125">
            <a:off x="9044040" y="-785185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996103">
            <a:off x="10513529" y="4502853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889495">
            <a:off x="10558605" y="119791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520790">
            <a:off x="11204125" y="162792"/>
            <a:ext cx="1488402" cy="1488402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0629882" flipH="1">
            <a:off x="9186822" y="4177308"/>
            <a:ext cx="2684499" cy="26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8585200" y="0"/>
            <a:ext cx="3606800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177800" y="2073384"/>
            <a:ext cx="81170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La biología molecular es la rama de la biología que tiene como objetivo el estudio de los procesos que se desarrollan en los seres vivos desde un punto de vista molecular.</a:t>
            </a:r>
            <a:endParaRPr lang="es-PE" sz="4000" dirty="0">
              <a:solidFill>
                <a:schemeClr val="accent5">
                  <a:lumMod val="5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ahoma"/>
              <a:ea typeface="Tahoma"/>
              <a:cs typeface="Tahoma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065ED6A-138D-421F-8709-ED7FDFA7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58" y="1006585"/>
            <a:ext cx="2801642" cy="484482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25206"/>
            <a:ext cx="9636493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75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Biología Molecular</a:t>
            </a:r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25206"/>
            <a:ext cx="9636493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7500" dirty="0">
                <a:solidFill>
                  <a:srgbClr val="71335C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Características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C1F041-BBFF-4C65-B7CC-94BF6EDAA1A8}"/>
              </a:ext>
            </a:extLst>
          </p:cNvPr>
          <p:cNvSpPr txBox="1"/>
          <p:nvPr/>
        </p:nvSpPr>
        <p:spPr>
          <a:xfrm>
            <a:off x="358406" y="2073384"/>
            <a:ext cx="111604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accent5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Al estudiar el comportamiento biológico de las moléculas que componen las células vivas, la Biología molecular roza otras ciencias como la Genética que se interesa por la estructura y funcionamiento de los genes y por la regulación</a:t>
            </a:r>
          </a:p>
        </p:txBody>
      </p:sp>
    </p:spTree>
    <p:extLst>
      <p:ext uri="{BB962C8B-B14F-4D97-AF65-F5344CB8AC3E}">
        <p14:creationId xmlns:p14="http://schemas.microsoft.com/office/powerpoint/2010/main" val="93708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 rot="5400000">
            <a:off x="3009900" y="-2324100"/>
            <a:ext cx="6172200" cy="12192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53945"/>
            <a:ext cx="13557250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accent5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Diagrama esquemático de un cromosoma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C06E70-8FD5-4FA7-B3D9-AED6AF0D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76" y="1125458"/>
            <a:ext cx="3965363" cy="5525279"/>
          </a:xfrm>
          <a:prstGeom prst="rect">
            <a:avLst/>
          </a:prstGeom>
          <a:ln w="76200" cap="sq">
            <a:solidFill>
              <a:srgbClr val="7030A0"/>
            </a:solidFill>
            <a:prstDash val="solid"/>
            <a:miter lim="800000"/>
          </a:ln>
          <a:effectLst>
            <a:glow rad="228600">
              <a:srgbClr val="7030A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E51D167-5E5B-402E-9B14-243721323CC6}"/>
              </a:ext>
            </a:extLst>
          </p:cNvPr>
          <p:cNvSpPr txBox="1"/>
          <p:nvPr/>
        </p:nvSpPr>
        <p:spPr>
          <a:xfrm>
            <a:off x="0" y="1741701"/>
            <a:ext cx="7789330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(1)</a:t>
            </a: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 La cromátida es cada una de las dos unidades longitudinales del cromosoma ya duplicado y está unida a su cromátida hermana por el centrómero.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(2)</a:t>
            </a: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 ADN, es un ácido nucleico que contiene las instrucciones genéticas usadas en el desarrollo y funcionamiento de todos los organismos vivos.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(3)</a:t>
            </a: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 Brazo corto.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(4)</a:t>
            </a: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 Brazo largo.</a:t>
            </a:r>
          </a:p>
        </p:txBody>
      </p:sp>
    </p:spTree>
    <p:extLst>
      <p:ext uri="{BB962C8B-B14F-4D97-AF65-F5344CB8AC3E}">
        <p14:creationId xmlns:p14="http://schemas.microsoft.com/office/powerpoint/2010/main" val="3583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8585200" y="0"/>
            <a:ext cx="3606800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177800" y="1476758"/>
            <a:ext cx="81170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El genoma humano, es la secuencia de ADN contenida en 23 pares de cromosomas en el núcleo de cada célula humana diploide. De los 23 pares, 22 son cromosomas autosómicos y un par determinante del sexo (dos cromosomas X en mujeres, y un X y un Y en varones). </a:t>
            </a:r>
            <a:endParaRPr lang="es-PE" sz="4000" dirty="0">
              <a:solidFill>
                <a:schemeClr val="accent5">
                  <a:lumMod val="5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ahoma"/>
              <a:ea typeface="Tahoma"/>
              <a:cs typeface="Tahom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25206"/>
            <a:ext cx="9636493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7500" dirty="0">
                <a:solidFill>
                  <a:srgbClr val="002060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Genoma Humano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963804-22B9-4683-A311-8EF189F7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90714" y="2419722"/>
            <a:ext cx="6491681" cy="20185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957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 rot="5400000">
            <a:off x="3067050" y="-2266950"/>
            <a:ext cx="6057900" cy="12192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2" y="-509196"/>
            <a:ext cx="13688325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>
                <a:effectLst>
                  <a:glow rad="228600">
                    <a:schemeClr val="accent4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¿Qué son </a:t>
            </a:r>
            <a:r>
              <a:rPr lang="es-ES" sz="6600" dirty="0" err="1">
                <a:effectLst>
                  <a:glow rad="228600">
                    <a:schemeClr val="accent4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lós</a:t>
            </a:r>
            <a:r>
              <a:rPr lang="es-ES" sz="6600" dirty="0">
                <a:effectLst>
                  <a:glow rad="228600">
                    <a:schemeClr val="accent4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ácidos nucleicos?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8D31A07-5671-487F-8105-9F7412CC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360237"/>
            <a:ext cx="5448300" cy="4358640"/>
          </a:xfrm>
          <a:prstGeom prst="snip2DiagRect">
            <a:avLst>
              <a:gd name="adj1" fmla="val 8741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177800" y="1381508"/>
            <a:ext cx="1195960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Son macromoléculas o polímeros biológicos presentes en las células de los seres vivos</a:t>
            </a:r>
            <a:endParaRPr lang="es-PE" sz="32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43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 rot="5400000">
            <a:off x="3067050" y="-2266950"/>
            <a:ext cx="6057900" cy="12192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2" y="-205426"/>
            <a:ext cx="13688325" cy="1567182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Tipos de ácidos nucleicos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0DBD890-9FB8-4D99-8D49-131CD1A17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28"/>
          <a:stretch/>
        </p:blipFill>
        <p:spPr>
          <a:xfrm>
            <a:off x="3975388" y="3361019"/>
            <a:ext cx="4241223" cy="3332932"/>
          </a:xfrm>
          <a:prstGeom prst="rect">
            <a:avLst/>
          </a:prstGeom>
          <a:ln w="76200" cap="sq">
            <a:solidFill>
              <a:schemeClr val="accent4"/>
            </a:solidFill>
            <a:prstDash val="solid"/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177800" y="1367653"/>
            <a:ext cx="11959608" cy="1993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Existen dos tipos conocidos de ácidos nucleicos: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ADN (Ácido desoxirribonucleico) : Es un polímero esencial para la vida, encontrado en el interior de todas las células de los seres vivos y en el interior de la mayoría de los virus.</a:t>
            </a:r>
          </a:p>
        </p:txBody>
      </p:sp>
    </p:spTree>
    <p:extLst>
      <p:ext uri="{BB962C8B-B14F-4D97-AF65-F5344CB8AC3E}">
        <p14:creationId xmlns:p14="http://schemas.microsoft.com/office/powerpoint/2010/main" val="35365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 rot="5400000">
            <a:off x="3067050" y="-2266950"/>
            <a:ext cx="6057900" cy="12192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2" y="-205426"/>
            <a:ext cx="13688325" cy="1567182"/>
          </a:xfrm>
        </p:spPr>
        <p:txBody>
          <a:bodyPr rtlCol="0">
            <a:normAutofit/>
          </a:bodyPr>
          <a:lstStyle/>
          <a:p>
            <a:pPr rtl="0"/>
            <a:r>
              <a:rPr lang="es-ES" sz="6600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Tipos de ácidos nucleicos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E8A215-257C-48FE-B777-9C4289DA5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17" r="1639"/>
          <a:stretch/>
        </p:blipFill>
        <p:spPr>
          <a:xfrm>
            <a:off x="3920836" y="2999821"/>
            <a:ext cx="4350328" cy="3658434"/>
          </a:xfrm>
          <a:prstGeom prst="rect">
            <a:avLst/>
          </a:prstGeom>
          <a:ln w="76200" cap="sq">
            <a:solidFill>
              <a:schemeClr val="accent4"/>
            </a:solidFill>
            <a:prstDash val="solid"/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177800" y="1367653"/>
            <a:ext cx="11959608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ahoma"/>
                <a:ea typeface="Tahoma"/>
                <a:cs typeface="Tahoma"/>
              </a:rPr>
              <a:t>ARN (Ácido ribonucleico) : Es uno de los ácidos nucleicos elementales para la vida, encargado junto al ADN (ácido desoxirribonucleico) de las labores de síntesis de proteínas y herencia genética.</a:t>
            </a:r>
            <a:endParaRPr lang="es-PE" sz="3200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2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7134225" y="0"/>
            <a:ext cx="5057775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885D2-7B95-4101-A213-286E77A0DFD8}"/>
              </a:ext>
            </a:extLst>
          </p:cNvPr>
          <p:cNvSpPr txBox="1"/>
          <p:nvPr/>
        </p:nvSpPr>
        <p:spPr>
          <a:xfrm>
            <a:off x="-3560" y="2266083"/>
            <a:ext cx="7277195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El ADN codifica la totalidad de la información genética del organismo a través de su secuencia de nucleótidos.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El ARN sirve como operador a partir de dicho código, copiándolo y llevándolo a los ribosomas celulares, donde se procederá al ensamblaje de las proteínas</a:t>
            </a:r>
            <a:r>
              <a:rPr lang="es-PE" sz="3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ahoma"/>
                <a:ea typeface="Tahoma"/>
                <a:cs typeface="Tahoma"/>
              </a:rPr>
              <a:t>Intervienen en los procesos de construcción (síntesis) de proteínas.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-32507"/>
            <a:ext cx="8663262" cy="2298590"/>
          </a:xfrm>
        </p:spPr>
        <p:txBody>
          <a:bodyPr rtlCol="0">
            <a:normAutofit/>
          </a:bodyPr>
          <a:lstStyle/>
          <a:p>
            <a:pPr rtl="0"/>
            <a:r>
              <a:rPr lang="es-ES" sz="7500" dirty="0">
                <a:solidFill>
                  <a:schemeClr val="bg1"/>
                </a:solidFill>
                <a:effectLst>
                  <a:glow rad="228600">
                    <a:srgbClr val="35A187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Función de los ácidos nucleicos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484C8D-A689-4616-859B-9376EB07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66862">
            <a:off x="7178956" y="2600313"/>
            <a:ext cx="5663723" cy="14052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0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5_TF33787325" id="{DECB53D5-F404-42F3-A793-5F9B1417E849}" vid="{8667C871-1B2F-4EC3-B15D-C4890392D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570</Words>
  <Application>Microsoft Office PowerPoint</Application>
  <PresentationFormat>Panorámica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Tahoma</vt:lpstr>
      <vt:lpstr>Wingdings</vt:lpstr>
      <vt:lpstr>Tema de Office</vt:lpstr>
      <vt:lpstr>Biología Molecular, Ácidos Nucleicos,  Genoma Humano </vt:lpstr>
      <vt:lpstr>Biología Molecular</vt:lpstr>
      <vt:lpstr>Características</vt:lpstr>
      <vt:lpstr>Diagrama esquemático de un cromosoma</vt:lpstr>
      <vt:lpstr>Genoma Humano</vt:lpstr>
      <vt:lpstr>¿Qué son lós ácidos nucleicos?</vt:lpstr>
      <vt:lpstr>Tipos de ácidos nucleicos</vt:lpstr>
      <vt:lpstr>Tipos de ácidos nucleicos</vt:lpstr>
      <vt:lpstr>Función de los ácidos nucleicos</vt:lpstr>
      <vt:lpstr>Estructura de los ácidos nucleicos</vt:lpstr>
      <vt:lpstr>¿Cómo se transmite la información genética?</vt:lpstr>
      <vt:lpstr>GRACIAS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Biología Molecular, Ácidos Nucleicos y  Genoma Humano </dc:title>
  <dc:creator>Ángel Larreategui Castro</dc:creator>
  <cp:lastModifiedBy>Ángel Larreategui Castro</cp:lastModifiedBy>
  <cp:revision>14</cp:revision>
  <dcterms:created xsi:type="dcterms:W3CDTF">2021-01-22T02:35:00Z</dcterms:created>
  <dcterms:modified xsi:type="dcterms:W3CDTF">2021-01-22T05:18:30Z</dcterms:modified>
</cp:coreProperties>
</file>