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 ContentType="application/vnd.ms-excel"/>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9" r:id="rId3"/>
    <p:sldId id="279" r:id="rId4"/>
    <p:sldId id="280" r:id="rId5"/>
    <p:sldId id="283" r:id="rId6"/>
    <p:sldId id="284" r:id="rId7"/>
    <p:sldId id="260" r:id="rId8"/>
    <p:sldId id="282" r:id="rId9"/>
    <p:sldId id="263" r:id="rId10"/>
    <p:sldId id="262" r:id="rId11"/>
    <p:sldId id="285" r:id="rId12"/>
    <p:sldId id="275" r:id="rId13"/>
    <p:sldId id="276" r:id="rId14"/>
    <p:sldId id="277" r:id="rId15"/>
    <p:sldId id="291" r:id="rId16"/>
    <p:sldId id="292" r:id="rId17"/>
    <p:sldId id="293" r:id="rId18"/>
    <p:sldId id="278" r:id="rId19"/>
    <p:sldId id="294" r:id="rId20"/>
    <p:sldId id="295" r:id="rId21"/>
    <p:sldId id="296" r:id="rId22"/>
    <p:sldId id="270" r:id="rId23"/>
    <p:sldId id="287" r:id="rId25"/>
    <p:sldId id="271" r:id="rId26"/>
    <p:sldId id="272" r:id="rId27"/>
    <p:sldId id="273" r:id="rId28"/>
    <p:sldId id="288" r:id="rId29"/>
    <p:sldId id="274" r:id="rId30"/>
    <p:sldId id="289" r:id="rId31"/>
    <p:sldId id="290" r:id="rId32"/>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66"/>
    <a:srgbClr val="D32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1"/>
    <p:restoredTop sz="94660"/>
  </p:normalViewPr>
  <p:slideViewPr>
    <p:cSldViewPr showGuide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7.jpeg"/></Relationships>
</file>

<file path=ppt/diagrams/_rels/data2.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7.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5A0BDA-E67E-4B2B-8EDA-8B427CCE0E78}" type="doc">
      <dgm:prSet loTypeId="urn:microsoft.com/office/officeart/2005/8/layout/radial2" loCatId="relationship" qsTypeId="urn:microsoft.com/office/officeart/2005/8/quickstyle/simple2" qsCatId="simple" csTypeId="urn:microsoft.com/office/officeart/2005/8/colors/accent1_2" csCatId="accent1" phldr="1"/>
      <dgm:spPr/>
      <dgm:t>
        <a:bodyPr/>
        <a:lstStyle/>
        <a:p>
          <a:endParaRPr lang="es-ES"/>
        </a:p>
      </dgm:t>
    </dgm:pt>
    <dgm:pt modelId="{E51B3163-6764-4B2A-8DB8-D113E6BECCCD}">
      <dgm:prSet phldrT="[Texto]"/>
      <dgm:spPr>
        <a:solidFill>
          <a:schemeClr val="accent5">
            <a:lumMod val="75000"/>
          </a:schemeClr>
        </a:solidFill>
      </dgm:spPr>
      <dgm:t>
        <a:bodyPr/>
        <a:lstStyle/>
        <a:p>
          <a:r>
            <a:rPr lang="es-VE" dirty="0" smtClean="0">
              <a:solidFill>
                <a:srgbClr val="000000"/>
              </a:solidFill>
              <a:ea typeface="DejaVu Sans" charset="0"/>
              <a:cs typeface="DejaVu Sans" charset="0"/>
            </a:rPr>
            <a:t>¿Cómo producir?</a:t>
          </a:r>
          <a:endParaRPr lang="es-ES" dirty="0"/>
        </a:p>
      </dgm:t>
    </dgm:pt>
    <dgm:pt modelId="{8A05BE33-2C96-401D-A07A-A3296EB8B7CD}" cxnId="{F7F74BD1-E2AE-4F9B-B520-F65F9B4C4FE1}" type="parTrans">
      <dgm:prSet/>
      <dgm:spPr/>
      <dgm:t>
        <a:bodyPr/>
        <a:lstStyle/>
        <a:p>
          <a:endParaRPr lang="es-ES"/>
        </a:p>
      </dgm:t>
    </dgm:pt>
    <dgm:pt modelId="{09D8A7BB-5320-42A2-BCA1-B1CBD0AD2F5B}" cxnId="{F7F74BD1-E2AE-4F9B-B520-F65F9B4C4FE1}" type="sibTrans">
      <dgm:prSet/>
      <dgm:spPr/>
      <dgm:t>
        <a:bodyPr/>
        <a:lstStyle/>
        <a:p>
          <a:endParaRPr lang="es-ES"/>
        </a:p>
      </dgm:t>
    </dgm:pt>
    <dgm:pt modelId="{10B40BDA-07C0-4268-97E3-FA21B56C0DBC}">
      <dgm:prSet phldrT="[Texto]"/>
      <dgm:spPr/>
      <dgm:t>
        <a:bodyPr/>
        <a:lstStyle/>
        <a:p>
          <a:r>
            <a:rPr lang="es-VE" dirty="0" smtClean="0">
              <a:solidFill>
                <a:srgbClr val="000000"/>
              </a:solidFill>
              <a:ea typeface="DejaVu Sans" charset="0"/>
              <a:cs typeface="DejaVu Sans" charset="0"/>
            </a:rPr>
            <a:t>¿Para quién producir?</a:t>
          </a:r>
          <a:endParaRPr lang="es-ES" dirty="0"/>
        </a:p>
      </dgm:t>
    </dgm:pt>
    <dgm:pt modelId="{FEDBD736-E203-4D68-BF20-9CACEEE707F8}" cxnId="{57FC4324-F1E9-41E0-A244-1CB558188905}" type="parTrans">
      <dgm:prSet/>
      <dgm:spPr/>
      <dgm:t>
        <a:bodyPr/>
        <a:lstStyle/>
        <a:p>
          <a:endParaRPr lang="es-ES"/>
        </a:p>
      </dgm:t>
    </dgm:pt>
    <dgm:pt modelId="{1F9D0516-0E02-4AD5-AE21-7B71CA73E4FC}" cxnId="{57FC4324-F1E9-41E0-A244-1CB558188905}" type="sibTrans">
      <dgm:prSet/>
      <dgm:spPr/>
      <dgm:t>
        <a:bodyPr/>
        <a:lstStyle/>
        <a:p>
          <a:endParaRPr lang="es-ES"/>
        </a:p>
      </dgm:t>
    </dgm:pt>
    <dgm:pt modelId="{880E824E-325A-4E92-B9EC-D6E50F08E839}">
      <dgm:prSet/>
      <dgm:spPr>
        <a:solidFill>
          <a:srgbClr val="FF33CC"/>
        </a:solidFill>
      </dgm:spPr>
      <dgm:t>
        <a:bodyPr/>
        <a:lstStyle/>
        <a:p>
          <a:r>
            <a:rPr lang="es-VE" dirty="0" smtClean="0">
              <a:solidFill>
                <a:srgbClr val="000000"/>
              </a:solidFill>
              <a:ea typeface="DejaVu Sans" charset="0"/>
              <a:cs typeface="DejaVu Sans" charset="0"/>
            </a:rPr>
            <a:t>¿Qué y cuanto producir?</a:t>
          </a:r>
          <a:endParaRPr lang="es-VE" dirty="0">
            <a:solidFill>
              <a:srgbClr val="000000"/>
            </a:solidFill>
            <a:ea typeface="DejaVu Sans" charset="0"/>
            <a:cs typeface="DejaVu Sans" charset="0"/>
          </a:endParaRPr>
        </a:p>
      </dgm:t>
    </dgm:pt>
    <dgm:pt modelId="{B6B67249-DFBC-43C4-ADB3-1003D9A95C6C}" cxnId="{C0BBD2D5-4476-48F8-BCA8-C35EFE39D892}" type="parTrans">
      <dgm:prSet/>
      <dgm:spPr/>
      <dgm:t>
        <a:bodyPr/>
        <a:lstStyle/>
        <a:p>
          <a:endParaRPr lang="es-ES"/>
        </a:p>
      </dgm:t>
    </dgm:pt>
    <dgm:pt modelId="{97CE56FE-9BE0-483C-8079-565DA7601E1A}" cxnId="{C0BBD2D5-4476-48F8-BCA8-C35EFE39D892}" type="sibTrans">
      <dgm:prSet/>
      <dgm:spPr/>
      <dgm:t>
        <a:bodyPr/>
        <a:lstStyle/>
        <a:p>
          <a:endParaRPr lang="es-ES"/>
        </a:p>
      </dgm:t>
    </dgm:pt>
    <dgm:pt modelId="{0E87024B-777C-45DB-80C5-A1AB9D057AA0}" type="pres">
      <dgm:prSet presAssocID="{5C5A0BDA-E67E-4B2B-8EDA-8B427CCE0E78}" presName="composite" presStyleCnt="0">
        <dgm:presLayoutVars>
          <dgm:chMax val="5"/>
          <dgm:dir/>
          <dgm:animLvl val="ctr"/>
          <dgm:resizeHandles val="exact"/>
        </dgm:presLayoutVars>
      </dgm:prSet>
      <dgm:spPr/>
      <dgm:t>
        <a:bodyPr/>
        <a:lstStyle/>
        <a:p>
          <a:endParaRPr lang="es-ES_tradnl"/>
        </a:p>
      </dgm:t>
    </dgm:pt>
    <dgm:pt modelId="{6B21E666-1375-4298-B2F7-3830A110112D}" type="pres">
      <dgm:prSet presAssocID="{5C5A0BDA-E67E-4B2B-8EDA-8B427CCE0E78}" presName="cycle" presStyleCnt="0"/>
      <dgm:spPr/>
    </dgm:pt>
    <dgm:pt modelId="{6A88FD29-5C14-468C-AD62-ADBC900F883F}" type="pres">
      <dgm:prSet presAssocID="{5C5A0BDA-E67E-4B2B-8EDA-8B427CCE0E78}" presName="centerShape" presStyleCnt="0"/>
      <dgm:spPr/>
    </dgm:pt>
    <dgm:pt modelId="{2937CB78-161C-45AA-8051-E2D304DF02E8}" type="pres">
      <dgm:prSet presAssocID="{5C5A0BDA-E67E-4B2B-8EDA-8B427CCE0E78}" presName="connSite" presStyleLbl="node1" presStyleIdx="0" presStyleCnt="4"/>
      <dgm:spPr/>
    </dgm:pt>
    <dgm:pt modelId="{08F90F8D-E0B4-4041-827B-DAEA3A1261FB}" type="pres">
      <dgm:prSet presAssocID="{5C5A0BDA-E67E-4B2B-8EDA-8B427CCE0E78}" presName="visible" presStyleLbl="node1" presStyleIdx="0" presStyleCnt="4" custScaleX="144092" custScaleY="124770" custLinFactNeighborX="-6658" custLinFactNeighborY="-1208">
        <dgm:style>
          <a:lnRef idx="3">
            <a:schemeClr val="lt1"/>
          </a:lnRef>
          <a:fillRef idx="1">
            <a:schemeClr val="accent6"/>
          </a:fillRef>
          <a:effectRef idx="1">
            <a:schemeClr val="accent6"/>
          </a:effectRef>
          <a:fontRef idx="minor">
            <a:schemeClr val="lt1"/>
          </a:fontRef>
        </dgm:style>
      </dgm:prSet>
      <dgm:spPr>
        <a:blipFill rotWithShape="0">
          <a:blip xmlns:r="http://schemas.openxmlformats.org/officeDocument/2006/relationships" r:embed="rId1"/>
          <a:stretch>
            <a:fillRect/>
          </a:stretch>
        </a:blipFill>
      </dgm:spPr>
      <dgm:t>
        <a:bodyPr/>
        <a:lstStyle/>
        <a:p>
          <a:endParaRPr lang="es-ES_tradnl"/>
        </a:p>
      </dgm:t>
    </dgm:pt>
    <dgm:pt modelId="{091A94DE-EF04-4CC5-AECB-4208CB08AB7A}" type="pres">
      <dgm:prSet presAssocID="{B6B67249-DFBC-43C4-ADB3-1003D9A95C6C}" presName="Name25" presStyleLbl="parChTrans1D1" presStyleIdx="0" presStyleCnt="3"/>
      <dgm:spPr/>
      <dgm:t>
        <a:bodyPr/>
        <a:lstStyle/>
        <a:p>
          <a:endParaRPr lang="es-ES_tradnl"/>
        </a:p>
      </dgm:t>
    </dgm:pt>
    <dgm:pt modelId="{5E7E0A86-D88B-4966-8545-5117404A245D}" type="pres">
      <dgm:prSet presAssocID="{880E824E-325A-4E92-B9EC-D6E50F08E839}" presName="node" presStyleCnt="0"/>
      <dgm:spPr/>
    </dgm:pt>
    <dgm:pt modelId="{2B2A94F9-65B9-49FF-B5AD-E8F260480015}" type="pres">
      <dgm:prSet presAssocID="{880E824E-325A-4E92-B9EC-D6E50F08E839}" presName="parentNode" presStyleLbl="node1" presStyleIdx="1" presStyleCnt="4" custScaleX="106078" custScaleY="105739" custLinFactNeighborX="37819" custLinFactNeighborY="310">
        <dgm:presLayoutVars>
          <dgm:chMax val="1"/>
          <dgm:bulletEnabled val="1"/>
        </dgm:presLayoutVars>
      </dgm:prSet>
      <dgm:spPr/>
      <dgm:t>
        <a:bodyPr/>
        <a:lstStyle/>
        <a:p>
          <a:endParaRPr lang="es-ES_tradnl"/>
        </a:p>
      </dgm:t>
    </dgm:pt>
    <dgm:pt modelId="{68FDF06D-70BB-4647-8C68-57AF6A639AE0}" type="pres">
      <dgm:prSet presAssocID="{880E824E-325A-4E92-B9EC-D6E50F08E839}" presName="childNode" presStyleLbl="revTx" presStyleIdx="0" presStyleCnt="0">
        <dgm:presLayoutVars>
          <dgm:bulletEnabled val="1"/>
        </dgm:presLayoutVars>
      </dgm:prSet>
      <dgm:spPr/>
    </dgm:pt>
    <dgm:pt modelId="{A9CBEAFD-DC91-43E9-80E6-CA3B8467DB04}" type="pres">
      <dgm:prSet presAssocID="{8A05BE33-2C96-401D-A07A-A3296EB8B7CD}" presName="Name25" presStyleLbl="parChTrans1D1" presStyleIdx="1" presStyleCnt="3"/>
      <dgm:spPr/>
      <dgm:t>
        <a:bodyPr/>
        <a:lstStyle/>
        <a:p>
          <a:endParaRPr lang="es-ES_tradnl"/>
        </a:p>
      </dgm:t>
    </dgm:pt>
    <dgm:pt modelId="{5FB95036-4DEB-413B-8315-3C55C2B25FA8}" type="pres">
      <dgm:prSet presAssocID="{E51B3163-6764-4B2A-8DB8-D113E6BECCCD}" presName="node" presStyleCnt="0"/>
      <dgm:spPr/>
    </dgm:pt>
    <dgm:pt modelId="{52D85CDA-1397-462A-9814-9FFAE22E871B}" type="pres">
      <dgm:prSet presAssocID="{E51B3163-6764-4B2A-8DB8-D113E6BECCCD}" presName="parentNode" presStyleLbl="node1" presStyleIdx="2" presStyleCnt="4" custLinFactNeighborX="39516" custLinFactNeighborY="11695">
        <dgm:presLayoutVars>
          <dgm:chMax val="1"/>
          <dgm:bulletEnabled val="1"/>
        </dgm:presLayoutVars>
      </dgm:prSet>
      <dgm:spPr/>
      <dgm:t>
        <a:bodyPr/>
        <a:lstStyle/>
        <a:p>
          <a:endParaRPr lang="es-ES"/>
        </a:p>
      </dgm:t>
    </dgm:pt>
    <dgm:pt modelId="{4A50C2AB-2779-4B6A-898F-BF256A6E6325}" type="pres">
      <dgm:prSet presAssocID="{E51B3163-6764-4B2A-8DB8-D113E6BECCCD}" presName="childNode" presStyleLbl="revTx" presStyleIdx="0" presStyleCnt="0">
        <dgm:presLayoutVars>
          <dgm:bulletEnabled val="1"/>
        </dgm:presLayoutVars>
      </dgm:prSet>
      <dgm:spPr/>
      <dgm:t>
        <a:bodyPr/>
        <a:lstStyle/>
        <a:p>
          <a:endParaRPr lang="es-ES"/>
        </a:p>
      </dgm:t>
    </dgm:pt>
    <dgm:pt modelId="{D0232596-DBA7-441E-AE40-CEC903A8AB90}" type="pres">
      <dgm:prSet presAssocID="{FEDBD736-E203-4D68-BF20-9CACEEE707F8}" presName="Name25" presStyleLbl="parChTrans1D1" presStyleIdx="2" presStyleCnt="3"/>
      <dgm:spPr/>
      <dgm:t>
        <a:bodyPr/>
        <a:lstStyle/>
        <a:p>
          <a:endParaRPr lang="es-ES_tradnl"/>
        </a:p>
      </dgm:t>
    </dgm:pt>
    <dgm:pt modelId="{6C811B89-20D5-4338-9526-990F33AAB128}" type="pres">
      <dgm:prSet presAssocID="{10B40BDA-07C0-4268-97E3-FA21B56C0DBC}" presName="node" presStyleCnt="0"/>
      <dgm:spPr/>
    </dgm:pt>
    <dgm:pt modelId="{03EFD521-D1DA-433C-A29B-95E5F984A9F6}" type="pres">
      <dgm:prSet presAssocID="{10B40BDA-07C0-4268-97E3-FA21B56C0DBC}" presName="parentNode" presStyleLbl="node1" presStyleIdx="3" presStyleCnt="4">
        <dgm:presLayoutVars>
          <dgm:chMax val="1"/>
          <dgm:bulletEnabled val="1"/>
        </dgm:presLayoutVars>
      </dgm:prSet>
      <dgm:spPr/>
      <dgm:t>
        <a:bodyPr/>
        <a:lstStyle/>
        <a:p>
          <a:endParaRPr lang="es-ES"/>
        </a:p>
      </dgm:t>
    </dgm:pt>
    <dgm:pt modelId="{6F4BE659-5314-4056-ACD6-10B8FC766B54}" type="pres">
      <dgm:prSet presAssocID="{10B40BDA-07C0-4268-97E3-FA21B56C0DBC}" presName="childNode" presStyleLbl="revTx" presStyleIdx="0" presStyleCnt="0">
        <dgm:presLayoutVars>
          <dgm:bulletEnabled val="1"/>
        </dgm:presLayoutVars>
      </dgm:prSet>
      <dgm:spPr/>
      <dgm:t>
        <a:bodyPr/>
        <a:lstStyle/>
        <a:p>
          <a:endParaRPr lang="es-ES"/>
        </a:p>
      </dgm:t>
    </dgm:pt>
  </dgm:ptLst>
  <dgm:cxnLst>
    <dgm:cxn modelId="{CB21D231-1B2E-4111-9B96-34BD0D4636F8}" type="presOf" srcId="{B6B67249-DFBC-43C4-ADB3-1003D9A95C6C}" destId="{091A94DE-EF04-4CC5-AECB-4208CB08AB7A}" srcOrd="0" destOrd="0" presId="urn:microsoft.com/office/officeart/2005/8/layout/radial2"/>
    <dgm:cxn modelId="{F7F74BD1-E2AE-4F9B-B520-F65F9B4C4FE1}" srcId="{5C5A0BDA-E67E-4B2B-8EDA-8B427CCE0E78}" destId="{E51B3163-6764-4B2A-8DB8-D113E6BECCCD}" srcOrd="1" destOrd="0" parTransId="{8A05BE33-2C96-401D-A07A-A3296EB8B7CD}" sibTransId="{09D8A7BB-5320-42A2-BCA1-B1CBD0AD2F5B}"/>
    <dgm:cxn modelId="{C0BBD2D5-4476-48F8-BCA8-C35EFE39D892}" srcId="{5C5A0BDA-E67E-4B2B-8EDA-8B427CCE0E78}" destId="{880E824E-325A-4E92-B9EC-D6E50F08E839}" srcOrd="0" destOrd="0" parTransId="{B6B67249-DFBC-43C4-ADB3-1003D9A95C6C}" sibTransId="{97CE56FE-9BE0-483C-8079-565DA7601E1A}"/>
    <dgm:cxn modelId="{17A3706C-1F30-4F99-9326-16E3B1C6C73C}" type="presOf" srcId="{880E824E-325A-4E92-B9EC-D6E50F08E839}" destId="{2B2A94F9-65B9-49FF-B5AD-E8F260480015}" srcOrd="0" destOrd="0" presId="urn:microsoft.com/office/officeart/2005/8/layout/radial2"/>
    <dgm:cxn modelId="{235757DF-9772-4B4B-991A-04E3671CCFFB}" type="presOf" srcId="{FEDBD736-E203-4D68-BF20-9CACEEE707F8}" destId="{D0232596-DBA7-441E-AE40-CEC903A8AB90}" srcOrd="0" destOrd="0" presId="urn:microsoft.com/office/officeart/2005/8/layout/radial2"/>
    <dgm:cxn modelId="{32098380-15F5-47B8-99CD-BFD7B685848C}" type="presOf" srcId="{E51B3163-6764-4B2A-8DB8-D113E6BECCCD}" destId="{52D85CDA-1397-462A-9814-9FFAE22E871B}" srcOrd="0" destOrd="0" presId="urn:microsoft.com/office/officeart/2005/8/layout/radial2"/>
    <dgm:cxn modelId="{95004AB8-5C18-4515-8BC0-0EB8880CF057}" type="presOf" srcId="{5C5A0BDA-E67E-4B2B-8EDA-8B427CCE0E78}" destId="{0E87024B-777C-45DB-80C5-A1AB9D057AA0}" srcOrd="0" destOrd="0" presId="urn:microsoft.com/office/officeart/2005/8/layout/radial2"/>
    <dgm:cxn modelId="{9F9A9800-4FFC-4C77-B4D4-39763BA94856}" type="presOf" srcId="{8A05BE33-2C96-401D-A07A-A3296EB8B7CD}" destId="{A9CBEAFD-DC91-43E9-80E6-CA3B8467DB04}" srcOrd="0" destOrd="0" presId="urn:microsoft.com/office/officeart/2005/8/layout/radial2"/>
    <dgm:cxn modelId="{57FC4324-F1E9-41E0-A244-1CB558188905}" srcId="{5C5A0BDA-E67E-4B2B-8EDA-8B427CCE0E78}" destId="{10B40BDA-07C0-4268-97E3-FA21B56C0DBC}" srcOrd="2" destOrd="0" parTransId="{FEDBD736-E203-4D68-BF20-9CACEEE707F8}" sibTransId="{1F9D0516-0E02-4AD5-AE21-7B71CA73E4FC}"/>
    <dgm:cxn modelId="{3F5481A4-BEE1-4F51-8D10-1F7A2F503614}" type="presOf" srcId="{10B40BDA-07C0-4268-97E3-FA21B56C0DBC}" destId="{03EFD521-D1DA-433C-A29B-95E5F984A9F6}" srcOrd="0" destOrd="0" presId="urn:microsoft.com/office/officeart/2005/8/layout/radial2"/>
    <dgm:cxn modelId="{C6AE7577-12F4-4077-A438-A98895E76F8F}" type="presParOf" srcId="{0E87024B-777C-45DB-80C5-A1AB9D057AA0}" destId="{6B21E666-1375-4298-B2F7-3830A110112D}" srcOrd="0" destOrd="0" presId="urn:microsoft.com/office/officeart/2005/8/layout/radial2"/>
    <dgm:cxn modelId="{2B9B8F3F-4B94-4334-8A82-F9D7BA28A0A6}" type="presParOf" srcId="{6B21E666-1375-4298-B2F7-3830A110112D}" destId="{6A88FD29-5C14-468C-AD62-ADBC900F883F}" srcOrd="0" destOrd="0" presId="urn:microsoft.com/office/officeart/2005/8/layout/radial2"/>
    <dgm:cxn modelId="{43615471-5E9C-46C6-B2AF-E2FC6FB056CF}" type="presParOf" srcId="{6A88FD29-5C14-468C-AD62-ADBC900F883F}" destId="{2937CB78-161C-45AA-8051-E2D304DF02E8}" srcOrd="0" destOrd="0" presId="urn:microsoft.com/office/officeart/2005/8/layout/radial2"/>
    <dgm:cxn modelId="{4868B41A-286A-4417-B193-45BBD024410D}" type="presParOf" srcId="{6A88FD29-5C14-468C-AD62-ADBC900F883F}" destId="{08F90F8D-E0B4-4041-827B-DAEA3A1261FB}" srcOrd="1" destOrd="0" presId="urn:microsoft.com/office/officeart/2005/8/layout/radial2"/>
    <dgm:cxn modelId="{D2110328-F43A-4A52-94E6-624CC9527135}" type="presParOf" srcId="{6B21E666-1375-4298-B2F7-3830A110112D}" destId="{091A94DE-EF04-4CC5-AECB-4208CB08AB7A}" srcOrd="1" destOrd="0" presId="urn:microsoft.com/office/officeart/2005/8/layout/radial2"/>
    <dgm:cxn modelId="{82A78783-C7A2-495F-9F46-DE5FFB85485B}" type="presParOf" srcId="{6B21E666-1375-4298-B2F7-3830A110112D}" destId="{5E7E0A86-D88B-4966-8545-5117404A245D}" srcOrd="2" destOrd="0" presId="urn:microsoft.com/office/officeart/2005/8/layout/radial2"/>
    <dgm:cxn modelId="{1EE2A087-F0D3-4CBE-AA64-C3CA656738C9}" type="presParOf" srcId="{5E7E0A86-D88B-4966-8545-5117404A245D}" destId="{2B2A94F9-65B9-49FF-B5AD-E8F260480015}" srcOrd="0" destOrd="0" presId="urn:microsoft.com/office/officeart/2005/8/layout/radial2"/>
    <dgm:cxn modelId="{1163E984-C8BB-4254-9D53-0240FCDA0C33}" type="presParOf" srcId="{5E7E0A86-D88B-4966-8545-5117404A245D}" destId="{68FDF06D-70BB-4647-8C68-57AF6A639AE0}" srcOrd="1" destOrd="0" presId="urn:microsoft.com/office/officeart/2005/8/layout/radial2"/>
    <dgm:cxn modelId="{D9E223F7-7E96-41B8-8169-342E5A9EF388}" type="presParOf" srcId="{6B21E666-1375-4298-B2F7-3830A110112D}" destId="{A9CBEAFD-DC91-43E9-80E6-CA3B8467DB04}" srcOrd="3" destOrd="0" presId="urn:microsoft.com/office/officeart/2005/8/layout/radial2"/>
    <dgm:cxn modelId="{0D936C5A-B5C2-4980-A4F9-2B35E88DF1B2}" type="presParOf" srcId="{6B21E666-1375-4298-B2F7-3830A110112D}" destId="{5FB95036-4DEB-413B-8315-3C55C2B25FA8}" srcOrd="4" destOrd="0" presId="urn:microsoft.com/office/officeart/2005/8/layout/radial2"/>
    <dgm:cxn modelId="{DA09179D-70A1-41AB-AD18-5EB75FEEE4A2}" type="presParOf" srcId="{5FB95036-4DEB-413B-8315-3C55C2B25FA8}" destId="{52D85CDA-1397-462A-9814-9FFAE22E871B}" srcOrd="0" destOrd="0" presId="urn:microsoft.com/office/officeart/2005/8/layout/radial2"/>
    <dgm:cxn modelId="{038B7BEF-09A3-43FF-B19D-157DEBF4311C}" type="presParOf" srcId="{5FB95036-4DEB-413B-8315-3C55C2B25FA8}" destId="{4A50C2AB-2779-4B6A-898F-BF256A6E6325}" srcOrd="1" destOrd="0" presId="urn:microsoft.com/office/officeart/2005/8/layout/radial2"/>
    <dgm:cxn modelId="{FEA1E4DD-B7DB-476B-9423-FDE29BF44693}" type="presParOf" srcId="{6B21E666-1375-4298-B2F7-3830A110112D}" destId="{D0232596-DBA7-441E-AE40-CEC903A8AB90}" srcOrd="5" destOrd="0" presId="urn:microsoft.com/office/officeart/2005/8/layout/radial2"/>
    <dgm:cxn modelId="{6D572C33-2FB4-4FBF-A8C1-621BD213CEA0}" type="presParOf" srcId="{6B21E666-1375-4298-B2F7-3830A110112D}" destId="{6C811B89-20D5-4338-9526-990F33AAB128}" srcOrd="6" destOrd="0" presId="urn:microsoft.com/office/officeart/2005/8/layout/radial2"/>
    <dgm:cxn modelId="{8B7DB948-2398-400B-AEAA-50D83F11A036}" type="presParOf" srcId="{6C811B89-20D5-4338-9526-990F33AAB128}" destId="{03EFD521-D1DA-433C-A29B-95E5F984A9F6}" srcOrd="0" destOrd="0" presId="urn:microsoft.com/office/officeart/2005/8/layout/radial2"/>
    <dgm:cxn modelId="{E0B47427-C265-4CE0-B9C9-63F5909DDD97}" type="presParOf" srcId="{6C811B89-20D5-4338-9526-990F33AAB128}" destId="{6F4BE659-5314-4056-ACD6-10B8FC766B54}" srcOrd="1" destOrd="0" presId="urn:microsoft.com/office/officeart/2005/8/layout/radial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72104-1934-4D3B-A8AD-63F2F48413C4}" type="doc">
      <dgm:prSet loTypeId="urn:microsoft.com/office/officeart/2005/8/layout/radial4" loCatId="relationship" qsTypeId="urn:microsoft.com/office/officeart/2005/8/quickstyle/3d1" qsCatId="3D" csTypeId="urn:microsoft.com/office/officeart/2005/8/colors/colorful1#1" csCatId="colorful" phldr="1"/>
      <dgm:spPr/>
      <dgm:t>
        <a:bodyPr/>
        <a:lstStyle/>
        <a:p>
          <a:endParaRPr lang="es-ES_tradnl"/>
        </a:p>
      </dgm:t>
    </dgm:pt>
    <dgm:pt modelId="{36A2CE7C-8129-4D2F-9893-7E7CE66BB3A5}">
      <dgm:prSet phldrT="[Texto]"/>
      <dgm:spPr/>
      <dgm:t>
        <a:bodyPr/>
        <a:lstStyle/>
        <a:p>
          <a:r>
            <a:rPr lang="es-VE" dirty="0" smtClean="0">
              <a:solidFill>
                <a:schemeClr val="tx1"/>
              </a:solidFill>
            </a:rPr>
            <a:t>Leyes Económicas Generales</a:t>
          </a:r>
          <a:endParaRPr lang="es-ES_tradnl" dirty="0">
            <a:solidFill>
              <a:schemeClr val="tx1"/>
            </a:solidFill>
          </a:endParaRPr>
        </a:p>
      </dgm:t>
    </dgm:pt>
    <dgm:pt modelId="{41DAD69A-06B8-4DE1-B3FC-611C7DD8A12A}" cxnId="{1220B6F8-DBB8-4EFF-9DB6-B9EA54F0AC1C}" type="parTrans">
      <dgm:prSet/>
      <dgm:spPr/>
      <dgm:t>
        <a:bodyPr/>
        <a:lstStyle/>
        <a:p>
          <a:endParaRPr lang="es-ES_tradnl"/>
        </a:p>
      </dgm:t>
    </dgm:pt>
    <dgm:pt modelId="{52918553-200A-4F6D-A1EF-CC5F06D52C38}" cxnId="{1220B6F8-DBB8-4EFF-9DB6-B9EA54F0AC1C}" type="sibTrans">
      <dgm:prSet/>
      <dgm:spPr/>
      <dgm:t>
        <a:bodyPr/>
        <a:lstStyle/>
        <a:p>
          <a:endParaRPr lang="es-ES_tradnl"/>
        </a:p>
      </dgm:t>
    </dgm:pt>
    <dgm:pt modelId="{5543010B-175A-46AD-B03F-5B30A198BED1}">
      <dgm:prSet phldrT="[Texto]"/>
      <dgm:spPr/>
      <dgm:t>
        <a:bodyPr/>
        <a:lstStyle/>
        <a:p>
          <a:r>
            <a:rPr lang="es-VE" dirty="0" smtClean="0">
              <a:solidFill>
                <a:schemeClr val="tx1"/>
              </a:solidFill>
            </a:rPr>
            <a:t>Leyes Económicas Específicas</a:t>
          </a:r>
          <a:endParaRPr lang="es-ES_tradnl" dirty="0">
            <a:solidFill>
              <a:schemeClr val="tx1"/>
            </a:solidFill>
          </a:endParaRPr>
        </a:p>
      </dgm:t>
    </dgm:pt>
    <dgm:pt modelId="{12525286-FC77-430F-803E-6E9F31584038}" cxnId="{BCF4B666-9AE4-4EFA-9A46-09CCEBCE8B93}" type="parTrans">
      <dgm:prSet/>
      <dgm:spPr/>
      <dgm:t>
        <a:bodyPr/>
        <a:lstStyle/>
        <a:p>
          <a:endParaRPr lang="es-ES_tradnl"/>
        </a:p>
      </dgm:t>
    </dgm:pt>
    <dgm:pt modelId="{EBC50D21-A2EE-4BEF-9A29-D1EF8C43E0AE}" cxnId="{BCF4B666-9AE4-4EFA-9A46-09CCEBCE8B93}" type="sibTrans">
      <dgm:prSet/>
      <dgm:spPr/>
      <dgm:t>
        <a:bodyPr/>
        <a:lstStyle/>
        <a:p>
          <a:endParaRPr lang="es-ES_tradnl"/>
        </a:p>
      </dgm:t>
    </dgm:pt>
    <dgm:pt modelId="{E7E14A31-8E26-4114-AD24-AB444D1CF029}">
      <dgm:prSet phldrT="[Texto]"/>
      <dgm:spPr/>
      <dgm:t>
        <a:bodyPr/>
        <a:lstStyle/>
        <a:p>
          <a:r>
            <a:rPr lang="es-ES" dirty="0" smtClean="0">
              <a:solidFill>
                <a:schemeClr val="tx1"/>
              </a:solidFill>
            </a:rPr>
            <a:t>Leyes Económicas que no rigen en todas las formaciones</a:t>
          </a:r>
          <a:endParaRPr lang="es-ES_tradnl" dirty="0">
            <a:solidFill>
              <a:schemeClr val="tx1"/>
            </a:solidFill>
          </a:endParaRPr>
        </a:p>
      </dgm:t>
    </dgm:pt>
    <dgm:pt modelId="{DD515669-0296-4633-9BF8-EE11C730EF45}" cxnId="{1977B84B-4DAE-4098-8DDF-968294E2CA00}" type="parTrans">
      <dgm:prSet/>
      <dgm:spPr/>
      <dgm:t>
        <a:bodyPr/>
        <a:lstStyle/>
        <a:p>
          <a:endParaRPr lang="es-ES_tradnl"/>
        </a:p>
      </dgm:t>
    </dgm:pt>
    <dgm:pt modelId="{2CC48865-239B-4B7D-8C0F-B67224DCB7C6}" cxnId="{1977B84B-4DAE-4098-8DDF-968294E2CA00}" type="sibTrans">
      <dgm:prSet/>
      <dgm:spPr/>
      <dgm:t>
        <a:bodyPr/>
        <a:lstStyle/>
        <a:p>
          <a:endParaRPr lang="es-ES_tradnl"/>
        </a:p>
      </dgm:t>
    </dgm:pt>
    <dgm:pt modelId="{BC7DBB26-8079-4F42-BD9B-7EC20BBD3C0E}">
      <dgm:prSet phldrT="[Texto]"/>
      <dgm:spPr>
        <a:blipFill rotWithShape="0">
          <a:blip xmlns:r="http://schemas.openxmlformats.org/officeDocument/2006/relationships" r:embed="rId1"/>
          <a:stretch>
            <a:fillRect/>
          </a:stretch>
        </a:blipFill>
      </dgm:spPr>
      <dgm:t>
        <a:bodyPr/>
        <a:lstStyle/>
        <a:p>
          <a:endParaRPr lang="es-ES_tradnl" dirty="0"/>
        </a:p>
      </dgm:t>
    </dgm:pt>
    <dgm:pt modelId="{2247FD2F-14DB-4EDC-A71E-0AFDD2CBDDFE}" cxnId="{838715F7-00EB-4979-B409-339DB44FBB29}" type="sibTrans">
      <dgm:prSet/>
      <dgm:spPr/>
      <dgm:t>
        <a:bodyPr/>
        <a:lstStyle/>
        <a:p>
          <a:endParaRPr lang="es-ES_tradnl"/>
        </a:p>
      </dgm:t>
    </dgm:pt>
    <dgm:pt modelId="{92129952-DD91-4EDC-960A-D87F843C75E3}" cxnId="{838715F7-00EB-4979-B409-339DB44FBB29}" type="parTrans">
      <dgm:prSet/>
      <dgm:spPr/>
      <dgm:t>
        <a:bodyPr/>
        <a:lstStyle/>
        <a:p>
          <a:endParaRPr lang="es-ES_tradnl"/>
        </a:p>
      </dgm:t>
    </dgm:pt>
    <dgm:pt modelId="{B84E6EAD-EA2A-4AF1-B4B9-942E90F3F28B}" type="pres">
      <dgm:prSet presAssocID="{8D472104-1934-4D3B-A8AD-63F2F48413C4}" presName="cycle" presStyleCnt="0">
        <dgm:presLayoutVars>
          <dgm:chMax val="1"/>
          <dgm:dir/>
          <dgm:animLvl val="ctr"/>
          <dgm:resizeHandles val="exact"/>
        </dgm:presLayoutVars>
      </dgm:prSet>
      <dgm:spPr/>
      <dgm:t>
        <a:bodyPr/>
        <a:lstStyle/>
        <a:p>
          <a:endParaRPr lang="es-ES"/>
        </a:p>
      </dgm:t>
    </dgm:pt>
    <dgm:pt modelId="{C8402F3A-F1A5-4C3B-91A4-B3147538013E}" type="pres">
      <dgm:prSet presAssocID="{BC7DBB26-8079-4F42-BD9B-7EC20BBD3C0E}" presName="centerShape" presStyleLbl="node0" presStyleIdx="0" presStyleCnt="1" custScaleX="115348" custScaleY="107789" custLinFactNeighborX="732" custLinFactNeighborY="5703"/>
      <dgm:spPr/>
      <dgm:t>
        <a:bodyPr/>
        <a:lstStyle/>
        <a:p>
          <a:endParaRPr lang="es-ES_tradnl"/>
        </a:p>
      </dgm:t>
    </dgm:pt>
    <dgm:pt modelId="{2E3161F1-F03E-4F61-974C-BFCC87BA6A1E}" type="pres">
      <dgm:prSet presAssocID="{41DAD69A-06B8-4DE1-B3FC-611C7DD8A12A}" presName="parTrans" presStyleLbl="bgSibTrans2D1" presStyleIdx="0" presStyleCnt="3"/>
      <dgm:spPr/>
      <dgm:t>
        <a:bodyPr/>
        <a:lstStyle/>
        <a:p>
          <a:endParaRPr lang="es-ES"/>
        </a:p>
      </dgm:t>
    </dgm:pt>
    <dgm:pt modelId="{84C70E7C-B5C4-4342-9A05-DE4073E5C1DC}" type="pres">
      <dgm:prSet presAssocID="{36A2CE7C-8129-4D2F-9893-7E7CE66BB3A5}" presName="node" presStyleLbl="node1" presStyleIdx="0" presStyleCnt="3">
        <dgm:presLayoutVars>
          <dgm:bulletEnabled val="1"/>
        </dgm:presLayoutVars>
      </dgm:prSet>
      <dgm:spPr/>
      <dgm:t>
        <a:bodyPr/>
        <a:lstStyle/>
        <a:p>
          <a:endParaRPr lang="es-ES_tradnl"/>
        </a:p>
      </dgm:t>
    </dgm:pt>
    <dgm:pt modelId="{71C81CA9-DCA3-4381-A911-1A1DDD3E9C10}" type="pres">
      <dgm:prSet presAssocID="{12525286-FC77-430F-803E-6E9F31584038}" presName="parTrans" presStyleLbl="bgSibTrans2D1" presStyleIdx="1" presStyleCnt="3"/>
      <dgm:spPr/>
      <dgm:t>
        <a:bodyPr/>
        <a:lstStyle/>
        <a:p>
          <a:endParaRPr lang="es-ES"/>
        </a:p>
      </dgm:t>
    </dgm:pt>
    <dgm:pt modelId="{D9CDE2EB-9B38-49A7-9DF1-B7015E286EA1}" type="pres">
      <dgm:prSet presAssocID="{5543010B-175A-46AD-B03F-5B30A198BED1}" presName="node" presStyleLbl="node1" presStyleIdx="1" presStyleCnt="3">
        <dgm:presLayoutVars>
          <dgm:bulletEnabled val="1"/>
        </dgm:presLayoutVars>
      </dgm:prSet>
      <dgm:spPr/>
      <dgm:t>
        <a:bodyPr/>
        <a:lstStyle/>
        <a:p>
          <a:endParaRPr lang="es-ES_tradnl"/>
        </a:p>
      </dgm:t>
    </dgm:pt>
    <dgm:pt modelId="{8C5B907F-F8E7-4D07-8088-56EACB531B79}" type="pres">
      <dgm:prSet presAssocID="{DD515669-0296-4633-9BF8-EE11C730EF45}" presName="parTrans" presStyleLbl="bgSibTrans2D1" presStyleIdx="2" presStyleCnt="3"/>
      <dgm:spPr/>
      <dgm:t>
        <a:bodyPr/>
        <a:lstStyle/>
        <a:p>
          <a:endParaRPr lang="es-ES"/>
        </a:p>
      </dgm:t>
    </dgm:pt>
    <dgm:pt modelId="{0690EECD-38A1-4ED6-AFAC-36782848C0EF}" type="pres">
      <dgm:prSet presAssocID="{E7E14A31-8E26-4114-AD24-AB444D1CF029}" presName="node" presStyleLbl="node1" presStyleIdx="2" presStyleCnt="3">
        <dgm:presLayoutVars>
          <dgm:bulletEnabled val="1"/>
        </dgm:presLayoutVars>
      </dgm:prSet>
      <dgm:spPr/>
      <dgm:t>
        <a:bodyPr/>
        <a:lstStyle/>
        <a:p>
          <a:endParaRPr lang="es-ES_tradnl"/>
        </a:p>
      </dgm:t>
    </dgm:pt>
  </dgm:ptLst>
  <dgm:cxnLst>
    <dgm:cxn modelId="{3E2E3E76-D1EF-40A5-ADA4-79E1E9341C1E}" type="presOf" srcId="{8D472104-1934-4D3B-A8AD-63F2F48413C4}" destId="{B84E6EAD-EA2A-4AF1-B4B9-942E90F3F28B}" srcOrd="0" destOrd="0" presId="urn:microsoft.com/office/officeart/2005/8/layout/radial4"/>
    <dgm:cxn modelId="{DAA1D170-23E4-4A80-98C1-AE49DFFBD4BC}" type="presOf" srcId="{12525286-FC77-430F-803E-6E9F31584038}" destId="{71C81CA9-DCA3-4381-A911-1A1DDD3E9C10}" srcOrd="0" destOrd="0" presId="urn:microsoft.com/office/officeart/2005/8/layout/radial4"/>
    <dgm:cxn modelId="{838715F7-00EB-4979-B409-339DB44FBB29}" srcId="{8D472104-1934-4D3B-A8AD-63F2F48413C4}" destId="{BC7DBB26-8079-4F42-BD9B-7EC20BBD3C0E}" srcOrd="0" destOrd="0" parTransId="{92129952-DD91-4EDC-960A-D87F843C75E3}" sibTransId="{2247FD2F-14DB-4EDC-A71E-0AFDD2CBDDFE}"/>
    <dgm:cxn modelId="{00B6EB8F-7407-4280-8F5D-E4EE1DF8ED29}" type="presOf" srcId="{5543010B-175A-46AD-B03F-5B30A198BED1}" destId="{D9CDE2EB-9B38-49A7-9DF1-B7015E286EA1}" srcOrd="0" destOrd="0" presId="urn:microsoft.com/office/officeart/2005/8/layout/radial4"/>
    <dgm:cxn modelId="{290DAC21-5245-4A8B-B094-CE6C2172E1B4}" type="presOf" srcId="{36A2CE7C-8129-4D2F-9893-7E7CE66BB3A5}" destId="{84C70E7C-B5C4-4342-9A05-DE4073E5C1DC}" srcOrd="0" destOrd="0" presId="urn:microsoft.com/office/officeart/2005/8/layout/radial4"/>
    <dgm:cxn modelId="{3FAFB0B2-A89E-4B12-8EBD-04BF5A26DEE9}" type="presOf" srcId="{DD515669-0296-4633-9BF8-EE11C730EF45}" destId="{8C5B907F-F8E7-4D07-8088-56EACB531B79}" srcOrd="0" destOrd="0" presId="urn:microsoft.com/office/officeart/2005/8/layout/radial4"/>
    <dgm:cxn modelId="{1220B6F8-DBB8-4EFF-9DB6-B9EA54F0AC1C}" srcId="{BC7DBB26-8079-4F42-BD9B-7EC20BBD3C0E}" destId="{36A2CE7C-8129-4D2F-9893-7E7CE66BB3A5}" srcOrd="0" destOrd="0" parTransId="{41DAD69A-06B8-4DE1-B3FC-611C7DD8A12A}" sibTransId="{52918553-200A-4F6D-A1EF-CC5F06D52C38}"/>
    <dgm:cxn modelId="{1977B84B-4DAE-4098-8DDF-968294E2CA00}" srcId="{BC7DBB26-8079-4F42-BD9B-7EC20BBD3C0E}" destId="{E7E14A31-8E26-4114-AD24-AB444D1CF029}" srcOrd="2" destOrd="0" parTransId="{DD515669-0296-4633-9BF8-EE11C730EF45}" sibTransId="{2CC48865-239B-4B7D-8C0F-B67224DCB7C6}"/>
    <dgm:cxn modelId="{BCF4B666-9AE4-4EFA-9A46-09CCEBCE8B93}" srcId="{BC7DBB26-8079-4F42-BD9B-7EC20BBD3C0E}" destId="{5543010B-175A-46AD-B03F-5B30A198BED1}" srcOrd="1" destOrd="0" parTransId="{12525286-FC77-430F-803E-6E9F31584038}" sibTransId="{EBC50D21-A2EE-4BEF-9A29-D1EF8C43E0AE}"/>
    <dgm:cxn modelId="{9E639CBA-4C04-424E-B183-2E0A68ABCF10}" type="presOf" srcId="{41DAD69A-06B8-4DE1-B3FC-611C7DD8A12A}" destId="{2E3161F1-F03E-4F61-974C-BFCC87BA6A1E}" srcOrd="0" destOrd="0" presId="urn:microsoft.com/office/officeart/2005/8/layout/radial4"/>
    <dgm:cxn modelId="{61049AA5-203B-4CFC-ABD7-724EC9E667B8}" type="presOf" srcId="{BC7DBB26-8079-4F42-BD9B-7EC20BBD3C0E}" destId="{C8402F3A-F1A5-4C3B-91A4-B3147538013E}" srcOrd="0" destOrd="0" presId="urn:microsoft.com/office/officeart/2005/8/layout/radial4"/>
    <dgm:cxn modelId="{6BF7D193-0B8C-4CFD-8430-3AFA5523C54F}" type="presOf" srcId="{E7E14A31-8E26-4114-AD24-AB444D1CF029}" destId="{0690EECD-38A1-4ED6-AFAC-36782848C0EF}" srcOrd="0" destOrd="0" presId="urn:microsoft.com/office/officeart/2005/8/layout/radial4"/>
    <dgm:cxn modelId="{3CF4EDE6-BCCB-4868-9D3A-6BF669AEC7CF}" type="presParOf" srcId="{B84E6EAD-EA2A-4AF1-B4B9-942E90F3F28B}" destId="{C8402F3A-F1A5-4C3B-91A4-B3147538013E}" srcOrd="0" destOrd="0" presId="urn:microsoft.com/office/officeart/2005/8/layout/radial4"/>
    <dgm:cxn modelId="{D07F7097-9776-4845-9D6F-A32D37415162}" type="presParOf" srcId="{B84E6EAD-EA2A-4AF1-B4B9-942E90F3F28B}" destId="{2E3161F1-F03E-4F61-974C-BFCC87BA6A1E}" srcOrd="1" destOrd="0" presId="urn:microsoft.com/office/officeart/2005/8/layout/radial4"/>
    <dgm:cxn modelId="{0896A20D-B529-4243-AE9A-D41008B75016}" type="presParOf" srcId="{B84E6EAD-EA2A-4AF1-B4B9-942E90F3F28B}" destId="{84C70E7C-B5C4-4342-9A05-DE4073E5C1DC}" srcOrd="2" destOrd="0" presId="urn:microsoft.com/office/officeart/2005/8/layout/radial4"/>
    <dgm:cxn modelId="{8A686091-38EA-4B81-9723-DA619D8BAE97}" type="presParOf" srcId="{B84E6EAD-EA2A-4AF1-B4B9-942E90F3F28B}" destId="{71C81CA9-DCA3-4381-A911-1A1DDD3E9C10}" srcOrd="3" destOrd="0" presId="urn:microsoft.com/office/officeart/2005/8/layout/radial4"/>
    <dgm:cxn modelId="{0DABFABE-0DA5-4E97-860B-DC88CDFDC1EA}" type="presParOf" srcId="{B84E6EAD-EA2A-4AF1-B4B9-942E90F3F28B}" destId="{D9CDE2EB-9B38-49A7-9DF1-B7015E286EA1}" srcOrd="4" destOrd="0" presId="urn:microsoft.com/office/officeart/2005/8/layout/radial4"/>
    <dgm:cxn modelId="{ED4E9533-BBC7-4305-A4B2-B3A5694842A4}" type="presParOf" srcId="{B84E6EAD-EA2A-4AF1-B4B9-942E90F3F28B}" destId="{8C5B907F-F8E7-4D07-8088-56EACB531B79}" srcOrd="5" destOrd="0" presId="urn:microsoft.com/office/officeart/2005/8/layout/radial4"/>
    <dgm:cxn modelId="{0752ABB9-5D9D-478F-915B-C3476AA8DE1A}" type="presParOf" srcId="{B84E6EAD-EA2A-4AF1-B4B9-942E90F3F28B}" destId="{0690EECD-38A1-4ED6-AFAC-36782848C0EF}"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232596-DBA7-441E-AE40-CEC903A8AB90}">
      <dsp:nvSpPr>
        <dsp:cNvPr id="0" name=""/>
        <dsp:cNvSpPr/>
      </dsp:nvSpPr>
      <dsp:spPr>
        <a:xfrm rot="2535345">
          <a:off x="2549392" y="3076017"/>
          <a:ext cx="661908" cy="57480"/>
        </a:xfrm>
        <a:custGeom>
          <a:avLst/>
          <a:gdLst/>
          <a:ahLst/>
          <a:cxnLst/>
          <a:rect l="0" t="0" r="0" b="0"/>
          <a:pathLst>
            <a:path>
              <a:moveTo>
                <a:pt x="0" y="28740"/>
              </a:moveTo>
              <a:lnTo>
                <a:pt x="661908" y="287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BEAFD-DC91-43E9-80E6-CA3B8467DB04}">
      <dsp:nvSpPr>
        <dsp:cNvPr id="0" name=""/>
        <dsp:cNvSpPr/>
      </dsp:nvSpPr>
      <dsp:spPr>
        <a:xfrm rot="188619">
          <a:off x="2634462" y="2232706"/>
          <a:ext cx="1234485" cy="57480"/>
        </a:xfrm>
        <a:custGeom>
          <a:avLst/>
          <a:gdLst/>
          <a:ahLst/>
          <a:cxnLst/>
          <a:rect l="0" t="0" r="0" b="0"/>
          <a:pathLst>
            <a:path>
              <a:moveTo>
                <a:pt x="0" y="28740"/>
              </a:moveTo>
              <a:lnTo>
                <a:pt x="1234485" y="287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A94DE-EF04-4CC5-AECB-4208CB08AB7A}">
      <dsp:nvSpPr>
        <dsp:cNvPr id="0" name=""/>
        <dsp:cNvSpPr/>
      </dsp:nvSpPr>
      <dsp:spPr>
        <a:xfrm rot="19463761">
          <a:off x="2535371" y="1296133"/>
          <a:ext cx="1070070" cy="57480"/>
        </a:xfrm>
        <a:custGeom>
          <a:avLst/>
          <a:gdLst/>
          <a:ahLst/>
          <a:cxnLst/>
          <a:rect l="0" t="0" r="0" b="0"/>
          <a:pathLst>
            <a:path>
              <a:moveTo>
                <a:pt x="0" y="28740"/>
              </a:moveTo>
              <a:lnTo>
                <a:pt x="1070070" y="287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0F8D-E0B4-4041-827B-DAEA3A1261FB}">
      <dsp:nvSpPr>
        <dsp:cNvPr id="0" name=""/>
        <dsp:cNvSpPr/>
      </dsp:nvSpPr>
      <dsp:spPr>
        <a:xfrm>
          <a:off x="144014" y="792087"/>
          <a:ext cx="3157209" cy="2733844"/>
        </a:xfrm>
        <a:prstGeom prst="ellipse">
          <a:avLst/>
        </a:prstGeom>
        <a:blipFill rotWithShape="0">
          <a:blip xmlns:r="http://schemas.openxmlformats.org/officeDocument/2006/relationships" r:embed="rId1"/>
          <a:stretch>
            <a:fillRect/>
          </a:stretch>
        </a:blipFill>
        <a:ln w="38100" cap="flat" cmpd="sng" algn="ctr">
          <a:solidFill>
            <a:schemeClr val="lt1"/>
          </a:solidFill>
          <a:prstDash val="solid"/>
        </a:ln>
        <a:effectLst>
          <a:outerShdw blurRad="57150" dist="38100" dir="5400000" algn="ctr" rotWithShape="0">
            <a:schemeClr val="accent6">
              <a:shade val="9000"/>
              <a:satMod val="105000"/>
              <a:alpha val="48000"/>
            </a:schemeClr>
          </a:outerShdw>
        </a:effectLst>
      </dsp:spPr>
      <dsp:style>
        <a:lnRef idx="3">
          <a:schemeClr val="lt1"/>
        </a:lnRef>
        <a:fillRef idx="1">
          <a:schemeClr val="accent6"/>
        </a:fillRef>
        <a:effectRef idx="1">
          <a:schemeClr val="accent6"/>
        </a:effectRef>
        <a:fontRef idx="minor">
          <a:schemeClr val="lt1"/>
        </a:fontRef>
      </dsp:style>
    </dsp:sp>
    <dsp:sp modelId="{2B2A94F9-65B9-49FF-B5AD-E8F260480015}">
      <dsp:nvSpPr>
        <dsp:cNvPr id="0" name=""/>
        <dsp:cNvSpPr/>
      </dsp:nvSpPr>
      <dsp:spPr>
        <a:xfrm>
          <a:off x="3383229" y="-13449"/>
          <a:ext cx="1301150" cy="1296992"/>
        </a:xfrm>
        <a:prstGeom prst="ellipse">
          <a:avLst/>
        </a:prstGeom>
        <a:solidFill>
          <a:srgbClr val="FF33CC"/>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VE" sz="1600" kern="1200" dirty="0" smtClean="0">
              <a:solidFill>
                <a:srgbClr val="000000"/>
              </a:solidFill>
              <a:ea typeface="DejaVu Sans" charset="0"/>
              <a:cs typeface="DejaVu Sans" charset="0"/>
            </a:rPr>
            <a:t>¿Qué y cuanto producir?</a:t>
          </a:r>
          <a:endParaRPr lang="es-VE" sz="1600" kern="1200" dirty="0">
            <a:solidFill>
              <a:srgbClr val="000000"/>
            </a:solidFill>
            <a:ea typeface="DejaVu Sans" charset="0"/>
            <a:cs typeface="DejaVu Sans" charset="0"/>
          </a:endParaRPr>
        </a:p>
      </dsp:txBody>
      <dsp:txXfrm>
        <a:off x="3383229" y="-13449"/>
        <a:ext cx="1301150" cy="1296992"/>
      </dsp:txXfrm>
    </dsp:sp>
    <dsp:sp modelId="{52D85CDA-1397-462A-9814-9FFAE22E871B}">
      <dsp:nvSpPr>
        <dsp:cNvPr id="0" name=""/>
        <dsp:cNvSpPr/>
      </dsp:nvSpPr>
      <dsp:spPr>
        <a:xfrm>
          <a:off x="3867096" y="1715630"/>
          <a:ext cx="1226598" cy="1226598"/>
        </a:xfrm>
        <a:prstGeom prst="ellipse">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VE" sz="1600" kern="1200" dirty="0" smtClean="0">
              <a:solidFill>
                <a:srgbClr val="000000"/>
              </a:solidFill>
              <a:ea typeface="DejaVu Sans" charset="0"/>
              <a:cs typeface="DejaVu Sans" charset="0"/>
            </a:rPr>
            <a:t>¿Cómo producir?</a:t>
          </a:r>
          <a:endParaRPr lang="es-ES" sz="1600" kern="1200" dirty="0"/>
        </a:p>
      </dsp:txBody>
      <dsp:txXfrm>
        <a:off x="3867096" y="1715630"/>
        <a:ext cx="1226598" cy="1226598"/>
      </dsp:txXfrm>
    </dsp:sp>
    <dsp:sp modelId="{03EFD521-D1DA-433C-A29B-95E5F984A9F6}">
      <dsp:nvSpPr>
        <dsp:cNvPr id="0" name=""/>
        <dsp:cNvSpPr/>
      </dsp:nvSpPr>
      <dsp:spPr>
        <a:xfrm>
          <a:off x="2965938" y="3126413"/>
          <a:ext cx="1226598" cy="122659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VE" sz="1600" kern="1200" dirty="0" smtClean="0">
              <a:solidFill>
                <a:srgbClr val="000000"/>
              </a:solidFill>
              <a:ea typeface="DejaVu Sans" charset="0"/>
              <a:cs typeface="DejaVu Sans" charset="0"/>
            </a:rPr>
            <a:t>¿Para quién producir?</a:t>
          </a:r>
          <a:endParaRPr lang="es-ES" sz="1600" kern="1200" dirty="0"/>
        </a:p>
      </dsp:txBody>
      <dsp:txXfrm>
        <a:off x="2965938" y="3126413"/>
        <a:ext cx="1226598" cy="122659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402F3A-F1A5-4C3B-91A4-B3147538013E}">
      <dsp:nvSpPr>
        <dsp:cNvPr id="0" name=""/>
        <dsp:cNvSpPr/>
      </dsp:nvSpPr>
      <dsp:spPr>
        <a:xfrm>
          <a:off x="1976424" y="2290603"/>
          <a:ext cx="2219372" cy="2073914"/>
        </a:xfrm>
        <a:prstGeom prst="ellipse">
          <a:avLst/>
        </a:prstGeom>
        <a:blipFill rotWithShape="0">
          <a:blip xmlns:r="http://schemas.openxmlformats.org/officeDocument/2006/relationships" r:embed="rId1"/>
          <a:stretch>
            <a:fillRect/>
          </a:stretch>
        </a:blip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s-ES_tradnl" sz="6500" kern="1200" dirty="0"/>
        </a:p>
      </dsp:txBody>
      <dsp:txXfrm>
        <a:off x="1976424" y="2290603"/>
        <a:ext cx="2219372" cy="2073914"/>
      </dsp:txXfrm>
    </dsp:sp>
    <dsp:sp modelId="{2E3161F1-F03E-4F61-974C-BFCC87BA6A1E}">
      <dsp:nvSpPr>
        <dsp:cNvPr id="0" name=""/>
        <dsp:cNvSpPr/>
      </dsp:nvSpPr>
      <dsp:spPr>
        <a:xfrm rot="12871475">
          <a:off x="786595" y="1975277"/>
          <a:ext cx="1464608" cy="548354"/>
        </a:xfrm>
        <a:prstGeom prst="leftArrow">
          <a:avLst>
            <a:gd name="adj1" fmla="val 60000"/>
            <a:gd name="adj2" fmla="val 5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4C70E7C-B5C4-4342-9A05-DE4073E5C1DC}">
      <dsp:nvSpPr>
        <dsp:cNvPr id="0" name=""/>
        <dsp:cNvSpPr/>
      </dsp:nvSpPr>
      <dsp:spPr>
        <a:xfrm>
          <a:off x="1642" y="1103275"/>
          <a:ext cx="1827847" cy="1462278"/>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s-VE" sz="1800" kern="1200" dirty="0" smtClean="0">
              <a:solidFill>
                <a:schemeClr val="tx1"/>
              </a:solidFill>
            </a:rPr>
            <a:t>Leyes Económicas Generales</a:t>
          </a:r>
          <a:endParaRPr lang="es-ES_tradnl" sz="1800" kern="1200" dirty="0">
            <a:solidFill>
              <a:schemeClr val="tx1"/>
            </a:solidFill>
          </a:endParaRPr>
        </a:p>
      </dsp:txBody>
      <dsp:txXfrm>
        <a:off x="1642" y="1103275"/>
        <a:ext cx="1827847" cy="1462278"/>
      </dsp:txXfrm>
    </dsp:sp>
    <dsp:sp modelId="{71C81CA9-DCA3-4381-A911-1A1DDD3E9C10}">
      <dsp:nvSpPr>
        <dsp:cNvPr id="0" name=""/>
        <dsp:cNvSpPr/>
      </dsp:nvSpPr>
      <dsp:spPr>
        <a:xfrm rot="16149675">
          <a:off x="2318650" y="1190267"/>
          <a:ext cx="1480369" cy="548354"/>
        </a:xfrm>
        <a:prstGeom prst="leftArrow">
          <a:avLst>
            <a:gd name="adj1" fmla="val 60000"/>
            <a:gd name="adj2" fmla="val 50000"/>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9CDE2EB-9B38-49A7-9DF1-B7015E286EA1}">
      <dsp:nvSpPr>
        <dsp:cNvPr id="0" name=""/>
        <dsp:cNvSpPr/>
      </dsp:nvSpPr>
      <dsp:spPr>
        <a:xfrm>
          <a:off x="2134076" y="-6799"/>
          <a:ext cx="1827847" cy="1462278"/>
        </a:xfrm>
        <a:prstGeom prst="roundRect">
          <a:avLst>
            <a:gd name="adj" fmla="val 10000"/>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s-VE" sz="1800" kern="1200" dirty="0" smtClean="0">
              <a:solidFill>
                <a:schemeClr val="tx1"/>
              </a:solidFill>
            </a:rPr>
            <a:t>Leyes Económicas Específicas</a:t>
          </a:r>
          <a:endParaRPr lang="es-ES_tradnl" sz="1800" kern="1200" dirty="0">
            <a:solidFill>
              <a:schemeClr val="tx1"/>
            </a:solidFill>
          </a:endParaRPr>
        </a:p>
      </dsp:txBody>
      <dsp:txXfrm>
        <a:off x="2134076" y="-6799"/>
        <a:ext cx="1827847" cy="1462278"/>
      </dsp:txXfrm>
    </dsp:sp>
    <dsp:sp modelId="{8C5B907F-F8E7-4D07-8088-56EACB531B79}">
      <dsp:nvSpPr>
        <dsp:cNvPr id="0" name=""/>
        <dsp:cNvSpPr/>
      </dsp:nvSpPr>
      <dsp:spPr>
        <a:xfrm rot="19470783">
          <a:off x="3904358" y="1968551"/>
          <a:ext cx="1406726" cy="548354"/>
        </a:xfrm>
        <a:prstGeom prst="leftArrow">
          <a:avLst>
            <a:gd name="adj1" fmla="val 60000"/>
            <a:gd name="adj2" fmla="val 5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690EECD-38A1-4ED6-AFAC-36782848C0EF}">
      <dsp:nvSpPr>
        <dsp:cNvPr id="0" name=""/>
        <dsp:cNvSpPr/>
      </dsp:nvSpPr>
      <dsp:spPr>
        <a:xfrm>
          <a:off x="4266509" y="1103275"/>
          <a:ext cx="1827847" cy="1462278"/>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s-ES" sz="1800" kern="1200" dirty="0" smtClean="0">
              <a:solidFill>
                <a:schemeClr val="tx1"/>
              </a:solidFill>
            </a:rPr>
            <a:t>Leyes Económicas que no rigen en todas las formaciones</a:t>
          </a:r>
          <a:endParaRPr lang="es-ES_tradnl" sz="1800" kern="1200" dirty="0">
            <a:solidFill>
              <a:schemeClr val="tx1"/>
            </a:solidFill>
          </a:endParaRPr>
        </a:p>
      </dsp:txBody>
      <dsp:txXfrm>
        <a:off x="4266509" y="1103275"/>
        <a:ext cx="1827847" cy="146227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DC53B53-5C77-453F-B0BF-3D8534FF7E76}" type="datetimeFigureOut">
              <a:rPr kumimoji="0" lang="es-ES" sz="1200" b="0" i="0" u="none" strike="noStrike" kern="1200" cap="none" spc="0" normalizeH="0" baseline="0" noProof="0">
                <a:ln>
                  <a:noFill/>
                </a:ln>
                <a:solidFill>
                  <a:schemeClr val="tx1"/>
                </a:solidFill>
                <a:effectLst/>
                <a:uLnTx/>
                <a:uFillTx/>
                <a:latin typeface="+mn-lt"/>
                <a:ea typeface="+mn-ea"/>
                <a:cs typeface="+mn-cs"/>
              </a:rPr>
            </a:fld>
            <a:endParaRPr kumimoji="0" lang="es-E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s-ES" sz="1200" b="0" i="0" u="none" strike="noStrike" kern="1200" cap="none" spc="0" normalizeH="0" baseline="0" noProof="0" smtClean="0">
                <a:ln>
                  <a:noFill/>
                </a:ln>
                <a:solidFill>
                  <a:schemeClr val="tx1"/>
                </a:solidFill>
                <a:effectLst/>
                <a:uLnTx/>
                <a:uFillTx/>
                <a:latin typeface="+mn-lt"/>
                <a:ea typeface="+mn-ea"/>
                <a:cs typeface="+mn-cs"/>
              </a:rPr>
              <a:t>Haga clic para modificar el estilo de texto del patrón</a:t>
            </a:r>
            <a:endParaRPr kumimoji="0" lang="es-E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s-ES" sz="1200" b="0" i="0" u="none" strike="noStrike" kern="1200" cap="none" spc="0" normalizeH="0" baseline="0" noProof="0" smtClean="0">
                <a:ln>
                  <a:noFill/>
                </a:ln>
                <a:solidFill>
                  <a:schemeClr val="tx1"/>
                </a:solidFill>
                <a:effectLst/>
                <a:uLnTx/>
                <a:uFillTx/>
                <a:latin typeface="+mn-lt"/>
                <a:ea typeface="+mn-ea"/>
                <a:cs typeface="+mn-cs"/>
              </a:rPr>
              <a:t>Segundo nivel</a:t>
            </a:r>
            <a:endParaRPr kumimoji="0" lang="es-E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s-ES" sz="1200" b="0" i="0" u="none" strike="noStrike" kern="1200" cap="none" spc="0" normalizeH="0" baseline="0" noProof="0" smtClean="0">
                <a:ln>
                  <a:noFill/>
                </a:ln>
                <a:solidFill>
                  <a:schemeClr val="tx1"/>
                </a:solidFill>
                <a:effectLst/>
                <a:uLnTx/>
                <a:uFillTx/>
                <a:latin typeface="+mn-lt"/>
                <a:ea typeface="+mn-ea"/>
                <a:cs typeface="+mn-cs"/>
              </a:rPr>
              <a:t>Tercer nivel</a:t>
            </a:r>
            <a:endParaRPr kumimoji="0" lang="es-E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s-ES" sz="1200" b="0" i="0" u="none" strike="noStrike" kern="1200" cap="none" spc="0" normalizeH="0" baseline="0" noProof="0" smtClean="0">
                <a:ln>
                  <a:noFill/>
                </a:ln>
                <a:solidFill>
                  <a:schemeClr val="tx1"/>
                </a:solidFill>
                <a:effectLst/>
                <a:uLnTx/>
                <a:uFillTx/>
                <a:latin typeface="+mn-lt"/>
                <a:ea typeface="+mn-ea"/>
                <a:cs typeface="+mn-cs"/>
              </a:rPr>
              <a:t>Cuarto nivel</a:t>
            </a:r>
            <a:endParaRPr kumimoji="0" lang="es-E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s-ES" sz="1200" b="0" i="0" u="none" strike="noStrike" kern="1200" cap="none" spc="0" normalizeH="0" baseline="0" noProof="0" smtClean="0">
                <a:ln>
                  <a:noFill/>
                </a:ln>
                <a:solidFill>
                  <a:schemeClr val="tx1"/>
                </a:solidFill>
                <a:effectLst/>
                <a:uLnTx/>
                <a:uFillTx/>
                <a:latin typeface="+mn-lt"/>
                <a:ea typeface="+mn-ea"/>
                <a:cs typeface="+mn-cs"/>
              </a:rPr>
              <a:t>Quinto nivel</a:t>
            </a:r>
            <a:endParaRPr kumimoji="0" lang="es-E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s-ES" sz="1200" dirty="0">
                <a:latin typeface="Calibri" panose="020F0502020204030204" pitchFamily="34" charset="0"/>
              </a:rPr>
            </a:fld>
            <a:endParaRPr lang="es-E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1 Marcador de imagen de diapositiva"/>
          <p:cNvSpPr>
            <a:spLocks noGrp="1" noRot="1" noChangeAspect="1" noTextEdit="1"/>
          </p:cNvSpPr>
          <p:nvPr>
            <p:ph type="sldImg"/>
          </p:nvPr>
        </p:nvSpPr>
        <p:spPr>
          <a:ln>
            <a:solidFill>
              <a:srgbClr val="000000">
                <a:alpha val="100000"/>
              </a:srgbClr>
            </a:solidFill>
            <a:miter lim="800000"/>
          </a:ln>
        </p:spPr>
      </p:sp>
      <p:sp>
        <p:nvSpPr>
          <p:cNvPr id="35843" name="2 Marcador de notas"/>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s-VE" altLang="x-none" dirty="0"/>
          </a:p>
        </p:txBody>
      </p:sp>
      <p:sp>
        <p:nvSpPr>
          <p:cNvPr id="35844" name="3 Marcador de número de diapositiva"/>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s-ES" sz="1200" dirty="0">
                <a:cs typeface="Arial" panose="020B0604020202020204" pitchFamily="34" charset="0"/>
              </a:rPr>
            </a:fld>
            <a:endParaRPr lang="es-ES" sz="1200" dirty="0">
              <a:ea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1 Marcador de imagen de diapositiva"/>
          <p:cNvSpPr>
            <a:spLocks noGrp="1" noRot="1" noChangeAspect="1" noTextEdit="1"/>
          </p:cNvSpPr>
          <p:nvPr>
            <p:ph type="sldImg"/>
          </p:nvPr>
        </p:nvSpPr>
        <p:spPr>
          <a:ln>
            <a:solidFill>
              <a:srgbClr val="000000">
                <a:alpha val="100000"/>
              </a:srgbClr>
            </a:solidFill>
            <a:miter lim="800000"/>
          </a:ln>
        </p:spPr>
      </p:sp>
      <p:sp>
        <p:nvSpPr>
          <p:cNvPr id="36867" name="2 Marcador de notas"/>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s-VE" altLang="x-none" dirty="0"/>
          </a:p>
        </p:txBody>
      </p:sp>
      <p:sp>
        <p:nvSpPr>
          <p:cNvPr id="36868" name="3 Marcador de número de diapositiva"/>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s-ES" sz="1200" dirty="0">
                <a:cs typeface="Arial" panose="020B0604020202020204" pitchFamily="34" charset="0"/>
              </a:rPr>
            </a:fld>
            <a:endParaRPr lang="es-ES" sz="1200" dirty="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hasCustomPrompt="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14" name="2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A596B9-73FB-4BE8-9668-0D1E720EAFDF}"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5" name="18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26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s-ES" dirty="0">
                <a:solidFill>
                  <a:srgbClr val="D1EAEE"/>
                </a:solidFill>
                <a:latin typeface="Constantia" panose="02030602050306030303" pitchFamily="18" charset="0"/>
              </a:rPr>
            </a:fld>
            <a:endParaRPr lang="es-ES" dirty="0">
              <a:solidFill>
                <a:srgbClr val="D1EAEE"/>
              </a:solidFill>
              <a:latin typeface="Constantia" panose="02030602050306030303"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hasCustomPrompt="1"/>
          </p:nvPr>
        </p:nvSpPr>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5" name="Marcador de posición de pie de página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Marcador de posición de número de diapositiva 5"/>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hasCustomPrompt="1"/>
          </p:nvPr>
        </p:nvSpPr>
        <p:spPr>
          <a:xfrm>
            <a:off x="457200" y="914401"/>
            <a:ext cx="6019800" cy="5211763"/>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5" name="Marcador de posición de pie de página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Marcador de posición de número de diapositiva 5"/>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5" name="Marcador de posición de pie de página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Marcador de posición de número de diapositiva 5"/>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hasCustomPrompt="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endParaRPr lang="es-ES" smtClean="0"/>
          </a:p>
        </p:txBody>
      </p:sp>
      <p:sp>
        <p:nvSpPr>
          <p:cNvPr id="14" name="3 Marcador de fecha"/>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628BBD9-B9E1-4949-AC5B-32B329BFA1BA}"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5" name="4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5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s-ES" dirty="0">
                <a:solidFill>
                  <a:srgbClr val="D1EAEE"/>
                </a:solidFill>
                <a:latin typeface="Constantia" panose="02030602050306030303" pitchFamily="18" charset="0"/>
              </a:rPr>
            </a:fld>
            <a:endParaRPr lang="es-ES" dirty="0">
              <a:solidFill>
                <a:srgbClr val="D1EAEE"/>
              </a:solidFill>
              <a:latin typeface="Constantia" panose="02030602050306030303"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hasCustomPrompt="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4" name="3 Marcador de contenido"/>
          <p:cNvSpPr>
            <a:spLocks noGrp="1"/>
          </p:cNvSpPr>
          <p:nvPr>
            <p:ph sz="half" idx="2" hasCustomPrompt="1"/>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5" name="Marcador de posición de fecha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6" name="Marcador de posición de pie de página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Marcador de posición de número de diapositiva 6"/>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hasCustomPrompt="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endParaRPr lang="es-ES" smtClean="0"/>
          </a:p>
        </p:txBody>
      </p:sp>
      <p:sp>
        <p:nvSpPr>
          <p:cNvPr id="4" name="3 Marcador de texto"/>
          <p:cNvSpPr>
            <a:spLocks noGrp="1"/>
          </p:cNvSpPr>
          <p:nvPr>
            <p:ph type="body" sz="half" idx="3" hasCustomPrompt="1"/>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endParaRPr lang="es-ES" smtClean="0"/>
          </a:p>
        </p:txBody>
      </p:sp>
      <p:sp>
        <p:nvSpPr>
          <p:cNvPr id="5" name="4 Marcador de contenido"/>
          <p:cNvSpPr>
            <a:spLocks noGrp="1"/>
          </p:cNvSpPr>
          <p:nvPr>
            <p:ph sz="quarter" idx="2" hasCustomPrompt="1"/>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6" name="5 Marcador de contenido"/>
          <p:cNvSpPr>
            <a:spLocks noGrp="1"/>
          </p:cNvSpPr>
          <p:nvPr>
            <p:ph sz="quarter" idx="4" hasCustomPrompt="1"/>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7" name="Marcador de posición de fecha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Marcador de posición de pie de página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9" name="Marcador de posición de número de diapositiva 8"/>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Marcador de posición de fecha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4" name="Marcador de posición de pie de página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Marcador de posición de número de diapositiva 4"/>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3" name="Marcador de posición de pie de página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Marcador de posición de número de diapositiva 3"/>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hasCustomPrompt="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endParaRPr lang="es-ES" smtClean="0"/>
          </a:p>
        </p:txBody>
      </p:sp>
      <p:sp>
        <p:nvSpPr>
          <p:cNvPr id="4" name="3 Marcador de contenido"/>
          <p:cNvSpPr>
            <a:spLocks noGrp="1"/>
          </p:cNvSpPr>
          <p:nvPr>
            <p:ph sz="half" idx="1" hasCustomPrompt="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a:p>
        </p:txBody>
      </p:sp>
      <p:sp>
        <p:nvSpPr>
          <p:cNvPr id="5" name="Marcador de posición de fecha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6" name="Marcador de posición de pie de página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Marcador de posición de número de diapositiva 6"/>
          <p:cNvSpPr>
            <a:spLocks noGrp="1"/>
          </p:cNvSpPr>
          <p:nvPr>
            <p:ph type="sldNum" sz="quarter" idx="12"/>
          </p:nvPr>
        </p:nvSpPr>
        <p:spPr/>
        <p:txBody>
          <a:bodyPr/>
          <a:p>
            <a:pPr lvl="0" eaLnBrk="1" hangingPunct="1">
              <a:buNone/>
            </a:pPr>
            <a:fld id="{9A0DB2DC-4C9A-4742-B13C-FB6460FD3503}" type="slidenum">
              <a:rPr lang="es-ES" dirty="0"/>
            </a:fld>
            <a:endParaRPr lang="es-E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Imagen con título">
    <p:spTree>
      <p:nvGrpSpPr>
        <p:cNvPr id="1" name=""/>
        <p:cNvGrpSpPr/>
        <p:nvPr/>
      </p:nvGrpSpPr>
      <p:grpSpPr>
        <a:xfrm>
          <a:off x="0" y="0"/>
          <a:ext cx="0" cy="0"/>
          <a:chOff x="0" y="0"/>
          <a:chExt cx="0" cy="0"/>
        </a:xfrm>
      </p:grpSpPr>
      <p:sp>
        <p:nvSpPr>
          <p:cNvPr id="14" name="13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14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15 Forma libre"/>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16 Forma libre"/>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hasCustomPrompt="1"/>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endParaRPr lang="es-ES" smtClean="0"/>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s-ES" sz="3200" b="0" i="0" u="none" strike="noStrike" kern="1200" cap="none" spc="0" normalizeH="0" baseline="0" noProof="0" smtClean="0">
                <a:ln>
                  <a:noFill/>
                </a:ln>
                <a:solidFill>
                  <a:schemeClr val="tx1"/>
                </a:solidFill>
                <a:effectLst/>
                <a:uLnTx/>
                <a:uFillTx/>
                <a:latin typeface="+mn-lt"/>
                <a:ea typeface="+mn-ea"/>
                <a:cs typeface="+mn-cs"/>
              </a:rPr>
              <a:t>Haga clic en el icono para agregar una imagen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4 Marcador de fecha"/>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6C5A696-3B45-4C69-BE5A-D8490A023889}"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20" name="5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1" name="6 Marcador de número de diapositiva"/>
          <p:cNvSpPr>
            <a:spLocks noGrp="1"/>
          </p:cNvSpPr>
          <p:nvPr>
            <p:ph type="sldNum" sz="quarter" idx="4"/>
          </p:nvPr>
        </p:nvSpPr>
        <p:spPr>
          <a:xfrm>
            <a:off x="8077200" y="6356350"/>
            <a:ext cx="609600" cy="365125"/>
          </a:xfrm>
          <a:prstGeom prst="rect">
            <a:avLst/>
          </a:prstGeom>
        </p:spPr>
        <p:txBody>
          <a:bodyPr vert="horz" lIns="0" tIns="0" rIns="0" bIns="0" anchor="b"/>
          <a:p>
            <a:pPr algn="r">
              <a:buNone/>
            </a:pPr>
            <a:fld id="{9A0DB2DC-4C9A-4742-B13C-FB6460FD3503}" type="slidenum">
              <a:rPr lang="es-ES" dirty="0">
                <a:latin typeface="Constantia" panose="02030602050306030303" pitchFamily="18" charset="0"/>
              </a:rPr>
            </a:fld>
            <a:endParaRPr lang="es-ES" dirty="0">
              <a:latin typeface="Constantia" panose="020306020503060303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p:sp>
        <p:nvSpPr>
          <p:cNvPr id="7" name="6 Forma libre"/>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7 Forma libre"/>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52" name="8 Marcador de título"/>
          <p:cNvSpPr>
            <a:spLocks noGrp="1"/>
          </p:cNvSpPr>
          <p:nvPr>
            <p:ph type="title"/>
          </p:nvPr>
        </p:nvSpPr>
        <p:spPr>
          <a:xfrm>
            <a:off x="457200" y="704850"/>
            <a:ext cx="8229600" cy="1143000"/>
          </a:xfrm>
          <a:prstGeom prst="rect">
            <a:avLst/>
          </a:prstGeom>
          <a:noFill/>
          <a:ln w="9525">
            <a:noFill/>
          </a:ln>
        </p:spPr>
        <p:txBody>
          <a:bodyPr lIns="0" rIns="0" bIns="0" anchor="b" anchorCtr="0"/>
          <a:p>
            <a:pPr lvl="0"/>
            <a:r>
              <a:rPr dirty="0"/>
              <a:t>Haga clic para modificar el estilo de título del patrón</a:t>
            </a:r>
            <a:endParaRPr lang="en-US" altLang="x-none" dirty="0"/>
          </a:p>
        </p:txBody>
      </p:sp>
      <p:sp>
        <p:nvSpPr>
          <p:cNvPr id="2053" name="29 Marcador de texto"/>
          <p:cNvSpPr>
            <a:spLocks noGrp="1"/>
          </p:cNvSpPr>
          <p:nvPr>
            <p:ph type="body" idx="1"/>
          </p:nvPr>
        </p:nvSpPr>
        <p:spPr>
          <a:xfrm>
            <a:off x="457200" y="1935163"/>
            <a:ext cx="8229600" cy="4389437"/>
          </a:xfrm>
          <a:prstGeom prst="rect">
            <a:avLst/>
          </a:prstGeom>
          <a:noFill/>
          <a:ln w="9525">
            <a:noFill/>
          </a:ln>
        </p:spPr>
        <p:txBody>
          <a:bodyPr/>
          <a:p>
            <a:pPr lvl="0"/>
            <a:r>
              <a:rPr dirty="0"/>
              <a:t>Haga clic para modificar el estilo de texto del patrón</a:t>
            </a:r>
            <a:endParaRPr dirty="0"/>
          </a:p>
          <a:p>
            <a:pPr lvl="1"/>
            <a:r>
              <a:rPr dirty="0"/>
              <a:t>Segundo nivel</a:t>
            </a:r>
            <a:endParaRPr dirty="0"/>
          </a:p>
          <a:p>
            <a:pPr lvl="2"/>
            <a:r>
              <a:rPr dirty="0"/>
              <a:t>Tercer nivel</a:t>
            </a:r>
            <a:endParaRPr dirty="0"/>
          </a:p>
          <a:p>
            <a:pPr lvl="3"/>
            <a:r>
              <a:rPr dirty="0"/>
              <a:t>Cuarto nivel</a:t>
            </a:r>
            <a:endParaRPr dirty="0"/>
          </a:p>
          <a:p>
            <a:pPr lvl="4"/>
            <a:r>
              <a:rPr dirty="0"/>
              <a:t>Quinto nivel</a:t>
            </a:r>
            <a:endParaRPr lang="en-US" altLang="x-none" dirty="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D69859C-B1E6-4008-B946-F24167198AB2}" type="datetimeFigureOut">
              <a:rPr kumimoji="0" lang="es-E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s-E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a:defRPr sz="1200">
                <a:solidFill>
                  <a:srgbClr val="045C75"/>
                </a:solidFill>
                <a:latin typeface="Constantia" panose="02030602050306030303" pitchFamily="18" charset="0"/>
              </a:defRPr>
            </a:lvl1pPr>
          </a:lstStyle>
          <a:p>
            <a:pPr lvl="0" eaLnBrk="1" hangingPunct="1">
              <a:buNone/>
            </a:pPr>
            <a:fld id="{9A0DB2DC-4C9A-4742-B13C-FB6460FD3503}" type="slidenum">
              <a:rPr lang="es-ES" dirty="0"/>
            </a:fld>
            <a:endParaRPr lang="es-ES" dirty="0">
              <a:latin typeface="Arial" panose="020B0604020202020204" pitchFamily="34" charset="0"/>
            </a:endParaRPr>
          </a:p>
        </p:txBody>
      </p:sp>
      <p:grpSp>
        <p:nvGrpSpPr>
          <p:cNvPr id="2057" name="1 Grupo"/>
          <p:cNvGrpSpPr/>
          <p:nvPr/>
        </p:nvGrpSpPr>
        <p:grpSpPr>
          <a:xfrm>
            <a:off x="-19050" y="203200"/>
            <a:ext cx="9180513" cy="647700"/>
            <a:chOff x="-19045" y="216550"/>
            <a:chExt cx="9180548" cy="649224"/>
          </a:xfrm>
        </p:grpSpPr>
        <p:sp>
          <p:nvSpPr>
            <p:cNvPr id="12" name="11 Forma libre"/>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12 Forma libre"/>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Workbook1.xls"/></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2"/>
          <p:cNvPicPr>
            <a:picLocks noChangeAspect="1"/>
          </p:cNvPicPr>
          <p:nvPr/>
        </p:nvPicPr>
        <p:blipFill>
          <a:blip r:embed="rId1"/>
          <a:stretch>
            <a:fillRect/>
          </a:stretch>
        </p:blipFill>
        <p:spPr>
          <a:xfrm>
            <a:off x="3419475" y="2565400"/>
            <a:ext cx="4032250" cy="2635250"/>
          </a:xfrm>
          <a:prstGeom prst="rect">
            <a:avLst/>
          </a:prstGeom>
          <a:noFill/>
          <a:ln w="9525">
            <a:noFill/>
          </a:ln>
        </p:spPr>
      </p:pic>
      <p:sp>
        <p:nvSpPr>
          <p:cNvPr id="4" name="1 Título"/>
          <p:cNvSpPr txBox="1"/>
          <p:nvPr/>
        </p:nvSpPr>
        <p:spPr>
          <a:xfrm>
            <a:off x="1259523" y="2420938"/>
            <a:ext cx="5761038" cy="723900"/>
          </a:xfrm>
          <a:prstGeom prst="rect">
            <a:avLst/>
          </a:prstGeom>
        </p:spPr>
        <p:txBody>
          <a:bodyPr anchor="b"/>
          <a:lstStyle/>
          <a:p>
            <a:pPr marR="0" algn="ctr" defTabSz="914400" fontAlgn="auto">
              <a:spcBef>
                <a:spcPts val="0"/>
              </a:spcBef>
              <a:spcAft>
                <a:spcPts val="0"/>
              </a:spcAft>
              <a:buClrTx/>
              <a:buSzTx/>
              <a:buFontTx/>
              <a:buNone/>
              <a:defRPr/>
            </a:pPr>
            <a:r>
              <a:rPr kumimoji="0" lang="es-VE" sz="40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LA </a:t>
            </a:r>
            <a:r>
              <a:rPr kumimoji="0" lang="es-VE" sz="4000" b="1" kern="1200" cap="small" spc="0" normalizeH="0" baseline="0" noProof="0" dirty="0" smtClean="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ECONOMÍA:</a:t>
            </a:r>
            <a:endParaRPr kumimoji="0" lang="es-VE" sz="4000" b="1" kern="1200" cap="small" spc="0" normalizeH="0" baseline="0" noProof="0" dirty="0" smtClean="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endParaRPr>
          </a:p>
          <a:p>
            <a:pPr marR="0" algn="ctr" defTabSz="914400" fontAlgn="auto">
              <a:spcBef>
                <a:spcPts val="0"/>
              </a:spcBef>
              <a:spcAft>
                <a:spcPts val="0"/>
              </a:spcAft>
              <a:buClrTx/>
              <a:buSzTx/>
              <a:buFontTx/>
              <a:buNone/>
              <a:defRPr/>
            </a:pPr>
            <a:r>
              <a:rPr kumimoji="0" lang="es-VE" sz="4000" b="1" kern="1200" cap="small" spc="0" normalizeH="0" baseline="0" noProof="0" dirty="0" smtClean="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GENERALIDADES</a:t>
            </a:r>
            <a:endParaRPr kumimoji="0" lang="es-VE" sz="40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endParaRPr>
          </a:p>
        </p:txBody>
      </p:sp>
      <p:sp>
        <p:nvSpPr>
          <p:cNvPr id="6" name="5 CuadroTexto"/>
          <p:cNvSpPr txBox="1"/>
          <p:nvPr/>
        </p:nvSpPr>
        <p:spPr>
          <a:xfrm>
            <a:off x="683568" y="4864254"/>
            <a:ext cx="2808312" cy="706755"/>
          </a:xfrm>
          <a:prstGeom prst="rect">
            <a:avLst/>
          </a:prstGeom>
          <a:noFill/>
        </p:spPr>
        <p:txBody>
          <a:bodyPr>
            <a:spAutoFit/>
          </a:bodyPr>
          <a:lstStyle/>
          <a:p>
            <a:pPr marR="0" defTabSz="914400" fontAlgn="auto">
              <a:spcBef>
                <a:spcPts val="0"/>
              </a:spcBef>
              <a:spcAft>
                <a:spcPts val="0"/>
              </a:spcAft>
              <a:buClrTx/>
              <a:buSzTx/>
              <a:buFontTx/>
              <a:buNone/>
              <a:defRPr/>
            </a:pPr>
            <a:r>
              <a:rPr kumimoji="0" lang="es-PE" altLang="es-VE" sz="2000" kern="1200" cap="none" spc="0" normalizeH="0" baseline="0" noProof="0" dirty="0">
                <a:ln>
                  <a:solidFill>
                    <a:schemeClr val="tx1"/>
                  </a:solidFill>
                </a:ln>
                <a:latin typeface="+mj-lt"/>
                <a:ea typeface="+mn-ea"/>
                <a:cs typeface="+mn-cs"/>
              </a:rPr>
              <a:t>Mg. Ursula Valverde Castro</a:t>
            </a:r>
            <a:endParaRPr kumimoji="0" lang="es-PE" altLang="es-VE" sz="2000" kern="1200" cap="none" spc="0" normalizeH="0" baseline="0" noProof="0" dirty="0">
              <a:ln>
                <a:solidFill>
                  <a:schemeClr val="tx1"/>
                </a:solidFill>
              </a:ln>
              <a:latin typeface="+mj-lt"/>
              <a:ea typeface="+mn-ea"/>
              <a:cs typeface="+mn-cs"/>
            </a:endParaRPr>
          </a:p>
        </p:txBody>
      </p:sp>
      <p:sp>
        <p:nvSpPr>
          <p:cNvPr id="7" name="6 CuadroTexto"/>
          <p:cNvSpPr txBox="1"/>
          <p:nvPr/>
        </p:nvSpPr>
        <p:spPr>
          <a:xfrm>
            <a:off x="6588224" y="5048016"/>
            <a:ext cx="2448272" cy="645160"/>
          </a:xfrm>
          <a:prstGeom prst="rect">
            <a:avLst/>
          </a:prstGeom>
          <a:noFill/>
        </p:spPr>
        <p:txBody>
          <a:bodyPr>
            <a:spAutoFit/>
          </a:bodyPr>
          <a:lstStyle/>
          <a:p>
            <a:pPr marR="0" algn="just" defTabSz="914400" fontAlgn="auto">
              <a:spcBef>
                <a:spcPts val="0"/>
              </a:spcBef>
              <a:spcAft>
                <a:spcPts val="0"/>
              </a:spcAft>
              <a:buClrTx/>
              <a:buSzTx/>
              <a:buFontTx/>
              <a:buNone/>
              <a:defRPr/>
            </a:pPr>
            <a:endParaRPr kumimoji="0" lang="es-VE" kern="1200" cap="none" spc="0" normalizeH="0" baseline="0" noProof="0" dirty="0">
              <a:ln>
                <a:solidFill>
                  <a:schemeClr val="tx1"/>
                </a:solidFill>
              </a:ln>
              <a:latin typeface="+mj-lt"/>
              <a:ea typeface="+mn-ea"/>
              <a:cs typeface="+mn-cs"/>
            </a:endParaRPr>
          </a:p>
          <a:p>
            <a:pPr marR="0" defTabSz="914400" fontAlgn="auto">
              <a:spcBef>
                <a:spcPts val="0"/>
              </a:spcBef>
              <a:spcAft>
                <a:spcPts val="0"/>
              </a:spcAft>
              <a:buClrTx/>
              <a:buSzTx/>
              <a:buFontTx/>
              <a:buNone/>
              <a:defRPr/>
            </a:pPr>
            <a:endParaRPr kumimoji="0" lang="es-VE" kern="1200" cap="none" spc="0" normalizeH="0" baseline="0" noProof="0" dirty="0">
              <a:latin typeface="+mn-lt"/>
              <a:ea typeface="+mn-ea"/>
              <a:cs typeface="+mn-cs"/>
            </a:endParaRPr>
          </a:p>
        </p:txBody>
      </p:sp>
      <p:sp>
        <p:nvSpPr>
          <p:cNvPr id="6152" name="Text Box 7"/>
          <p:cNvSpPr txBox="1"/>
          <p:nvPr/>
        </p:nvSpPr>
        <p:spPr>
          <a:xfrm>
            <a:off x="3203575" y="6330950"/>
            <a:ext cx="2109470" cy="337185"/>
          </a:xfrm>
          <a:prstGeom prst="rect">
            <a:avLst/>
          </a:prstGeom>
          <a:noFill/>
          <a:ln w="12700">
            <a:noFill/>
          </a:ln>
        </p:spPr>
        <p:txBody>
          <a:bodyPr wrap="square">
            <a:spAutoFit/>
          </a:bodyPr>
          <a:p>
            <a:pPr>
              <a:spcBef>
                <a:spcPct val="50000"/>
              </a:spcBef>
            </a:pPr>
            <a:r>
              <a:rPr lang="es-PE" sz="1600" b="1" dirty="0">
                <a:latin typeface="Arial" panose="020B0604020202020204" pitchFamily="34" charset="0"/>
              </a:rPr>
              <a:t>SETIEMBRE 2021</a:t>
            </a:r>
            <a:endParaRPr lang="es-PE" sz="1600" b="1" dirty="0">
              <a:latin typeface="Arial" panose="020B0604020202020204" pitchFamily="34" charset="0"/>
            </a:endParaRPr>
          </a:p>
        </p:txBody>
      </p:sp>
      <p:sp>
        <p:nvSpPr>
          <p:cNvPr id="5" name="1 Título"/>
          <p:cNvSpPr txBox="1"/>
          <p:nvPr/>
        </p:nvSpPr>
        <p:spPr>
          <a:xfrm>
            <a:off x="1122680" y="130175"/>
            <a:ext cx="6474460" cy="1430655"/>
          </a:xfrm>
          <a:prstGeom prst="rect">
            <a:avLst/>
          </a:prstGeom>
        </p:spPr>
        <p:txBody>
          <a:bodyPr anchor="b"/>
          <a:p>
            <a:pPr marR="0" algn="ctr" defTabSz="914400" fontAlgn="auto">
              <a:spcBef>
                <a:spcPts val="0"/>
              </a:spcBef>
              <a:spcAft>
                <a:spcPts val="0"/>
              </a:spcAft>
              <a:buClrTx/>
              <a:buSzTx/>
              <a:buFontTx/>
              <a:buNone/>
              <a:defRPr/>
            </a:pPr>
            <a:r>
              <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UNIVERSIDAD NACIONAL DE EDUCACIÓN</a:t>
            </a:r>
            <a:endPar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endParaRPr>
          </a:p>
          <a:p>
            <a:pPr marR="0" algn="ctr" defTabSz="914400" fontAlgn="auto">
              <a:spcBef>
                <a:spcPts val="0"/>
              </a:spcBef>
              <a:spcAft>
                <a:spcPts val="0"/>
              </a:spcAft>
              <a:buClrTx/>
              <a:buSzTx/>
              <a:buFontTx/>
              <a:buNone/>
              <a:defRPr/>
            </a:pPr>
            <a:r>
              <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ENRIQUE GUZMÁN Y VALLE</a:t>
            </a:r>
            <a:endPar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endParaRPr>
          </a:p>
          <a:p>
            <a:pPr marR="0" algn="ctr" defTabSz="914400" fontAlgn="auto">
              <a:spcBef>
                <a:spcPts val="0"/>
              </a:spcBef>
              <a:spcAft>
                <a:spcPts val="0"/>
              </a:spcAft>
              <a:buClrTx/>
              <a:buSzTx/>
              <a:buFontTx/>
              <a:buNone/>
              <a:defRPr/>
            </a:pPr>
            <a:r>
              <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rPr>
              <a:t>FACULTAD DE CIENCIAS SOCIALES Y HUMANIDADES</a:t>
            </a:r>
            <a:endParaRPr kumimoji="0" lang="es-PE" altLang="es-VE" sz="2400" b="1" kern="1200" cap="small" spc="0" normalizeH="0" baseline="0" noProof="0" dirty="0">
              <a:solidFill>
                <a:schemeClr val="accent1">
                  <a:lumMod val="50000"/>
                </a:schemeClr>
              </a:solidFill>
              <a:effectLst>
                <a:glow rad="63500">
                  <a:schemeClr val="accent1">
                    <a:satMod val="175000"/>
                    <a:alpha val="40000"/>
                  </a:schemeClr>
                </a:glow>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5" descr="http://definicion.de/wp-content/uploads/2008/11/modeloeconomico.jpg"/>
          <p:cNvPicPr>
            <a:picLocks noChangeAspect="1"/>
          </p:cNvPicPr>
          <p:nvPr/>
        </p:nvPicPr>
        <p:blipFill>
          <a:blip r:embed="rId1"/>
          <a:stretch>
            <a:fillRect/>
          </a:stretch>
        </p:blipFill>
        <p:spPr>
          <a:xfrm>
            <a:off x="395288" y="4668838"/>
            <a:ext cx="2232025" cy="2189162"/>
          </a:xfrm>
          <a:prstGeom prst="rect">
            <a:avLst/>
          </a:prstGeom>
          <a:noFill/>
          <a:ln w="9525">
            <a:noFill/>
          </a:ln>
        </p:spPr>
      </p:pic>
      <p:sp>
        <p:nvSpPr>
          <p:cNvPr id="15363" name="2 Marcador de contenido"/>
          <p:cNvSpPr>
            <a:spLocks noGrp="1"/>
          </p:cNvSpPr>
          <p:nvPr>
            <p:ph idx="1" hasCustomPrompt="1"/>
          </p:nvPr>
        </p:nvSpPr>
        <p:spPr>
          <a:xfrm>
            <a:off x="457200" y="1935163"/>
            <a:ext cx="8075613" cy="2573337"/>
          </a:xfrm>
          <a:ln/>
        </p:spPr>
        <p:txBody>
          <a:bodyPr vert="horz" wrap="square" lIns="91440" tIns="45720" rIns="91440" bIns="45720" anchor="t" anchorCtr="0"/>
          <a:p>
            <a:pPr algn="just">
              <a:buNone/>
            </a:pPr>
            <a:r>
              <a:rPr dirty="0"/>
              <a:t>    </a:t>
            </a:r>
            <a:r>
              <a:rPr sz="2400" dirty="0"/>
              <a:t>Es el nombre que reciben los conjuntos de procesos sociales y de producción que dictamina el Estado con la intención de lograr la mejor relación posible entre las empresas y las economías domésticas. De esta forma, un modelo económico busca la homogeneidad (que las normas sean parejas para todos) y la transparencia (que las normas sean conocidas y respetadas).</a:t>
            </a:r>
            <a:endParaRPr dirty="0"/>
          </a:p>
          <a:p>
            <a:pPr>
              <a:buNone/>
            </a:pPr>
            <a:endParaRPr dirty="0"/>
          </a:p>
        </p:txBody>
      </p:sp>
      <p:sp>
        <p:nvSpPr>
          <p:cNvPr id="15364" name="1 Título"/>
          <p:cNvSpPr>
            <a:spLocks noGrp="1"/>
          </p:cNvSpPr>
          <p:nvPr>
            <p:ph type="title"/>
          </p:nvPr>
        </p:nvSpPr>
        <p:spPr>
          <a:ln/>
        </p:spPr>
        <p:txBody>
          <a:bodyPr vert="horz" wrap="square" lIns="0" tIns="45720" rIns="0" bIns="0" anchor="b" anchorCtr="0"/>
          <a:p>
            <a:pPr algn="ctr"/>
            <a:r>
              <a:rPr dirty="0"/>
              <a:t>Modelo Económico.</a:t>
            </a:r>
            <a:endParaRPr dirty="0"/>
          </a:p>
        </p:txBody>
      </p:sp>
      <p:sp>
        <p:nvSpPr>
          <p:cNvPr id="5" name="4 CuadroTexto"/>
          <p:cNvSpPr txBox="1"/>
          <p:nvPr/>
        </p:nvSpPr>
        <p:spPr>
          <a:xfrm>
            <a:off x="971600" y="5085184"/>
            <a:ext cx="2286016" cy="707886"/>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ECONOMÍA DE </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MERCADO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3635896" y="5229200"/>
            <a:ext cx="2286016" cy="707886"/>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ECONOMÍA </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DIRIGIDA.</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7" name="6 CuadroTexto"/>
          <p:cNvSpPr txBox="1"/>
          <p:nvPr/>
        </p:nvSpPr>
        <p:spPr>
          <a:xfrm>
            <a:off x="6516216" y="5229200"/>
            <a:ext cx="1872208" cy="707886"/>
          </a:xfrm>
          <a:prstGeom prst="rect">
            <a:avLst/>
          </a:prstGeom>
          <a:solidFill>
            <a:schemeClr val="accent3">
              <a:lumMod val="40000"/>
              <a:lumOff val="60000"/>
            </a:schemeClr>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ECONOMÍA </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MIXTA.</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down)">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bg/>
                                          </p:spTgt>
                                        </p:tgtEl>
                                        <p:attrNameLst>
                                          <p:attrName>style.visibility</p:attrName>
                                        </p:attrNameLst>
                                      </p:cBhvr>
                                      <p:to>
                                        <p:strVal val="visible"/>
                                      </p:to>
                                    </p:set>
                                    <p:animEffect transition="in" filter="wipe(down)">
                                      <p:cBhvr>
                                        <p:cTn id="18" dur="500"/>
                                        <p:tgtEl>
                                          <p:spTgt spid="6">
                                            <p:bg/>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down)">
                                      <p:cBhvr>
                                        <p:cTn id="21" dur="500"/>
                                        <p:tgtEl>
                                          <p:spTgt spid="6">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down)">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bg/>
                                          </p:spTgt>
                                        </p:tgtEl>
                                        <p:attrNameLst>
                                          <p:attrName>style.visibility</p:attrName>
                                        </p:attrNameLst>
                                      </p:cBhvr>
                                      <p:to>
                                        <p:strVal val="visible"/>
                                      </p:to>
                                    </p:set>
                                    <p:animEffect transition="in" filter="wipe(down)">
                                      <p:cBhvr>
                                        <p:cTn id="29" dur="500"/>
                                        <p:tgtEl>
                                          <p:spTgt spid="7">
                                            <p:bg/>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wipe(down)">
                                      <p:cBhvr>
                                        <p:cTn id="3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allAtOnce"/>
      <p:bldP spid="6" grpId="0" animBg="1" build="allAtOnce"/>
      <p:bldP spid="7" grpId="0" animBg="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357188" y="1714500"/>
            <a:ext cx="828675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Las Leyes Económicas son casuales en el sentido de que se suceden en el Tiempo, y están condicionadas siempre y cuando se produzcan las condiciones presupuestadas</a:t>
            </a:r>
            <a:r>
              <a:rPr kumimoji="0" lang="es-ES" sz="2400" b="0" i="0" u="none" strike="noStrike" kern="1200" cap="none" spc="0" normalizeH="0" baseline="0" noProof="0" dirty="0">
                <a:ln>
                  <a:noFill/>
                </a:ln>
                <a:solidFill>
                  <a:schemeClr val="dk1"/>
                </a:solidFill>
                <a:effectLst/>
                <a:uLnTx/>
                <a:uFillTx/>
                <a:latin typeface="+mn-lt"/>
                <a:ea typeface="+mn-ea"/>
                <a:cs typeface="+mn-cs"/>
              </a:rPr>
              <a:t>.</a:t>
            </a:r>
            <a:endParaRPr kumimoji="0" lang="es-ES_tradnl"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7" name="1 Título"/>
          <p:cNvSpPr>
            <a:spLocks noGrp="1"/>
          </p:cNvSpPr>
          <p:nvPr>
            <p:ph type="title"/>
          </p:nvPr>
        </p:nvSpPr>
        <p:spPr>
          <a:xfrm>
            <a:off x="428625" y="428625"/>
            <a:ext cx="8229600" cy="1143000"/>
          </a:xfrm>
          <a:ln/>
        </p:spPr>
        <p:txBody>
          <a:bodyPr vert="horz" wrap="square" lIns="0" tIns="45720" rIns="0" bIns="0" anchor="b" anchorCtr="0"/>
          <a:p>
            <a:pPr algn="ctr" eaLnBrk="1" hangingPunct="1"/>
            <a:r>
              <a:rPr dirty="0"/>
              <a:t>LEYES ECONÓMICAS.</a:t>
            </a:r>
            <a:endParaRPr dirty="0"/>
          </a:p>
        </p:txBody>
      </p:sp>
      <p:pic>
        <p:nvPicPr>
          <p:cNvPr id="1026" name="Picture 2"/>
          <p:cNvPicPr>
            <a:picLocks noChangeAspect="1" noChangeArrowheads="1"/>
          </p:cNvPicPr>
          <p:nvPr/>
        </p:nvPicPr>
        <p:blipFill>
          <a:blip r:embed="rId1"/>
          <a:srcRect/>
          <a:stretch>
            <a:fillRect/>
          </a:stretch>
        </p:blipFill>
        <p:spPr bwMode="auto">
          <a:xfrm>
            <a:off x="285750" y="3929063"/>
            <a:ext cx="2643188" cy="1125538"/>
          </a:xfrm>
          <a:prstGeom prst="rect">
            <a:avLst/>
          </a:prstGeom>
          <a:noFill/>
          <a:ln w="9525">
            <a:solidFill>
              <a:schemeClr val="accent1">
                <a:lumMod val="75000"/>
              </a:schemeClr>
            </a:solidFill>
            <a:miter lim="800000"/>
            <a:headEnd/>
            <a:tailEnd/>
          </a:ln>
          <a:effectLst/>
        </p:spPr>
      </p:pic>
      <p:sp>
        <p:nvSpPr>
          <p:cNvPr id="11" name="10 CuadroTexto"/>
          <p:cNvSpPr txBox="1"/>
          <p:nvPr/>
        </p:nvSpPr>
        <p:spPr>
          <a:xfrm>
            <a:off x="571472" y="3143248"/>
            <a:ext cx="2286016" cy="400110"/>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PRODUCCIÓN</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2" name="11 CuadroTexto"/>
          <p:cNvSpPr txBox="1"/>
          <p:nvPr/>
        </p:nvSpPr>
        <p:spPr>
          <a:xfrm>
            <a:off x="3500430" y="3643314"/>
            <a:ext cx="2286016" cy="400110"/>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DISTRIBUCIÓN</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3" name="12 CuadroTexto"/>
          <p:cNvSpPr txBox="1"/>
          <p:nvPr/>
        </p:nvSpPr>
        <p:spPr>
          <a:xfrm>
            <a:off x="6643702" y="4214818"/>
            <a:ext cx="2000264" cy="400110"/>
          </a:xfrm>
          <a:prstGeom prst="rect">
            <a:avLst/>
          </a:prstGeom>
          <a:solidFill>
            <a:srgbClr val="0070C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CAMBIO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pic>
        <p:nvPicPr>
          <p:cNvPr id="16398" name="Picture 3"/>
          <p:cNvPicPr>
            <a:picLocks noChangeAspect="1"/>
          </p:cNvPicPr>
          <p:nvPr/>
        </p:nvPicPr>
        <p:blipFill>
          <a:blip r:embed="rId2"/>
          <a:stretch>
            <a:fillRect/>
          </a:stretch>
        </p:blipFill>
        <p:spPr>
          <a:xfrm>
            <a:off x="3143250" y="4500563"/>
            <a:ext cx="2857500" cy="1600200"/>
          </a:xfrm>
          <a:prstGeom prst="rect">
            <a:avLst/>
          </a:prstGeom>
          <a:noFill/>
          <a:ln w="9525" cap="flat" cmpd="sng">
            <a:solidFill>
              <a:srgbClr val="002060"/>
            </a:solidFill>
            <a:prstDash val="solid"/>
            <a:miter/>
            <a:headEnd type="none" w="med" len="med"/>
            <a:tailEnd type="none" w="med" len="med"/>
          </a:ln>
        </p:spPr>
      </p:pic>
      <p:pic>
        <p:nvPicPr>
          <p:cNvPr id="16399" name="Picture 4"/>
          <p:cNvPicPr>
            <a:picLocks noChangeAspect="1"/>
          </p:cNvPicPr>
          <p:nvPr/>
        </p:nvPicPr>
        <p:blipFill>
          <a:blip r:embed="rId3"/>
          <a:stretch>
            <a:fillRect/>
          </a:stretch>
        </p:blipFill>
        <p:spPr>
          <a:xfrm>
            <a:off x="6500813" y="5000625"/>
            <a:ext cx="2466975" cy="1500188"/>
          </a:xfrm>
          <a:prstGeom prst="rect">
            <a:avLst/>
          </a:prstGeom>
          <a:noFill/>
          <a:ln w="9525" cap="flat" cmpd="sng">
            <a:solidFill>
              <a:srgbClr val="00206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down)">
                                      <p:cBhvr>
                                        <p:cTn id="7" dur="500"/>
                                        <p:tgtEl>
                                          <p:spTgt spid="11">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down)">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wipe(down)">
                                      <p:cBhvr>
                                        <p:cTn id="15" dur="500"/>
                                        <p:tgtEl>
                                          <p:spTgt spid="12">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down)">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bg/>
                                          </p:spTgt>
                                        </p:tgtEl>
                                        <p:attrNameLst>
                                          <p:attrName>style.visibility</p:attrName>
                                        </p:attrNameLst>
                                      </p:cBhvr>
                                      <p:to>
                                        <p:strVal val="visible"/>
                                      </p:to>
                                    </p:set>
                                    <p:animEffect transition="in" filter="wipe(down)">
                                      <p:cBhvr>
                                        <p:cTn id="23" dur="500"/>
                                        <p:tgtEl>
                                          <p:spTgt spid="13">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wipe(down)">
                                      <p:cBhvr>
                                        <p:cTn id="2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allAtOnce"/>
      <p:bldP spid="12" grpId="0" animBg="1" build="allAtOnce"/>
      <p:bldP spid="13" grpId="0" animBg="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6 Diagrama"/>
          <p:cNvGraphicFramePr/>
          <p:nvPr/>
        </p:nvGraphicFramePr>
        <p:xfrm>
          <a:off x="1571604" y="714356"/>
          <a:ext cx="6096000" cy="435771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411" name="7 Rectángulo"/>
          <p:cNvSpPr/>
          <p:nvPr/>
        </p:nvSpPr>
        <p:spPr>
          <a:xfrm>
            <a:off x="500063" y="5214938"/>
            <a:ext cx="8215312" cy="1477962"/>
          </a:xfrm>
          <a:prstGeom prst="rect">
            <a:avLst/>
          </a:prstGeom>
          <a:noFill/>
          <a:ln w="9525">
            <a:noFill/>
          </a:ln>
        </p:spPr>
        <p:txBody>
          <a:bodyPr>
            <a:spAutoFit/>
          </a:bodyPr>
          <a:p>
            <a:pPr algn="just"/>
            <a:r>
              <a:rPr dirty="0">
                <a:latin typeface="Constantia" panose="02030602050306030303" pitchFamily="18" charset="0"/>
              </a:rPr>
              <a:t>	Cada ley económica específica expresa un determinado rasgo o aspecto de las relaciones de producción. Y como quiera que todos los aspectos de las relaciones de producción de la sociedad se hallen indisolublemente ligados entre sí, las leyes económicas de cada formación se encuentran en íntima conexión recíproca en un sistema determinado.</a:t>
            </a:r>
            <a:endParaRPr lang="es-ES_tradnl" altLang="x-none" dirty="0">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571500" y="1643063"/>
            <a:ext cx="7715250" cy="23082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dk1"/>
                </a:solidFill>
                <a:effectLst/>
                <a:uLnTx/>
                <a:uFillTx/>
                <a:latin typeface="+mn-lt"/>
                <a:ea typeface="+mn-ea"/>
                <a:cs typeface="+mn-cs"/>
              </a:rPr>
              <a:t>El método científico es : “el procedimiento ordenado que se sigue para hallar, construir y enseñar... el conocimiento de las ciencias”; el método, junto con los conceptos y los sistemas constituyen los componentes básicos de las mismas. Es atribuible a Descartes su fundamentación filosófica.</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435" name="1 Título"/>
          <p:cNvSpPr>
            <a:spLocks noGrp="1"/>
          </p:cNvSpPr>
          <p:nvPr>
            <p:ph type="title"/>
          </p:nvPr>
        </p:nvSpPr>
        <p:spPr>
          <a:xfrm>
            <a:off x="428625" y="428625"/>
            <a:ext cx="8229600" cy="1143000"/>
          </a:xfrm>
          <a:ln/>
        </p:spPr>
        <p:txBody>
          <a:bodyPr vert="horz" wrap="square" lIns="0" tIns="45720" rIns="0" bIns="0" anchor="b" anchorCtr="0"/>
          <a:p>
            <a:pPr algn="ctr" eaLnBrk="1" hangingPunct="1"/>
            <a:r>
              <a:rPr dirty="0"/>
              <a:t>MÉTODO CIENTÍFICO.</a:t>
            </a:r>
            <a:endParaRPr dirty="0"/>
          </a:p>
        </p:txBody>
      </p:sp>
      <p:sp>
        <p:nvSpPr>
          <p:cNvPr id="6" name="5 CuadroTexto"/>
          <p:cNvSpPr txBox="1"/>
          <p:nvPr/>
        </p:nvSpPr>
        <p:spPr>
          <a:xfrm>
            <a:off x="214282" y="4786322"/>
            <a:ext cx="2286016" cy="707886"/>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INDUCTIVO Y DEDUCTIVO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9" name="8 Flecha derecha"/>
          <p:cNvSpPr/>
          <p:nvPr/>
        </p:nvSpPr>
        <p:spPr>
          <a:xfrm rot="7602281">
            <a:off x="1362075" y="4254500"/>
            <a:ext cx="614363"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9 Flecha derecha"/>
          <p:cNvSpPr/>
          <p:nvPr/>
        </p:nvSpPr>
        <p:spPr>
          <a:xfrm rot="5400000">
            <a:off x="3393281" y="4321969"/>
            <a:ext cx="571500"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10 CuadroTexto"/>
          <p:cNvSpPr txBox="1"/>
          <p:nvPr/>
        </p:nvSpPr>
        <p:spPr>
          <a:xfrm>
            <a:off x="2500298" y="5507196"/>
            <a:ext cx="2286016" cy="707886"/>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ANÁLITICO Y SINTÉTICO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2" name="11 CuadroTexto"/>
          <p:cNvSpPr txBox="1"/>
          <p:nvPr/>
        </p:nvSpPr>
        <p:spPr>
          <a:xfrm>
            <a:off x="4857752" y="4864254"/>
            <a:ext cx="1872208" cy="707886"/>
          </a:xfrm>
          <a:prstGeom prst="rect">
            <a:avLst/>
          </a:prstGeom>
          <a:solidFill>
            <a:schemeClr val="accent3">
              <a:lumMod val="40000"/>
              <a:lumOff val="60000"/>
            </a:schemeClr>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ESTÁTICO Y DINÁMICO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3" name="12 Flecha derecha"/>
          <p:cNvSpPr/>
          <p:nvPr/>
        </p:nvSpPr>
        <p:spPr>
          <a:xfrm rot="4429248">
            <a:off x="5280025" y="4330700"/>
            <a:ext cx="614363"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13 Flecha derecha"/>
          <p:cNvSpPr/>
          <p:nvPr/>
        </p:nvSpPr>
        <p:spPr>
          <a:xfrm rot="4732117">
            <a:off x="7343775" y="4300538"/>
            <a:ext cx="614363"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14 CuadroTexto"/>
          <p:cNvSpPr txBox="1"/>
          <p:nvPr/>
        </p:nvSpPr>
        <p:spPr>
          <a:xfrm>
            <a:off x="6858016" y="5199419"/>
            <a:ext cx="2143140" cy="1015663"/>
          </a:xfrm>
          <a:prstGeom prst="rect">
            <a:avLst/>
          </a:prstGeom>
          <a:solidFill>
            <a:srgbClr val="FFC00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CONYUNTURAL</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 Y ESTRUCTURAL</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wipe(down)">
                                      <p:cBhvr>
                                        <p:cTn id="15" dur="500"/>
                                        <p:tgtEl>
                                          <p:spTgt spid="11">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wipe(down)">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bg/>
                                          </p:spTgt>
                                        </p:tgtEl>
                                        <p:attrNameLst>
                                          <p:attrName>style.visibility</p:attrName>
                                        </p:attrNameLst>
                                      </p:cBhvr>
                                      <p:to>
                                        <p:strVal val="visible"/>
                                      </p:to>
                                    </p:set>
                                    <p:animEffect transition="in" filter="wipe(down)">
                                      <p:cBhvr>
                                        <p:cTn id="23" dur="500"/>
                                        <p:tgtEl>
                                          <p:spTgt spid="12">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down)">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bg/>
                                          </p:spTgt>
                                        </p:tgtEl>
                                        <p:attrNameLst>
                                          <p:attrName>style.visibility</p:attrName>
                                        </p:attrNameLst>
                                      </p:cBhvr>
                                      <p:to>
                                        <p:strVal val="visible"/>
                                      </p:to>
                                    </p:set>
                                    <p:animEffect transition="in" filter="wipe(down)">
                                      <p:cBhvr>
                                        <p:cTn id="31" dur="500"/>
                                        <p:tgtEl>
                                          <p:spTgt spid="15">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Effect transition="in" filter="wipe(down)">
                                      <p:cBhvr>
                                        <p:cTn id="34" dur="500"/>
                                        <p:tgtEl>
                                          <p:spTgt spid="15">
                                            <p:txEl>
                                              <p:pRg st="0" end="0"/>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wipe(down)">
                                      <p:cBhvr>
                                        <p:cTn id="3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allAtOnce"/>
      <p:bldP spid="11" grpId="0" animBg="1" build="allAtOnce"/>
      <p:bldP spid="12" grpId="0" animBg="1" build="allAtOnce"/>
      <p:bldP spid="15" grpId="0" animBg="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3419872" y="1124744"/>
            <a:ext cx="2286016" cy="707886"/>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INDUCTIVO Y DEDUCTIVO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5" name="4 CuadroTexto"/>
          <p:cNvSpPr txBox="1"/>
          <p:nvPr/>
        </p:nvSpPr>
        <p:spPr>
          <a:xfrm>
            <a:off x="500063" y="2071688"/>
            <a:ext cx="3063875" cy="3232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a:ln>
                  <a:noFill/>
                </a:ln>
                <a:solidFill>
                  <a:schemeClr val="dk1"/>
                </a:solidFill>
                <a:effectLst/>
                <a:uLnTx/>
                <a:uFillTx/>
                <a:latin typeface="+mn-lt"/>
                <a:ea typeface="+mn-ea"/>
                <a:cs typeface="+mn-cs"/>
              </a:rPr>
              <a:t>constituye por lo general el primer abordaje del problema- objeto de estudio (inclusive en los niveles de la pre-ciencia): una situación, hecho o fenómeno que por sus características o importancia concita el interés del observador o investigador.</a:t>
            </a:r>
            <a:br>
              <a:rPr kumimoji="0" lang="es-ES" sz="1800" b="0" i="0" u="none" strike="noStrike" kern="1200" cap="none" spc="0" normalizeH="0" baseline="0" noProof="0" dirty="0">
                <a:ln>
                  <a:noFill/>
                </a:ln>
                <a:solidFill>
                  <a:schemeClr val="dk1"/>
                </a:solidFill>
                <a:effectLst/>
                <a:uLnTx/>
                <a:uFillTx/>
                <a:latin typeface="+mn-lt"/>
                <a:ea typeface="+mn-ea"/>
                <a:cs typeface="+mn-cs"/>
              </a:rPr>
            </a:b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5148263" y="2071688"/>
            <a:ext cx="3063875" cy="32305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a:ln>
                  <a:noFill/>
                </a:ln>
                <a:solidFill>
                  <a:schemeClr val="dk1"/>
                </a:solidFill>
                <a:effectLst/>
                <a:uLnTx/>
                <a:uFillTx/>
                <a:latin typeface="+mn-lt"/>
                <a:ea typeface="+mn-ea"/>
                <a:cs typeface="+mn-cs"/>
              </a:rPr>
              <a:t>constituye por lo general el primer abordaje del problema- objeto de estudio (inclusive en los niveles de la pre-ciencia): una situación, hecho o fenómeno que por sus características o importancia concita el interés del observador o investigador.</a:t>
            </a:r>
            <a:br>
              <a:rPr kumimoji="0" lang="es-ES" sz="1800" b="0" i="0" u="none" strike="noStrike" kern="1200" cap="none" spc="0" normalizeH="0" baseline="0" noProof="0" dirty="0">
                <a:ln>
                  <a:noFill/>
                </a:ln>
                <a:solidFill>
                  <a:schemeClr val="dk1"/>
                </a:solidFill>
                <a:effectLst/>
                <a:uLnTx/>
                <a:uFillTx/>
                <a:latin typeface="+mn-lt"/>
                <a:ea typeface="+mn-ea"/>
                <a:cs typeface="+mn-cs"/>
              </a:rPr>
            </a:b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7 Conector recto de flecha"/>
          <p:cNvCxnSpPr/>
          <p:nvPr/>
        </p:nvCxnSpPr>
        <p:spPr>
          <a:xfrm>
            <a:off x="3995738" y="3687763"/>
            <a:ext cx="86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8 Redondear rectángulo de esquina diagonal"/>
          <p:cNvSpPr/>
          <p:nvPr/>
        </p:nvSpPr>
        <p:spPr>
          <a:xfrm>
            <a:off x="904875" y="5589588"/>
            <a:ext cx="2514600" cy="360363"/>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0" i="0" u="none" strike="noStrike" kern="1200" cap="none" spc="0" normalizeH="0" baseline="0" noProof="0" dirty="0">
                <a:ln>
                  <a:noFill/>
                </a:ln>
                <a:solidFill>
                  <a:schemeClr val="lt1"/>
                </a:solidFill>
                <a:effectLst/>
                <a:uLnTx/>
                <a:uFillTx/>
                <a:latin typeface="+mn-lt"/>
                <a:ea typeface="+mn-ea"/>
                <a:cs typeface="+mn-cs"/>
              </a:rPr>
              <a:t>INDUCTIVO</a:t>
            </a:r>
            <a:endParaRPr kumimoji="0" lang="es-E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9 Redondear rectángulo de esquina diagonal"/>
          <p:cNvSpPr/>
          <p:nvPr/>
        </p:nvSpPr>
        <p:spPr>
          <a:xfrm>
            <a:off x="5619750" y="5589588"/>
            <a:ext cx="2408238" cy="360363"/>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0" i="0" u="none" strike="noStrike" kern="1200" cap="none" spc="0" normalizeH="0" baseline="0" noProof="0" dirty="0">
                <a:ln>
                  <a:noFill/>
                </a:ln>
                <a:solidFill>
                  <a:schemeClr val="lt1"/>
                </a:solidFill>
                <a:effectLst/>
                <a:uLnTx/>
                <a:uFillTx/>
                <a:latin typeface="+mn-lt"/>
                <a:ea typeface="+mn-ea"/>
                <a:cs typeface="+mn-cs"/>
              </a:rPr>
              <a:t>DEDUCTIVO</a:t>
            </a:r>
            <a:endParaRPr kumimoji="0" lang="es-E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3581180" y="1130841"/>
            <a:ext cx="2286016" cy="707886"/>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ANÁLITICO Y SINTÉTICO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5" name="4 CuadroTexto"/>
          <p:cNvSpPr txBox="1"/>
          <p:nvPr/>
        </p:nvSpPr>
        <p:spPr>
          <a:xfrm>
            <a:off x="500063" y="2286000"/>
            <a:ext cx="3063875" cy="3232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a:ln>
                  <a:noFill/>
                </a:ln>
                <a:solidFill>
                  <a:schemeClr val="dk1"/>
                </a:solidFill>
                <a:effectLst/>
                <a:uLnTx/>
                <a:uFillTx/>
                <a:latin typeface="+mn-lt"/>
                <a:ea typeface="+mn-ea"/>
                <a:cs typeface="+mn-cs"/>
              </a:rPr>
              <a:t>Descomponer el todo en sus partes integrantes, es decir sus componentes, a los efectos de tratar de conocer más profundamente la naturaleza del fenómeno estudiado, sus causas y efectos, así como lo específico del funcionamiento de las partes.</a:t>
            </a: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Redondear rectángulo de esquina diagonal"/>
          <p:cNvSpPr/>
          <p:nvPr/>
        </p:nvSpPr>
        <p:spPr>
          <a:xfrm>
            <a:off x="909638" y="5913438"/>
            <a:ext cx="2514600" cy="360363"/>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0" i="0" u="none" strike="noStrike" kern="1200" cap="none" spc="0" normalizeH="0" baseline="0" noProof="0" dirty="0">
                <a:ln>
                  <a:noFill/>
                </a:ln>
                <a:solidFill>
                  <a:schemeClr val="lt1"/>
                </a:solidFill>
                <a:effectLst/>
                <a:uLnTx/>
                <a:uFillTx/>
                <a:latin typeface="+mn-lt"/>
                <a:ea typeface="+mn-ea"/>
                <a:cs typeface="+mn-cs"/>
              </a:rPr>
              <a:t>ANALÍTICO</a:t>
            </a:r>
            <a:endParaRPr kumimoji="0" lang="es-E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8" name="7 Conector recto de flecha"/>
          <p:cNvCxnSpPr/>
          <p:nvPr/>
        </p:nvCxnSpPr>
        <p:spPr>
          <a:xfrm>
            <a:off x="3817938" y="3716338"/>
            <a:ext cx="127476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5199063" y="2276475"/>
            <a:ext cx="3189288" cy="37861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a:ln>
                  <a:noFill/>
                </a:ln>
                <a:solidFill>
                  <a:schemeClr val="tx1"/>
                </a:solidFill>
                <a:effectLst/>
                <a:uLnTx/>
                <a:uFillTx/>
                <a:latin typeface="+mn-lt"/>
                <a:ea typeface="+mn-ea"/>
                <a:cs typeface="+mn-cs"/>
              </a:rPr>
              <a:t>S</a:t>
            </a:r>
            <a:r>
              <a:rPr kumimoji="0" lang="es-ES" sz="1800" b="0" i="0" u="none" strike="noStrike" kern="1200" cap="none" spc="0" normalizeH="0" baseline="0" noProof="0" dirty="0">
                <a:ln>
                  <a:noFill/>
                </a:ln>
                <a:solidFill>
                  <a:schemeClr val="dk1"/>
                </a:solidFill>
                <a:effectLst/>
                <a:uLnTx/>
                <a:uFillTx/>
                <a:latin typeface="+mn-lt"/>
                <a:ea typeface="+mn-ea"/>
                <a:cs typeface="+mn-cs"/>
              </a:rPr>
              <a:t>uele trabajarse como la inversa del análisis (análogamente a la forma en que la integración de funciones matemáticas es el proceso inverso de la derivación), vale decir la reconstrucción de la situación original disociada en el análisis, pero no es esta la variante más provechosa del método.</a:t>
            </a:r>
            <a:br>
              <a:rPr kumimoji="0" lang="es-ES" sz="1800" b="0" i="0" u="none" strike="noStrike" kern="1200" cap="none" spc="0" normalizeH="0" baseline="0" noProof="0" dirty="0">
                <a:ln>
                  <a:noFill/>
                </a:ln>
                <a:solidFill>
                  <a:schemeClr val="dk1"/>
                </a:solidFill>
                <a:effectLst/>
                <a:uLnTx/>
                <a:uFillTx/>
                <a:latin typeface="+mn-lt"/>
                <a:ea typeface="+mn-ea"/>
                <a:cs typeface="+mn-cs"/>
              </a:rPr>
            </a:b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0 Redondear rectángulo de esquina diagonal"/>
          <p:cNvSpPr/>
          <p:nvPr/>
        </p:nvSpPr>
        <p:spPr>
          <a:xfrm>
            <a:off x="5724525" y="6303963"/>
            <a:ext cx="2514600" cy="360363"/>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0" i="0" u="none" strike="noStrike" kern="1200" cap="none" spc="0" normalizeH="0" baseline="0" noProof="0" dirty="0">
                <a:ln>
                  <a:noFill/>
                </a:ln>
                <a:solidFill>
                  <a:schemeClr val="lt1"/>
                </a:solidFill>
                <a:effectLst/>
                <a:uLnTx/>
                <a:uFillTx/>
                <a:latin typeface="+mn-lt"/>
                <a:ea typeface="+mn-ea"/>
                <a:cs typeface="+mn-cs"/>
              </a:rPr>
              <a:t>SINTÉTICO</a:t>
            </a:r>
            <a:endParaRPr kumimoji="0" lang="es-E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3563888" y="1196752"/>
            <a:ext cx="1872208" cy="707886"/>
          </a:xfrm>
          <a:prstGeom prst="rect">
            <a:avLst/>
          </a:prstGeom>
          <a:solidFill>
            <a:schemeClr val="accent3">
              <a:lumMod val="40000"/>
              <a:lumOff val="60000"/>
            </a:schemeClr>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ESTÁTICO Y DINÁMICO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5" name="4 CuadroTexto"/>
          <p:cNvSpPr txBox="1"/>
          <p:nvPr/>
        </p:nvSpPr>
        <p:spPr>
          <a:xfrm>
            <a:off x="1187450" y="2492375"/>
            <a:ext cx="7029450" cy="1847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a:ln>
                  <a:noFill/>
                </a:ln>
                <a:solidFill>
                  <a:schemeClr val="dk1"/>
                </a:solidFill>
                <a:effectLst/>
                <a:uLnTx/>
                <a:uFillTx/>
                <a:latin typeface="+mn-lt"/>
                <a:ea typeface="+mn-ea"/>
                <a:cs typeface="+mn-cs"/>
              </a:rPr>
              <a:t>El método Estático y Dinámico propio de la mecánica ha evolucionado considerablemente en nuestro campo.</a:t>
            </a:r>
            <a:br>
              <a:rPr kumimoji="0" lang="es-ES" sz="1800" b="0" i="0" u="none" strike="noStrike" kern="1200" cap="none" spc="0" normalizeH="0" baseline="0" noProof="0" dirty="0">
                <a:ln>
                  <a:noFill/>
                </a:ln>
                <a:solidFill>
                  <a:schemeClr val="dk1"/>
                </a:solidFill>
                <a:effectLst/>
                <a:uLnTx/>
                <a:uFillTx/>
                <a:latin typeface="+mn-lt"/>
                <a:ea typeface="+mn-ea"/>
                <a:cs typeface="+mn-cs"/>
              </a:rPr>
            </a:br>
            <a:r>
              <a:rPr kumimoji="0" lang="es-ES" sz="1800" b="0" i="0" u="none" strike="noStrike" kern="1200" cap="none" spc="0" normalizeH="0" baseline="0" noProof="0" dirty="0">
                <a:ln>
                  <a:noFill/>
                </a:ln>
                <a:solidFill>
                  <a:schemeClr val="dk1"/>
                </a:solidFill>
                <a:effectLst/>
                <a:uLnTx/>
                <a:uFillTx/>
                <a:latin typeface="+mn-lt"/>
                <a:ea typeface="+mn-ea"/>
                <a:cs typeface="+mn-cs"/>
              </a:rPr>
              <a:t>La estática analiza como dados los elementos presentes en una situación; considera el status actual de dichos elementos, sin desconocer que obviamente dicha situación se modificará en el tiempo</a:t>
            </a: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1 Título"/>
          <p:cNvSpPr>
            <a:spLocks noGrp="1"/>
          </p:cNvSpPr>
          <p:nvPr>
            <p:ph type="title"/>
          </p:nvPr>
        </p:nvSpPr>
        <p:spPr>
          <a:xfrm>
            <a:off x="428625" y="928688"/>
            <a:ext cx="8229600" cy="1143000"/>
          </a:xfrm>
        </p:spPr>
        <p:txBody>
          <a:bodyPr vert="horz" wrap="square" lIns="0" tIns="45720" rIns="0" bIns="0" numCol="1" anchor="b"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SISTEMA ECONÓMICO DE PRODUCCIÓN</a:t>
            </a:r>
            <a:endParaRPr kumimoji="0" lang="es-E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5 CuadroTexto"/>
          <p:cNvSpPr txBox="1"/>
          <p:nvPr/>
        </p:nvSpPr>
        <p:spPr>
          <a:xfrm>
            <a:off x="500063" y="2071688"/>
            <a:ext cx="8143875" cy="2678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La producción en el sistema económico, es uno de los indicadores más importante, necesita de la inversión, para que se pueda dar.</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s-ES" sz="2400" b="0" i="0" u="none" strike="noStrike" kern="1200" cap="none" spc="0" normalizeH="0" baseline="0" noProof="0" dirty="0">
                <a:ln>
                  <a:noFill/>
                </a:ln>
                <a:solidFill>
                  <a:schemeClr val="dk1"/>
                </a:solidFill>
                <a:effectLst/>
                <a:uLnTx/>
                <a:uFillTx/>
                <a:latin typeface="+mn-lt"/>
                <a:ea typeface="+mn-ea"/>
                <a:cs typeface="+mn-cs"/>
              </a:rPr>
              <a:t> 	El gasto en bienes de capital, para generar otros bienes, que por consecuencia de su venta, darán una ganancia</a:t>
            </a:r>
            <a:r>
              <a:rPr kumimoji="0" lang="es-ES" sz="2400" b="0" i="0" u="none" strike="noStrike" kern="1200" cap="none" spc="0" normalizeH="0" baseline="0" noProof="0" dirty="0">
                <a:ln>
                  <a:noFill/>
                </a:ln>
                <a:solidFill>
                  <a:schemeClr val="tx1"/>
                </a:solidFill>
                <a:effectLst/>
                <a:uLnTx/>
                <a:uFillTx/>
                <a:latin typeface="+mn-lt"/>
                <a:ea typeface="+mn-ea"/>
                <a:cs typeface="+mn-cs"/>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2" name="Picture 2"/>
          <p:cNvPicPr>
            <a:picLocks noGrp="1" noChangeAspect="1"/>
          </p:cNvPicPr>
          <p:nvPr>
            <p:ph idx="1" hasCustomPrompt="1"/>
          </p:nvPr>
        </p:nvPicPr>
        <p:blipFill>
          <a:blip r:embed="rId1"/>
          <a:srcRect/>
          <a:stretch>
            <a:fillRect/>
          </a:stretch>
        </p:blipFill>
        <p:spPr>
          <a:xfrm>
            <a:off x="5715000" y="4114800"/>
            <a:ext cx="2743200" cy="2743200"/>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2339975" y="1390650"/>
            <a:ext cx="662146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s-VE" sz="1800" b="0" i="0" u="none" strike="noStrike" kern="1200" cap="none" spc="0" normalizeH="0" baseline="0" noProof="0" dirty="0">
                <a:ln>
                  <a:noFill/>
                </a:ln>
                <a:solidFill>
                  <a:schemeClr val="dk1"/>
                </a:solidFill>
                <a:effectLst/>
                <a:uLnTx/>
                <a:uFillTx/>
                <a:latin typeface="+mn-lt"/>
                <a:ea typeface="+mn-ea"/>
                <a:cs typeface="+mn-cs"/>
              </a:rPr>
              <a:t>La inversión representa el gasto en que incurren las familias, las empresas y el sector público, en bienes que al transcurrir un tiempo, ya sea largo o corto, traerán como consecuencia un beneficio.</a:t>
            </a:r>
            <a:endParaRPr kumimoji="0" lang="es-VE" sz="1800" b="0" i="0" u="none" strike="noStrike" kern="1200" cap="none" spc="0" normalizeH="0" baseline="0" noProof="0" dirty="0">
              <a:ln>
                <a:noFill/>
              </a:ln>
              <a:solidFill>
                <a:schemeClr val="dk1"/>
              </a:solidFill>
              <a:effectLst/>
              <a:uLnTx/>
              <a:uFillTx/>
              <a:latin typeface="+mn-lt"/>
              <a:ea typeface="+mn-ea"/>
              <a:cs typeface="+mn-cs"/>
            </a:endParaRPr>
          </a:p>
        </p:txBody>
      </p:sp>
      <p:pic>
        <p:nvPicPr>
          <p:cNvPr id="23555" name="Imagen 2"/>
          <p:cNvPicPr>
            <a:picLocks noChangeAspect="1"/>
          </p:cNvPicPr>
          <p:nvPr/>
        </p:nvPicPr>
        <p:blipFill>
          <a:blip r:embed="rId1"/>
          <a:stretch>
            <a:fillRect/>
          </a:stretch>
        </p:blipFill>
        <p:spPr>
          <a:xfrm>
            <a:off x="0" y="1052513"/>
            <a:ext cx="2303463" cy="1704975"/>
          </a:xfrm>
          <a:prstGeom prst="rect">
            <a:avLst/>
          </a:prstGeom>
          <a:noFill/>
          <a:ln w="9525">
            <a:noFill/>
          </a:ln>
        </p:spPr>
      </p:pic>
      <p:sp>
        <p:nvSpPr>
          <p:cNvPr id="11" name="1 Título"/>
          <p:cNvSpPr txBox="1"/>
          <p:nvPr/>
        </p:nvSpPr>
        <p:spPr>
          <a:xfrm>
            <a:off x="539750" y="3860800"/>
            <a:ext cx="8229600" cy="1143000"/>
          </a:xfrm>
          <a:prstGeom prst="rect">
            <a:avLst/>
          </a:prstGeom>
        </p:spPr>
        <p:txBody>
          <a:bodyPr lIns="0" rIns="0" bIns="0" anchor="b">
            <a:normAutofit/>
          </a:bodyPr>
          <a:lstStyle/>
          <a:p>
            <a:pPr marR="0" algn="ctr" defTabSz="914400" fontAlgn="auto">
              <a:spcAft>
                <a:spcPts val="0"/>
              </a:spcAft>
              <a:buClrTx/>
              <a:buSzTx/>
              <a:buFontTx/>
              <a:buNone/>
              <a:defRPr/>
            </a:pPr>
            <a:r>
              <a:rPr kumimoji="0" lang="es-ES" sz="3600" kern="1200" cap="none" spc="0" normalizeH="0" baseline="0" noProof="0" dirty="0">
                <a:solidFill>
                  <a:schemeClr val="tx2"/>
                </a:solidFill>
                <a:latin typeface="+mj-lt"/>
                <a:ea typeface="+mj-ea"/>
                <a:cs typeface="+mj-cs"/>
              </a:rPr>
              <a:t>CLASIFICACIÓN</a:t>
            </a:r>
            <a:endParaRPr kumimoji="0" lang="es-ES" sz="3600" kern="1200" cap="none" spc="0" normalizeH="0" baseline="0" noProof="0" dirty="0">
              <a:solidFill>
                <a:schemeClr val="tx2"/>
              </a:solidFill>
              <a:latin typeface="+mj-lt"/>
              <a:ea typeface="+mj-ea"/>
              <a:cs typeface="+mj-cs"/>
            </a:endParaRPr>
          </a:p>
        </p:txBody>
      </p:sp>
      <p:sp>
        <p:nvSpPr>
          <p:cNvPr id="10" name="9 Flecha derecha"/>
          <p:cNvSpPr/>
          <p:nvPr/>
        </p:nvSpPr>
        <p:spPr>
          <a:xfrm rot="5400000">
            <a:off x="4409281" y="5276056"/>
            <a:ext cx="576263" cy="339725"/>
          </a:xfrm>
          <a:prstGeom prst="rightArrow">
            <a:avLst>
              <a:gd name="adj1" fmla="val 556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12 Flecha derecha"/>
          <p:cNvSpPr/>
          <p:nvPr/>
        </p:nvSpPr>
        <p:spPr>
          <a:xfrm rot="16200000">
            <a:off x="4366419" y="3748881"/>
            <a:ext cx="576263" cy="339725"/>
          </a:xfrm>
          <a:prstGeom prst="rightArrow">
            <a:avLst>
              <a:gd name="adj1" fmla="val 556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s-VE" sz="1800" b="0" i="0" u="none" strike="noStrike" kern="1200" cap="none" spc="0" normalizeH="0" baseline="0" noProof="0" dirty="0">
                <a:ln>
                  <a:noFill/>
                </a:ln>
                <a:solidFill>
                  <a:schemeClr val="lt1"/>
                </a:solidFill>
                <a:effectLst/>
                <a:uLnTx/>
                <a:uFillTx/>
                <a:latin typeface="+mn-lt"/>
                <a:ea typeface="+mn-ea"/>
                <a:cs typeface="+mn-cs"/>
              </a:rPr>
              <a:t> </a:t>
            </a:r>
            <a:endParaRPr kumimoji="0" lang="es-VE"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13 Flecha derecha"/>
          <p:cNvSpPr/>
          <p:nvPr/>
        </p:nvSpPr>
        <p:spPr>
          <a:xfrm rot="10800000">
            <a:off x="2351088" y="4556125"/>
            <a:ext cx="576263" cy="341313"/>
          </a:xfrm>
          <a:prstGeom prst="rightArrow">
            <a:avLst>
              <a:gd name="adj1" fmla="val 556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s-VE" sz="1800" b="0" i="0" u="none" strike="noStrike" kern="1200" cap="none" spc="0" normalizeH="0" baseline="0" noProof="0" dirty="0">
                <a:ln>
                  <a:noFill/>
                </a:ln>
                <a:solidFill>
                  <a:schemeClr val="lt1"/>
                </a:solidFill>
                <a:effectLst/>
                <a:uLnTx/>
                <a:uFillTx/>
                <a:latin typeface="+mn-lt"/>
                <a:ea typeface="+mn-ea"/>
                <a:cs typeface="+mn-cs"/>
              </a:rPr>
              <a:t> </a:t>
            </a:r>
            <a:endParaRPr kumimoji="0" lang="es-VE"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14 Flecha derecha"/>
          <p:cNvSpPr/>
          <p:nvPr/>
        </p:nvSpPr>
        <p:spPr>
          <a:xfrm>
            <a:off x="6502400" y="4464050"/>
            <a:ext cx="576263" cy="341313"/>
          </a:xfrm>
          <a:prstGeom prst="rightArrow">
            <a:avLst>
              <a:gd name="adj1" fmla="val 556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15 CuadroTexto"/>
          <p:cNvSpPr txBox="1"/>
          <p:nvPr/>
        </p:nvSpPr>
        <p:spPr>
          <a:xfrm>
            <a:off x="3511344" y="2908975"/>
            <a:ext cx="2286016" cy="400110"/>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Largo Plazo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7" name="16 CuadroTexto"/>
          <p:cNvSpPr txBox="1"/>
          <p:nvPr/>
        </p:nvSpPr>
        <p:spPr>
          <a:xfrm>
            <a:off x="0" y="4496739"/>
            <a:ext cx="2286015" cy="400110"/>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Extranjera</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8" name="17 CuadroTexto"/>
          <p:cNvSpPr txBox="1"/>
          <p:nvPr/>
        </p:nvSpPr>
        <p:spPr>
          <a:xfrm>
            <a:off x="3760790" y="5877272"/>
            <a:ext cx="1872208" cy="400110"/>
          </a:xfrm>
          <a:prstGeom prst="rect">
            <a:avLst/>
          </a:prstGeom>
          <a:solidFill>
            <a:schemeClr val="accent3">
              <a:lumMod val="40000"/>
              <a:lumOff val="60000"/>
            </a:schemeClr>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Nacional</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9" name="18 CuadroTexto"/>
          <p:cNvSpPr txBox="1"/>
          <p:nvPr/>
        </p:nvSpPr>
        <p:spPr>
          <a:xfrm>
            <a:off x="7292707" y="4440227"/>
            <a:ext cx="1851293" cy="400110"/>
          </a:xfrm>
          <a:prstGeom prst="rect">
            <a:avLst/>
          </a:prstGeom>
          <a:solidFill>
            <a:srgbClr val="FFC00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Corto plazo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Effect transition="in" filter="wipe(down)">
                                      <p:cBhvr>
                                        <p:cTn id="7" dur="500"/>
                                        <p:tgtEl>
                                          <p:spTgt spid="1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wipe(down)">
                                      <p:cBhvr>
                                        <p:cTn id="10" dur="5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wipe(down)">
                                      <p:cBhvr>
                                        <p:cTn id="15" dur="500"/>
                                        <p:tgtEl>
                                          <p:spTgt spid="1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down)">
                                      <p:cBhvr>
                                        <p:cTn id="18" dur="500"/>
                                        <p:tgtEl>
                                          <p:spTgt spid="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8">
                                            <p:bg/>
                                          </p:spTgt>
                                        </p:tgtEl>
                                        <p:attrNameLst>
                                          <p:attrName>style.visibility</p:attrName>
                                        </p:attrNameLst>
                                      </p:cBhvr>
                                      <p:to>
                                        <p:strVal val="visible"/>
                                      </p:to>
                                    </p:set>
                                    <p:animEffect transition="in" filter="wipe(down)">
                                      <p:cBhvr>
                                        <p:cTn id="23" dur="500"/>
                                        <p:tgtEl>
                                          <p:spTgt spid="18">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wipe(down)">
                                      <p:cBhvr>
                                        <p:cTn id="26" dur="500"/>
                                        <p:tgtEl>
                                          <p:spTgt spid="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9">
                                            <p:bg/>
                                          </p:spTgt>
                                        </p:tgtEl>
                                        <p:attrNameLst>
                                          <p:attrName>style.visibility</p:attrName>
                                        </p:attrNameLst>
                                      </p:cBhvr>
                                      <p:to>
                                        <p:strVal val="visible"/>
                                      </p:to>
                                    </p:set>
                                    <p:animEffect transition="in" filter="wipe(down)">
                                      <p:cBhvr>
                                        <p:cTn id="31" dur="500"/>
                                        <p:tgtEl>
                                          <p:spTgt spid="19">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down)">
                                      <p:cBhvr>
                                        <p:cTn id="3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build="allAtOnce"/>
      <p:bldP spid="17" grpId="0" animBg="1" build="allAtOnce"/>
      <p:bldP spid="18" grpId="0" animBg="1" build="allAtOnce"/>
      <p:bldP spid="19" grpId="0" animBg="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Imagen 4"/>
          <p:cNvPicPr>
            <a:picLocks noChangeAspect="1"/>
          </p:cNvPicPr>
          <p:nvPr/>
        </p:nvPicPr>
        <p:blipFill>
          <a:blip r:embed="rId1"/>
          <a:stretch>
            <a:fillRect/>
          </a:stretch>
        </p:blipFill>
        <p:spPr>
          <a:xfrm rot="-3662620">
            <a:off x="6804025" y="1487488"/>
            <a:ext cx="1439863" cy="1439862"/>
          </a:xfrm>
          <a:prstGeom prst="rect">
            <a:avLst/>
          </a:prstGeom>
          <a:noFill/>
          <a:ln w="9525">
            <a:noFill/>
          </a:ln>
        </p:spPr>
      </p:pic>
      <p:sp>
        <p:nvSpPr>
          <p:cNvPr id="49" name="48 Estrella de 7 puntas"/>
          <p:cNvSpPr/>
          <p:nvPr/>
        </p:nvSpPr>
        <p:spPr>
          <a:xfrm>
            <a:off x="306388" y="2376488"/>
            <a:ext cx="1444625" cy="1271588"/>
          </a:xfrm>
          <a:prstGeom prst="star7">
            <a:avLst/>
          </a:prstGeom>
          <a:solidFill>
            <a:schemeClr val="accent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25 Estrella de 7 puntas"/>
          <p:cNvSpPr/>
          <p:nvPr/>
        </p:nvSpPr>
        <p:spPr>
          <a:xfrm>
            <a:off x="3954463" y="5472113"/>
            <a:ext cx="1774825" cy="1295400"/>
          </a:xfrm>
          <a:prstGeom prst="star7">
            <a:avLst/>
          </a:prstGeom>
          <a:solidFill>
            <a:schemeClr val="accent2">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18 Estrella de 7 puntas"/>
          <p:cNvSpPr/>
          <p:nvPr/>
        </p:nvSpPr>
        <p:spPr>
          <a:xfrm>
            <a:off x="7686675" y="2562225"/>
            <a:ext cx="1512888" cy="1404938"/>
          </a:xfrm>
          <a:prstGeom prst="star7">
            <a:avLst/>
          </a:prstGeom>
          <a:solidFill>
            <a:schemeClr val="tx2">
              <a:lumMod val="20000"/>
              <a:lumOff val="8000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lt1"/>
              </a:solidFill>
              <a:effectLst/>
              <a:uLnTx/>
              <a:uFillTx/>
              <a:latin typeface="+mn-lt"/>
              <a:ea typeface="+mn-ea"/>
              <a:cs typeface="+mn-cs"/>
            </a:endParaRPr>
          </a:p>
        </p:txBody>
      </p:sp>
      <p:sp>
        <p:nvSpPr>
          <p:cNvPr id="4" name="3 Elipse"/>
          <p:cNvSpPr/>
          <p:nvPr/>
        </p:nvSpPr>
        <p:spPr>
          <a:xfrm>
            <a:off x="3179763" y="2206625"/>
            <a:ext cx="2774950" cy="23764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800" b="0" i="0" u="none" strike="noStrike" kern="1200" cap="none" spc="0" normalizeH="0" baseline="0" noProof="0">
              <a:ln>
                <a:noFill/>
              </a:ln>
              <a:solidFill>
                <a:schemeClr val="dk1"/>
              </a:solidFill>
              <a:effectLst/>
              <a:uLnTx/>
              <a:uFillTx/>
              <a:latin typeface="+mn-lt"/>
              <a:ea typeface="+mn-ea"/>
              <a:cs typeface="+mn-cs"/>
            </a:endParaRPr>
          </a:p>
        </p:txBody>
      </p:sp>
      <p:pic>
        <p:nvPicPr>
          <p:cNvPr id="24583" name="Imagen 2"/>
          <p:cNvPicPr>
            <a:picLocks noChangeAspect="1"/>
          </p:cNvPicPr>
          <p:nvPr/>
        </p:nvPicPr>
        <p:blipFill>
          <a:blip r:embed="rId2"/>
          <a:stretch>
            <a:fillRect/>
          </a:stretch>
        </p:blipFill>
        <p:spPr>
          <a:xfrm>
            <a:off x="3581400" y="2560638"/>
            <a:ext cx="1971675" cy="1577975"/>
          </a:xfrm>
          <a:prstGeom prst="rect">
            <a:avLst/>
          </a:prstGeom>
          <a:noFill/>
          <a:ln w="9525">
            <a:noFill/>
          </a:ln>
        </p:spPr>
      </p:pic>
      <p:cxnSp>
        <p:nvCxnSpPr>
          <p:cNvPr id="6" name="5 Conector curvado"/>
          <p:cNvCxnSpPr/>
          <p:nvPr/>
        </p:nvCxnSpPr>
        <p:spPr>
          <a:xfrm flipV="1">
            <a:off x="6002338" y="3086100"/>
            <a:ext cx="1319213" cy="357188"/>
          </a:xfrm>
          <a:prstGeom prst="curvedConnector3">
            <a:avLst>
              <a:gd name="adj1" fmla="val 52070"/>
            </a:avLst>
          </a:prstGeom>
          <a:ln>
            <a:solidFill>
              <a:srgbClr val="FF33CC"/>
            </a:solidFill>
            <a:tailEnd type="arrow"/>
          </a:ln>
        </p:spPr>
        <p:style>
          <a:lnRef idx="1">
            <a:schemeClr val="accent1"/>
          </a:lnRef>
          <a:fillRef idx="0">
            <a:schemeClr val="accent1"/>
          </a:fillRef>
          <a:effectRef idx="0">
            <a:schemeClr val="accent1"/>
          </a:effectRef>
          <a:fontRef idx="minor">
            <a:schemeClr val="tx1"/>
          </a:fontRef>
        </p:style>
      </p:cxnSp>
      <p:sp>
        <p:nvSpPr>
          <p:cNvPr id="12" name="1 Título"/>
          <p:cNvSpPr>
            <a:spLocks noGrp="1"/>
          </p:cNvSpPr>
          <p:nvPr>
            <p:ph type="title"/>
          </p:nvPr>
        </p:nvSpPr>
        <p:spPr>
          <a:xfrm>
            <a:off x="428625" y="928688"/>
            <a:ext cx="8229600" cy="1143000"/>
          </a:xfrm>
        </p:spPr>
        <p:txBody>
          <a:bodyPr vert="horz" wrap="square" lIns="0" tIns="45720" rIns="0" bIns="0" numCol="1" anchor="b"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FACTORES ECONÓMICOS DE PRODUCCIÓN</a:t>
            </a:r>
            <a:endParaRPr kumimoji="0" lang="es-E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4586" name="14 CuadroTexto"/>
          <p:cNvSpPr txBox="1"/>
          <p:nvPr/>
        </p:nvSpPr>
        <p:spPr>
          <a:xfrm rot="-1258213">
            <a:off x="5915025" y="2846388"/>
            <a:ext cx="1174750" cy="368300"/>
          </a:xfrm>
          <a:prstGeom prst="rect">
            <a:avLst/>
          </a:prstGeom>
          <a:noFill/>
          <a:ln w="9525">
            <a:noFill/>
          </a:ln>
        </p:spPr>
        <p:txBody>
          <a:bodyPr>
            <a:spAutoFit/>
          </a:bodyPr>
          <a:p>
            <a:pPr algn="ctr"/>
            <a:r>
              <a:rPr lang="es-VE" altLang="x-none" dirty="0">
                <a:latin typeface="Arial" panose="020B0604020202020204" pitchFamily="34" charset="0"/>
              </a:rPr>
              <a:t>Tierra</a:t>
            </a:r>
            <a:endParaRPr lang="es-VE" altLang="x-none" dirty="0">
              <a:latin typeface="Arial" panose="020B0604020202020204" pitchFamily="34" charset="0"/>
            </a:endParaRPr>
          </a:p>
        </p:txBody>
      </p:sp>
      <p:sp>
        <p:nvSpPr>
          <p:cNvPr id="24587" name="17 CuadroTexto"/>
          <p:cNvSpPr txBox="1"/>
          <p:nvPr/>
        </p:nvSpPr>
        <p:spPr>
          <a:xfrm>
            <a:off x="7956550" y="2941638"/>
            <a:ext cx="1439863" cy="646112"/>
          </a:xfrm>
          <a:prstGeom prst="rect">
            <a:avLst/>
          </a:prstGeom>
          <a:noFill/>
          <a:ln w="9525">
            <a:noFill/>
          </a:ln>
        </p:spPr>
        <p:txBody>
          <a:bodyPr>
            <a:spAutoFit/>
          </a:bodyPr>
          <a:p>
            <a:r>
              <a:rPr lang="es-VE" altLang="x-none" dirty="0">
                <a:latin typeface="Arial" panose="020B0604020202020204" pitchFamily="34" charset="0"/>
              </a:rPr>
              <a:t>Recursos Naturales</a:t>
            </a:r>
            <a:endParaRPr lang="es-VE" altLang="x-none" dirty="0">
              <a:latin typeface="Arial" panose="020B0604020202020204" pitchFamily="34" charset="0"/>
            </a:endParaRPr>
          </a:p>
        </p:txBody>
      </p:sp>
      <p:cxnSp>
        <p:nvCxnSpPr>
          <p:cNvPr id="23" name="22 Conector curvado"/>
          <p:cNvCxnSpPr/>
          <p:nvPr/>
        </p:nvCxnSpPr>
        <p:spPr>
          <a:xfrm rot="16200000" flipH="1">
            <a:off x="4218781" y="4945856"/>
            <a:ext cx="854075" cy="153988"/>
          </a:xfrm>
          <a:prstGeom prst="curvedConnector3">
            <a:avLst>
              <a:gd name="adj1" fmla="val 50000"/>
            </a:avLst>
          </a:prstGeom>
          <a:ln>
            <a:solidFill>
              <a:srgbClr val="FF33CC"/>
            </a:solidFill>
            <a:tailEnd type="arrow"/>
          </a:ln>
        </p:spPr>
        <p:style>
          <a:lnRef idx="1">
            <a:schemeClr val="accent1"/>
          </a:lnRef>
          <a:fillRef idx="0">
            <a:schemeClr val="accent1"/>
          </a:fillRef>
          <a:effectRef idx="0">
            <a:schemeClr val="accent1"/>
          </a:effectRef>
          <a:fontRef idx="minor">
            <a:schemeClr val="tx1"/>
          </a:fontRef>
        </p:style>
      </p:cxnSp>
      <p:sp>
        <p:nvSpPr>
          <p:cNvPr id="24589" name="27 CuadroTexto"/>
          <p:cNvSpPr txBox="1"/>
          <p:nvPr/>
        </p:nvSpPr>
        <p:spPr>
          <a:xfrm rot="4934383">
            <a:off x="4657725" y="4868863"/>
            <a:ext cx="969963" cy="368300"/>
          </a:xfrm>
          <a:prstGeom prst="rect">
            <a:avLst/>
          </a:prstGeom>
          <a:noFill/>
          <a:ln w="9525">
            <a:noFill/>
          </a:ln>
        </p:spPr>
        <p:txBody>
          <a:bodyPr>
            <a:spAutoFit/>
          </a:bodyPr>
          <a:p>
            <a:pPr algn="ctr"/>
            <a:r>
              <a:rPr lang="es-VE" altLang="x-none" dirty="0">
                <a:latin typeface="Arial" panose="020B0604020202020204" pitchFamily="34" charset="0"/>
              </a:rPr>
              <a:t>Trabajo</a:t>
            </a:r>
            <a:endParaRPr lang="es-VE" altLang="x-none" dirty="0">
              <a:latin typeface="Arial" panose="020B0604020202020204" pitchFamily="34" charset="0"/>
            </a:endParaRPr>
          </a:p>
        </p:txBody>
      </p:sp>
      <p:pic>
        <p:nvPicPr>
          <p:cNvPr id="24590" name="Imagen 5"/>
          <p:cNvPicPr>
            <a:picLocks noChangeAspect="1"/>
          </p:cNvPicPr>
          <p:nvPr/>
        </p:nvPicPr>
        <p:blipFill>
          <a:blip r:embed="rId3"/>
          <a:stretch>
            <a:fillRect/>
          </a:stretch>
        </p:blipFill>
        <p:spPr>
          <a:xfrm rot="2610708">
            <a:off x="5556250" y="4649788"/>
            <a:ext cx="1951038" cy="1139825"/>
          </a:xfrm>
          <a:prstGeom prst="rect">
            <a:avLst/>
          </a:prstGeom>
          <a:noFill/>
          <a:ln w="9525">
            <a:noFill/>
          </a:ln>
        </p:spPr>
      </p:pic>
      <p:sp>
        <p:nvSpPr>
          <p:cNvPr id="24591" name="24 CuadroTexto"/>
          <p:cNvSpPr txBox="1"/>
          <p:nvPr/>
        </p:nvSpPr>
        <p:spPr>
          <a:xfrm>
            <a:off x="4202113" y="5935663"/>
            <a:ext cx="1377950" cy="369887"/>
          </a:xfrm>
          <a:prstGeom prst="rect">
            <a:avLst/>
          </a:prstGeom>
          <a:noFill/>
          <a:ln w="9525">
            <a:noFill/>
          </a:ln>
        </p:spPr>
        <p:txBody>
          <a:bodyPr>
            <a:spAutoFit/>
          </a:bodyPr>
          <a:p>
            <a:r>
              <a:rPr lang="es-VE" altLang="x-none" dirty="0">
                <a:latin typeface="Arial" panose="020B0604020202020204" pitchFamily="34" charset="0"/>
              </a:rPr>
              <a:t>Producción</a:t>
            </a:r>
            <a:endParaRPr lang="es-VE" altLang="x-none" dirty="0">
              <a:latin typeface="Arial" panose="020B0604020202020204" pitchFamily="34" charset="0"/>
            </a:endParaRPr>
          </a:p>
        </p:txBody>
      </p:sp>
      <p:cxnSp>
        <p:nvCxnSpPr>
          <p:cNvPr id="32" name="31 Conector curvado"/>
          <p:cNvCxnSpPr>
            <a:stCxn id="4" idx="2"/>
          </p:cNvCxnSpPr>
          <p:nvPr/>
        </p:nvCxnSpPr>
        <p:spPr>
          <a:xfrm rot="10800000">
            <a:off x="1881188" y="3133725"/>
            <a:ext cx="1298575" cy="261938"/>
          </a:xfrm>
          <a:prstGeom prst="curvedConnector3">
            <a:avLst>
              <a:gd name="adj1" fmla="val 50000"/>
            </a:avLst>
          </a:prstGeom>
          <a:ln>
            <a:solidFill>
              <a:srgbClr val="FF33CC"/>
            </a:solidFill>
            <a:tailEnd type="arrow"/>
          </a:ln>
        </p:spPr>
        <p:style>
          <a:lnRef idx="1">
            <a:schemeClr val="accent1"/>
          </a:lnRef>
          <a:fillRef idx="0">
            <a:schemeClr val="accent1"/>
          </a:fillRef>
          <a:effectRef idx="0">
            <a:schemeClr val="accent1"/>
          </a:effectRef>
          <a:fontRef idx="minor">
            <a:schemeClr val="tx1"/>
          </a:fontRef>
        </p:style>
      </p:cxnSp>
      <p:sp>
        <p:nvSpPr>
          <p:cNvPr id="24593" name="47 CuadroTexto"/>
          <p:cNvSpPr txBox="1"/>
          <p:nvPr/>
        </p:nvSpPr>
        <p:spPr>
          <a:xfrm rot="829427">
            <a:off x="1782763" y="2805113"/>
            <a:ext cx="1355725" cy="369887"/>
          </a:xfrm>
          <a:prstGeom prst="rect">
            <a:avLst/>
          </a:prstGeom>
          <a:noFill/>
          <a:ln w="9525">
            <a:noFill/>
          </a:ln>
        </p:spPr>
        <p:txBody>
          <a:bodyPr>
            <a:spAutoFit/>
          </a:bodyPr>
          <a:p>
            <a:pPr algn="ctr"/>
            <a:r>
              <a:rPr lang="es-VE" altLang="x-none" dirty="0">
                <a:latin typeface="Arial" panose="020B0604020202020204" pitchFamily="34" charset="0"/>
              </a:rPr>
              <a:t>Capital</a:t>
            </a:r>
            <a:endParaRPr lang="es-VE" altLang="x-none" dirty="0">
              <a:latin typeface="Arial" panose="020B0604020202020204" pitchFamily="34" charset="0"/>
            </a:endParaRPr>
          </a:p>
        </p:txBody>
      </p:sp>
      <p:sp>
        <p:nvSpPr>
          <p:cNvPr id="24594" name="52 CuadroTexto"/>
          <p:cNvSpPr txBox="1"/>
          <p:nvPr/>
        </p:nvSpPr>
        <p:spPr>
          <a:xfrm>
            <a:off x="576263" y="2805113"/>
            <a:ext cx="1079500" cy="369887"/>
          </a:xfrm>
          <a:prstGeom prst="rect">
            <a:avLst/>
          </a:prstGeom>
          <a:noFill/>
          <a:ln w="9525">
            <a:noFill/>
          </a:ln>
        </p:spPr>
        <p:txBody>
          <a:bodyPr>
            <a:spAutoFit/>
          </a:bodyPr>
          <a:p>
            <a:r>
              <a:rPr lang="es-VE" altLang="x-none" dirty="0">
                <a:latin typeface="Arial" panose="020B0604020202020204" pitchFamily="34" charset="0"/>
              </a:rPr>
              <a:t>Bienes</a:t>
            </a:r>
            <a:endParaRPr lang="es-VE" altLang="x-none" dirty="0">
              <a:latin typeface="Arial" panose="020B0604020202020204" pitchFamily="34" charset="0"/>
            </a:endParaRPr>
          </a:p>
        </p:txBody>
      </p:sp>
      <p:pic>
        <p:nvPicPr>
          <p:cNvPr id="24595" name="Imagen 6"/>
          <p:cNvPicPr>
            <a:picLocks noChangeAspect="1"/>
          </p:cNvPicPr>
          <p:nvPr/>
        </p:nvPicPr>
        <p:blipFill>
          <a:blip r:embed="rId4"/>
          <a:stretch>
            <a:fillRect/>
          </a:stretch>
        </p:blipFill>
        <p:spPr>
          <a:xfrm>
            <a:off x="1258888" y="3933825"/>
            <a:ext cx="1550987" cy="1774825"/>
          </a:xfrm>
          <a:prstGeom prst="rect">
            <a:avLst/>
          </a:prstGeom>
          <a:noFill/>
          <a:ln w="9525">
            <a:noFill/>
          </a:ln>
        </p:spPr>
      </p:pic>
      <p:sp>
        <p:nvSpPr>
          <p:cNvPr id="24596" name="50 CuadroTexto"/>
          <p:cNvSpPr txBox="1"/>
          <p:nvPr/>
        </p:nvSpPr>
        <p:spPr>
          <a:xfrm>
            <a:off x="4040188" y="4084638"/>
            <a:ext cx="1539875" cy="369887"/>
          </a:xfrm>
          <a:prstGeom prst="rect">
            <a:avLst/>
          </a:prstGeom>
          <a:noFill/>
          <a:ln w="9525">
            <a:noFill/>
          </a:ln>
        </p:spPr>
        <p:txBody>
          <a:bodyPr>
            <a:spAutoFit/>
          </a:bodyPr>
          <a:p>
            <a:r>
              <a:rPr lang="es-VE" altLang="x-none" dirty="0">
                <a:latin typeface="Arial" panose="020B0604020202020204" pitchFamily="34" charset="0"/>
              </a:rPr>
              <a:t>Factores</a:t>
            </a:r>
            <a:endParaRPr lang="es-VE" altLang="x-none"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1 Título"/>
          <p:cNvSpPr>
            <a:spLocks noGrp="1"/>
          </p:cNvSpPr>
          <p:nvPr>
            <p:ph type="title"/>
          </p:nvPr>
        </p:nvSpPr>
        <p:spPr>
          <a:ln/>
        </p:spPr>
        <p:txBody>
          <a:bodyPr vert="horz" wrap="square" lIns="0" tIns="45720" rIns="0" bIns="0" anchor="b" anchorCtr="0"/>
          <a:p>
            <a:pPr algn="ctr" eaLnBrk="1" hangingPunct="1"/>
            <a:r>
              <a:rPr dirty="0"/>
              <a:t>LA ECONOMÍA.</a:t>
            </a:r>
            <a:endParaRPr dirty="0"/>
          </a:p>
        </p:txBody>
      </p:sp>
      <p:pic>
        <p:nvPicPr>
          <p:cNvPr id="7171" name="Picture 2"/>
          <p:cNvPicPr>
            <a:picLocks noChangeAspect="1"/>
          </p:cNvPicPr>
          <p:nvPr/>
        </p:nvPicPr>
        <p:blipFill>
          <a:blip r:embed="rId1"/>
          <a:stretch>
            <a:fillRect/>
          </a:stretch>
        </p:blipFill>
        <p:spPr>
          <a:xfrm>
            <a:off x="5724525" y="3716338"/>
            <a:ext cx="2743200" cy="2743200"/>
          </a:xfrm>
          <a:prstGeom prst="rect">
            <a:avLst/>
          </a:prstGeom>
          <a:noFill/>
          <a:ln w="9525">
            <a:noFill/>
          </a:ln>
        </p:spPr>
      </p:pic>
      <p:sp>
        <p:nvSpPr>
          <p:cNvPr id="7172" name="5 Marcador de contenido"/>
          <p:cNvSpPr>
            <a:spLocks noGrp="1"/>
          </p:cNvSpPr>
          <p:nvPr>
            <p:ph idx="1" hasCustomPrompt="1"/>
          </p:nvPr>
        </p:nvSpPr>
        <p:spPr>
          <a:xfrm>
            <a:off x="468313" y="2133600"/>
            <a:ext cx="8229600" cy="3240088"/>
          </a:xfrm>
          <a:ln/>
        </p:spPr>
        <p:txBody>
          <a:bodyPr vert="horz" wrap="square" lIns="91440" tIns="45720" rIns="91440" bIns="45720" anchor="t" anchorCtr="0"/>
          <a:p>
            <a:pPr algn="just">
              <a:buNone/>
            </a:pPr>
            <a:r>
              <a:rPr sz="2000" dirty="0"/>
              <a:t>    Es una ciencia social que estudia los procesos de producción, intercambio, distribución y consumo de bienes y servicios. Según otra de las definiciones más aceptadas, propia de las corrientes marginalistas o subjetivas, la ciencia económica analiza el comportamiento humano como una relación entre fines dados y medios escasos que tienen usos alternativos. La ciencia económica está justificada por el deseo humano de satisfacer sus propios fines.</a:t>
            </a:r>
            <a:endParaRPr sz="2000" dirty="0"/>
          </a:p>
          <a:p>
            <a:pPr algn="just">
              <a:buNone/>
            </a:pPr>
            <a:r>
              <a:rPr sz="2000" dirty="0"/>
              <a:t>    En ocasiones, al definir la economía se ha sustituido el término fines por el de necesidades humanas, y se ha dicho de ellas que son ilimitadas.</a:t>
            </a:r>
            <a:endParaRPr sz="2000" dirty="0"/>
          </a:p>
          <a:p>
            <a:pPr algn="just">
              <a:buNone/>
            </a:pPr>
            <a:br>
              <a:rPr sz="2000" dirty="0"/>
            </a:br>
            <a:br>
              <a:rPr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1 Título"/>
          <p:cNvSpPr txBox="1"/>
          <p:nvPr/>
        </p:nvSpPr>
        <p:spPr>
          <a:xfrm>
            <a:off x="468313" y="0"/>
            <a:ext cx="8229600" cy="1143000"/>
          </a:xfrm>
          <a:prstGeom prst="rect">
            <a:avLst/>
          </a:prstGeom>
        </p:spPr>
        <p:txBody>
          <a:bodyPr lIns="0" rIns="0" bIns="0" anchor="b">
            <a:normAutofit/>
          </a:bodyPr>
          <a:lstStyle/>
          <a:p>
            <a:pPr marR="0" algn="ctr" defTabSz="914400" fontAlgn="auto">
              <a:spcAft>
                <a:spcPts val="0"/>
              </a:spcAft>
              <a:buClrTx/>
              <a:buSzTx/>
              <a:buFontTx/>
              <a:buNone/>
              <a:defRPr/>
            </a:pPr>
            <a:r>
              <a:rPr kumimoji="0" lang="es-ES" sz="5000" kern="1200" cap="none" spc="0" normalizeH="0" baseline="0" noProof="0" dirty="0">
                <a:solidFill>
                  <a:schemeClr val="tx2"/>
                </a:solidFill>
                <a:latin typeface="+mj-lt"/>
                <a:ea typeface="+mj-ea"/>
                <a:cs typeface="+mj-cs"/>
              </a:rPr>
              <a:t>CIRCUITO ECONÓMICO</a:t>
            </a:r>
            <a:endParaRPr kumimoji="0" lang="es-ES" sz="5000" kern="1200" cap="none" spc="0" normalizeH="0" baseline="0" noProof="0" dirty="0">
              <a:solidFill>
                <a:schemeClr val="tx2"/>
              </a:solidFill>
              <a:latin typeface="+mj-lt"/>
              <a:ea typeface="+mj-ea"/>
              <a:cs typeface="+mj-cs"/>
            </a:endParaRPr>
          </a:p>
        </p:txBody>
      </p:sp>
      <p:pic>
        <p:nvPicPr>
          <p:cNvPr id="25603" name="Picture 2"/>
          <p:cNvPicPr>
            <a:picLocks noChangeAspect="1"/>
          </p:cNvPicPr>
          <p:nvPr/>
        </p:nvPicPr>
        <p:blipFill>
          <a:blip r:embed="rId1"/>
          <a:stretch>
            <a:fillRect/>
          </a:stretch>
        </p:blipFill>
        <p:spPr>
          <a:xfrm>
            <a:off x="1331913" y="1052513"/>
            <a:ext cx="5976937" cy="2881312"/>
          </a:xfrm>
          <a:prstGeom prst="rect">
            <a:avLst/>
          </a:prstGeom>
          <a:noFill/>
          <a:ln w="9525">
            <a:noFill/>
          </a:ln>
        </p:spPr>
      </p:pic>
      <p:sp>
        <p:nvSpPr>
          <p:cNvPr id="6" name="5 CuadroTexto"/>
          <p:cNvSpPr txBox="1"/>
          <p:nvPr/>
        </p:nvSpPr>
        <p:spPr>
          <a:xfrm>
            <a:off x="250825" y="3860800"/>
            <a:ext cx="8497888" cy="2862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VE" sz="1800" b="0" i="0" u="none" strike="noStrike" kern="1200" cap="none" spc="0" normalizeH="0" baseline="0" noProof="0" dirty="0">
                <a:ln>
                  <a:noFill/>
                </a:ln>
                <a:solidFill>
                  <a:schemeClr val="tx1"/>
                </a:solidFill>
                <a:effectLst/>
                <a:uLnTx/>
                <a:uFillTx/>
                <a:latin typeface="+mn-lt"/>
                <a:ea typeface="+mn-ea"/>
                <a:cs typeface="+mn-cs"/>
              </a:rPr>
              <a:t>	Transacciones de bienes y servicios que se producen en la economía de un país, de forma que relacionan entre sí al sector productivo y a las economías domésticas y entre los que se establece un flujo económico real y otro monetario. Las economías domésticas proporcionan a las empresas el capital y la mano de obra necesarios para que produzcan los bienes y servicios que demandan las primeras, de forma que se cierra el ciclo real. Por otro lado, las empresas pagan, por los factores de producción, salarios y otras rentas a las economías domésticas que éstas emplean para el consumo, con lo que se cierra también el flujo monetario. Este esquema se complica con la intervención de otros dos sectores con funciones específicas, el sector público y el exterior, y que interaccionan con el resto. </a:t>
            </a:r>
            <a:endParaRPr kumimoji="0" lang="es-VE"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2"/>
          <p:cNvPicPr>
            <a:picLocks noChangeAspect="1"/>
          </p:cNvPicPr>
          <p:nvPr/>
        </p:nvPicPr>
        <p:blipFill>
          <a:blip r:embed="rId1"/>
          <a:stretch>
            <a:fillRect/>
          </a:stretch>
        </p:blipFill>
        <p:spPr>
          <a:xfrm>
            <a:off x="5876925" y="3868738"/>
            <a:ext cx="2743200" cy="2743200"/>
          </a:xfrm>
          <a:prstGeom prst="rect">
            <a:avLst/>
          </a:prstGeom>
          <a:noFill/>
          <a:ln w="9525">
            <a:noFill/>
          </a:ln>
        </p:spPr>
      </p:pic>
      <p:pic>
        <p:nvPicPr>
          <p:cNvPr id="26627" name="Picture 2"/>
          <p:cNvPicPr>
            <a:picLocks noGrp="1" noChangeAspect="1"/>
          </p:cNvPicPr>
          <p:nvPr>
            <p:ph idx="1" hasCustomPrompt="1"/>
          </p:nvPr>
        </p:nvPicPr>
        <p:blipFill>
          <a:blip r:embed="rId1"/>
          <a:srcRect/>
          <a:stretch>
            <a:fillRect/>
          </a:stretch>
        </p:blipFill>
        <p:spPr>
          <a:xfrm>
            <a:off x="5724525" y="3716338"/>
            <a:ext cx="2743200" cy="2743200"/>
          </a:xfrm>
          <a:ln/>
        </p:spPr>
      </p:pic>
      <p:sp>
        <p:nvSpPr>
          <p:cNvPr id="5" name="4 CuadroTexto"/>
          <p:cNvSpPr txBox="1"/>
          <p:nvPr/>
        </p:nvSpPr>
        <p:spPr>
          <a:xfrm>
            <a:off x="215900" y="860425"/>
            <a:ext cx="385127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Aptitud de un bien o servicio para satisfacer una necesidad humana.</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4356100" y="706438"/>
            <a:ext cx="4608513" cy="1570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No es una propiedad de los objetos, sino una cualidad que depende del particular uso que el hombre haga de ellos.</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6 CuadroTexto"/>
          <p:cNvSpPr txBox="1"/>
          <p:nvPr/>
        </p:nvSpPr>
        <p:spPr>
          <a:xfrm>
            <a:off x="179388" y="3284538"/>
            <a:ext cx="3529013" cy="3048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Satisfacción o beneficio que se puede obtener al realizar una transacción económica; la utilidad es la base del valor que un individuo confiere a los bienes y servicios que consume.</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7 CuadroTexto"/>
          <p:cNvSpPr txBox="1"/>
          <p:nvPr/>
        </p:nvSpPr>
        <p:spPr>
          <a:xfrm>
            <a:off x="3995738" y="3213100"/>
            <a:ext cx="4608513" cy="2308225"/>
          </a:xfrm>
          <a:prstGeom prst="rect">
            <a:avLst/>
          </a:prstGeom>
          <a:no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UTILIDAD MARGINAL</a:t>
            </a:r>
            <a:endParaRPr kumimoji="0" lang="es-VE"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Es el aumento que se produce en la utilidad total cada vez que el consumo aumenta en una unidad.</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s-VE" sz="2400" b="0"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sp>
        <p:nvSpPr>
          <p:cNvPr id="12" name="1 Título"/>
          <p:cNvSpPr txBox="1"/>
          <p:nvPr/>
        </p:nvSpPr>
        <p:spPr>
          <a:xfrm>
            <a:off x="500063" y="1928813"/>
            <a:ext cx="8229600" cy="1143000"/>
          </a:xfrm>
          <a:prstGeom prst="rect">
            <a:avLst/>
          </a:prstGeom>
        </p:spPr>
        <p:txBody>
          <a:bodyPr lIns="0" rIns="0" bIns="0" anchor="b">
            <a:normAutofit/>
          </a:bodyPr>
          <a:lstStyle/>
          <a:p>
            <a:pPr marR="0" algn="ctr" defTabSz="914400" fontAlgn="auto">
              <a:spcAft>
                <a:spcPts val="0"/>
              </a:spcAft>
              <a:buClrTx/>
              <a:buSzTx/>
              <a:buFontTx/>
              <a:buNone/>
              <a:defRPr/>
            </a:pPr>
            <a:r>
              <a:rPr kumimoji="0" lang="es-ES" sz="5000" kern="1200" cap="none" spc="0" normalizeH="0" baseline="0" noProof="0" dirty="0">
                <a:solidFill>
                  <a:schemeClr val="tx2"/>
                </a:solidFill>
                <a:latin typeface="+mj-lt"/>
                <a:ea typeface="+mj-ea"/>
                <a:cs typeface="+mj-cs"/>
              </a:rPr>
              <a:t>UTILIDAD.</a:t>
            </a:r>
            <a:endParaRPr kumimoji="0" lang="es-ES" sz="5000" kern="1200" cap="none" spc="0" normalizeH="0" baseline="0" noProof="0" dirty="0">
              <a:solidFill>
                <a:schemeClr val="tx2"/>
              </a:solidFill>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3 Gráfico"/>
          <p:cNvGraphicFramePr/>
          <p:nvPr/>
        </p:nvGraphicFramePr>
        <p:xfrm>
          <a:off x="827088" y="44450"/>
          <a:ext cx="7345362" cy="4064000"/>
        </p:xfrm>
        <a:graphic>
          <a:graphicData uri="http://schemas.openxmlformats.org/presentationml/2006/ole">
            <mc:AlternateContent xmlns:mc="http://schemas.openxmlformats.org/markup-compatibility/2006">
              <mc:Choice xmlns:v="urn:schemas-microsoft-com:vml" Requires="v">
                <p:oleObj spid="_x0000_s3076" name="" r:id="rId1" imgW="7345680" imgH="4065905" progId="Excel.Chart.8">
                  <p:embed/>
                </p:oleObj>
              </mc:Choice>
              <mc:Fallback>
                <p:oleObj name="" r:id="rId1" imgW="7345680" imgH="4065905" progId="Excel.Chart.8">
                  <p:embed/>
                  <p:pic>
                    <p:nvPicPr>
                      <p:cNvPr id="0" name="Imagen 3075"/>
                      <p:cNvPicPr/>
                      <p:nvPr/>
                    </p:nvPicPr>
                    <p:blipFill>
                      <a:blip r:embed="rId2"/>
                      <a:stretch>
                        <a:fillRect/>
                      </a:stretch>
                    </p:blipFill>
                    <p:spPr>
                      <a:xfrm>
                        <a:off x="827088" y="44450"/>
                        <a:ext cx="7345362" cy="4064000"/>
                      </a:xfrm>
                      <a:prstGeom prst="rect">
                        <a:avLst/>
                      </a:prstGeom>
                      <a:noFill/>
                      <a:ln w="38100">
                        <a:noFill/>
                        <a:miter/>
                      </a:ln>
                    </p:spPr>
                  </p:pic>
                </p:oleObj>
              </mc:Fallback>
            </mc:AlternateContent>
          </a:graphicData>
        </a:graphic>
      </p:graphicFrame>
      <p:sp>
        <p:nvSpPr>
          <p:cNvPr id="5" name="4 CuadroTexto"/>
          <p:cNvSpPr txBox="1"/>
          <p:nvPr/>
        </p:nvSpPr>
        <p:spPr>
          <a:xfrm>
            <a:off x="5508104" y="3933056"/>
            <a:ext cx="3312368" cy="400110"/>
          </a:xfrm>
          <a:prstGeom prst="rect">
            <a:avLst/>
          </a:prstGeom>
          <a:no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none" strike="noStrike" kern="1200" cap="none" spc="0" normalizeH="0" baseline="0" noProof="0" dirty="0">
                <a:ln>
                  <a:noFill/>
                </a:ln>
                <a:solidFill>
                  <a:schemeClr val="tx1"/>
                </a:solidFill>
                <a:effectLst/>
                <a:uLnTx/>
                <a:uFillTx/>
                <a:latin typeface="+mn-lt"/>
                <a:ea typeface="+mn-ea"/>
                <a:cs typeface="+mn-cs"/>
              </a:rPr>
              <a:t>Cantidad Consumida</a:t>
            </a:r>
            <a:endParaRPr kumimoji="0" lang="es-VE"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rot="16200000">
            <a:off x="-668618" y="1572761"/>
            <a:ext cx="3312371" cy="400110"/>
          </a:xfrm>
          <a:prstGeom prst="rect">
            <a:avLst/>
          </a:prstGeom>
          <a:no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none" strike="noStrike" kern="1200" cap="none" spc="0" normalizeH="0" baseline="0" noProof="0" dirty="0">
                <a:ln>
                  <a:noFill/>
                </a:ln>
                <a:solidFill>
                  <a:schemeClr val="tx1"/>
                </a:solidFill>
                <a:effectLst/>
                <a:uLnTx/>
                <a:uFillTx/>
                <a:latin typeface="+mn-lt"/>
                <a:ea typeface="+mn-ea"/>
                <a:cs typeface="+mn-cs"/>
              </a:rPr>
              <a:t>Utilidad Total</a:t>
            </a:r>
            <a:endParaRPr kumimoji="0" lang="es-VE"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6 Rectángulo"/>
          <p:cNvSpPr/>
          <p:nvPr/>
        </p:nvSpPr>
        <p:spPr>
          <a:xfrm>
            <a:off x="1692275" y="1989138"/>
            <a:ext cx="358775" cy="1439863"/>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6 Rectángulo"/>
          <p:cNvSpPr/>
          <p:nvPr/>
        </p:nvSpPr>
        <p:spPr>
          <a:xfrm>
            <a:off x="6011863" y="549275"/>
            <a:ext cx="360363" cy="719138"/>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6 Rectángulo"/>
          <p:cNvSpPr/>
          <p:nvPr/>
        </p:nvSpPr>
        <p:spPr>
          <a:xfrm>
            <a:off x="7092950" y="1268413"/>
            <a:ext cx="358775" cy="720725"/>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11 Conector recto"/>
          <p:cNvCxnSpPr/>
          <p:nvPr/>
        </p:nvCxnSpPr>
        <p:spPr>
          <a:xfrm>
            <a:off x="539750" y="549275"/>
            <a:ext cx="8280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rot="16200000">
            <a:off x="-628544" y="4741113"/>
            <a:ext cx="3312365" cy="400110"/>
          </a:xfrm>
          <a:prstGeom prst="rect">
            <a:avLst/>
          </a:prstGeom>
          <a:no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none" strike="noStrike" kern="1200" cap="none" spc="0" normalizeH="0" baseline="0" noProof="0" dirty="0">
                <a:ln>
                  <a:noFill/>
                </a:ln>
                <a:solidFill>
                  <a:schemeClr val="tx1"/>
                </a:solidFill>
                <a:effectLst/>
                <a:uLnTx/>
                <a:uFillTx/>
                <a:latin typeface="+mn-lt"/>
                <a:ea typeface="+mn-ea"/>
                <a:cs typeface="+mn-cs"/>
              </a:rPr>
              <a:t>Utilidad Marginal</a:t>
            </a:r>
            <a:endParaRPr kumimoji="0" lang="es-VE" sz="20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16 Conector recto"/>
          <p:cNvCxnSpPr/>
          <p:nvPr/>
        </p:nvCxnSpPr>
        <p:spPr>
          <a:xfrm>
            <a:off x="1547813" y="5589588"/>
            <a:ext cx="662463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6 Rectángulo"/>
          <p:cNvSpPr/>
          <p:nvPr/>
        </p:nvSpPr>
        <p:spPr>
          <a:xfrm>
            <a:off x="1763713" y="4941888"/>
            <a:ext cx="360363" cy="647700"/>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6 Rectángulo"/>
          <p:cNvSpPr/>
          <p:nvPr/>
        </p:nvSpPr>
        <p:spPr>
          <a:xfrm>
            <a:off x="2916238" y="4508500"/>
            <a:ext cx="360363" cy="1081088"/>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6 Rectángulo"/>
          <p:cNvSpPr/>
          <p:nvPr/>
        </p:nvSpPr>
        <p:spPr>
          <a:xfrm>
            <a:off x="3924300" y="4076700"/>
            <a:ext cx="360363" cy="1512888"/>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6 Rectángulo"/>
          <p:cNvSpPr/>
          <p:nvPr/>
        </p:nvSpPr>
        <p:spPr>
          <a:xfrm>
            <a:off x="6227763" y="5589588"/>
            <a:ext cx="360363" cy="719138"/>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1 Rectángulo"/>
          <p:cNvSpPr/>
          <p:nvPr/>
        </p:nvSpPr>
        <p:spPr>
          <a:xfrm>
            <a:off x="5076825" y="5516563"/>
            <a:ext cx="358775" cy="46038"/>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
        <p:nvSpPr>
          <p:cNvPr id="24" name="6 Rectángulo"/>
          <p:cNvSpPr/>
          <p:nvPr/>
        </p:nvSpPr>
        <p:spPr>
          <a:xfrm>
            <a:off x="7164388" y="5589588"/>
            <a:ext cx="360363" cy="1079500"/>
          </a:xfrm>
          <a:prstGeom prst="rect">
            <a:avLst/>
          </a:prstGeom>
          <a:solidFill>
            <a:srgbClr val="FF0066"/>
          </a:solidFill>
          <a:ln w="25400" cap="flat" cmpd="sng" algn="ctr">
            <a:solidFill>
              <a:srgbClr val="0F6FC6">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VE" sz="11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4 CuadroTexto"/>
          <p:cNvSpPr txBox="1"/>
          <p:nvPr/>
        </p:nvSpPr>
        <p:spPr>
          <a:xfrm>
            <a:off x="395288" y="1341438"/>
            <a:ext cx="8280400" cy="230822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Son aquellos que se adquieren en el mercado pagando por ellos un precio, expresión de su grado de escasez o del coste o sacrificio que es necesario soportar para obtenerlos. También pueden definirse como una mercancía capaz de proporcionar la satisfacción directa o indirecta, mediata o inmediata de las necesidades humanas. </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6 CuadroTexto"/>
          <p:cNvSpPr txBox="1"/>
          <p:nvPr/>
        </p:nvSpPr>
        <p:spPr>
          <a:xfrm>
            <a:off x="395536" y="3861048"/>
            <a:ext cx="1728192" cy="400110"/>
          </a:xfrm>
          <a:prstGeom prst="rect">
            <a:avLst/>
          </a:prstGeom>
          <a:solidFill>
            <a:srgbClr val="FF33CC"/>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CONSUMO</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8" name="7 CuadroTexto"/>
          <p:cNvSpPr txBox="1"/>
          <p:nvPr/>
        </p:nvSpPr>
        <p:spPr>
          <a:xfrm>
            <a:off x="2555776" y="3975274"/>
            <a:ext cx="1728192" cy="400110"/>
          </a:xfrm>
          <a:prstGeom prst="rect">
            <a:avLst/>
          </a:prstGeom>
          <a:solidFill>
            <a:srgbClr val="0070C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INVERSIÓN</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9" name="8 CuadroTexto"/>
          <p:cNvSpPr txBox="1"/>
          <p:nvPr/>
        </p:nvSpPr>
        <p:spPr>
          <a:xfrm>
            <a:off x="4355976" y="3687242"/>
            <a:ext cx="2016224" cy="523220"/>
          </a:xfrm>
          <a:prstGeom prst="rect">
            <a:avLst/>
          </a:prstGeom>
          <a:solidFill>
            <a:srgbClr val="00B05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1400" b="1" i="0" u="sng" strike="noStrike" kern="1200" cap="none" spc="0" normalizeH="0" baseline="0" noProof="0" dirty="0">
                <a:ln>
                  <a:noFill/>
                </a:ln>
                <a:solidFill>
                  <a:schemeClr val="tx1"/>
                </a:solidFill>
                <a:effectLst/>
                <a:uLnTx/>
                <a:uFillTx/>
                <a:latin typeface="+mn-lt"/>
                <a:ea typeface="+mn-ea"/>
                <a:cs typeface="+mn-cs"/>
              </a:rPr>
              <a:t>DURADEROS Y NO DURADEROS</a:t>
            </a:r>
            <a:endParaRPr kumimoji="0" lang="es-VE" sz="1400" b="1" i="0" u="sng" strike="noStrike" kern="1200" cap="none" spc="0" normalizeH="0" baseline="0" noProof="0" dirty="0">
              <a:ln>
                <a:noFill/>
              </a:ln>
              <a:solidFill>
                <a:schemeClr val="tx1"/>
              </a:solidFill>
              <a:effectLst/>
              <a:uLnTx/>
              <a:uFillTx/>
              <a:latin typeface="+mn-lt"/>
              <a:ea typeface="+mn-ea"/>
              <a:cs typeface="+mn-cs"/>
            </a:endParaRPr>
          </a:p>
        </p:txBody>
      </p:sp>
      <p:sp>
        <p:nvSpPr>
          <p:cNvPr id="10" name="9 CuadroTexto"/>
          <p:cNvSpPr txBox="1"/>
          <p:nvPr/>
        </p:nvSpPr>
        <p:spPr>
          <a:xfrm>
            <a:off x="6732240" y="4293096"/>
            <a:ext cx="1800200" cy="400110"/>
          </a:xfrm>
          <a:prstGeom prst="rect">
            <a:avLst/>
          </a:prstGeom>
          <a:solidFill>
            <a:srgbClr val="FFC000"/>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CAPITAL</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11" name="10 CuadroTexto"/>
          <p:cNvSpPr txBox="1"/>
          <p:nvPr/>
        </p:nvSpPr>
        <p:spPr>
          <a:xfrm>
            <a:off x="6660232" y="3882534"/>
            <a:ext cx="1872208" cy="338554"/>
          </a:xfrm>
          <a:prstGeom prst="rect">
            <a:avLst/>
          </a:prstGeom>
          <a:solidFill>
            <a:schemeClr val="accent3">
              <a:lumMod val="40000"/>
              <a:lumOff val="60000"/>
            </a:schemeClr>
          </a:solidFill>
          <a:ln>
            <a:solidFill>
              <a:schemeClr val="accent2">
                <a:lumMod val="75000"/>
              </a:schemeClr>
            </a:solidFill>
          </a:ln>
          <a:effectLst>
            <a:outerShdw blurRad="50800" dist="38100" dir="2700000" algn="tl"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1600" b="1" i="0" u="sng" strike="noStrike" kern="1200" cap="none" spc="0" normalizeH="0" baseline="0" noProof="0" dirty="0">
                <a:ln>
                  <a:noFill/>
                </a:ln>
                <a:solidFill>
                  <a:schemeClr val="tx1"/>
                </a:solidFill>
                <a:effectLst/>
                <a:uLnTx/>
                <a:uFillTx/>
                <a:latin typeface="+mn-lt"/>
                <a:ea typeface="+mn-ea"/>
                <a:cs typeface="+mn-cs"/>
              </a:rPr>
              <a:t>INTERMEDIOS</a:t>
            </a:r>
            <a:endParaRPr kumimoji="0" lang="es-VE" sz="2800" b="1" i="0" u="sng"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1"/>
          <a:srcRect r="12460" b="42903"/>
          <a:stretch>
            <a:fillRect/>
          </a:stretch>
        </p:blipFill>
        <p:spPr bwMode="auto">
          <a:xfrm>
            <a:off x="250825" y="4365625"/>
            <a:ext cx="2160588" cy="1511300"/>
          </a:xfrm>
          <a:prstGeom prst="rect">
            <a:avLst/>
          </a:prstGeom>
          <a:noFill/>
          <a:ln w="9525">
            <a:solidFill>
              <a:schemeClr val="accent1">
                <a:lumMod val="50000"/>
              </a:schemeClr>
            </a:solidFill>
            <a:miter lim="800000"/>
            <a:headEnd/>
            <a:tailEnd/>
          </a:ln>
        </p:spPr>
      </p:pic>
      <p:pic>
        <p:nvPicPr>
          <p:cNvPr id="1027" name="Picture 3"/>
          <p:cNvPicPr>
            <a:picLocks noChangeAspect="1" noChangeArrowheads="1"/>
          </p:cNvPicPr>
          <p:nvPr/>
        </p:nvPicPr>
        <p:blipFill>
          <a:blip r:embed="rId2"/>
          <a:srcRect l="3937" t="15748" r="7874" b="18898"/>
          <a:stretch>
            <a:fillRect/>
          </a:stretch>
        </p:blipFill>
        <p:spPr bwMode="auto">
          <a:xfrm>
            <a:off x="2568575" y="4551363"/>
            <a:ext cx="1787525" cy="1655763"/>
          </a:xfrm>
          <a:prstGeom prst="rect">
            <a:avLst/>
          </a:prstGeom>
          <a:noFill/>
          <a:ln w="9525">
            <a:solidFill>
              <a:schemeClr val="accent1">
                <a:lumMod val="50000"/>
              </a:schemeClr>
            </a:solid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4500563" y="4479925"/>
            <a:ext cx="1727200" cy="1090613"/>
          </a:xfrm>
          <a:prstGeom prst="rect">
            <a:avLst/>
          </a:prstGeom>
          <a:noFill/>
          <a:ln w="9525">
            <a:solidFill>
              <a:schemeClr val="accent2">
                <a:lumMod val="50000"/>
              </a:schemeClr>
            </a:solidFill>
            <a:miter lim="800000"/>
            <a:headEnd/>
            <a:tailEnd/>
          </a:ln>
        </p:spPr>
      </p:pic>
      <p:pic>
        <p:nvPicPr>
          <p:cNvPr id="1029" name="Picture 5"/>
          <p:cNvPicPr>
            <a:picLocks noChangeAspect="1" noChangeArrowheads="1"/>
          </p:cNvPicPr>
          <p:nvPr/>
        </p:nvPicPr>
        <p:blipFill>
          <a:blip r:embed="rId4"/>
          <a:srcRect l="10630" t="6299" r="14173" b="18898"/>
          <a:stretch>
            <a:fillRect/>
          </a:stretch>
        </p:blipFill>
        <p:spPr bwMode="auto">
          <a:xfrm>
            <a:off x="4500563" y="5559425"/>
            <a:ext cx="1800225" cy="1182688"/>
          </a:xfrm>
          <a:prstGeom prst="rect">
            <a:avLst/>
          </a:prstGeom>
          <a:noFill/>
          <a:ln w="9525">
            <a:solidFill>
              <a:schemeClr val="accent2">
                <a:lumMod val="50000"/>
              </a:schemeClr>
            </a:solidFill>
            <a:miter lim="800000"/>
            <a:headEnd/>
            <a:tailEnd/>
          </a:ln>
        </p:spPr>
      </p:pic>
      <p:pic>
        <p:nvPicPr>
          <p:cNvPr id="1030" name="Picture 6"/>
          <p:cNvPicPr>
            <a:picLocks noChangeAspect="1" noChangeArrowheads="1"/>
          </p:cNvPicPr>
          <p:nvPr/>
        </p:nvPicPr>
        <p:blipFill>
          <a:blip r:embed="rId5"/>
          <a:srcRect l="7131" t="9496" r="7131" b="9496"/>
          <a:stretch>
            <a:fillRect/>
          </a:stretch>
        </p:blipFill>
        <p:spPr bwMode="auto">
          <a:xfrm>
            <a:off x="6804025" y="4911725"/>
            <a:ext cx="1744663" cy="1238250"/>
          </a:xfrm>
          <a:prstGeom prst="rect">
            <a:avLst/>
          </a:prstGeom>
          <a:noFill/>
          <a:ln w="9525">
            <a:solidFill>
              <a:schemeClr val="accent2">
                <a:lumMod val="50000"/>
              </a:schemeClr>
            </a:solidFill>
            <a:miter lim="800000"/>
            <a:headEnd/>
            <a:tailEnd/>
          </a:ln>
        </p:spPr>
      </p:pic>
      <p:sp>
        <p:nvSpPr>
          <p:cNvPr id="27671" name="1 Título"/>
          <p:cNvSpPr>
            <a:spLocks noGrp="1"/>
          </p:cNvSpPr>
          <p:nvPr>
            <p:ph type="title"/>
          </p:nvPr>
        </p:nvSpPr>
        <p:spPr>
          <a:xfrm>
            <a:off x="428625" y="214313"/>
            <a:ext cx="8229600" cy="1143000"/>
          </a:xfrm>
          <a:ln/>
        </p:spPr>
        <p:txBody>
          <a:bodyPr vert="horz" wrap="square" lIns="0" tIns="45720" rIns="0" bIns="0" anchor="b" anchorCtr="0"/>
          <a:p>
            <a:pPr algn="ctr" eaLnBrk="1" hangingPunct="1"/>
            <a:r>
              <a:rPr dirty="0"/>
              <a:t>BIEN ECONÓMICO.</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2 CuadroTexto"/>
          <p:cNvSpPr txBox="1"/>
          <p:nvPr/>
        </p:nvSpPr>
        <p:spPr>
          <a:xfrm>
            <a:off x="673100" y="1484313"/>
            <a:ext cx="7715250"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La necesidad puede definirse como una sensación de carencia unida al deseo de satisfacerla.</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1 Título"/>
          <p:cNvSpPr txBox="1"/>
          <p:nvPr/>
        </p:nvSpPr>
        <p:spPr>
          <a:xfrm>
            <a:off x="663575" y="188913"/>
            <a:ext cx="8229600" cy="1143000"/>
          </a:xfrm>
          <a:prstGeom prst="rect">
            <a:avLst/>
          </a:prstGeom>
        </p:spPr>
        <p:txBody>
          <a:bodyPr lIns="0" rIns="0" bIns="0" anchor="b">
            <a:normAutofit/>
          </a:bodyPr>
          <a:lstStyle/>
          <a:p>
            <a:pPr marR="0" algn="ctr" defTabSz="914400" fontAlgn="auto">
              <a:spcAft>
                <a:spcPts val="0"/>
              </a:spcAft>
              <a:buClrTx/>
              <a:buSzTx/>
              <a:buFontTx/>
              <a:buNone/>
              <a:defRPr/>
            </a:pPr>
            <a:r>
              <a:rPr kumimoji="0" lang="es-ES" sz="5000" kern="1200" cap="none" spc="0" normalizeH="0" baseline="0" noProof="0" dirty="0">
                <a:solidFill>
                  <a:schemeClr val="tx2"/>
                </a:solidFill>
                <a:latin typeface="+mj-lt"/>
                <a:ea typeface="+mj-ea"/>
                <a:cs typeface="+mj-cs"/>
              </a:rPr>
              <a:t>NECESIDAD.</a:t>
            </a:r>
            <a:endParaRPr kumimoji="0" lang="es-ES" sz="5000" kern="1200" cap="none" spc="0" normalizeH="0" baseline="0" noProof="0" dirty="0">
              <a:solidFill>
                <a:schemeClr val="tx2"/>
              </a:solidFill>
              <a:latin typeface="+mj-lt"/>
              <a:ea typeface="+mj-ea"/>
              <a:cs typeface="+mj-cs"/>
            </a:endParaRPr>
          </a:p>
        </p:txBody>
      </p:sp>
      <p:pic>
        <p:nvPicPr>
          <p:cNvPr id="21508" name="Picture 4"/>
          <p:cNvPicPr>
            <a:picLocks noChangeAspect="1"/>
          </p:cNvPicPr>
          <p:nvPr/>
        </p:nvPicPr>
        <p:blipFill>
          <a:blip r:embed="rId1"/>
          <a:stretch>
            <a:fillRect/>
          </a:stretch>
        </p:blipFill>
        <p:spPr>
          <a:xfrm>
            <a:off x="611188" y="2420938"/>
            <a:ext cx="7777162" cy="4197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6 CuadroTexto"/>
          <p:cNvSpPr txBox="1"/>
          <p:nvPr/>
        </p:nvSpPr>
        <p:spPr>
          <a:xfrm>
            <a:off x="395288" y="1700213"/>
            <a:ext cx="8280400" cy="23082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400" b="0" i="0" u="none" strike="noStrike" kern="1200" cap="none" spc="0" normalizeH="0" baseline="0" noProof="0" dirty="0">
                <a:ln>
                  <a:noFill/>
                </a:ln>
                <a:solidFill>
                  <a:schemeClr val="tx1"/>
                </a:solidFill>
                <a:effectLst/>
                <a:uLnTx/>
                <a:uFillTx/>
                <a:latin typeface="+mn-lt"/>
                <a:ea typeface="+mn-ea"/>
                <a:cs typeface="+mn-cs"/>
              </a:rPr>
              <a:t>Conjuntos de puntos en el espacio de combinaciones de bienes para los que la satisfacción del consumidor es idéntica, es decir, que para todos los puntos pertenecientes a una misma curva, el consumidor no tiene preferencia por la combinación representada por uno sobre la combinación representada por otro.</a:t>
            </a:r>
            <a:endParaRPr kumimoji="0" lang="es-VE"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1 Título"/>
          <p:cNvSpPr txBox="1"/>
          <p:nvPr/>
        </p:nvSpPr>
        <p:spPr>
          <a:xfrm>
            <a:off x="428625" y="214313"/>
            <a:ext cx="8229600" cy="1143000"/>
          </a:xfrm>
          <a:prstGeom prst="rect">
            <a:avLst/>
          </a:prstGeom>
        </p:spPr>
        <p:txBody>
          <a:bodyPr lIns="0" rIns="0" bIns="0" anchor="b">
            <a:normAutofit/>
          </a:bodyPr>
          <a:lstStyle/>
          <a:p>
            <a:pPr marR="0" algn="ctr" defTabSz="914400" fontAlgn="auto">
              <a:spcAft>
                <a:spcPts val="0"/>
              </a:spcAft>
              <a:buClrTx/>
              <a:buSzTx/>
              <a:buFontTx/>
              <a:buNone/>
              <a:defRPr/>
            </a:pPr>
            <a:r>
              <a:rPr kumimoji="0" lang="es-ES" sz="5000" kern="1200" cap="none" spc="0" normalizeH="0" baseline="0" noProof="0" dirty="0">
                <a:solidFill>
                  <a:schemeClr val="tx2"/>
                </a:solidFill>
                <a:latin typeface="+mj-lt"/>
                <a:ea typeface="+mj-ea"/>
                <a:cs typeface="+mj-cs"/>
              </a:rPr>
              <a:t>CURVAS DE INDIFERENCIA.</a:t>
            </a:r>
            <a:endParaRPr kumimoji="0" lang="es-ES" sz="5000" kern="1200" cap="none" spc="0" normalizeH="0" baseline="0" noProof="0" dirty="0">
              <a:solidFill>
                <a:schemeClr val="tx2"/>
              </a:solidFill>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3 CuadroTexto"/>
          <p:cNvSpPr txBox="1"/>
          <p:nvPr/>
        </p:nvSpPr>
        <p:spPr>
          <a:xfrm>
            <a:off x="3348038" y="1708150"/>
            <a:ext cx="2303463" cy="400050"/>
          </a:xfrm>
          <a:prstGeom prst="rect">
            <a:avLst/>
          </a:prstGeom>
          <a:solidFill>
            <a:srgbClr val="FF33CC"/>
          </a:solid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DECRECIENTES</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5" name="4 CuadroTexto"/>
          <p:cNvSpPr txBox="1"/>
          <p:nvPr/>
        </p:nvSpPr>
        <p:spPr>
          <a:xfrm>
            <a:off x="250825" y="2644775"/>
            <a:ext cx="2952750" cy="400050"/>
          </a:xfrm>
          <a:prstGeom prst="rect">
            <a:avLst/>
          </a:prstGeom>
          <a:solidFill>
            <a:srgbClr val="00B050"/>
          </a:solid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NO SE CORTAN</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250825" y="1341438"/>
            <a:ext cx="2952750" cy="1014413"/>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CONVEXAS CON RESPECTO AL ORIGEN DE COORDENADAS</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7" name="6 CuadroTexto"/>
          <p:cNvSpPr txBox="1"/>
          <p:nvPr/>
        </p:nvSpPr>
        <p:spPr>
          <a:xfrm>
            <a:off x="5795963" y="1393825"/>
            <a:ext cx="2879725" cy="1630363"/>
          </a:xfrm>
          <a:prstGeom prst="rect">
            <a:avLst/>
          </a:prstGeom>
          <a:solidFill>
            <a:srgbClr val="0070C0"/>
          </a:solid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1" i="0" u="sng" strike="noStrike" kern="1200" cap="none" spc="0" normalizeH="0" baseline="0" noProof="0" dirty="0">
                <a:ln>
                  <a:noFill/>
                </a:ln>
                <a:solidFill>
                  <a:schemeClr val="tx1"/>
                </a:solidFill>
                <a:effectLst/>
                <a:uLnTx/>
                <a:uFillTx/>
                <a:latin typeface="+mn-lt"/>
                <a:ea typeface="+mn-ea"/>
                <a:cs typeface="+mn-cs"/>
              </a:rPr>
              <a:t>EXPRESAN MAYORES ÍNDICES DE UTILIDAD CUANTO MAS ESTAN ALEJADAS DEL ORIGEN </a:t>
            </a:r>
            <a:endParaRPr kumimoji="0" lang="es-VE" sz="2000" b="1" i="0" u="sng" strike="noStrike" kern="1200" cap="none" spc="0" normalizeH="0" baseline="0" noProof="0" dirty="0">
              <a:ln>
                <a:noFill/>
              </a:ln>
              <a:solidFill>
                <a:schemeClr val="tx1"/>
              </a:solidFill>
              <a:effectLst/>
              <a:uLnTx/>
              <a:uFillTx/>
              <a:latin typeface="+mn-lt"/>
              <a:ea typeface="+mn-ea"/>
              <a:cs typeface="+mn-cs"/>
            </a:endParaRPr>
          </a:p>
        </p:txBody>
      </p:sp>
      <p:sp>
        <p:nvSpPr>
          <p:cNvPr id="30726" name="1 Título"/>
          <p:cNvSpPr>
            <a:spLocks noGrp="1"/>
          </p:cNvSpPr>
          <p:nvPr>
            <p:ph type="title"/>
          </p:nvPr>
        </p:nvSpPr>
        <p:spPr>
          <a:xfrm>
            <a:off x="468313" y="549275"/>
            <a:ext cx="8229600" cy="714375"/>
          </a:xfrm>
          <a:ln/>
        </p:spPr>
        <p:txBody>
          <a:bodyPr vert="horz" wrap="square" lIns="0" tIns="45720" rIns="0" bIns="0" anchor="b" anchorCtr="0"/>
          <a:p>
            <a:pPr algn="ctr" eaLnBrk="1" hangingPunct="1"/>
            <a:r>
              <a:rPr sz="3600" dirty="0"/>
              <a:t>CARACTERÍSTICAS</a:t>
            </a:r>
            <a:endParaRPr sz="3600" dirty="0"/>
          </a:p>
        </p:txBody>
      </p:sp>
      <p:pic>
        <p:nvPicPr>
          <p:cNvPr id="9" name="Imagen 107" descr="curvas de indiferencias"/>
          <p:cNvPicPr>
            <a:picLocks noChangeAspect="1"/>
          </p:cNvPicPr>
          <p:nvPr/>
        </p:nvPicPr>
        <p:blipFill>
          <a:blip r:embed="rId1"/>
          <a:srcRect t="5669"/>
          <a:stretch>
            <a:fillRect/>
          </a:stretch>
        </p:blipFill>
        <p:spPr>
          <a:xfrm>
            <a:off x="2268538" y="3429000"/>
            <a:ext cx="4535487" cy="2905125"/>
          </a:xfrm>
          <a:prstGeom prst="rect">
            <a:avLst/>
          </a:prstGeom>
          <a:noFill/>
          <a:ln w="57150" cap="flat" cmpd="sng">
            <a:solidFill>
              <a:srgbClr val="FF33CC"/>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1" name="Imagen 187"/>
          <p:cNvPicPr>
            <a:picLocks noChangeAspect="1" noChangeArrowheads="1"/>
          </p:cNvPicPr>
          <p:nvPr/>
        </p:nvPicPr>
        <p:blipFill>
          <a:blip r:embed="rId1" cstate="print"/>
          <a:srcRect t="4724" r="52971" b="49606"/>
          <a:stretch>
            <a:fillRect/>
          </a:stretch>
        </p:blipFill>
        <p:spPr bwMode="auto">
          <a:xfrm>
            <a:off x="539552" y="260648"/>
            <a:ext cx="3744415" cy="2900894"/>
          </a:xfrm>
          <a:prstGeom prst="rect">
            <a:avLst/>
          </a:prstGeom>
          <a:noFill/>
          <a:ln w="38100">
            <a:solidFill>
              <a:srgbClr val="002060"/>
            </a:solidFill>
            <a:miter lim="800000"/>
            <a:headEnd/>
            <a:tailEnd/>
          </a:ln>
          <a:scene3d>
            <a:camera prst="perspectiveLeft"/>
            <a:lightRig rig="threePt" dir="t"/>
          </a:scene3d>
        </p:spPr>
      </p:pic>
      <p:pic>
        <p:nvPicPr>
          <p:cNvPr id="2052" name="Imagen 187"/>
          <p:cNvPicPr>
            <a:picLocks noChangeAspect="1" noChangeArrowheads="1"/>
          </p:cNvPicPr>
          <p:nvPr/>
        </p:nvPicPr>
        <p:blipFill>
          <a:blip r:embed="rId1" cstate="print"/>
          <a:srcRect l="52971" t="1575" b="48031"/>
          <a:stretch>
            <a:fillRect/>
          </a:stretch>
        </p:blipFill>
        <p:spPr bwMode="auto">
          <a:xfrm>
            <a:off x="4788024" y="260649"/>
            <a:ext cx="3456383" cy="2952328"/>
          </a:xfrm>
          <a:prstGeom prst="rect">
            <a:avLst/>
          </a:prstGeom>
          <a:noFill/>
          <a:ln w="28575">
            <a:solidFill>
              <a:srgbClr val="00B050"/>
            </a:solidFill>
            <a:miter lim="800000"/>
            <a:headEnd/>
            <a:tailEnd/>
          </a:ln>
          <a:scene3d>
            <a:camera prst="perspectiveRight"/>
            <a:lightRig rig="threePt" dir="t"/>
          </a:scene3d>
        </p:spPr>
      </p:pic>
      <p:sp>
        <p:nvSpPr>
          <p:cNvPr id="8" name="7 CuadroTexto"/>
          <p:cNvSpPr txBox="1"/>
          <p:nvPr/>
        </p:nvSpPr>
        <p:spPr>
          <a:xfrm>
            <a:off x="323850" y="5013325"/>
            <a:ext cx="8496300" cy="1630363"/>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0" i="0" u="none" strike="noStrike" kern="1200" cap="none" spc="0" normalizeH="0" baseline="0" noProof="0" dirty="0">
                <a:ln>
                  <a:noFill/>
                </a:ln>
                <a:solidFill>
                  <a:schemeClr val="dk1"/>
                </a:solidFill>
                <a:effectLst/>
                <a:uLnTx/>
                <a:uFillTx/>
                <a:latin typeface="+mn-lt"/>
                <a:ea typeface="+mn-ea"/>
                <a:cs typeface="+mn-cs"/>
              </a:rPr>
              <a:t>(b) Aunque la cantidad de uno de los bienes aumente, si la cantidad del otro bien se mantiene constante, la utilidad del individuo no se modifica. Por ejemplo los pares de zapatos, si aumenta la cantidad de zapatos del pie izquierdo, sin que se modifique la cantidad de zapatos del pie derecho, la utilidad que obtiene el individuo permanecerá constante.</a:t>
            </a:r>
            <a:endParaRPr kumimoji="0" lang="es-VE" sz="2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8 CuadroTexto"/>
          <p:cNvSpPr txBox="1"/>
          <p:nvPr/>
        </p:nvSpPr>
        <p:spPr>
          <a:xfrm>
            <a:off x="323850" y="3500438"/>
            <a:ext cx="8496300" cy="1323975"/>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0" i="0" u="none" strike="noStrike" kern="1200" cap="none" spc="0" normalizeH="0" baseline="0" noProof="0" dirty="0">
                <a:ln>
                  <a:noFill/>
                </a:ln>
                <a:solidFill>
                  <a:schemeClr val="dk1"/>
                </a:solidFill>
                <a:effectLst/>
                <a:uLnTx/>
                <a:uFillTx/>
                <a:latin typeface="+mn-lt"/>
                <a:ea typeface="+mn-ea"/>
                <a:cs typeface="+mn-cs"/>
              </a:rPr>
              <a:t>(a) curvas de indiferencia para bienes que el consumidor considera como sustitutos perfectos, la RMS es constante a lo largo de toda la curva. Cualquiera de los dos bienes satisface igualmente la necesidad del consumidor.</a:t>
            </a:r>
            <a:endParaRPr kumimoji="0" lang="es-VE"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ppt_x"/>
                                          </p:val>
                                        </p:tav>
                                        <p:tav tm="100000">
                                          <p:val>
                                            <p:strVal val="#ppt_x"/>
                                          </p:val>
                                        </p:tav>
                                      </p:tavLst>
                                    </p:anim>
                                    <p:anim calcmode="lin" valueType="num">
                                      <p:cBhvr additive="base">
                                        <p:cTn id="13"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n 187"/>
          <p:cNvPicPr>
            <a:picLocks noChangeAspect="1" noChangeArrowheads="1"/>
          </p:cNvPicPr>
          <p:nvPr/>
        </p:nvPicPr>
        <p:blipFill>
          <a:blip r:embed="rId1" cstate="print"/>
          <a:srcRect t="48819" r="53686"/>
          <a:stretch>
            <a:fillRect/>
          </a:stretch>
        </p:blipFill>
        <p:spPr bwMode="auto">
          <a:xfrm>
            <a:off x="755576" y="260648"/>
            <a:ext cx="3528392" cy="2821117"/>
          </a:xfrm>
          <a:prstGeom prst="rect">
            <a:avLst/>
          </a:prstGeom>
          <a:noFill/>
          <a:ln w="28575">
            <a:solidFill>
              <a:srgbClr val="FFC000"/>
            </a:solidFill>
            <a:miter lim="800000"/>
            <a:headEnd/>
            <a:tailEnd/>
          </a:ln>
          <a:scene3d>
            <a:camera prst="perspectiveLeft"/>
            <a:lightRig rig="threePt" dir="t"/>
          </a:scene3d>
        </p:spPr>
      </p:pic>
      <p:pic>
        <p:nvPicPr>
          <p:cNvPr id="5" name="Imagen 187"/>
          <p:cNvPicPr>
            <a:picLocks noChangeAspect="1" noChangeArrowheads="1"/>
          </p:cNvPicPr>
          <p:nvPr/>
        </p:nvPicPr>
        <p:blipFill>
          <a:blip r:embed="rId1" cstate="print"/>
          <a:srcRect l="52255" t="48819"/>
          <a:stretch>
            <a:fillRect/>
          </a:stretch>
        </p:blipFill>
        <p:spPr bwMode="auto">
          <a:xfrm>
            <a:off x="4788024" y="260648"/>
            <a:ext cx="3744416" cy="2882585"/>
          </a:xfrm>
          <a:prstGeom prst="rect">
            <a:avLst/>
          </a:prstGeom>
          <a:noFill/>
          <a:ln w="28575">
            <a:solidFill>
              <a:schemeClr val="accent3">
                <a:lumMod val="60000"/>
                <a:lumOff val="40000"/>
              </a:schemeClr>
            </a:solidFill>
            <a:miter lim="800000"/>
            <a:headEnd/>
            <a:tailEnd/>
          </a:ln>
          <a:scene3d>
            <a:camera prst="perspectiveRight"/>
            <a:lightRig rig="threePt" dir="t"/>
          </a:scene3d>
        </p:spPr>
      </p:pic>
      <p:sp>
        <p:nvSpPr>
          <p:cNvPr id="7" name="6 CuadroTexto"/>
          <p:cNvSpPr txBox="1"/>
          <p:nvPr/>
        </p:nvSpPr>
        <p:spPr>
          <a:xfrm>
            <a:off x="250825" y="3330575"/>
            <a:ext cx="8642350" cy="1754188"/>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1800" b="0" i="0" u="none" strike="noStrike" kern="1200" cap="none" spc="0" normalizeH="0" baseline="0" noProof="0" dirty="0">
                <a:ln>
                  <a:noFill/>
                </a:ln>
                <a:solidFill>
                  <a:schemeClr val="dk1"/>
                </a:solidFill>
                <a:effectLst/>
                <a:uLnTx/>
                <a:uFillTx/>
                <a:latin typeface="+mn-lt"/>
                <a:ea typeface="+mn-ea"/>
                <a:cs typeface="+mn-cs"/>
              </a:rPr>
              <a:t>(c) Un mal es una mercancía que no le agrada al consumidor. Sobre el eje y se mide la cantidad del “mal” y sobre el eje de las x se mide la cantidad del producto que le agrada al consumidor. Las curvas de indiferencia tienen pendiente positiva debido a que si queremos que el consumidor acepte una unidad adicional del producto que no le agrada, deberemos entonces, compensarlo con una mayor cantidad del producto que si le agrada para que se mantenga sobre la misma curva de indiferencia. </a:t>
            </a:r>
            <a:endParaRPr kumimoji="0" lang="es-VE"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9 CuadroTexto"/>
          <p:cNvSpPr txBox="1"/>
          <p:nvPr/>
        </p:nvSpPr>
        <p:spPr>
          <a:xfrm>
            <a:off x="323850" y="5229225"/>
            <a:ext cx="8496300" cy="1323975"/>
          </a:xfrm>
          <a:prstGeom prst="rect">
            <a:avLst/>
          </a:prstGeom>
          <a:ln>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VE" sz="2000" b="0" i="0" u="none" strike="noStrike" kern="1200" cap="none" spc="0" normalizeH="0" baseline="0" noProof="0" dirty="0">
                <a:ln>
                  <a:noFill/>
                </a:ln>
                <a:solidFill>
                  <a:schemeClr val="dk1"/>
                </a:solidFill>
                <a:effectLst/>
                <a:uLnTx/>
                <a:uFillTx/>
                <a:latin typeface="+mn-lt"/>
                <a:ea typeface="+mn-ea"/>
                <a:cs typeface="+mn-cs"/>
              </a:rPr>
              <a:t>(d) ) muestra el caso en que el bien que se mide en el eje y se considera neutral. La utilidad del sujeto no varía según la cantidad del bien y que consuma, su utilidad sólo depende de la cantidad de x que consume. Cuanto más tenga de x mejor, sin importar la cantidad de y.</a:t>
            </a:r>
            <a:endParaRPr kumimoji="0" lang="es-VE"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1 Título"/>
          <p:cNvSpPr txBox="1"/>
          <p:nvPr/>
        </p:nvSpPr>
        <p:spPr>
          <a:xfrm>
            <a:off x="900113" y="2276475"/>
            <a:ext cx="6985000" cy="1143000"/>
          </a:xfrm>
          <a:prstGeom prst="rect">
            <a:avLst/>
          </a:prstGeom>
        </p:spPr>
        <p:txBody>
          <a:bodyPr lIns="0" rIns="0" bIns="0" anchor="b"/>
          <a:lstStyle/>
          <a:p>
            <a:pPr marR="0" algn="ctr" defTabSz="914400" fontAlgn="auto">
              <a:spcAft>
                <a:spcPts val="0"/>
              </a:spcAft>
              <a:buClrTx/>
              <a:buSzTx/>
              <a:buFontTx/>
              <a:buNone/>
              <a:defRPr/>
            </a:pPr>
            <a:r>
              <a:rPr kumimoji="0" lang="es-ES" sz="6000" kern="1200" cap="none" spc="0" normalizeH="0" baseline="0" noProof="0" dirty="0">
                <a:solidFill>
                  <a:schemeClr val="tx2"/>
                </a:solidFill>
                <a:latin typeface="+mj-lt"/>
                <a:ea typeface="+mj-ea"/>
                <a:cs typeface="+mj-cs"/>
              </a:rPr>
              <a:t>GRACIAS</a:t>
            </a:r>
            <a:endParaRPr kumimoji="0" lang="es-ES" sz="6000" kern="1200" cap="none" spc="0" normalizeH="0" baseline="0" noProof="0" dirty="0">
              <a:solidFill>
                <a:schemeClr val="tx2"/>
              </a:solidFill>
              <a:latin typeface="+mj-lt"/>
              <a:ea typeface="+mj-ea"/>
              <a:cs typeface="+mj-cs"/>
            </a:endParaRPr>
          </a:p>
          <a:p>
            <a:pPr marR="0" algn="ctr" defTabSz="914400" fontAlgn="auto">
              <a:spcAft>
                <a:spcPts val="0"/>
              </a:spcAft>
              <a:buClrTx/>
              <a:buSzTx/>
              <a:buFontTx/>
              <a:buNone/>
              <a:defRPr/>
            </a:pPr>
            <a:r>
              <a:rPr kumimoji="0" lang="es-ES" sz="6000" kern="1200" cap="none" spc="0" normalizeH="0" baseline="0" noProof="0" dirty="0">
                <a:solidFill>
                  <a:schemeClr val="tx2"/>
                </a:solidFill>
                <a:latin typeface="+mj-lt"/>
                <a:ea typeface="+mj-ea"/>
                <a:cs typeface="+mj-cs"/>
              </a:rPr>
              <a:t> POR SU ATENCIÓN! </a:t>
            </a:r>
            <a:endParaRPr kumimoji="0" lang="es-ES" sz="6000" kern="1200" cap="none" spc="0" normalizeH="0" baseline="0" noProof="0" dirty="0">
              <a:solidFill>
                <a:schemeClr val="tx2"/>
              </a:solidFill>
              <a:latin typeface="+mj-lt"/>
              <a:ea typeface="+mj-ea"/>
              <a:cs typeface="+mj-cs"/>
            </a:endParaRPr>
          </a:p>
        </p:txBody>
      </p:sp>
      <p:pic>
        <p:nvPicPr>
          <p:cNvPr id="41986" name="Picture 2"/>
          <p:cNvPicPr>
            <a:picLocks noChangeAspect="1"/>
          </p:cNvPicPr>
          <p:nvPr/>
        </p:nvPicPr>
        <p:blipFill>
          <a:blip r:embed="rId1"/>
          <a:stretch>
            <a:fillRect/>
          </a:stretch>
        </p:blipFill>
        <p:spPr>
          <a:xfrm>
            <a:off x="1187450" y="4581525"/>
            <a:ext cx="1828800" cy="1562100"/>
          </a:xfrm>
          <a:prstGeom prst="rect">
            <a:avLst/>
          </a:prstGeom>
          <a:noFill/>
          <a:ln w="9525">
            <a:noFill/>
          </a:ln>
        </p:spPr>
      </p:pic>
      <p:pic>
        <p:nvPicPr>
          <p:cNvPr id="9" name="Picture 2"/>
          <p:cNvPicPr>
            <a:picLocks noChangeAspect="1"/>
          </p:cNvPicPr>
          <p:nvPr/>
        </p:nvPicPr>
        <p:blipFill>
          <a:blip r:embed="rId2"/>
          <a:stretch>
            <a:fillRect/>
          </a:stretch>
        </p:blipFill>
        <p:spPr>
          <a:xfrm>
            <a:off x="5724525" y="3933825"/>
            <a:ext cx="2376488" cy="23764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down)">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ChangeAspect="1"/>
          </p:cNvPicPr>
          <p:nvPr/>
        </p:nvPicPr>
        <p:blipFill>
          <a:blip r:embed="rId1"/>
          <a:stretch>
            <a:fillRect/>
          </a:stretch>
        </p:blipFill>
        <p:spPr>
          <a:xfrm>
            <a:off x="5724525" y="3716338"/>
            <a:ext cx="2743200" cy="2743200"/>
          </a:xfrm>
          <a:prstGeom prst="rect">
            <a:avLst/>
          </a:prstGeom>
          <a:noFill/>
          <a:ln w="9525">
            <a:noFill/>
          </a:ln>
        </p:spPr>
      </p:pic>
      <p:sp>
        <p:nvSpPr>
          <p:cNvPr id="8195" name="1 Título"/>
          <p:cNvSpPr>
            <a:spLocks noGrp="1"/>
          </p:cNvSpPr>
          <p:nvPr>
            <p:ph type="title"/>
          </p:nvPr>
        </p:nvSpPr>
        <p:spPr>
          <a:ln/>
        </p:spPr>
        <p:txBody>
          <a:bodyPr vert="horz" wrap="square" lIns="0" tIns="45720" rIns="0" bIns="0" anchor="b" anchorCtr="0"/>
          <a:p>
            <a:pPr eaLnBrk="1" hangingPunct="1"/>
            <a:r>
              <a:rPr dirty="0"/>
              <a:t>Clasificación de la Economía.</a:t>
            </a:r>
            <a:endParaRPr dirty="0"/>
          </a:p>
        </p:txBody>
      </p:sp>
      <p:sp>
        <p:nvSpPr>
          <p:cNvPr id="3" name="2 Marcador de contenido"/>
          <p:cNvSpPr>
            <a:spLocks noGrp="1"/>
          </p:cNvSpPr>
          <p:nvPr>
            <p:ph idx="1" hasCustomPrompt="1"/>
          </p:nvPr>
        </p:nvSpPr>
        <p:spPr>
          <a:xfrm>
            <a:off x="457200" y="1935163"/>
            <a:ext cx="8229600" cy="4389438"/>
          </a:xfrm>
        </p:spPr>
        <p:txBody>
          <a:bodyPr vert="horz" wrap="square" lIns="91440" tIns="45720" rIns="91440" bIns="45720" numCol="1" anchor="t" anchorCtr="0" compatLnSpc="1">
            <a:normAutofit fontScale="92500" lnSpcReduction="20000"/>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kumimoji="0" lang="es-E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just"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s-ES" sz="2600" b="1" i="0" u="none" strike="noStrike" kern="1200" cap="none" spc="0" normalizeH="0" baseline="0" noProof="0" dirty="0" smtClean="0">
                <a:ln>
                  <a:noFill/>
                </a:ln>
                <a:solidFill>
                  <a:schemeClr val="tx1"/>
                </a:solidFill>
                <a:effectLst/>
                <a:uLnTx/>
                <a:uFillTx/>
                <a:latin typeface="+mn-lt"/>
                <a:ea typeface="+mn-ea"/>
                <a:cs typeface="+mn-cs"/>
              </a:rPr>
              <a:t>    La macroeconomía </a:t>
            </a:r>
            <a:r>
              <a:rPr kumimoji="0" lang="es-ES" sz="2600" b="0" i="0" u="none" strike="noStrike" kern="1200" cap="none" spc="0" normalizeH="0" baseline="0" noProof="0" dirty="0" smtClean="0">
                <a:ln>
                  <a:noFill/>
                </a:ln>
                <a:solidFill>
                  <a:schemeClr val="tx1"/>
                </a:solidFill>
                <a:effectLst/>
                <a:uLnTx/>
                <a:uFillTx/>
                <a:latin typeface="+mn-lt"/>
                <a:ea typeface="+mn-ea"/>
                <a:cs typeface="+mn-cs"/>
              </a:rPr>
              <a:t>es el estudio de la conducta de toda la economía: analiza el crecimiento a largo plazo, así como las fluctuaciones cíclicas de la producción total, el desempleo  y la inflación, la oferta monetaria y el déficit presupuestario ,el comercio y las finanzas internacionales.</a:t>
            </a:r>
            <a:endParaRPr kumimoji="0" lang="es-E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just"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kumimoji="0" lang="es-E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just"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s-ES" sz="2600" b="1" i="0" u="none" strike="noStrike" kern="1200" cap="none" spc="0" normalizeH="0" baseline="0" noProof="0" dirty="0" smtClean="0">
                <a:ln>
                  <a:noFill/>
                </a:ln>
                <a:solidFill>
                  <a:schemeClr val="tx1"/>
                </a:solidFill>
                <a:effectLst/>
                <a:uLnTx/>
                <a:uFillTx/>
                <a:latin typeface="+mn-lt"/>
                <a:ea typeface="+mn-ea"/>
                <a:cs typeface="+mn-cs"/>
              </a:rPr>
              <a:t>     La microeconomía </a:t>
            </a:r>
            <a:r>
              <a:rPr kumimoji="0" lang="es-ES" sz="2600" b="0" i="0" u="none" strike="noStrike" kern="1200" cap="none" spc="0" normalizeH="0" baseline="0" noProof="0" dirty="0" smtClean="0">
                <a:ln>
                  <a:noFill/>
                </a:ln>
                <a:solidFill>
                  <a:schemeClr val="tx1"/>
                </a:solidFill>
                <a:effectLst/>
                <a:uLnTx/>
                <a:uFillTx/>
                <a:latin typeface="+mn-lt"/>
                <a:ea typeface="+mn-ea"/>
                <a:cs typeface="+mn-cs"/>
              </a:rPr>
              <a:t>se concentra en el estudio del comportamiento de agentes individuales . El objeto de estudio de la microeconomía es en general individuos, familias y empresas. Se considera a la microeconomía como el estudio de la asignación de recursos escasos entre finalidades  alternativas. </a:t>
            </a:r>
            <a:endParaRPr kumimoji="0" lang="es-E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just"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p:cNvPicPr>
            <a:picLocks noChangeAspect="1"/>
          </p:cNvPicPr>
          <p:nvPr/>
        </p:nvPicPr>
        <p:blipFill>
          <a:blip r:embed="rId1"/>
          <a:stretch>
            <a:fillRect/>
          </a:stretch>
        </p:blipFill>
        <p:spPr>
          <a:xfrm>
            <a:off x="5715000" y="4508500"/>
            <a:ext cx="2743200" cy="2376488"/>
          </a:xfrm>
          <a:prstGeom prst="rect">
            <a:avLst/>
          </a:prstGeom>
          <a:noFill/>
          <a:ln w="9525">
            <a:noFill/>
          </a:ln>
        </p:spPr>
      </p:pic>
      <p:sp>
        <p:nvSpPr>
          <p:cNvPr id="9219" name="7 CuadroTexto"/>
          <p:cNvSpPr txBox="1"/>
          <p:nvPr/>
        </p:nvSpPr>
        <p:spPr>
          <a:xfrm>
            <a:off x="755650" y="765175"/>
            <a:ext cx="7777163" cy="5632450"/>
          </a:xfrm>
          <a:prstGeom prst="rect">
            <a:avLst/>
          </a:prstGeom>
          <a:noFill/>
          <a:ln w="9525">
            <a:noFill/>
          </a:ln>
        </p:spPr>
        <p:txBody>
          <a:bodyPr>
            <a:spAutoFit/>
          </a:bodyPr>
          <a:p>
            <a:pPr algn="just"/>
            <a:r>
              <a:rPr b="1" dirty="0">
                <a:latin typeface="Arial" panose="020B0604020202020204" pitchFamily="34" charset="0"/>
              </a:rPr>
              <a:t>Economía positiva </a:t>
            </a:r>
            <a:r>
              <a:rPr dirty="0">
                <a:latin typeface="Arial" panose="020B0604020202020204" pitchFamily="34" charset="0"/>
              </a:rPr>
              <a:t>.Analiza la economía en base a reglas fijas. La economía positiva trata de ofrecer explicaciones objetivas o científicas sobre el funcionamiento de la economía. El objetivo de la economía positiva es explicar la forma en la que la sociedad toma sus decisiones de consumo, producción e intercambio de bienes. El propósito de su investigación es doble: satisfacer la curiosidad de por qué la economía funciona como funciona y tener ciertas bases para predecir cómo responderá ante cambios en algunas circunstancias que determinan su</a:t>
            </a:r>
            <a:endParaRPr dirty="0">
              <a:latin typeface="Arial" panose="020B0604020202020204" pitchFamily="34" charset="0"/>
            </a:endParaRPr>
          </a:p>
          <a:p>
            <a:pPr algn="just"/>
            <a:r>
              <a:rPr dirty="0">
                <a:latin typeface="Arial" panose="020B0604020202020204" pitchFamily="34" charset="0"/>
              </a:rPr>
              <a:t>comportamiento.</a:t>
            </a:r>
            <a:endParaRPr dirty="0">
              <a:latin typeface="Arial" panose="020B0604020202020204" pitchFamily="34" charset="0"/>
            </a:endParaRPr>
          </a:p>
          <a:p>
            <a:pPr algn="just"/>
            <a:endParaRPr dirty="0">
              <a:latin typeface="Arial" panose="020B0604020202020204" pitchFamily="34" charset="0"/>
            </a:endParaRPr>
          </a:p>
          <a:p>
            <a:pPr algn="just"/>
            <a:r>
              <a:rPr b="1" dirty="0">
                <a:latin typeface="Arial" panose="020B0604020202020204" pitchFamily="34" charset="0"/>
              </a:rPr>
              <a:t>Economía normativa </a:t>
            </a:r>
            <a:r>
              <a:rPr dirty="0">
                <a:latin typeface="Arial" panose="020B0604020202020204" pitchFamily="34" charset="0"/>
              </a:rPr>
              <a:t>.Se ocupa de aspectos económicos relacionados con la ética y los juicios de valor.</a:t>
            </a:r>
            <a:endParaRPr dirty="0">
              <a:latin typeface="Arial" panose="020B0604020202020204" pitchFamily="34" charset="0"/>
            </a:endParaRPr>
          </a:p>
          <a:p>
            <a:pPr algn="just"/>
            <a:r>
              <a:rPr dirty="0">
                <a:latin typeface="Arial" panose="020B0604020202020204" pitchFamily="34" charset="0"/>
              </a:rPr>
              <a:t> </a:t>
            </a:r>
            <a:br>
              <a:rPr dirty="0">
                <a:latin typeface="Arial" panose="020B0604020202020204" pitchFamily="34" charset="0"/>
              </a:rPr>
            </a:br>
            <a:r>
              <a:rPr dirty="0">
                <a:latin typeface="Arial" panose="020B0604020202020204" pitchFamily="34" charset="0"/>
              </a:rPr>
              <a:t>Son cuestiones políticas que admiten diferentes respuestas dependiendo de la ideología de cada uno. No hay, por tanto, respuestas correctas o falsas, sino juicios o valores morales de lo que cada uno piensa que deben ser las cosas. Es el ámbito del “deber ser”.  </a:t>
            </a:r>
            <a:endParaRPr dirty="0">
              <a:latin typeface="Arial" panose="020B0604020202020204" pitchFamily="34" charset="0"/>
            </a:endParaRPr>
          </a:p>
          <a:p>
            <a:pPr algn="just"/>
            <a:endParaRPr dirty="0">
              <a:latin typeface="Arial" panose="020B0604020202020204" pitchFamily="34" charset="0"/>
            </a:endParaRPr>
          </a:p>
          <a:p>
            <a:pPr algn="just"/>
            <a:br>
              <a:rPr dirty="0">
                <a:latin typeface="Arial" panose="020B0604020202020204" pitchFamily="34" charset="0"/>
              </a:rPr>
            </a:br>
            <a:endParaRPr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descr="C:\Documents and Settings\Emidrex\Mis documentos\Image9541.gif"/>
          <p:cNvPicPr>
            <a:picLocks noGrp="1" noChangeAspect="1"/>
          </p:cNvPicPr>
          <p:nvPr>
            <p:ph idx="1" hasCustomPrompt="1"/>
          </p:nvPr>
        </p:nvPicPr>
        <p:blipFill>
          <a:blip r:embed="rId1"/>
          <a:srcRect/>
          <a:stretch>
            <a:fillRect/>
          </a:stretch>
        </p:blipFill>
        <p:spPr>
          <a:xfrm>
            <a:off x="866775" y="2205038"/>
            <a:ext cx="7593013" cy="3944937"/>
          </a:xfrm>
          <a:ln/>
        </p:spPr>
      </p:pic>
      <p:sp>
        <p:nvSpPr>
          <p:cNvPr id="10243" name="1 Título"/>
          <p:cNvSpPr>
            <a:spLocks noGrp="1"/>
          </p:cNvSpPr>
          <p:nvPr>
            <p:ph type="title"/>
          </p:nvPr>
        </p:nvSpPr>
        <p:spPr>
          <a:xfrm>
            <a:off x="457200" y="704850"/>
            <a:ext cx="8435975" cy="1500188"/>
          </a:xfrm>
          <a:ln/>
        </p:spPr>
        <p:txBody>
          <a:bodyPr vert="horz" wrap="square" lIns="0" tIns="45720" rIns="0" bIns="0" anchor="b" anchorCtr="0"/>
          <a:p>
            <a:pPr algn="ctr" eaLnBrk="1" hangingPunct="1"/>
            <a:r>
              <a:rPr sz="4800" dirty="0"/>
              <a:t>Característica de Microeconomía y Macroeconomía</a:t>
            </a:r>
            <a:endParaRPr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1 Rectángulo redondeado"/>
          <p:cNvSpPr/>
          <p:nvPr/>
        </p:nvSpPr>
        <p:spPr>
          <a:xfrm>
            <a:off x="2987824" y="836712"/>
            <a:ext cx="3240360"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1" i="0" u="none" strike="noStrike" kern="1200" cap="none" spc="0" normalizeH="0" baseline="0" noProof="0" dirty="0">
                <a:ln>
                  <a:noFill/>
                </a:ln>
                <a:solidFill>
                  <a:schemeClr val="tx1"/>
                </a:solidFill>
                <a:effectLst/>
                <a:uLnTx/>
                <a:uFillTx/>
                <a:latin typeface="+mn-lt"/>
                <a:ea typeface="+mn-ea"/>
                <a:cs typeface="+mn-cs"/>
              </a:rPr>
              <a:t>ECONOMÍA</a:t>
            </a:r>
            <a:endParaRPr kumimoji="0" lang="es-ES"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800" b="1" i="0" u="none" strike="noStrike" kern="1200" cap="none" spc="0" normalizeH="0" baseline="0" noProof="0" dirty="0">
              <a:ln w="12700">
                <a:solidFill>
                  <a:schemeClr val="tx2">
                    <a:satMod val="155000"/>
                  </a:schemeClr>
                </a:solidFill>
                <a:prstDash val="solid"/>
              </a:ln>
              <a:solidFill>
                <a:schemeClr val="tx1"/>
              </a:solidFill>
              <a:effectLst/>
              <a:uLnTx/>
              <a:uFillTx/>
              <a:latin typeface="+mj-lt"/>
              <a:ea typeface="+mn-ea"/>
              <a:cs typeface="+mn-cs"/>
            </a:endParaRPr>
          </a:p>
        </p:txBody>
      </p:sp>
      <p:cxnSp>
        <p:nvCxnSpPr>
          <p:cNvPr id="4" name="3 Conector recto de flecha"/>
          <p:cNvCxnSpPr>
            <a:endCxn id="11268" idx="0"/>
          </p:cNvCxnSpPr>
          <p:nvPr/>
        </p:nvCxnSpPr>
        <p:spPr>
          <a:xfrm rot="5400000">
            <a:off x="4284663" y="1665288"/>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8" name="6 CuadroTexto"/>
          <p:cNvSpPr txBox="1"/>
          <p:nvPr/>
        </p:nvSpPr>
        <p:spPr>
          <a:xfrm>
            <a:off x="3779838" y="1989138"/>
            <a:ext cx="1655762" cy="368300"/>
          </a:xfrm>
          <a:prstGeom prst="rect">
            <a:avLst/>
          </a:prstGeom>
          <a:noFill/>
          <a:ln w="9525">
            <a:noFill/>
          </a:ln>
        </p:spPr>
        <p:txBody>
          <a:bodyPr>
            <a:spAutoFit/>
          </a:bodyPr>
          <a:p>
            <a:pPr algn="ctr"/>
            <a:r>
              <a:rPr dirty="0">
                <a:latin typeface="Constantia" panose="02030602050306030303" pitchFamily="18" charset="0"/>
              </a:rPr>
              <a:t>Se divide en</a:t>
            </a:r>
            <a:endParaRPr dirty="0">
              <a:latin typeface="Constantia" panose="02030602050306030303" pitchFamily="18" charset="0"/>
            </a:endParaRPr>
          </a:p>
        </p:txBody>
      </p:sp>
      <p:sp>
        <p:nvSpPr>
          <p:cNvPr id="15" name="14 Redondear rectángulo de esquina diagonal"/>
          <p:cNvSpPr/>
          <p:nvPr/>
        </p:nvSpPr>
        <p:spPr>
          <a:xfrm>
            <a:off x="1692275" y="2565400"/>
            <a:ext cx="2592388" cy="79216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1" i="0" u="none" strike="noStrike" kern="1200" cap="none" spc="0" normalizeH="0" baseline="0" noProof="0" dirty="0">
                <a:ln>
                  <a:noFill/>
                </a:ln>
                <a:solidFill>
                  <a:schemeClr val="bg1"/>
                </a:solidFill>
                <a:effectLst/>
                <a:uLnTx/>
                <a:uFillTx/>
                <a:latin typeface="+mn-lt"/>
                <a:ea typeface="+mn-ea"/>
                <a:cs typeface="+mn-cs"/>
              </a:rPr>
              <a:t>MICROECONOMÍA</a:t>
            </a:r>
            <a:endParaRPr kumimoji="0" lang="es-ES" sz="1800" b="1" i="0" u="none" strike="noStrike" kern="1200" cap="none" spc="0" normalizeH="0" baseline="0" noProof="0" dirty="0">
              <a:ln>
                <a:noFill/>
              </a:ln>
              <a:solidFill>
                <a:schemeClr val="bg1"/>
              </a:solidFill>
              <a:effectLst/>
              <a:uLnTx/>
              <a:uFillTx/>
              <a:latin typeface="+mn-lt"/>
              <a:ea typeface="+mn-ea"/>
              <a:cs typeface="+mn-cs"/>
            </a:endParaRPr>
          </a:p>
        </p:txBody>
      </p:sp>
      <p:sp>
        <p:nvSpPr>
          <p:cNvPr id="16" name="15 Redondear rectángulo de esquina diagonal"/>
          <p:cNvSpPr/>
          <p:nvPr/>
        </p:nvSpPr>
        <p:spPr>
          <a:xfrm>
            <a:off x="4932363" y="2565400"/>
            <a:ext cx="2952750" cy="79216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1" i="0" u="none" strike="noStrike" kern="1200" cap="none" spc="0" normalizeH="0" baseline="0" noProof="0" dirty="0">
                <a:ln>
                  <a:noFill/>
                </a:ln>
                <a:solidFill>
                  <a:schemeClr val="bg1"/>
                </a:solidFill>
                <a:effectLst/>
                <a:uLnTx/>
                <a:uFillTx/>
                <a:latin typeface="+mn-lt"/>
                <a:ea typeface="+mn-ea"/>
                <a:cs typeface="+mn-cs"/>
              </a:rPr>
              <a:t>MACROECONOMÍA</a:t>
            </a:r>
            <a:endParaRPr kumimoji="0" lang="es-ES" sz="1800" b="1" i="0" u="none" strike="noStrike" kern="1200" cap="none" spc="0" normalizeH="0" baseline="0" noProof="0" dirty="0">
              <a:ln>
                <a:noFill/>
              </a:ln>
              <a:solidFill>
                <a:schemeClr val="bg1"/>
              </a:solidFill>
              <a:effectLst/>
              <a:uLnTx/>
              <a:uFillTx/>
              <a:latin typeface="+mn-lt"/>
              <a:ea typeface="+mn-ea"/>
              <a:cs typeface="+mn-cs"/>
            </a:endParaRPr>
          </a:p>
        </p:txBody>
      </p:sp>
      <p:cxnSp>
        <p:nvCxnSpPr>
          <p:cNvPr id="24" name="23 Conector recto"/>
          <p:cNvCxnSpPr>
            <a:stCxn id="11268" idx="2"/>
            <a:endCxn id="15" idx="3"/>
          </p:cNvCxnSpPr>
          <p:nvPr/>
        </p:nvCxnSpPr>
        <p:spPr>
          <a:xfrm rot="5400000">
            <a:off x="3694113" y="1651000"/>
            <a:ext cx="207963" cy="162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11268" idx="2"/>
            <a:endCxn id="16" idx="3"/>
          </p:cNvCxnSpPr>
          <p:nvPr/>
        </p:nvCxnSpPr>
        <p:spPr>
          <a:xfrm rot="16200000" flipH="1">
            <a:off x="5404644" y="1561306"/>
            <a:ext cx="207963" cy="180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51 Conector recto"/>
          <p:cNvCxnSpPr>
            <a:stCxn id="15" idx="1"/>
          </p:cNvCxnSpPr>
          <p:nvPr/>
        </p:nvCxnSpPr>
        <p:spPr>
          <a:xfrm rot="5400000">
            <a:off x="2736056" y="3609181"/>
            <a:ext cx="503238" cy="0"/>
          </a:xfrm>
          <a:prstGeom prst="line">
            <a:avLst/>
          </a:prstGeom>
        </p:spPr>
        <p:style>
          <a:lnRef idx="1">
            <a:schemeClr val="accent1"/>
          </a:lnRef>
          <a:fillRef idx="0">
            <a:schemeClr val="accent1"/>
          </a:fillRef>
          <a:effectRef idx="0">
            <a:schemeClr val="accent1"/>
          </a:effectRef>
          <a:fontRef idx="minor">
            <a:schemeClr val="tx1"/>
          </a:fontRef>
        </p:style>
      </p:cxnSp>
      <p:sp>
        <p:nvSpPr>
          <p:cNvPr id="11274" name="56 CuadroTexto"/>
          <p:cNvSpPr txBox="1"/>
          <p:nvPr/>
        </p:nvSpPr>
        <p:spPr>
          <a:xfrm>
            <a:off x="1116013" y="3933825"/>
            <a:ext cx="3671887" cy="646113"/>
          </a:xfrm>
          <a:prstGeom prst="rect">
            <a:avLst/>
          </a:prstGeom>
          <a:noFill/>
          <a:ln w="9525">
            <a:noFill/>
          </a:ln>
        </p:spPr>
        <p:txBody>
          <a:bodyPr>
            <a:spAutoFit/>
          </a:bodyPr>
          <a:p>
            <a:pPr algn="ctr"/>
            <a:r>
              <a:rPr dirty="0">
                <a:latin typeface="Constantia" panose="02030602050306030303" pitchFamily="18" charset="0"/>
              </a:rPr>
              <a:t>Estudia el comportamiento</a:t>
            </a:r>
            <a:endParaRPr dirty="0">
              <a:latin typeface="Constantia" panose="02030602050306030303" pitchFamily="18" charset="0"/>
            </a:endParaRPr>
          </a:p>
          <a:p>
            <a:pPr algn="ctr"/>
            <a:r>
              <a:rPr dirty="0">
                <a:latin typeface="Constantia" panose="02030602050306030303" pitchFamily="18" charset="0"/>
              </a:rPr>
              <a:t>Económico de</a:t>
            </a:r>
            <a:endParaRPr dirty="0">
              <a:latin typeface="Constantia" panose="02030602050306030303" pitchFamily="18" charset="0"/>
            </a:endParaRPr>
          </a:p>
        </p:txBody>
      </p:sp>
      <p:sp>
        <p:nvSpPr>
          <p:cNvPr id="65" name="64 Rectángulo redondeado"/>
          <p:cNvSpPr/>
          <p:nvPr/>
        </p:nvSpPr>
        <p:spPr>
          <a:xfrm>
            <a:off x="1042988" y="5300663"/>
            <a:ext cx="1152525" cy="5048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schemeClr val="tx1"/>
                </a:solidFill>
                <a:effectLst/>
                <a:uLnTx/>
                <a:uFillTx/>
                <a:latin typeface="+mn-lt"/>
                <a:ea typeface="+mn-ea"/>
                <a:cs typeface="+mn-cs"/>
              </a:rPr>
              <a:t>FAMILIAS</a:t>
            </a:r>
            <a:endParaRPr kumimoji="0" lang="es-E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66" name="65 Rectángulo redondeado"/>
          <p:cNvSpPr/>
          <p:nvPr/>
        </p:nvSpPr>
        <p:spPr>
          <a:xfrm>
            <a:off x="2268538" y="5300663"/>
            <a:ext cx="1366838" cy="5048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schemeClr val="tx1"/>
                </a:solidFill>
                <a:effectLst/>
                <a:uLnTx/>
                <a:uFillTx/>
                <a:latin typeface="+mn-lt"/>
                <a:ea typeface="+mn-ea"/>
                <a:cs typeface="+mn-cs"/>
              </a:rPr>
              <a:t>EMPRESAS</a:t>
            </a:r>
            <a:endParaRPr kumimoji="0" lang="es-E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67" name="66 Rectángulo redondeado"/>
          <p:cNvSpPr/>
          <p:nvPr/>
        </p:nvSpPr>
        <p:spPr>
          <a:xfrm>
            <a:off x="3708400" y="5300663"/>
            <a:ext cx="1439863" cy="5048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schemeClr val="tx1"/>
                </a:solidFill>
                <a:effectLst/>
                <a:uLnTx/>
                <a:uFillTx/>
                <a:latin typeface="+mn-lt"/>
                <a:ea typeface="+mn-ea"/>
                <a:cs typeface="+mn-cs"/>
              </a:rPr>
              <a:t>GOBIERNO</a:t>
            </a:r>
            <a:endParaRPr kumimoji="0" lang="es-ES" sz="14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77" name="76 Conector recto"/>
          <p:cNvCxnSpPr/>
          <p:nvPr/>
        </p:nvCxnSpPr>
        <p:spPr>
          <a:xfrm rot="5400000" flipH="1" flipV="1">
            <a:off x="6084094" y="3645694"/>
            <a:ext cx="576263" cy="0"/>
          </a:xfrm>
          <a:prstGeom prst="line">
            <a:avLst/>
          </a:prstGeom>
        </p:spPr>
        <p:style>
          <a:lnRef idx="1">
            <a:schemeClr val="accent1"/>
          </a:lnRef>
          <a:fillRef idx="0">
            <a:schemeClr val="accent1"/>
          </a:fillRef>
          <a:effectRef idx="0">
            <a:schemeClr val="accent1"/>
          </a:effectRef>
          <a:fontRef idx="minor">
            <a:schemeClr val="tx1"/>
          </a:fontRef>
        </p:style>
      </p:cxnSp>
      <p:sp>
        <p:nvSpPr>
          <p:cNvPr id="11279" name="83 CuadroTexto"/>
          <p:cNvSpPr txBox="1"/>
          <p:nvPr/>
        </p:nvSpPr>
        <p:spPr>
          <a:xfrm>
            <a:off x="4787900" y="3933825"/>
            <a:ext cx="3168650" cy="646113"/>
          </a:xfrm>
          <a:prstGeom prst="rect">
            <a:avLst/>
          </a:prstGeom>
          <a:noFill/>
          <a:ln w="9525">
            <a:noFill/>
          </a:ln>
        </p:spPr>
        <p:txBody>
          <a:bodyPr>
            <a:spAutoFit/>
          </a:bodyPr>
          <a:p>
            <a:pPr algn="ctr"/>
            <a:r>
              <a:rPr dirty="0">
                <a:latin typeface="Constantia" panose="02030602050306030303" pitchFamily="18" charset="0"/>
              </a:rPr>
              <a:t>Estudia el comportamiento Económico de</a:t>
            </a:r>
            <a:endParaRPr dirty="0">
              <a:latin typeface="Constantia" panose="02030602050306030303" pitchFamily="18" charset="0"/>
            </a:endParaRPr>
          </a:p>
        </p:txBody>
      </p:sp>
      <p:sp>
        <p:nvSpPr>
          <p:cNvPr id="87" name="86 Rectángulo redondeado"/>
          <p:cNvSpPr/>
          <p:nvPr/>
        </p:nvSpPr>
        <p:spPr>
          <a:xfrm>
            <a:off x="5651500" y="5157788"/>
            <a:ext cx="1512888" cy="574675"/>
          </a:xfrm>
          <a:prstGeom prst="roundRect">
            <a:avLst/>
          </a:prstGeom>
          <a:solidFill>
            <a:srgbClr val="D3260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sz="1800" b="1" i="0" u="none" strike="noStrike" kern="1200" cap="none" spc="0" normalizeH="0" baseline="0" noProof="0" dirty="0">
                <a:ln>
                  <a:noFill/>
                </a:ln>
                <a:solidFill>
                  <a:schemeClr val="tx1"/>
                </a:solidFill>
                <a:effectLst/>
                <a:uLnTx/>
                <a:uFillTx/>
                <a:latin typeface="+mn-lt"/>
                <a:ea typeface="+mn-ea"/>
                <a:cs typeface="+mn-cs"/>
              </a:rPr>
              <a:t>PAÍS</a:t>
            </a:r>
            <a:endParaRPr kumimoji="0" lang="es-ES" sz="18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89" name="88 Conector recto"/>
          <p:cNvCxnSpPr>
            <a:stCxn id="11274" idx="2"/>
            <a:endCxn id="65" idx="0"/>
          </p:cNvCxnSpPr>
          <p:nvPr/>
        </p:nvCxnSpPr>
        <p:spPr>
          <a:xfrm rot="5400000">
            <a:off x="1924844" y="4274344"/>
            <a:ext cx="720725" cy="133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90 Conector recto"/>
          <p:cNvCxnSpPr>
            <a:stCxn id="11274" idx="2"/>
            <a:endCxn id="67" idx="0"/>
          </p:cNvCxnSpPr>
          <p:nvPr/>
        </p:nvCxnSpPr>
        <p:spPr>
          <a:xfrm rot="16200000" flipH="1">
            <a:off x="3328988" y="4202113"/>
            <a:ext cx="720725" cy="14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94 Conector recto"/>
          <p:cNvCxnSpPr>
            <a:stCxn id="11274" idx="2"/>
            <a:endCxn id="66" idx="0"/>
          </p:cNvCxnSpPr>
          <p:nvPr/>
        </p:nvCxnSpPr>
        <p:spPr>
          <a:xfrm rot="5400000">
            <a:off x="2590800" y="4940300"/>
            <a:ext cx="720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97 Conector recto"/>
          <p:cNvCxnSpPr>
            <a:stCxn id="11279" idx="2"/>
          </p:cNvCxnSpPr>
          <p:nvPr/>
        </p:nvCxnSpPr>
        <p:spPr>
          <a:xfrm rot="5400000">
            <a:off x="6227763" y="4724400"/>
            <a:ext cx="288925" cy="0"/>
          </a:xfrm>
          <a:prstGeom prst="line">
            <a:avLst/>
          </a:prstGeom>
        </p:spPr>
        <p:style>
          <a:lnRef idx="1">
            <a:schemeClr val="accent1"/>
          </a:lnRef>
          <a:fillRef idx="0">
            <a:schemeClr val="accent1"/>
          </a:fillRef>
          <a:effectRef idx="0">
            <a:schemeClr val="accent1"/>
          </a:effectRef>
          <a:fontRef idx="minor">
            <a:schemeClr val="tx1"/>
          </a:fontRef>
        </p:style>
      </p:cxnSp>
      <p:sp>
        <p:nvSpPr>
          <p:cNvPr id="11285" name="104 CuadroTexto"/>
          <p:cNvSpPr txBox="1"/>
          <p:nvPr/>
        </p:nvSpPr>
        <p:spPr>
          <a:xfrm>
            <a:off x="7308850" y="4941888"/>
            <a:ext cx="1295400" cy="368300"/>
          </a:xfrm>
          <a:prstGeom prst="rect">
            <a:avLst/>
          </a:prstGeom>
          <a:noFill/>
          <a:ln w="9525">
            <a:noFill/>
          </a:ln>
        </p:spPr>
        <p:txBody>
          <a:bodyPr>
            <a:spAutoFit/>
          </a:bodyPr>
          <a:p>
            <a:r>
              <a:rPr dirty="0">
                <a:latin typeface="Constantia" panose="02030602050306030303" pitchFamily="18" charset="0"/>
              </a:rPr>
              <a:t>F</a:t>
            </a:r>
            <a:endParaRPr dirty="0">
              <a:latin typeface="Constantia" panose="02030602050306030303" pitchFamily="18" charset="0"/>
            </a:endParaRPr>
          </a:p>
        </p:txBody>
      </p:sp>
      <p:pic>
        <p:nvPicPr>
          <p:cNvPr id="11286" name="Picture 2" descr="¿Qué hay detrás de la economía venezolana y su fantástico crecimiento, para quién son los beneficios en la transición al socialismo bolivariano?"/>
          <p:cNvPicPr>
            <a:picLocks noChangeAspect="1"/>
          </p:cNvPicPr>
          <p:nvPr/>
        </p:nvPicPr>
        <p:blipFill>
          <a:blip r:embed="rId1"/>
          <a:stretch>
            <a:fillRect/>
          </a:stretch>
        </p:blipFill>
        <p:spPr>
          <a:xfrm>
            <a:off x="7164388" y="4508500"/>
            <a:ext cx="1979612" cy="1873250"/>
          </a:xfrm>
          <a:prstGeom prst="rect">
            <a:avLst/>
          </a:prstGeom>
          <a:noFill/>
          <a:ln w="9525">
            <a:noFill/>
          </a:ln>
        </p:spPr>
      </p:pic>
      <p:pic>
        <p:nvPicPr>
          <p:cNvPr id="11287" name="Picture 4" descr="http://www.eumed.net/cursecon/3/tema3.gif"/>
          <p:cNvPicPr>
            <a:picLocks noChangeAspect="1"/>
          </p:cNvPicPr>
          <p:nvPr/>
        </p:nvPicPr>
        <p:blipFill>
          <a:blip r:embed="rId2"/>
          <a:stretch>
            <a:fillRect/>
          </a:stretch>
        </p:blipFill>
        <p:spPr>
          <a:xfrm>
            <a:off x="179388" y="692150"/>
            <a:ext cx="2447925" cy="1441450"/>
          </a:xfrm>
          <a:prstGeom prst="rect">
            <a:avLst/>
          </a:prstGeom>
          <a:noFill/>
          <a:ln w="9525">
            <a:noFill/>
          </a:ln>
        </p:spPr>
      </p:pic>
      <p:pic>
        <p:nvPicPr>
          <p:cNvPr id="11288" name="Picture 6" descr="http://www.theclinic.cl/wp-content/uploads/2009/05/economia1.jpg"/>
          <p:cNvPicPr>
            <a:picLocks noChangeAspect="1"/>
          </p:cNvPicPr>
          <p:nvPr/>
        </p:nvPicPr>
        <p:blipFill>
          <a:blip r:embed="rId3"/>
          <a:stretch>
            <a:fillRect/>
          </a:stretch>
        </p:blipFill>
        <p:spPr>
          <a:xfrm>
            <a:off x="6372225" y="476250"/>
            <a:ext cx="2771775" cy="1800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p:cNvPicPr>
            <a:picLocks noChangeAspect="1"/>
          </p:cNvPicPr>
          <p:nvPr/>
        </p:nvPicPr>
        <p:blipFill>
          <a:blip r:embed="rId1"/>
          <a:stretch>
            <a:fillRect/>
          </a:stretch>
        </p:blipFill>
        <p:spPr>
          <a:xfrm>
            <a:off x="5724525" y="3716338"/>
            <a:ext cx="2743200" cy="2743200"/>
          </a:xfrm>
          <a:prstGeom prst="rect">
            <a:avLst/>
          </a:prstGeom>
          <a:noFill/>
          <a:ln w="9525">
            <a:noFill/>
          </a:ln>
        </p:spPr>
      </p:pic>
      <p:sp>
        <p:nvSpPr>
          <p:cNvPr id="3" name="2 Marcador de contenido"/>
          <p:cNvSpPr>
            <a:spLocks noGrp="1"/>
          </p:cNvSpPr>
          <p:nvPr>
            <p:ph idx="1" hasCustomPrompt="1"/>
          </p:nvPr>
        </p:nvSpPr>
        <p:spPr>
          <a:xfrm>
            <a:off x="457200" y="1935163"/>
            <a:ext cx="8229600" cy="4389438"/>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kumimoji="0" lang="es-ES" sz="2600" b="0" i="0" u="none" strike="noStrike" kern="1200" cap="none" spc="0" normalizeH="0" baseline="0" noProof="0" dirty="0" smtClean="0">
                <a:ln>
                  <a:noFill/>
                </a:ln>
                <a:solidFill>
                  <a:schemeClr val="tx1"/>
                </a:solidFill>
                <a:effectLst/>
                <a:uLnTx/>
                <a:uFillTx/>
                <a:latin typeface="+mn-lt"/>
                <a:ea typeface="+mn-ea"/>
                <a:cs typeface="+mn-cs"/>
              </a:rPr>
              <a:t>Se llama así a la parte de la población total que participa en la producción económica. En la práctica, para fines estadísticos, se contabiliza en la PEA a todas las personas mayores de una cierta edad (15 años, por ejemplo) que tienen </a:t>
            </a:r>
            <a:r>
              <a:rPr kumimoji="0" lang="es-ES" sz="26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empleo </a:t>
            </a:r>
            <a:r>
              <a:rPr kumimoji="0" lang="es-ES" sz="2600" b="0" i="0" u="none" strike="noStrike" kern="1200" cap="none" spc="0" normalizeH="0" baseline="0" noProof="0" dirty="0" smtClean="0">
                <a:ln>
                  <a:noFill/>
                </a:ln>
                <a:solidFill>
                  <a:schemeClr val="tx1"/>
                </a:solidFill>
                <a:effectLst/>
                <a:uLnTx/>
                <a:uFillTx/>
                <a:latin typeface="+mn-lt"/>
                <a:ea typeface="+mn-ea"/>
                <a:cs typeface="+mn-cs"/>
              </a:rPr>
              <a:t>o que, no teniéndolo, están buscándolo o a la espera de alguno. Ello excluye a los pensionados y jubilados, a las amas de casa, estudiantes  y rentistas así como, por supuesto, a los menores de edad. </a:t>
            </a:r>
            <a:endParaRPr kumimoji="0" lang="es-E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2292" name="1 Título"/>
          <p:cNvSpPr>
            <a:spLocks noGrp="1"/>
          </p:cNvSpPr>
          <p:nvPr>
            <p:ph type="title"/>
          </p:nvPr>
        </p:nvSpPr>
        <p:spPr>
          <a:ln/>
        </p:spPr>
        <p:txBody>
          <a:bodyPr vert="horz" wrap="square" lIns="0" tIns="45720" rIns="0" bIns="0" anchor="b" anchorCtr="0"/>
          <a:p>
            <a:pPr algn="ctr" eaLnBrk="1" hangingPunct="1"/>
            <a:r>
              <a:rPr sz="4400" dirty="0"/>
              <a:t>Población Económicamente Activa</a:t>
            </a:r>
            <a:endParaRPr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1 Título"/>
          <p:cNvSpPr>
            <a:spLocks noGrp="1"/>
          </p:cNvSpPr>
          <p:nvPr>
            <p:ph type="title"/>
          </p:nvPr>
        </p:nvSpPr>
        <p:spPr>
          <a:xfrm>
            <a:off x="914400" y="357188"/>
            <a:ext cx="8229600" cy="1143000"/>
          </a:xfrm>
          <a:ln/>
        </p:spPr>
        <p:txBody>
          <a:bodyPr vert="horz" wrap="square" lIns="0" tIns="45720" rIns="0" bIns="0" anchor="b" anchorCtr="0"/>
          <a:p>
            <a:pPr eaLnBrk="1" hangingPunct="1"/>
            <a:r>
              <a:rPr dirty="0"/>
              <a:t>EL PROBLEMA ECONÓMICO.</a:t>
            </a:r>
            <a:endParaRPr dirty="0"/>
          </a:p>
        </p:txBody>
      </p:sp>
      <p:pic>
        <p:nvPicPr>
          <p:cNvPr id="13315" name="Picture 2"/>
          <p:cNvPicPr>
            <a:picLocks noGrp="1" noChangeAspect="1"/>
          </p:cNvPicPr>
          <p:nvPr>
            <p:ph idx="1" hasCustomPrompt="1"/>
          </p:nvPr>
        </p:nvPicPr>
        <p:blipFill>
          <a:blip r:embed="rId1"/>
          <a:srcRect/>
          <a:stretch>
            <a:fillRect/>
          </a:stretch>
        </p:blipFill>
        <p:spPr>
          <a:xfrm>
            <a:off x="5715000" y="4508500"/>
            <a:ext cx="2743200" cy="2376488"/>
          </a:xfrm>
          <a:ln/>
        </p:spPr>
      </p:pic>
      <p:sp>
        <p:nvSpPr>
          <p:cNvPr id="7" name="6 CuadroTexto"/>
          <p:cNvSpPr txBox="1"/>
          <p:nvPr/>
        </p:nvSpPr>
        <p:spPr>
          <a:xfrm>
            <a:off x="357188" y="1512888"/>
            <a:ext cx="8286750" cy="2678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s-ES_tradnl" sz="2400" b="1" i="0" u="none" strike="noStrike" kern="1200" cap="none" spc="0" normalizeH="0" baseline="0" noProof="0" dirty="0">
                <a:ln>
                  <a:noFill/>
                </a:ln>
                <a:solidFill>
                  <a:srgbClr val="000000"/>
                </a:solidFill>
                <a:effectLst/>
                <a:uLnTx/>
                <a:uFillTx/>
                <a:latin typeface="+mn-lt"/>
                <a:ea typeface="DejaVu Sans" charset="0"/>
                <a:cs typeface="DejaVu Sans" charset="0"/>
              </a:rPr>
              <a:t>El problema económico (o de economizar) </a:t>
            </a:r>
            <a:r>
              <a:rPr kumimoji="0" lang="es-ES_tradnl" sz="2400" b="0" i="0" u="none" strike="noStrike" kern="1200" cap="none" spc="0" normalizeH="0" baseline="0" noProof="0" dirty="0">
                <a:ln>
                  <a:noFill/>
                </a:ln>
                <a:solidFill>
                  <a:srgbClr val="000000"/>
                </a:solidFill>
                <a:effectLst/>
                <a:uLnTx/>
                <a:uFillTx/>
                <a:latin typeface="+mn-lt"/>
                <a:ea typeface="DejaVu Sans" charset="0"/>
                <a:cs typeface="DejaVu Sans" charset="0"/>
              </a:rPr>
              <a:t>es el uso eficaz de los recursos limitados para satisfacer las aspiraciones  o necesidades ilimitadas de la sociedad. El problema económico surge porque las necesidades son ilimitadas, mientras que los recursos y bienes económicos son limitados , evidenciando tres preguntas fundamentales a las que toda sociedad debe dar respuesta.</a:t>
            </a:r>
            <a:endParaRPr kumimoji="0" lang="es-E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1 Título"/>
          <p:cNvSpPr>
            <a:spLocks noGrp="1"/>
          </p:cNvSpPr>
          <p:nvPr>
            <p:ph type="title"/>
          </p:nvPr>
        </p:nvSpPr>
        <p:spPr>
          <a:ln/>
        </p:spPr>
        <p:txBody>
          <a:bodyPr vert="horz" wrap="square" lIns="0" tIns="45720" rIns="0" bIns="0" anchor="b" anchorCtr="0"/>
          <a:p>
            <a:pPr algn="ctr" eaLnBrk="1" hangingPunct="1"/>
            <a:r>
              <a:rPr dirty="0"/>
              <a:t>EL PROBLEMA ECONÓMICO.</a:t>
            </a:r>
            <a:endParaRPr dirty="0"/>
          </a:p>
        </p:txBody>
      </p:sp>
      <p:graphicFrame>
        <p:nvGraphicFramePr>
          <p:cNvPr id="4" name="3 Marcador de contenido"/>
          <p:cNvGraphicFramePr>
            <a:graphicFrameLocks noGrp="1"/>
          </p:cNvGraphicFramePr>
          <p:nvPr>
            <p:ph idx="1" hasCustomPrompt="1"/>
          </p:nvPr>
        </p:nvGraphicFramePr>
        <p:xfrm>
          <a:off x="1835696" y="1916832"/>
          <a:ext cx="6861448" cy="4335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4 CuadroTexto"/>
          <p:cNvSpPr txBox="1"/>
          <p:nvPr/>
        </p:nvSpPr>
        <p:spPr>
          <a:xfrm>
            <a:off x="2484438" y="3789363"/>
            <a:ext cx="1943100" cy="1016000"/>
          </a:xfrm>
          <a:prstGeom prst="rect">
            <a:avLst/>
          </a:prstGeom>
          <a:noFill/>
        </p:spPr>
        <p:txBody>
          <a:bodyPr>
            <a:spAutoFit/>
          </a:bodyPr>
          <a:lstStyle/>
          <a:p>
            <a:pPr marR="0" algn="ctr" defTabSz="914400" fontAlgn="auto">
              <a:spcBef>
                <a:spcPts val="700"/>
              </a:spcBef>
              <a:spcAft>
                <a:spcPts val="0"/>
              </a:spcAft>
              <a:buClrTx/>
              <a:buSz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s-VE" sz="2000" b="1" kern="1200" cap="none" spc="0" normalizeH="0" baseline="0" noProof="0" dirty="0">
                <a:solidFill>
                  <a:schemeClr val="tx1">
                    <a:lumMod val="95000"/>
                    <a:lumOff val="5000"/>
                  </a:schemeClr>
                </a:solidFill>
                <a:latin typeface="+mn-lt"/>
                <a:ea typeface="DejaVu Sans" charset="0"/>
                <a:cs typeface="DejaVu Sans" charset="0"/>
              </a:rPr>
              <a:t> Claves del problema económico</a:t>
            </a:r>
            <a:endParaRPr kumimoji="0" lang="es-VE" sz="2000" b="1" kern="1200" cap="none" spc="0" normalizeH="0" baseline="0" noProof="0" dirty="0">
              <a:solidFill>
                <a:schemeClr val="tx1">
                  <a:lumMod val="95000"/>
                  <a:lumOff val="5000"/>
                </a:schemeClr>
              </a:solidFill>
              <a:latin typeface="+mn-lt"/>
              <a:ea typeface="DejaVu Sans" charset="0"/>
              <a:cs typeface="DejaVu Sans"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10575</Words>
  <Application>WPS Presentation</Application>
  <PresentationFormat>Presentación en pantalla (4:3)</PresentationFormat>
  <Paragraphs>239</Paragraphs>
  <Slides>29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2" baseType="lpstr">
      <vt:lpstr>Arial</vt:lpstr>
      <vt:lpstr>SimSun</vt:lpstr>
      <vt:lpstr>Wingdings</vt:lpstr>
      <vt:lpstr>Calibri</vt:lpstr>
      <vt:lpstr>Constantia</vt:lpstr>
      <vt:lpstr>Wingdings 2</vt:lpstr>
      <vt:lpstr>DejaVu Sans</vt:lpstr>
      <vt:lpstr>Wingdings 2</vt:lpstr>
      <vt:lpstr>DejaVu Sans</vt:lpstr>
      <vt:lpstr>Microsoft YaHei</vt:lpstr>
      <vt:lpstr>Arial Unicode MS</vt:lpstr>
      <vt:lpstr>Flujo</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ECONOMÍA</dc:title>
  <dc:creator>GRUPO</dc:creator>
  <cp:keywords>INGENIERÍA ECONÓMICA</cp:keywords>
  <cp:category>UNEXPO</cp:category>
  <cp:lastModifiedBy>AMD</cp:lastModifiedBy>
  <cp:revision>52</cp:revision>
  <dcterms:created xsi:type="dcterms:W3CDTF">2010-08-29T13:14:22Z</dcterms:created>
  <dcterms:modified xsi:type="dcterms:W3CDTF">2021-09-18T06:07:48Z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AFB04E84BCC246CD81B1805BE45363D9</vt:lpwstr>
  </property>
  <property fmtid="{D5CDD505-2E9C-101B-9397-08002B2CF9AE}" pid="3" name="KSOProductBuildVer">
    <vt:lpwstr>3082-11.2.0.10296</vt:lpwstr>
  </property>
</Properties>
</file>