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5" r:id="rId4"/>
    <p:sldId id="286" r:id="rId5"/>
    <p:sldId id="295" r:id="rId6"/>
    <p:sldId id="296" r:id="rId7"/>
    <p:sldId id="287" r:id="rId8"/>
    <p:sldId id="325" r:id="rId9"/>
    <p:sldId id="342" r:id="rId10"/>
    <p:sldId id="343" r:id="rId11"/>
    <p:sldId id="344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D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1190" y="34"/>
      </p:cViewPr>
      <p:guideLst>
        <p:guide orient="horz" pos="2160"/>
        <p:guide pos="2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30T10:10:51.719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0069BDE-CB26-4B65-B82A-5268310915C2}" type="datetimeFigureOut">
              <a:rPr lang="es-MX" smtClean="0"/>
            </a:fld>
            <a:endParaRPr lang="es-MX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s-MX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87AB1CC-A6BD-48EA-A6AF-248DBC5C6F99}" type="slidenum">
              <a:rPr lang="es-MX" smtClean="0"/>
            </a:fld>
            <a:endParaRPr lang="es-MX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069BDE-CB26-4B65-B82A-5268310915C2}" type="datetimeFigureOut">
              <a:rPr lang="es-MX" smtClean="0"/>
            </a:fld>
            <a:endParaRPr lang="es-MX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MX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7AB1CC-A6BD-48EA-A6AF-248DBC5C6F99}" type="slidenum">
              <a:rPr lang="es-MX" smtClean="0"/>
            </a:fld>
            <a:endParaRPr lang="es-MX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069BDE-CB26-4B65-B82A-5268310915C2}" type="datetimeFigureOut">
              <a:rPr lang="es-MX" smtClean="0"/>
            </a:fld>
            <a:endParaRPr lang="es-MX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MX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7AB1CC-A6BD-48EA-A6AF-248DBC5C6F99}" type="slidenum">
              <a:rPr lang="es-MX" smtClean="0"/>
            </a:fld>
            <a:endParaRPr lang="es-MX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069BDE-CB26-4B65-B82A-5268310915C2}" type="datetimeFigureOut">
              <a:rPr lang="es-MX" smtClean="0"/>
            </a:fld>
            <a:endParaRPr lang="es-MX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MX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7AB1CC-A6BD-48EA-A6AF-248DBC5C6F99}" type="slidenum">
              <a:rPr lang="es-MX" smtClean="0"/>
            </a:fld>
            <a:endParaRPr lang="es-MX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069BDE-CB26-4B65-B82A-5268310915C2}" type="datetimeFigureOut">
              <a:rPr lang="es-MX" smtClean="0"/>
            </a:fld>
            <a:endParaRPr lang="es-MX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MX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7AB1CC-A6BD-48EA-A6AF-248DBC5C6F99}" type="slidenum">
              <a:rPr lang="es-MX" smtClean="0"/>
            </a:fld>
            <a:endParaRPr lang="es-MX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069BDE-CB26-4B65-B82A-5268310915C2}" type="datetimeFigureOut">
              <a:rPr lang="es-MX" smtClean="0"/>
            </a:fld>
            <a:endParaRPr lang="es-MX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MX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7AB1CC-A6BD-48EA-A6AF-248DBC5C6F99}" type="slidenum">
              <a:rPr lang="es-MX" smtClean="0"/>
            </a:fld>
            <a:endParaRPr lang="es-MX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069BDE-CB26-4B65-B82A-5268310915C2}" type="datetimeFigureOut">
              <a:rPr lang="es-MX" smtClean="0"/>
            </a:fld>
            <a:endParaRPr lang="es-MX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MX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7AB1CC-A6BD-48EA-A6AF-248DBC5C6F99}" type="slidenum">
              <a:rPr lang="es-MX" smtClean="0"/>
            </a:fld>
            <a:endParaRPr lang="es-MX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069BDE-CB26-4B65-B82A-5268310915C2}" type="datetimeFigureOut">
              <a:rPr lang="es-MX" smtClean="0"/>
            </a:fld>
            <a:endParaRPr lang="es-MX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MX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7AB1CC-A6BD-48EA-A6AF-248DBC5C6F99}" type="slidenum">
              <a:rPr lang="es-MX" smtClean="0"/>
            </a:fld>
            <a:endParaRPr lang="es-MX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069BDE-CB26-4B65-B82A-5268310915C2}" type="datetimeFigureOut">
              <a:rPr lang="es-MX" smtClean="0"/>
            </a:fld>
            <a:endParaRPr lang="es-MX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MX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7AB1CC-A6BD-48EA-A6AF-248DBC5C6F99}" type="slidenum">
              <a:rPr lang="es-MX" smtClean="0"/>
            </a:fld>
            <a:endParaRPr lang="es-MX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069BDE-CB26-4B65-B82A-5268310915C2}" type="datetimeFigureOut">
              <a:rPr lang="es-MX" smtClean="0"/>
            </a:fld>
            <a:endParaRPr lang="es-MX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MX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7AB1CC-A6BD-48EA-A6AF-248DBC5C6F99}" type="slidenum">
              <a:rPr lang="es-MX" smtClean="0"/>
            </a:fld>
            <a:endParaRPr lang="es-MX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0069BDE-CB26-4B65-B82A-5268310915C2}" type="datetimeFigureOut">
              <a:rPr lang="es-MX" smtClean="0"/>
            </a:fld>
            <a:endParaRPr lang="es-MX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s-MX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87AB1CC-A6BD-48EA-A6AF-248DBC5C6F99}" type="slidenum">
              <a:rPr lang="es-MX" smtClean="0"/>
            </a:fld>
            <a:endParaRPr lang="es-MX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D0069BDE-CB26-4B65-B82A-5268310915C2}" type="datetimeFigureOut">
              <a:rPr lang="es-MX" smtClean="0"/>
            </a:fld>
            <a:endParaRPr lang="es-MX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s-MX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187AB1CC-A6BD-48EA-A6AF-248DBC5C6F99}" type="slidenum">
              <a:rPr lang="es-MX" smtClean="0"/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/>
          <p:cNvSpPr>
            <a:spLocks noGrp="1" noChangeArrowheads="1"/>
          </p:cNvSpPr>
          <p:nvPr>
            <p:ph type="subTitle" idx="1"/>
          </p:nvPr>
        </p:nvSpPr>
        <p:spPr>
          <a:xfrm>
            <a:off x="179705" y="6021070"/>
            <a:ext cx="8212455" cy="689610"/>
          </a:xfrm>
        </p:spPr>
        <p:txBody>
          <a:bodyPr/>
          <a:p>
            <a:r>
              <a:rPr lang="es-PE" altLang="es-ES" sz="2800"/>
              <a:t>Mg. Ursula Valverde Castro</a:t>
            </a:r>
            <a:endParaRPr lang="es-PE" altLang="es-ES" sz="2800"/>
          </a:p>
        </p:txBody>
      </p:sp>
      <p:sp>
        <p:nvSpPr>
          <p:cNvPr id="2" name="Rectángulo 1"/>
          <p:cNvSpPr/>
          <p:nvPr/>
        </p:nvSpPr>
        <p:spPr>
          <a:xfrm>
            <a:off x="467360" y="332740"/>
            <a:ext cx="8130540" cy="1398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s-PE" altLang="es-MX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TEORÍAS DEL CONSUMIDOR</a:t>
            </a:r>
            <a:endParaRPr lang="es-PE" altLang="es-MX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Imagen 99"/>
          <p:cNvPicPr/>
          <p:nvPr/>
        </p:nvPicPr>
        <p:blipFill>
          <a:blip r:embed="rId2"/>
          <a:stretch>
            <a:fillRect/>
          </a:stretch>
        </p:blipFill>
        <p:spPr>
          <a:xfrm>
            <a:off x="1859915" y="1910080"/>
            <a:ext cx="5915660" cy="38760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PE" altLang="es-ES" sz="2800"/>
              <a:t>CARACTERÍSTICAS DE LAS CURVAS DE INDIFERENCIA</a:t>
            </a:r>
            <a:endParaRPr lang="es-PE" altLang="es-ES" sz="280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s-ES" altLang="en-US"/>
              <a:t>a. Son de pendiente negativa.</a:t>
            </a:r>
            <a:endParaRPr lang="es-ES" altLang="en-US"/>
          </a:p>
          <a:p>
            <a:pPr marL="0" indent="0">
              <a:buNone/>
            </a:pPr>
            <a:r>
              <a:rPr lang="es-ES" altLang="en-US"/>
              <a:t>b. Son convexas respecto al origen.</a:t>
            </a:r>
            <a:endParaRPr lang="es-ES" altLang="en-US"/>
          </a:p>
          <a:p>
            <a:pPr marL="0" indent="0">
              <a:buNone/>
            </a:pPr>
            <a:r>
              <a:rPr lang="es-ES" altLang="en-US"/>
              <a:t>c. No se cruzan</a:t>
            </a:r>
            <a:endParaRPr lang="es-ES" altLang="en-US"/>
          </a:p>
          <a:p>
            <a:pPr marL="0" indent="0">
              <a:buNone/>
            </a:pPr>
            <a:r>
              <a:rPr lang="es-ES" altLang="en-US"/>
              <a:t>d. Conforme se alejan del origen aumenta el nivel de</a:t>
            </a:r>
            <a:r>
              <a:rPr lang="es-PE" altLang="es-ES"/>
              <a:t> </a:t>
            </a:r>
            <a:r>
              <a:rPr lang="es-ES" altLang="en-US"/>
              <a:t>satisfacción</a:t>
            </a:r>
            <a:endParaRPr lang="es-ES" altLang="en-US"/>
          </a:p>
        </p:txBody>
      </p:sp>
      <p:pic>
        <p:nvPicPr>
          <p:cNvPr id="105" name="Marcador de posición de contenido 10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495800" y="1484630"/>
            <a:ext cx="4115435" cy="36493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PE" altLang="es-ES"/>
              <a:t>TEORÍA DEL CONSUMIDOR</a:t>
            </a:r>
            <a:endParaRPr lang="es-PE" altLang="es-ES"/>
          </a:p>
        </p:txBody>
      </p:sp>
      <p:sp>
        <p:nvSpPr>
          <p:cNvPr id="8" name="Marcador de posición de contenido 7"/>
          <p:cNvSpPr/>
          <p:nvPr>
            <p:ph sz="half" idx="1"/>
          </p:nvPr>
        </p:nvSpPr>
        <p:spPr/>
        <p:txBody>
          <a:bodyPr/>
          <a:p>
            <a:pPr algn="just"/>
            <a:r>
              <a:rPr lang="es-ES" altLang="en-US" sz="1800">
                <a:solidFill>
                  <a:schemeClr val="tx1"/>
                </a:solidFill>
              </a:rPr>
              <a:t>La teoría de la conducta del consumidor es la descripción</a:t>
            </a:r>
            <a:r>
              <a:rPr lang="es-PE" altLang="es-ES" sz="1800">
                <a:solidFill>
                  <a:schemeClr val="tx1"/>
                </a:solidFill>
              </a:rPr>
              <a:t> </a:t>
            </a:r>
            <a:r>
              <a:rPr lang="es-ES" altLang="en-US" sz="1800">
                <a:solidFill>
                  <a:schemeClr val="tx1"/>
                </a:solidFill>
              </a:rPr>
              <a:t>de cómo asignan los consumidores su renta a los</a:t>
            </a:r>
            <a:r>
              <a:rPr lang="es-PE" altLang="es-ES" sz="1800">
                <a:solidFill>
                  <a:schemeClr val="tx1"/>
                </a:solidFill>
              </a:rPr>
              <a:t> </a:t>
            </a:r>
            <a:r>
              <a:rPr lang="es-ES" altLang="en-US" sz="1800">
                <a:solidFill>
                  <a:schemeClr val="tx1"/>
                </a:solidFill>
              </a:rPr>
              <a:t>diferentes bienes y servicios para maximizar su bienestar.</a:t>
            </a:r>
            <a:endParaRPr lang="es-ES" altLang="en-US" sz="1800">
              <a:solidFill>
                <a:schemeClr val="tx1"/>
              </a:solidFill>
            </a:endParaRPr>
          </a:p>
          <a:p>
            <a:pPr algn="just"/>
            <a:r>
              <a:rPr lang="es-ES" altLang="en-US" sz="1800">
                <a:solidFill>
                  <a:schemeClr val="tx1"/>
                </a:solidFill>
              </a:rPr>
              <a:t>Al comprender sus decisiones de compra también</a:t>
            </a:r>
            <a:r>
              <a:rPr lang="es-PE" altLang="es-ES" sz="1800">
                <a:solidFill>
                  <a:schemeClr val="tx1"/>
                </a:solidFill>
              </a:rPr>
              <a:t> </a:t>
            </a:r>
            <a:r>
              <a:rPr lang="es-ES" altLang="en-US" sz="1800">
                <a:solidFill>
                  <a:schemeClr val="tx1"/>
                </a:solidFill>
              </a:rPr>
              <a:t>podremos entender cómo afectan las variaciones de la</a:t>
            </a:r>
            <a:r>
              <a:rPr lang="es-PE" altLang="es-ES" sz="1800">
                <a:solidFill>
                  <a:schemeClr val="tx1"/>
                </a:solidFill>
              </a:rPr>
              <a:t> </a:t>
            </a:r>
            <a:r>
              <a:rPr lang="es-ES" altLang="en-US" sz="1800">
                <a:solidFill>
                  <a:schemeClr val="tx1"/>
                </a:solidFill>
              </a:rPr>
              <a:t>renta y de los precios a las demandas de bienes y</a:t>
            </a:r>
            <a:r>
              <a:rPr lang="es-PE" altLang="es-ES" sz="1800">
                <a:solidFill>
                  <a:schemeClr val="tx1"/>
                </a:solidFill>
              </a:rPr>
              <a:t> </a:t>
            </a:r>
            <a:r>
              <a:rPr lang="es-ES" altLang="en-US" sz="1800">
                <a:solidFill>
                  <a:schemeClr val="tx1"/>
                </a:solidFill>
              </a:rPr>
              <a:t>servicios.</a:t>
            </a:r>
            <a:endParaRPr lang="es-ES" altLang="en-US" sz="1800">
              <a:solidFill>
                <a:schemeClr val="tx1"/>
              </a:solidFill>
            </a:endParaRPr>
          </a:p>
          <a:p>
            <a:pPr algn="just"/>
            <a:r>
              <a:rPr lang="es-ES" altLang="en-US" sz="1800">
                <a:solidFill>
                  <a:schemeClr val="tx1"/>
                </a:solidFill>
              </a:rPr>
              <a:t>Para comprender la conducta de los consumidores se</a:t>
            </a:r>
            <a:r>
              <a:rPr lang="es-PE" altLang="es-ES" sz="1800">
                <a:solidFill>
                  <a:schemeClr val="tx1"/>
                </a:solidFill>
              </a:rPr>
              <a:t> </a:t>
            </a:r>
            <a:r>
              <a:rPr lang="es-ES" altLang="en-US" sz="1800">
                <a:solidFill>
                  <a:schemeClr val="tx1"/>
                </a:solidFill>
              </a:rPr>
              <a:t>siguen tres pasos:</a:t>
            </a:r>
            <a:endParaRPr lang="es-ES" altLang="en-US" sz="1800">
              <a:solidFill>
                <a:schemeClr val="tx1"/>
              </a:solidFill>
            </a:endParaRPr>
          </a:p>
        </p:txBody>
      </p:sp>
      <p:pic>
        <p:nvPicPr>
          <p:cNvPr id="101" name="Marcador de posición de contenido 100"/>
          <p:cNvPicPr/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60290" y="1174750"/>
            <a:ext cx="4038600" cy="42144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br>
              <a:rPr lang="es-PE" altLang="es-ES">
                <a:sym typeface="+mn-ea"/>
              </a:rPr>
            </a:br>
            <a:r>
              <a:rPr lang="es-PE" altLang="es-ES"/>
              <a:t>TEORÍA DEL CONSUMIDOR</a:t>
            </a:r>
            <a:endParaRPr lang="es-PE" altLang="es-ES"/>
          </a:p>
        </p:txBody>
      </p:sp>
      <p:pic>
        <p:nvPicPr>
          <p:cNvPr id="4" name="Marcador de posición de contenido 3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4365" y="1283970"/>
            <a:ext cx="8008620" cy="49034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Marcador de posición de contenido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83260" y="548640"/>
            <a:ext cx="8128635" cy="54209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br>
              <a:rPr lang="es-PE" altLang="es-ES">
                <a:sym typeface="+mn-ea"/>
              </a:rPr>
            </a:br>
            <a:endParaRPr lang="es-ES" altLang="en-US"/>
          </a:p>
        </p:txBody>
      </p:sp>
      <p:sp>
        <p:nvSpPr>
          <p:cNvPr id="3" name="Marcador de posición de contenido 2"/>
          <p:cNvSpPr/>
          <p:nvPr>
            <p:ph sz="half" idx="1"/>
          </p:nvPr>
        </p:nvSpPr>
        <p:spPr/>
        <p:txBody>
          <a:bodyPr/>
          <a:p>
            <a:pPr algn="just"/>
            <a:r>
              <a:rPr lang="es-ES" altLang="en-US" sz="1800"/>
              <a:t>Una curva de indiferencia representa todas las</a:t>
            </a:r>
            <a:r>
              <a:rPr lang="es-PE" altLang="es-ES" sz="1800"/>
              <a:t> </a:t>
            </a:r>
            <a:r>
              <a:rPr lang="es-ES" altLang="en-US" sz="1800"/>
              <a:t>combinaciones de cestas de mercado que reportan el</a:t>
            </a:r>
            <a:r>
              <a:rPr lang="es-PE" altLang="es-ES" sz="1800"/>
              <a:t> </a:t>
            </a:r>
            <a:r>
              <a:rPr lang="es-ES" altLang="en-US" sz="1800"/>
              <a:t>mismo nivel de satisfacción a una persona. Por tanto, esa</a:t>
            </a:r>
            <a:r>
              <a:rPr lang="es-PE" altLang="es-ES" sz="1800"/>
              <a:t> </a:t>
            </a:r>
            <a:r>
              <a:rPr lang="es-ES" altLang="en-US" sz="1800"/>
              <a:t>persona es indiferente entre las cestas de mercado</a:t>
            </a:r>
            <a:r>
              <a:rPr lang="es-PE" altLang="es-ES" sz="1800"/>
              <a:t> </a:t>
            </a:r>
            <a:r>
              <a:rPr lang="es-ES" altLang="en-US" sz="1800"/>
              <a:t>representadas por los puntos situados en la curva.</a:t>
            </a:r>
            <a:endParaRPr lang="es-ES" altLang="en-US" sz="1800"/>
          </a:p>
          <a:p>
            <a:pPr marL="0" indent="0" algn="just">
              <a:buNone/>
            </a:pPr>
            <a:endParaRPr lang="es-ES" altLang="en-US" sz="1800"/>
          </a:p>
          <a:p>
            <a:pPr algn="just"/>
            <a:r>
              <a:rPr lang="es-ES" altLang="en-US" sz="1800"/>
              <a:t>Un consumidor siempre puede indicar una preferencia</a:t>
            </a:r>
            <a:r>
              <a:rPr lang="es-PE" altLang="es-ES" sz="1800"/>
              <a:t> </a:t>
            </a:r>
            <a:r>
              <a:rPr lang="es-ES" altLang="en-US" sz="1800"/>
              <a:t>por una cesta de mercado frente a otra o una</a:t>
            </a:r>
            <a:r>
              <a:rPr lang="es-PE" altLang="es-ES" sz="1800"/>
              <a:t> </a:t>
            </a:r>
            <a:r>
              <a:rPr lang="es-ES" altLang="en-US" sz="1800"/>
              <a:t>indiferencia entre las dos. Esta información puede</a:t>
            </a:r>
            <a:r>
              <a:rPr lang="es-PE" altLang="es-ES" sz="1800"/>
              <a:t> </a:t>
            </a:r>
            <a:r>
              <a:rPr lang="es-ES" altLang="en-US" sz="1800"/>
              <a:t>utilizarse para ordenar todas las opciones posibles de</a:t>
            </a:r>
            <a:r>
              <a:rPr lang="es-PE" altLang="es-ES" sz="1800"/>
              <a:t> </a:t>
            </a:r>
            <a:r>
              <a:rPr lang="es-ES" altLang="en-US" sz="1800"/>
              <a:t>consumo.</a:t>
            </a:r>
            <a:endParaRPr lang="es-ES" altLang="en-US" sz="1800"/>
          </a:p>
        </p:txBody>
      </p:sp>
      <p:sp>
        <p:nvSpPr>
          <p:cNvPr id="7" name="Título 6"/>
          <p:cNvSpPr>
            <a:spLocks noGrp="1"/>
          </p:cNvSpPr>
          <p:nvPr/>
        </p:nvSpPr>
        <p:spPr>
          <a:xfrm>
            <a:off x="584200" y="317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br>
              <a:rPr lang="es-PE" altLang="es-ES">
                <a:sym typeface="+mn-ea"/>
              </a:rPr>
            </a:br>
            <a:r>
              <a:rPr lang="es-PE" altLang="es-ES">
                <a:sym typeface="+mn-ea"/>
              </a:rPr>
              <a:t>CURVAS DE INDIFERENCIA</a:t>
            </a:r>
            <a:endParaRPr lang="es-PE" altLang="es-ES"/>
          </a:p>
        </p:txBody>
      </p:sp>
      <p:pic>
        <p:nvPicPr>
          <p:cNvPr id="102" name="Marcador de posición de contenido 10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504815" y="1862455"/>
            <a:ext cx="3056255" cy="34950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s-PE" altLang="es-ES">
                <a:sym typeface="+mn-ea"/>
              </a:rPr>
            </a:br>
            <a:endParaRPr lang="es-PE" altLang="es-MX" dirty="0" smtClean="0"/>
          </a:p>
        </p:txBody>
      </p:sp>
      <p:sp>
        <p:nvSpPr>
          <p:cNvPr id="3" name="Marcador de posición de contenido 2"/>
          <p:cNvSpPr/>
          <p:nvPr>
            <p:ph sz="half" idx="1"/>
          </p:nvPr>
        </p:nvSpPr>
        <p:spPr/>
        <p:txBody>
          <a:bodyPr/>
          <a:p>
            <a:r>
              <a:rPr lang="es-ES" altLang="en-US" sz="1800"/>
              <a:t>Sea el modelo de un consumidor con renta monetaria</a:t>
            </a:r>
            <a:r>
              <a:rPr lang="es-PE" altLang="es-ES" sz="1800"/>
              <a:t> </a:t>
            </a:r>
            <a:r>
              <a:rPr lang="es-ES" altLang="en-US" sz="1800"/>
              <a:t>determinada, que gasta todo su ingreso en el consumo</a:t>
            </a:r>
            <a:r>
              <a:rPr lang="es-PE" altLang="es-ES" sz="1800"/>
              <a:t> </a:t>
            </a:r>
            <a:r>
              <a:rPr lang="es-ES" altLang="en-US" sz="1800"/>
              <a:t>de dos únicas mercaderías o productos a determinados</a:t>
            </a:r>
            <a:r>
              <a:rPr lang="es-PE" altLang="es-ES" sz="1800"/>
              <a:t> </a:t>
            </a:r>
            <a:r>
              <a:rPr lang="es-ES" altLang="en-US" sz="1800"/>
              <a:t>precios.</a:t>
            </a:r>
            <a:endParaRPr lang="es-ES" altLang="en-US" sz="1800"/>
          </a:p>
          <a:p>
            <a:r>
              <a:rPr lang="es-ES" altLang="en-US" sz="1800"/>
              <a:t>Suponemos que el consumidor es capaz de decirnos: • Si prefiere una determinada combinación de los dos</a:t>
            </a:r>
            <a:r>
              <a:rPr lang="es-PE" altLang="es-ES" sz="1800"/>
              <a:t> </a:t>
            </a:r>
            <a:r>
              <a:rPr lang="es-ES" altLang="en-US" sz="1800"/>
              <a:t>bienes a otra segunda combinación y así</a:t>
            </a:r>
            <a:r>
              <a:rPr lang="es-PE" altLang="es-ES" sz="1800"/>
              <a:t> </a:t>
            </a:r>
            <a:r>
              <a:rPr lang="es-ES" altLang="en-US" sz="1800"/>
              <a:t>sucesivamente. • Si le es indiferente una u otra combinación.</a:t>
            </a:r>
            <a:endParaRPr lang="es-ES" altLang="en-US" sz="1800"/>
          </a:p>
          <a:p>
            <a:r>
              <a:rPr lang="es-ES" altLang="en-US" sz="1800"/>
              <a:t>Supongamos que esas dos combinaciones son</a:t>
            </a:r>
            <a:r>
              <a:rPr lang="es-PE" altLang="es-ES" sz="1800"/>
              <a:t> </a:t>
            </a:r>
            <a:r>
              <a:rPr lang="es-ES" altLang="en-US" sz="1800"/>
              <a:t>igualmente buenas para el consumidor</a:t>
            </a:r>
            <a:r>
              <a:rPr lang="es-PE" altLang="es-ES" sz="1800"/>
              <a:t>.</a:t>
            </a:r>
            <a:endParaRPr lang="es-PE" altLang="es-ES" sz="1800"/>
          </a:p>
        </p:txBody>
      </p:sp>
      <p:sp>
        <p:nvSpPr>
          <p:cNvPr id="7" name="Título 6"/>
          <p:cNvSpPr>
            <a:spLocks noGrp="1"/>
          </p:cNvSpPr>
          <p:nvPr/>
        </p:nvSpPr>
        <p:spPr>
          <a:xfrm>
            <a:off x="584200" y="317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br>
              <a:rPr lang="es-PE" altLang="es-ES">
                <a:sym typeface="+mn-ea"/>
              </a:rPr>
            </a:br>
            <a:r>
              <a:rPr lang="es-PE" altLang="es-ES">
                <a:sym typeface="+mn-ea"/>
              </a:rPr>
              <a:t>CURVAS DE INDIFERENCIA</a:t>
            </a:r>
            <a:endParaRPr lang="es-PE" altLang="es-ES"/>
          </a:p>
        </p:txBody>
      </p:sp>
      <p:pic>
        <p:nvPicPr>
          <p:cNvPr id="103" name="Marcador de posición de contenido 102"/>
          <p:cNvPicPr/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174750"/>
            <a:ext cx="4038600" cy="4953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br>
              <a:rPr lang="es-PE" altLang="es-ES">
                <a:sym typeface="+mn-ea"/>
              </a:rPr>
            </a:br>
            <a:endParaRPr lang="en-US"/>
          </a:p>
        </p:txBody>
      </p:sp>
      <p:pic>
        <p:nvPicPr>
          <p:cNvPr id="4" name="Marcador de posición de contenido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28345" y="981075"/>
            <a:ext cx="7787640" cy="46596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br>
              <a:rPr lang="es-PE" altLang="es-ES">
                <a:sym typeface="+mn-ea"/>
              </a:rPr>
            </a:br>
            <a:r>
              <a:rPr lang="es-PE" altLang="es-ES">
                <a:sym typeface="+mn-ea"/>
              </a:rPr>
              <a:t>CURVAS DE INDIFERENCIA</a:t>
            </a:r>
            <a:br>
              <a:rPr lang="es-PE" altLang="es-ES"/>
            </a:br>
            <a:endParaRPr lang="es-ES" alt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s-ES" altLang="en-US" sz="1800"/>
              <a:t>La línea curva que une los puntos es llamada curva de</a:t>
            </a:r>
            <a:r>
              <a:rPr lang="es-PE" altLang="es-ES" sz="1800"/>
              <a:t> </a:t>
            </a:r>
            <a:r>
              <a:rPr lang="es-ES" altLang="en-US" sz="1800"/>
              <a:t>indiferencia, donde cada uno de los puntos representa</a:t>
            </a:r>
            <a:r>
              <a:rPr lang="es-PE" altLang="es-ES" sz="1800"/>
              <a:t> </a:t>
            </a:r>
            <a:r>
              <a:rPr lang="es-ES" altLang="en-US" sz="1800"/>
              <a:t>una combinación distinta de dos mercancías y la curva de</a:t>
            </a:r>
            <a:r>
              <a:rPr lang="es-PE" altLang="es-ES" sz="1800"/>
              <a:t> </a:t>
            </a:r>
            <a:r>
              <a:rPr lang="es-ES" altLang="en-US" sz="1800"/>
              <a:t>indiferencia está trazada de manera que todas las</a:t>
            </a:r>
            <a:r>
              <a:rPr lang="es-PE" altLang="es-ES" sz="1800"/>
              <a:t> </a:t>
            </a:r>
            <a:r>
              <a:rPr lang="es-ES" altLang="en-US" sz="1800"/>
              <a:t>combinaciones le resultaran indiferentes o igualmente</a:t>
            </a:r>
            <a:endParaRPr lang="es-ES" altLang="en-US" sz="1800"/>
          </a:p>
          <a:p>
            <a:pPr marL="0" indent="0">
              <a:buNone/>
            </a:pPr>
            <a:r>
              <a:rPr lang="es-PE" altLang="es-ES" sz="1800"/>
              <a:t>     </a:t>
            </a:r>
            <a:r>
              <a:rPr lang="es-ES" altLang="en-US" sz="1800"/>
              <a:t>aceptables y le daría lo mismo </a:t>
            </a:r>
            <a:r>
              <a:rPr lang="es-PE" altLang="es-ES" sz="1800"/>
              <a:t>     </a:t>
            </a:r>
            <a:r>
              <a:rPr lang="es-ES" altLang="en-US" sz="1800"/>
              <a:t>consumir cualquiera de</a:t>
            </a:r>
            <a:r>
              <a:rPr lang="es-PE" altLang="es-ES" sz="1800"/>
              <a:t> </a:t>
            </a:r>
            <a:r>
              <a:rPr lang="es-ES" altLang="en-US" sz="1800"/>
              <a:t>ellas.</a:t>
            </a:r>
            <a:endParaRPr lang="es-ES" altLang="en-US" sz="1800"/>
          </a:p>
          <a:p>
            <a:r>
              <a:rPr lang="es-ES" altLang="en-US" sz="1800"/>
              <a:t>Sobre una curva de indiferencia el consumidor es</a:t>
            </a:r>
            <a:r>
              <a:rPr lang="es-PE" altLang="es-ES" sz="1800"/>
              <a:t> </a:t>
            </a:r>
            <a:r>
              <a:rPr lang="es-ES" altLang="en-US" sz="1800"/>
              <a:t>indiferente entre cualquiera de las canastas de bienes</a:t>
            </a:r>
            <a:r>
              <a:rPr lang="es-PE" altLang="es-ES" sz="1800"/>
              <a:t> </a:t>
            </a:r>
            <a:r>
              <a:rPr lang="es-ES" altLang="en-US" sz="1800"/>
              <a:t>que se le presentan.</a:t>
            </a:r>
            <a:endParaRPr lang="es-ES" altLang="en-US" sz="1800"/>
          </a:p>
          <a:p>
            <a:r>
              <a:rPr lang="es-ES" altLang="en-US" sz="1800"/>
              <a:t>Esta curva es convexa hacia el eje de ordenadas.</a:t>
            </a:r>
            <a:endParaRPr lang="es-ES" altLang="en-US" sz="1800"/>
          </a:p>
        </p:txBody>
      </p:sp>
      <p:pic>
        <p:nvPicPr>
          <p:cNvPr id="104" name="Marcador de posición de contenido 103"/>
          <p:cNvPicPr/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48200" y="1174750"/>
            <a:ext cx="4038600" cy="434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s-PE" altLang="es-ES">
                <a:sym typeface="+mn-ea"/>
              </a:rPr>
              <a:t>CURVAS DE INDIFERENCIA</a:t>
            </a:r>
            <a:br>
              <a:rPr lang="es-PE" altLang="es-ES">
                <a:sym typeface="+mn-ea"/>
              </a:rPr>
            </a:br>
            <a:endParaRPr lang="es-ES" altLang="en-US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09600" y="773430"/>
            <a:ext cx="4038600" cy="4953000"/>
          </a:xfrm>
        </p:spPr>
        <p:txBody>
          <a:bodyPr/>
          <a:p>
            <a:pPr algn="just"/>
            <a:r>
              <a:rPr lang="es-ES" altLang="en-US" sz="2800"/>
              <a:t>La pendiente de la curva se hace menos marcada a</a:t>
            </a:r>
            <a:r>
              <a:rPr lang="es-PE" altLang="es-ES" sz="2800"/>
              <a:t> </a:t>
            </a:r>
            <a:r>
              <a:rPr lang="es-ES" altLang="en-US" sz="2800"/>
              <a:t>medida que vamos descendiendo por ella hacia la</a:t>
            </a:r>
            <a:r>
              <a:rPr lang="es-PE" altLang="es-ES" sz="2800"/>
              <a:t> </a:t>
            </a:r>
            <a:r>
              <a:rPr lang="es-ES" altLang="en-US" sz="2800"/>
              <a:t>derecha, esto implica un aumento en la cantidad de</a:t>
            </a:r>
            <a:r>
              <a:rPr lang="es-PE" altLang="es-ES" sz="2800"/>
              <a:t> </a:t>
            </a:r>
            <a:r>
              <a:rPr lang="es-ES" altLang="en-US" sz="2800"/>
              <a:t>alimento y una disminución en la ropa</a:t>
            </a:r>
            <a:r>
              <a:rPr lang="es-PE" altLang="es-ES" sz="2800"/>
              <a:t>.</a:t>
            </a:r>
            <a:endParaRPr lang="es-PE" altLang="es-ES" sz="2800"/>
          </a:p>
        </p:txBody>
      </p:sp>
      <p:pic>
        <p:nvPicPr>
          <p:cNvPr id="5" name="Marcador de posición de contenido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48200" y="2116455"/>
            <a:ext cx="4038600" cy="3068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2381</Words>
  <Application>WPS Presentation</Application>
  <PresentationFormat>Presentación en pantalla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Calibri</vt:lpstr>
      <vt:lpstr>Orange Waves</vt:lpstr>
      <vt:lpstr>PowerPoint 演示文稿</vt:lpstr>
      <vt:lpstr>EQUILIBRIO DEL CONSUMIDOR</vt:lpstr>
      <vt:lpstr> EQUILIBRIO DEL CONSUMIDOR </vt:lpstr>
      <vt:lpstr>PowerPoint 演示文稿</vt:lpstr>
      <vt:lpstr> TEORÍA DEL CONSUMIDOR</vt:lpstr>
      <vt:lpstr> EQUILIBRIO DEL CONSUMIDOR  </vt:lpstr>
      <vt:lpstr> EQUILIBRIO DEL CONSUMIDOR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webdesign1</dc:creator>
  <cp:lastModifiedBy>AMD</cp:lastModifiedBy>
  <cp:revision>133</cp:revision>
  <dcterms:created xsi:type="dcterms:W3CDTF">2014-07-09T15:06:00Z</dcterms:created>
  <dcterms:modified xsi:type="dcterms:W3CDTF">2021-11-27T22:35:07Z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1E564B8E6F9B494E86B6697790AEE8B8</vt:lpwstr>
  </property>
  <property fmtid="{D5CDD505-2E9C-101B-9397-08002B2CF9AE}" pid="3" name="KSOProductBuildVer">
    <vt:lpwstr>3082-11.2.0.10382</vt:lpwstr>
  </property>
</Properties>
</file>