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86" r:id="rId5"/>
    <p:sldId id="295" r:id="rId6"/>
    <p:sldId id="296" r:id="rId7"/>
    <p:sldId id="287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19" r:id="rId16"/>
    <p:sldId id="320" r:id="rId17"/>
    <p:sldId id="321" r:id="rId18"/>
    <p:sldId id="323" r:id="rId19"/>
    <p:sldId id="291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D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190" y="34"/>
      </p:cViewPr>
      <p:guideLst>
        <p:guide orient="horz" pos="2160"/>
        <p:guide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30T10:10:51.71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s-MX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 noChangeArrowheads="1"/>
          </p:cNvSpPr>
          <p:nvPr>
            <p:ph type="subTitle" idx="1"/>
          </p:nvPr>
        </p:nvSpPr>
        <p:spPr>
          <a:xfrm>
            <a:off x="179705" y="6021070"/>
            <a:ext cx="8212455" cy="689610"/>
          </a:xfrm>
        </p:spPr>
        <p:txBody>
          <a:bodyPr/>
          <a:p>
            <a:r>
              <a:rPr lang="es-PE" altLang="es-ES" sz="2800"/>
              <a:t>Mg. Ursula Valverde Castro</a:t>
            </a:r>
            <a:endParaRPr lang="es-PE" altLang="es-ES" sz="2800"/>
          </a:p>
        </p:txBody>
      </p:sp>
      <p:sp>
        <p:nvSpPr>
          <p:cNvPr id="2" name="Rectángulo 1"/>
          <p:cNvSpPr/>
          <p:nvPr/>
        </p:nvSpPr>
        <p:spPr>
          <a:xfrm>
            <a:off x="467360" y="332740"/>
            <a:ext cx="8130540" cy="1398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PE" altLang="es-MX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EQUILIBRIO DEL CONSUMIDOR</a:t>
            </a:r>
            <a:endParaRPr lang="es-PE" altLang="es-MX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628775"/>
            <a:ext cx="6096000" cy="405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EQUILIBRIO DEL CONSUMIDOR</a:t>
            </a:r>
            <a:br>
              <a:rPr lang="en-US"/>
            </a:br>
            <a:endParaRPr 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9115" y="1124585"/>
            <a:ext cx="8225790" cy="4842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>
                <a:sym typeface="+mn-ea"/>
              </a:rPr>
            </a:b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EQUILIBRIO DEL CONSUMIDOR</a:t>
            </a:r>
            <a:br>
              <a:rPr lang="en-US">
                <a:sym typeface="+mn-ea"/>
              </a:rPr>
            </a:br>
            <a:br>
              <a:rPr lang="en-US"/>
            </a:br>
            <a:endParaRPr 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8795" y="945515"/>
            <a:ext cx="814324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EQUILIBRIO DEL CONSUMIDOR</a:t>
            </a:r>
            <a:br>
              <a:rPr lang="en-US">
                <a:sym typeface="+mn-ea"/>
              </a:rPr>
            </a:br>
            <a:endParaRPr 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212850"/>
            <a:ext cx="8186420" cy="4460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EQUILIBRIO DEL CONSUMIDOR</a:t>
            </a:r>
            <a:br>
              <a:rPr lang="en-US">
                <a:sym typeface="+mn-ea"/>
              </a:rPr>
            </a:br>
            <a:endParaRPr lang="es-PE" altLang="en-US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1130300"/>
            <a:ext cx="8010525" cy="4925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EQUILIBRIO DEL CONSUMIDOR</a:t>
            </a:r>
            <a:br>
              <a:rPr lang="en-US">
                <a:sym typeface="+mn-ea"/>
              </a:rPr>
            </a:br>
            <a:endParaRPr lang="es-ES" altLang="en-US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58825" y="969645"/>
            <a:ext cx="7800975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EQUILIBRIO DEL CONSUMIDOR</a:t>
            </a:r>
            <a:br>
              <a:rPr lang="en-US" sz="2800">
                <a:sym typeface="+mn-ea"/>
              </a:rPr>
            </a:br>
            <a:endParaRPr lang="es-ES" altLang="en-US" sz="2800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3260" y="1052830"/>
            <a:ext cx="8277860" cy="5125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 sz="2800">
                <a:sym typeface="+mn-ea"/>
              </a:rPr>
            </a:b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EQUILIBRIO DEL CONSUMIDOR</a:t>
            </a:r>
            <a:br>
              <a:rPr lang="en-US" sz="2800">
                <a:sym typeface="+mn-ea"/>
              </a:rPr>
            </a:br>
            <a:br>
              <a:rPr lang="es-ES" altLang="en-US" sz="2800"/>
            </a:br>
            <a:endParaRPr lang="es-ES" altLang="en-US" sz="280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117840" cy="4953000"/>
          </a:xfrm>
        </p:spPr>
        <p:txBody>
          <a:bodyPr/>
          <a:p>
            <a:r>
              <a:rPr lang="es-ES" altLang="en-US" sz="1800" b="1"/>
              <a:t>EJERCICIO 3: </a:t>
            </a:r>
            <a:r>
              <a:rPr lang="es-ES" altLang="en-US" sz="1800"/>
              <a:t>Un consumidor se encuentra en equilibrio</a:t>
            </a:r>
            <a:r>
              <a:rPr lang="es-PE" altLang="es-ES" sz="1800"/>
              <a:t> </a:t>
            </a:r>
            <a:r>
              <a:rPr lang="es-ES" altLang="en-US" sz="1800"/>
              <a:t>sobre la curva de indiferencia de pendiente: Q2 = 81 / Q1</a:t>
            </a:r>
            <a:r>
              <a:rPr lang="es-PE" altLang="es-ES" sz="1800"/>
              <a:t> </a:t>
            </a:r>
            <a:endParaRPr lang="es-PE" altLang="es-ES" sz="1800"/>
          </a:p>
          <a:p>
            <a:r>
              <a:rPr lang="es-ES" altLang="en-US" sz="1800"/>
              <a:t>Los precios de los bienes son iguales a 20 UM. Se sabe que</a:t>
            </a:r>
            <a:r>
              <a:rPr lang="es-PE" altLang="es-ES" sz="1800"/>
              <a:t> </a:t>
            </a:r>
            <a:r>
              <a:rPr lang="es-ES" altLang="en-US" sz="1800"/>
              <a:t>cualquiera sea el nivel de ingresos del consumidor, este se</a:t>
            </a:r>
            <a:r>
              <a:rPr lang="es-PE" altLang="es-ES" sz="1800"/>
              <a:t> </a:t>
            </a:r>
            <a:r>
              <a:rPr lang="es-ES" altLang="en-US" sz="1800"/>
              <a:t>reparte por igual entre el bien 1 y el bien 2.</a:t>
            </a:r>
            <a:endParaRPr lang="es-ES" altLang="en-US" sz="1800"/>
          </a:p>
          <a:p>
            <a:pPr marL="0" indent="0">
              <a:buNone/>
            </a:pPr>
            <a:endParaRPr lang="es-ES" altLang="en-US" sz="1800"/>
          </a:p>
          <a:p>
            <a:pPr marL="0" indent="0">
              <a:buNone/>
            </a:pPr>
            <a:r>
              <a:rPr lang="es-ES" altLang="en-US" sz="1800"/>
              <a:t>Halle:</a:t>
            </a:r>
            <a:endParaRPr lang="es-ES" altLang="en-US" sz="1800"/>
          </a:p>
          <a:p>
            <a:pPr marL="0" indent="0">
              <a:buNone/>
            </a:pPr>
            <a:endParaRPr lang="es-ES" altLang="en-US" sz="1800"/>
          </a:p>
          <a:p>
            <a:r>
              <a:rPr lang="es-ES" altLang="en-US" sz="1800"/>
              <a:t>La combinación óptima de ambos bienes.</a:t>
            </a:r>
            <a:endParaRPr lang="es-ES" altLang="en-US" sz="1800"/>
          </a:p>
          <a:p>
            <a:r>
              <a:rPr lang="es-ES" altLang="en-US" sz="1800"/>
              <a:t>La ecuación de la RRP</a:t>
            </a:r>
            <a:endParaRPr lang="es-ES" altLang="en-US" sz="1800"/>
          </a:p>
          <a:p>
            <a:r>
              <a:rPr lang="es-ES" altLang="en-US" sz="1800"/>
              <a:t>Grafique</a:t>
            </a:r>
            <a:endParaRPr lang="es-E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EQUILIBRIO DEL CONSUMIDOR</a:t>
            </a:r>
            <a:br>
              <a:rPr lang="en-US" sz="2800">
                <a:sym typeface="+mn-ea"/>
              </a:rPr>
            </a:br>
            <a:endParaRPr lang="es-ES" altLang="en-US" sz="2800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0760" y="924560"/>
            <a:ext cx="7288530" cy="497459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posición de texto 3"/>
          <p:cNvSpPr/>
          <p:nvPr>
            <p:ph type="body" idx="1"/>
          </p:nvPr>
        </p:nvSpPr>
        <p:spPr>
          <a:xfrm>
            <a:off x="993775" y="440055"/>
            <a:ext cx="7315200" cy="786130"/>
          </a:xfrm>
        </p:spPr>
        <p:txBody>
          <a:bodyPr/>
          <a:p>
            <a:pPr algn="ctr"/>
            <a:r>
              <a:rPr lang="en-US" sz="3200">
                <a:sym typeface="+mn-ea"/>
              </a:rPr>
              <a:t>EQUILIBRIO DEL CONSUMIDOR</a:t>
            </a:r>
            <a:endParaRPr lang="es-ES" altLang="en-US" sz="320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351280"/>
            <a:ext cx="8018145" cy="447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PE" altLang="es-ES"/>
              <a:t>EQUILIBRIO DEL CONSUMIDOR</a:t>
            </a:r>
            <a:endParaRPr lang="es-PE" altLang="es-ES"/>
          </a:p>
        </p:txBody>
      </p:sp>
      <p:sp>
        <p:nvSpPr>
          <p:cNvPr id="8" name="Marcador de posición de contenido 7"/>
          <p:cNvSpPr/>
          <p:nvPr>
            <p:ph sz="half" idx="1"/>
          </p:nvPr>
        </p:nvSpPr>
        <p:spPr>
          <a:xfrm>
            <a:off x="457200" y="1174750"/>
            <a:ext cx="4894580" cy="4953000"/>
          </a:xfrm>
        </p:spPr>
        <p:txBody>
          <a:bodyPr/>
          <a:p>
            <a:pPr algn="just"/>
            <a:r>
              <a:rPr lang="es-ES" altLang="en-US" sz="1800"/>
              <a:t>El equilibrio del consumidor es aquel punto en el que un consumidor</a:t>
            </a:r>
            <a:r>
              <a:rPr lang="es-PE" altLang="es-ES" sz="1800"/>
              <a:t> </a:t>
            </a:r>
            <a:r>
              <a:rPr lang="es-ES" altLang="en-US" sz="1800"/>
              <a:t>encuentra su mayor satisfacción para unos precios y una renta dada. El</a:t>
            </a:r>
            <a:r>
              <a:rPr lang="es-PE" altLang="es-ES" sz="1800"/>
              <a:t> </a:t>
            </a:r>
            <a:r>
              <a:rPr lang="es-ES" altLang="en-US" sz="1800"/>
              <a:t>consumidor se encuentra en equilibrio cuando con la renta o presupuesto</a:t>
            </a:r>
            <a:r>
              <a:rPr lang="es-PE" altLang="es-ES" sz="1800"/>
              <a:t> </a:t>
            </a:r>
            <a:r>
              <a:rPr lang="es-ES" altLang="en-US" sz="1800"/>
              <a:t>que dispone cuando puede adquirir los bienes que le brindan la mayor</a:t>
            </a:r>
            <a:r>
              <a:rPr lang="es-PE" altLang="es-ES" sz="1800"/>
              <a:t> </a:t>
            </a:r>
            <a:r>
              <a:rPr lang="es-ES" altLang="en-US" sz="1800"/>
              <a:t>satisfacción.</a:t>
            </a:r>
            <a:endParaRPr lang="es-ES" altLang="en-US" sz="1800"/>
          </a:p>
          <a:p>
            <a:pPr algn="just"/>
            <a:r>
              <a:rPr lang="es-ES" altLang="en-US" sz="1800"/>
              <a:t>Para obtener el equilibrio, el consumidor</a:t>
            </a:r>
            <a:r>
              <a:rPr lang="es-PE" altLang="es-ES" sz="1800"/>
              <a:t> </a:t>
            </a:r>
            <a:r>
              <a:rPr lang="es-ES" altLang="en-US" sz="1800"/>
              <a:t>deberá conocer sus gustos y su</a:t>
            </a:r>
            <a:r>
              <a:rPr lang="es-PE" altLang="es-ES" sz="1800"/>
              <a:t> </a:t>
            </a:r>
            <a:r>
              <a:rPr lang="es-ES" altLang="en-US" sz="1800"/>
              <a:t>restricción </a:t>
            </a:r>
            <a:r>
              <a:rPr lang="es-PE" altLang="es-ES" sz="1800"/>
              <a:t> P</a:t>
            </a:r>
            <a:r>
              <a:rPr lang="es-ES" altLang="en-US" sz="1800"/>
              <a:t>resupuestaria, que va a</a:t>
            </a:r>
            <a:r>
              <a:rPr lang="es-PE" altLang="es-ES" sz="1800"/>
              <a:t> </a:t>
            </a:r>
            <a:r>
              <a:rPr lang="es-ES" altLang="en-US" sz="1800"/>
              <a:t>depender del nivel de renta y de los</a:t>
            </a:r>
            <a:r>
              <a:rPr lang="es-PE" altLang="es-ES" sz="1800"/>
              <a:t> </a:t>
            </a:r>
            <a:r>
              <a:rPr lang="es-ES" altLang="en-US" sz="1800"/>
              <a:t>precios de los bienes, por ello</a:t>
            </a:r>
            <a:r>
              <a:rPr lang="es-PE" altLang="es-ES" sz="1800"/>
              <a:t> </a:t>
            </a:r>
            <a:r>
              <a:rPr lang="es-ES" altLang="en-US" sz="1800">
                <a:solidFill>
                  <a:srgbClr val="FF0000"/>
                </a:solidFill>
              </a:rPr>
              <a:t>GRÁFICAMENTE</a:t>
            </a:r>
            <a:r>
              <a:rPr lang="es-ES" altLang="en-US" sz="1800"/>
              <a:t> podemos</a:t>
            </a:r>
            <a:r>
              <a:rPr lang="es-PE" altLang="es-ES" sz="1800"/>
              <a:t> </a:t>
            </a:r>
            <a:r>
              <a:rPr lang="es-ES" altLang="en-US" sz="1800"/>
              <a:t>representarlo como el </a:t>
            </a:r>
            <a:r>
              <a:rPr lang="es-ES" altLang="en-US" sz="1800">
                <a:solidFill>
                  <a:srgbClr val="FF0000"/>
                </a:solidFill>
              </a:rPr>
              <a:t>punto de</a:t>
            </a:r>
            <a:r>
              <a:rPr lang="es-PE" altLang="es-ES" sz="1800">
                <a:solidFill>
                  <a:srgbClr val="FF0000"/>
                </a:solidFill>
              </a:rPr>
              <a:t> </a:t>
            </a:r>
            <a:r>
              <a:rPr lang="es-ES" altLang="en-US" sz="1800">
                <a:solidFill>
                  <a:srgbClr val="FF0000"/>
                </a:solidFill>
              </a:rPr>
              <a:t>tangencia</a:t>
            </a:r>
            <a:r>
              <a:rPr lang="es-ES" altLang="en-US" sz="1800"/>
              <a:t> entre la </a:t>
            </a:r>
            <a:r>
              <a:rPr lang="es-ES" altLang="en-US" sz="1800">
                <a:solidFill>
                  <a:srgbClr val="FF0000"/>
                </a:solidFill>
              </a:rPr>
              <a:t>RRP</a:t>
            </a:r>
            <a:r>
              <a:rPr lang="es-ES" altLang="en-US" sz="1800"/>
              <a:t> y la </a:t>
            </a:r>
            <a:r>
              <a:rPr lang="es-ES" altLang="en-US" sz="1800">
                <a:solidFill>
                  <a:srgbClr val="FF0000"/>
                </a:solidFill>
              </a:rPr>
              <a:t>curva de</a:t>
            </a:r>
            <a:r>
              <a:rPr lang="es-PE" altLang="es-ES" sz="1800">
                <a:solidFill>
                  <a:srgbClr val="FF0000"/>
                </a:solidFill>
              </a:rPr>
              <a:t> </a:t>
            </a:r>
            <a:r>
              <a:rPr lang="es-ES" altLang="en-US" sz="1800">
                <a:solidFill>
                  <a:srgbClr val="FF0000"/>
                </a:solidFill>
              </a:rPr>
              <a:t>indiferencia.</a:t>
            </a:r>
            <a:endParaRPr lang="es-ES" altLang="en-US" sz="1800">
              <a:solidFill>
                <a:srgbClr val="FF0000"/>
              </a:solidFill>
            </a:endParaRPr>
          </a:p>
        </p:txBody>
      </p:sp>
      <p:pic>
        <p:nvPicPr>
          <p:cNvPr id="9" name="Marcador de posición de contenido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0380" y="1628775"/>
            <a:ext cx="312864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r>
              <a:rPr lang="es-PE" altLang="es-ES">
                <a:sym typeface="+mn-ea"/>
              </a:rPr>
              <a:t>EQUILIBRIO DEL CONSUMIDOR</a:t>
            </a:r>
            <a:br>
              <a:rPr lang="es-PE" altLang="es-ES"/>
            </a:br>
            <a:endParaRPr lang="es-ES" alt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5790" y="1130935"/>
            <a:ext cx="4003040" cy="4236085"/>
          </a:xfrm>
          <a:prstGeom prst="rect">
            <a:avLst/>
          </a:prstGeom>
        </p:spPr>
      </p:pic>
      <p:pic>
        <p:nvPicPr>
          <p:cNvPr id="6" name="Marcador de posición de contenido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3960" y="1094105"/>
            <a:ext cx="3575685" cy="4272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0925" y="981075"/>
            <a:ext cx="7042785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endParaRPr lang="es-ES" altLang="en-US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4060" y="865505"/>
            <a:ext cx="7565390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360" y="260985"/>
            <a:ext cx="7887335" cy="880110"/>
          </a:xfrm>
        </p:spPr>
        <p:txBody>
          <a:bodyPr>
            <a:normAutofit fontScale="90000"/>
          </a:bodyPr>
          <a:lstStyle/>
          <a:p>
            <a:pPr algn="ctr"/>
            <a:br>
              <a:rPr lang="es-PE" altLang="es-ES">
                <a:sym typeface="+mn-ea"/>
              </a:rPr>
            </a:br>
            <a:r>
              <a:rPr lang="es-PE" altLang="es-ES">
                <a:sym typeface="+mn-ea"/>
              </a:rPr>
              <a:t>EQUILIBRIO DEL CONSUMIDOR</a:t>
            </a:r>
            <a:br>
              <a:rPr lang="es-PE" altLang="es-ES">
                <a:sym typeface="+mn-ea"/>
              </a:rPr>
            </a:br>
            <a:br>
              <a:rPr lang="es-ES" altLang="en-US"/>
            </a:br>
            <a:endParaRPr lang="es-PE" altLang="es-MX" dirty="0" smtClean="0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4455"/>
            <a:ext cx="8190230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r>
              <a:rPr lang="es-PE" altLang="es-ES">
                <a:sym typeface="+mn-ea"/>
              </a:rPr>
              <a:t>EQUILIBRIO DEL CONSUMIDOR</a:t>
            </a:r>
            <a:br>
              <a:rPr lang="es-PE" altLang="es-ES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034655" cy="4953000"/>
          </a:xfrm>
        </p:spPr>
        <p:txBody>
          <a:bodyPr/>
          <a:p>
            <a:r>
              <a:rPr lang="en-US" sz="2000" b="1"/>
              <a:t>EJERCICIO 1</a:t>
            </a:r>
            <a:r>
              <a:rPr lang="en-US" sz="2000"/>
              <a:t>: En una comunidad campesina subsiste el</a:t>
            </a:r>
            <a:r>
              <a:rPr lang="es-PE" altLang="en-US" sz="2000"/>
              <a:t> </a:t>
            </a:r>
            <a:r>
              <a:rPr lang="en-US" sz="2000"/>
              <a:t>sistema del trueque, en ella se observa que un comunero va</a:t>
            </a:r>
            <a:r>
              <a:rPr lang="es-PE" altLang="en-US" sz="2000"/>
              <a:t> </a:t>
            </a:r>
            <a:r>
              <a:rPr lang="en-US" sz="2000"/>
              <a:t>a la feria comunal llevando 12 kilos de choclo (eje Y) y regresa</a:t>
            </a:r>
            <a:r>
              <a:rPr lang="es-PE" altLang="en-US" sz="2000"/>
              <a:t> </a:t>
            </a:r>
            <a:r>
              <a:rPr lang="en-US" sz="2000"/>
              <a:t>con 2 velas (eje X) y 6 kilos de choclo.</a:t>
            </a:r>
            <a:endParaRPr lang="en-US" sz="2000"/>
          </a:p>
          <a:p>
            <a:r>
              <a:rPr lang="en-US" sz="2000"/>
              <a:t>Grafique su punto de equilibrio si consideramos que con</a:t>
            </a:r>
            <a:r>
              <a:rPr lang="es-PE" altLang="en-US" sz="2000"/>
              <a:t> </a:t>
            </a:r>
            <a:r>
              <a:rPr lang="en-US" sz="2000"/>
              <a:t>dicho intercambio maximiza su nivel de utilidad.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SOLUCIÓN: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Del enunciado tenemos que:</a:t>
            </a:r>
            <a:endParaRPr lang="en-US" sz="2000"/>
          </a:p>
          <a:p>
            <a:r>
              <a:rPr lang="en-US" sz="2000"/>
              <a:t>Cambió 6 kilos de choclo por 2 velas, de lo cual deducimos: </a:t>
            </a:r>
            <a:endParaRPr lang="en-US" sz="2000"/>
          </a:p>
          <a:p>
            <a:r>
              <a:rPr lang="en-US" sz="2000"/>
              <a:t>3 kilos de choclo por 1 vela</a:t>
            </a:r>
            <a:endParaRPr lang="en-US" sz="2000"/>
          </a:p>
          <a:p>
            <a:r>
              <a:rPr lang="en-US" sz="2000"/>
              <a:t>12 kilos de choclo por 4 velas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r>
              <a:rPr lang="es-PE" altLang="es-ES">
                <a:sym typeface="+mn-ea"/>
              </a:rPr>
              <a:t>EQUILIBRIO DEL CONSUMIDOR</a:t>
            </a:r>
            <a:br>
              <a:rPr lang="es-PE" altLang="es-ES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105775" cy="4953000"/>
          </a:xfrm>
        </p:spPr>
        <p:txBody>
          <a:bodyPr/>
          <a:p>
            <a:pPr marL="0" indent="0">
              <a:buNone/>
            </a:pPr>
            <a:r>
              <a:rPr lang="en-US" sz="1800"/>
              <a:t>SOLUCIÓN: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Para graficar la RRP debemos obtener la intersección con los</a:t>
            </a:r>
            <a:r>
              <a:rPr lang="es-PE" altLang="en-US" sz="1800"/>
              <a:t> </a:t>
            </a:r>
            <a:r>
              <a:rPr lang="en-US" sz="1800"/>
              <a:t>ejes: Si solo eligiera velas y si solo eligiera choclos:</a:t>
            </a:r>
            <a:endParaRPr lang="en-US" sz="1800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365" y="2444115"/>
            <a:ext cx="749427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15" y="188595"/>
            <a:ext cx="8229600" cy="582613"/>
          </a:xfrm>
        </p:spPr>
        <p:txBody>
          <a:bodyPr/>
          <a:p>
            <a:pPr algn="ctr"/>
            <a:r>
              <a:rPr lang="en-US"/>
              <a:t>EQUILIBRIO DEL CONSUMIDOR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7832725" cy="4953000"/>
          </a:xfrm>
        </p:spPr>
        <p:txBody>
          <a:bodyPr/>
          <a:p>
            <a:r>
              <a:rPr lang="en-US" sz="2400" b="1"/>
              <a:t>EJERCICIO 2</a:t>
            </a:r>
            <a:r>
              <a:rPr lang="en-US" sz="2400"/>
              <a:t>: Josué satisface sus necesidades alimenticias</a:t>
            </a:r>
            <a:r>
              <a:rPr lang="es-PE" altLang="en-US" sz="2400"/>
              <a:t> </a:t>
            </a:r>
            <a:r>
              <a:rPr lang="en-US" sz="2400"/>
              <a:t>consumiendo carne de res y pescado, destinando para ello</a:t>
            </a:r>
            <a:r>
              <a:rPr lang="es-PE" altLang="en-US" sz="2400"/>
              <a:t> </a:t>
            </a:r>
            <a:r>
              <a:rPr lang="en-US" sz="2400"/>
              <a:t>$720 (monto que alcanza para comprar 12 kilos de pescado)</a:t>
            </a:r>
            <a:endParaRPr lang="en-US" sz="2400"/>
          </a:p>
          <a:p>
            <a:r>
              <a:rPr lang="en-US" sz="2400"/>
              <a:t>El precio del kilo de carne de res es de $240.</a:t>
            </a:r>
            <a:endParaRPr lang="en-US" sz="2400"/>
          </a:p>
          <a:p>
            <a:r>
              <a:rPr lang="en-US" sz="2400"/>
              <a:t>Sus preferencias se mueven dentro de una curva de</a:t>
            </a:r>
            <a:endParaRPr lang="en-US" sz="2400"/>
          </a:p>
          <a:p>
            <a:pPr marL="0" indent="0">
              <a:buNone/>
            </a:pPr>
            <a:r>
              <a:rPr lang="es-PE" altLang="en-US" sz="2400"/>
              <a:t>     </a:t>
            </a:r>
            <a:r>
              <a:rPr lang="en-US" sz="2400"/>
              <a:t>indiferencia cuya pendiente es -16/x2</a:t>
            </a:r>
            <a:r>
              <a:rPr lang="es-PE" altLang="en-US" sz="2400"/>
              <a:t> </a:t>
            </a:r>
            <a:r>
              <a:rPr lang="en-US" sz="2400"/>
              <a:t>(considerar a </a:t>
            </a:r>
            <a:r>
              <a:rPr lang="es-PE" altLang="en-US" sz="2400"/>
              <a:t>      </a:t>
            </a:r>
            <a:r>
              <a:rPr lang="en-US" sz="2400"/>
              <a:t>la carne</a:t>
            </a:r>
            <a:r>
              <a:rPr lang="es-PE" altLang="en-US" sz="2400"/>
              <a:t> </a:t>
            </a:r>
            <a:r>
              <a:rPr lang="en-US" sz="2400"/>
              <a:t>de res en el eje de las abcisas)</a:t>
            </a:r>
            <a:endParaRPr lang="en-US" sz="2400"/>
          </a:p>
          <a:p>
            <a:r>
              <a:rPr lang="en-US" sz="2400"/>
              <a:t>¿Cuál es la cantidad de carne de res y pescado con que Josué</a:t>
            </a:r>
            <a:r>
              <a:rPr lang="es-PE" altLang="en-US" sz="2400"/>
              <a:t> </a:t>
            </a:r>
            <a:r>
              <a:rPr lang="en-US" sz="2400"/>
              <a:t>optimizará sus preferencias?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WPS Presentation</Application>
  <PresentationFormat>Presentación en pantalla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PowerPoint 演示文稿</vt:lpstr>
      <vt:lpstr>EQUILIBRIO DEL CONSUMIDOR</vt:lpstr>
      <vt:lpstr> EQUILIBRIO DEL CONSUMIDOR </vt:lpstr>
      <vt:lpstr>PowerPoint 演示文稿</vt:lpstr>
      <vt:lpstr> </vt:lpstr>
      <vt:lpstr> EQUILIBRIO DEL CONSUMIDOR  </vt:lpstr>
      <vt:lpstr> EQUILIBRIO DEL CONSUMIDOR </vt:lpstr>
      <vt:lpstr> EQUILIBRIO DEL CONSUMIDOR </vt:lpstr>
      <vt:lpstr>EQUILIBRIO DEL CONSUMIDOR</vt:lpstr>
      <vt:lpstr> EQUILIBRIO DEL CONSUMIDOR </vt:lpstr>
      <vt:lpstr>  EQUILIBRIO DEL CONSUMIDOR  </vt:lpstr>
      <vt:lpstr> EQUILIBRIO DEL CONSUMIDOR </vt:lpstr>
      <vt:lpstr> EQUILIBRIO DEL CONSUMIDOR </vt:lpstr>
      <vt:lpstr> EQUILIBRIO DEL CONSUMIDOR </vt:lpstr>
      <vt:lpstr> EQUILIBRIO DEL CONSUMIDOR </vt:lpstr>
      <vt:lpstr>  EQUILIBRIO DEL CONSUMIDOR  </vt:lpstr>
      <vt:lpstr> EQUILIBRIO DEL CONSUMIDOR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webdesign1</dc:creator>
  <cp:lastModifiedBy>AMD</cp:lastModifiedBy>
  <cp:revision>125</cp:revision>
  <dcterms:created xsi:type="dcterms:W3CDTF">2014-07-09T15:06:00Z</dcterms:created>
  <dcterms:modified xsi:type="dcterms:W3CDTF">2021-11-27T17:33:59Z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FEE01A45416740DF97F9C571AAC74C69</vt:lpwstr>
  </property>
  <property fmtid="{D5CDD505-2E9C-101B-9397-08002B2CF9AE}" pid="3" name="KSOProductBuildVer">
    <vt:lpwstr>3082-11.2.0.10382</vt:lpwstr>
  </property>
</Properties>
</file>