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5" r:id="rId5"/>
    <p:sldId id="258" r:id="rId6"/>
    <p:sldId id="259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prJI6r6BO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dalyc.org/pdf/4475/447544586004.pdf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5400" dirty="0" smtClean="0"/>
              <a:t>Pedagogía general</a:t>
            </a:r>
            <a:endParaRPr lang="es-PE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sz="2300" b="1" dirty="0" smtClean="0"/>
              <a:t>Curso de formación profesional docente, que desde el enfoque actual del desarrollo de las ciencias sociales, debería acotarse como pedagogía o ciencia de la educación</a:t>
            </a:r>
            <a:r>
              <a:rPr lang="es-MX" dirty="0" smtClean="0"/>
              <a:t>.</a:t>
            </a:r>
          </a:p>
          <a:p>
            <a:r>
              <a:rPr lang="es-MX" dirty="0" smtClean="0"/>
              <a:t>					Prof. Carlos </a:t>
            </a:r>
            <a:r>
              <a:rPr lang="es-MX" dirty="0" err="1" smtClean="0"/>
              <a:t>astete</a:t>
            </a:r>
            <a:r>
              <a:rPr lang="es-MX" dirty="0" smtClean="0"/>
              <a:t> </a:t>
            </a:r>
            <a:r>
              <a:rPr lang="es-MX" dirty="0" err="1" smtClean="0"/>
              <a:t>barrenechea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0951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Nuestro propósito inscrito en el  curso es presentar a los estudiantes las orientaciones básicas para delimitar el carácter disciplinar de la pedagogía o ciencia de la educación, como resultado de largo debate acerca de su cientificidad.</a:t>
            </a:r>
          </a:p>
          <a:p>
            <a:r>
              <a:rPr lang="es-MX" dirty="0" smtClean="0"/>
              <a:t>Distante de una visión universalista, prescriptiva y normativa, consideramos necesario entender y explicar la pedagogía desde una visión contextualizadora y sujeta a las interrelaciones con las ciencias sociales.</a:t>
            </a:r>
          </a:p>
          <a:p>
            <a:r>
              <a:rPr lang="es-MX" dirty="0" smtClean="0"/>
              <a:t>Asimismo, enfocarla desde una visión teórica-epistemológica y gnoseológica, vinculada al acceso, apropiación y distribución del saber cultural bajo determinadas condiciones socio-históricas, económicas y políticas.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1974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49026"/>
          </a:xfrm>
        </p:spPr>
        <p:txBody>
          <a:bodyPr/>
          <a:lstStyle/>
          <a:p>
            <a:endParaRPr lang="es-PE" dirty="0"/>
          </a:p>
        </p:txBody>
      </p:sp>
      <p:pic>
        <p:nvPicPr>
          <p:cNvPr id="3" name="Imagen 2" descr="Educapuntes: &lt;strong&gt;Paradigma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7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PARADIGMAS DE LAS CIENCIAS</a:t>
            </a:r>
            <a:endParaRPr lang="es-PE" dirty="0"/>
          </a:p>
        </p:txBody>
      </p:sp>
      <p:pic>
        <p:nvPicPr>
          <p:cNvPr id="4" name="dprJI6r6BOI"/>
          <p:cNvPicPr>
            <a:picLocks noGrp="1" noRot="1" noChangeAspect="1"/>
          </p:cNvPicPr>
          <p:nvPr>
            <p:ph sz="quarter" idx="13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148149" y="1815737"/>
            <a:ext cx="6871063" cy="354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60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¿QUÉ ES LA PEDAGOGÍA?</a:t>
            </a:r>
            <a:br>
              <a:rPr lang="es-PE" dirty="0" smtClean="0"/>
            </a:br>
            <a:r>
              <a:rPr lang="es-PE" dirty="0" smtClean="0"/>
              <a:t>DOS VISIONES, DOS CONCEPCIONES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6329" y="2213987"/>
            <a:ext cx="4873474" cy="679994"/>
          </a:xfrm>
        </p:spPr>
        <p:txBody>
          <a:bodyPr/>
          <a:lstStyle/>
          <a:p>
            <a:r>
              <a:rPr lang="es-PE" dirty="0" smtClean="0"/>
              <a:t>ES UNA TECNOLOGÍA/ARTE</a:t>
            </a:r>
            <a:endParaRPr lang="es-PE" dirty="0"/>
          </a:p>
        </p:txBody>
      </p:sp>
      <p:pic>
        <p:nvPicPr>
          <p:cNvPr id="7" name="Marcador de contenido 6" descr="&lt;strong&gt;Que&lt;/strong&gt; &lt;strong&gt;es&lt;/strong&gt; la &lt;strong&gt;tecnologia&lt;/strong&gt; LINA RIVERA GARCIA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8" y="3050658"/>
            <a:ext cx="5143500" cy="3249644"/>
          </a:xfrm>
        </p:spPr>
      </p:pic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208112" y="2188052"/>
            <a:ext cx="4881804" cy="679994"/>
          </a:xfrm>
        </p:spPr>
        <p:txBody>
          <a:bodyPr/>
          <a:lstStyle/>
          <a:p>
            <a:r>
              <a:rPr lang="es-PE" dirty="0" smtClean="0"/>
              <a:t>ES UNA CIENCIA</a:t>
            </a:r>
            <a:endParaRPr lang="es-PE" dirty="0"/>
          </a:p>
        </p:txBody>
      </p:sp>
      <p:pic>
        <p:nvPicPr>
          <p:cNvPr id="18" name="Imagen 17" descr="Investigacion Cientific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090" y="3050657"/>
            <a:ext cx="5185956" cy="297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72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4769" y="2747763"/>
            <a:ext cx="10364451" cy="962089"/>
          </a:xfrm>
        </p:spPr>
        <p:txBody>
          <a:bodyPr/>
          <a:lstStyle/>
          <a:p>
            <a:r>
              <a:rPr lang="es-PE" dirty="0" smtClean="0"/>
              <a:t>PEDAGOGÍA: ESTATUS CIENTÍFICO CUESTIONADO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862149" y="1757516"/>
            <a:ext cx="104160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 smtClean="0"/>
              <a:t> 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4147424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93424"/>
          </a:xfrm>
        </p:spPr>
        <p:txBody>
          <a:bodyPr/>
          <a:lstStyle/>
          <a:p>
            <a:r>
              <a:rPr lang="es-PE" dirty="0" smtClean="0"/>
              <a:t>Pedagogía, no es una ciencia</a:t>
            </a:r>
            <a:endParaRPr lang="es-PE" dirty="0"/>
          </a:p>
        </p:txBody>
      </p:sp>
      <p:sp>
        <p:nvSpPr>
          <p:cNvPr id="3" name="Rectángulo 2"/>
          <p:cNvSpPr/>
          <p:nvPr/>
        </p:nvSpPr>
        <p:spPr>
          <a:xfrm>
            <a:off x="913776" y="1411942"/>
            <a:ext cx="103644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 smtClean="0"/>
              <a:t>Juan </a:t>
            </a:r>
            <a:r>
              <a:rPr lang="es-MX" sz="2400" dirty="0"/>
              <a:t>Carlos </a:t>
            </a:r>
            <a:r>
              <a:rPr lang="es-MX" sz="2400" dirty="0" err="1" smtClean="0"/>
              <a:t>Geneyro</a:t>
            </a:r>
            <a:r>
              <a:rPr lang="es-MX" sz="2400" dirty="0" smtClean="0"/>
              <a:t>: </a:t>
            </a:r>
            <a:r>
              <a:rPr lang="es-MX" sz="2400" dirty="0"/>
              <a:t>“status impreciso” </a:t>
            </a:r>
          </a:p>
          <a:p>
            <a:r>
              <a:rPr lang="es-MX" sz="2400" dirty="0" smtClean="0"/>
              <a:t> </a:t>
            </a:r>
          </a:p>
          <a:p>
            <a:r>
              <a:rPr lang="es-MX" sz="2400" dirty="0" smtClean="0"/>
              <a:t>Alfredo </a:t>
            </a:r>
            <a:r>
              <a:rPr lang="es-MX" sz="2400" dirty="0" err="1" smtClean="0"/>
              <a:t>Furlán</a:t>
            </a:r>
            <a:r>
              <a:rPr lang="es-MX" sz="2400" dirty="0" smtClean="0"/>
              <a:t>: “hibridación</a:t>
            </a:r>
            <a:r>
              <a:rPr lang="es-MX" sz="2400" dirty="0"/>
              <a:t>” y </a:t>
            </a:r>
            <a:r>
              <a:rPr lang="es-MX" sz="2400" dirty="0" smtClean="0"/>
              <a:t>status </a:t>
            </a:r>
            <a:r>
              <a:rPr lang="es-MX" sz="2400" dirty="0"/>
              <a:t>ambiguo</a:t>
            </a:r>
            <a:r>
              <a:rPr lang="es-MX" sz="2400" dirty="0" smtClean="0"/>
              <a:t>”</a:t>
            </a:r>
          </a:p>
          <a:p>
            <a:endParaRPr lang="es-MX" sz="2400" dirty="0" smtClean="0"/>
          </a:p>
          <a:p>
            <a:r>
              <a:rPr lang="es-MX" sz="2400" dirty="0" smtClean="0"/>
              <a:t>Jorge Larrosa :“bajo </a:t>
            </a:r>
            <a:r>
              <a:rPr lang="es-MX" sz="2400" dirty="0"/>
              <a:t>grado de autonomía y heterogeneidad de áreas de investigación</a:t>
            </a:r>
            <a:r>
              <a:rPr lang="es-MX" sz="2400" dirty="0" smtClean="0"/>
              <a:t>”</a:t>
            </a:r>
          </a:p>
          <a:p>
            <a:endParaRPr lang="es-MX" sz="2400" dirty="0"/>
          </a:p>
          <a:p>
            <a:r>
              <a:rPr lang="es-MX" sz="2400" dirty="0" smtClean="0"/>
              <a:t>Peter McLaren: </a:t>
            </a:r>
            <a:r>
              <a:rPr lang="es-PE" sz="2400" dirty="0" smtClean="0"/>
              <a:t> </a:t>
            </a:r>
            <a:r>
              <a:rPr lang="es-MX" sz="2400" dirty="0" smtClean="0"/>
              <a:t>“</a:t>
            </a:r>
            <a:r>
              <a:rPr lang="es-MX" sz="2400" dirty="0"/>
              <a:t>multiplicidad o vorágine de discursos</a:t>
            </a:r>
            <a:r>
              <a:rPr lang="es-MX" sz="2400" dirty="0" smtClean="0"/>
              <a:t>”</a:t>
            </a:r>
          </a:p>
          <a:p>
            <a:endParaRPr lang="es-MX" sz="2400" dirty="0"/>
          </a:p>
          <a:p>
            <a:r>
              <a:rPr lang="es-MX" sz="2400" dirty="0" smtClean="0"/>
              <a:t>Alicia </a:t>
            </a:r>
            <a:r>
              <a:rPr lang="es-MX" sz="2400" dirty="0"/>
              <a:t>De </a:t>
            </a:r>
            <a:r>
              <a:rPr lang="es-MX" sz="2400" dirty="0" smtClean="0"/>
              <a:t>Alba: </a:t>
            </a:r>
            <a:r>
              <a:rPr lang="es-MX" sz="2400" dirty="0"/>
              <a:t>“discursos de débil estructuración, baja autonomía relativa, escaso prestigio científico, escasa e indiferenciada difusión” </a:t>
            </a:r>
            <a:endParaRPr lang="es-MX" sz="2400" dirty="0" smtClean="0"/>
          </a:p>
          <a:p>
            <a:endParaRPr lang="es-MX" sz="2400" dirty="0" smtClean="0"/>
          </a:p>
          <a:p>
            <a:r>
              <a:rPr lang="es-PE" sz="2400" dirty="0"/>
              <a:t>Fuente: Alicia Virginia Martín.(2006,pp. 15-16)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68431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93424"/>
          </a:xfrm>
        </p:spPr>
        <p:txBody>
          <a:bodyPr/>
          <a:lstStyle/>
          <a:p>
            <a:r>
              <a:rPr lang="es-PE" dirty="0" smtClean="0"/>
              <a:t>PEDAGOGÍA, NO ES CIENCIA</a:t>
            </a:r>
            <a:endParaRPr lang="es-PE" dirty="0"/>
          </a:p>
        </p:txBody>
      </p:sp>
      <p:sp>
        <p:nvSpPr>
          <p:cNvPr id="3" name="Rectángulo 2"/>
          <p:cNvSpPr/>
          <p:nvPr/>
        </p:nvSpPr>
        <p:spPr>
          <a:xfrm>
            <a:off x="913776" y="1411942"/>
            <a:ext cx="103644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PE" sz="2400" dirty="0" smtClean="0"/>
          </a:p>
          <a:p>
            <a:r>
              <a:rPr lang="es-PE" sz="2400" dirty="0" smtClean="0"/>
              <a:t>María </a:t>
            </a:r>
            <a:r>
              <a:rPr lang="es-PE" sz="2400" dirty="0"/>
              <a:t>Cristina </a:t>
            </a:r>
            <a:r>
              <a:rPr lang="es-PE" sz="2400" dirty="0" err="1" smtClean="0"/>
              <a:t>Davini</a:t>
            </a:r>
            <a:r>
              <a:rPr lang="es-PE" sz="2400" dirty="0" smtClean="0"/>
              <a:t>: </a:t>
            </a:r>
            <a:r>
              <a:rPr lang="es-MX" sz="2400" dirty="0" smtClean="0"/>
              <a:t>“</a:t>
            </a:r>
            <a:r>
              <a:rPr lang="es-MX" sz="2400" dirty="0"/>
              <a:t>tendencia a la fragmentación, baja articulación, procesos disolventes, huida del </a:t>
            </a:r>
            <a:r>
              <a:rPr lang="es-PE" sz="2400" dirty="0"/>
              <a:t>campo -teorías diafragmáticas vs. </a:t>
            </a:r>
            <a:r>
              <a:rPr lang="es-PE" sz="2400" dirty="0" err="1"/>
              <a:t>megateorías</a:t>
            </a:r>
            <a:r>
              <a:rPr lang="es-PE" sz="2400" dirty="0"/>
              <a:t>-</a:t>
            </a:r>
            <a:r>
              <a:rPr lang="es-PE" sz="2400" dirty="0" smtClean="0"/>
              <a:t>”</a:t>
            </a:r>
          </a:p>
          <a:p>
            <a:endParaRPr lang="es-PE" sz="2400" dirty="0"/>
          </a:p>
          <a:p>
            <a:r>
              <a:rPr lang="es-PE" sz="2400" dirty="0"/>
              <a:t>José Gimeno Sacristán28</a:t>
            </a:r>
            <a:r>
              <a:rPr lang="es-PE" sz="2400" dirty="0" smtClean="0"/>
              <a:t>“panorama </a:t>
            </a:r>
            <a:r>
              <a:rPr lang="es-PE" sz="2400" dirty="0"/>
              <a:t>heterogéneo y disperso” “Torre de Babel, collage, gran caleidoscopio” </a:t>
            </a:r>
            <a:r>
              <a:rPr lang="es-PE" sz="2400" dirty="0" smtClean="0"/>
              <a:t>(), </a:t>
            </a:r>
          </a:p>
          <a:p>
            <a:endParaRPr lang="es-PE" sz="2400" dirty="0" smtClean="0"/>
          </a:p>
          <a:p>
            <a:r>
              <a:rPr lang="es-PE" sz="2400" dirty="0" smtClean="0"/>
              <a:t>Yves </a:t>
            </a:r>
            <a:r>
              <a:rPr lang="es-PE" sz="2400" dirty="0" err="1" smtClean="0"/>
              <a:t>Chevallard</a:t>
            </a:r>
            <a:r>
              <a:rPr lang="es-PE" sz="2400" dirty="0" smtClean="0"/>
              <a:t>: “incógnito </a:t>
            </a:r>
            <a:r>
              <a:rPr lang="es-PE" sz="2400" dirty="0"/>
              <a:t>epistemológico, situación </a:t>
            </a:r>
            <a:r>
              <a:rPr lang="es-PE" sz="2400" dirty="0" err="1"/>
              <a:t>precientífica</a:t>
            </a:r>
            <a:r>
              <a:rPr lang="es-PE" sz="2400" dirty="0" smtClean="0"/>
              <a:t>”,</a:t>
            </a:r>
          </a:p>
          <a:p>
            <a:endParaRPr lang="es-PE" sz="2400" dirty="0"/>
          </a:p>
          <a:p>
            <a:r>
              <a:rPr lang="es-PE" sz="2400" dirty="0" smtClean="0"/>
              <a:t> </a:t>
            </a:r>
            <a:r>
              <a:rPr lang="es-MX" sz="2400" dirty="0" err="1" smtClean="0"/>
              <a:t>Bartomeu</a:t>
            </a:r>
            <a:r>
              <a:rPr lang="es-MX" sz="2400" dirty="0" smtClean="0"/>
              <a:t> Monserrat, </a:t>
            </a:r>
            <a:r>
              <a:rPr lang="es-MX" sz="2400" dirty="0"/>
              <a:t>Fernando; </a:t>
            </a:r>
            <a:r>
              <a:rPr lang="es-MX" sz="2400" dirty="0" smtClean="0"/>
              <a:t>J</a:t>
            </a:r>
            <a:r>
              <a:rPr lang="es-MX" sz="2000" dirty="0" smtClean="0"/>
              <a:t>uárez</a:t>
            </a:r>
            <a:r>
              <a:rPr lang="es-MX" sz="2400" dirty="0" smtClean="0"/>
              <a:t>, </a:t>
            </a:r>
            <a:r>
              <a:rPr lang="es-MX" sz="2400" dirty="0"/>
              <a:t>Fernando y </a:t>
            </a:r>
            <a:r>
              <a:rPr lang="es-MX" sz="2400" dirty="0" smtClean="0"/>
              <a:t>otros: </a:t>
            </a:r>
            <a:r>
              <a:rPr lang="es-PE" sz="2400" dirty="0" smtClean="0"/>
              <a:t>“patética </a:t>
            </a:r>
            <a:r>
              <a:rPr lang="es-PE" sz="2400" dirty="0"/>
              <a:t>y dramática situación”30, </a:t>
            </a:r>
            <a:endParaRPr lang="es-PE" sz="2400" dirty="0" smtClean="0"/>
          </a:p>
          <a:p>
            <a:endParaRPr lang="es-PE" sz="2400" dirty="0" smtClean="0"/>
          </a:p>
          <a:p>
            <a:r>
              <a:rPr lang="es-PE" sz="2400" dirty="0" smtClean="0"/>
              <a:t>Fuente: Alicia </a:t>
            </a:r>
            <a:r>
              <a:rPr lang="es-PE" sz="2400" dirty="0"/>
              <a:t>Virginia </a:t>
            </a:r>
            <a:r>
              <a:rPr lang="es-PE" sz="2400" dirty="0" smtClean="0"/>
              <a:t>Martín.(2006,pp. </a:t>
            </a:r>
            <a:r>
              <a:rPr lang="es-PE" sz="2400" dirty="0"/>
              <a:t>15-16)</a:t>
            </a:r>
          </a:p>
          <a:p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4018123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Lectura N° 1</a:t>
            </a:r>
            <a:endParaRPr lang="es-PE" dirty="0"/>
          </a:p>
        </p:txBody>
      </p:sp>
      <p:sp>
        <p:nvSpPr>
          <p:cNvPr id="3" name="Rectángulo 2"/>
          <p:cNvSpPr/>
          <p:nvPr/>
        </p:nvSpPr>
        <p:spPr>
          <a:xfrm>
            <a:off x="3047999" y="3018696"/>
            <a:ext cx="6409509" cy="1219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Moreno Castillo, Ricardo ¿ES LA PEDAGOGÍA UNA CIENCIA</a:t>
            </a:r>
            <a:r>
              <a:rPr lang="es-PE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2000" b="1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https://www.redalyc.org/pdf/4475/447544586004.pdf</a:t>
            </a:r>
            <a:endParaRPr 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533538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Gota</Template>
  <TotalTime>361</TotalTime>
  <Words>338</Words>
  <Application>Microsoft Office PowerPoint</Application>
  <PresentationFormat>Panorámica</PresentationFormat>
  <Paragraphs>40</Paragraphs>
  <Slides>9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Tw Cen MT</vt:lpstr>
      <vt:lpstr>Gota</vt:lpstr>
      <vt:lpstr>Pedagogía general</vt:lpstr>
      <vt:lpstr>introducción</vt:lpstr>
      <vt:lpstr>Presentación de PowerPoint</vt:lpstr>
      <vt:lpstr>PARADIGMAS DE LAS CIENCIAS</vt:lpstr>
      <vt:lpstr>¿QUÉ ES LA PEDAGOGÍA? DOS VISIONES, DOS CONCEPCIONES</vt:lpstr>
      <vt:lpstr>PEDAGOGÍA: ESTATUS CIENTÍFICO CUESTIONADO</vt:lpstr>
      <vt:lpstr>Pedagogía, no es una ciencia</vt:lpstr>
      <vt:lpstr>PEDAGOGÍA, NO ES CIENCIA</vt:lpstr>
      <vt:lpstr>Lectura N°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Pedagogía general</dc:title>
  <dc:creator>Carlos Astete</dc:creator>
  <cp:lastModifiedBy>Carlos Astete</cp:lastModifiedBy>
  <cp:revision>18</cp:revision>
  <dcterms:created xsi:type="dcterms:W3CDTF">2021-09-08T16:48:46Z</dcterms:created>
  <dcterms:modified xsi:type="dcterms:W3CDTF">2021-09-13T19:28:20Z</dcterms:modified>
</cp:coreProperties>
</file>