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9"/>
  </p:notesMasterIdLst>
  <p:sldIdLst>
    <p:sldId id="256" r:id="rId2"/>
    <p:sldId id="257" r:id="rId3"/>
    <p:sldId id="279" r:id="rId4"/>
    <p:sldId id="258" r:id="rId5"/>
    <p:sldId id="259" r:id="rId6"/>
    <p:sldId id="260" r:id="rId7"/>
    <p:sldId id="261" r:id="rId8"/>
    <p:sldId id="263" r:id="rId9"/>
    <p:sldId id="265" r:id="rId10"/>
    <p:sldId id="266" r:id="rId11"/>
    <p:sldId id="268" r:id="rId12"/>
    <p:sldId id="271" r:id="rId13"/>
    <p:sldId id="272" r:id="rId14"/>
    <p:sldId id="274" r:id="rId15"/>
    <p:sldId id="280"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7" autoAdjust="0"/>
    <p:restoredTop sz="94660"/>
  </p:normalViewPr>
  <p:slideViewPr>
    <p:cSldViewPr snapToGrid="0">
      <p:cViewPr varScale="1">
        <p:scale>
          <a:sx n="67" d="100"/>
          <a:sy n="67"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8BAD99-582A-4A7D-BACC-342985141852}"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ES"/>
        </a:p>
      </dgm:t>
    </dgm:pt>
    <dgm:pt modelId="{AC6795F5-3DB8-449B-87AE-3C79F422E51F}">
      <dgm:prSet phldrT="[Texto]" custT="1"/>
      <dgm:spPr/>
      <dgm:t>
        <a:bodyPr/>
        <a:lstStyle/>
        <a:p>
          <a:r>
            <a:rPr lang="es-ES" sz="3600" dirty="0" smtClean="0"/>
            <a:t>APRENDIZAJE</a:t>
          </a:r>
          <a:endParaRPr lang="es-ES" sz="3600" dirty="0"/>
        </a:p>
      </dgm:t>
    </dgm:pt>
    <dgm:pt modelId="{B7C72AA7-BBA5-4A75-BF9F-952DCA1B112D}" type="parTrans" cxnId="{E06DB2E6-97AE-4C9A-B7B8-B230C11E0508}">
      <dgm:prSet/>
      <dgm:spPr/>
      <dgm:t>
        <a:bodyPr/>
        <a:lstStyle/>
        <a:p>
          <a:endParaRPr lang="es-ES"/>
        </a:p>
      </dgm:t>
    </dgm:pt>
    <dgm:pt modelId="{9AEC3876-0A68-46E8-A795-2ABAF5785549}" type="sibTrans" cxnId="{E06DB2E6-97AE-4C9A-B7B8-B230C11E0508}">
      <dgm:prSet/>
      <dgm:spPr/>
      <dgm:t>
        <a:bodyPr/>
        <a:lstStyle/>
        <a:p>
          <a:endParaRPr lang="es-ES"/>
        </a:p>
      </dgm:t>
    </dgm:pt>
    <dgm:pt modelId="{04AC5A61-B9EF-4918-A2DD-CE22D09B31DF}">
      <dgm:prSet phldrT="[Texto]"/>
      <dgm:spPr/>
      <dgm:t>
        <a:bodyPr/>
        <a:lstStyle/>
        <a:p>
          <a:r>
            <a:rPr lang="es-ES" b="1" dirty="0" smtClean="0">
              <a:solidFill>
                <a:schemeClr val="tx1"/>
              </a:solidFill>
            </a:rPr>
            <a:t>DIDÁCTICA</a:t>
          </a:r>
          <a:endParaRPr lang="es-ES" b="1" dirty="0">
            <a:solidFill>
              <a:schemeClr val="tx1"/>
            </a:solidFill>
          </a:endParaRPr>
        </a:p>
      </dgm:t>
    </dgm:pt>
    <dgm:pt modelId="{41450198-0737-463F-A159-A46FD2548EEB}" type="parTrans" cxnId="{5A3E41D6-36B2-4115-BBB4-D286E580E5F0}">
      <dgm:prSet/>
      <dgm:spPr/>
      <dgm:t>
        <a:bodyPr/>
        <a:lstStyle/>
        <a:p>
          <a:endParaRPr lang="es-ES"/>
        </a:p>
      </dgm:t>
    </dgm:pt>
    <dgm:pt modelId="{000E8514-8BA3-4412-97A4-142B281ED092}" type="sibTrans" cxnId="{5A3E41D6-36B2-4115-BBB4-D286E580E5F0}">
      <dgm:prSet/>
      <dgm:spPr/>
      <dgm:t>
        <a:bodyPr/>
        <a:lstStyle/>
        <a:p>
          <a:endParaRPr lang="es-ES"/>
        </a:p>
      </dgm:t>
    </dgm:pt>
    <dgm:pt modelId="{FA306B26-317B-42A2-9397-F840A55BF3F5}">
      <dgm:prSet phldrT="[Texto]"/>
      <dgm:spPr/>
      <dgm:t>
        <a:bodyPr/>
        <a:lstStyle/>
        <a:p>
          <a:r>
            <a:rPr lang="es-ES" b="1" dirty="0" smtClean="0">
              <a:solidFill>
                <a:schemeClr val="tx1"/>
              </a:solidFill>
            </a:rPr>
            <a:t>PLANIFICACIÓN</a:t>
          </a:r>
          <a:endParaRPr lang="es-ES" b="1" dirty="0">
            <a:solidFill>
              <a:schemeClr val="tx1"/>
            </a:solidFill>
          </a:endParaRPr>
        </a:p>
      </dgm:t>
    </dgm:pt>
    <dgm:pt modelId="{8AC28F35-2693-4B63-8014-8A2E51C38E20}" type="parTrans" cxnId="{574E0580-A0E3-4499-B4BA-86879CE3892E}">
      <dgm:prSet/>
      <dgm:spPr/>
      <dgm:t>
        <a:bodyPr/>
        <a:lstStyle/>
        <a:p>
          <a:endParaRPr lang="es-ES"/>
        </a:p>
      </dgm:t>
    </dgm:pt>
    <dgm:pt modelId="{58255916-2E20-4EBF-A037-E0870642582F}" type="sibTrans" cxnId="{574E0580-A0E3-4499-B4BA-86879CE3892E}">
      <dgm:prSet/>
      <dgm:spPr/>
      <dgm:t>
        <a:bodyPr/>
        <a:lstStyle/>
        <a:p>
          <a:endParaRPr lang="es-ES"/>
        </a:p>
      </dgm:t>
    </dgm:pt>
    <dgm:pt modelId="{9EF90D56-81C3-408E-9814-7C499121F227}">
      <dgm:prSet phldrT="[Texto]"/>
      <dgm:spPr/>
      <dgm:t>
        <a:bodyPr/>
        <a:lstStyle/>
        <a:p>
          <a:r>
            <a:rPr lang="es-ES" b="1" dirty="0" smtClean="0">
              <a:solidFill>
                <a:schemeClr val="tx1"/>
              </a:solidFill>
            </a:rPr>
            <a:t>GESTIÓN</a:t>
          </a:r>
          <a:endParaRPr lang="es-ES" b="1" dirty="0">
            <a:solidFill>
              <a:schemeClr val="tx1"/>
            </a:solidFill>
          </a:endParaRPr>
        </a:p>
      </dgm:t>
    </dgm:pt>
    <dgm:pt modelId="{3027371C-0DD2-4F96-ABBD-DAF7336A784F}" type="parTrans" cxnId="{5502AF53-9DAF-4FCC-ADDD-A32D71A03FF4}">
      <dgm:prSet/>
      <dgm:spPr/>
      <dgm:t>
        <a:bodyPr/>
        <a:lstStyle/>
        <a:p>
          <a:endParaRPr lang="es-ES"/>
        </a:p>
      </dgm:t>
    </dgm:pt>
    <dgm:pt modelId="{19B1B77E-3F4C-4B18-8CB9-E17A720FADB0}" type="sibTrans" cxnId="{5502AF53-9DAF-4FCC-ADDD-A32D71A03FF4}">
      <dgm:prSet/>
      <dgm:spPr/>
      <dgm:t>
        <a:bodyPr/>
        <a:lstStyle/>
        <a:p>
          <a:endParaRPr lang="es-ES"/>
        </a:p>
      </dgm:t>
    </dgm:pt>
    <dgm:pt modelId="{C50CFA4B-6DB9-4405-AED6-D6CE384A8EE0}">
      <dgm:prSet phldrT="[Texto]"/>
      <dgm:spPr/>
      <dgm:t>
        <a:bodyPr/>
        <a:lstStyle/>
        <a:p>
          <a:r>
            <a:rPr lang="es-ES" b="1" dirty="0" smtClean="0">
              <a:solidFill>
                <a:schemeClr val="tx1"/>
              </a:solidFill>
            </a:rPr>
            <a:t>EVALUACIÓN</a:t>
          </a:r>
          <a:endParaRPr lang="es-ES" b="1" dirty="0">
            <a:solidFill>
              <a:schemeClr val="tx1"/>
            </a:solidFill>
          </a:endParaRPr>
        </a:p>
      </dgm:t>
    </dgm:pt>
    <dgm:pt modelId="{84E5B822-8786-4517-905B-D17B57586E02}" type="parTrans" cxnId="{817637C5-419D-4BD8-B471-6CFD24E41122}">
      <dgm:prSet/>
      <dgm:spPr/>
      <dgm:t>
        <a:bodyPr/>
        <a:lstStyle/>
        <a:p>
          <a:endParaRPr lang="es-ES"/>
        </a:p>
      </dgm:t>
    </dgm:pt>
    <dgm:pt modelId="{0658BC9C-815C-4E9C-91F6-61D18D3D0B01}" type="sibTrans" cxnId="{817637C5-419D-4BD8-B471-6CFD24E41122}">
      <dgm:prSet/>
      <dgm:spPr/>
      <dgm:t>
        <a:bodyPr/>
        <a:lstStyle/>
        <a:p>
          <a:endParaRPr lang="es-ES"/>
        </a:p>
      </dgm:t>
    </dgm:pt>
    <dgm:pt modelId="{7B0E172C-6838-4028-9684-0C61DB3E5EB9}" type="pres">
      <dgm:prSet presAssocID="{AE8BAD99-582A-4A7D-BACC-342985141852}" presName="diagram" presStyleCnt="0">
        <dgm:presLayoutVars>
          <dgm:chMax val="1"/>
          <dgm:dir/>
          <dgm:animLvl val="ctr"/>
          <dgm:resizeHandles val="exact"/>
        </dgm:presLayoutVars>
      </dgm:prSet>
      <dgm:spPr/>
      <dgm:t>
        <a:bodyPr/>
        <a:lstStyle/>
        <a:p>
          <a:endParaRPr lang="es-ES"/>
        </a:p>
      </dgm:t>
    </dgm:pt>
    <dgm:pt modelId="{ED785D49-7C00-46FF-8A82-560EA91B04AE}" type="pres">
      <dgm:prSet presAssocID="{AE8BAD99-582A-4A7D-BACC-342985141852}" presName="matrix" presStyleCnt="0"/>
      <dgm:spPr/>
    </dgm:pt>
    <dgm:pt modelId="{C0785275-AE98-4CA4-8F41-255DDFC56A5C}" type="pres">
      <dgm:prSet presAssocID="{AE8BAD99-582A-4A7D-BACC-342985141852}" presName="tile1" presStyleLbl="node1" presStyleIdx="0" presStyleCnt="4"/>
      <dgm:spPr/>
      <dgm:t>
        <a:bodyPr/>
        <a:lstStyle/>
        <a:p>
          <a:endParaRPr lang="es-ES"/>
        </a:p>
      </dgm:t>
    </dgm:pt>
    <dgm:pt modelId="{CA5C1252-B700-4DE0-B30A-55303F082B50}" type="pres">
      <dgm:prSet presAssocID="{AE8BAD99-582A-4A7D-BACC-342985141852}" presName="tile1text" presStyleLbl="node1" presStyleIdx="0" presStyleCnt="4">
        <dgm:presLayoutVars>
          <dgm:chMax val="0"/>
          <dgm:chPref val="0"/>
          <dgm:bulletEnabled val="1"/>
        </dgm:presLayoutVars>
      </dgm:prSet>
      <dgm:spPr/>
      <dgm:t>
        <a:bodyPr/>
        <a:lstStyle/>
        <a:p>
          <a:endParaRPr lang="es-ES"/>
        </a:p>
      </dgm:t>
    </dgm:pt>
    <dgm:pt modelId="{197F648B-D4E8-4491-8F5E-623BE72F707B}" type="pres">
      <dgm:prSet presAssocID="{AE8BAD99-582A-4A7D-BACC-342985141852}" presName="tile2" presStyleLbl="node1" presStyleIdx="1" presStyleCnt="4"/>
      <dgm:spPr/>
      <dgm:t>
        <a:bodyPr/>
        <a:lstStyle/>
        <a:p>
          <a:endParaRPr lang="es-ES"/>
        </a:p>
      </dgm:t>
    </dgm:pt>
    <dgm:pt modelId="{53793BB8-3113-47F9-B69E-8EB4EB00AC16}" type="pres">
      <dgm:prSet presAssocID="{AE8BAD99-582A-4A7D-BACC-342985141852}" presName="tile2text" presStyleLbl="node1" presStyleIdx="1" presStyleCnt="4">
        <dgm:presLayoutVars>
          <dgm:chMax val="0"/>
          <dgm:chPref val="0"/>
          <dgm:bulletEnabled val="1"/>
        </dgm:presLayoutVars>
      </dgm:prSet>
      <dgm:spPr/>
      <dgm:t>
        <a:bodyPr/>
        <a:lstStyle/>
        <a:p>
          <a:endParaRPr lang="es-ES"/>
        </a:p>
      </dgm:t>
    </dgm:pt>
    <dgm:pt modelId="{22B6F7A4-5B13-49D5-AAA9-617ED2838A10}" type="pres">
      <dgm:prSet presAssocID="{AE8BAD99-582A-4A7D-BACC-342985141852}" presName="tile3" presStyleLbl="node1" presStyleIdx="2" presStyleCnt="4"/>
      <dgm:spPr/>
      <dgm:t>
        <a:bodyPr/>
        <a:lstStyle/>
        <a:p>
          <a:endParaRPr lang="es-ES"/>
        </a:p>
      </dgm:t>
    </dgm:pt>
    <dgm:pt modelId="{8DBCDD9A-172B-400D-8436-8592041F887D}" type="pres">
      <dgm:prSet presAssocID="{AE8BAD99-582A-4A7D-BACC-342985141852}" presName="tile3text" presStyleLbl="node1" presStyleIdx="2" presStyleCnt="4">
        <dgm:presLayoutVars>
          <dgm:chMax val="0"/>
          <dgm:chPref val="0"/>
          <dgm:bulletEnabled val="1"/>
        </dgm:presLayoutVars>
      </dgm:prSet>
      <dgm:spPr/>
      <dgm:t>
        <a:bodyPr/>
        <a:lstStyle/>
        <a:p>
          <a:endParaRPr lang="es-ES"/>
        </a:p>
      </dgm:t>
    </dgm:pt>
    <dgm:pt modelId="{C905221D-1C93-460A-8672-659654DCB1D4}" type="pres">
      <dgm:prSet presAssocID="{AE8BAD99-582A-4A7D-BACC-342985141852}" presName="tile4" presStyleLbl="node1" presStyleIdx="3" presStyleCnt="4"/>
      <dgm:spPr/>
      <dgm:t>
        <a:bodyPr/>
        <a:lstStyle/>
        <a:p>
          <a:endParaRPr lang="es-ES"/>
        </a:p>
      </dgm:t>
    </dgm:pt>
    <dgm:pt modelId="{32FA4631-1C29-4ECE-A6A1-A2B1087DFB6C}" type="pres">
      <dgm:prSet presAssocID="{AE8BAD99-582A-4A7D-BACC-342985141852}" presName="tile4text" presStyleLbl="node1" presStyleIdx="3" presStyleCnt="4">
        <dgm:presLayoutVars>
          <dgm:chMax val="0"/>
          <dgm:chPref val="0"/>
          <dgm:bulletEnabled val="1"/>
        </dgm:presLayoutVars>
      </dgm:prSet>
      <dgm:spPr/>
      <dgm:t>
        <a:bodyPr/>
        <a:lstStyle/>
        <a:p>
          <a:endParaRPr lang="es-ES"/>
        </a:p>
      </dgm:t>
    </dgm:pt>
    <dgm:pt modelId="{7E272DDA-934D-4C93-AAB3-ED58CBFBA7A2}" type="pres">
      <dgm:prSet presAssocID="{AE8BAD99-582A-4A7D-BACC-342985141852}" presName="centerTile" presStyleLbl="fgShp" presStyleIdx="0" presStyleCnt="1" custScaleX="111562">
        <dgm:presLayoutVars>
          <dgm:chMax val="0"/>
          <dgm:chPref val="0"/>
        </dgm:presLayoutVars>
      </dgm:prSet>
      <dgm:spPr/>
      <dgm:t>
        <a:bodyPr/>
        <a:lstStyle/>
        <a:p>
          <a:endParaRPr lang="es-ES"/>
        </a:p>
      </dgm:t>
    </dgm:pt>
  </dgm:ptLst>
  <dgm:cxnLst>
    <dgm:cxn modelId="{817637C5-419D-4BD8-B471-6CFD24E41122}" srcId="{AC6795F5-3DB8-449B-87AE-3C79F422E51F}" destId="{C50CFA4B-6DB9-4405-AED6-D6CE384A8EE0}" srcOrd="3" destOrd="0" parTransId="{84E5B822-8786-4517-905B-D17B57586E02}" sibTransId="{0658BC9C-815C-4E9C-91F6-61D18D3D0B01}"/>
    <dgm:cxn modelId="{CCD3E732-1FE2-4981-8511-5ED1D46B7F7C}" type="presOf" srcId="{C50CFA4B-6DB9-4405-AED6-D6CE384A8EE0}" destId="{32FA4631-1C29-4ECE-A6A1-A2B1087DFB6C}" srcOrd="1" destOrd="0" presId="urn:microsoft.com/office/officeart/2005/8/layout/matrix1"/>
    <dgm:cxn modelId="{5502AF53-9DAF-4FCC-ADDD-A32D71A03FF4}" srcId="{AC6795F5-3DB8-449B-87AE-3C79F422E51F}" destId="{9EF90D56-81C3-408E-9814-7C499121F227}" srcOrd="2" destOrd="0" parTransId="{3027371C-0DD2-4F96-ABBD-DAF7336A784F}" sibTransId="{19B1B77E-3F4C-4B18-8CB9-E17A720FADB0}"/>
    <dgm:cxn modelId="{8A4BB1BD-83FB-468A-903B-2CCD8C28BFE1}" type="presOf" srcId="{9EF90D56-81C3-408E-9814-7C499121F227}" destId="{8DBCDD9A-172B-400D-8436-8592041F887D}" srcOrd="1" destOrd="0" presId="urn:microsoft.com/office/officeart/2005/8/layout/matrix1"/>
    <dgm:cxn modelId="{F4ACF63A-DBBB-4AA8-B8F6-686BD40649F4}" type="presOf" srcId="{9EF90D56-81C3-408E-9814-7C499121F227}" destId="{22B6F7A4-5B13-49D5-AAA9-617ED2838A10}" srcOrd="0" destOrd="0" presId="urn:microsoft.com/office/officeart/2005/8/layout/matrix1"/>
    <dgm:cxn modelId="{E06DB2E6-97AE-4C9A-B7B8-B230C11E0508}" srcId="{AE8BAD99-582A-4A7D-BACC-342985141852}" destId="{AC6795F5-3DB8-449B-87AE-3C79F422E51F}" srcOrd="0" destOrd="0" parTransId="{B7C72AA7-BBA5-4A75-BF9F-952DCA1B112D}" sibTransId="{9AEC3876-0A68-46E8-A795-2ABAF5785549}"/>
    <dgm:cxn modelId="{BB30DF38-F649-4C3C-BB6F-19CA705E1836}" type="presOf" srcId="{FA306B26-317B-42A2-9397-F840A55BF3F5}" destId="{53793BB8-3113-47F9-B69E-8EB4EB00AC16}" srcOrd="1" destOrd="0" presId="urn:microsoft.com/office/officeart/2005/8/layout/matrix1"/>
    <dgm:cxn modelId="{80BBBCF9-4972-4CE8-A8D7-2E03FCE8B1A9}" type="presOf" srcId="{AC6795F5-3DB8-449B-87AE-3C79F422E51F}" destId="{7E272DDA-934D-4C93-AAB3-ED58CBFBA7A2}" srcOrd="0" destOrd="0" presId="urn:microsoft.com/office/officeart/2005/8/layout/matrix1"/>
    <dgm:cxn modelId="{4703B454-4632-4FC4-AD7A-FFE398AF68FF}" type="presOf" srcId="{AE8BAD99-582A-4A7D-BACC-342985141852}" destId="{7B0E172C-6838-4028-9684-0C61DB3E5EB9}" srcOrd="0" destOrd="0" presId="urn:microsoft.com/office/officeart/2005/8/layout/matrix1"/>
    <dgm:cxn modelId="{F61EA741-30DB-4305-9492-C3B42E4120E6}" type="presOf" srcId="{04AC5A61-B9EF-4918-A2DD-CE22D09B31DF}" destId="{C0785275-AE98-4CA4-8F41-255DDFC56A5C}" srcOrd="0" destOrd="0" presId="urn:microsoft.com/office/officeart/2005/8/layout/matrix1"/>
    <dgm:cxn modelId="{7FBE1CDA-021E-49AF-97DB-94516CB1D1DA}" type="presOf" srcId="{FA306B26-317B-42A2-9397-F840A55BF3F5}" destId="{197F648B-D4E8-4491-8F5E-623BE72F707B}" srcOrd="0" destOrd="0" presId="urn:microsoft.com/office/officeart/2005/8/layout/matrix1"/>
    <dgm:cxn modelId="{574E0580-A0E3-4499-B4BA-86879CE3892E}" srcId="{AC6795F5-3DB8-449B-87AE-3C79F422E51F}" destId="{FA306B26-317B-42A2-9397-F840A55BF3F5}" srcOrd="1" destOrd="0" parTransId="{8AC28F35-2693-4B63-8014-8A2E51C38E20}" sibTransId="{58255916-2E20-4EBF-A037-E0870642582F}"/>
    <dgm:cxn modelId="{321086D7-0504-44DE-A282-544177CDE122}" type="presOf" srcId="{04AC5A61-B9EF-4918-A2DD-CE22D09B31DF}" destId="{CA5C1252-B700-4DE0-B30A-55303F082B50}" srcOrd="1" destOrd="0" presId="urn:microsoft.com/office/officeart/2005/8/layout/matrix1"/>
    <dgm:cxn modelId="{9E2B53B5-73F3-4FBC-8DA5-396EBE950AB6}" type="presOf" srcId="{C50CFA4B-6DB9-4405-AED6-D6CE384A8EE0}" destId="{C905221D-1C93-460A-8672-659654DCB1D4}" srcOrd="0" destOrd="0" presId="urn:microsoft.com/office/officeart/2005/8/layout/matrix1"/>
    <dgm:cxn modelId="{5A3E41D6-36B2-4115-BBB4-D286E580E5F0}" srcId="{AC6795F5-3DB8-449B-87AE-3C79F422E51F}" destId="{04AC5A61-B9EF-4918-A2DD-CE22D09B31DF}" srcOrd="0" destOrd="0" parTransId="{41450198-0737-463F-A159-A46FD2548EEB}" sibTransId="{000E8514-8BA3-4412-97A4-142B281ED092}"/>
    <dgm:cxn modelId="{6D8A208B-E268-4951-BF77-C81770C60E02}" type="presParOf" srcId="{7B0E172C-6838-4028-9684-0C61DB3E5EB9}" destId="{ED785D49-7C00-46FF-8A82-560EA91B04AE}" srcOrd="0" destOrd="0" presId="urn:microsoft.com/office/officeart/2005/8/layout/matrix1"/>
    <dgm:cxn modelId="{B13ACE21-0101-4DBE-ADEB-101AF35E74E8}" type="presParOf" srcId="{ED785D49-7C00-46FF-8A82-560EA91B04AE}" destId="{C0785275-AE98-4CA4-8F41-255DDFC56A5C}" srcOrd="0" destOrd="0" presId="urn:microsoft.com/office/officeart/2005/8/layout/matrix1"/>
    <dgm:cxn modelId="{D7012160-E6F4-4F19-999F-BBC1DCDB1327}" type="presParOf" srcId="{ED785D49-7C00-46FF-8A82-560EA91B04AE}" destId="{CA5C1252-B700-4DE0-B30A-55303F082B50}" srcOrd="1" destOrd="0" presId="urn:microsoft.com/office/officeart/2005/8/layout/matrix1"/>
    <dgm:cxn modelId="{5DA479C3-414D-43D5-86B6-7710694CADF7}" type="presParOf" srcId="{ED785D49-7C00-46FF-8A82-560EA91B04AE}" destId="{197F648B-D4E8-4491-8F5E-623BE72F707B}" srcOrd="2" destOrd="0" presId="urn:microsoft.com/office/officeart/2005/8/layout/matrix1"/>
    <dgm:cxn modelId="{B34E1E3A-3322-4D40-8D5E-86D14D9C54C1}" type="presParOf" srcId="{ED785D49-7C00-46FF-8A82-560EA91B04AE}" destId="{53793BB8-3113-47F9-B69E-8EB4EB00AC16}" srcOrd="3" destOrd="0" presId="urn:microsoft.com/office/officeart/2005/8/layout/matrix1"/>
    <dgm:cxn modelId="{BB66D4F9-6803-4D52-99AC-E0645241D44F}" type="presParOf" srcId="{ED785D49-7C00-46FF-8A82-560EA91B04AE}" destId="{22B6F7A4-5B13-49D5-AAA9-617ED2838A10}" srcOrd="4" destOrd="0" presId="urn:microsoft.com/office/officeart/2005/8/layout/matrix1"/>
    <dgm:cxn modelId="{45187801-A482-4C60-BDF6-DAA4A3C5CD15}" type="presParOf" srcId="{ED785D49-7C00-46FF-8A82-560EA91B04AE}" destId="{8DBCDD9A-172B-400D-8436-8592041F887D}" srcOrd="5" destOrd="0" presId="urn:microsoft.com/office/officeart/2005/8/layout/matrix1"/>
    <dgm:cxn modelId="{B9B5B6AA-3E48-48DA-9351-E90699238EA3}" type="presParOf" srcId="{ED785D49-7C00-46FF-8A82-560EA91B04AE}" destId="{C905221D-1C93-460A-8672-659654DCB1D4}" srcOrd="6" destOrd="0" presId="urn:microsoft.com/office/officeart/2005/8/layout/matrix1"/>
    <dgm:cxn modelId="{D6D058EB-C4CF-41BA-930A-B65A5A05B50E}" type="presParOf" srcId="{ED785D49-7C00-46FF-8A82-560EA91B04AE}" destId="{32FA4631-1C29-4ECE-A6A1-A2B1087DFB6C}" srcOrd="7" destOrd="0" presId="urn:microsoft.com/office/officeart/2005/8/layout/matrix1"/>
    <dgm:cxn modelId="{AF41B46B-27E5-419E-82EE-89464CEDD6FE}" type="presParOf" srcId="{7B0E172C-6838-4028-9684-0C61DB3E5EB9}" destId="{7E272DDA-934D-4C93-AAB3-ED58CBFBA7A2}"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85275-AE98-4CA4-8F41-255DDFC56A5C}">
      <dsp:nvSpPr>
        <dsp:cNvPr id="0" name=""/>
        <dsp:cNvSpPr/>
      </dsp:nvSpPr>
      <dsp:spPr>
        <a:xfrm rot="16200000">
          <a:off x="1646237" y="-1646237"/>
          <a:ext cx="1797050" cy="5089525"/>
        </a:xfrm>
        <a:prstGeom prst="round1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lvl="0" algn="ctr" defTabSz="1822450">
            <a:lnSpc>
              <a:spcPct val="90000"/>
            </a:lnSpc>
            <a:spcBef>
              <a:spcPct val="0"/>
            </a:spcBef>
            <a:spcAft>
              <a:spcPct val="35000"/>
            </a:spcAft>
          </a:pPr>
          <a:r>
            <a:rPr lang="es-ES" sz="4100" b="1" kern="1200" dirty="0" smtClean="0">
              <a:solidFill>
                <a:schemeClr val="tx1"/>
              </a:solidFill>
            </a:rPr>
            <a:t>DIDÁCTICA</a:t>
          </a:r>
          <a:endParaRPr lang="es-ES" sz="4100" b="1" kern="1200" dirty="0">
            <a:solidFill>
              <a:schemeClr val="tx1"/>
            </a:solidFill>
          </a:endParaRPr>
        </a:p>
      </dsp:txBody>
      <dsp:txXfrm rot="5400000">
        <a:off x="-1" y="1"/>
        <a:ext cx="5089525" cy="1347787"/>
      </dsp:txXfrm>
    </dsp:sp>
    <dsp:sp modelId="{197F648B-D4E8-4491-8F5E-623BE72F707B}">
      <dsp:nvSpPr>
        <dsp:cNvPr id="0" name=""/>
        <dsp:cNvSpPr/>
      </dsp:nvSpPr>
      <dsp:spPr>
        <a:xfrm>
          <a:off x="5089525" y="0"/>
          <a:ext cx="5089525" cy="1797050"/>
        </a:xfrm>
        <a:prstGeom prst="round1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lvl="0" algn="ctr" defTabSz="1822450">
            <a:lnSpc>
              <a:spcPct val="90000"/>
            </a:lnSpc>
            <a:spcBef>
              <a:spcPct val="0"/>
            </a:spcBef>
            <a:spcAft>
              <a:spcPct val="35000"/>
            </a:spcAft>
          </a:pPr>
          <a:r>
            <a:rPr lang="es-ES" sz="4100" b="1" kern="1200" dirty="0" smtClean="0">
              <a:solidFill>
                <a:schemeClr val="tx1"/>
              </a:solidFill>
            </a:rPr>
            <a:t>PLANIFICACIÓN</a:t>
          </a:r>
          <a:endParaRPr lang="es-ES" sz="4100" b="1" kern="1200" dirty="0">
            <a:solidFill>
              <a:schemeClr val="tx1"/>
            </a:solidFill>
          </a:endParaRPr>
        </a:p>
      </dsp:txBody>
      <dsp:txXfrm>
        <a:off x="5089525" y="0"/>
        <a:ext cx="5089525" cy="1347787"/>
      </dsp:txXfrm>
    </dsp:sp>
    <dsp:sp modelId="{22B6F7A4-5B13-49D5-AAA9-617ED2838A10}">
      <dsp:nvSpPr>
        <dsp:cNvPr id="0" name=""/>
        <dsp:cNvSpPr/>
      </dsp:nvSpPr>
      <dsp:spPr>
        <a:xfrm rot="10800000">
          <a:off x="0" y="1797050"/>
          <a:ext cx="5089525" cy="1797050"/>
        </a:xfrm>
        <a:prstGeom prst="round1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lvl="0" algn="ctr" defTabSz="1822450">
            <a:lnSpc>
              <a:spcPct val="90000"/>
            </a:lnSpc>
            <a:spcBef>
              <a:spcPct val="0"/>
            </a:spcBef>
            <a:spcAft>
              <a:spcPct val="35000"/>
            </a:spcAft>
          </a:pPr>
          <a:r>
            <a:rPr lang="es-ES" sz="4100" b="1" kern="1200" dirty="0" smtClean="0">
              <a:solidFill>
                <a:schemeClr val="tx1"/>
              </a:solidFill>
            </a:rPr>
            <a:t>GESTIÓN</a:t>
          </a:r>
          <a:endParaRPr lang="es-ES" sz="4100" b="1" kern="1200" dirty="0">
            <a:solidFill>
              <a:schemeClr val="tx1"/>
            </a:solidFill>
          </a:endParaRPr>
        </a:p>
      </dsp:txBody>
      <dsp:txXfrm rot="10800000">
        <a:off x="0" y="2246312"/>
        <a:ext cx="5089525" cy="1347787"/>
      </dsp:txXfrm>
    </dsp:sp>
    <dsp:sp modelId="{C905221D-1C93-460A-8672-659654DCB1D4}">
      <dsp:nvSpPr>
        <dsp:cNvPr id="0" name=""/>
        <dsp:cNvSpPr/>
      </dsp:nvSpPr>
      <dsp:spPr>
        <a:xfrm rot="5400000">
          <a:off x="6735762" y="150812"/>
          <a:ext cx="1797050" cy="5089525"/>
        </a:xfrm>
        <a:prstGeom prst="round1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lvl="0" algn="ctr" defTabSz="1822450">
            <a:lnSpc>
              <a:spcPct val="90000"/>
            </a:lnSpc>
            <a:spcBef>
              <a:spcPct val="0"/>
            </a:spcBef>
            <a:spcAft>
              <a:spcPct val="35000"/>
            </a:spcAft>
          </a:pPr>
          <a:r>
            <a:rPr lang="es-ES" sz="4100" b="1" kern="1200" dirty="0" smtClean="0">
              <a:solidFill>
                <a:schemeClr val="tx1"/>
              </a:solidFill>
            </a:rPr>
            <a:t>EVALUACIÓN</a:t>
          </a:r>
          <a:endParaRPr lang="es-ES" sz="4100" b="1" kern="1200" dirty="0">
            <a:solidFill>
              <a:schemeClr val="tx1"/>
            </a:solidFill>
          </a:endParaRPr>
        </a:p>
      </dsp:txBody>
      <dsp:txXfrm rot="-5400000">
        <a:off x="5089524" y="2246312"/>
        <a:ext cx="5089525" cy="1347787"/>
      </dsp:txXfrm>
    </dsp:sp>
    <dsp:sp modelId="{7E272DDA-934D-4C93-AAB3-ED58CBFBA7A2}">
      <dsp:nvSpPr>
        <dsp:cNvPr id="0" name=""/>
        <dsp:cNvSpPr/>
      </dsp:nvSpPr>
      <dsp:spPr>
        <a:xfrm>
          <a:off x="3386132" y="1347787"/>
          <a:ext cx="3406785" cy="898525"/>
        </a:xfrm>
        <a:prstGeom prst="roundRect">
          <a:avLst/>
        </a:prstGeom>
        <a:solidFill>
          <a:schemeClr val="accent1">
            <a:tint val="6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ES" sz="3600" kern="1200" dirty="0" smtClean="0"/>
            <a:t>APRENDIZAJE</a:t>
          </a:r>
          <a:endParaRPr lang="es-ES" sz="3600" kern="1200" dirty="0"/>
        </a:p>
      </dsp:txBody>
      <dsp:txXfrm>
        <a:off x="3429994" y="1391649"/>
        <a:ext cx="3319061" cy="81080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47CD3-C89B-4738-8BDF-0228CEBD72C3}" type="datetimeFigureOut">
              <a:rPr lang="es-PE" smtClean="0"/>
              <a:t>7/12/2021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81329-70E0-4623-AEA7-2352C6A4F101}" type="slidenum">
              <a:rPr lang="es-PE" smtClean="0"/>
              <a:t>‹Nº›</a:t>
            </a:fld>
            <a:endParaRPr lang="es-PE"/>
          </a:p>
        </p:txBody>
      </p:sp>
    </p:spTree>
    <p:extLst>
      <p:ext uri="{BB962C8B-B14F-4D97-AF65-F5344CB8AC3E}">
        <p14:creationId xmlns:p14="http://schemas.microsoft.com/office/powerpoint/2010/main" val="3900641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0BCBBA55-3EB9-4BCB-A3B7-2EE2CE9F4679}" type="slidenum">
              <a:rPr lang="es-ES" smtClean="0"/>
              <a:pPr/>
              <a:t>4</a:t>
            </a:fld>
            <a:endParaRPr lang="es-ES"/>
          </a:p>
        </p:txBody>
      </p:sp>
    </p:spTree>
    <p:extLst>
      <p:ext uri="{BB962C8B-B14F-4D97-AF65-F5344CB8AC3E}">
        <p14:creationId xmlns:p14="http://schemas.microsoft.com/office/powerpoint/2010/main" val="3785939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0BCBBA55-3EB9-4BCB-A3B7-2EE2CE9F4679}" type="slidenum">
              <a:rPr lang="es-ES" smtClean="0"/>
              <a:pPr/>
              <a:t>9</a:t>
            </a:fld>
            <a:endParaRPr lang="es-ES"/>
          </a:p>
        </p:txBody>
      </p:sp>
    </p:spTree>
    <p:extLst>
      <p:ext uri="{BB962C8B-B14F-4D97-AF65-F5344CB8AC3E}">
        <p14:creationId xmlns:p14="http://schemas.microsoft.com/office/powerpoint/2010/main" val="2469876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0BCBBA55-3EB9-4BCB-A3B7-2EE2CE9F4679}" type="slidenum">
              <a:rPr lang="es-ES" smtClean="0"/>
              <a:pPr/>
              <a:t>10</a:t>
            </a:fld>
            <a:endParaRPr lang="es-ES"/>
          </a:p>
        </p:txBody>
      </p:sp>
    </p:spTree>
    <p:extLst>
      <p:ext uri="{BB962C8B-B14F-4D97-AF65-F5344CB8AC3E}">
        <p14:creationId xmlns:p14="http://schemas.microsoft.com/office/powerpoint/2010/main" val="3042768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0BCBBA55-3EB9-4BCB-A3B7-2EE2CE9F4679}" type="slidenum">
              <a:rPr lang="es-ES" smtClean="0"/>
              <a:pPr/>
              <a:t>11</a:t>
            </a:fld>
            <a:endParaRPr lang="es-ES"/>
          </a:p>
        </p:txBody>
      </p:sp>
    </p:spTree>
    <p:extLst>
      <p:ext uri="{BB962C8B-B14F-4D97-AF65-F5344CB8AC3E}">
        <p14:creationId xmlns:p14="http://schemas.microsoft.com/office/powerpoint/2010/main" val="3290169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0BCBBA55-3EB9-4BCB-A3B7-2EE2CE9F4679}" type="slidenum">
              <a:rPr lang="es-ES" smtClean="0"/>
              <a:pPr/>
              <a:t>13</a:t>
            </a:fld>
            <a:endParaRPr lang="es-ES"/>
          </a:p>
        </p:txBody>
      </p:sp>
    </p:spTree>
    <p:extLst>
      <p:ext uri="{BB962C8B-B14F-4D97-AF65-F5344CB8AC3E}">
        <p14:creationId xmlns:p14="http://schemas.microsoft.com/office/powerpoint/2010/main" val="21258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0BCBBA55-3EB9-4BCB-A3B7-2EE2CE9F4679}" type="slidenum">
              <a:rPr lang="es-ES" smtClean="0"/>
              <a:pPr/>
              <a:t>14</a:t>
            </a:fld>
            <a:endParaRPr lang="es-ES"/>
          </a:p>
        </p:txBody>
      </p:sp>
    </p:spTree>
    <p:extLst>
      <p:ext uri="{BB962C8B-B14F-4D97-AF65-F5344CB8AC3E}">
        <p14:creationId xmlns:p14="http://schemas.microsoft.com/office/powerpoint/2010/main" val="3302569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12/7/2021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3833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25692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60658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371546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12/7/2021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2046902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348629712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27134366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30549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3513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12/7/2021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252035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12/7/2021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18066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12/7/2021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9487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core.ac.uk/download/pdf/39050117.pdf" TargetMode="External"/><Relationship Id="rId2" Type="http://schemas.openxmlformats.org/officeDocument/2006/relationships/hyperlink" Target="https://es.scribd.com/document/452188686/Perez-Gomez-y-Gimeno-Sacristan-1988-Pensamiento-y-accion-en-el-profesor" TargetMode="External"/><Relationship Id="rId1" Type="http://schemas.openxmlformats.org/officeDocument/2006/relationships/slideLayout" Target="../slideLayouts/slideLayout6.xml"/><Relationship Id="rId4" Type="http://schemas.openxmlformats.org/officeDocument/2006/relationships/hyperlink" Target="https://blog.cognifit.com/es/teorias-del-aprendizaje/"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sz="5400" dirty="0" smtClean="0"/>
              <a:t>El proceso pedagógico: APRENDIZAJE y evaluación</a:t>
            </a:r>
            <a:endParaRPr lang="es-PE" sz="5400" dirty="0"/>
          </a:p>
        </p:txBody>
      </p:sp>
      <p:sp>
        <p:nvSpPr>
          <p:cNvPr id="4" name="Subtítulo 3"/>
          <p:cNvSpPr>
            <a:spLocks noGrp="1"/>
          </p:cNvSpPr>
          <p:nvPr>
            <p:ph type="subTitle" idx="1"/>
          </p:nvPr>
        </p:nvSpPr>
        <p:spPr>
          <a:xfrm>
            <a:off x="2215045" y="5236246"/>
            <a:ext cx="8045373" cy="742279"/>
          </a:xfrm>
        </p:spPr>
        <p:txBody>
          <a:bodyPr>
            <a:noAutofit/>
          </a:bodyPr>
          <a:lstStyle/>
          <a:p>
            <a:r>
              <a:rPr lang="es-MX" sz="1600" dirty="0" smtClean="0"/>
              <a:t>ELEMENTOS CENTRALES DELA ACCIÓN PEDAGÓGICA :APRENDIZAJE-ENSEÑANZA</a:t>
            </a:r>
          </a:p>
          <a:p>
            <a:r>
              <a:rPr lang="es-MX" sz="1600" dirty="0" smtClean="0"/>
              <a:t>DESE  LAS TEORÍAS DEL APRENDIZAJE Y LA EVALUACIÓN PEDAGÓGICA</a:t>
            </a:r>
            <a:endParaRPr lang="es-PE" sz="1600" dirty="0"/>
          </a:p>
        </p:txBody>
      </p:sp>
    </p:spTree>
    <p:extLst>
      <p:ext uri="{BB962C8B-B14F-4D97-AF65-F5344CB8AC3E}">
        <p14:creationId xmlns:p14="http://schemas.microsoft.com/office/powerpoint/2010/main" val="373839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516259" y="31604"/>
            <a:ext cx="9329737" cy="1323439"/>
          </a:xfrm>
          <a:prstGeom prst="rect">
            <a:avLst/>
          </a:prstGeom>
          <a:solidFill>
            <a:schemeClr val="bg1"/>
          </a:solidFill>
          <a:ln>
            <a:solidFill>
              <a:schemeClr val="tx1"/>
            </a:solidFill>
          </a:ln>
        </p:spPr>
        <p:txBody>
          <a:bodyPr wrap="square" rtlCol="0">
            <a:spAutoFit/>
          </a:bodyPr>
          <a:lstStyle/>
          <a:p>
            <a:r>
              <a:rPr lang="es-ES" sz="4000" b="1" dirty="0"/>
              <a:t>TEORÍA COGNITIVA(</a:t>
            </a:r>
            <a:r>
              <a:rPr lang="es-ES" sz="2800" b="1" dirty="0" err="1"/>
              <a:t>Resniek</a:t>
            </a:r>
            <a:r>
              <a:rPr lang="es-ES" sz="2800" b="1" dirty="0"/>
              <a:t>/Collins,1998</a:t>
            </a:r>
            <a:r>
              <a:rPr lang="es-ES" sz="2800" dirty="0" smtClean="0">
                <a:ln w="0"/>
                <a:effectLst>
                  <a:outerShdw blurRad="38100" dist="19050" dir="2700000" algn="tl" rotWithShape="0">
                    <a:schemeClr val="dk1">
                      <a:alpha val="40000"/>
                    </a:schemeClr>
                  </a:outerShdw>
                </a:effectLst>
              </a:rPr>
              <a:t>)</a:t>
            </a:r>
          </a:p>
          <a:p>
            <a:endParaRPr lang="es-ES" sz="4000" dirty="0">
              <a:ln w="0"/>
              <a:effectLst>
                <a:outerShdw blurRad="38100" dist="19050" dir="2700000" algn="tl" rotWithShape="0">
                  <a:schemeClr val="dk1">
                    <a:alpha val="40000"/>
                  </a:schemeClr>
                </a:outerShdw>
              </a:effectLst>
            </a:endParaRPr>
          </a:p>
        </p:txBody>
      </p:sp>
      <p:sp>
        <p:nvSpPr>
          <p:cNvPr id="3" name="2 Rectángulo"/>
          <p:cNvSpPr/>
          <p:nvPr/>
        </p:nvSpPr>
        <p:spPr>
          <a:xfrm>
            <a:off x="3657600" y="2886565"/>
            <a:ext cx="542925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tx1"/>
                </a:solidFill>
              </a:rPr>
              <a:t>¿CÓMO APRENDER Y APLICAR</a:t>
            </a:r>
          </a:p>
          <a:p>
            <a:pPr algn="ctr"/>
            <a:r>
              <a:rPr lang="es-ES" sz="2400" b="1" dirty="0">
                <a:solidFill>
                  <a:schemeClr val="tx1"/>
                </a:solidFill>
              </a:rPr>
              <a:t>HABILIDADES  DE APRENDIZAJE</a:t>
            </a:r>
            <a:r>
              <a:rPr lang="es-ES" sz="2400" dirty="0"/>
              <a:t>?</a:t>
            </a:r>
          </a:p>
        </p:txBody>
      </p:sp>
      <p:sp>
        <p:nvSpPr>
          <p:cNvPr id="4" name="3 Elipse"/>
          <p:cNvSpPr/>
          <p:nvPr/>
        </p:nvSpPr>
        <p:spPr>
          <a:xfrm>
            <a:off x="1298898" y="4500569"/>
            <a:ext cx="2857520" cy="1643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SE HA ESTUDIADO LA NATURALEZA DEL SABER</a:t>
            </a:r>
            <a:endParaRPr lang="es-ES" sz="1600" dirty="0">
              <a:solidFill>
                <a:schemeClr val="tx1"/>
              </a:solidFill>
            </a:endParaRPr>
          </a:p>
        </p:txBody>
      </p:sp>
      <p:sp>
        <p:nvSpPr>
          <p:cNvPr id="7" name="6 Elipse"/>
          <p:cNvSpPr/>
          <p:nvPr/>
        </p:nvSpPr>
        <p:spPr>
          <a:xfrm>
            <a:off x="4692797" y="4607726"/>
            <a:ext cx="2976662" cy="1428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 </a:t>
            </a:r>
            <a:r>
              <a:rPr lang="es-ES" sz="2000" b="1" dirty="0">
                <a:solidFill>
                  <a:schemeClr val="tx1"/>
                </a:solidFill>
              </a:rPr>
              <a:t>QUÉ SABER  PARA SER</a:t>
            </a:r>
          </a:p>
          <a:p>
            <a:pPr algn="ctr"/>
            <a:r>
              <a:rPr lang="es-ES" sz="2000" b="1" dirty="0">
                <a:solidFill>
                  <a:schemeClr val="tx1"/>
                </a:solidFill>
              </a:rPr>
              <a:t>COMPETENTE</a:t>
            </a:r>
          </a:p>
        </p:txBody>
      </p:sp>
      <p:sp>
        <p:nvSpPr>
          <p:cNvPr id="8" name="7 Elipse"/>
          <p:cNvSpPr/>
          <p:nvPr/>
        </p:nvSpPr>
        <p:spPr>
          <a:xfrm>
            <a:off x="8283240" y="4500570"/>
            <a:ext cx="2633629" cy="1643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NO SE HA ESTUDIADO CÓMO SE APRENDE</a:t>
            </a:r>
            <a:endParaRPr lang="es-ES" b="1" dirty="0">
              <a:solidFill>
                <a:schemeClr val="tx1"/>
              </a:solidFill>
            </a:endParaRPr>
          </a:p>
        </p:txBody>
      </p:sp>
      <p:sp>
        <p:nvSpPr>
          <p:cNvPr id="10" name="9 Flecha abajo"/>
          <p:cNvSpPr/>
          <p:nvPr/>
        </p:nvSpPr>
        <p:spPr>
          <a:xfrm rot="16200000">
            <a:off x="7784333" y="4964917"/>
            <a:ext cx="484632"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Flecha abajo"/>
          <p:cNvSpPr/>
          <p:nvPr/>
        </p:nvSpPr>
        <p:spPr>
          <a:xfrm rot="10800000">
            <a:off x="5789963" y="4029572"/>
            <a:ext cx="484632" cy="5781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Elipse"/>
          <p:cNvSpPr/>
          <p:nvPr/>
        </p:nvSpPr>
        <p:spPr>
          <a:xfrm>
            <a:off x="3209904" y="1465524"/>
            <a:ext cx="5876946" cy="109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tx1"/>
                </a:solidFill>
              </a:rPr>
              <a:t>APRENDIZAJE COMO CAMBIO COGNITVO</a:t>
            </a:r>
            <a:endParaRPr lang="es-ES" sz="2400" b="1" dirty="0">
              <a:solidFill>
                <a:schemeClr val="tx1"/>
              </a:solidFill>
            </a:endParaRPr>
          </a:p>
        </p:txBody>
      </p:sp>
      <p:sp>
        <p:nvSpPr>
          <p:cNvPr id="21" name="20 Flecha izquierda y derecha"/>
          <p:cNvSpPr/>
          <p:nvPr/>
        </p:nvSpPr>
        <p:spPr>
          <a:xfrm>
            <a:off x="4055819" y="5079791"/>
            <a:ext cx="714380"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1 Flecha abajo"/>
          <p:cNvSpPr/>
          <p:nvPr/>
        </p:nvSpPr>
        <p:spPr>
          <a:xfrm rot="10800000">
            <a:off x="5789963" y="2515742"/>
            <a:ext cx="48463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19782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28788" y="357167"/>
            <a:ext cx="9172575" cy="1323439"/>
          </a:xfrm>
          <a:prstGeom prst="rect">
            <a:avLst/>
          </a:prstGeom>
          <a:solidFill>
            <a:schemeClr val="accent6">
              <a:lumMod val="40000"/>
              <a:lumOff val="60000"/>
            </a:schemeClr>
          </a:solidFill>
          <a:ln>
            <a:solidFill>
              <a:schemeClr val="tx1"/>
            </a:solidFill>
          </a:ln>
        </p:spPr>
        <p:txBody>
          <a:bodyPr wrap="square" rtlCol="0">
            <a:spAutoFit/>
          </a:bodyPr>
          <a:lstStyle/>
          <a:p>
            <a:pPr algn="ctr"/>
            <a:r>
              <a:rPr lang="es-ES" sz="4000" b="1" dirty="0" smtClean="0"/>
              <a:t>TEORÍACOGNITIVA</a:t>
            </a:r>
          </a:p>
          <a:p>
            <a:pPr algn="ctr"/>
            <a:r>
              <a:rPr lang="es-ES" sz="4000" b="1" dirty="0" smtClean="0"/>
              <a:t>(</a:t>
            </a:r>
            <a:r>
              <a:rPr lang="es-ES" sz="2800" b="1" dirty="0" err="1" smtClean="0"/>
              <a:t>Resniek</a:t>
            </a:r>
            <a:r>
              <a:rPr lang="es-ES" sz="2800" b="1" dirty="0" smtClean="0"/>
              <a:t>/Collins,1998</a:t>
            </a:r>
            <a:r>
              <a:rPr lang="es-ES" sz="2800" b="1" dirty="0"/>
              <a:t>)</a:t>
            </a:r>
            <a:endParaRPr lang="es-ES" sz="4000" b="1" dirty="0"/>
          </a:p>
        </p:txBody>
      </p:sp>
      <p:sp>
        <p:nvSpPr>
          <p:cNvPr id="3" name="2 Rectángulo"/>
          <p:cNvSpPr/>
          <p:nvPr/>
        </p:nvSpPr>
        <p:spPr>
          <a:xfrm>
            <a:off x="3952860" y="3071810"/>
            <a:ext cx="4357718"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tx1"/>
                </a:solidFill>
              </a:rPr>
              <a:t>Grupo de hábitos establecidos</a:t>
            </a:r>
          </a:p>
        </p:txBody>
      </p:sp>
      <p:sp>
        <p:nvSpPr>
          <p:cNvPr id="15" name="14 Elipse"/>
          <p:cNvSpPr/>
          <p:nvPr/>
        </p:nvSpPr>
        <p:spPr>
          <a:xfrm>
            <a:off x="3417075" y="1800220"/>
            <a:ext cx="542928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tx1"/>
                </a:solidFill>
              </a:rPr>
              <a:t>HABILIDADES DE APRENDIZAJE</a:t>
            </a:r>
            <a:endParaRPr lang="es-ES" sz="2400" b="1" dirty="0">
              <a:solidFill>
                <a:schemeClr val="tx1"/>
              </a:solidFill>
            </a:endParaRPr>
          </a:p>
        </p:txBody>
      </p:sp>
      <p:sp>
        <p:nvSpPr>
          <p:cNvPr id="22" name="21 Flecha abajo"/>
          <p:cNvSpPr/>
          <p:nvPr/>
        </p:nvSpPr>
        <p:spPr>
          <a:xfrm>
            <a:off x="5817965" y="2740771"/>
            <a:ext cx="48463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Recortar rectángulo de esquina diagonal"/>
          <p:cNvSpPr/>
          <p:nvPr/>
        </p:nvSpPr>
        <p:spPr>
          <a:xfrm>
            <a:off x="1371600" y="4500570"/>
            <a:ext cx="2795574" cy="9144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CUESTIONAMIENTO</a:t>
            </a:r>
          </a:p>
        </p:txBody>
      </p:sp>
      <p:sp>
        <p:nvSpPr>
          <p:cNvPr id="13" name="12 Recortar rectángulo de esquina diagonal"/>
          <p:cNvSpPr/>
          <p:nvPr/>
        </p:nvSpPr>
        <p:spPr>
          <a:xfrm>
            <a:off x="3718350" y="5669668"/>
            <a:ext cx="2214578" cy="9144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ELABORACIÓN</a:t>
            </a:r>
          </a:p>
        </p:txBody>
      </p:sp>
      <p:sp>
        <p:nvSpPr>
          <p:cNvPr id="14" name="13 Recortar rectángulo de esquina diagonal"/>
          <p:cNvSpPr/>
          <p:nvPr/>
        </p:nvSpPr>
        <p:spPr>
          <a:xfrm>
            <a:off x="7927726" y="4515317"/>
            <a:ext cx="2430711" cy="9144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COMUNICACIÓN</a:t>
            </a:r>
          </a:p>
        </p:txBody>
      </p:sp>
      <p:sp>
        <p:nvSpPr>
          <p:cNvPr id="16" name="15 Recortar rectángulo de esquina diagonal"/>
          <p:cNvSpPr/>
          <p:nvPr/>
        </p:nvSpPr>
        <p:spPr>
          <a:xfrm>
            <a:off x="6176752" y="5676039"/>
            <a:ext cx="2214578" cy="9144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DEDICACIÓN</a:t>
            </a:r>
          </a:p>
        </p:txBody>
      </p:sp>
      <p:sp>
        <p:nvSpPr>
          <p:cNvPr id="17" name="16 Conector"/>
          <p:cNvSpPr/>
          <p:nvPr/>
        </p:nvSpPr>
        <p:spPr>
          <a:xfrm>
            <a:off x="5738810" y="4071942"/>
            <a:ext cx="642942"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de</a:t>
            </a:r>
          </a:p>
        </p:txBody>
      </p:sp>
      <p:cxnSp>
        <p:nvCxnSpPr>
          <p:cNvPr id="19" name="18 Conector recto de flecha"/>
          <p:cNvCxnSpPr>
            <a:stCxn id="17" idx="2"/>
          </p:cNvCxnSpPr>
          <p:nvPr/>
        </p:nvCxnSpPr>
        <p:spPr>
          <a:xfrm rot="10800000" flipV="1">
            <a:off x="4224339" y="4300542"/>
            <a:ext cx="1514473" cy="8404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a:stCxn id="17" idx="4"/>
          </p:cNvCxnSpPr>
          <p:nvPr/>
        </p:nvCxnSpPr>
        <p:spPr>
          <a:xfrm rot="16200000" flipH="1">
            <a:off x="5842395" y="4747028"/>
            <a:ext cx="1042996" cy="6072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rot="5400000">
            <a:off x="5081073" y="4677417"/>
            <a:ext cx="980956" cy="6656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a:stCxn id="17" idx="6"/>
          </p:cNvCxnSpPr>
          <p:nvPr/>
        </p:nvCxnSpPr>
        <p:spPr>
          <a:xfrm>
            <a:off x="6381752" y="4300542"/>
            <a:ext cx="1357322" cy="7000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035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14425" y="228587"/>
            <a:ext cx="10415588" cy="646331"/>
          </a:xfrm>
          <a:prstGeom prst="rect">
            <a:avLst/>
          </a:prstGeom>
          <a:solidFill>
            <a:schemeClr val="bg1"/>
          </a:solidFill>
          <a:ln>
            <a:solidFill>
              <a:schemeClr val="tx1"/>
            </a:solidFill>
          </a:ln>
        </p:spPr>
        <p:txBody>
          <a:bodyPr wrap="square" rtlCol="0">
            <a:spAutoFit/>
          </a:bodyPr>
          <a:lstStyle/>
          <a:p>
            <a:pPr algn="ctr"/>
            <a:r>
              <a:rPr lang="es-ES" sz="3600" b="1" dirty="0"/>
              <a:t>¿QUÉ ES EL CONOCIMIENTO PREVIO?</a:t>
            </a:r>
          </a:p>
        </p:txBody>
      </p:sp>
      <p:sp>
        <p:nvSpPr>
          <p:cNvPr id="6" name="5 CuadroTexto"/>
          <p:cNvSpPr txBox="1"/>
          <p:nvPr/>
        </p:nvSpPr>
        <p:spPr>
          <a:xfrm>
            <a:off x="1114425" y="1085840"/>
            <a:ext cx="10415588" cy="5262979"/>
          </a:xfrm>
          <a:prstGeom prst="rect">
            <a:avLst/>
          </a:prstGeom>
          <a:solidFill>
            <a:srgbClr val="00B050"/>
          </a:solidFill>
          <a:ln>
            <a:solidFill>
              <a:schemeClr val="tx1"/>
            </a:solidFill>
          </a:ln>
        </p:spPr>
        <p:txBody>
          <a:bodyPr wrap="square" rtlCol="0">
            <a:spAutoFit/>
          </a:bodyPr>
          <a:lstStyle/>
          <a:p>
            <a:pPr marL="342900" indent="-342900">
              <a:buAutoNum type="alphaUcPeriod"/>
            </a:pPr>
            <a:r>
              <a:rPr lang="es-ES" sz="2000" dirty="0"/>
              <a:t>¿</a:t>
            </a:r>
            <a:r>
              <a:rPr lang="es-ES" sz="2400" b="1" dirty="0"/>
              <a:t>QUÉ SON CONOCIMIENTOS PREVIOS?</a:t>
            </a:r>
          </a:p>
          <a:p>
            <a:pPr marL="342900" indent="-342900">
              <a:buAutoNum type="alphaUcPeriod"/>
            </a:pPr>
            <a:r>
              <a:rPr lang="es-ES" sz="2400" b="1" dirty="0"/>
              <a:t>¿CÓMO SE ANALIZA Y DETERMINA LOS CONOCIMIENTOS PREVIOS?</a:t>
            </a:r>
          </a:p>
          <a:p>
            <a:pPr marL="342900" indent="-342900">
              <a:buAutoNum type="alphaUcPeriod"/>
            </a:pPr>
            <a:r>
              <a:rPr lang="es-ES" sz="2400" b="1" dirty="0"/>
              <a:t>¿QUÉ TIPOS DE CONOCIMIENTOS PREVIOS EXISTEN?</a:t>
            </a:r>
          </a:p>
          <a:p>
            <a:pPr marL="342900" indent="-342900">
              <a:buAutoNum type="alphaUcPeriod"/>
            </a:pPr>
            <a:r>
              <a:rPr lang="es-ES" sz="2400" b="1" dirty="0"/>
              <a:t>¿SE PUEDEN TRATAR LOS CONOCIMIENTOS PREVIOS REFERIDOS AL CAMPO DE LAS CIENCIAS FÍSICO-NATURALES CON LOS CRITERIOS DE LAS OTRAS MATERIAS?</a:t>
            </a:r>
          </a:p>
          <a:p>
            <a:pPr marL="342900" indent="-342900">
              <a:buAutoNum type="alphaUcPeriod"/>
            </a:pPr>
            <a:r>
              <a:rPr lang="es-ES" sz="2400" b="1" dirty="0"/>
              <a:t>¿SON LOS CONOCIMIENTOS PREVIOS OBSTÁCULOS EPISTEMLÓGICOS O FACILITADORES EMPÍRICOS?</a:t>
            </a:r>
          </a:p>
          <a:p>
            <a:pPr marL="342900" indent="-342900">
              <a:buAutoNum type="alphaUcPeriod"/>
            </a:pPr>
            <a:r>
              <a:rPr lang="es-ES" sz="2400" b="1" dirty="0"/>
              <a:t>SE HAN HECHOS INVESTIGACIONES SOBRE EL CONOCMINTO PREVIO EN EL CAMPO DE LAS MATEMÁTICAS , LA FISICA Y LA BIOLOGÍA, PERO EXISTEN ESCASAS EVIDENCIAS CIENTÍFICAS  DEL CAMPO DE LAS CIENCIAS SOCIALES, LA HISTORIA,  LAS ARTES Y LOS VALORES MORALES.</a:t>
            </a:r>
          </a:p>
        </p:txBody>
      </p:sp>
    </p:spTree>
    <p:extLst>
      <p:ext uri="{BB962C8B-B14F-4D97-AF65-F5344CB8AC3E}">
        <p14:creationId xmlns:p14="http://schemas.microsoft.com/office/powerpoint/2010/main" val="127212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271587" y="571481"/>
            <a:ext cx="9558337" cy="707886"/>
          </a:xfrm>
          <a:prstGeom prst="rect">
            <a:avLst/>
          </a:prstGeom>
          <a:solidFill>
            <a:schemeClr val="bg1"/>
          </a:solidFill>
          <a:ln>
            <a:solidFill>
              <a:schemeClr val="tx1"/>
            </a:solidFill>
          </a:ln>
        </p:spPr>
        <p:txBody>
          <a:bodyPr wrap="square" rtlCol="0">
            <a:spAutoFit/>
          </a:bodyPr>
          <a:lstStyle/>
          <a:p>
            <a:pPr algn="ctr"/>
            <a:r>
              <a:rPr lang="es-ES" sz="3200" b="1" dirty="0"/>
              <a:t>CONOCIMIENTO PREVIO</a:t>
            </a:r>
            <a:r>
              <a:rPr lang="es-ES" sz="4000" b="1" dirty="0"/>
              <a:t>: </a:t>
            </a:r>
            <a:r>
              <a:rPr lang="es-ES" sz="2800" b="1" dirty="0"/>
              <a:t>PROBLEMÁTICA</a:t>
            </a:r>
          </a:p>
        </p:txBody>
      </p:sp>
      <p:sp>
        <p:nvSpPr>
          <p:cNvPr id="16" name="15 Elipse"/>
          <p:cNvSpPr/>
          <p:nvPr/>
        </p:nvSpPr>
        <p:spPr>
          <a:xfrm>
            <a:off x="3224212" y="1898113"/>
            <a:ext cx="56007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tx1"/>
                </a:solidFill>
              </a:rPr>
              <a:t>CONOCIMIENTO PREVIO</a:t>
            </a:r>
          </a:p>
        </p:txBody>
      </p:sp>
      <p:sp>
        <p:nvSpPr>
          <p:cNvPr id="9" name="8 Rectángulo redondeado"/>
          <p:cNvSpPr/>
          <p:nvPr/>
        </p:nvSpPr>
        <p:spPr>
          <a:xfrm>
            <a:off x="1271588" y="3785656"/>
            <a:ext cx="3328668" cy="1657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tx1"/>
                </a:solidFill>
              </a:rPr>
              <a:t>OBSTÁCULO</a:t>
            </a:r>
          </a:p>
          <a:p>
            <a:pPr algn="ctr"/>
            <a:r>
              <a:rPr lang="es-ES" sz="2400" b="1" dirty="0">
                <a:solidFill>
                  <a:schemeClr val="tx1"/>
                </a:solidFill>
              </a:rPr>
              <a:t>EPISTEMOLÓGICO</a:t>
            </a:r>
          </a:p>
          <a:p>
            <a:pPr algn="ctr"/>
            <a:r>
              <a:rPr lang="es-ES" sz="2400" b="1" dirty="0">
                <a:solidFill>
                  <a:schemeClr val="tx1"/>
                </a:solidFill>
              </a:rPr>
              <a:t>(</a:t>
            </a:r>
            <a:r>
              <a:rPr lang="es-ES" sz="2400" b="1" dirty="0" err="1">
                <a:solidFill>
                  <a:schemeClr val="tx1"/>
                </a:solidFill>
              </a:rPr>
              <a:t>Bachelard</a:t>
            </a:r>
            <a:r>
              <a:rPr lang="es-ES" sz="2400" b="1" dirty="0">
                <a:solidFill>
                  <a:schemeClr val="tx1"/>
                </a:solidFill>
              </a:rPr>
              <a:t>)</a:t>
            </a:r>
          </a:p>
        </p:txBody>
      </p:sp>
      <p:sp>
        <p:nvSpPr>
          <p:cNvPr id="10" name="9 Rectángulo redondeado"/>
          <p:cNvSpPr/>
          <p:nvPr/>
        </p:nvSpPr>
        <p:spPr>
          <a:xfrm>
            <a:off x="7322191" y="3785656"/>
            <a:ext cx="3690931" cy="1515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tx1"/>
                </a:solidFill>
              </a:rPr>
              <a:t>COMPLEMENTACIÓN</a:t>
            </a:r>
          </a:p>
          <a:p>
            <a:pPr algn="ctr"/>
            <a:r>
              <a:rPr lang="es-ES" sz="2400" b="1" dirty="0">
                <a:solidFill>
                  <a:schemeClr val="tx1"/>
                </a:solidFill>
              </a:rPr>
              <a:t>EMPÍRICA</a:t>
            </a:r>
          </a:p>
          <a:p>
            <a:pPr algn="ctr"/>
            <a:endParaRPr lang="es-ES" dirty="0">
              <a:solidFill>
                <a:schemeClr val="tx1"/>
              </a:solidFill>
            </a:endParaRPr>
          </a:p>
        </p:txBody>
      </p:sp>
      <p:sp>
        <p:nvSpPr>
          <p:cNvPr id="11" name="10 Flecha izquierda, derecha y arriba"/>
          <p:cNvSpPr/>
          <p:nvPr/>
        </p:nvSpPr>
        <p:spPr>
          <a:xfrm>
            <a:off x="4600256" y="3087145"/>
            <a:ext cx="2721935" cy="1859509"/>
          </a:xfrm>
          <a:prstGeom prst="leftRightUpArrow">
            <a:avLst>
              <a:gd name="adj1" fmla="val 5000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USO</a:t>
            </a:r>
          </a:p>
          <a:p>
            <a:pPr algn="ctr"/>
            <a:r>
              <a:rPr lang="es-ES" sz="2000" b="1" dirty="0">
                <a:solidFill>
                  <a:schemeClr val="tx1"/>
                </a:solidFill>
              </a:rPr>
              <a:t>DIDÁCTICO</a:t>
            </a:r>
          </a:p>
        </p:txBody>
      </p:sp>
    </p:spTree>
    <p:extLst>
      <p:ext uri="{BB962C8B-B14F-4D97-AF65-F5344CB8AC3E}">
        <p14:creationId xmlns:p14="http://schemas.microsoft.com/office/powerpoint/2010/main" val="109267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457325" y="357167"/>
            <a:ext cx="9386888" cy="1200329"/>
          </a:xfrm>
          <a:prstGeom prst="rect">
            <a:avLst/>
          </a:prstGeom>
          <a:solidFill>
            <a:schemeClr val="bg1"/>
          </a:solidFill>
          <a:ln>
            <a:solidFill>
              <a:schemeClr val="tx1"/>
            </a:solidFill>
          </a:ln>
        </p:spPr>
        <p:txBody>
          <a:bodyPr wrap="square" rtlCol="0">
            <a:spAutoFit/>
          </a:bodyPr>
          <a:lstStyle/>
          <a:p>
            <a:pPr algn="ctr"/>
            <a:r>
              <a:rPr lang="es-ES" sz="3600" b="1" dirty="0"/>
              <a:t>CAMBIO CONCEPTUAL</a:t>
            </a:r>
            <a:r>
              <a:rPr lang="es-ES" sz="3600" b="1" dirty="0" smtClean="0"/>
              <a:t>:</a:t>
            </a:r>
          </a:p>
          <a:p>
            <a:pPr algn="ctr"/>
            <a:r>
              <a:rPr lang="es-ES" sz="3600" b="1" dirty="0" smtClean="0"/>
              <a:t>COSTO/TIEMPO</a:t>
            </a:r>
            <a:endParaRPr lang="es-ES" sz="3600" b="1" dirty="0"/>
          </a:p>
        </p:txBody>
      </p:sp>
      <p:sp>
        <p:nvSpPr>
          <p:cNvPr id="3" name="2 Rectángulo"/>
          <p:cNvSpPr/>
          <p:nvPr/>
        </p:nvSpPr>
        <p:spPr>
          <a:xfrm>
            <a:off x="3161724" y="2896493"/>
            <a:ext cx="5391165" cy="1207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tx1"/>
                </a:solidFill>
              </a:rPr>
              <a:t>RESISTENCIA A MODIFICAR REPRESENTACIONES INICIALES</a:t>
            </a:r>
          </a:p>
        </p:txBody>
      </p:sp>
      <p:sp>
        <p:nvSpPr>
          <p:cNvPr id="15" name="14 Elipse"/>
          <p:cNvSpPr/>
          <p:nvPr/>
        </p:nvSpPr>
        <p:spPr>
          <a:xfrm>
            <a:off x="2881289" y="1712768"/>
            <a:ext cx="567159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tx1"/>
                </a:solidFill>
              </a:rPr>
              <a:t>CAMBIO CONCEPTUAL</a:t>
            </a:r>
            <a:endParaRPr lang="es-ES" sz="2400" b="1" dirty="0">
              <a:solidFill>
                <a:schemeClr val="tx1"/>
              </a:solidFill>
            </a:endParaRPr>
          </a:p>
        </p:txBody>
      </p:sp>
      <p:sp>
        <p:nvSpPr>
          <p:cNvPr id="22" name="21 Flecha abajo"/>
          <p:cNvSpPr/>
          <p:nvPr/>
        </p:nvSpPr>
        <p:spPr>
          <a:xfrm>
            <a:off x="5516786" y="2616680"/>
            <a:ext cx="48463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Recortar rectángulo de esquina diagonal"/>
          <p:cNvSpPr/>
          <p:nvPr/>
        </p:nvSpPr>
        <p:spPr>
          <a:xfrm>
            <a:off x="1308213" y="4586762"/>
            <a:ext cx="2214578" cy="9144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ESFUERZO</a:t>
            </a:r>
          </a:p>
        </p:txBody>
      </p:sp>
      <p:sp>
        <p:nvSpPr>
          <p:cNvPr id="13" name="12 Recortar rectángulo de esquina diagonal"/>
          <p:cNvSpPr/>
          <p:nvPr/>
        </p:nvSpPr>
        <p:spPr>
          <a:xfrm>
            <a:off x="3381356" y="5676039"/>
            <a:ext cx="2214578" cy="9144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TIEMPO</a:t>
            </a:r>
          </a:p>
        </p:txBody>
      </p:sp>
      <p:sp>
        <p:nvSpPr>
          <p:cNvPr id="14" name="13 Recortar rectángulo de esquina diagonal"/>
          <p:cNvSpPr/>
          <p:nvPr/>
        </p:nvSpPr>
        <p:spPr>
          <a:xfrm>
            <a:off x="8073592" y="4501037"/>
            <a:ext cx="2214578" cy="9144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APLICACIÓN</a:t>
            </a:r>
          </a:p>
        </p:txBody>
      </p:sp>
      <p:sp>
        <p:nvSpPr>
          <p:cNvPr id="16" name="15 Recortar rectángulo de esquina diagonal"/>
          <p:cNvSpPr/>
          <p:nvPr/>
        </p:nvSpPr>
        <p:spPr>
          <a:xfrm>
            <a:off x="5988843" y="5676039"/>
            <a:ext cx="2214578" cy="9144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COMPRENSIÓN</a:t>
            </a:r>
          </a:p>
        </p:txBody>
      </p:sp>
      <p:sp>
        <p:nvSpPr>
          <p:cNvPr id="17" name="16 Conector"/>
          <p:cNvSpPr/>
          <p:nvPr/>
        </p:nvSpPr>
        <p:spPr>
          <a:xfrm>
            <a:off x="5535836" y="4163509"/>
            <a:ext cx="642942" cy="457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a:t>Y</a:t>
            </a:r>
          </a:p>
        </p:txBody>
      </p:sp>
      <p:cxnSp>
        <p:nvCxnSpPr>
          <p:cNvPr id="19" name="18 Conector recto de flecha"/>
          <p:cNvCxnSpPr>
            <a:stCxn id="17" idx="2"/>
          </p:cNvCxnSpPr>
          <p:nvPr/>
        </p:nvCxnSpPr>
        <p:spPr>
          <a:xfrm flipH="1">
            <a:off x="3653931" y="4392109"/>
            <a:ext cx="1881905" cy="633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6047638" y="4602229"/>
            <a:ext cx="529246" cy="8410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flipH="1">
            <a:off x="5014810" y="4581058"/>
            <a:ext cx="652166" cy="8104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a:stCxn id="17" idx="6"/>
          </p:cNvCxnSpPr>
          <p:nvPr/>
        </p:nvCxnSpPr>
        <p:spPr>
          <a:xfrm>
            <a:off x="6178778" y="4392109"/>
            <a:ext cx="1846052" cy="458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795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GESTIÓN EDUCATIVA</a:t>
            </a:r>
            <a:endParaRPr lang="es-PE" dirty="0"/>
          </a:p>
        </p:txBody>
      </p:sp>
      <p:sp>
        <p:nvSpPr>
          <p:cNvPr id="3" name="CuadroTexto 2"/>
          <p:cNvSpPr txBox="1"/>
          <p:nvPr/>
        </p:nvSpPr>
        <p:spPr>
          <a:xfrm>
            <a:off x="1628775" y="2057401"/>
            <a:ext cx="9272587" cy="3785652"/>
          </a:xfrm>
          <a:prstGeom prst="rect">
            <a:avLst/>
          </a:prstGeom>
          <a:solidFill>
            <a:srgbClr val="00B050"/>
          </a:solidFill>
        </p:spPr>
        <p:txBody>
          <a:bodyPr wrap="square" rtlCol="0">
            <a:spAutoFit/>
          </a:bodyPr>
          <a:lstStyle/>
          <a:p>
            <a:r>
              <a:rPr lang="es-PE" sz="4000" dirty="0" smtClean="0"/>
              <a:t>LA GESTIÓN EDUCATIVA DERIVA DE LA ADMINSTRACCIÓN EMPRESARIAL, PERO SE ORIENTA A LA DIRECCIÓN, PLANEACCIÓN, ORGANIZACIÓN Y EVALUACIÓN DE LAS INSTITUCIONES EDUCATIVAS</a:t>
            </a:r>
            <a:endParaRPr lang="es-PE" sz="4000" dirty="0"/>
          </a:p>
        </p:txBody>
      </p:sp>
    </p:spTree>
    <p:extLst>
      <p:ext uri="{BB962C8B-B14F-4D97-AF65-F5344CB8AC3E}">
        <p14:creationId xmlns:p14="http://schemas.microsoft.com/office/powerpoint/2010/main" val="262710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http://dipromepg.efemerides.ec/evaluacion/i/modelo1.gif"/>
          <p:cNvPicPr/>
          <p:nvPr/>
        </p:nvPicPr>
        <p:blipFill>
          <a:blip r:embed="rId2"/>
          <a:srcRect/>
          <a:stretch>
            <a:fillRect/>
          </a:stretch>
        </p:blipFill>
        <p:spPr bwMode="auto">
          <a:xfrm>
            <a:off x="1514475" y="357166"/>
            <a:ext cx="9615487" cy="6286520"/>
          </a:xfrm>
          <a:prstGeom prst="rect">
            <a:avLst/>
          </a:prstGeom>
          <a:noFill/>
          <a:ln w="57150">
            <a:solidFill>
              <a:schemeClr val="accent6">
                <a:lumMod val="75000"/>
              </a:schemeClr>
            </a:solidFill>
            <a:miter lim="800000"/>
            <a:headEnd/>
            <a:tailEnd/>
          </a:ln>
        </p:spPr>
      </p:pic>
    </p:spTree>
    <p:extLst>
      <p:ext uri="{BB962C8B-B14F-4D97-AF65-F5344CB8AC3E}">
        <p14:creationId xmlns:p14="http://schemas.microsoft.com/office/powerpoint/2010/main" val="1008253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REFEREENCIAS</a:t>
            </a:r>
            <a:endParaRPr lang="es-PE" dirty="0"/>
          </a:p>
        </p:txBody>
      </p:sp>
      <p:sp>
        <p:nvSpPr>
          <p:cNvPr id="4" name="Rectángulo 3"/>
          <p:cNvSpPr/>
          <p:nvPr/>
        </p:nvSpPr>
        <p:spPr>
          <a:xfrm>
            <a:off x="1251678" y="1412852"/>
            <a:ext cx="9163910" cy="3693319"/>
          </a:xfrm>
          <a:prstGeom prst="rect">
            <a:avLst/>
          </a:prstGeom>
        </p:spPr>
        <p:txBody>
          <a:bodyPr wrap="square">
            <a:spAutoFit/>
          </a:bodyPr>
          <a:lstStyle/>
          <a:p>
            <a:r>
              <a:rPr lang="es-MX" b="1" dirty="0">
                <a:hlinkClick r:id="rId2"/>
              </a:rPr>
              <a:t>Pérez Gómez y Gimeno Sacristán (1988) Pensamiento y Acción en El Profesor | PDF | Inteligencia artificial | Inteligencia (IA) y semántica (scribd.com</a:t>
            </a:r>
            <a:r>
              <a:rPr lang="es-MX" b="1" dirty="0" smtClean="0">
                <a:hlinkClick r:id="rId2"/>
              </a:rPr>
              <a:t>)</a:t>
            </a:r>
            <a:r>
              <a:rPr lang="es-MX" b="1" dirty="0"/>
              <a:t> </a:t>
            </a:r>
            <a:r>
              <a:rPr lang="es-MX" dirty="0">
                <a:hlinkClick r:id="rId2"/>
              </a:rPr>
              <a:t>https://</a:t>
            </a:r>
            <a:r>
              <a:rPr lang="es-MX" dirty="0" smtClean="0">
                <a:hlinkClick r:id="rId2"/>
              </a:rPr>
              <a:t>es.scribd.com/document/452188686/Perez-Gomez-y-Gimeno-Sacristan-1988-Pensamiento-y-accion-en-el-profesor</a:t>
            </a:r>
            <a:endParaRPr lang="es-MX" dirty="0"/>
          </a:p>
          <a:p>
            <a:endParaRPr lang="es-MX" dirty="0" smtClean="0"/>
          </a:p>
          <a:p>
            <a:r>
              <a:rPr lang="es-MX" dirty="0"/>
              <a:t>Lauren B. </a:t>
            </a:r>
            <a:r>
              <a:rPr lang="es-MX" dirty="0" err="1"/>
              <a:t>Resnick</a:t>
            </a:r>
            <a:r>
              <a:rPr lang="es-MX" dirty="0"/>
              <a:t> Allan &amp; </a:t>
            </a:r>
            <a:r>
              <a:rPr lang="es-MX" dirty="0" smtClean="0"/>
              <a:t>Collins(1996) Cognición </a:t>
            </a:r>
            <a:r>
              <a:rPr lang="es-MX" dirty="0"/>
              <a:t>y </a:t>
            </a:r>
            <a:r>
              <a:rPr lang="es-MX" dirty="0" smtClean="0"/>
              <a:t>aprendizaje. </a:t>
            </a:r>
            <a:r>
              <a:rPr lang="es-PE" dirty="0" smtClean="0"/>
              <a:t>Anuario </a:t>
            </a:r>
            <a:r>
              <a:rPr lang="es-PE" dirty="0"/>
              <a:t>de </a:t>
            </a:r>
            <a:r>
              <a:rPr lang="es-PE" dirty="0" err="1"/>
              <a:t>Psicologia</a:t>
            </a:r>
            <a:r>
              <a:rPr lang="es-PE" dirty="0"/>
              <a:t> 1996, no 69, 189-197 O 1996, </a:t>
            </a:r>
            <a:r>
              <a:rPr lang="es-PE" dirty="0" err="1"/>
              <a:t>Facultat</a:t>
            </a:r>
            <a:r>
              <a:rPr lang="es-PE" dirty="0"/>
              <a:t> de </a:t>
            </a:r>
            <a:r>
              <a:rPr lang="es-PE" dirty="0" err="1"/>
              <a:t>Psicologia</a:t>
            </a:r>
            <a:r>
              <a:rPr lang="es-PE" dirty="0"/>
              <a:t> </a:t>
            </a:r>
            <a:r>
              <a:rPr lang="es-PE" dirty="0" err="1"/>
              <a:t>Universitat</a:t>
            </a:r>
            <a:r>
              <a:rPr lang="es-PE" dirty="0"/>
              <a:t> de Barcelona</a:t>
            </a:r>
            <a:endParaRPr lang="es-MX" dirty="0" smtClean="0"/>
          </a:p>
          <a:p>
            <a:r>
              <a:rPr lang="es-MX" dirty="0" smtClean="0">
                <a:hlinkClick r:id="rId3"/>
              </a:rPr>
              <a:t>https</a:t>
            </a:r>
            <a:r>
              <a:rPr lang="es-MX" dirty="0">
                <a:hlinkClick r:id="rId3"/>
              </a:rPr>
              <a:t>://</a:t>
            </a:r>
            <a:r>
              <a:rPr lang="es-MX" dirty="0" smtClean="0">
                <a:hlinkClick r:id="rId3"/>
              </a:rPr>
              <a:t>core.ac.uk/download/pdf/39050117.pdf</a:t>
            </a:r>
            <a:endParaRPr lang="es-MX" dirty="0" smtClean="0"/>
          </a:p>
          <a:p>
            <a:endParaRPr lang="es-MX" dirty="0" smtClean="0"/>
          </a:p>
          <a:p>
            <a:endParaRPr lang="es-MX" dirty="0"/>
          </a:p>
          <a:p>
            <a:r>
              <a:rPr lang="es-MX" dirty="0" smtClean="0"/>
              <a:t>Arranz (2017) </a:t>
            </a:r>
            <a:r>
              <a:rPr lang="es-MX" dirty="0" err="1" smtClean="0"/>
              <a:t>Teorías</a:t>
            </a:r>
            <a:r>
              <a:rPr lang="es-MX" dirty="0" smtClean="0"/>
              <a:t> </a:t>
            </a:r>
            <a:r>
              <a:rPr lang="es-MX" dirty="0"/>
              <a:t>del aprendizaje: Aplicaciones educativas y </a:t>
            </a:r>
            <a:r>
              <a:rPr lang="es-MX" dirty="0" smtClean="0"/>
              <a:t>prácticas</a:t>
            </a:r>
            <a:endParaRPr lang="es-MX" dirty="0"/>
          </a:p>
          <a:p>
            <a:r>
              <a:rPr lang="es-MX" dirty="0" smtClean="0">
                <a:hlinkClick r:id="rId4"/>
              </a:rPr>
              <a:t>Teorías </a:t>
            </a:r>
            <a:r>
              <a:rPr lang="es-MX" dirty="0">
                <a:hlinkClick r:id="rId4"/>
              </a:rPr>
              <a:t>del aprendizaje: las principales y sus aplicaciones educativas y prácticas (cognifit.com)</a:t>
            </a:r>
            <a:endParaRPr lang="es-MX" dirty="0" smtClean="0"/>
          </a:p>
          <a:p>
            <a:endParaRPr lang="es-PE" dirty="0"/>
          </a:p>
        </p:txBody>
      </p:sp>
    </p:spTree>
    <p:extLst>
      <p:ext uri="{BB962C8B-B14F-4D97-AF65-F5344CB8AC3E}">
        <p14:creationId xmlns:p14="http://schemas.microsoft.com/office/powerpoint/2010/main" val="86464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Núcleo central del proceso pedagógico</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426792313"/>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557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05087" y="164297"/>
            <a:ext cx="8610600" cy="1293028"/>
          </a:xfrm>
        </p:spPr>
        <p:txBody>
          <a:bodyPr/>
          <a:lstStyle/>
          <a:p>
            <a:r>
              <a:rPr lang="es-PE" dirty="0" smtClean="0"/>
              <a:t>DIDÁCTICA</a:t>
            </a:r>
            <a:endParaRPr lang="es-PE" dirty="0"/>
          </a:p>
        </p:txBody>
      </p:sp>
      <p:sp>
        <p:nvSpPr>
          <p:cNvPr id="3" name="Rectángulo 2"/>
          <p:cNvSpPr/>
          <p:nvPr/>
        </p:nvSpPr>
        <p:spPr>
          <a:xfrm>
            <a:off x="928687" y="910824"/>
            <a:ext cx="10615612" cy="6340197"/>
          </a:xfrm>
          <a:prstGeom prst="rect">
            <a:avLst/>
          </a:prstGeom>
          <a:solidFill>
            <a:srgbClr val="00B050"/>
          </a:solidFill>
        </p:spPr>
        <p:txBody>
          <a:bodyPr wrap="square">
            <a:spAutoFit/>
          </a:bodyPr>
          <a:lstStyle/>
          <a:p>
            <a:pPr fontAlgn="base"/>
            <a:endParaRPr lang="es-MX" dirty="0" smtClean="0">
              <a:latin typeface="Lato"/>
            </a:endParaRPr>
          </a:p>
          <a:p>
            <a:pPr fontAlgn="base"/>
            <a:r>
              <a:rPr lang="es-MX" sz="2000" dirty="0"/>
              <a:t>Sacristán (1989) ofreció un nuevo punto de vista "La Didáctica, como disciplina científica a la que corresponde el guiar a la enseñanza, tiene un componente normativo y otro prescriptivo (…) es ciencia, arte y praxis</a:t>
            </a:r>
            <a:r>
              <a:rPr lang="es-MX" sz="2000" dirty="0" smtClean="0"/>
              <a:t>”(p.87).</a:t>
            </a:r>
          </a:p>
          <a:p>
            <a:pPr fontAlgn="base"/>
            <a:endParaRPr lang="es-MX" sz="2000" b="0" i="0" dirty="0">
              <a:effectLst/>
              <a:latin typeface="Lato"/>
            </a:endParaRPr>
          </a:p>
          <a:p>
            <a:pPr fontAlgn="base"/>
            <a:r>
              <a:rPr lang="es-MX" sz="2000" dirty="0"/>
              <a:t>Sevillano (2004) la considera como la ciencia teórico-normativa que guía intencionalmente el proceso optimizador de enseñanza-aprendizaje, en un contexto determinado e interactivo y posibilita la aprehensión de la cultura con el fin de conseguir el desarrollo integral del estudiante. </a:t>
            </a:r>
            <a:r>
              <a:rPr lang="es-MX" sz="2000" dirty="0" smtClean="0"/>
              <a:t>(p.88)</a:t>
            </a:r>
          </a:p>
          <a:p>
            <a:pPr fontAlgn="base"/>
            <a:endParaRPr lang="es-MX" sz="2000" b="0" i="0" dirty="0">
              <a:effectLst/>
              <a:latin typeface="Lato"/>
            </a:endParaRPr>
          </a:p>
          <a:p>
            <a:pPr fontAlgn="base"/>
            <a:r>
              <a:rPr lang="es-MX" sz="2000" dirty="0"/>
              <a:t>Pla et al., (2010) establece una relación entre la Pedagogía y la Didáctica, manifestó que “La Didáctica es una rama de la Pedagogía, que adquiere el carácter de ciencia en la medida que estudia un nivel cualitativo de organización del proceso educativo que posee peculiaridades, que tienen que ver con las relaciones internas que se producen entre el educador y el alumno mediados por los componentes: objetivos, contenidos, métodos, formas, medios, evaluación desde un objeto preciso del conocimiento” </a:t>
            </a:r>
            <a:r>
              <a:rPr lang="es-MX" sz="2000" dirty="0" smtClean="0"/>
              <a:t>(p.89).</a:t>
            </a:r>
          </a:p>
          <a:p>
            <a:pPr fontAlgn="base"/>
            <a:endParaRPr lang="es-MX" sz="2000" b="0" i="0" dirty="0">
              <a:effectLst/>
              <a:latin typeface="Lato"/>
            </a:endParaRPr>
          </a:p>
          <a:p>
            <a:pPr fontAlgn="base"/>
            <a:r>
              <a:rPr lang="es-MX" dirty="0" smtClean="0">
                <a:latin typeface="Lato"/>
              </a:rPr>
              <a:t>Fuente: Abreu </a:t>
            </a:r>
            <a:r>
              <a:rPr lang="es-MX" dirty="0" err="1" smtClean="0">
                <a:latin typeface="Lato"/>
              </a:rPr>
              <a:t>et.al</a:t>
            </a:r>
            <a:r>
              <a:rPr lang="es-MX" dirty="0" smtClean="0">
                <a:latin typeface="Lato"/>
              </a:rPr>
              <a:t> (2017).</a:t>
            </a:r>
            <a:r>
              <a:rPr lang="es-MX" dirty="0"/>
              <a:t> La Didáctica: Epistemología y Definición en la Facultad de Ciencias Administrativas y Económicas de la Universidad Técnica del Norte del Ecuador</a:t>
            </a:r>
            <a:r>
              <a:rPr lang="es-MX" dirty="0">
                <a:latin typeface="Lato"/>
              </a:rPr>
              <a:t> . https://scielo.conicyt.cl/pdf/formuniv/v10n3/art09.pdf</a:t>
            </a:r>
            <a:endParaRPr lang="es-MX" dirty="0" smtClean="0">
              <a:latin typeface="Lato"/>
            </a:endParaRPr>
          </a:p>
          <a:p>
            <a:pPr fontAlgn="base"/>
            <a:endParaRPr lang="es-MX" b="0" i="0" dirty="0">
              <a:effectLst/>
              <a:latin typeface="Lato"/>
            </a:endParaRPr>
          </a:p>
          <a:p>
            <a:pPr fontAlgn="base"/>
            <a:endParaRPr lang="es-MX" b="0" i="0" dirty="0">
              <a:effectLst/>
              <a:latin typeface="Lato"/>
            </a:endParaRPr>
          </a:p>
        </p:txBody>
      </p:sp>
    </p:spTree>
    <p:extLst>
      <p:ext uri="{BB962C8B-B14F-4D97-AF65-F5344CB8AC3E}">
        <p14:creationId xmlns:p14="http://schemas.microsoft.com/office/powerpoint/2010/main" val="330826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solidFill>
          <a:ln>
            <a:solidFill>
              <a:schemeClr val="accent2"/>
            </a:solidFill>
          </a:ln>
        </p:spPr>
        <p:txBody>
          <a:bodyPr>
            <a:normAutofit/>
          </a:bodyPr>
          <a:lstStyle/>
          <a:p>
            <a:pPr algn="ctr"/>
            <a:r>
              <a:rPr lang="es-ES" b="1" dirty="0" smtClean="0">
                <a:solidFill>
                  <a:schemeClr val="tx1"/>
                </a:solidFill>
              </a:rPr>
              <a:t>Idea central: </a:t>
            </a:r>
            <a:br>
              <a:rPr lang="es-ES" b="1" dirty="0" smtClean="0">
                <a:solidFill>
                  <a:schemeClr val="tx1"/>
                </a:solidFill>
              </a:rPr>
            </a:br>
            <a:r>
              <a:rPr lang="es-ES" b="1" dirty="0" smtClean="0">
                <a:solidFill>
                  <a:schemeClr val="tx1"/>
                </a:solidFill>
              </a:rPr>
              <a:t>un asunto epistemológico </a:t>
            </a:r>
            <a:endParaRPr lang="es-ES" b="1" dirty="0">
              <a:solidFill>
                <a:schemeClr val="tx1"/>
              </a:solidFill>
            </a:endParaRPr>
          </a:p>
        </p:txBody>
      </p:sp>
      <p:sp>
        <p:nvSpPr>
          <p:cNvPr id="3" name="2 Marcador de contenido"/>
          <p:cNvSpPr>
            <a:spLocks noGrp="1"/>
          </p:cNvSpPr>
          <p:nvPr>
            <p:ph idx="1"/>
          </p:nvPr>
        </p:nvSpPr>
        <p:spPr>
          <a:xfrm>
            <a:off x="1251678" y="1874517"/>
            <a:ext cx="10178322" cy="4005075"/>
          </a:xfrm>
          <a:solidFill>
            <a:srgbClr val="00B050"/>
          </a:solidFill>
          <a:ln>
            <a:solidFill>
              <a:schemeClr val="accent2"/>
            </a:solidFill>
          </a:ln>
        </p:spPr>
        <p:txBody>
          <a:bodyPr>
            <a:normAutofit/>
          </a:bodyPr>
          <a:lstStyle/>
          <a:p>
            <a:endParaRPr lang="es-ES" dirty="0" smtClean="0"/>
          </a:p>
          <a:p>
            <a:pPr algn="just">
              <a:buNone/>
            </a:pPr>
            <a:r>
              <a:rPr lang="es-ES" dirty="0" smtClean="0"/>
              <a:t>	</a:t>
            </a:r>
            <a:r>
              <a:rPr lang="es-ES" sz="4000" dirty="0" smtClean="0"/>
              <a:t>¿</a:t>
            </a:r>
            <a:r>
              <a:rPr lang="es-ES" sz="4000" dirty="0" smtClean="0">
                <a:solidFill>
                  <a:schemeClr val="tx2">
                    <a:lumMod val="75000"/>
                  </a:schemeClr>
                </a:solidFill>
              </a:rPr>
              <a:t>Las propuestas teóricas acerca del </a:t>
            </a:r>
            <a:r>
              <a:rPr lang="es-ES" sz="4000" b="1" dirty="0" smtClean="0">
                <a:solidFill>
                  <a:schemeClr val="tx2">
                    <a:lumMod val="75000"/>
                  </a:schemeClr>
                </a:solidFill>
              </a:rPr>
              <a:t>aprendizaje </a:t>
            </a:r>
            <a:r>
              <a:rPr lang="es-ES" sz="4000" dirty="0" smtClean="0">
                <a:solidFill>
                  <a:schemeClr val="tx2">
                    <a:lumMod val="75000"/>
                  </a:schemeClr>
                </a:solidFill>
              </a:rPr>
              <a:t>desarrolladas en el campo de la </a:t>
            </a:r>
            <a:r>
              <a:rPr lang="es-ES" sz="4000" b="1" dirty="0" smtClean="0">
                <a:solidFill>
                  <a:schemeClr val="tx2">
                    <a:lumMod val="75000"/>
                  </a:schemeClr>
                </a:solidFill>
              </a:rPr>
              <a:t>psicología </a:t>
            </a:r>
            <a:r>
              <a:rPr lang="es-ES" sz="4000" dirty="0" smtClean="0">
                <a:solidFill>
                  <a:schemeClr val="tx2">
                    <a:lumMod val="75000"/>
                  </a:schemeClr>
                </a:solidFill>
              </a:rPr>
              <a:t>y la </a:t>
            </a:r>
            <a:r>
              <a:rPr lang="es-ES" sz="4000" b="1" dirty="0" smtClean="0">
                <a:solidFill>
                  <a:schemeClr val="tx2">
                    <a:lumMod val="75000"/>
                  </a:schemeClr>
                </a:solidFill>
              </a:rPr>
              <a:t>sociología </a:t>
            </a:r>
            <a:r>
              <a:rPr lang="es-ES" sz="4000" dirty="0" smtClean="0">
                <a:solidFill>
                  <a:schemeClr val="tx2">
                    <a:lumMod val="75000"/>
                  </a:schemeClr>
                </a:solidFill>
              </a:rPr>
              <a:t>se transfieren de modo mecánico al campo </a:t>
            </a:r>
            <a:r>
              <a:rPr lang="es-ES" sz="4000" b="1" dirty="0" smtClean="0">
                <a:solidFill>
                  <a:schemeClr val="tx2">
                    <a:lumMod val="75000"/>
                  </a:schemeClr>
                </a:solidFill>
              </a:rPr>
              <a:t>pedagógico</a:t>
            </a:r>
            <a:r>
              <a:rPr lang="es-ES" sz="4000" dirty="0" smtClean="0">
                <a:solidFill>
                  <a:schemeClr val="tx2">
                    <a:lumMod val="75000"/>
                  </a:schemeClr>
                </a:solidFill>
              </a:rPr>
              <a:t> y </a:t>
            </a:r>
            <a:r>
              <a:rPr lang="es-ES" sz="4000" b="1" dirty="0" smtClean="0">
                <a:solidFill>
                  <a:schemeClr val="tx2">
                    <a:lumMod val="75000"/>
                  </a:schemeClr>
                </a:solidFill>
              </a:rPr>
              <a:t>didáctico</a:t>
            </a:r>
            <a:r>
              <a:rPr lang="es-ES" sz="4000" dirty="0" smtClean="0">
                <a:solidFill>
                  <a:schemeClr val="tx2">
                    <a:lumMod val="75000"/>
                  </a:schemeClr>
                </a:solidFill>
              </a:rPr>
              <a:t>?</a:t>
            </a:r>
            <a:endParaRPr lang="es-ES" sz="4000" dirty="0">
              <a:solidFill>
                <a:schemeClr val="tx2">
                  <a:lumMod val="75000"/>
                </a:schemeClr>
              </a:solidFill>
            </a:endParaRPr>
          </a:p>
        </p:txBody>
      </p:sp>
    </p:spTree>
    <p:extLst>
      <p:ext uri="{BB962C8B-B14F-4D97-AF65-F5344CB8AC3E}">
        <p14:creationId xmlns:p14="http://schemas.microsoft.com/office/powerpoint/2010/main" val="698170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51678" y="382385"/>
            <a:ext cx="10464072" cy="1204133"/>
          </a:xfrm>
          <a:solidFill>
            <a:schemeClr val="bg1"/>
          </a:solidFill>
        </p:spPr>
        <p:txBody>
          <a:bodyPr>
            <a:normAutofit/>
          </a:bodyPr>
          <a:lstStyle/>
          <a:p>
            <a:r>
              <a:rPr lang="es-ES" b="1" dirty="0" smtClean="0">
                <a:solidFill>
                  <a:schemeClr val="tx1"/>
                </a:solidFill>
              </a:rPr>
              <a:t>Teoría psicológica y pedagogía</a:t>
            </a:r>
            <a:endParaRPr lang="es-ES" b="1" dirty="0">
              <a:solidFill>
                <a:schemeClr val="tx1"/>
              </a:solidFill>
            </a:endParaRPr>
          </a:p>
        </p:txBody>
      </p:sp>
      <p:sp>
        <p:nvSpPr>
          <p:cNvPr id="3" name="2 Marcador de contenido"/>
          <p:cNvSpPr>
            <a:spLocks noGrp="1"/>
          </p:cNvSpPr>
          <p:nvPr>
            <p:ph idx="1"/>
          </p:nvPr>
        </p:nvSpPr>
        <p:spPr>
          <a:xfrm>
            <a:off x="1251678" y="1714500"/>
            <a:ext cx="10464072" cy="4814887"/>
          </a:xfrm>
          <a:solidFill>
            <a:srgbClr val="00B050"/>
          </a:solidFill>
          <a:ln>
            <a:solidFill>
              <a:schemeClr val="accent2"/>
            </a:solidFill>
          </a:ln>
        </p:spPr>
        <p:txBody>
          <a:bodyPr/>
          <a:lstStyle/>
          <a:p>
            <a:endParaRPr lang="es-ES" dirty="0" smtClean="0"/>
          </a:p>
          <a:p>
            <a:r>
              <a:rPr lang="es-ES" sz="4800" dirty="0" err="1">
                <a:ln w="0"/>
                <a:solidFill>
                  <a:schemeClr val="tx1"/>
                </a:solidFill>
                <a:effectLst>
                  <a:outerShdw blurRad="38100" dist="19050" dir="2700000" algn="tl" rotWithShape="0">
                    <a:schemeClr val="dk1">
                      <a:alpha val="40000"/>
                    </a:schemeClr>
                  </a:outerShdw>
                </a:effectLst>
              </a:rPr>
              <a:t>Tps.</a:t>
            </a:r>
            <a:r>
              <a:rPr lang="es-ES" sz="4800" dirty="0">
                <a:ln w="0"/>
                <a:solidFill>
                  <a:schemeClr val="tx1"/>
                </a:solidFill>
                <a:effectLst>
                  <a:outerShdw blurRad="38100" dist="19050" dir="2700000" algn="tl" rotWithShape="0">
                    <a:schemeClr val="dk1">
                      <a:alpha val="40000"/>
                    </a:schemeClr>
                  </a:outerShdw>
                </a:effectLst>
              </a:rPr>
              <a:t> = </a:t>
            </a:r>
            <a:r>
              <a:rPr lang="es-ES" sz="4800" dirty="0" smtClean="0">
                <a:ln w="0"/>
                <a:solidFill>
                  <a:schemeClr val="tx1"/>
                </a:solidFill>
                <a:effectLst>
                  <a:outerShdw blurRad="38100" dist="19050" dir="2700000" algn="tl" rotWithShape="0">
                    <a:schemeClr val="dk1">
                      <a:alpha val="40000"/>
                    </a:schemeClr>
                  </a:outerShdw>
                </a:effectLst>
              </a:rPr>
              <a:t>P</a:t>
            </a:r>
            <a:r>
              <a:rPr lang="es-ES" dirty="0" smtClean="0">
                <a:ln w="0"/>
                <a:solidFill>
                  <a:schemeClr val="tx1"/>
                </a:solidFill>
                <a:effectLst>
                  <a:outerShdw blurRad="38100" dist="19050" dir="2700000" algn="tl" rotWithShape="0">
                    <a:schemeClr val="dk1">
                      <a:alpha val="40000"/>
                    </a:schemeClr>
                  </a:outerShdw>
                </a:effectLst>
              </a:rPr>
              <a:t>RODUCTO DE LA INVESTIGACIÓN CIENTÍFICA</a:t>
            </a:r>
            <a:endParaRPr lang="es-ES" b="1" dirty="0">
              <a:solidFill>
                <a:srgbClr val="FF0000"/>
              </a:solidFill>
            </a:endParaRPr>
          </a:p>
        </p:txBody>
      </p:sp>
      <p:sp>
        <p:nvSpPr>
          <p:cNvPr id="4" name="3 Flecha izquierda y arriba"/>
          <p:cNvSpPr/>
          <p:nvPr/>
        </p:nvSpPr>
        <p:spPr>
          <a:xfrm rot="5400000">
            <a:off x="2502671" y="2944500"/>
            <a:ext cx="642941" cy="857256"/>
          </a:xfrm>
          <a:prstGeom prst="lef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5" name="4 CuadroTexto"/>
          <p:cNvSpPr txBox="1"/>
          <p:nvPr/>
        </p:nvSpPr>
        <p:spPr>
          <a:xfrm>
            <a:off x="3252770" y="3250255"/>
            <a:ext cx="5357850" cy="954107"/>
          </a:xfrm>
          <a:prstGeom prst="rect">
            <a:avLst/>
          </a:prstGeom>
          <a:noFill/>
        </p:spPr>
        <p:txBody>
          <a:bodyPr wrap="square" rtlCol="0">
            <a:spAutoFit/>
          </a:bodyPr>
          <a:lstStyle/>
          <a:p>
            <a:r>
              <a:rPr lang="es-ES" sz="2800" b="1" dirty="0"/>
              <a:t>TEORÍAS </a:t>
            </a:r>
            <a:r>
              <a:rPr lang="es-ES" sz="2800" b="1" dirty="0" smtClean="0"/>
              <a:t>ACERCA DEL </a:t>
            </a:r>
            <a:r>
              <a:rPr lang="es-ES" sz="2800" b="1" dirty="0"/>
              <a:t>APRENDIZAJE</a:t>
            </a:r>
          </a:p>
        </p:txBody>
      </p:sp>
      <p:sp>
        <p:nvSpPr>
          <p:cNvPr id="6" name="5 Flecha izquierda y arriba"/>
          <p:cNvSpPr/>
          <p:nvPr/>
        </p:nvSpPr>
        <p:spPr>
          <a:xfrm rot="5400000">
            <a:off x="3684107" y="4173086"/>
            <a:ext cx="637534" cy="700086"/>
          </a:xfrm>
          <a:prstGeom prst="lef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 name="6 CuadroTexto"/>
          <p:cNvSpPr txBox="1"/>
          <p:nvPr/>
        </p:nvSpPr>
        <p:spPr>
          <a:xfrm>
            <a:off x="4538293" y="4376596"/>
            <a:ext cx="6020879" cy="523220"/>
          </a:xfrm>
          <a:prstGeom prst="rect">
            <a:avLst/>
          </a:prstGeom>
          <a:noFill/>
        </p:spPr>
        <p:txBody>
          <a:bodyPr wrap="none" rtlCol="0">
            <a:spAutoFit/>
          </a:bodyPr>
          <a:lstStyle/>
          <a:p>
            <a:r>
              <a:rPr lang="es-ES" sz="2800" dirty="0">
                <a:ln w="0"/>
                <a:effectLst>
                  <a:outerShdw blurRad="38100" dist="19050" dir="2700000" algn="tl" rotWithShape="0">
                    <a:schemeClr val="dk1">
                      <a:alpha val="40000"/>
                    </a:schemeClr>
                  </a:outerShdw>
                </a:effectLst>
              </a:rPr>
              <a:t>TEORÍA  PEDAGÓGICA -DIDÁCTICA</a:t>
            </a:r>
          </a:p>
        </p:txBody>
      </p:sp>
      <p:sp>
        <p:nvSpPr>
          <p:cNvPr id="8" name="7 Flecha izquierda y arriba"/>
          <p:cNvSpPr/>
          <p:nvPr/>
        </p:nvSpPr>
        <p:spPr>
          <a:xfrm rot="5400000">
            <a:off x="4958790" y="4868540"/>
            <a:ext cx="637534" cy="700086"/>
          </a:xfrm>
          <a:prstGeom prst="lef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 name="8 CuadroTexto"/>
          <p:cNvSpPr txBox="1"/>
          <p:nvPr/>
        </p:nvSpPr>
        <p:spPr>
          <a:xfrm>
            <a:off x="5627600" y="5142112"/>
            <a:ext cx="4868640" cy="523220"/>
          </a:xfrm>
          <a:prstGeom prst="rect">
            <a:avLst/>
          </a:prstGeom>
          <a:noFill/>
        </p:spPr>
        <p:txBody>
          <a:bodyPr wrap="none" rtlCol="0">
            <a:spAutoFit/>
          </a:bodyPr>
          <a:lstStyle/>
          <a:p>
            <a:r>
              <a:rPr lang="es-ES" sz="2800" b="1" dirty="0" smtClean="0"/>
              <a:t>APRENDIZAJ</a:t>
            </a:r>
            <a:r>
              <a:rPr lang="es-ES" sz="2400" b="1" dirty="0" smtClean="0"/>
              <a:t>E/ENSEÑANZA</a:t>
            </a:r>
            <a:endParaRPr lang="es-ES" sz="2400" b="1" dirty="0"/>
          </a:p>
        </p:txBody>
      </p:sp>
    </p:spTree>
    <p:extLst>
      <p:ext uri="{BB962C8B-B14F-4D97-AF65-F5344CB8AC3E}">
        <p14:creationId xmlns:p14="http://schemas.microsoft.com/office/powerpoint/2010/main" val="2503012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623983" y="428605"/>
            <a:ext cx="9563129" cy="954107"/>
          </a:xfrm>
          <a:prstGeom prst="rect">
            <a:avLst/>
          </a:prstGeom>
          <a:solidFill>
            <a:schemeClr val="bg1"/>
          </a:solidFill>
          <a:ln w="38100">
            <a:solidFill>
              <a:schemeClr val="tx1"/>
            </a:solidFill>
          </a:ln>
        </p:spPr>
        <p:txBody>
          <a:bodyPr wrap="square" rtlCol="0">
            <a:spAutoFit/>
          </a:bodyPr>
          <a:lstStyle/>
          <a:p>
            <a:pPr algn="ctr"/>
            <a:r>
              <a:rPr lang="es-ES" sz="2800" b="1" dirty="0"/>
              <a:t>CLASIFICACIÓN  DE LAS TEORÍAS DEL APRENDIZAJE</a:t>
            </a:r>
          </a:p>
        </p:txBody>
      </p:sp>
      <p:sp>
        <p:nvSpPr>
          <p:cNvPr id="3" name="2 CuadroTexto"/>
          <p:cNvSpPr txBox="1"/>
          <p:nvPr/>
        </p:nvSpPr>
        <p:spPr>
          <a:xfrm>
            <a:off x="1623983" y="1666909"/>
            <a:ext cx="9563130" cy="4524315"/>
          </a:xfrm>
          <a:prstGeom prst="rect">
            <a:avLst/>
          </a:prstGeom>
          <a:solidFill>
            <a:srgbClr val="00B050"/>
          </a:solidFill>
        </p:spPr>
        <p:txBody>
          <a:bodyPr wrap="square" rtlCol="0">
            <a:spAutoFit/>
          </a:bodyPr>
          <a:lstStyle/>
          <a:p>
            <a:r>
              <a:rPr lang="es-ES" b="1" dirty="0" smtClean="0"/>
              <a:t>PERES </a:t>
            </a:r>
            <a:r>
              <a:rPr lang="es-ES" b="1" dirty="0"/>
              <a:t>GOMEZ </a:t>
            </a:r>
            <a:r>
              <a:rPr lang="es-ES" b="1" dirty="0" smtClean="0"/>
              <a:t>Y SACRISTÁN(1992)</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p:txBody>
      </p:sp>
      <p:sp>
        <p:nvSpPr>
          <p:cNvPr id="5" name="4 Elipse"/>
          <p:cNvSpPr/>
          <p:nvPr/>
        </p:nvSpPr>
        <p:spPr>
          <a:xfrm>
            <a:off x="6435645" y="2461966"/>
            <a:ext cx="3254506"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solidFill>
                  <a:schemeClr val="tx1"/>
                </a:solidFill>
              </a:rPr>
              <a:t>TEORÍA </a:t>
            </a:r>
          </a:p>
          <a:p>
            <a:pPr algn="ctr"/>
            <a:r>
              <a:rPr lang="es-ES" b="1" dirty="0">
                <a:solidFill>
                  <a:schemeClr val="tx1"/>
                </a:solidFill>
              </a:rPr>
              <a:t>ASOCIACIONISTA</a:t>
            </a:r>
          </a:p>
        </p:txBody>
      </p:sp>
      <p:sp>
        <p:nvSpPr>
          <p:cNvPr id="6" name="5 Rectángulo redondeado"/>
          <p:cNvSpPr/>
          <p:nvPr/>
        </p:nvSpPr>
        <p:spPr>
          <a:xfrm>
            <a:off x="2057400" y="2574988"/>
            <a:ext cx="2440025"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BASADA EN EL CONDUCTISMO</a:t>
            </a:r>
          </a:p>
        </p:txBody>
      </p:sp>
      <p:sp>
        <p:nvSpPr>
          <p:cNvPr id="7" name="6 Flecha derecha"/>
          <p:cNvSpPr/>
          <p:nvPr/>
        </p:nvSpPr>
        <p:spPr>
          <a:xfrm rot="10800000">
            <a:off x="5100612" y="2723157"/>
            <a:ext cx="978408"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7 Proceso alternativo"/>
          <p:cNvSpPr/>
          <p:nvPr/>
        </p:nvSpPr>
        <p:spPr>
          <a:xfrm>
            <a:off x="2200275" y="3920761"/>
            <a:ext cx="2883699" cy="61264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solidFill>
                  <a:schemeClr val="tx1"/>
                </a:solidFill>
              </a:rPr>
              <a:t>CONDICIONAMIENTO </a:t>
            </a:r>
          </a:p>
          <a:p>
            <a:pPr algn="ctr"/>
            <a:r>
              <a:rPr lang="es-ES" b="1" dirty="0">
                <a:solidFill>
                  <a:schemeClr val="tx1"/>
                </a:solidFill>
              </a:rPr>
              <a:t>BÁSICO</a:t>
            </a:r>
          </a:p>
        </p:txBody>
      </p:sp>
      <p:sp>
        <p:nvSpPr>
          <p:cNvPr id="9" name="8 Proceso alternativo"/>
          <p:cNvSpPr/>
          <p:nvPr/>
        </p:nvSpPr>
        <p:spPr>
          <a:xfrm>
            <a:off x="6773287" y="3940511"/>
            <a:ext cx="2714644" cy="61264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solidFill>
                  <a:schemeClr val="tx1"/>
                </a:solidFill>
              </a:rPr>
              <a:t>CODICIONAMIENTO OPERANTE</a:t>
            </a:r>
          </a:p>
        </p:txBody>
      </p:sp>
      <p:sp>
        <p:nvSpPr>
          <p:cNvPr id="10" name="9 CuadroTexto"/>
          <p:cNvSpPr txBox="1"/>
          <p:nvPr/>
        </p:nvSpPr>
        <p:spPr>
          <a:xfrm>
            <a:off x="3211872" y="4658631"/>
            <a:ext cx="1291059" cy="646331"/>
          </a:xfrm>
          <a:prstGeom prst="rect">
            <a:avLst/>
          </a:prstGeom>
          <a:noFill/>
        </p:spPr>
        <p:txBody>
          <a:bodyPr wrap="none" rtlCol="0">
            <a:spAutoFit/>
          </a:bodyPr>
          <a:lstStyle/>
          <a:p>
            <a:r>
              <a:rPr lang="es-ES" b="1" dirty="0"/>
              <a:t>PAVLOV</a:t>
            </a:r>
          </a:p>
          <a:p>
            <a:r>
              <a:rPr lang="es-ES" b="1" dirty="0"/>
              <a:t>WATSON</a:t>
            </a:r>
          </a:p>
        </p:txBody>
      </p:sp>
      <p:sp>
        <p:nvSpPr>
          <p:cNvPr id="11" name="10 CuadroTexto"/>
          <p:cNvSpPr txBox="1"/>
          <p:nvPr/>
        </p:nvSpPr>
        <p:spPr>
          <a:xfrm>
            <a:off x="7059739" y="4658630"/>
            <a:ext cx="1670650" cy="646331"/>
          </a:xfrm>
          <a:prstGeom prst="rect">
            <a:avLst/>
          </a:prstGeom>
          <a:noFill/>
        </p:spPr>
        <p:txBody>
          <a:bodyPr wrap="none" rtlCol="0">
            <a:spAutoFit/>
          </a:bodyPr>
          <a:lstStyle/>
          <a:p>
            <a:r>
              <a:rPr lang="es-ES" b="1" dirty="0"/>
              <a:t>SKINNER</a:t>
            </a:r>
          </a:p>
          <a:p>
            <a:r>
              <a:rPr lang="es-ES" b="1" dirty="0"/>
              <a:t>THORNDIKE</a:t>
            </a:r>
          </a:p>
        </p:txBody>
      </p:sp>
      <p:sp>
        <p:nvSpPr>
          <p:cNvPr id="12" name="11 CuadroTexto"/>
          <p:cNvSpPr txBox="1"/>
          <p:nvPr/>
        </p:nvSpPr>
        <p:spPr>
          <a:xfrm>
            <a:off x="2383581" y="5430184"/>
            <a:ext cx="3606115" cy="707886"/>
          </a:xfrm>
          <a:prstGeom prst="rect">
            <a:avLst/>
          </a:prstGeom>
          <a:noFill/>
        </p:spPr>
        <p:txBody>
          <a:bodyPr wrap="none" rtlCol="0">
            <a:spAutoFit/>
          </a:bodyPr>
          <a:lstStyle/>
          <a:p>
            <a:r>
              <a:rPr lang="es-ES" sz="2000" b="1" dirty="0"/>
              <a:t>ESTÍMULO-RESPUESTA</a:t>
            </a:r>
          </a:p>
          <a:p>
            <a:r>
              <a:rPr lang="es-ES" sz="2000" b="1" dirty="0"/>
              <a:t>CONDUCTA OBSERVABLE</a:t>
            </a:r>
          </a:p>
        </p:txBody>
      </p:sp>
      <p:sp>
        <p:nvSpPr>
          <p:cNvPr id="13" name="12 CuadroTexto"/>
          <p:cNvSpPr txBox="1"/>
          <p:nvPr/>
        </p:nvSpPr>
        <p:spPr>
          <a:xfrm>
            <a:off x="7059739" y="5574504"/>
            <a:ext cx="2141740" cy="646331"/>
          </a:xfrm>
          <a:prstGeom prst="rect">
            <a:avLst/>
          </a:prstGeom>
          <a:noFill/>
        </p:spPr>
        <p:txBody>
          <a:bodyPr wrap="none" rtlCol="0">
            <a:spAutoFit/>
          </a:bodyPr>
          <a:lstStyle/>
          <a:p>
            <a:r>
              <a:rPr lang="es-ES" b="1" dirty="0"/>
              <a:t>INSTRUCCIÓN</a:t>
            </a:r>
          </a:p>
          <a:p>
            <a:r>
              <a:rPr lang="es-ES" b="1" dirty="0"/>
              <a:t>PROGRAMNADA</a:t>
            </a:r>
          </a:p>
        </p:txBody>
      </p:sp>
      <p:sp>
        <p:nvSpPr>
          <p:cNvPr id="14" name="13 Flecha izquierda, derecha y arriba"/>
          <p:cNvSpPr/>
          <p:nvPr/>
        </p:nvSpPr>
        <p:spPr>
          <a:xfrm>
            <a:off x="5365825" y="3295626"/>
            <a:ext cx="1004003" cy="1194221"/>
          </a:xfrm>
          <a:prstGeom prst="leftRigh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24129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83471" y="400030"/>
            <a:ext cx="10586018" cy="954107"/>
          </a:xfrm>
          <a:prstGeom prst="rect">
            <a:avLst/>
          </a:prstGeom>
          <a:solidFill>
            <a:schemeClr val="bg1"/>
          </a:solidFill>
          <a:ln w="28575">
            <a:solidFill>
              <a:schemeClr val="tx1"/>
            </a:solidFill>
          </a:ln>
        </p:spPr>
        <p:txBody>
          <a:bodyPr wrap="square" rtlCol="0">
            <a:spAutoFit/>
          </a:bodyPr>
          <a:lstStyle/>
          <a:p>
            <a:pPr algn="ctr"/>
            <a:r>
              <a:rPr lang="es-ES" sz="2800" b="1" dirty="0" smtClean="0">
                <a:solidFill>
                  <a:srgbClr val="FF0000"/>
                </a:solidFill>
              </a:rPr>
              <a:t> </a:t>
            </a:r>
            <a:r>
              <a:rPr lang="es-ES" sz="2800" dirty="0">
                <a:ln w="0"/>
                <a:effectLst>
                  <a:outerShdw blurRad="38100" dist="19050" dir="2700000" algn="tl" rotWithShape="0">
                    <a:schemeClr val="dk1">
                      <a:alpha val="40000"/>
                    </a:schemeClr>
                  </a:outerShdw>
                </a:effectLst>
              </a:rPr>
              <a:t>TEORÍAS DEL </a:t>
            </a:r>
            <a:r>
              <a:rPr lang="es-ES" sz="2800" dirty="0" smtClean="0">
                <a:ln w="0"/>
                <a:effectLst>
                  <a:outerShdw blurRad="38100" dist="19050" dir="2700000" algn="tl" rotWithShape="0">
                    <a:schemeClr val="dk1">
                      <a:alpha val="40000"/>
                    </a:schemeClr>
                  </a:outerShdw>
                </a:effectLst>
              </a:rPr>
              <a:t>APRENDIZAJE</a:t>
            </a:r>
          </a:p>
          <a:p>
            <a:pPr algn="ctr"/>
            <a:endParaRPr lang="es-ES" sz="2800" dirty="0">
              <a:ln w="0"/>
              <a:effectLst>
                <a:outerShdw blurRad="38100" dist="19050" dir="2700000" algn="tl" rotWithShape="0">
                  <a:schemeClr val="dk1">
                    <a:alpha val="40000"/>
                  </a:schemeClr>
                </a:outerShdw>
              </a:effectLst>
            </a:endParaRPr>
          </a:p>
        </p:txBody>
      </p:sp>
      <p:sp>
        <p:nvSpPr>
          <p:cNvPr id="3" name="2 CuadroTexto"/>
          <p:cNvSpPr txBox="1"/>
          <p:nvPr/>
        </p:nvSpPr>
        <p:spPr>
          <a:xfrm>
            <a:off x="1083470" y="1159912"/>
            <a:ext cx="10718005" cy="4524315"/>
          </a:xfrm>
          <a:prstGeom prst="rect">
            <a:avLst/>
          </a:prstGeom>
          <a:solidFill>
            <a:srgbClr val="00B050"/>
          </a:solidFill>
        </p:spPr>
        <p:txBody>
          <a:bodyPr wrap="square" rtlCol="0">
            <a:spAutoFit/>
          </a:bodyPr>
          <a:lstStyle/>
          <a:p>
            <a:r>
              <a:rPr lang="es-ES" b="1" dirty="0"/>
              <a:t>A PARTIR DE PERES GOMEZ Y SACRISTÁN(1998)PLANTEAMOS LA SIGUEINTE CLASIFICACIÓN:</a:t>
            </a:r>
          </a:p>
          <a:p>
            <a:endParaRPr lang="es-ES" b="1"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p:txBody>
      </p:sp>
      <p:sp>
        <p:nvSpPr>
          <p:cNvPr id="5" name="4 Elipse"/>
          <p:cNvSpPr/>
          <p:nvPr/>
        </p:nvSpPr>
        <p:spPr>
          <a:xfrm>
            <a:off x="6310314" y="1710793"/>
            <a:ext cx="3791360" cy="9144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ln w="0"/>
                <a:solidFill>
                  <a:schemeClr val="tx1"/>
                </a:solidFill>
                <a:effectLst>
                  <a:outerShdw blurRad="38100" dist="19050" dir="2700000" algn="tl" rotWithShape="0">
                    <a:schemeClr val="dk1">
                      <a:alpha val="40000"/>
                    </a:schemeClr>
                  </a:outerShdw>
                </a:effectLst>
              </a:rPr>
              <a:t>TEORÍAS</a:t>
            </a:r>
          </a:p>
          <a:p>
            <a:pPr algn="ctr"/>
            <a:r>
              <a:rPr lang="es-ES" sz="2000" b="1" dirty="0">
                <a:ln w="0"/>
                <a:solidFill>
                  <a:schemeClr val="tx1"/>
                </a:solidFill>
                <a:effectLst>
                  <a:outerShdw blurRad="38100" dist="19050" dir="2700000" algn="tl" rotWithShape="0">
                    <a:schemeClr val="dk1">
                      <a:alpha val="40000"/>
                    </a:schemeClr>
                  </a:outerShdw>
                </a:effectLst>
              </a:rPr>
              <a:t>MEDIACIONALES</a:t>
            </a:r>
          </a:p>
        </p:txBody>
      </p:sp>
      <p:sp>
        <p:nvSpPr>
          <p:cNvPr id="6" name="5 Rectángulo redondeado"/>
          <p:cNvSpPr/>
          <p:nvPr/>
        </p:nvSpPr>
        <p:spPr>
          <a:xfrm>
            <a:off x="3023187" y="1737619"/>
            <a:ext cx="1917789" cy="9144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n w="0"/>
                <a:solidFill>
                  <a:schemeClr val="tx1"/>
                </a:solidFill>
                <a:effectLst>
                  <a:outerShdw blurRad="38100" dist="19050" dir="2700000" algn="tl" rotWithShape="0">
                    <a:schemeClr val="dk1">
                      <a:alpha val="40000"/>
                    </a:schemeClr>
                  </a:outerShdw>
                </a:effectLst>
              </a:rPr>
              <a:t>BASADA EN EL COGNITIVISMO</a:t>
            </a:r>
          </a:p>
        </p:txBody>
      </p:sp>
      <p:sp>
        <p:nvSpPr>
          <p:cNvPr id="7" name="6 Flecha derecha"/>
          <p:cNvSpPr/>
          <p:nvPr/>
        </p:nvSpPr>
        <p:spPr>
          <a:xfrm rot="10800000">
            <a:off x="5199630" y="1886155"/>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8" name="7 Proceso alternativo"/>
          <p:cNvSpPr/>
          <p:nvPr/>
        </p:nvSpPr>
        <p:spPr>
          <a:xfrm>
            <a:off x="1808741" y="2888681"/>
            <a:ext cx="2428892" cy="826486"/>
          </a:xfrm>
          <a:prstGeom prst="flowChartAlternate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n w="0"/>
                <a:solidFill>
                  <a:schemeClr val="tx1"/>
                </a:solidFill>
                <a:effectLst>
                  <a:outerShdw blurRad="38100" dist="19050" dir="2700000" algn="tl" rotWithShape="0">
                    <a:schemeClr val="dk1">
                      <a:alpha val="40000"/>
                    </a:schemeClr>
                  </a:outerShdw>
                </a:effectLst>
              </a:rPr>
              <a:t>APRENDIZAJE</a:t>
            </a:r>
          </a:p>
          <a:p>
            <a:pPr algn="ctr"/>
            <a:r>
              <a:rPr lang="es-ES" dirty="0">
                <a:ln w="0"/>
                <a:solidFill>
                  <a:schemeClr val="tx1"/>
                </a:solidFill>
                <a:effectLst>
                  <a:outerShdw blurRad="38100" dist="19050" dir="2700000" algn="tl" rotWithShape="0">
                    <a:schemeClr val="dk1">
                      <a:alpha val="40000"/>
                    </a:schemeClr>
                  </a:outerShdw>
                </a:effectLst>
              </a:rPr>
              <a:t>SOCIAL</a:t>
            </a:r>
          </a:p>
        </p:txBody>
      </p:sp>
      <p:sp>
        <p:nvSpPr>
          <p:cNvPr id="9" name="8 Proceso alternativo"/>
          <p:cNvSpPr/>
          <p:nvPr/>
        </p:nvSpPr>
        <p:spPr>
          <a:xfrm>
            <a:off x="4237633" y="4351625"/>
            <a:ext cx="1429739" cy="612648"/>
          </a:xfrm>
          <a:prstGeom prst="flowChartAlternate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n w="0"/>
                <a:solidFill>
                  <a:schemeClr val="tx1"/>
                </a:solidFill>
                <a:effectLst>
                  <a:outerShdw blurRad="38100" dist="19050" dir="2700000" algn="tl" rotWithShape="0">
                    <a:schemeClr val="dk1">
                      <a:alpha val="40000"/>
                    </a:schemeClr>
                  </a:outerShdw>
                </a:effectLst>
              </a:rPr>
              <a:t>GESTALT</a:t>
            </a:r>
          </a:p>
        </p:txBody>
      </p:sp>
      <p:sp>
        <p:nvSpPr>
          <p:cNvPr id="10" name="9 CuadroTexto"/>
          <p:cNvSpPr txBox="1"/>
          <p:nvPr/>
        </p:nvSpPr>
        <p:spPr>
          <a:xfrm>
            <a:off x="2041228" y="3964363"/>
            <a:ext cx="1431802" cy="646331"/>
          </a:xfrm>
          <a:prstGeom prst="rect">
            <a:avLst/>
          </a:prstGeom>
          <a:solidFill>
            <a:schemeClr val="accent5">
              <a:lumMod val="60000"/>
              <a:lumOff val="40000"/>
            </a:schemeClr>
          </a:solidFill>
        </p:spPr>
        <p:txBody>
          <a:bodyPr wrap="none" rtlCol="0">
            <a:spAutoFit/>
          </a:bodyPr>
          <a:lstStyle/>
          <a:p>
            <a:r>
              <a:rPr lang="es-ES" b="1" dirty="0"/>
              <a:t>BANDURA</a:t>
            </a:r>
          </a:p>
          <a:p>
            <a:r>
              <a:rPr lang="es-ES" b="1" dirty="0"/>
              <a:t>LORENZ</a:t>
            </a:r>
          </a:p>
        </p:txBody>
      </p:sp>
      <p:sp>
        <p:nvSpPr>
          <p:cNvPr id="12" name="11 CuadroTexto"/>
          <p:cNvSpPr txBox="1"/>
          <p:nvPr/>
        </p:nvSpPr>
        <p:spPr>
          <a:xfrm>
            <a:off x="1911102" y="4935692"/>
            <a:ext cx="1648849" cy="1015663"/>
          </a:xfrm>
          <a:prstGeom prst="rect">
            <a:avLst/>
          </a:prstGeom>
          <a:solidFill>
            <a:schemeClr val="accent5">
              <a:lumMod val="60000"/>
              <a:lumOff val="40000"/>
            </a:schemeClr>
          </a:solidFill>
        </p:spPr>
        <p:txBody>
          <a:bodyPr wrap="none" rtlCol="0">
            <a:spAutoFit/>
          </a:bodyPr>
          <a:lstStyle/>
          <a:p>
            <a:r>
              <a:rPr lang="es-ES" sz="2000" b="1" dirty="0"/>
              <a:t>IMITACIÓN</a:t>
            </a:r>
          </a:p>
          <a:p>
            <a:r>
              <a:rPr lang="es-ES" sz="2000" b="1" dirty="0" smtClean="0"/>
              <a:t>MODELOS</a:t>
            </a:r>
          </a:p>
          <a:p>
            <a:r>
              <a:rPr lang="es-ES" sz="2000" b="1" dirty="0" smtClean="0"/>
              <a:t>VICARIO</a:t>
            </a:r>
            <a:endParaRPr lang="es-ES" sz="2000" b="1" dirty="0"/>
          </a:p>
        </p:txBody>
      </p:sp>
      <p:sp>
        <p:nvSpPr>
          <p:cNvPr id="14" name="13 Proceso alternativo"/>
          <p:cNvSpPr/>
          <p:nvPr/>
        </p:nvSpPr>
        <p:spPr>
          <a:xfrm>
            <a:off x="6417471" y="2907754"/>
            <a:ext cx="2714644" cy="612648"/>
          </a:xfrm>
          <a:prstGeom prst="flowChartAlternate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n w="0"/>
                <a:solidFill>
                  <a:schemeClr val="tx1"/>
                </a:solidFill>
                <a:effectLst>
                  <a:outerShdw blurRad="38100" dist="19050" dir="2700000" algn="tl" rotWithShape="0">
                    <a:schemeClr val="dk1">
                      <a:alpha val="40000"/>
                    </a:schemeClr>
                  </a:outerShdw>
                </a:effectLst>
              </a:rPr>
              <a:t>APRENDIZAJE </a:t>
            </a:r>
          </a:p>
          <a:p>
            <a:pPr algn="ctr"/>
            <a:r>
              <a:rPr lang="es-ES" b="1" dirty="0">
                <a:ln w="0"/>
                <a:solidFill>
                  <a:schemeClr val="tx1"/>
                </a:solidFill>
                <a:effectLst>
                  <a:outerShdw blurRad="38100" dist="19050" dir="2700000" algn="tl" rotWithShape="0">
                    <a:schemeClr val="dk1">
                      <a:alpha val="40000"/>
                    </a:schemeClr>
                  </a:outerShdw>
                </a:effectLst>
              </a:rPr>
              <a:t>COGNITIVO</a:t>
            </a:r>
          </a:p>
        </p:txBody>
      </p:sp>
      <p:sp>
        <p:nvSpPr>
          <p:cNvPr id="15" name="14 Proceso alternativo"/>
          <p:cNvSpPr/>
          <p:nvPr/>
        </p:nvSpPr>
        <p:spPr>
          <a:xfrm>
            <a:off x="5667373" y="4344684"/>
            <a:ext cx="1770466" cy="712237"/>
          </a:xfrm>
          <a:prstGeom prst="flowChartAlternate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n w="0"/>
                <a:solidFill>
                  <a:schemeClr val="tx1"/>
                </a:solidFill>
                <a:effectLst>
                  <a:outerShdw blurRad="38100" dist="19050" dir="2700000" algn="tl" rotWithShape="0">
                    <a:schemeClr val="dk1">
                      <a:alpha val="40000"/>
                    </a:schemeClr>
                  </a:outerShdw>
                </a:effectLst>
              </a:rPr>
              <a:t>GÉNETICO</a:t>
            </a:r>
          </a:p>
          <a:p>
            <a:pPr algn="ctr"/>
            <a:r>
              <a:rPr lang="es-ES" b="1" dirty="0">
                <a:ln w="0"/>
                <a:solidFill>
                  <a:schemeClr val="tx1"/>
                </a:solidFill>
                <a:effectLst>
                  <a:outerShdw blurRad="38100" dist="19050" dir="2700000" algn="tl" rotWithShape="0">
                    <a:schemeClr val="dk1">
                      <a:alpha val="40000"/>
                    </a:schemeClr>
                  </a:outerShdw>
                </a:effectLst>
              </a:rPr>
              <a:t>COGNITIVO</a:t>
            </a:r>
          </a:p>
        </p:txBody>
      </p:sp>
      <p:sp>
        <p:nvSpPr>
          <p:cNvPr id="16" name="15 Proceso alternativo"/>
          <p:cNvSpPr/>
          <p:nvPr/>
        </p:nvSpPr>
        <p:spPr>
          <a:xfrm>
            <a:off x="9512021" y="3953641"/>
            <a:ext cx="2179476" cy="114300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n w="0"/>
                <a:solidFill>
                  <a:schemeClr val="tx1"/>
                </a:solidFill>
                <a:effectLst>
                  <a:outerShdw blurRad="38100" dist="19050" dir="2700000" algn="tl" rotWithShape="0">
                    <a:schemeClr val="dk1">
                      <a:alpha val="40000"/>
                    </a:schemeClr>
                  </a:outerShdw>
                </a:effectLst>
              </a:rPr>
              <a:t>PROCESA-</a:t>
            </a:r>
          </a:p>
          <a:p>
            <a:pPr algn="ctr"/>
            <a:r>
              <a:rPr lang="es-ES" b="1" dirty="0">
                <a:ln w="0"/>
                <a:solidFill>
                  <a:schemeClr val="tx1"/>
                </a:solidFill>
                <a:effectLst>
                  <a:outerShdw blurRad="38100" dist="19050" dir="2700000" algn="tl" rotWithShape="0">
                    <a:schemeClr val="dk1">
                      <a:alpha val="40000"/>
                    </a:schemeClr>
                  </a:outerShdw>
                </a:effectLst>
              </a:rPr>
              <a:t>MIENTO</a:t>
            </a:r>
          </a:p>
          <a:p>
            <a:pPr algn="ctr"/>
            <a:r>
              <a:rPr lang="es-ES" b="1" dirty="0">
                <a:ln w="0"/>
                <a:solidFill>
                  <a:schemeClr val="tx1"/>
                </a:solidFill>
                <a:effectLst>
                  <a:outerShdw blurRad="38100" dist="19050" dir="2700000" algn="tl" rotWithShape="0">
                    <a:schemeClr val="dk1">
                      <a:alpha val="40000"/>
                    </a:schemeClr>
                  </a:outerShdw>
                </a:effectLst>
              </a:rPr>
              <a:t>INFORMA-</a:t>
            </a:r>
          </a:p>
          <a:p>
            <a:pPr algn="ctr"/>
            <a:r>
              <a:rPr lang="es-ES" b="1" dirty="0">
                <a:ln w="0"/>
                <a:solidFill>
                  <a:schemeClr val="tx1"/>
                </a:solidFill>
                <a:effectLst>
                  <a:outerShdw blurRad="38100" dist="19050" dir="2700000" algn="tl" rotWithShape="0">
                    <a:schemeClr val="dk1">
                      <a:alpha val="40000"/>
                    </a:schemeClr>
                  </a:outerShdw>
                </a:effectLst>
              </a:rPr>
              <a:t>CIÓN</a:t>
            </a:r>
          </a:p>
        </p:txBody>
      </p:sp>
      <p:sp>
        <p:nvSpPr>
          <p:cNvPr id="17" name="16 Proceso alternativo"/>
          <p:cNvSpPr/>
          <p:nvPr/>
        </p:nvSpPr>
        <p:spPr>
          <a:xfrm>
            <a:off x="7524760" y="4317308"/>
            <a:ext cx="1900340" cy="781424"/>
          </a:xfrm>
          <a:prstGeom prst="flowChartAlternate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n w="0"/>
                <a:solidFill>
                  <a:schemeClr val="tx1"/>
                </a:solidFill>
                <a:effectLst>
                  <a:outerShdw blurRad="38100" dist="19050" dir="2700000" algn="tl" rotWithShape="0">
                    <a:schemeClr val="dk1">
                      <a:alpha val="40000"/>
                    </a:schemeClr>
                  </a:outerShdw>
                </a:effectLst>
              </a:rPr>
              <a:t>GÉNETICO</a:t>
            </a:r>
          </a:p>
          <a:p>
            <a:pPr algn="ctr"/>
            <a:r>
              <a:rPr lang="es-ES" b="1" dirty="0">
                <a:ln w="0"/>
                <a:solidFill>
                  <a:schemeClr val="tx1"/>
                </a:solidFill>
                <a:effectLst>
                  <a:outerShdw blurRad="38100" dist="19050" dir="2700000" algn="tl" rotWithShape="0">
                    <a:schemeClr val="dk1">
                      <a:alpha val="40000"/>
                    </a:schemeClr>
                  </a:outerShdw>
                </a:effectLst>
              </a:rPr>
              <a:t>DIALÉCTICO</a:t>
            </a:r>
          </a:p>
        </p:txBody>
      </p:sp>
      <p:sp>
        <p:nvSpPr>
          <p:cNvPr id="18" name="17 CuadroTexto"/>
          <p:cNvSpPr txBox="1"/>
          <p:nvPr/>
        </p:nvSpPr>
        <p:spPr>
          <a:xfrm>
            <a:off x="4237633" y="5200935"/>
            <a:ext cx="1307346" cy="923330"/>
          </a:xfrm>
          <a:prstGeom prst="rect">
            <a:avLst/>
          </a:prstGeom>
          <a:solidFill>
            <a:schemeClr val="accent2">
              <a:lumMod val="40000"/>
              <a:lumOff val="60000"/>
            </a:schemeClr>
          </a:solidFill>
        </p:spPr>
        <p:txBody>
          <a:bodyPr wrap="none" rtlCol="0">
            <a:spAutoFit/>
          </a:bodyPr>
          <a:lstStyle/>
          <a:p>
            <a:r>
              <a:rPr lang="es-ES" b="1" dirty="0"/>
              <a:t>KOFKA</a:t>
            </a:r>
          </a:p>
          <a:p>
            <a:r>
              <a:rPr lang="es-ES" b="1" dirty="0"/>
              <a:t>MASLOW</a:t>
            </a:r>
          </a:p>
          <a:p>
            <a:r>
              <a:rPr lang="es-ES" b="1" dirty="0"/>
              <a:t>ROGERS</a:t>
            </a:r>
          </a:p>
        </p:txBody>
      </p:sp>
      <p:sp>
        <p:nvSpPr>
          <p:cNvPr id="19" name="18 CuadroTexto"/>
          <p:cNvSpPr txBox="1"/>
          <p:nvPr/>
        </p:nvSpPr>
        <p:spPr>
          <a:xfrm>
            <a:off x="5953124" y="5500702"/>
            <a:ext cx="1423788" cy="923330"/>
          </a:xfrm>
          <a:prstGeom prst="rect">
            <a:avLst/>
          </a:prstGeom>
          <a:solidFill>
            <a:schemeClr val="accent2">
              <a:lumMod val="40000"/>
              <a:lumOff val="60000"/>
            </a:schemeClr>
          </a:solidFill>
        </p:spPr>
        <p:txBody>
          <a:bodyPr wrap="none" rtlCol="0">
            <a:spAutoFit/>
          </a:bodyPr>
          <a:lstStyle/>
          <a:p>
            <a:r>
              <a:rPr lang="es-ES" b="1" dirty="0"/>
              <a:t>PIAGET</a:t>
            </a:r>
          </a:p>
          <a:p>
            <a:r>
              <a:rPr lang="es-ES" b="1" dirty="0"/>
              <a:t>INHELDER</a:t>
            </a:r>
          </a:p>
          <a:p>
            <a:r>
              <a:rPr lang="es-ES" b="1" dirty="0"/>
              <a:t>AUSUBEL</a:t>
            </a:r>
          </a:p>
        </p:txBody>
      </p:sp>
      <p:sp>
        <p:nvSpPr>
          <p:cNvPr id="20" name="19 CuadroTexto"/>
          <p:cNvSpPr txBox="1"/>
          <p:nvPr/>
        </p:nvSpPr>
        <p:spPr>
          <a:xfrm>
            <a:off x="7774793" y="5515004"/>
            <a:ext cx="1439240" cy="923330"/>
          </a:xfrm>
          <a:prstGeom prst="rect">
            <a:avLst/>
          </a:prstGeom>
          <a:solidFill>
            <a:schemeClr val="accent2">
              <a:lumMod val="40000"/>
              <a:lumOff val="60000"/>
            </a:schemeClr>
          </a:solidFill>
        </p:spPr>
        <p:txBody>
          <a:bodyPr wrap="none" rtlCol="0">
            <a:spAutoFit/>
          </a:bodyPr>
          <a:lstStyle/>
          <a:p>
            <a:r>
              <a:rPr lang="es-ES" b="1" dirty="0"/>
              <a:t>VIGOTSKY</a:t>
            </a:r>
          </a:p>
          <a:p>
            <a:r>
              <a:rPr lang="es-ES" b="1" dirty="0"/>
              <a:t>LURIA</a:t>
            </a:r>
          </a:p>
          <a:p>
            <a:r>
              <a:rPr lang="es-ES" b="1" dirty="0"/>
              <a:t>WALLON</a:t>
            </a:r>
          </a:p>
        </p:txBody>
      </p:sp>
      <p:sp>
        <p:nvSpPr>
          <p:cNvPr id="21" name="20 CuadroTexto"/>
          <p:cNvSpPr txBox="1"/>
          <p:nvPr/>
        </p:nvSpPr>
        <p:spPr>
          <a:xfrm>
            <a:off x="10101674" y="5472170"/>
            <a:ext cx="1226618" cy="923330"/>
          </a:xfrm>
          <a:prstGeom prst="rect">
            <a:avLst/>
          </a:prstGeom>
          <a:solidFill>
            <a:schemeClr val="accent2">
              <a:lumMod val="40000"/>
              <a:lumOff val="60000"/>
            </a:schemeClr>
          </a:solidFill>
        </p:spPr>
        <p:txBody>
          <a:bodyPr wrap="none" rtlCol="0">
            <a:spAutoFit/>
          </a:bodyPr>
          <a:lstStyle/>
          <a:p>
            <a:r>
              <a:rPr lang="es-ES" b="1" dirty="0"/>
              <a:t>GAGNÉ</a:t>
            </a:r>
          </a:p>
          <a:p>
            <a:r>
              <a:rPr lang="es-ES" b="1" dirty="0"/>
              <a:t>NEWELL</a:t>
            </a:r>
          </a:p>
          <a:p>
            <a:r>
              <a:rPr lang="es-ES" b="1" dirty="0"/>
              <a:t>SIMON</a:t>
            </a:r>
          </a:p>
        </p:txBody>
      </p:sp>
      <p:sp>
        <p:nvSpPr>
          <p:cNvPr id="22" name="21 Flecha izquierda, derecha y arriba"/>
          <p:cNvSpPr/>
          <p:nvPr/>
        </p:nvSpPr>
        <p:spPr>
          <a:xfrm>
            <a:off x="4667240" y="2543304"/>
            <a:ext cx="1643074" cy="876432"/>
          </a:xfrm>
          <a:prstGeom prst="leftRigh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3" name="22 Flecha abajo"/>
          <p:cNvSpPr/>
          <p:nvPr/>
        </p:nvSpPr>
        <p:spPr>
          <a:xfrm rot="2558706">
            <a:off x="6617300" y="3447514"/>
            <a:ext cx="382407" cy="95798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4" name="23 Flecha abajo"/>
          <p:cNvSpPr/>
          <p:nvPr/>
        </p:nvSpPr>
        <p:spPr>
          <a:xfrm rot="3169636" flipH="1">
            <a:off x="5711218" y="3289273"/>
            <a:ext cx="466755" cy="12217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5" name="24 Flecha abajo"/>
          <p:cNvSpPr/>
          <p:nvPr/>
        </p:nvSpPr>
        <p:spPr>
          <a:xfrm rot="18568991">
            <a:off x="9124459" y="3508773"/>
            <a:ext cx="351327" cy="787517"/>
          </a:xfrm>
          <a:prstGeom prst="downArrow">
            <a:avLst>
              <a:gd name="adj1" fmla="val 50000"/>
              <a:gd name="adj2" fmla="val 6466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6" name="25 Flecha abajo"/>
          <p:cNvSpPr/>
          <p:nvPr/>
        </p:nvSpPr>
        <p:spPr>
          <a:xfrm rot="21157071">
            <a:off x="7812493" y="3555076"/>
            <a:ext cx="439101" cy="75493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 name="Flecha abajo 3"/>
          <p:cNvSpPr/>
          <p:nvPr/>
        </p:nvSpPr>
        <p:spPr>
          <a:xfrm>
            <a:off x="4772025" y="4971214"/>
            <a:ext cx="484632" cy="2297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27" name="Flecha abajo 26"/>
          <p:cNvSpPr/>
          <p:nvPr/>
        </p:nvSpPr>
        <p:spPr>
          <a:xfrm>
            <a:off x="6100762" y="5042936"/>
            <a:ext cx="484632" cy="47206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28" name="Flecha abajo 27"/>
          <p:cNvSpPr/>
          <p:nvPr/>
        </p:nvSpPr>
        <p:spPr>
          <a:xfrm>
            <a:off x="10258424" y="5128661"/>
            <a:ext cx="484632" cy="15771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29" name="15 Proceso alternativo"/>
          <p:cNvSpPr/>
          <p:nvPr/>
        </p:nvSpPr>
        <p:spPr>
          <a:xfrm>
            <a:off x="9490013" y="3858320"/>
            <a:ext cx="2179476" cy="1143008"/>
          </a:xfrm>
          <a:prstGeom prst="flowChartAlternateProces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n w="0"/>
                <a:solidFill>
                  <a:schemeClr val="tx1"/>
                </a:solidFill>
                <a:effectLst>
                  <a:outerShdw blurRad="38100" dist="19050" dir="2700000" algn="tl" rotWithShape="0">
                    <a:schemeClr val="dk1">
                      <a:alpha val="40000"/>
                    </a:schemeClr>
                  </a:outerShdw>
                </a:effectLst>
              </a:rPr>
              <a:t>PROCESA-</a:t>
            </a:r>
          </a:p>
          <a:p>
            <a:pPr algn="ctr"/>
            <a:r>
              <a:rPr lang="es-ES" b="1" dirty="0">
                <a:ln w="0"/>
                <a:solidFill>
                  <a:schemeClr val="tx1"/>
                </a:solidFill>
                <a:effectLst>
                  <a:outerShdw blurRad="38100" dist="19050" dir="2700000" algn="tl" rotWithShape="0">
                    <a:schemeClr val="dk1">
                      <a:alpha val="40000"/>
                    </a:schemeClr>
                  </a:outerShdw>
                </a:effectLst>
              </a:rPr>
              <a:t>MIENTO</a:t>
            </a:r>
          </a:p>
          <a:p>
            <a:pPr algn="ctr"/>
            <a:r>
              <a:rPr lang="es-ES" b="1" dirty="0">
                <a:ln w="0"/>
                <a:solidFill>
                  <a:schemeClr val="tx1"/>
                </a:solidFill>
                <a:effectLst>
                  <a:outerShdw blurRad="38100" dist="19050" dir="2700000" algn="tl" rotWithShape="0">
                    <a:schemeClr val="dk1">
                      <a:alpha val="40000"/>
                    </a:schemeClr>
                  </a:outerShdw>
                </a:effectLst>
              </a:rPr>
              <a:t>INFORMA-</a:t>
            </a:r>
          </a:p>
          <a:p>
            <a:pPr algn="ctr"/>
            <a:r>
              <a:rPr lang="es-ES" b="1" dirty="0">
                <a:ln w="0"/>
                <a:solidFill>
                  <a:schemeClr val="tx1"/>
                </a:solidFill>
                <a:effectLst>
                  <a:outerShdw blurRad="38100" dist="19050" dir="2700000" algn="tl" rotWithShape="0">
                    <a:schemeClr val="dk1">
                      <a:alpha val="40000"/>
                    </a:schemeClr>
                  </a:outerShdw>
                </a:effectLst>
              </a:rPr>
              <a:t>CIÓN</a:t>
            </a:r>
          </a:p>
        </p:txBody>
      </p:sp>
      <p:sp>
        <p:nvSpPr>
          <p:cNvPr id="30" name="Flecha abajo 29"/>
          <p:cNvSpPr/>
          <p:nvPr/>
        </p:nvSpPr>
        <p:spPr>
          <a:xfrm>
            <a:off x="10258424" y="5056921"/>
            <a:ext cx="484632" cy="4580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
        <p:nvSpPr>
          <p:cNvPr id="31" name="Flecha abajo 30"/>
          <p:cNvSpPr/>
          <p:nvPr/>
        </p:nvSpPr>
        <p:spPr>
          <a:xfrm>
            <a:off x="8129587" y="5085496"/>
            <a:ext cx="484632" cy="4295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14125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300162" y="500042"/>
            <a:ext cx="9758363" cy="707886"/>
          </a:xfrm>
          <a:prstGeom prst="rect">
            <a:avLst/>
          </a:prstGeom>
          <a:solidFill>
            <a:schemeClr val="bg1"/>
          </a:solidFill>
          <a:ln>
            <a:solidFill>
              <a:schemeClr val="tx1"/>
            </a:solidFill>
          </a:ln>
        </p:spPr>
        <p:txBody>
          <a:bodyPr wrap="square" rtlCol="0">
            <a:spAutoFit/>
          </a:bodyPr>
          <a:lstStyle/>
          <a:p>
            <a:pPr algn="ctr"/>
            <a:r>
              <a:rPr lang="es-ES" sz="4000" b="1" dirty="0"/>
              <a:t>COGNICIÓN Y APRENDIZAJE</a:t>
            </a:r>
          </a:p>
        </p:txBody>
      </p:sp>
      <p:sp>
        <p:nvSpPr>
          <p:cNvPr id="3" name="2 Rectángulo"/>
          <p:cNvSpPr/>
          <p:nvPr/>
        </p:nvSpPr>
        <p:spPr>
          <a:xfrm>
            <a:off x="1300162" y="1443965"/>
            <a:ext cx="9943322" cy="25851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solidFill>
                  <a:schemeClr val="tx1"/>
                </a:solidFill>
              </a:rPr>
              <a:t>¿QUÉ QUIERE DECIR SABER?</a:t>
            </a:r>
          </a:p>
          <a:p>
            <a:pPr algn="ctr"/>
            <a:r>
              <a:rPr lang="es-ES" sz="3200" b="1" dirty="0">
                <a:solidFill>
                  <a:schemeClr val="tx1"/>
                </a:solidFill>
              </a:rPr>
              <a:t>¿CÓMO UTILIZAMOS LO QUE SABEMOS?</a:t>
            </a:r>
          </a:p>
          <a:p>
            <a:pPr algn="ctr"/>
            <a:r>
              <a:rPr lang="es-ES" sz="3200" b="1" dirty="0">
                <a:solidFill>
                  <a:schemeClr val="tx1"/>
                </a:solidFill>
              </a:rPr>
              <a:t>¿CÓMO APRENDEMOS?</a:t>
            </a:r>
          </a:p>
        </p:txBody>
      </p:sp>
      <p:sp>
        <p:nvSpPr>
          <p:cNvPr id="4" name="3 Elipse"/>
          <p:cNvSpPr/>
          <p:nvPr/>
        </p:nvSpPr>
        <p:spPr>
          <a:xfrm>
            <a:off x="1300162" y="4357694"/>
            <a:ext cx="2852728" cy="1185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ELECCIÓN</a:t>
            </a:r>
          </a:p>
          <a:p>
            <a:pPr algn="ctr"/>
            <a:r>
              <a:rPr lang="es-ES" b="1" dirty="0">
                <a:solidFill>
                  <a:schemeClr val="tx1"/>
                </a:solidFill>
              </a:rPr>
              <a:t>DE CONTENIDOS</a:t>
            </a:r>
          </a:p>
        </p:txBody>
      </p:sp>
      <p:sp>
        <p:nvSpPr>
          <p:cNvPr id="7" name="6 Elipse"/>
          <p:cNvSpPr/>
          <p:nvPr/>
        </p:nvSpPr>
        <p:spPr>
          <a:xfrm>
            <a:off x="4457700" y="4386269"/>
            <a:ext cx="3186113" cy="1185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ORGANIZACIÓN DEL  AULA</a:t>
            </a:r>
          </a:p>
        </p:txBody>
      </p:sp>
      <p:sp>
        <p:nvSpPr>
          <p:cNvPr id="8" name="7 Elipse"/>
          <p:cNvSpPr/>
          <p:nvPr/>
        </p:nvSpPr>
        <p:spPr>
          <a:xfrm>
            <a:off x="8009187" y="4357694"/>
            <a:ext cx="3234297" cy="1185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EXPECTATIVAS </a:t>
            </a:r>
            <a:r>
              <a:rPr lang="es-ES" b="1" dirty="0">
                <a:solidFill>
                  <a:schemeClr val="tx1"/>
                </a:solidFill>
              </a:rPr>
              <a:t>INSTITUCIONA-LES</a:t>
            </a:r>
          </a:p>
        </p:txBody>
      </p:sp>
      <p:sp>
        <p:nvSpPr>
          <p:cNvPr id="9" name="8 Flecha abajo"/>
          <p:cNvSpPr/>
          <p:nvPr/>
        </p:nvSpPr>
        <p:spPr>
          <a:xfrm rot="178705">
            <a:off x="2584124" y="3832382"/>
            <a:ext cx="484632" cy="602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Flecha abajo"/>
          <p:cNvSpPr/>
          <p:nvPr/>
        </p:nvSpPr>
        <p:spPr>
          <a:xfrm>
            <a:off x="9005682" y="3781694"/>
            <a:ext cx="484632" cy="604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Flecha abajo"/>
          <p:cNvSpPr/>
          <p:nvPr/>
        </p:nvSpPr>
        <p:spPr>
          <a:xfrm>
            <a:off x="5566124" y="3824798"/>
            <a:ext cx="484632" cy="6175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2890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400175" y="500043"/>
            <a:ext cx="9458325" cy="1323439"/>
          </a:xfrm>
          <a:prstGeom prst="rect">
            <a:avLst/>
          </a:prstGeom>
          <a:solidFill>
            <a:schemeClr val="bg1"/>
          </a:solidFill>
          <a:ln>
            <a:solidFill>
              <a:schemeClr val="tx1"/>
            </a:solidFill>
          </a:ln>
        </p:spPr>
        <p:txBody>
          <a:bodyPr wrap="square" rtlCol="0">
            <a:spAutoFit/>
          </a:bodyPr>
          <a:lstStyle/>
          <a:p>
            <a:pPr algn="ctr"/>
            <a:r>
              <a:rPr lang="es-ES" sz="4000" b="1" dirty="0" smtClean="0"/>
              <a:t>TEORÍACOGNITIVA</a:t>
            </a:r>
          </a:p>
          <a:p>
            <a:pPr algn="ctr"/>
            <a:r>
              <a:rPr lang="es-ES" sz="4000" b="1" dirty="0" smtClean="0"/>
              <a:t>(</a:t>
            </a:r>
            <a:r>
              <a:rPr lang="es-ES" sz="2800" b="1" dirty="0" err="1" smtClean="0"/>
              <a:t>Resniek</a:t>
            </a:r>
            <a:r>
              <a:rPr lang="es-ES" sz="2800" b="1" dirty="0" smtClean="0"/>
              <a:t>/Collins,1998</a:t>
            </a:r>
            <a:r>
              <a:rPr lang="es-ES" sz="2800" b="1" dirty="0"/>
              <a:t>)</a:t>
            </a:r>
            <a:endParaRPr lang="es-ES" sz="4000" b="1" dirty="0"/>
          </a:p>
        </p:txBody>
      </p:sp>
      <p:sp>
        <p:nvSpPr>
          <p:cNvPr id="3" name="2 Rectángulo"/>
          <p:cNvSpPr/>
          <p:nvPr/>
        </p:nvSpPr>
        <p:spPr>
          <a:xfrm>
            <a:off x="4238612" y="3632729"/>
            <a:ext cx="385765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TIPO DE CONOCIMIENTO</a:t>
            </a:r>
          </a:p>
        </p:txBody>
      </p:sp>
      <p:sp>
        <p:nvSpPr>
          <p:cNvPr id="4" name="3 Elipse"/>
          <p:cNvSpPr/>
          <p:nvPr/>
        </p:nvSpPr>
        <p:spPr>
          <a:xfrm>
            <a:off x="1004901" y="4643446"/>
            <a:ext cx="3448025" cy="1643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MEMORIZAR</a:t>
            </a:r>
          </a:p>
          <a:p>
            <a:pPr algn="ctr"/>
            <a:r>
              <a:rPr lang="es-ES" dirty="0"/>
              <a:t>PRODUCE CONOCIMIENTOS</a:t>
            </a:r>
          </a:p>
          <a:p>
            <a:pPr algn="ctr"/>
            <a:r>
              <a:rPr lang="es-ES" dirty="0"/>
              <a:t>ESPECIFICOS</a:t>
            </a:r>
          </a:p>
          <a:p>
            <a:pPr algn="ctr"/>
            <a:r>
              <a:rPr lang="es-ES" dirty="0"/>
              <a:t>INERTES</a:t>
            </a:r>
          </a:p>
        </p:txBody>
      </p:sp>
      <p:sp>
        <p:nvSpPr>
          <p:cNvPr id="7" name="6 Elipse"/>
          <p:cNvSpPr/>
          <p:nvPr/>
        </p:nvSpPr>
        <p:spPr>
          <a:xfrm>
            <a:off x="4941746" y="4903784"/>
            <a:ext cx="3004778" cy="1428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CAPACIDADES</a:t>
            </a:r>
          </a:p>
          <a:p>
            <a:pPr algn="ctr"/>
            <a:r>
              <a:rPr lang="es-ES" dirty="0"/>
              <a:t>COGNITIVS</a:t>
            </a:r>
          </a:p>
          <a:p>
            <a:pPr algn="ctr"/>
            <a:r>
              <a:rPr lang="es-ES" dirty="0"/>
              <a:t>ESPECÍFICAS/</a:t>
            </a:r>
          </a:p>
          <a:p>
            <a:pPr algn="ctr"/>
            <a:r>
              <a:rPr lang="es-ES" dirty="0"/>
              <a:t>NO</a:t>
            </a:r>
          </a:p>
          <a:p>
            <a:pPr algn="ctr"/>
            <a:r>
              <a:rPr lang="es-ES" dirty="0"/>
              <a:t>GENERALES</a:t>
            </a:r>
          </a:p>
        </p:txBody>
      </p:sp>
      <p:sp>
        <p:nvSpPr>
          <p:cNvPr id="8" name="7 Elipse"/>
          <p:cNvSpPr/>
          <p:nvPr/>
        </p:nvSpPr>
        <p:spPr>
          <a:xfrm>
            <a:off x="8344522" y="4643446"/>
            <a:ext cx="3028328" cy="1643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EXPERTICIA</a:t>
            </a:r>
          </a:p>
          <a:p>
            <a:pPr algn="ctr"/>
            <a:r>
              <a:rPr lang="es-ES" dirty="0"/>
              <a:t>CONSTRUCCIÓN</a:t>
            </a:r>
          </a:p>
          <a:p>
            <a:pPr algn="ctr"/>
            <a:r>
              <a:rPr lang="es-ES" dirty="0"/>
              <a:t>INDIVIDUAL</a:t>
            </a:r>
          </a:p>
          <a:p>
            <a:pPr algn="ctr"/>
            <a:r>
              <a:rPr lang="es-ES" dirty="0"/>
              <a:t>CONOCIMIENTO</a:t>
            </a:r>
          </a:p>
          <a:p>
            <a:pPr algn="ctr"/>
            <a:r>
              <a:rPr lang="es-ES" dirty="0"/>
              <a:t>ESTRATÉGICO</a:t>
            </a:r>
          </a:p>
        </p:txBody>
      </p:sp>
      <p:sp>
        <p:nvSpPr>
          <p:cNvPr id="9" name="8 Flecha abajo"/>
          <p:cNvSpPr/>
          <p:nvPr/>
        </p:nvSpPr>
        <p:spPr>
          <a:xfrm rot="5400000">
            <a:off x="4353486" y="5185277"/>
            <a:ext cx="484632"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Flecha abajo"/>
          <p:cNvSpPr/>
          <p:nvPr/>
        </p:nvSpPr>
        <p:spPr>
          <a:xfrm rot="16200000">
            <a:off x="8178404" y="5107793"/>
            <a:ext cx="484632"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Flecha abajo"/>
          <p:cNvSpPr/>
          <p:nvPr/>
        </p:nvSpPr>
        <p:spPr>
          <a:xfrm>
            <a:off x="6095334" y="4418547"/>
            <a:ext cx="48463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Elipse"/>
          <p:cNvSpPr/>
          <p:nvPr/>
        </p:nvSpPr>
        <p:spPr>
          <a:xfrm>
            <a:off x="1904704" y="1933618"/>
            <a:ext cx="325573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PENSAMIENTO</a:t>
            </a:r>
          </a:p>
        </p:txBody>
      </p:sp>
      <p:sp>
        <p:nvSpPr>
          <p:cNvPr id="16" name="15 Elipse"/>
          <p:cNvSpPr/>
          <p:nvPr/>
        </p:nvSpPr>
        <p:spPr>
          <a:xfrm>
            <a:off x="7096132" y="1933618"/>
            <a:ext cx="301647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APRENDIZAJE</a:t>
            </a:r>
          </a:p>
        </p:txBody>
      </p:sp>
      <p:sp>
        <p:nvSpPr>
          <p:cNvPr id="17" name="16 Flecha doblada hacia arriba"/>
          <p:cNvSpPr/>
          <p:nvPr/>
        </p:nvSpPr>
        <p:spPr>
          <a:xfrm>
            <a:off x="7430393" y="2846459"/>
            <a:ext cx="850392"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Flecha doblada hacia arriba"/>
          <p:cNvSpPr/>
          <p:nvPr/>
        </p:nvSpPr>
        <p:spPr>
          <a:xfrm rot="10800000" flipV="1">
            <a:off x="4102600" y="2911042"/>
            <a:ext cx="850392" cy="31974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CuadroTexto"/>
          <p:cNvSpPr txBox="1"/>
          <p:nvPr/>
        </p:nvSpPr>
        <p:spPr>
          <a:xfrm>
            <a:off x="5336131" y="2901560"/>
            <a:ext cx="1927131" cy="369332"/>
          </a:xfrm>
          <a:prstGeom prst="rect">
            <a:avLst/>
          </a:prstGeom>
          <a:noFill/>
        </p:spPr>
        <p:txBody>
          <a:bodyPr wrap="none" rtlCol="0">
            <a:spAutoFit/>
          </a:bodyPr>
          <a:lstStyle/>
          <a:p>
            <a:r>
              <a:rPr lang="es-ES" b="1" dirty="0"/>
              <a:t>DEPENDEN DE</a:t>
            </a:r>
          </a:p>
        </p:txBody>
      </p:sp>
      <p:sp>
        <p:nvSpPr>
          <p:cNvPr id="20" name="19 Flecha abajo"/>
          <p:cNvSpPr/>
          <p:nvPr/>
        </p:nvSpPr>
        <p:spPr>
          <a:xfrm>
            <a:off x="6128671" y="3252663"/>
            <a:ext cx="48463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668589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Distintivo</Template>
  <TotalTime>250</TotalTime>
  <Words>732</Words>
  <Application>Microsoft Office PowerPoint</Application>
  <PresentationFormat>Panorámica</PresentationFormat>
  <Paragraphs>194</Paragraphs>
  <Slides>17</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Gill Sans MT</vt:lpstr>
      <vt:lpstr>Impact</vt:lpstr>
      <vt:lpstr>Lato</vt:lpstr>
      <vt:lpstr>Badge</vt:lpstr>
      <vt:lpstr>El proceso pedagógico: APRENDIZAJE y evaluación</vt:lpstr>
      <vt:lpstr>Núcleo central del proceso pedagógico</vt:lpstr>
      <vt:lpstr>DIDÁCTICA</vt:lpstr>
      <vt:lpstr>Idea central:  un asunto epistemológico </vt:lpstr>
      <vt:lpstr>Teoría psicológica y pedagogía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GESTIÓN EDUCATIVA</vt:lpstr>
      <vt:lpstr>Presentación de PowerPoint</vt:lpstr>
      <vt:lpstr>REFEREENCIAS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proceso pedagógico: planificación, gestión y evaluación</dc:title>
  <dc:creator>Carlos Astete</dc:creator>
  <cp:lastModifiedBy>Carlos Astete</cp:lastModifiedBy>
  <cp:revision>22</cp:revision>
  <dcterms:created xsi:type="dcterms:W3CDTF">2021-11-11T20:46:22Z</dcterms:created>
  <dcterms:modified xsi:type="dcterms:W3CDTF">2021-12-07T12:29:07Z</dcterms:modified>
</cp:coreProperties>
</file>