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69" r:id="rId4"/>
    <p:sldId id="270" r:id="rId5"/>
    <p:sldId id="262" r:id="rId6"/>
    <p:sldId id="261" r:id="rId7"/>
    <p:sldId id="263" r:id="rId8"/>
    <p:sldId id="264" r:id="rId9"/>
    <p:sldId id="266" r:id="rId10"/>
    <p:sldId id="258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7" autoAdjust="0"/>
    <p:restoredTop sz="94660"/>
  </p:normalViewPr>
  <p:slideViewPr>
    <p:cSldViewPr snapToGrid="0">
      <p:cViewPr varScale="1">
        <p:scale>
          <a:sx n="67" d="100"/>
          <a:sy n="67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65110F-78EF-433C-A406-1B800DE7BC6D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3473536B-1B89-4593-AA3A-6BDBCDE9D516}">
      <dgm:prSet phldrT="[Texto]"/>
      <dgm:spPr/>
      <dgm:t>
        <a:bodyPr/>
        <a:lstStyle/>
        <a:p>
          <a:r>
            <a:rPr lang="es-ES" dirty="0" smtClean="0"/>
            <a:t>ESTADO</a:t>
          </a:r>
          <a:endParaRPr lang="es-ES" dirty="0"/>
        </a:p>
      </dgm:t>
    </dgm:pt>
    <dgm:pt modelId="{85079A9C-48A6-40F9-844C-E78868048F42}" type="parTrans" cxnId="{7E3C5621-C58E-40F6-B933-32D9DB75F881}">
      <dgm:prSet/>
      <dgm:spPr/>
      <dgm:t>
        <a:bodyPr/>
        <a:lstStyle/>
        <a:p>
          <a:endParaRPr lang="es-ES"/>
        </a:p>
      </dgm:t>
    </dgm:pt>
    <dgm:pt modelId="{1466F3EF-B5A8-4D8B-A672-376B94877DBB}" type="sibTrans" cxnId="{7E3C5621-C58E-40F6-B933-32D9DB75F881}">
      <dgm:prSet/>
      <dgm:spPr/>
      <dgm:t>
        <a:bodyPr/>
        <a:lstStyle/>
        <a:p>
          <a:endParaRPr lang="es-ES"/>
        </a:p>
      </dgm:t>
    </dgm:pt>
    <dgm:pt modelId="{70282B6B-42F8-4C41-97D9-D358DB66B423}">
      <dgm:prSet phldrT="[Texto]"/>
      <dgm:spPr/>
      <dgm:t>
        <a:bodyPr/>
        <a:lstStyle/>
        <a:p>
          <a:r>
            <a:rPr lang="es-ES" dirty="0" smtClean="0"/>
            <a:t>ORGANISMO PLANIFICADOR </a:t>
          </a:r>
          <a:endParaRPr lang="es-ES" dirty="0"/>
        </a:p>
      </dgm:t>
    </dgm:pt>
    <dgm:pt modelId="{FE172896-7DB5-4509-A0A7-A8719F567D64}" type="parTrans" cxnId="{506587BD-B63B-4BEF-BA9B-BCCCFB30EEE7}">
      <dgm:prSet/>
      <dgm:spPr/>
      <dgm:t>
        <a:bodyPr/>
        <a:lstStyle/>
        <a:p>
          <a:endParaRPr lang="es-ES"/>
        </a:p>
      </dgm:t>
    </dgm:pt>
    <dgm:pt modelId="{C686F990-7079-49BB-8E46-516439C38E45}" type="sibTrans" cxnId="{506587BD-B63B-4BEF-BA9B-BCCCFB30EEE7}">
      <dgm:prSet/>
      <dgm:spPr/>
      <dgm:t>
        <a:bodyPr/>
        <a:lstStyle/>
        <a:p>
          <a:endParaRPr lang="es-ES"/>
        </a:p>
      </dgm:t>
    </dgm:pt>
    <dgm:pt modelId="{8C05DC27-025A-4A7D-8207-5784B9BDBB9D}">
      <dgm:prSet phldrT="[Texto]"/>
      <dgm:spPr/>
      <dgm:t>
        <a:bodyPr/>
        <a:lstStyle/>
        <a:p>
          <a:r>
            <a:rPr lang="es-ES" dirty="0" smtClean="0"/>
            <a:t>ORGANISMO</a:t>
          </a:r>
        </a:p>
        <a:p>
          <a:r>
            <a:rPr lang="es-ES" dirty="0" smtClean="0"/>
            <a:t>IMPLEMENTADOR</a:t>
          </a:r>
          <a:endParaRPr lang="es-ES" dirty="0"/>
        </a:p>
      </dgm:t>
    </dgm:pt>
    <dgm:pt modelId="{EE49DE8A-35BE-47CE-9C69-E016827DFA25}" type="parTrans" cxnId="{08FF407C-6CFA-4EE1-8CF9-346B24E8B024}">
      <dgm:prSet/>
      <dgm:spPr/>
      <dgm:t>
        <a:bodyPr/>
        <a:lstStyle/>
        <a:p>
          <a:endParaRPr lang="es-ES"/>
        </a:p>
      </dgm:t>
    </dgm:pt>
    <dgm:pt modelId="{5A7896F5-0E22-4B58-81C3-2C347D491EBF}" type="sibTrans" cxnId="{08FF407C-6CFA-4EE1-8CF9-346B24E8B024}">
      <dgm:prSet/>
      <dgm:spPr/>
      <dgm:t>
        <a:bodyPr/>
        <a:lstStyle/>
        <a:p>
          <a:endParaRPr lang="es-ES"/>
        </a:p>
      </dgm:t>
    </dgm:pt>
    <dgm:pt modelId="{BC8A6BC6-79BB-4D0D-B148-1F338FCC55C9}">
      <dgm:prSet phldrT="[Texto]"/>
      <dgm:spPr/>
      <dgm:t>
        <a:bodyPr/>
        <a:lstStyle/>
        <a:p>
          <a:r>
            <a:rPr lang="es-ES" dirty="0" smtClean="0"/>
            <a:t>AGENTES</a:t>
          </a:r>
        </a:p>
        <a:p>
          <a:r>
            <a:rPr lang="es-ES" dirty="0" smtClean="0"/>
            <a:t>EJECUTOROS</a:t>
          </a:r>
          <a:endParaRPr lang="es-ES" dirty="0"/>
        </a:p>
      </dgm:t>
    </dgm:pt>
    <dgm:pt modelId="{46687A57-36AC-42BC-BE58-53AF0FC1A72E}" type="parTrans" cxnId="{C537EC78-5CB9-4742-AAE0-C776C90BED4E}">
      <dgm:prSet/>
      <dgm:spPr/>
      <dgm:t>
        <a:bodyPr/>
        <a:lstStyle/>
        <a:p>
          <a:endParaRPr lang="es-ES"/>
        </a:p>
      </dgm:t>
    </dgm:pt>
    <dgm:pt modelId="{98AC1BF0-03D4-4632-9733-A9186B47B1B5}" type="sibTrans" cxnId="{C537EC78-5CB9-4742-AAE0-C776C90BED4E}">
      <dgm:prSet/>
      <dgm:spPr/>
      <dgm:t>
        <a:bodyPr/>
        <a:lstStyle/>
        <a:p>
          <a:endParaRPr lang="es-ES"/>
        </a:p>
      </dgm:t>
    </dgm:pt>
    <dgm:pt modelId="{A1F0C24B-5C83-40DE-98F0-A286BEE7018A}" type="pres">
      <dgm:prSet presAssocID="{8065110F-78EF-433C-A406-1B800DE7BC6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F982CDD-C256-4CD3-B83D-65ACC1B16B38}" type="pres">
      <dgm:prSet presAssocID="{3473536B-1B89-4593-AA3A-6BDBCDE9D516}" presName="root1" presStyleCnt="0"/>
      <dgm:spPr/>
    </dgm:pt>
    <dgm:pt modelId="{136BE165-4542-4156-A6B4-D2827304A146}" type="pres">
      <dgm:prSet presAssocID="{3473536B-1B89-4593-AA3A-6BDBCDE9D516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81EAC2E4-EE5D-4CE3-A633-B47B8E025103}" type="pres">
      <dgm:prSet presAssocID="{3473536B-1B89-4593-AA3A-6BDBCDE9D516}" presName="level2hierChild" presStyleCnt="0"/>
      <dgm:spPr/>
    </dgm:pt>
    <dgm:pt modelId="{84002D91-0249-448F-A725-F7C77DEC1604}" type="pres">
      <dgm:prSet presAssocID="{FE172896-7DB5-4509-A0A7-A8719F567D64}" presName="conn2-1" presStyleLbl="parChTrans1D2" presStyleIdx="0" presStyleCnt="3"/>
      <dgm:spPr/>
    </dgm:pt>
    <dgm:pt modelId="{20BFA26F-B70A-4FAF-8E10-BF32968F0B52}" type="pres">
      <dgm:prSet presAssocID="{FE172896-7DB5-4509-A0A7-A8719F567D64}" presName="connTx" presStyleLbl="parChTrans1D2" presStyleIdx="0" presStyleCnt="3"/>
      <dgm:spPr/>
    </dgm:pt>
    <dgm:pt modelId="{87235C8A-CEBC-49D3-A1F5-8D3F6D146030}" type="pres">
      <dgm:prSet presAssocID="{70282B6B-42F8-4C41-97D9-D358DB66B423}" presName="root2" presStyleCnt="0"/>
      <dgm:spPr/>
    </dgm:pt>
    <dgm:pt modelId="{498AE22A-898F-46D8-8F94-2EAA5359F1AB}" type="pres">
      <dgm:prSet presAssocID="{70282B6B-42F8-4C41-97D9-D358DB66B423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BAA96582-950C-437F-9733-434CDE086299}" type="pres">
      <dgm:prSet presAssocID="{70282B6B-42F8-4C41-97D9-D358DB66B423}" presName="level3hierChild" presStyleCnt="0"/>
      <dgm:spPr/>
    </dgm:pt>
    <dgm:pt modelId="{BE641C5E-7AAD-41FF-B15B-B50A2D0E0D0B}" type="pres">
      <dgm:prSet presAssocID="{EE49DE8A-35BE-47CE-9C69-E016827DFA25}" presName="conn2-1" presStyleLbl="parChTrans1D2" presStyleIdx="1" presStyleCnt="3"/>
      <dgm:spPr/>
    </dgm:pt>
    <dgm:pt modelId="{7047433B-6AE6-495A-90B0-88D127375C9C}" type="pres">
      <dgm:prSet presAssocID="{EE49DE8A-35BE-47CE-9C69-E016827DFA25}" presName="connTx" presStyleLbl="parChTrans1D2" presStyleIdx="1" presStyleCnt="3"/>
      <dgm:spPr/>
    </dgm:pt>
    <dgm:pt modelId="{106ABAD9-D337-4F62-B84F-28E1805F1B08}" type="pres">
      <dgm:prSet presAssocID="{8C05DC27-025A-4A7D-8207-5784B9BDBB9D}" presName="root2" presStyleCnt="0"/>
      <dgm:spPr/>
    </dgm:pt>
    <dgm:pt modelId="{60C2A07D-7CF8-4613-A1AA-BFD3E1F0ABF8}" type="pres">
      <dgm:prSet presAssocID="{8C05DC27-025A-4A7D-8207-5784B9BDBB9D}" presName="LevelTwoTextNode" presStyleLbl="node2" presStyleIdx="1" presStyleCnt="3">
        <dgm:presLayoutVars>
          <dgm:chPref val="3"/>
        </dgm:presLayoutVars>
      </dgm:prSet>
      <dgm:spPr/>
    </dgm:pt>
    <dgm:pt modelId="{60F4226C-88BB-4F41-9783-2D85D0427F3E}" type="pres">
      <dgm:prSet presAssocID="{8C05DC27-025A-4A7D-8207-5784B9BDBB9D}" presName="level3hierChild" presStyleCnt="0"/>
      <dgm:spPr/>
    </dgm:pt>
    <dgm:pt modelId="{CFBF9EA0-CD94-4B61-A069-B945F008B16B}" type="pres">
      <dgm:prSet presAssocID="{46687A57-36AC-42BC-BE58-53AF0FC1A72E}" presName="conn2-1" presStyleLbl="parChTrans1D2" presStyleIdx="2" presStyleCnt="3"/>
      <dgm:spPr/>
    </dgm:pt>
    <dgm:pt modelId="{DF79DE3A-6074-4964-AEA3-5C523FB4101A}" type="pres">
      <dgm:prSet presAssocID="{46687A57-36AC-42BC-BE58-53AF0FC1A72E}" presName="connTx" presStyleLbl="parChTrans1D2" presStyleIdx="2" presStyleCnt="3"/>
      <dgm:spPr/>
    </dgm:pt>
    <dgm:pt modelId="{B09A3970-D3CB-46D1-942E-706580AA93F0}" type="pres">
      <dgm:prSet presAssocID="{BC8A6BC6-79BB-4D0D-B148-1F338FCC55C9}" presName="root2" presStyleCnt="0"/>
      <dgm:spPr/>
    </dgm:pt>
    <dgm:pt modelId="{4233F20F-1434-460A-B6E9-9736B7D3D3E7}" type="pres">
      <dgm:prSet presAssocID="{BC8A6BC6-79BB-4D0D-B148-1F338FCC55C9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D4E11C51-59E8-4244-8374-A28EC095131C}" type="pres">
      <dgm:prSet presAssocID="{BC8A6BC6-79BB-4D0D-B148-1F338FCC55C9}" presName="level3hierChild" presStyleCnt="0"/>
      <dgm:spPr/>
    </dgm:pt>
  </dgm:ptLst>
  <dgm:cxnLst>
    <dgm:cxn modelId="{7062200B-769F-4BF1-B455-407A4746FB84}" type="presOf" srcId="{BC8A6BC6-79BB-4D0D-B148-1F338FCC55C9}" destId="{4233F20F-1434-460A-B6E9-9736B7D3D3E7}" srcOrd="0" destOrd="0" presId="urn:microsoft.com/office/officeart/2008/layout/HorizontalMultiLevelHierarchy"/>
    <dgm:cxn modelId="{39C32C1B-6788-45D3-AE74-10E5025ABC47}" type="presOf" srcId="{EE49DE8A-35BE-47CE-9C69-E016827DFA25}" destId="{BE641C5E-7AAD-41FF-B15B-B50A2D0E0D0B}" srcOrd="0" destOrd="0" presId="urn:microsoft.com/office/officeart/2008/layout/HorizontalMultiLevelHierarchy"/>
    <dgm:cxn modelId="{08FF407C-6CFA-4EE1-8CF9-346B24E8B024}" srcId="{3473536B-1B89-4593-AA3A-6BDBCDE9D516}" destId="{8C05DC27-025A-4A7D-8207-5784B9BDBB9D}" srcOrd="1" destOrd="0" parTransId="{EE49DE8A-35BE-47CE-9C69-E016827DFA25}" sibTransId="{5A7896F5-0E22-4B58-81C3-2C347D491EBF}"/>
    <dgm:cxn modelId="{C537EC78-5CB9-4742-AAE0-C776C90BED4E}" srcId="{3473536B-1B89-4593-AA3A-6BDBCDE9D516}" destId="{BC8A6BC6-79BB-4D0D-B148-1F338FCC55C9}" srcOrd="2" destOrd="0" parTransId="{46687A57-36AC-42BC-BE58-53AF0FC1A72E}" sibTransId="{98AC1BF0-03D4-4632-9733-A9186B47B1B5}"/>
    <dgm:cxn modelId="{0F9620F1-B6D6-4323-8B30-21B5D6B59670}" type="presOf" srcId="{46687A57-36AC-42BC-BE58-53AF0FC1A72E}" destId="{DF79DE3A-6074-4964-AEA3-5C523FB4101A}" srcOrd="1" destOrd="0" presId="urn:microsoft.com/office/officeart/2008/layout/HorizontalMultiLevelHierarchy"/>
    <dgm:cxn modelId="{E1D9626E-C082-411E-B4F1-975F6A02759B}" type="presOf" srcId="{8065110F-78EF-433C-A406-1B800DE7BC6D}" destId="{A1F0C24B-5C83-40DE-98F0-A286BEE7018A}" srcOrd="0" destOrd="0" presId="urn:microsoft.com/office/officeart/2008/layout/HorizontalMultiLevelHierarchy"/>
    <dgm:cxn modelId="{7D33901A-4C03-430B-A7BD-F2CC1935ED89}" type="presOf" srcId="{8C05DC27-025A-4A7D-8207-5784B9BDBB9D}" destId="{60C2A07D-7CF8-4613-A1AA-BFD3E1F0ABF8}" srcOrd="0" destOrd="0" presId="urn:microsoft.com/office/officeart/2008/layout/HorizontalMultiLevelHierarchy"/>
    <dgm:cxn modelId="{506587BD-B63B-4BEF-BA9B-BCCCFB30EEE7}" srcId="{3473536B-1B89-4593-AA3A-6BDBCDE9D516}" destId="{70282B6B-42F8-4C41-97D9-D358DB66B423}" srcOrd="0" destOrd="0" parTransId="{FE172896-7DB5-4509-A0A7-A8719F567D64}" sibTransId="{C686F990-7079-49BB-8E46-516439C38E45}"/>
    <dgm:cxn modelId="{39A6B4B3-0B05-4872-A06B-0E23DD10A180}" type="presOf" srcId="{3473536B-1B89-4593-AA3A-6BDBCDE9D516}" destId="{136BE165-4542-4156-A6B4-D2827304A146}" srcOrd="0" destOrd="0" presId="urn:microsoft.com/office/officeart/2008/layout/HorizontalMultiLevelHierarchy"/>
    <dgm:cxn modelId="{58FC96EF-3BF9-4ACF-A054-95B97627007E}" type="presOf" srcId="{FE172896-7DB5-4509-A0A7-A8719F567D64}" destId="{20BFA26F-B70A-4FAF-8E10-BF32968F0B52}" srcOrd="1" destOrd="0" presId="urn:microsoft.com/office/officeart/2008/layout/HorizontalMultiLevelHierarchy"/>
    <dgm:cxn modelId="{CE8FD3C5-7C82-4E2D-B794-55A33CD920AA}" type="presOf" srcId="{46687A57-36AC-42BC-BE58-53AF0FC1A72E}" destId="{CFBF9EA0-CD94-4B61-A069-B945F008B16B}" srcOrd="0" destOrd="0" presId="urn:microsoft.com/office/officeart/2008/layout/HorizontalMultiLevelHierarchy"/>
    <dgm:cxn modelId="{F3DF4947-981E-422D-B885-DED635556D57}" type="presOf" srcId="{EE49DE8A-35BE-47CE-9C69-E016827DFA25}" destId="{7047433B-6AE6-495A-90B0-88D127375C9C}" srcOrd="1" destOrd="0" presId="urn:microsoft.com/office/officeart/2008/layout/HorizontalMultiLevelHierarchy"/>
    <dgm:cxn modelId="{7E3C5621-C58E-40F6-B933-32D9DB75F881}" srcId="{8065110F-78EF-433C-A406-1B800DE7BC6D}" destId="{3473536B-1B89-4593-AA3A-6BDBCDE9D516}" srcOrd="0" destOrd="0" parTransId="{85079A9C-48A6-40F9-844C-E78868048F42}" sibTransId="{1466F3EF-B5A8-4D8B-A672-376B94877DBB}"/>
    <dgm:cxn modelId="{A03EB815-5CF7-4C4A-9219-F6E842694842}" type="presOf" srcId="{FE172896-7DB5-4509-A0A7-A8719F567D64}" destId="{84002D91-0249-448F-A725-F7C77DEC1604}" srcOrd="0" destOrd="0" presId="urn:microsoft.com/office/officeart/2008/layout/HorizontalMultiLevelHierarchy"/>
    <dgm:cxn modelId="{E32E055C-B05A-4D23-B0B2-AFD2AF876FCB}" type="presOf" srcId="{70282B6B-42F8-4C41-97D9-D358DB66B423}" destId="{498AE22A-898F-46D8-8F94-2EAA5359F1AB}" srcOrd="0" destOrd="0" presId="urn:microsoft.com/office/officeart/2008/layout/HorizontalMultiLevelHierarchy"/>
    <dgm:cxn modelId="{CC616041-2E9D-4C8E-95B8-02200F6C3E25}" type="presParOf" srcId="{A1F0C24B-5C83-40DE-98F0-A286BEE7018A}" destId="{9F982CDD-C256-4CD3-B83D-65ACC1B16B38}" srcOrd="0" destOrd="0" presId="urn:microsoft.com/office/officeart/2008/layout/HorizontalMultiLevelHierarchy"/>
    <dgm:cxn modelId="{0B7F4679-DA0C-4CED-8C57-DBD899A25BFC}" type="presParOf" srcId="{9F982CDD-C256-4CD3-B83D-65ACC1B16B38}" destId="{136BE165-4542-4156-A6B4-D2827304A146}" srcOrd="0" destOrd="0" presId="urn:microsoft.com/office/officeart/2008/layout/HorizontalMultiLevelHierarchy"/>
    <dgm:cxn modelId="{351B605B-91AF-425E-938F-8C1297D18A7B}" type="presParOf" srcId="{9F982CDD-C256-4CD3-B83D-65ACC1B16B38}" destId="{81EAC2E4-EE5D-4CE3-A633-B47B8E025103}" srcOrd="1" destOrd="0" presId="urn:microsoft.com/office/officeart/2008/layout/HorizontalMultiLevelHierarchy"/>
    <dgm:cxn modelId="{94A28D31-6C39-4AF2-A029-466498C93D19}" type="presParOf" srcId="{81EAC2E4-EE5D-4CE3-A633-B47B8E025103}" destId="{84002D91-0249-448F-A725-F7C77DEC1604}" srcOrd="0" destOrd="0" presId="urn:microsoft.com/office/officeart/2008/layout/HorizontalMultiLevelHierarchy"/>
    <dgm:cxn modelId="{6666F289-EAB4-4A75-AC34-6C314607A5CC}" type="presParOf" srcId="{84002D91-0249-448F-A725-F7C77DEC1604}" destId="{20BFA26F-B70A-4FAF-8E10-BF32968F0B52}" srcOrd="0" destOrd="0" presId="urn:microsoft.com/office/officeart/2008/layout/HorizontalMultiLevelHierarchy"/>
    <dgm:cxn modelId="{07EBFC42-D9BC-4F14-9A89-7D60E50C9E95}" type="presParOf" srcId="{81EAC2E4-EE5D-4CE3-A633-B47B8E025103}" destId="{87235C8A-CEBC-49D3-A1F5-8D3F6D146030}" srcOrd="1" destOrd="0" presId="urn:microsoft.com/office/officeart/2008/layout/HorizontalMultiLevelHierarchy"/>
    <dgm:cxn modelId="{CC629CF0-BB90-4D5C-B5AC-0E2166C20BB9}" type="presParOf" srcId="{87235C8A-CEBC-49D3-A1F5-8D3F6D146030}" destId="{498AE22A-898F-46D8-8F94-2EAA5359F1AB}" srcOrd="0" destOrd="0" presId="urn:microsoft.com/office/officeart/2008/layout/HorizontalMultiLevelHierarchy"/>
    <dgm:cxn modelId="{AFC0FB91-5D1D-470C-BFCF-A662D52C5F1D}" type="presParOf" srcId="{87235C8A-CEBC-49D3-A1F5-8D3F6D146030}" destId="{BAA96582-950C-437F-9733-434CDE086299}" srcOrd="1" destOrd="0" presId="urn:microsoft.com/office/officeart/2008/layout/HorizontalMultiLevelHierarchy"/>
    <dgm:cxn modelId="{F1F0E152-6566-405E-B1F9-7845D245678C}" type="presParOf" srcId="{81EAC2E4-EE5D-4CE3-A633-B47B8E025103}" destId="{BE641C5E-7AAD-41FF-B15B-B50A2D0E0D0B}" srcOrd="2" destOrd="0" presId="urn:microsoft.com/office/officeart/2008/layout/HorizontalMultiLevelHierarchy"/>
    <dgm:cxn modelId="{EBD23471-7AC3-46D4-9A54-A4A47A329AA4}" type="presParOf" srcId="{BE641C5E-7AAD-41FF-B15B-B50A2D0E0D0B}" destId="{7047433B-6AE6-495A-90B0-88D127375C9C}" srcOrd="0" destOrd="0" presId="urn:microsoft.com/office/officeart/2008/layout/HorizontalMultiLevelHierarchy"/>
    <dgm:cxn modelId="{8BD819D8-4294-4F4C-BE98-82FA308DF23E}" type="presParOf" srcId="{81EAC2E4-EE5D-4CE3-A633-B47B8E025103}" destId="{106ABAD9-D337-4F62-B84F-28E1805F1B08}" srcOrd="3" destOrd="0" presId="urn:microsoft.com/office/officeart/2008/layout/HorizontalMultiLevelHierarchy"/>
    <dgm:cxn modelId="{0E4B69BA-E3C5-4F83-B2FF-724C7E34BD7B}" type="presParOf" srcId="{106ABAD9-D337-4F62-B84F-28E1805F1B08}" destId="{60C2A07D-7CF8-4613-A1AA-BFD3E1F0ABF8}" srcOrd="0" destOrd="0" presId="urn:microsoft.com/office/officeart/2008/layout/HorizontalMultiLevelHierarchy"/>
    <dgm:cxn modelId="{CEB4E7F0-522F-4803-92E7-5A705EA69A3D}" type="presParOf" srcId="{106ABAD9-D337-4F62-B84F-28E1805F1B08}" destId="{60F4226C-88BB-4F41-9783-2D85D0427F3E}" srcOrd="1" destOrd="0" presId="urn:microsoft.com/office/officeart/2008/layout/HorizontalMultiLevelHierarchy"/>
    <dgm:cxn modelId="{CDD0A791-892B-4E13-89ED-03CADBA8A9F0}" type="presParOf" srcId="{81EAC2E4-EE5D-4CE3-A633-B47B8E025103}" destId="{CFBF9EA0-CD94-4B61-A069-B945F008B16B}" srcOrd="4" destOrd="0" presId="urn:microsoft.com/office/officeart/2008/layout/HorizontalMultiLevelHierarchy"/>
    <dgm:cxn modelId="{FCF563F3-F221-4A0C-B6C7-D48A5D18DA55}" type="presParOf" srcId="{CFBF9EA0-CD94-4B61-A069-B945F008B16B}" destId="{DF79DE3A-6074-4964-AEA3-5C523FB4101A}" srcOrd="0" destOrd="0" presId="urn:microsoft.com/office/officeart/2008/layout/HorizontalMultiLevelHierarchy"/>
    <dgm:cxn modelId="{66130A86-0513-4744-9C9E-89DE10854E38}" type="presParOf" srcId="{81EAC2E4-EE5D-4CE3-A633-B47B8E025103}" destId="{B09A3970-D3CB-46D1-942E-706580AA93F0}" srcOrd="5" destOrd="0" presId="urn:microsoft.com/office/officeart/2008/layout/HorizontalMultiLevelHierarchy"/>
    <dgm:cxn modelId="{101F09D9-A673-4251-9988-16FFEC3B38D5}" type="presParOf" srcId="{B09A3970-D3CB-46D1-942E-706580AA93F0}" destId="{4233F20F-1434-460A-B6E9-9736B7D3D3E7}" srcOrd="0" destOrd="0" presId="urn:microsoft.com/office/officeart/2008/layout/HorizontalMultiLevelHierarchy"/>
    <dgm:cxn modelId="{DA1592E5-E70F-4DF2-AEB6-76E73B2D71B8}" type="presParOf" srcId="{B09A3970-D3CB-46D1-942E-706580AA93F0}" destId="{D4E11C51-59E8-4244-8374-A28EC095131C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BCA862-BE82-47F1-8785-EAD132550499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19726236-37FA-4793-A6DF-172D30A68E29}">
      <dgm:prSet phldrT="[Texto]"/>
      <dgm:spPr/>
      <dgm:t>
        <a:bodyPr/>
        <a:lstStyle/>
        <a:p>
          <a:r>
            <a:rPr lang="es-ES" dirty="0" smtClean="0"/>
            <a:t>ESTADO PERUANO</a:t>
          </a:r>
          <a:endParaRPr lang="es-ES" dirty="0"/>
        </a:p>
      </dgm:t>
    </dgm:pt>
    <dgm:pt modelId="{9194CA9D-FA35-4143-B25E-F4D9362EC6EA}" type="parTrans" cxnId="{CDFF1D81-3DEA-43BA-8846-2DD8D801D491}">
      <dgm:prSet/>
      <dgm:spPr/>
      <dgm:t>
        <a:bodyPr/>
        <a:lstStyle/>
        <a:p>
          <a:endParaRPr lang="es-ES"/>
        </a:p>
      </dgm:t>
    </dgm:pt>
    <dgm:pt modelId="{8DAA8B13-55E2-47E9-8D80-045594046C42}" type="sibTrans" cxnId="{CDFF1D81-3DEA-43BA-8846-2DD8D801D491}">
      <dgm:prSet/>
      <dgm:spPr/>
      <dgm:t>
        <a:bodyPr/>
        <a:lstStyle/>
        <a:p>
          <a:endParaRPr lang="es-ES"/>
        </a:p>
      </dgm:t>
    </dgm:pt>
    <dgm:pt modelId="{C965F73B-1B6C-4400-998E-CD02A2E5C14C}">
      <dgm:prSet phldrT="[Texto]"/>
      <dgm:spPr/>
      <dgm:t>
        <a:bodyPr/>
        <a:lstStyle/>
        <a:p>
          <a:r>
            <a:rPr lang="es-ES" dirty="0" smtClean="0"/>
            <a:t>SISTEMA ECONÓMICO-PRIMERIO EXPORTADOR</a:t>
          </a:r>
          <a:endParaRPr lang="es-ES" dirty="0"/>
        </a:p>
      </dgm:t>
    </dgm:pt>
    <dgm:pt modelId="{4FB0F0EF-823A-49CA-9D59-48D54D0E5D2F}" type="parTrans" cxnId="{48752BD2-7A72-4937-BBE0-A8EF7747B9E4}">
      <dgm:prSet/>
      <dgm:spPr/>
      <dgm:t>
        <a:bodyPr/>
        <a:lstStyle/>
        <a:p>
          <a:endParaRPr lang="es-ES"/>
        </a:p>
      </dgm:t>
    </dgm:pt>
    <dgm:pt modelId="{80E91BEB-9A1A-4A56-AEAC-424A3A813D82}" type="sibTrans" cxnId="{48752BD2-7A72-4937-BBE0-A8EF7747B9E4}">
      <dgm:prSet/>
      <dgm:spPr/>
      <dgm:t>
        <a:bodyPr/>
        <a:lstStyle/>
        <a:p>
          <a:endParaRPr lang="es-ES"/>
        </a:p>
      </dgm:t>
    </dgm:pt>
    <dgm:pt modelId="{14546995-07CF-4CD5-86DF-C32A5B2A80CC}">
      <dgm:prSet phldrT="[Texto]"/>
      <dgm:spPr/>
      <dgm:t>
        <a:bodyPr/>
        <a:lstStyle/>
        <a:p>
          <a:r>
            <a:rPr lang="es-ES" dirty="0" smtClean="0"/>
            <a:t>DEPENDENCIA DE LOS PODERES</a:t>
          </a:r>
        </a:p>
        <a:p>
          <a:r>
            <a:rPr lang="es-ES" dirty="0" smtClean="0"/>
            <a:t>TRANSNACIONALES</a:t>
          </a:r>
          <a:endParaRPr lang="es-ES" dirty="0"/>
        </a:p>
      </dgm:t>
    </dgm:pt>
    <dgm:pt modelId="{648C8BD9-80EC-453F-B550-99B8840E4E96}" type="parTrans" cxnId="{7F45C5E2-E2A0-4532-9526-59F394B12BF7}">
      <dgm:prSet/>
      <dgm:spPr/>
      <dgm:t>
        <a:bodyPr/>
        <a:lstStyle/>
        <a:p>
          <a:endParaRPr lang="es-ES"/>
        </a:p>
      </dgm:t>
    </dgm:pt>
    <dgm:pt modelId="{C43AD774-1A2A-4068-B116-21EF7429FC63}" type="sibTrans" cxnId="{7F45C5E2-E2A0-4532-9526-59F394B12BF7}">
      <dgm:prSet/>
      <dgm:spPr/>
      <dgm:t>
        <a:bodyPr/>
        <a:lstStyle/>
        <a:p>
          <a:endParaRPr lang="es-ES"/>
        </a:p>
      </dgm:t>
    </dgm:pt>
    <dgm:pt modelId="{EEBCD9EF-D249-4617-8518-C706D46F9158}">
      <dgm:prSet phldrT="[Texto]"/>
      <dgm:spPr/>
      <dgm:t>
        <a:bodyPr/>
        <a:lstStyle/>
        <a:p>
          <a:r>
            <a:rPr lang="es-ES" dirty="0" smtClean="0"/>
            <a:t>DOMINACIÓN CLASISTA</a:t>
          </a:r>
        </a:p>
        <a:p>
          <a:r>
            <a:rPr lang="es-ES" dirty="0" smtClean="0"/>
            <a:t>SEGEMENTARIA</a:t>
          </a:r>
        </a:p>
        <a:p>
          <a:r>
            <a:rPr lang="es-ES" dirty="0" smtClean="0"/>
            <a:t>EXCLUYENTE</a:t>
          </a:r>
          <a:endParaRPr lang="es-ES" dirty="0"/>
        </a:p>
      </dgm:t>
    </dgm:pt>
    <dgm:pt modelId="{26590471-BFFB-4F26-85DB-3357D7D6D37D}" type="parTrans" cxnId="{940D5ACB-A4EE-4C5F-AF61-5862B1E546C6}">
      <dgm:prSet/>
      <dgm:spPr/>
      <dgm:t>
        <a:bodyPr/>
        <a:lstStyle/>
        <a:p>
          <a:endParaRPr lang="es-ES"/>
        </a:p>
      </dgm:t>
    </dgm:pt>
    <dgm:pt modelId="{9CDD9999-88A5-436E-ABA7-CE34FC20B846}" type="sibTrans" cxnId="{940D5ACB-A4EE-4C5F-AF61-5862B1E546C6}">
      <dgm:prSet/>
      <dgm:spPr/>
      <dgm:t>
        <a:bodyPr/>
        <a:lstStyle/>
        <a:p>
          <a:endParaRPr lang="es-ES"/>
        </a:p>
      </dgm:t>
    </dgm:pt>
    <dgm:pt modelId="{B5B5C249-0C0C-465A-BDB7-3CCF7D84F56F}">
      <dgm:prSet phldrT="[Texto]"/>
      <dgm:spPr/>
      <dgm:t>
        <a:bodyPr/>
        <a:lstStyle/>
        <a:p>
          <a:r>
            <a:rPr lang="es-ES" dirty="0" smtClean="0"/>
            <a:t>DEBILIDAD DEMOCRÁTICA</a:t>
          </a:r>
        </a:p>
        <a:p>
          <a:r>
            <a:rPr lang="es-ES" dirty="0" smtClean="0"/>
            <a:t>INESTABIIDAD POLÍTICA</a:t>
          </a:r>
          <a:endParaRPr lang="es-ES" dirty="0"/>
        </a:p>
      </dgm:t>
    </dgm:pt>
    <dgm:pt modelId="{DEDBD2AC-23E9-4331-8869-07C475C403E6}" type="parTrans" cxnId="{7D53D788-CAB2-49B5-8037-4A4EFD6AC92F}">
      <dgm:prSet/>
      <dgm:spPr/>
      <dgm:t>
        <a:bodyPr/>
        <a:lstStyle/>
        <a:p>
          <a:endParaRPr lang="es-ES"/>
        </a:p>
      </dgm:t>
    </dgm:pt>
    <dgm:pt modelId="{7097AA43-9B03-461A-8ECE-D6409E133DCF}" type="sibTrans" cxnId="{7D53D788-CAB2-49B5-8037-4A4EFD6AC92F}">
      <dgm:prSet/>
      <dgm:spPr/>
      <dgm:t>
        <a:bodyPr/>
        <a:lstStyle/>
        <a:p>
          <a:endParaRPr lang="es-ES"/>
        </a:p>
      </dgm:t>
    </dgm:pt>
    <dgm:pt modelId="{2FBCE628-BDBE-4B1E-8316-20BA21AF08DF}" type="pres">
      <dgm:prSet presAssocID="{98BCA862-BE82-47F1-8785-EAD132550499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62C1D95-B5A3-4293-87A1-3C13569B1A82}" type="pres">
      <dgm:prSet presAssocID="{98BCA862-BE82-47F1-8785-EAD132550499}" presName="matrix" presStyleCnt="0"/>
      <dgm:spPr/>
    </dgm:pt>
    <dgm:pt modelId="{BA0700C2-F9DB-4FC7-9A9E-9C2875D4EECF}" type="pres">
      <dgm:prSet presAssocID="{98BCA862-BE82-47F1-8785-EAD132550499}" presName="tile1" presStyleLbl="node1" presStyleIdx="0" presStyleCnt="4"/>
      <dgm:spPr/>
    </dgm:pt>
    <dgm:pt modelId="{A7C0B2A5-2DB2-47F1-8295-16D6D2095506}" type="pres">
      <dgm:prSet presAssocID="{98BCA862-BE82-47F1-8785-EAD132550499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F0DCAF8-B55D-476A-83B0-B9C9F21E195B}" type="pres">
      <dgm:prSet presAssocID="{98BCA862-BE82-47F1-8785-EAD132550499}" presName="tile2" presStyleLbl="node1" presStyleIdx="1" presStyleCnt="4"/>
      <dgm:spPr/>
    </dgm:pt>
    <dgm:pt modelId="{D3070B77-229C-4EB2-B620-23C24F3F5453}" type="pres">
      <dgm:prSet presAssocID="{98BCA862-BE82-47F1-8785-EAD132550499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0B61EF2-29FE-40BB-B66D-2EF72A9FC13E}" type="pres">
      <dgm:prSet presAssocID="{98BCA862-BE82-47F1-8785-EAD132550499}" presName="tile3" presStyleLbl="node1" presStyleIdx="2" presStyleCnt="4"/>
      <dgm:spPr/>
      <dgm:t>
        <a:bodyPr/>
        <a:lstStyle/>
        <a:p>
          <a:endParaRPr lang="es-ES"/>
        </a:p>
      </dgm:t>
    </dgm:pt>
    <dgm:pt modelId="{783CA1BA-189C-45C4-ABE1-1D9D18C581D5}" type="pres">
      <dgm:prSet presAssocID="{98BCA862-BE82-47F1-8785-EAD132550499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C681E06-B674-4E09-A908-9A3751FA7802}" type="pres">
      <dgm:prSet presAssocID="{98BCA862-BE82-47F1-8785-EAD132550499}" presName="tile4" presStyleLbl="node1" presStyleIdx="3" presStyleCnt="4"/>
      <dgm:spPr/>
      <dgm:t>
        <a:bodyPr/>
        <a:lstStyle/>
        <a:p>
          <a:endParaRPr lang="es-ES"/>
        </a:p>
      </dgm:t>
    </dgm:pt>
    <dgm:pt modelId="{E2833E7C-4836-4C40-934F-FB6E22CB2735}" type="pres">
      <dgm:prSet presAssocID="{98BCA862-BE82-47F1-8785-EAD132550499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4C0A8DE-E8D4-47D7-93B2-3481415469B6}" type="pres">
      <dgm:prSet presAssocID="{98BCA862-BE82-47F1-8785-EAD132550499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94D6C6E2-99F2-4FF6-B7C1-1428D51C743A}" type="presOf" srcId="{19726236-37FA-4793-A6DF-172D30A68E29}" destId="{84C0A8DE-E8D4-47D7-93B2-3481415469B6}" srcOrd="0" destOrd="0" presId="urn:microsoft.com/office/officeart/2005/8/layout/matrix1"/>
    <dgm:cxn modelId="{EABA644A-DD9F-4022-A11D-95E18F34D7B7}" type="presOf" srcId="{EEBCD9EF-D249-4617-8518-C706D46F9158}" destId="{B0B61EF2-29FE-40BB-B66D-2EF72A9FC13E}" srcOrd="0" destOrd="0" presId="urn:microsoft.com/office/officeart/2005/8/layout/matrix1"/>
    <dgm:cxn modelId="{48752BD2-7A72-4937-BBE0-A8EF7747B9E4}" srcId="{19726236-37FA-4793-A6DF-172D30A68E29}" destId="{C965F73B-1B6C-4400-998E-CD02A2E5C14C}" srcOrd="0" destOrd="0" parTransId="{4FB0F0EF-823A-49CA-9D59-48D54D0E5D2F}" sibTransId="{80E91BEB-9A1A-4A56-AEAC-424A3A813D82}"/>
    <dgm:cxn modelId="{E63950EC-5A1F-41E0-96A1-5BF328373A42}" type="presOf" srcId="{EEBCD9EF-D249-4617-8518-C706D46F9158}" destId="{783CA1BA-189C-45C4-ABE1-1D9D18C581D5}" srcOrd="1" destOrd="0" presId="urn:microsoft.com/office/officeart/2005/8/layout/matrix1"/>
    <dgm:cxn modelId="{7F45C5E2-E2A0-4532-9526-59F394B12BF7}" srcId="{19726236-37FA-4793-A6DF-172D30A68E29}" destId="{14546995-07CF-4CD5-86DF-C32A5B2A80CC}" srcOrd="1" destOrd="0" parTransId="{648C8BD9-80EC-453F-B550-99B8840E4E96}" sibTransId="{C43AD774-1A2A-4068-B116-21EF7429FC63}"/>
    <dgm:cxn modelId="{AFA5AA0A-37F6-4131-A718-789FF83C64E9}" type="presOf" srcId="{B5B5C249-0C0C-465A-BDB7-3CCF7D84F56F}" destId="{E2833E7C-4836-4C40-934F-FB6E22CB2735}" srcOrd="1" destOrd="0" presId="urn:microsoft.com/office/officeart/2005/8/layout/matrix1"/>
    <dgm:cxn modelId="{046021B2-6B18-48B9-ACCB-D39F946CC83B}" type="presOf" srcId="{B5B5C249-0C0C-465A-BDB7-3CCF7D84F56F}" destId="{0C681E06-B674-4E09-A908-9A3751FA7802}" srcOrd="0" destOrd="0" presId="urn:microsoft.com/office/officeart/2005/8/layout/matrix1"/>
    <dgm:cxn modelId="{357C70D4-FF08-4774-AC1D-495BE45B759C}" type="presOf" srcId="{14546995-07CF-4CD5-86DF-C32A5B2A80CC}" destId="{8F0DCAF8-B55D-476A-83B0-B9C9F21E195B}" srcOrd="0" destOrd="0" presId="urn:microsoft.com/office/officeart/2005/8/layout/matrix1"/>
    <dgm:cxn modelId="{CDFF1D81-3DEA-43BA-8846-2DD8D801D491}" srcId="{98BCA862-BE82-47F1-8785-EAD132550499}" destId="{19726236-37FA-4793-A6DF-172D30A68E29}" srcOrd="0" destOrd="0" parTransId="{9194CA9D-FA35-4143-B25E-F4D9362EC6EA}" sibTransId="{8DAA8B13-55E2-47E9-8D80-045594046C42}"/>
    <dgm:cxn modelId="{7D53D788-CAB2-49B5-8037-4A4EFD6AC92F}" srcId="{19726236-37FA-4793-A6DF-172D30A68E29}" destId="{B5B5C249-0C0C-465A-BDB7-3CCF7D84F56F}" srcOrd="3" destOrd="0" parTransId="{DEDBD2AC-23E9-4331-8869-07C475C403E6}" sibTransId="{7097AA43-9B03-461A-8ECE-D6409E133DCF}"/>
    <dgm:cxn modelId="{940D5ACB-A4EE-4C5F-AF61-5862B1E546C6}" srcId="{19726236-37FA-4793-A6DF-172D30A68E29}" destId="{EEBCD9EF-D249-4617-8518-C706D46F9158}" srcOrd="2" destOrd="0" parTransId="{26590471-BFFB-4F26-85DB-3357D7D6D37D}" sibTransId="{9CDD9999-88A5-436E-ABA7-CE34FC20B846}"/>
    <dgm:cxn modelId="{C33C1DDC-E3DF-41F0-BAB9-CDE30F114535}" type="presOf" srcId="{14546995-07CF-4CD5-86DF-C32A5B2A80CC}" destId="{D3070B77-229C-4EB2-B620-23C24F3F5453}" srcOrd="1" destOrd="0" presId="urn:microsoft.com/office/officeart/2005/8/layout/matrix1"/>
    <dgm:cxn modelId="{475D3933-8D7C-4291-B867-A29B59EEA714}" type="presOf" srcId="{C965F73B-1B6C-4400-998E-CD02A2E5C14C}" destId="{BA0700C2-F9DB-4FC7-9A9E-9C2875D4EECF}" srcOrd="0" destOrd="0" presId="urn:microsoft.com/office/officeart/2005/8/layout/matrix1"/>
    <dgm:cxn modelId="{1EABE7B4-C008-4704-B432-3F03D4C98755}" type="presOf" srcId="{C965F73B-1B6C-4400-998E-CD02A2E5C14C}" destId="{A7C0B2A5-2DB2-47F1-8295-16D6D2095506}" srcOrd="1" destOrd="0" presId="urn:microsoft.com/office/officeart/2005/8/layout/matrix1"/>
    <dgm:cxn modelId="{1A93CFA0-A88A-4F1C-9DCA-E4D96972FFD3}" type="presOf" srcId="{98BCA862-BE82-47F1-8785-EAD132550499}" destId="{2FBCE628-BDBE-4B1E-8316-20BA21AF08DF}" srcOrd="0" destOrd="0" presId="urn:microsoft.com/office/officeart/2005/8/layout/matrix1"/>
    <dgm:cxn modelId="{441450E9-ED9A-4C1C-8F7D-6CC17A67187B}" type="presParOf" srcId="{2FBCE628-BDBE-4B1E-8316-20BA21AF08DF}" destId="{C62C1D95-B5A3-4293-87A1-3C13569B1A82}" srcOrd="0" destOrd="0" presId="urn:microsoft.com/office/officeart/2005/8/layout/matrix1"/>
    <dgm:cxn modelId="{D0189EF5-37BF-4431-B11C-ED854EA507A8}" type="presParOf" srcId="{C62C1D95-B5A3-4293-87A1-3C13569B1A82}" destId="{BA0700C2-F9DB-4FC7-9A9E-9C2875D4EECF}" srcOrd="0" destOrd="0" presId="urn:microsoft.com/office/officeart/2005/8/layout/matrix1"/>
    <dgm:cxn modelId="{11E9A18D-EB1C-4275-BB30-34F8AF470EC0}" type="presParOf" srcId="{C62C1D95-B5A3-4293-87A1-3C13569B1A82}" destId="{A7C0B2A5-2DB2-47F1-8295-16D6D2095506}" srcOrd="1" destOrd="0" presId="urn:microsoft.com/office/officeart/2005/8/layout/matrix1"/>
    <dgm:cxn modelId="{B15542DF-491C-4C43-9B05-D6B760C9EA56}" type="presParOf" srcId="{C62C1D95-B5A3-4293-87A1-3C13569B1A82}" destId="{8F0DCAF8-B55D-476A-83B0-B9C9F21E195B}" srcOrd="2" destOrd="0" presId="urn:microsoft.com/office/officeart/2005/8/layout/matrix1"/>
    <dgm:cxn modelId="{658453B4-EE44-455C-93FF-73D44BC9A2AA}" type="presParOf" srcId="{C62C1D95-B5A3-4293-87A1-3C13569B1A82}" destId="{D3070B77-229C-4EB2-B620-23C24F3F5453}" srcOrd="3" destOrd="0" presId="urn:microsoft.com/office/officeart/2005/8/layout/matrix1"/>
    <dgm:cxn modelId="{EC338372-E78E-4936-AE4C-AE2C637FBFE9}" type="presParOf" srcId="{C62C1D95-B5A3-4293-87A1-3C13569B1A82}" destId="{B0B61EF2-29FE-40BB-B66D-2EF72A9FC13E}" srcOrd="4" destOrd="0" presId="urn:microsoft.com/office/officeart/2005/8/layout/matrix1"/>
    <dgm:cxn modelId="{B0E1E110-BCEE-456A-8198-AFB3AF40D86C}" type="presParOf" srcId="{C62C1D95-B5A3-4293-87A1-3C13569B1A82}" destId="{783CA1BA-189C-45C4-ABE1-1D9D18C581D5}" srcOrd="5" destOrd="0" presId="urn:microsoft.com/office/officeart/2005/8/layout/matrix1"/>
    <dgm:cxn modelId="{BDDF7487-7FD5-4B39-B19A-7646439DF554}" type="presParOf" srcId="{C62C1D95-B5A3-4293-87A1-3C13569B1A82}" destId="{0C681E06-B674-4E09-A908-9A3751FA7802}" srcOrd="6" destOrd="0" presId="urn:microsoft.com/office/officeart/2005/8/layout/matrix1"/>
    <dgm:cxn modelId="{38DAA05B-D488-41E8-AF8F-630CABF7D61E}" type="presParOf" srcId="{C62C1D95-B5A3-4293-87A1-3C13569B1A82}" destId="{E2833E7C-4836-4C40-934F-FB6E22CB2735}" srcOrd="7" destOrd="0" presId="urn:microsoft.com/office/officeart/2005/8/layout/matrix1"/>
    <dgm:cxn modelId="{989BCEB5-0D0B-4CFF-8DDC-49623404EBEE}" type="presParOf" srcId="{2FBCE628-BDBE-4B1E-8316-20BA21AF08DF}" destId="{84C0A8DE-E8D4-47D7-93B2-3481415469B6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BF9EA0-CD94-4B61-A069-B945F008B16B}">
      <dsp:nvSpPr>
        <dsp:cNvPr id="0" name=""/>
        <dsp:cNvSpPr/>
      </dsp:nvSpPr>
      <dsp:spPr>
        <a:xfrm>
          <a:off x="4016631" y="2088356"/>
          <a:ext cx="520585" cy="9919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0292" y="0"/>
              </a:lnTo>
              <a:lnTo>
                <a:pt x="260292" y="991969"/>
              </a:lnTo>
              <a:lnTo>
                <a:pt x="520585" y="99196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4248917" y="2556333"/>
        <a:ext cx="56013" cy="56013"/>
      </dsp:txXfrm>
    </dsp:sp>
    <dsp:sp modelId="{BE641C5E-7AAD-41FF-B15B-B50A2D0E0D0B}">
      <dsp:nvSpPr>
        <dsp:cNvPr id="0" name=""/>
        <dsp:cNvSpPr/>
      </dsp:nvSpPr>
      <dsp:spPr>
        <a:xfrm>
          <a:off x="4016631" y="2042636"/>
          <a:ext cx="5205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0585" y="4572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4263909" y="2075341"/>
        <a:ext cx="26029" cy="26029"/>
      </dsp:txXfrm>
    </dsp:sp>
    <dsp:sp modelId="{84002D91-0249-448F-A725-F7C77DEC1604}">
      <dsp:nvSpPr>
        <dsp:cNvPr id="0" name=""/>
        <dsp:cNvSpPr/>
      </dsp:nvSpPr>
      <dsp:spPr>
        <a:xfrm>
          <a:off x="4016631" y="1096386"/>
          <a:ext cx="520585" cy="991969"/>
        </a:xfrm>
        <a:custGeom>
          <a:avLst/>
          <a:gdLst/>
          <a:ahLst/>
          <a:cxnLst/>
          <a:rect l="0" t="0" r="0" b="0"/>
          <a:pathLst>
            <a:path>
              <a:moveTo>
                <a:pt x="0" y="991969"/>
              </a:moveTo>
              <a:lnTo>
                <a:pt x="260292" y="991969"/>
              </a:lnTo>
              <a:lnTo>
                <a:pt x="260292" y="0"/>
              </a:lnTo>
              <a:lnTo>
                <a:pt x="520585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4248917" y="1564364"/>
        <a:ext cx="56013" cy="56013"/>
      </dsp:txXfrm>
    </dsp:sp>
    <dsp:sp modelId="{136BE165-4542-4156-A6B4-D2827304A146}">
      <dsp:nvSpPr>
        <dsp:cNvPr id="0" name=""/>
        <dsp:cNvSpPr/>
      </dsp:nvSpPr>
      <dsp:spPr>
        <a:xfrm rot="16200000">
          <a:off x="1531487" y="1691568"/>
          <a:ext cx="4176712" cy="7935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5700" kern="1200" dirty="0" smtClean="0"/>
            <a:t>ESTADO</a:t>
          </a:r>
          <a:endParaRPr lang="es-ES" sz="5700" kern="1200" dirty="0"/>
        </a:p>
      </dsp:txBody>
      <dsp:txXfrm>
        <a:off x="1531487" y="1691568"/>
        <a:ext cx="4176712" cy="793575"/>
      </dsp:txXfrm>
    </dsp:sp>
    <dsp:sp modelId="{498AE22A-898F-46D8-8F94-2EAA5359F1AB}">
      <dsp:nvSpPr>
        <dsp:cNvPr id="0" name=""/>
        <dsp:cNvSpPr/>
      </dsp:nvSpPr>
      <dsp:spPr>
        <a:xfrm>
          <a:off x="4537216" y="699599"/>
          <a:ext cx="2602926" cy="7935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dirty="0" smtClean="0"/>
            <a:t>ORGANISMO PLANIFICADOR </a:t>
          </a:r>
          <a:endParaRPr lang="es-ES" sz="2500" kern="1200" dirty="0"/>
        </a:p>
      </dsp:txBody>
      <dsp:txXfrm>
        <a:off x="4537216" y="699599"/>
        <a:ext cx="2602926" cy="793575"/>
      </dsp:txXfrm>
    </dsp:sp>
    <dsp:sp modelId="{60C2A07D-7CF8-4613-A1AA-BFD3E1F0ABF8}">
      <dsp:nvSpPr>
        <dsp:cNvPr id="0" name=""/>
        <dsp:cNvSpPr/>
      </dsp:nvSpPr>
      <dsp:spPr>
        <a:xfrm>
          <a:off x="4537216" y="1691568"/>
          <a:ext cx="2602926" cy="7935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dirty="0" smtClean="0"/>
            <a:t>ORGANISMO</a:t>
          </a: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dirty="0" smtClean="0"/>
            <a:t>IMPLEMENTADOR</a:t>
          </a:r>
          <a:endParaRPr lang="es-ES" sz="2500" kern="1200" dirty="0"/>
        </a:p>
      </dsp:txBody>
      <dsp:txXfrm>
        <a:off x="4537216" y="1691568"/>
        <a:ext cx="2602926" cy="793575"/>
      </dsp:txXfrm>
    </dsp:sp>
    <dsp:sp modelId="{4233F20F-1434-460A-B6E9-9736B7D3D3E7}">
      <dsp:nvSpPr>
        <dsp:cNvPr id="0" name=""/>
        <dsp:cNvSpPr/>
      </dsp:nvSpPr>
      <dsp:spPr>
        <a:xfrm>
          <a:off x="4537216" y="2683537"/>
          <a:ext cx="2602926" cy="7935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dirty="0" smtClean="0"/>
            <a:t>AGENTES</a:t>
          </a: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dirty="0" smtClean="0"/>
            <a:t>EJECUTOROS</a:t>
          </a:r>
          <a:endParaRPr lang="es-ES" sz="2500" kern="1200" dirty="0"/>
        </a:p>
      </dsp:txBody>
      <dsp:txXfrm>
        <a:off x="4537216" y="2683537"/>
        <a:ext cx="2602926" cy="7935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0700C2-F9DB-4FC7-9A9E-9C2875D4EECF}">
      <dsp:nvSpPr>
        <dsp:cNvPr id="0" name=""/>
        <dsp:cNvSpPr/>
      </dsp:nvSpPr>
      <dsp:spPr>
        <a:xfrm rot="16200000">
          <a:off x="1557337" y="-1557337"/>
          <a:ext cx="2066925" cy="51816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dirty="0" smtClean="0"/>
            <a:t>SISTEMA ECONÓMICO-PRIMERIO EXPORTADOR</a:t>
          </a:r>
          <a:endParaRPr lang="es-ES" sz="2500" kern="1200" dirty="0"/>
        </a:p>
      </dsp:txBody>
      <dsp:txXfrm rot="5400000">
        <a:off x="0" y="0"/>
        <a:ext cx="5181600" cy="1550193"/>
      </dsp:txXfrm>
    </dsp:sp>
    <dsp:sp modelId="{8F0DCAF8-B55D-476A-83B0-B9C9F21E195B}">
      <dsp:nvSpPr>
        <dsp:cNvPr id="0" name=""/>
        <dsp:cNvSpPr/>
      </dsp:nvSpPr>
      <dsp:spPr>
        <a:xfrm>
          <a:off x="5181600" y="0"/>
          <a:ext cx="5181600" cy="2066925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dirty="0" smtClean="0"/>
            <a:t>DEPENDENCIA DE LOS PODERES</a:t>
          </a: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dirty="0" smtClean="0"/>
            <a:t>TRANSNACIONALES</a:t>
          </a:r>
          <a:endParaRPr lang="es-ES" sz="2500" kern="1200" dirty="0"/>
        </a:p>
      </dsp:txBody>
      <dsp:txXfrm>
        <a:off x="5181600" y="0"/>
        <a:ext cx="5181600" cy="1550193"/>
      </dsp:txXfrm>
    </dsp:sp>
    <dsp:sp modelId="{B0B61EF2-29FE-40BB-B66D-2EF72A9FC13E}">
      <dsp:nvSpPr>
        <dsp:cNvPr id="0" name=""/>
        <dsp:cNvSpPr/>
      </dsp:nvSpPr>
      <dsp:spPr>
        <a:xfrm rot="10800000">
          <a:off x="0" y="2066925"/>
          <a:ext cx="5181600" cy="2066925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dirty="0" smtClean="0"/>
            <a:t>DOMINACIÓN CLASISTA</a:t>
          </a: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dirty="0" smtClean="0"/>
            <a:t>SEGEMENTARIA</a:t>
          </a: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dirty="0" smtClean="0"/>
            <a:t>EXCLUYENTE</a:t>
          </a:r>
          <a:endParaRPr lang="es-ES" sz="2500" kern="1200" dirty="0"/>
        </a:p>
      </dsp:txBody>
      <dsp:txXfrm rot="10800000">
        <a:off x="0" y="2583656"/>
        <a:ext cx="5181600" cy="1550193"/>
      </dsp:txXfrm>
    </dsp:sp>
    <dsp:sp modelId="{0C681E06-B674-4E09-A908-9A3751FA7802}">
      <dsp:nvSpPr>
        <dsp:cNvPr id="0" name=""/>
        <dsp:cNvSpPr/>
      </dsp:nvSpPr>
      <dsp:spPr>
        <a:xfrm rot="5400000">
          <a:off x="6738937" y="509587"/>
          <a:ext cx="2066925" cy="51816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dirty="0" smtClean="0"/>
            <a:t>DEBILIDAD DEMOCRÁTICA</a:t>
          </a: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dirty="0" smtClean="0"/>
            <a:t>INESTABIIDAD POLÍTICA</a:t>
          </a:r>
          <a:endParaRPr lang="es-ES" sz="2500" kern="1200" dirty="0"/>
        </a:p>
      </dsp:txBody>
      <dsp:txXfrm rot="-5400000">
        <a:off x="5181600" y="2583656"/>
        <a:ext cx="5181600" cy="1550193"/>
      </dsp:txXfrm>
    </dsp:sp>
    <dsp:sp modelId="{84C0A8DE-E8D4-47D7-93B2-3481415469B6}">
      <dsp:nvSpPr>
        <dsp:cNvPr id="0" name=""/>
        <dsp:cNvSpPr/>
      </dsp:nvSpPr>
      <dsp:spPr>
        <a:xfrm>
          <a:off x="3627120" y="1550193"/>
          <a:ext cx="3108960" cy="1033462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dirty="0" smtClean="0"/>
            <a:t>ESTADO PERUANO</a:t>
          </a:r>
          <a:endParaRPr lang="es-ES" sz="2500" kern="1200" dirty="0"/>
        </a:p>
      </dsp:txBody>
      <dsp:txXfrm>
        <a:off x="3677569" y="1600642"/>
        <a:ext cx="3008062" cy="9325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s-PE" dirty="0" smtClean="0"/>
              <a:t>Políticas educativas públicas y modelos pedagógicos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 smtClean="0"/>
              <a:t>Una breve visión general de las políticas públicas orientadas a la educación en los siglo XX-XXI, así como una mirada a los modelos pedagógicos que se impusieron el </a:t>
            </a:r>
            <a:r>
              <a:rPr lang="es-PE" dirty="0" err="1" smtClean="0"/>
              <a:t>el</a:t>
            </a:r>
            <a:r>
              <a:rPr lang="es-PE" dirty="0" smtClean="0"/>
              <a:t> sistema escolar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236387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67383"/>
          </a:xfrm>
          <a:solidFill>
            <a:schemeClr val="accent2"/>
          </a:solidFill>
        </p:spPr>
        <p:txBody>
          <a:bodyPr/>
          <a:lstStyle/>
          <a:p>
            <a:r>
              <a:rPr lang="es-PE" dirty="0" smtClean="0"/>
              <a:t>VIGENCIA DE POLÍTICAS NEOLIBERALES</a:t>
            </a:r>
            <a:endParaRPr lang="es-PE" dirty="0"/>
          </a:p>
        </p:txBody>
      </p:sp>
      <p:sp>
        <p:nvSpPr>
          <p:cNvPr id="3" name="Rectángulo 2"/>
          <p:cNvSpPr/>
          <p:nvPr/>
        </p:nvSpPr>
        <p:spPr>
          <a:xfrm>
            <a:off x="785813" y="1485900"/>
            <a:ext cx="10372725" cy="4582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000"/>
              </a:spcAft>
            </a:pPr>
            <a:endParaRPr lang="es-ES" sz="2000" dirty="0" smtClean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ES" sz="2000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Opiniones </a:t>
            </a:r>
            <a:r>
              <a:rPr lang="es-ES" sz="2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vertidas por expertos coinciden que desde los inicios de la década de los 90, se expande y consolida un conjunto de políticas orientadas a imponer un modelo educativo orientado a legitimar la dominación del </a:t>
            </a:r>
            <a:r>
              <a:rPr lang="es-ES" sz="2000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neoliberalismo. </a:t>
            </a:r>
          </a:p>
          <a:p>
            <a:pPr marL="342900" indent="-34290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ES" sz="2000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Expansión </a:t>
            </a:r>
            <a:r>
              <a:rPr lang="es-ES" sz="2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 consolidación que se ha facilitado por los gobiernos de A. Fujimori, A. Toledo y A. García, y que, esencialmente, no ha sufrido modificaciones sustantivas en el </a:t>
            </a:r>
            <a:r>
              <a:rPr lang="es-ES" sz="2000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gobierno de </a:t>
            </a:r>
            <a:r>
              <a:rPr lang="es-ES" sz="2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O. </a:t>
            </a:r>
            <a:r>
              <a:rPr lang="es-ES" sz="2000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Humala ni el de </a:t>
            </a:r>
            <a:r>
              <a:rPr lang="es-ES" sz="2000" b="1" dirty="0" err="1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Kuczynski</a:t>
            </a:r>
            <a:r>
              <a:rPr lang="es-ES" sz="2000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indent="-34290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ES" sz="2000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Pues se mantiene vigente del DS 801, que legaliza la mercantilización de la educación</a:t>
            </a:r>
            <a:endParaRPr lang="es-P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920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2350" y="204179"/>
            <a:ext cx="10364451" cy="1596177"/>
          </a:xfrm>
        </p:spPr>
        <p:txBody>
          <a:bodyPr/>
          <a:lstStyle/>
          <a:p>
            <a:r>
              <a:rPr lang="es-PE" dirty="0" smtClean="0"/>
              <a:t>referencias</a:t>
            </a:r>
            <a:endParaRPr lang="es-PE" dirty="0"/>
          </a:p>
        </p:txBody>
      </p:sp>
      <p:sp>
        <p:nvSpPr>
          <p:cNvPr id="3" name="Rectángulo 2"/>
          <p:cNvSpPr/>
          <p:nvPr/>
        </p:nvSpPr>
        <p:spPr>
          <a:xfrm>
            <a:off x="700087" y="1908493"/>
            <a:ext cx="10329863" cy="6250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s-ES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Ames, P. (1999). Mejorando la escuela rural: tres décadas de Experiencia Educativas en el Perú. Documento de trabajo N° 6 (Instituto de Estudios Peruanos). Lima.</a:t>
            </a:r>
            <a:endParaRPr lang="es-PE" sz="1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s-ES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Ansión (1986)</a:t>
            </a:r>
            <a:r>
              <a:rPr lang="es-ES" sz="1100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"La escuela asusta niños o la cultura andina ante el saber occidental"</a:t>
            </a:r>
            <a:r>
              <a:rPr lang="es-ES" sz="1100" dirty="0">
                <a:highlight>
                  <a:srgbClr val="FFFF00"/>
                </a:highligh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" sz="1100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Lima: Tarea</a:t>
            </a:r>
            <a:r>
              <a:rPr lang="es-ES" sz="1100" i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Contreras, C. (2004) El aprendizaje del capitalismo. Estudios de historia económica y social  del Perú republicano. Lima: IEP</a:t>
            </a:r>
            <a:r>
              <a:rPr lang="es-E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s-ES" sz="1100" dirty="0" err="1">
                <a:latin typeface="Arial" panose="020B0604020202020204" pitchFamily="34" charset="0"/>
                <a:cs typeface="Arial" panose="020B0604020202020204" pitchFamily="34" charset="0"/>
              </a:rPr>
              <a:t>Iguiñez</a:t>
            </a: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, M. (1993) “Las actuales reformas de la educación y sus desafíos”. </a:t>
            </a:r>
            <a:r>
              <a:rPr lang="es-PE" sz="1100" dirty="0">
                <a:latin typeface="Arial" panose="020B0604020202020204" pitchFamily="34" charset="0"/>
                <a:cs typeface="Arial" panose="020B0604020202020204" pitchFamily="34" charset="0"/>
              </a:rPr>
              <a:t>Lima. </a:t>
            </a:r>
            <a:r>
              <a:rPr lang="es-PE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Tarea</a:t>
            </a:r>
          </a:p>
          <a:p>
            <a:r>
              <a:rPr lang="es-PE" sz="1100" dirty="0">
                <a:latin typeface="Arial" panose="020B0604020202020204" pitchFamily="34" charset="0"/>
                <a:cs typeface="Arial" panose="020B0604020202020204" pitchFamily="34" charset="0"/>
              </a:rPr>
              <a:t>Miranda (2008)</a:t>
            </a:r>
            <a:r>
              <a:rPr lang="es-MX" sz="1100" b="1" dirty="0">
                <a:latin typeface="Arial" panose="020B0604020202020204" pitchFamily="34" charset="0"/>
                <a:cs typeface="Arial" panose="020B0604020202020204" pitchFamily="34" charset="0"/>
              </a:rPr>
              <a:t>Perú: Impacto de la Política Económica en el Gasto Público en Educación, 1950-2000. Disponible en</a:t>
            </a:r>
            <a:r>
              <a:rPr lang="es-PE" sz="1100" dirty="0">
                <a:latin typeface="Arial" panose="020B0604020202020204" pitchFamily="34" charset="0"/>
                <a:cs typeface="Arial" panose="020B0604020202020204" pitchFamily="34" charset="0"/>
              </a:rPr>
              <a:t>http://ecoeduperu.blogspot.com/2008/11/per-impacto-de-la-poltica-econmica-en_25.html</a:t>
            </a:r>
          </a:p>
          <a:p>
            <a:endParaRPr lang="es-PE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Oliart</a:t>
            </a:r>
            <a:r>
              <a:rPr lang="es-PE" sz="1100" dirty="0">
                <a:latin typeface="Arial" panose="020B0604020202020204" pitchFamily="34" charset="0"/>
                <a:cs typeface="Arial" panose="020B0604020202020204" pitchFamily="34" charset="0"/>
              </a:rPr>
              <a:t>, P. (2005)  El Estado Peruano y las Políticas sociales dirigidas a los Pueblos Indígenas en la década de los 90  Instituto de Estudios Peruanos .Proyecto </a:t>
            </a:r>
            <a:r>
              <a:rPr lang="es-PE" sz="1100" dirty="0" err="1">
                <a:latin typeface="Arial" panose="020B0604020202020204" pitchFamily="34" charset="0"/>
                <a:cs typeface="Arial" panose="020B0604020202020204" pitchFamily="34" charset="0"/>
              </a:rPr>
              <a:t>Self-sustaining</a:t>
            </a:r>
            <a:r>
              <a:rPr lang="es-PE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1100" dirty="0" err="1">
                <a:latin typeface="Arial" panose="020B0604020202020204" pitchFamily="34" charset="0"/>
                <a:cs typeface="Arial" panose="020B0604020202020204" pitchFamily="34" charset="0"/>
              </a:rPr>
              <a:t>Community</a:t>
            </a:r>
            <a:r>
              <a:rPr lang="es-PE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1100" dirty="0" err="1"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  <a:r>
              <a:rPr lang="es-PE" sz="1100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PE" sz="1100" dirty="0" err="1">
                <a:latin typeface="Arial" panose="020B0604020202020204" pitchFamily="34" charset="0"/>
                <a:cs typeface="Arial" panose="020B0604020202020204" pitchFamily="34" charset="0"/>
              </a:rPr>
              <a:t>Comparative</a:t>
            </a:r>
            <a:r>
              <a:rPr lang="es-PE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1100" dirty="0" err="1">
                <a:latin typeface="Arial" panose="020B0604020202020204" pitchFamily="34" charset="0"/>
                <a:cs typeface="Arial" panose="020B0604020202020204" pitchFamily="34" charset="0"/>
              </a:rPr>
              <a:t>Perspective</a:t>
            </a:r>
            <a:r>
              <a:rPr lang="es-PE" sz="1100" dirty="0">
                <a:latin typeface="Arial" panose="020B0604020202020204" pitchFamily="34" charset="0"/>
                <a:cs typeface="Arial" panose="020B0604020202020204" pitchFamily="34" charset="0"/>
              </a:rPr>
              <a:t> Coordinado por el Center </a:t>
            </a:r>
            <a:r>
              <a:rPr lang="es-PE" sz="11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PE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1100" dirty="0" err="1">
                <a:latin typeface="Arial" panose="020B0604020202020204" pitchFamily="34" charset="0"/>
                <a:cs typeface="Arial" panose="020B0604020202020204" pitchFamily="34" charset="0"/>
              </a:rPr>
              <a:t>Latin</a:t>
            </a:r>
            <a:r>
              <a:rPr lang="es-PE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1100" dirty="0" err="1">
                <a:latin typeface="Arial" panose="020B0604020202020204" pitchFamily="34" charset="0"/>
                <a:cs typeface="Arial" panose="020B0604020202020204" pitchFamily="34" charset="0"/>
              </a:rPr>
              <a:t>America</a:t>
            </a:r>
            <a:r>
              <a:rPr lang="es-PE" sz="1100" dirty="0">
                <a:latin typeface="Arial" panose="020B0604020202020204" pitchFamily="34" charset="0"/>
                <a:cs typeface="Arial" panose="020B0604020202020204" pitchFamily="34" charset="0"/>
              </a:rPr>
              <a:t> Social </a:t>
            </a:r>
            <a:r>
              <a:rPr lang="es-PE" sz="1100" dirty="0" err="1">
                <a:latin typeface="Arial" panose="020B0604020202020204" pitchFamily="34" charset="0"/>
                <a:cs typeface="Arial" panose="020B0604020202020204" pitchFamily="34" charset="0"/>
              </a:rPr>
              <a:t>Policy</a:t>
            </a:r>
            <a:r>
              <a:rPr lang="es-PE" sz="1100" dirty="0">
                <a:latin typeface="Arial" panose="020B0604020202020204" pitchFamily="34" charset="0"/>
                <a:cs typeface="Arial" panose="020B0604020202020204" pitchFamily="34" charset="0"/>
              </a:rPr>
              <a:t> – CLASPO. </a:t>
            </a:r>
            <a:r>
              <a:rPr lang="es-PE" sz="11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PE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1100" dirty="0" err="1">
                <a:latin typeface="Arial" panose="020B0604020202020204" pitchFamily="34" charset="0"/>
                <a:cs typeface="Arial" panose="020B0604020202020204" pitchFamily="34" charset="0"/>
              </a:rPr>
              <a:t>University</a:t>
            </a:r>
            <a:r>
              <a:rPr lang="es-PE" sz="1100" dirty="0">
                <a:latin typeface="Arial" panose="020B0604020202020204" pitchFamily="34" charset="0"/>
                <a:cs typeface="Arial" panose="020B0604020202020204" pitchFamily="34" charset="0"/>
              </a:rPr>
              <a:t> of Texas at Austin</a:t>
            </a:r>
            <a:r>
              <a:rPr lang="es-PE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s-PE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100" dirty="0" err="1">
                <a:latin typeface="Arial" panose="020B0604020202020204" pitchFamily="34" charset="0"/>
                <a:cs typeface="Arial" panose="020B0604020202020204" pitchFamily="34" charset="0"/>
              </a:rPr>
              <a:t>Oliart</a:t>
            </a: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, P. (2001) </a:t>
            </a:r>
            <a:r>
              <a:rPr lang="es-ES" sz="1100" i="1" dirty="0">
                <a:latin typeface="Arial" panose="020B0604020202020204" pitchFamily="34" charset="0"/>
                <a:cs typeface="Arial" panose="020B0604020202020204" pitchFamily="34" charset="0"/>
              </a:rPr>
              <a:t>Políticas educativas y la cultura del sistema escolar en el Perú</a:t>
            </a: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. Lima: Tarea.</a:t>
            </a:r>
            <a:endParaRPr lang="es-PE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Palacios, M.A. y  </a:t>
            </a:r>
            <a:r>
              <a:rPr lang="es-ES" sz="1100" dirty="0" err="1">
                <a:latin typeface="Arial" panose="020B0604020202020204" pitchFamily="34" charset="0"/>
                <a:cs typeface="Arial" panose="020B0604020202020204" pitchFamily="34" charset="0"/>
              </a:rPr>
              <a:t>M.Paiba</a:t>
            </a: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 (1997).Consideraciones para una política de desarrollo magisterial en el Perú. Lima. Foro Educativo</a:t>
            </a:r>
            <a:r>
              <a:rPr lang="es-E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s-PE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Peñaloza, W. (2001) “</a:t>
            </a:r>
            <a:r>
              <a:rPr lang="es-ES" sz="1100" i="1" dirty="0">
                <a:latin typeface="Arial" panose="020B0604020202020204" pitchFamily="34" charset="0"/>
                <a:cs typeface="Arial" panose="020B0604020202020204" pitchFamily="34" charset="0"/>
              </a:rPr>
              <a:t>Por una reforma educativa adecuada a nuestra realidad</a:t>
            </a: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”.  En Pedagógico San Marcos </a:t>
            </a:r>
            <a:r>
              <a:rPr lang="es-ES" sz="1100" i="1" dirty="0">
                <a:latin typeface="Arial" panose="020B0604020202020204" pitchFamily="34" charset="0"/>
                <a:cs typeface="Arial" panose="020B0604020202020204" pitchFamily="34" charset="0"/>
              </a:rPr>
              <a:t>Las reformas educativas en el Perú, América Latina y el Caribe</a:t>
            </a: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. I Seminario Internacional sobre Reformas Educativas. Lima. Pp. </a:t>
            </a:r>
            <a:r>
              <a:rPr lang="es-E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17-32.</a:t>
            </a: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s-MX" b="1" dirty="0" smtClean="0"/>
              <a:t> </a:t>
            </a:r>
            <a:endParaRPr lang="es-MX" b="1" dirty="0"/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endParaRPr lang="es-PE" dirty="0"/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endParaRPr lang="es-PE" dirty="0"/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endParaRPr lang="es-P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173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10258"/>
          </a:xfrm>
          <a:solidFill>
            <a:schemeClr val="accent2"/>
          </a:solidFill>
        </p:spPr>
        <p:txBody>
          <a:bodyPr/>
          <a:lstStyle/>
          <a:p>
            <a:r>
              <a:rPr lang="es-PE" dirty="0"/>
              <a:t>¿Qué son las políticas públicas?</a:t>
            </a:r>
          </a:p>
        </p:txBody>
      </p:sp>
      <p:sp>
        <p:nvSpPr>
          <p:cNvPr id="3" name="Rectángulo 2"/>
          <p:cNvSpPr/>
          <p:nvPr/>
        </p:nvSpPr>
        <p:spPr>
          <a:xfrm>
            <a:off x="913775" y="1728919"/>
            <a:ext cx="1016110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400" b="1" dirty="0" smtClean="0">
                <a:latin typeface="Arial" panose="020B0604020202020204" pitchFamily="34" charset="0"/>
                <a:ea typeface="Calibri" panose="020F0502020204030204" pitchFamily="34" charset="0"/>
              </a:rPr>
              <a:t>La política pública es un conjunto de actividades que emergen de actores dotados </a:t>
            </a:r>
            <a:r>
              <a:rPr lang="es-PE" sz="2400" b="1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de un poder atributivo que emana del Estado, o de alguno de sus órganos estructurales. En síntesis, es del ejercicio del poder del que se aplican determinadas acciones producto de decisiones fundamentalmente políticas. </a:t>
            </a:r>
          </a:p>
          <a:p>
            <a:endParaRPr lang="es-PE" sz="2400" b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r>
              <a:rPr lang="es-PE" sz="2400" b="1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Son públicas en el sentido que no son ocultas, ni privadas, se deben a todos los componentes de una determinada sociedad o a una parte de la misma.</a:t>
            </a:r>
            <a:r>
              <a:rPr lang="es-PE" sz="2400" b="1" dirty="0" smtClean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</a:p>
          <a:p>
            <a:endParaRPr lang="es-PE" sz="2400" b="1" dirty="0" smtClean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r>
              <a:rPr lang="es-PE" sz="2400" b="1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Los</a:t>
            </a:r>
            <a:r>
              <a:rPr lang="es-PE" sz="2400" b="1" dirty="0" smtClean="0">
                <a:latin typeface="Arial" panose="020B0604020202020204" pitchFamily="34" charset="0"/>
                <a:ea typeface="Calibri" panose="020F0502020204030204" pitchFamily="34" charset="0"/>
              </a:rPr>
              <a:t> actores</a:t>
            </a:r>
            <a:r>
              <a:rPr lang="es-PE" sz="2400" b="1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 que participan de una política pública son diversos</a:t>
            </a:r>
            <a:r>
              <a:rPr lang="es-PE" sz="2400" b="1" dirty="0" smtClean="0">
                <a:latin typeface="Arial" panose="020B0604020202020204" pitchFamily="34" charset="0"/>
                <a:ea typeface="Calibri" panose="020F0502020204030204" pitchFamily="34" charset="0"/>
              </a:rPr>
              <a:t>, gubernamentales y no gubernamentales. </a:t>
            </a:r>
            <a:endParaRPr lang="es-PE" sz="2400" b="1" dirty="0"/>
          </a:p>
        </p:txBody>
      </p:sp>
    </p:spTree>
    <p:extLst>
      <p:ext uri="{BB962C8B-B14F-4D97-AF65-F5344CB8AC3E}">
        <p14:creationId xmlns:p14="http://schemas.microsoft.com/office/powerpoint/2010/main" val="2070537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838808"/>
          </a:xfrm>
          <a:solidFill>
            <a:schemeClr val="accent2"/>
          </a:solidFill>
        </p:spPr>
        <p:txBody>
          <a:bodyPr/>
          <a:lstStyle/>
          <a:p>
            <a:r>
              <a:rPr lang="es-PE" dirty="0" smtClean="0"/>
              <a:t>Actores de las políticas públicas</a:t>
            </a:r>
            <a:endParaRPr lang="es-PE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801481004"/>
              </p:ext>
            </p:extLst>
          </p:nvPr>
        </p:nvGraphicFramePr>
        <p:xfrm>
          <a:off x="914400" y="1614488"/>
          <a:ext cx="10363200" cy="417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5539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81671"/>
          </a:xfrm>
        </p:spPr>
        <p:txBody>
          <a:bodyPr/>
          <a:lstStyle/>
          <a:p>
            <a:r>
              <a:rPr lang="es-PE" dirty="0" smtClean="0"/>
              <a:t>ESTADO PERUANO: DEBILIDAD ESTRUCTURAL</a:t>
            </a:r>
            <a:endParaRPr lang="es-PE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90843216"/>
              </p:ext>
            </p:extLst>
          </p:nvPr>
        </p:nvGraphicFramePr>
        <p:xfrm>
          <a:off x="914400" y="1657350"/>
          <a:ext cx="10363200" cy="4133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6321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1489" y="404206"/>
            <a:ext cx="10878176" cy="1124558"/>
          </a:xfrm>
          <a:solidFill>
            <a:schemeClr val="accent2"/>
          </a:solidFill>
        </p:spPr>
        <p:txBody>
          <a:bodyPr/>
          <a:lstStyle/>
          <a:p>
            <a:r>
              <a:rPr lang="es-PE" dirty="0" smtClean="0"/>
              <a:t>Debilidad democrática ESTRUCTURAL</a:t>
            </a:r>
            <a:endParaRPr lang="es-PE" dirty="0"/>
          </a:p>
        </p:txBody>
      </p:sp>
      <p:sp>
        <p:nvSpPr>
          <p:cNvPr id="3" name="Rectángulo 2"/>
          <p:cNvSpPr/>
          <p:nvPr/>
        </p:nvSpPr>
        <p:spPr>
          <a:xfrm>
            <a:off x="571501" y="1528764"/>
            <a:ext cx="1055783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>
                <a:latin typeface="Arial" panose="020B0604020202020204" pitchFamily="34" charset="0"/>
                <a:ea typeface="Times New Roman" panose="02020603050405020304" pitchFamily="18" charset="0"/>
              </a:rPr>
              <a:t>La débil institucionalidad democrática </a:t>
            </a:r>
            <a:r>
              <a:rPr lang="es-PE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es una condición estructural, que </a:t>
            </a:r>
            <a:r>
              <a:rPr lang="es-PE" dirty="0" err="1" smtClean="0">
                <a:latin typeface="Arial" panose="020B0604020202020204" pitchFamily="34" charset="0"/>
                <a:ea typeface="Times New Roman" panose="02020603050405020304" pitchFamily="18" charset="0"/>
              </a:rPr>
              <a:t>hast</a:t>
            </a:r>
            <a:r>
              <a:rPr lang="es-PE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s-PE" dirty="0" err="1" smtClean="0">
                <a:latin typeface="Arial" panose="020B0604020202020204" pitchFamily="34" charset="0"/>
                <a:ea typeface="Times New Roman" panose="02020603050405020304" pitchFamily="18" charset="0"/>
              </a:rPr>
              <a:t>els</a:t>
            </a:r>
            <a:r>
              <a:rPr lang="es-PE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 siglo XXI ha recurrido a </a:t>
            </a:r>
            <a:r>
              <a:rPr lang="es-PE" dirty="0">
                <a:latin typeface="Arial" panose="020B0604020202020204" pitchFamily="34" charset="0"/>
                <a:ea typeface="Times New Roman" panose="02020603050405020304" pitchFamily="18" charset="0"/>
              </a:rPr>
              <a:t>“golpes de estado</a:t>
            </a:r>
            <a:r>
              <a:rPr lang="es-PE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”.}</a:t>
            </a:r>
          </a:p>
          <a:p>
            <a:endParaRPr lang="es-PE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342900" indent="-342900">
              <a:buAutoNum type="alphaLcParenR"/>
            </a:pPr>
            <a:r>
              <a:rPr lang="es-PE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En los años </a:t>
            </a:r>
            <a:r>
              <a:rPr lang="es-PE" dirty="0">
                <a:latin typeface="Arial" panose="020B0604020202020204" pitchFamily="34" charset="0"/>
                <a:ea typeface="Times New Roman" panose="02020603050405020304" pitchFamily="18" charset="0"/>
              </a:rPr>
              <a:t>cincuenta </a:t>
            </a:r>
            <a:r>
              <a:rPr lang="es-PE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del siglo XX,  </a:t>
            </a:r>
            <a:r>
              <a:rPr lang="es-PE" dirty="0" err="1" smtClean="0">
                <a:latin typeface="Arial" panose="020B0604020202020204" pitchFamily="34" charset="0"/>
                <a:ea typeface="Times New Roman" panose="02020603050405020304" pitchFamily="18" charset="0"/>
              </a:rPr>
              <a:t>Odría</a:t>
            </a:r>
            <a:r>
              <a:rPr lang="es-PE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 dio un golpe militar contra el gobierno progresista de Bastamente y Rivero, luego simuló </a:t>
            </a:r>
            <a:r>
              <a:rPr lang="es-PE" dirty="0">
                <a:latin typeface="Arial" panose="020B0604020202020204" pitchFamily="34" charset="0"/>
                <a:ea typeface="Times New Roman" panose="02020603050405020304" pitchFamily="18" charset="0"/>
              </a:rPr>
              <a:t>formas democráticas </a:t>
            </a:r>
            <a:r>
              <a:rPr lang="es-PE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usando la elección amañada.</a:t>
            </a:r>
          </a:p>
          <a:p>
            <a:pPr marL="342900" indent="-342900">
              <a:buAutoNum type="alphaLcParenR"/>
            </a:pPr>
            <a:endParaRPr lang="es-PE" dirty="0" smtClean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342900" indent="-342900">
              <a:buAutoNum type="alphaLcParenR"/>
            </a:pPr>
            <a:r>
              <a:rPr lang="es-PE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En los años 60 del siglo, el general Pérez </a:t>
            </a:r>
            <a:r>
              <a:rPr lang="es-PE" dirty="0">
                <a:latin typeface="Arial" panose="020B0604020202020204" pitchFamily="34" charset="0"/>
                <a:ea typeface="Times New Roman" panose="02020603050405020304" pitchFamily="18" charset="0"/>
              </a:rPr>
              <a:t>Godoy (1961-62) </a:t>
            </a:r>
            <a:r>
              <a:rPr lang="es-PE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propinó un golpe contra el gobierno de </a:t>
            </a:r>
            <a:r>
              <a:rPr lang="es-PE" dirty="0">
                <a:latin typeface="Arial" panose="020B0604020202020204" pitchFamily="34" charset="0"/>
                <a:ea typeface="Times New Roman" panose="02020603050405020304" pitchFamily="18" charset="0"/>
              </a:rPr>
              <a:t>M</a:t>
            </a:r>
            <a:r>
              <a:rPr lang="es-PE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anuel Prado, último representante de la oligarquía peruana.</a:t>
            </a:r>
          </a:p>
          <a:p>
            <a:pPr marL="342900" indent="-342900">
              <a:buAutoNum type="alphaLcParenR"/>
            </a:pPr>
            <a:endParaRPr lang="es-PE" dirty="0" smtClean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342900" indent="-342900">
              <a:buAutoNum type="alphaLcParenR"/>
            </a:pPr>
            <a:r>
              <a:rPr lang="es-PE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Velasco Alvarado da un golpe militar institucional contra F. </a:t>
            </a:r>
            <a:r>
              <a:rPr lang="es-PE" dirty="0">
                <a:latin typeface="Arial" panose="020B0604020202020204" pitchFamily="34" charset="0"/>
                <a:ea typeface="Times New Roman" panose="02020603050405020304" pitchFamily="18" charset="0"/>
              </a:rPr>
              <a:t>Belaúnde en 1968 y luego fue sucedido por </a:t>
            </a:r>
            <a:r>
              <a:rPr lang="es-PE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el dictador Morales </a:t>
            </a:r>
            <a:r>
              <a:rPr lang="es-PE" dirty="0">
                <a:latin typeface="Arial" panose="020B0604020202020204" pitchFamily="34" charset="0"/>
                <a:ea typeface="Times New Roman" panose="02020603050405020304" pitchFamily="18" charset="0"/>
              </a:rPr>
              <a:t>Bermúdez </a:t>
            </a:r>
            <a:r>
              <a:rPr lang="es-PE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hasta 1980.</a:t>
            </a:r>
          </a:p>
          <a:p>
            <a:pPr marL="342900" indent="-342900">
              <a:buAutoNum type="alphaLcParenR"/>
            </a:pPr>
            <a:endParaRPr lang="es-PE" dirty="0" smtClean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342900" indent="-342900">
              <a:buAutoNum type="alphaLcParenR"/>
            </a:pPr>
            <a:r>
              <a:rPr lang="es-PE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 Y Fujimori, </a:t>
            </a:r>
            <a:r>
              <a:rPr lang="es-PE" dirty="0">
                <a:latin typeface="Arial" panose="020B0604020202020204" pitchFamily="34" charset="0"/>
                <a:ea typeface="Times New Roman" panose="02020603050405020304" pitchFamily="18" charset="0"/>
              </a:rPr>
              <a:t>en </a:t>
            </a:r>
            <a:r>
              <a:rPr lang="es-PE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1992, </a:t>
            </a:r>
            <a:r>
              <a:rPr lang="es-PE" dirty="0">
                <a:latin typeface="Arial" panose="020B0604020202020204" pitchFamily="34" charset="0"/>
                <a:ea typeface="Times New Roman" panose="02020603050405020304" pitchFamily="18" charset="0"/>
              </a:rPr>
              <a:t>se aplica un “autogolpe”, con lo cual ya convertido en un gobierno “cívico militar” gobernó con todo el poder, previa reelección </a:t>
            </a:r>
            <a:r>
              <a:rPr lang="es-PE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fraudulenta de </a:t>
            </a:r>
            <a:r>
              <a:rPr lang="es-PE" dirty="0">
                <a:latin typeface="Arial" panose="020B0604020202020204" pitchFamily="34" charset="0"/>
                <a:ea typeface="Times New Roman" panose="02020603050405020304" pitchFamily="18" charset="0"/>
              </a:rPr>
              <a:t>1995 hasta el </a:t>
            </a:r>
            <a:r>
              <a:rPr lang="es-PE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2000.</a:t>
            </a:r>
          </a:p>
          <a:p>
            <a:pPr marL="342900" indent="-342900">
              <a:buAutoNum type="alphaLcParenR"/>
            </a:pPr>
            <a:endParaRPr lang="es-PE" dirty="0" smtClean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342900" indent="-342900">
              <a:buAutoNum type="alphaLcParenR"/>
            </a:pPr>
            <a:r>
              <a:rPr lang="es-PE" dirty="0" smtClean="0">
                <a:latin typeface="Arial" panose="020B0604020202020204" pitchFamily="34" charset="0"/>
              </a:rPr>
              <a:t>Y en los últimos años del este siglo XXI, se produjeron las vacancias de P.P.Kuchinsky, Vizcarra y Manue</a:t>
            </a:r>
            <a:r>
              <a:rPr lang="es-PE" dirty="0">
                <a:latin typeface="Arial" panose="020B0604020202020204" pitchFamily="34" charset="0"/>
              </a:rPr>
              <a:t>l</a:t>
            </a:r>
            <a:r>
              <a:rPr lang="es-PE" dirty="0" smtClean="0">
                <a:latin typeface="Arial" panose="020B0604020202020204" pitchFamily="34" charset="0"/>
              </a:rPr>
              <a:t> Merino. En la actual coyuntura, se perfil la vacancia de P. Castillo propiciada por las clases dominantes conservadoras 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702016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38833"/>
          </a:xfrm>
          <a:solidFill>
            <a:schemeClr val="accent2"/>
          </a:solidFill>
        </p:spPr>
        <p:txBody>
          <a:bodyPr/>
          <a:lstStyle/>
          <a:p>
            <a:r>
              <a:rPr lang="es-PE" dirty="0" smtClean="0"/>
              <a:t>El neoliberalismo como política de estado</a:t>
            </a:r>
            <a:endParaRPr lang="es-PE" dirty="0"/>
          </a:p>
        </p:txBody>
      </p:sp>
      <p:sp>
        <p:nvSpPr>
          <p:cNvPr id="3" name="Rectángulo 2"/>
          <p:cNvSpPr/>
          <p:nvPr/>
        </p:nvSpPr>
        <p:spPr>
          <a:xfrm>
            <a:off x="913775" y="1837195"/>
            <a:ext cx="1021618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>
                <a:solidFill>
                  <a:srgbClr val="000000"/>
                </a:solidFill>
                <a:latin typeface="Arial" panose="020B0604020202020204" pitchFamily="34" charset="0"/>
              </a:rPr>
              <a:t>El neoliberalismo se impuso en el Perú desde 1992 en adelante, durante el gobierno de A. Fujimori y pervive hasta la </a:t>
            </a:r>
            <a:r>
              <a:rPr lang="es-E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actualidad.</a:t>
            </a:r>
          </a:p>
          <a:p>
            <a:endParaRPr lang="es-PE" sz="2000" dirty="0"/>
          </a:p>
          <a:p>
            <a:r>
              <a:rPr lang="es-ES" sz="20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El </a:t>
            </a:r>
            <a:r>
              <a:rPr lang="es-ES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neoliberalismo es entendido un instrumento perfeccionado de la codicia y el individualismo extremos. Su ideario nuclear </a:t>
            </a:r>
            <a:r>
              <a:rPr lang="es-ES" sz="20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es la </a:t>
            </a:r>
            <a:r>
              <a:rPr lang="es-ES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noción del </a:t>
            </a:r>
            <a:r>
              <a:rPr lang="es-ES" sz="20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mercado, </a:t>
            </a:r>
            <a:r>
              <a:rPr lang="es-ES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como espacio de realización de la mercancía, </a:t>
            </a:r>
            <a:r>
              <a:rPr lang="es-ES" sz="20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es convertido </a:t>
            </a:r>
            <a:r>
              <a:rPr lang="es-ES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por arte de la ideología en el hacedor del derecho, de la juridicidad, de las normas y formas de vida, de las actitudes y las conductas de toda la especie humana</a:t>
            </a:r>
            <a:r>
              <a:rPr lang="es-ES" sz="20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</a:p>
          <a:p>
            <a:endParaRPr lang="es-ES" sz="20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endParaRPr lang="es-ES" sz="2000" dirty="0" smtClean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r>
              <a:rPr lang="es-ES" sz="20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El </a:t>
            </a:r>
            <a:r>
              <a:rPr lang="es-ES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poder del neoliberalismo radica en la coherencia sustantiva entre discurso y  práctica. Es el invento más sofisticado y perverso, elaborado por los intelectuales conversos que en menos de medio siglo ha envenenado millones de espíritus hasta </a:t>
            </a:r>
            <a:r>
              <a:rPr lang="es-ES" sz="20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someternos </a:t>
            </a:r>
            <a:r>
              <a:rPr lang="es-ES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bajo el rigor del ventajismo individualista y del espíritu de lucro sin </a:t>
            </a:r>
            <a:r>
              <a:rPr lang="es-ES" sz="20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límites, </a:t>
            </a:r>
            <a:r>
              <a:rPr lang="es-ES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ajenos a valores esenciales de la convivencia </a:t>
            </a:r>
            <a:r>
              <a:rPr lang="es-ES" sz="20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humana.</a:t>
            </a:r>
          </a:p>
          <a:p>
            <a:endParaRPr lang="es-ES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008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74" y="322634"/>
            <a:ext cx="10364451" cy="1206129"/>
          </a:xfrm>
          <a:solidFill>
            <a:schemeClr val="accent2"/>
          </a:solidFill>
        </p:spPr>
        <p:txBody>
          <a:bodyPr/>
          <a:lstStyle/>
          <a:p>
            <a:r>
              <a:rPr lang="es-PE" dirty="0" smtClean="0"/>
              <a:t>Política educativa desde mediados del siglo xx hasta el siglo xxi</a:t>
            </a:r>
            <a:endParaRPr lang="es-PE" dirty="0"/>
          </a:p>
        </p:txBody>
      </p:sp>
      <p:sp>
        <p:nvSpPr>
          <p:cNvPr id="3" name="Rectángulo 2"/>
          <p:cNvSpPr/>
          <p:nvPr/>
        </p:nvSpPr>
        <p:spPr>
          <a:xfrm>
            <a:off x="1057275" y="1528763"/>
            <a:ext cx="9851231" cy="3672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s-PE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política educativa se puso en el centro del escenario en los </a:t>
            </a:r>
            <a:r>
              <a:rPr lang="es-PE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cincuenta del siglo XX durante el gobierno de </a:t>
            </a:r>
            <a:r>
              <a:rPr lang="es-PE" dirty="0" err="1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Odría</a:t>
            </a:r>
            <a:r>
              <a:rPr lang="es-PE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se </a:t>
            </a:r>
            <a:r>
              <a:rPr lang="es-PE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sentó las bases para la planificación de la </a:t>
            </a:r>
            <a:r>
              <a:rPr lang="es-PE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educación. </a:t>
            </a:r>
          </a:p>
          <a:p>
            <a:pPr marL="285750" indent="-285750" algn="just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s-PE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gobierno militar liderado por Velasco </a:t>
            </a:r>
            <a:r>
              <a:rPr lang="es-PE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 </a:t>
            </a:r>
            <a:r>
              <a:rPr lang="es-PE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instituyó el Sistema Nacional de Planificación, y dentro de este, la planificación de la educación se consolidó con el apoyo de los organismos </a:t>
            </a:r>
            <a:r>
              <a:rPr lang="es-PE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internacionales, y se inició </a:t>
            </a:r>
            <a:r>
              <a:rPr lang="es-PE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reforma de la </a:t>
            </a:r>
            <a:r>
              <a:rPr lang="es-PE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educación más importante del siglo XX,  </a:t>
            </a:r>
            <a:r>
              <a:rPr lang="es-PE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 luego Morales Bermúdez en la segunda fase del “proceso revolucionario”, desmontó</a:t>
            </a:r>
            <a:r>
              <a:rPr lang="es-PE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s-PE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 </a:t>
            </a:r>
            <a:r>
              <a:rPr lang="es-PE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Belaúnde se diseñaron políticas educativas </a:t>
            </a:r>
            <a:r>
              <a:rPr lang="es-PE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 no se aplicaron por su inoperancia y mantener políticas tradicionales.</a:t>
            </a:r>
          </a:p>
        </p:txBody>
      </p:sp>
    </p:spTree>
    <p:extLst>
      <p:ext uri="{BB962C8B-B14F-4D97-AF65-F5344CB8AC3E}">
        <p14:creationId xmlns:p14="http://schemas.microsoft.com/office/powerpoint/2010/main" val="2002096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81683"/>
          </a:xfrm>
          <a:solidFill>
            <a:schemeClr val="accent2"/>
          </a:solidFill>
        </p:spPr>
        <p:txBody>
          <a:bodyPr>
            <a:normAutofit fontScale="90000"/>
          </a:bodyPr>
          <a:lstStyle/>
          <a:p>
            <a:r>
              <a:rPr lang="es-PE" dirty="0"/>
              <a:t>Política educativa desde mediados del siglo xx hasta el siglo xxi</a:t>
            </a:r>
          </a:p>
        </p:txBody>
      </p:sp>
      <p:sp>
        <p:nvSpPr>
          <p:cNvPr id="3" name="Rectángulo 2"/>
          <p:cNvSpPr/>
          <p:nvPr/>
        </p:nvSpPr>
        <p:spPr>
          <a:xfrm>
            <a:off x="781050" y="1713756"/>
            <a:ext cx="10629900" cy="5591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PE" sz="2000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 el </a:t>
            </a:r>
            <a:r>
              <a:rPr lang="es-PE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segundo gobierno de Belaúnde, se promulgó una nueva Ley general de Educación </a:t>
            </a:r>
            <a:r>
              <a:rPr lang="es-PE" sz="2000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 fue vigente hasta el 2003.</a:t>
            </a:r>
          </a:p>
          <a:p>
            <a:pPr marL="342900" indent="-34290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PE" sz="2000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</a:t>
            </a:r>
            <a:r>
              <a:rPr lang="es-PE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siguiente gobierno, el de García, intentó si éxito consolidar una política educativa propia para lo cual se elaboró el Plan Sectorial de Mediano plazo: 1985-1990 que quedó en el papel al agudizarse la crisis fiscal</a:t>
            </a:r>
            <a:r>
              <a:rPr lang="es-PE" sz="2000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PE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 A. Fujimori se implementó una política neoliberal en el campo de la educación, particularmente con la privatización y mercantilización de la educación. </a:t>
            </a:r>
            <a:endParaRPr lang="es-PE" sz="2000" dirty="0" smtClean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PE" sz="2000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 el 2003, durante el gobierno de A. Toledo se </a:t>
            </a:r>
            <a:r>
              <a:rPr lang="es-PE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promulgó la Ley general de educación </a:t>
            </a:r>
            <a:r>
              <a:rPr lang="es-PE" sz="2000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28044, que no modifica sustantivamente el sentido neoliberal que se impuso en el gobierno de Fujimori. </a:t>
            </a:r>
            <a:endParaRPr lang="es-PE" sz="20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endParaRPr lang="es-P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989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224571"/>
          </a:xfrm>
          <a:solidFill>
            <a:schemeClr val="accent2"/>
          </a:solidFill>
        </p:spPr>
        <p:txBody>
          <a:bodyPr/>
          <a:lstStyle/>
          <a:p>
            <a:r>
              <a:rPr lang="es-PE" dirty="0" smtClean="0"/>
              <a:t>Mejor salario del docente,1967</a:t>
            </a:r>
            <a:endParaRPr lang="es-PE" dirty="0"/>
          </a:p>
        </p:txBody>
      </p:sp>
      <p:sp>
        <p:nvSpPr>
          <p:cNvPr id="3" name="Rectángulo 2"/>
          <p:cNvSpPr/>
          <p:nvPr/>
        </p:nvSpPr>
        <p:spPr>
          <a:xfrm>
            <a:off x="913775" y="1994624"/>
            <a:ext cx="983042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800" dirty="0">
                <a:latin typeface="Arial" panose="020B0604020202020204" pitchFamily="34" charset="0"/>
                <a:ea typeface="Times New Roman" panose="02020603050405020304" pitchFamily="18" charset="0"/>
              </a:rPr>
              <a:t>Cabe destacar que en 1965 con la Ley 15215, los maestros peruanos llegaron a su mejor momento en términos de reconocimiento social del valor de su trabajo, expresado por las remuneraciones recibidas. En este año el sueldo del docente equivalía a $ 1,058 (valor a precios de 1994). </a:t>
            </a:r>
            <a:endParaRPr lang="es-PE" sz="2800" dirty="0" smtClean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endParaRPr lang="es-PE" sz="28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endParaRPr lang="es-PE" sz="2800" dirty="0" smtClean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r>
              <a:rPr lang="es-PE" sz="2000" dirty="0"/>
              <a:t>Arturo Rafael Omar Miranda Blanco y sustentada ante el jurado de la Unidad de Posgrado de la Facultad de Ciencias Económicas de la UNIVERSIDAD NACIONAL MAYOR DE SAN MARCOS (Universidad del Perú, DECANA DE AMÉRICA) 28/10/2008</a:t>
            </a:r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4042058402"/>
      </p:ext>
    </p:extLst>
  </p:cSld>
  <p:clrMapOvr>
    <a:masterClrMapping/>
  </p:clrMapOvr>
</p:sld>
</file>

<file path=ppt/theme/theme1.xml><?xml version="1.0" encoding="utf-8"?>
<a:theme xmlns:a="http://schemas.openxmlformats.org/drawingml/2006/main" name="Gota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Gota</Template>
  <TotalTime>189</TotalTime>
  <Words>1272</Words>
  <Application>Microsoft Office PowerPoint</Application>
  <PresentationFormat>Panorámica</PresentationFormat>
  <Paragraphs>78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Calibri</vt:lpstr>
      <vt:lpstr>Times New Roman</vt:lpstr>
      <vt:lpstr>Tw Cen MT</vt:lpstr>
      <vt:lpstr>Wingdings</vt:lpstr>
      <vt:lpstr>Gota</vt:lpstr>
      <vt:lpstr>Políticas educativas públicas y modelos pedagógicos</vt:lpstr>
      <vt:lpstr>¿Qué son las políticas públicas?</vt:lpstr>
      <vt:lpstr>Actores de las políticas públicas</vt:lpstr>
      <vt:lpstr>ESTADO PERUANO: DEBILIDAD ESTRUCTURAL</vt:lpstr>
      <vt:lpstr>Debilidad democrática ESTRUCTURAL</vt:lpstr>
      <vt:lpstr>El neoliberalismo como política de estado</vt:lpstr>
      <vt:lpstr>Política educativa desde mediados del siglo xx hasta el siglo xxi</vt:lpstr>
      <vt:lpstr>Política educativa desde mediados del siglo xx hasta el siglo xxi</vt:lpstr>
      <vt:lpstr>Mejor salario del docente,1967</vt:lpstr>
      <vt:lpstr>VIGENCIA DE POLÍTICAS NEOLIBERALES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Políticas educativas públicas y modelos pedagógicos</dc:title>
  <dc:creator>Carlos Astete</dc:creator>
  <cp:lastModifiedBy>Carlos Astete</cp:lastModifiedBy>
  <cp:revision>16</cp:revision>
  <dcterms:created xsi:type="dcterms:W3CDTF">2021-12-13T21:31:03Z</dcterms:created>
  <dcterms:modified xsi:type="dcterms:W3CDTF">2021-12-14T00:40:31Z</dcterms:modified>
</cp:coreProperties>
</file>