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200275"/>
            <a:ext cx="8915399" cy="2262781"/>
          </a:xfrm>
          <a:solidFill>
            <a:schemeClr val="accent2"/>
          </a:solidFill>
        </p:spPr>
        <p:txBody>
          <a:bodyPr/>
          <a:lstStyle/>
          <a:p>
            <a:r>
              <a:rPr lang="es-ES" dirty="0"/>
              <a:t>Aportes pedagógicos relevantes nacionales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 smtClean="0"/>
              <a:t>SE PIENSA DESDE LA PERSPECTIVA DE CÓMO LOS PEDAGOGOS MÁS  NOTABLES DEL PAÍS O LOS PENSADORES DE LO EDUCATIVO CONTRIBUYERON EN EL DASARROLLO, CREACIÓN Y APLICACIÓN DE ALGUNOS DE LOS MODELOS DE LOS PENSAMIENTOS PEDAGÓGICOS EN EL SIGLO XX.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87726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7858" y="624110"/>
            <a:ext cx="9506753" cy="1280890"/>
          </a:xfrm>
          <a:solidFill>
            <a:schemeClr val="accent2"/>
          </a:solidFill>
        </p:spPr>
        <p:txBody>
          <a:bodyPr/>
          <a:lstStyle/>
          <a:p>
            <a:r>
              <a:rPr lang="es-PE" dirty="0" smtClean="0"/>
              <a:t>PEDAGOGOS Y DOCENTES DEL SIGLO XX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1997858" y="2402443"/>
            <a:ext cx="410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</a:rPr>
              <a:t>JOSÉ ANTONIO ENCINAS FRANCO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7536080" y="237493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</a:rPr>
              <a:t>EMILIO BARRANTES 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2126446" y="3582587"/>
            <a:ext cx="2595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GERMÁN CARO RÍOS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20549" y="3721086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</a:rPr>
              <a:t>FRANCISCO IZQUIERDO RÍOS</a:t>
            </a:r>
            <a:endParaRPr lang="es-PE" dirty="0"/>
          </a:p>
        </p:txBody>
      </p:sp>
      <p:sp>
        <p:nvSpPr>
          <p:cNvPr id="7" name="Rectángulo 6"/>
          <p:cNvSpPr/>
          <p:nvPr/>
        </p:nvSpPr>
        <p:spPr>
          <a:xfrm>
            <a:off x="1857656" y="5102234"/>
            <a:ext cx="4590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</a:rPr>
              <a:t>JOSÉ MARÍA ARGUEDAS ALTAMIRANO</a:t>
            </a:r>
            <a:endParaRPr lang="es-PE" dirty="0"/>
          </a:p>
        </p:txBody>
      </p:sp>
      <p:sp>
        <p:nvSpPr>
          <p:cNvPr id="8" name="Rectángulo 7"/>
          <p:cNvSpPr/>
          <p:nvPr/>
        </p:nvSpPr>
        <p:spPr>
          <a:xfrm>
            <a:off x="7320549" y="4825235"/>
            <a:ext cx="3728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WALTER PEÑALOZA RAMELLA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3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4249" y="338360"/>
            <a:ext cx="8911687" cy="790353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</a:rPr>
              <a:t>JOSÉ ANTONIO ENCINAS FRANCO 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3" name="Imagen 2" descr="El Instituto Nacional de Antropología. El primer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55" y="1566654"/>
            <a:ext cx="2852738" cy="327183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300538" y="1271588"/>
            <a:ext cx="6529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Nace en </a:t>
            </a:r>
            <a:r>
              <a:rPr lang="es-PE" dirty="0" err="1" smtClean="0"/>
              <a:t>Chucuito</a:t>
            </a:r>
            <a:r>
              <a:rPr lang="es-PE" dirty="0" smtClean="0"/>
              <a:t>, provincia de Puno, en1886. Vive las consecuencias de la derrota de la guerra con Chile. </a:t>
            </a:r>
          </a:p>
          <a:p>
            <a:endParaRPr lang="es-PE" dirty="0" smtClean="0"/>
          </a:p>
          <a:p>
            <a:r>
              <a:rPr lang="es-PE" dirty="0" smtClean="0"/>
              <a:t>Estudia en el Escuela Normal(antecesora de la UNE). Egresado, retorna a su pueblo y dirige la escuela N° 881: eliminó la enseñanza libresca, </a:t>
            </a:r>
            <a:r>
              <a:rPr lang="es-PE" dirty="0"/>
              <a:t>dos tercios del tiempo </a:t>
            </a:r>
            <a:r>
              <a:rPr lang="es-PE" dirty="0" smtClean="0"/>
              <a:t>están dedicados </a:t>
            </a:r>
            <a:r>
              <a:rPr lang="es-PE" dirty="0"/>
              <a:t>al trabajo manual </a:t>
            </a:r>
            <a:r>
              <a:rPr lang="es-PE" dirty="0" smtClean="0"/>
              <a:t>graduado </a:t>
            </a:r>
            <a:r>
              <a:rPr lang="es-PE" dirty="0"/>
              <a:t>y organizado en </a:t>
            </a:r>
            <a:r>
              <a:rPr lang="es-PE" dirty="0" smtClean="0"/>
              <a:t>acuerdo </a:t>
            </a:r>
            <a:r>
              <a:rPr lang="es-PE" dirty="0"/>
              <a:t>con sus estudiantes</a:t>
            </a:r>
            <a:r>
              <a:rPr lang="es-PE" dirty="0" smtClean="0"/>
              <a:t>.</a:t>
            </a:r>
          </a:p>
          <a:p>
            <a:endParaRPr lang="es-PE" dirty="0"/>
          </a:p>
          <a:p>
            <a:r>
              <a:rPr lang="es-PE" dirty="0" smtClean="0"/>
              <a:t>Agrega </a:t>
            </a:r>
            <a:r>
              <a:rPr lang="es-PE" dirty="0"/>
              <a:t>que las materias de </a:t>
            </a:r>
            <a:r>
              <a:rPr lang="es-PE" i="1" dirty="0"/>
              <a:t>cultura general</a:t>
            </a:r>
            <a:r>
              <a:rPr lang="es-PE" dirty="0"/>
              <a:t> deben enseñarse al servicio del </a:t>
            </a:r>
            <a:r>
              <a:rPr lang="es-PE" i="1" dirty="0"/>
              <a:t>trabajo</a:t>
            </a:r>
            <a:r>
              <a:rPr lang="es-PE" dirty="0"/>
              <a:t> y de </a:t>
            </a:r>
            <a:r>
              <a:rPr lang="es-PE" dirty="0" smtClean="0"/>
              <a:t>la </a:t>
            </a:r>
            <a:r>
              <a:rPr lang="es-PE" dirty="0"/>
              <a:t>actividad del </a:t>
            </a:r>
            <a:r>
              <a:rPr lang="es-PE" dirty="0" smtClean="0"/>
              <a:t>niño.</a:t>
            </a:r>
          </a:p>
          <a:p>
            <a:endParaRPr lang="es-PE" dirty="0" smtClean="0"/>
          </a:p>
          <a:p>
            <a:r>
              <a:rPr lang="es-PE" dirty="0" smtClean="0"/>
              <a:t>La educación debe ser </a:t>
            </a:r>
            <a:r>
              <a:rPr lang="es-PE" dirty="0"/>
              <a:t>laica y </a:t>
            </a:r>
            <a:r>
              <a:rPr lang="es-PE" dirty="0" smtClean="0"/>
              <a:t>científica. Pedagogía de la escuela activa aplicada a la realidad.</a:t>
            </a:r>
          </a:p>
          <a:p>
            <a:endParaRPr lang="es-PE" dirty="0"/>
          </a:p>
          <a:p>
            <a:r>
              <a:rPr lang="es-PE" dirty="0" smtClean="0"/>
              <a:t>Es elegido rector de la UNMSM en 1930-32. Es destituido por sus ideas pedagógicas innovadoras.</a:t>
            </a:r>
          </a:p>
          <a:p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1002517" y="4719960"/>
            <a:ext cx="3512334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PE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Mientras estuvo dirigido por mi persona, no rezaron ni oraron en la escuela; no fueron en corporaciones a la Iglesia.; no confesaron ni comulgaron bajo la autoridad del Centro</a:t>
            </a:r>
            <a:r>
              <a:rPr lang="es-P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(1986, pp. 132-133).  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4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8573" y="395509"/>
            <a:ext cx="8911687" cy="733205"/>
          </a:xfrm>
          <a:solidFill>
            <a:schemeClr val="accent2"/>
          </a:solidFill>
        </p:spPr>
        <p:txBody>
          <a:bodyPr/>
          <a:lstStyle/>
          <a:p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</a:rPr>
              <a:t>EMILIO </a:t>
            </a:r>
            <a:r>
              <a:rPr lang="es-PE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BARRANTES REVOREDO </a:t>
            </a:r>
            <a:endParaRPr lang="es-PE" dirty="0"/>
          </a:p>
        </p:txBody>
      </p:sp>
      <p:pic>
        <p:nvPicPr>
          <p:cNvPr id="3" name="Imagen 2" descr="CHIQUIÁN Y SUS AMIGOS / Armando Alvarado Balarezo (Nalo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3" y="1128714"/>
            <a:ext cx="3190875" cy="292893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586288" y="1285875"/>
            <a:ext cx="61579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ació </a:t>
            </a:r>
            <a:r>
              <a:rPr lang="es-PE" dirty="0"/>
              <a:t>en Cajamarca en 1903. </a:t>
            </a:r>
            <a:r>
              <a:rPr lang="es-PE" dirty="0" smtClean="0"/>
              <a:t>control </a:t>
            </a:r>
            <a:r>
              <a:rPr lang="es-PE" dirty="0"/>
              <a:t>y dominio de los hacendados </a:t>
            </a:r>
            <a:r>
              <a:rPr lang="es-PE" dirty="0" smtClean="0"/>
              <a:t>en </a:t>
            </a:r>
            <a:r>
              <a:rPr lang="es-PE" dirty="0"/>
              <a:t>contubernio con el gobierno </a:t>
            </a:r>
            <a:r>
              <a:rPr lang="es-PE" dirty="0" smtClean="0"/>
              <a:t>central. </a:t>
            </a:r>
          </a:p>
          <a:p>
            <a:r>
              <a:rPr lang="es-PE" dirty="0" smtClean="0"/>
              <a:t>Recibió  una educación </a:t>
            </a:r>
            <a:r>
              <a:rPr lang="es-PE" dirty="0"/>
              <a:t>tradicional, memorística, enciclopédica y excluyente. </a:t>
            </a:r>
            <a:r>
              <a:rPr lang="es-PE" dirty="0"/>
              <a:t> </a:t>
            </a:r>
            <a:r>
              <a:rPr lang="es-PE" dirty="0" smtClean="0"/>
              <a:t>Estudio en el Instituto Pedagógico(antecesora de la UNE)1930</a:t>
            </a:r>
            <a:r>
              <a:rPr lang="es-PE" dirty="0"/>
              <a:t>, </a:t>
            </a:r>
            <a:r>
              <a:rPr lang="es-PE" dirty="0" smtClean="0"/>
              <a:t>se </a:t>
            </a:r>
            <a:r>
              <a:rPr lang="es-PE" dirty="0"/>
              <a:t>titula como </a:t>
            </a:r>
            <a:r>
              <a:rPr lang="es-PE" dirty="0" smtClean="0"/>
              <a:t>normalista.</a:t>
            </a:r>
          </a:p>
          <a:p>
            <a:endParaRPr lang="es-PE" dirty="0" smtClean="0"/>
          </a:p>
          <a:p>
            <a:r>
              <a:rPr lang="es-PE" dirty="0" smtClean="0"/>
              <a:t>Optó </a:t>
            </a:r>
            <a:r>
              <a:rPr lang="es-PE" dirty="0"/>
              <a:t>al grado de doctor en </a:t>
            </a:r>
            <a:r>
              <a:rPr lang="es-PE" dirty="0" smtClean="0"/>
              <a:t>Pedagogía en la UNMSM.</a:t>
            </a:r>
          </a:p>
          <a:p>
            <a:endParaRPr lang="es-PE" dirty="0" smtClean="0"/>
          </a:p>
          <a:p>
            <a:r>
              <a:rPr lang="es-PE" dirty="0" smtClean="0"/>
              <a:t>Preside  la Comisión </a:t>
            </a:r>
            <a:r>
              <a:rPr lang="es-PE" dirty="0"/>
              <a:t>de Reforma de la </a:t>
            </a:r>
            <a:r>
              <a:rPr lang="es-PE" dirty="0" smtClean="0"/>
              <a:t>Educación, </a:t>
            </a:r>
            <a:r>
              <a:rPr lang="es-PE" dirty="0"/>
              <a:t>f</a:t>
            </a:r>
            <a:r>
              <a:rPr lang="es-PE" dirty="0" smtClean="0"/>
              <a:t>ormada por </a:t>
            </a:r>
            <a:r>
              <a:rPr lang="es-PE" dirty="0"/>
              <a:t>notables intelectuales y maestros – A. Salazar </a:t>
            </a:r>
            <a:r>
              <a:rPr lang="es-PE" dirty="0" err="1"/>
              <a:t>Bondy</a:t>
            </a:r>
            <a:r>
              <a:rPr lang="es-PE" dirty="0"/>
              <a:t>, C. Franco, W. Peñaloza, entre otros- elaboran </a:t>
            </a:r>
            <a:r>
              <a:rPr lang="es-PE" dirty="0" smtClean="0"/>
              <a:t>el Informe </a:t>
            </a:r>
            <a:r>
              <a:rPr lang="es-PE" dirty="0"/>
              <a:t>General de la Reforma Educativa (</a:t>
            </a:r>
            <a:r>
              <a:rPr lang="es-PE" dirty="0" smtClean="0"/>
              <a:t>1970).</a:t>
            </a:r>
          </a:p>
          <a:p>
            <a:endParaRPr lang="es-PE" dirty="0"/>
          </a:p>
          <a:p>
            <a:r>
              <a:rPr lang="es-PE" dirty="0" smtClean="0"/>
              <a:t>La reforma educativa más importante del siglo XX, expuesta en la Ley General de Educación N° 19326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395413" y="4057650"/>
            <a:ext cx="3190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/>
              <a:t>L</a:t>
            </a:r>
            <a:r>
              <a:rPr lang="es-PE" i="1" dirty="0" smtClean="0"/>
              <a:t>a </a:t>
            </a:r>
            <a:r>
              <a:rPr lang="es-PE" i="1" dirty="0"/>
              <a:t>acción pedagógica es </a:t>
            </a:r>
            <a:r>
              <a:rPr lang="es-PE" i="1" dirty="0" smtClean="0"/>
              <a:t>un proceso </a:t>
            </a:r>
            <a:r>
              <a:rPr lang="es-PE" i="1" dirty="0"/>
              <a:t>que rescata </a:t>
            </a:r>
            <a:r>
              <a:rPr lang="es-PE" i="1" dirty="0" smtClean="0"/>
              <a:t>lo </a:t>
            </a:r>
            <a:r>
              <a:rPr lang="es-PE" i="1" dirty="0"/>
              <a:t>esencial de una </a:t>
            </a:r>
            <a:r>
              <a:rPr lang="es-PE" i="1" dirty="0" smtClean="0"/>
              <a:t>comunidad y desarrolla </a:t>
            </a:r>
            <a:r>
              <a:rPr lang="es-PE" i="1" dirty="0"/>
              <a:t>la </a:t>
            </a:r>
            <a:r>
              <a:rPr lang="es-PE" i="1" dirty="0" smtClean="0"/>
              <a:t>formación </a:t>
            </a:r>
            <a:r>
              <a:rPr lang="es-PE" i="1" dirty="0"/>
              <a:t>de la personalidad en forma integral, respetando las </a:t>
            </a:r>
            <a:r>
              <a:rPr lang="es-PE" i="1" dirty="0" smtClean="0"/>
              <a:t>características </a:t>
            </a:r>
            <a:r>
              <a:rPr lang="es-PE" i="1" dirty="0"/>
              <a:t>de cada </a:t>
            </a:r>
            <a:r>
              <a:rPr lang="es-PE" i="1" dirty="0" smtClean="0"/>
              <a:t>estudiante.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333769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9973" y="395510"/>
            <a:ext cx="8911687" cy="1076103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GERMÁN CARO RÍOS</a:t>
            </a:r>
            <a:endParaRPr lang="es-P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Un homenaje y rememoración de &lt;strong&gt;Germán Caro Ríos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1643063"/>
            <a:ext cx="2495551" cy="248602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86273" y="1643063"/>
            <a:ext cx="65754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Nace en </a:t>
            </a:r>
            <a:r>
              <a:rPr lang="es-PE" dirty="0"/>
              <a:t>1905 en la comunidad campesina de San Agustín de </a:t>
            </a:r>
            <a:r>
              <a:rPr lang="es-PE" dirty="0" err="1"/>
              <a:t>Pariac</a:t>
            </a:r>
            <a:r>
              <a:rPr lang="es-PE" dirty="0"/>
              <a:t> (Maizal </a:t>
            </a:r>
            <a:r>
              <a:rPr lang="es-PE" dirty="0" err="1"/>
              <a:t>Huayopampa</a:t>
            </a:r>
            <a:r>
              <a:rPr lang="es-PE" dirty="0"/>
              <a:t>), distrito de </a:t>
            </a:r>
            <a:r>
              <a:rPr lang="es-PE" dirty="0" err="1"/>
              <a:t>Atavillos</a:t>
            </a:r>
            <a:r>
              <a:rPr lang="es-PE" dirty="0"/>
              <a:t> Bajo, provincia de Huaral (antes Canta</a:t>
            </a:r>
            <a:r>
              <a:rPr lang="es-PE" dirty="0" smtClean="0"/>
              <a:t>), </a:t>
            </a:r>
            <a:r>
              <a:rPr lang="es-PE" dirty="0"/>
              <a:t>región Lima </a:t>
            </a:r>
            <a:r>
              <a:rPr lang="es-PE" dirty="0" smtClean="0"/>
              <a:t>provincias.</a:t>
            </a:r>
          </a:p>
          <a:p>
            <a:endParaRPr lang="es-PE" dirty="0" smtClean="0"/>
          </a:p>
          <a:p>
            <a:r>
              <a:rPr lang="es-PE" dirty="0"/>
              <a:t>Tuvo pues una infancia de privaciones y de injusticias que marcaron claramente sus posturas personales sobre la sociedad y la educación </a:t>
            </a:r>
            <a:r>
              <a:rPr lang="es-PE" dirty="0" smtClean="0"/>
              <a:t>peruanas. Para </a:t>
            </a:r>
            <a:r>
              <a:rPr lang="es-PE" dirty="0"/>
              <a:t>financiar los gastos, trabajó como peón en una hacienda de Cañete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Estudió en el Instituto Pedagógico. Sus ideas pedagógicas fueron influidas  por el </a:t>
            </a:r>
            <a:r>
              <a:rPr lang="es-PE" dirty="0"/>
              <a:t>pensamiento socialista de J.C. </a:t>
            </a:r>
            <a:r>
              <a:rPr lang="es-PE" dirty="0" smtClean="0"/>
              <a:t>Mariátegui.</a:t>
            </a:r>
            <a:r>
              <a:rPr lang="es-PE" dirty="0"/>
              <a:t> 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Retorna </a:t>
            </a:r>
            <a:r>
              <a:rPr lang="es-PE" dirty="0"/>
              <a:t>a su terruño en 1940, como profesor de la Escuela de </a:t>
            </a:r>
            <a:r>
              <a:rPr lang="es-PE" dirty="0" err="1"/>
              <a:t>Huayopampa</a:t>
            </a:r>
            <a:r>
              <a:rPr lang="es-PE" dirty="0"/>
              <a:t>, donde desarrolló toda su experiencia </a:t>
            </a:r>
            <a:r>
              <a:rPr lang="es-PE" dirty="0" smtClean="0"/>
              <a:t>pedagógica.</a:t>
            </a:r>
          </a:p>
          <a:p>
            <a:endParaRPr lang="es-PE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257298" y="4182219"/>
            <a:ext cx="3228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/>
              <a:t>I</a:t>
            </a:r>
            <a:r>
              <a:rPr lang="es-PE" i="1" dirty="0" smtClean="0"/>
              <a:t>nterpreta la </a:t>
            </a:r>
            <a:r>
              <a:rPr lang="es-PE" i="1" dirty="0"/>
              <a:t>realidad educativa de la comunidad, </a:t>
            </a:r>
            <a:r>
              <a:rPr lang="es-PE" i="1" dirty="0" smtClean="0"/>
              <a:t>con esos resultados y la participación </a:t>
            </a:r>
            <a:r>
              <a:rPr lang="es-PE" i="1" dirty="0"/>
              <a:t>de los padres de familia </a:t>
            </a:r>
            <a:r>
              <a:rPr lang="es-PE" i="1" dirty="0" smtClean="0"/>
              <a:t>en asambleas</a:t>
            </a:r>
            <a:endParaRPr lang="es-PE" i="1" dirty="0"/>
          </a:p>
          <a:p>
            <a:r>
              <a:rPr lang="es-PE" i="1" dirty="0" smtClean="0"/>
              <a:t>formuló </a:t>
            </a:r>
            <a:r>
              <a:rPr lang="es-PE" i="1" dirty="0"/>
              <a:t>un proyecto para </a:t>
            </a:r>
            <a:r>
              <a:rPr lang="es-PE" i="1" dirty="0" smtClean="0"/>
              <a:t>transformar la educación.</a:t>
            </a:r>
            <a:endParaRPr lang="es-PE" i="1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5822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8587" y="338360"/>
            <a:ext cx="8911687" cy="847503"/>
          </a:xfrm>
          <a:solidFill>
            <a:schemeClr val="accent2"/>
          </a:solidFill>
        </p:spPr>
        <p:txBody>
          <a:bodyPr/>
          <a:lstStyle/>
          <a:p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</a:rPr>
              <a:t>FRANCISCO IZQUIERDO RÍOS</a:t>
            </a:r>
            <a:endParaRPr lang="es-PE" dirty="0"/>
          </a:p>
        </p:txBody>
      </p:sp>
      <p:pic>
        <p:nvPicPr>
          <p:cNvPr id="3" name="Imagen 2" descr="&lt;strong&gt;Francisco Izquierdo Ríos&lt;/strong&gt;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4" y="1485900"/>
            <a:ext cx="2290762" cy="26574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86275" y="1414462"/>
            <a:ext cx="64722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ació </a:t>
            </a:r>
            <a:r>
              <a:rPr lang="es-PE" dirty="0"/>
              <a:t>en Saposoa, hoy distrito de la provincia de Huallaga, región de San Martín, el 29 de agosto1 de </a:t>
            </a:r>
            <a:r>
              <a:rPr lang="es-PE" dirty="0" smtClean="0"/>
              <a:t>1910</a:t>
            </a:r>
          </a:p>
          <a:p>
            <a:r>
              <a:rPr lang="es-PE" dirty="0" smtClean="0"/>
              <a:t>Estudia en el Instituto Pedagógico, presidente </a:t>
            </a:r>
            <a:r>
              <a:rPr lang="es-PE" dirty="0"/>
              <a:t>del Consejo de Estudiantes, dirige una huelga reclamando, </a:t>
            </a:r>
            <a:r>
              <a:rPr lang="es-PE" dirty="0" smtClean="0"/>
              <a:t>los </a:t>
            </a:r>
            <a:r>
              <a:rPr lang="es-PE" dirty="0"/>
              <a:t>derechos </a:t>
            </a:r>
            <a:r>
              <a:rPr lang="es-PE" dirty="0" smtClean="0"/>
              <a:t>estudiantiles; muy cercano </a:t>
            </a:r>
            <a:r>
              <a:rPr lang="es-PE" dirty="0"/>
              <a:t>con J.C. </a:t>
            </a:r>
            <a:r>
              <a:rPr lang="es-PE" dirty="0" smtClean="0"/>
              <a:t>Mariátegui. </a:t>
            </a:r>
            <a:endParaRPr lang="es-PE" dirty="0"/>
          </a:p>
          <a:p>
            <a:r>
              <a:rPr lang="es-PE" dirty="0"/>
              <a:t>En 1930 se gradúa como profesor primario </a:t>
            </a:r>
            <a:r>
              <a:rPr lang="es-PE" dirty="0" smtClean="0"/>
              <a:t>y regresa a su tierra y </a:t>
            </a:r>
            <a:r>
              <a:rPr lang="es-PE" dirty="0"/>
              <a:t>ejerció la docencia por más de 20 </a:t>
            </a:r>
            <a:r>
              <a:rPr lang="es-PE" dirty="0" smtClean="0"/>
              <a:t>años.</a:t>
            </a:r>
          </a:p>
          <a:p>
            <a:endParaRPr lang="es-PE" dirty="0"/>
          </a:p>
          <a:p>
            <a:r>
              <a:rPr lang="es-PE" dirty="0"/>
              <a:t>En su obra mayor </a:t>
            </a:r>
            <a:r>
              <a:rPr lang="es-PE" b="1" i="1" dirty="0"/>
              <a:t>Mateo </a:t>
            </a:r>
            <a:r>
              <a:rPr lang="es-PE" b="1" i="1" dirty="0" err="1"/>
              <a:t>Paiva</a:t>
            </a:r>
            <a:r>
              <a:rPr lang="es-PE" b="1" i="1" dirty="0"/>
              <a:t>, el maestro </a:t>
            </a:r>
            <a:r>
              <a:rPr lang="es-PE" i="1" dirty="0"/>
              <a:t>(1968)</a:t>
            </a:r>
            <a:r>
              <a:rPr lang="es-PE" dirty="0"/>
              <a:t>, de carácter autobiográfico narra </a:t>
            </a:r>
            <a:r>
              <a:rPr lang="es-PE" dirty="0" smtClean="0"/>
              <a:t>como un </a:t>
            </a:r>
            <a:r>
              <a:rPr lang="es-PE" dirty="0"/>
              <a:t>brillante narrador y </a:t>
            </a:r>
            <a:r>
              <a:rPr lang="es-PE" dirty="0" smtClean="0"/>
              <a:t>poeta., entiende la educación cercano </a:t>
            </a:r>
            <a:r>
              <a:rPr lang="es-PE" dirty="0"/>
              <a:t>al trabajo cotidiano y la acción cerca con la realidad </a:t>
            </a:r>
            <a:r>
              <a:rPr lang="es-PE" dirty="0" smtClean="0"/>
              <a:t>concreta.</a:t>
            </a:r>
          </a:p>
          <a:p>
            <a:r>
              <a:rPr lang="es-PE" dirty="0" smtClean="0"/>
              <a:t>Se inspira en la experiencia pedagógica de León Tolstoi</a:t>
            </a:r>
          </a:p>
          <a:p>
            <a:r>
              <a:rPr lang="es-PE" dirty="0" smtClean="0"/>
              <a:t> usa la poesías</a:t>
            </a:r>
            <a:r>
              <a:rPr lang="es-PE" dirty="0"/>
              <a:t>, novelas, narraciones, infantiles, </a:t>
            </a:r>
            <a:r>
              <a:rPr lang="es-PE" dirty="0" smtClean="0"/>
              <a:t>como medios para que los niños  conversen </a:t>
            </a:r>
            <a:r>
              <a:rPr lang="es-PE" dirty="0" err="1" smtClean="0"/>
              <a:t>conlos</a:t>
            </a:r>
            <a:r>
              <a:rPr lang="es-PE" dirty="0" smtClean="0"/>
              <a:t> </a:t>
            </a:r>
            <a:r>
              <a:rPr lang="es-PE" dirty="0"/>
              <a:t>animales, las plantas, los fenómenos de la naturaleza,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292545" y="4157662"/>
            <a:ext cx="2822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Crea los Centros Cívicos como fuentes de interacción cultural.</a:t>
            </a:r>
          </a:p>
          <a:p>
            <a:r>
              <a:rPr lang="es-PE" i="1" dirty="0" smtClean="0"/>
              <a:t>Sacaba </a:t>
            </a:r>
            <a:r>
              <a:rPr lang="es-PE" i="1" dirty="0"/>
              <a:t>a los niños al campo, a la naturaleza. Llevaba la naturaleza a la </a:t>
            </a:r>
            <a:r>
              <a:rPr lang="es-PE" i="1" dirty="0" smtClean="0"/>
              <a:t>escuela. 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02187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7376" y="462126"/>
            <a:ext cx="9175748" cy="776065"/>
          </a:xfrm>
          <a:solidFill>
            <a:schemeClr val="accent2"/>
          </a:solidFill>
        </p:spPr>
        <p:txBody>
          <a:bodyPr/>
          <a:lstStyle/>
          <a:p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</a:rPr>
              <a:t>JOSÉ MARÍA ARGUEDAS ALTAMIRANO</a:t>
            </a:r>
            <a:endParaRPr lang="es-PE" dirty="0"/>
          </a:p>
        </p:txBody>
      </p:sp>
      <p:pic>
        <p:nvPicPr>
          <p:cNvPr id="3" name="Imagen 2" descr="‘Cuento Agua’, de &lt;strong&gt;José&lt;/strong&gt; &lt;strong&gt;María&lt;/strong&gt; &lt;strong&gt;Arguedas&lt;/strong&gt; | Area Libr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6" y="1600200"/>
            <a:ext cx="2571750" cy="270033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786313" y="1400175"/>
            <a:ext cx="67182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Nació </a:t>
            </a:r>
            <a:r>
              <a:rPr lang="es-PE" dirty="0"/>
              <a:t>el año </a:t>
            </a:r>
            <a:r>
              <a:rPr lang="es-PE" dirty="0" smtClean="0"/>
              <a:t>1911 en Andahuaylas, </a:t>
            </a:r>
            <a:r>
              <a:rPr lang="es-PE" dirty="0"/>
              <a:t>en el seno de una familia </a:t>
            </a:r>
            <a:r>
              <a:rPr lang="es-PE" dirty="0" smtClean="0"/>
              <a:t>privilegiada hijo de abogado </a:t>
            </a:r>
            <a:r>
              <a:rPr lang="es-PE" dirty="0"/>
              <a:t>y juez </a:t>
            </a:r>
            <a:r>
              <a:rPr lang="es-PE" dirty="0" smtClean="0"/>
              <a:t>vivió </a:t>
            </a:r>
            <a:r>
              <a:rPr lang="es-PE" dirty="0"/>
              <a:t>los procesos sociales más importantes del Perú en el siglo </a:t>
            </a:r>
            <a:r>
              <a:rPr lang="es-PE" dirty="0" smtClean="0"/>
              <a:t>XX</a:t>
            </a:r>
          </a:p>
          <a:p>
            <a:endParaRPr lang="es-PE" dirty="0"/>
          </a:p>
          <a:p>
            <a:r>
              <a:rPr lang="es-PE" dirty="0" smtClean="0"/>
              <a:t>Estudió en la UNMSM(1931), </a:t>
            </a:r>
            <a:r>
              <a:rPr lang="es-PE" dirty="0"/>
              <a:t>donde estudia </a:t>
            </a:r>
            <a:r>
              <a:rPr lang="es-PE" dirty="0" smtClean="0"/>
              <a:t>literatura.</a:t>
            </a:r>
          </a:p>
          <a:p>
            <a:r>
              <a:rPr lang="es-PE" dirty="0" smtClean="0"/>
              <a:t>En una </a:t>
            </a:r>
            <a:r>
              <a:rPr lang="es-PE" dirty="0"/>
              <a:t>protesta estudiantil a favor de los republicanos durante la guerra civil de España, </a:t>
            </a:r>
            <a:r>
              <a:rPr lang="es-PE" dirty="0" smtClean="0"/>
              <a:t>fue aprisionado </a:t>
            </a:r>
            <a:r>
              <a:rPr lang="es-PE" dirty="0"/>
              <a:t>en El Sexto por un año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r>
              <a:rPr lang="es-PE" dirty="0" smtClean="0"/>
              <a:t>En1939 </a:t>
            </a:r>
            <a:r>
              <a:rPr lang="es-PE" dirty="0"/>
              <a:t>termina </a:t>
            </a:r>
            <a:r>
              <a:rPr lang="es-PE" dirty="0" smtClean="0"/>
              <a:t>de estudiar e ingresa </a:t>
            </a:r>
            <a:r>
              <a:rPr lang="es-PE" dirty="0"/>
              <a:t>al magisterio como profesor contratado de Castellano y </a:t>
            </a:r>
            <a:r>
              <a:rPr lang="es-PE" dirty="0" smtClean="0"/>
              <a:t>Geografía, de esa experiencia: </a:t>
            </a:r>
            <a:r>
              <a:rPr lang="es-PE" dirty="0"/>
              <a:t>“</a:t>
            </a:r>
            <a:r>
              <a:rPr lang="es-PE" i="1" dirty="0"/>
              <a:t>el afecto y la ternura. La comprensión amical y hasta paternal con los educandos fueron normas que alentó Arguedas en su quehacer docente</a:t>
            </a:r>
            <a:r>
              <a:rPr lang="es-PE" dirty="0"/>
              <a:t>” (W. </a:t>
            </a:r>
            <a:r>
              <a:rPr lang="es-PE" dirty="0" err="1"/>
              <a:t>Kapsoli</a:t>
            </a:r>
            <a:r>
              <a:rPr lang="es-PE" dirty="0"/>
              <a:t>, 2003</a:t>
            </a:r>
            <a:r>
              <a:rPr lang="es-PE" dirty="0" smtClean="0"/>
              <a:t>).</a:t>
            </a:r>
            <a:r>
              <a:rPr lang="es-PE" dirty="0"/>
              <a:t> 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Plantea la situación </a:t>
            </a:r>
            <a:r>
              <a:rPr lang="es-PE" dirty="0"/>
              <a:t>de marginación y exclusión del indio </a:t>
            </a:r>
            <a:r>
              <a:rPr lang="es-PE" dirty="0" smtClean="0"/>
              <a:t>y propuso la </a:t>
            </a:r>
            <a:r>
              <a:rPr lang="es-PE" dirty="0"/>
              <a:t>construcción de políticas </a:t>
            </a:r>
            <a:r>
              <a:rPr lang="es-PE" dirty="0" smtClean="0"/>
              <a:t>para reco­nocer </a:t>
            </a:r>
            <a:r>
              <a:rPr lang="es-PE" dirty="0"/>
              <a:t>como principio pedagógico básico la natu­raleza estructural del quechua (Falla, </a:t>
            </a:r>
            <a:r>
              <a:rPr lang="es-PE" dirty="0" smtClean="0"/>
              <a:t>2015)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493044" y="4462522"/>
            <a:ext cx="3114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Rechaza </a:t>
            </a:r>
            <a:r>
              <a:rPr lang="es-PE" i="1" dirty="0"/>
              <a:t>el método </a:t>
            </a:r>
            <a:r>
              <a:rPr lang="es-PE" i="1" dirty="0" smtClean="0"/>
              <a:t>impositivo </a:t>
            </a:r>
            <a:r>
              <a:rPr lang="es-PE" i="1" dirty="0"/>
              <a:t>del idioma español a los indígenas quechua </a:t>
            </a:r>
            <a:endParaRPr lang="es-PE" i="1" dirty="0" smtClean="0"/>
          </a:p>
          <a:p>
            <a:r>
              <a:rPr lang="es-PE" i="1" dirty="0"/>
              <a:t>desarrolla lo él llamó el </a:t>
            </a:r>
            <a:r>
              <a:rPr lang="es-PE" b="1" i="1" dirty="0"/>
              <a:t>método cultural</a:t>
            </a:r>
            <a:r>
              <a:rPr lang="es-PE" i="1" dirty="0"/>
              <a:t>, para rescatar a las nacionalidades </a:t>
            </a:r>
            <a:r>
              <a:rPr lang="es-PE" i="1" dirty="0" smtClean="0"/>
              <a:t>andinas</a:t>
            </a:r>
          </a:p>
        </p:txBody>
      </p:sp>
    </p:spTree>
    <p:extLst>
      <p:ext uri="{BB962C8B-B14F-4D97-AF65-F5344CB8AC3E}">
        <p14:creationId xmlns:p14="http://schemas.microsoft.com/office/powerpoint/2010/main" val="100827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7111" y="295497"/>
            <a:ext cx="8911687" cy="91894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WALTER PEÑALOZA RAMELLA</a:t>
            </a:r>
            <a:endParaRPr lang="es-P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Vigencia y aportes del pensamiento del Amauta &lt;strong&gt;Walter&lt;/strong&gt;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8" y="1871663"/>
            <a:ext cx="2928938" cy="20288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814889" y="1499831"/>
            <a:ext cx="66182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</a:t>
            </a:r>
            <a:r>
              <a:rPr lang="es-PE" dirty="0" smtClean="0"/>
              <a:t>ació </a:t>
            </a:r>
            <a:r>
              <a:rPr lang="es-PE" dirty="0"/>
              <a:t>en Lima </a:t>
            </a:r>
            <a:r>
              <a:rPr lang="es-PE" dirty="0" smtClean="0"/>
              <a:t>en </a:t>
            </a:r>
            <a:r>
              <a:rPr lang="es-PE" dirty="0"/>
              <a:t>1920</a:t>
            </a:r>
            <a:r>
              <a:rPr lang="es-PE" dirty="0" smtClean="0"/>
              <a:t>. De padre militar y madre de orígenes inmigrantes.</a:t>
            </a:r>
            <a:endParaRPr lang="es-PE" dirty="0"/>
          </a:p>
          <a:p>
            <a:r>
              <a:rPr lang="es-PE" dirty="0" smtClean="0"/>
              <a:t>Estudió </a:t>
            </a:r>
            <a:r>
              <a:rPr lang="es-PE" dirty="0"/>
              <a:t>filosofía en la </a:t>
            </a:r>
            <a:r>
              <a:rPr lang="es-PE" dirty="0" smtClean="0"/>
              <a:t>UNMSM, </a:t>
            </a:r>
            <a:r>
              <a:rPr lang="es-PE" dirty="0"/>
              <a:t>en pleno gobierno de Manuel Prado, denominado “de primavera democrática” por origen eleccionario. </a:t>
            </a:r>
            <a:r>
              <a:rPr lang="es-PE" dirty="0"/>
              <a:t>O</a:t>
            </a:r>
            <a:r>
              <a:rPr lang="es-PE" dirty="0" smtClean="0"/>
              <a:t>pta </a:t>
            </a:r>
            <a:r>
              <a:rPr lang="es-PE" dirty="0"/>
              <a:t>al grado de doctor en Filosofía, el año </a:t>
            </a:r>
            <a:r>
              <a:rPr lang="es-PE" dirty="0" smtClean="0"/>
              <a:t>1946.</a:t>
            </a:r>
          </a:p>
          <a:p>
            <a:endParaRPr lang="es-PE" dirty="0" smtClean="0"/>
          </a:p>
          <a:p>
            <a:r>
              <a:rPr lang="es-PE" dirty="0" smtClean="0"/>
              <a:t> Antes de terminar su formación filosófica se dedica a la docencia con valiosas experiencias en el colegio Anglo-Americano y otras instituciones.</a:t>
            </a:r>
          </a:p>
          <a:p>
            <a:endParaRPr lang="es-PE" dirty="0" smtClean="0"/>
          </a:p>
          <a:p>
            <a:r>
              <a:rPr lang="es-PE" dirty="0"/>
              <a:t>Es </a:t>
            </a:r>
            <a:r>
              <a:rPr lang="es-PE" dirty="0" smtClean="0"/>
              <a:t>en </a:t>
            </a:r>
            <a:r>
              <a:rPr lang="es-PE" dirty="0"/>
              <a:t>los años setenta que publica obras relacionadas</a:t>
            </a:r>
            <a:r>
              <a:rPr lang="es-PE" i="1" dirty="0"/>
              <a:t> </a:t>
            </a:r>
            <a:r>
              <a:rPr lang="es-PE" dirty="0" smtClean="0"/>
              <a:t>con el </a:t>
            </a:r>
            <a:r>
              <a:rPr lang="es-PE" dirty="0"/>
              <a:t>quehacer educativo, tales como </a:t>
            </a:r>
            <a:r>
              <a:rPr lang="es-PE" b="1" i="1" dirty="0"/>
              <a:t>Tecnología Educativa (1974); La Cantuta: una experiencia en educación (1989); Los propósitos de la educación (2003); El algoritmo en la ejecución del currículo (2004).</a:t>
            </a:r>
          </a:p>
          <a:p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214180" y="3995678"/>
            <a:ext cx="3472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 smtClean="0"/>
              <a:t>Fundador la Cantuta, como Escuela Central de Varones, del modelo institucional y curricular orientado a la formación integral, democrática e igualitaria de todos los docentes, sin distingos de niveles educativos. Doctrina Cantuta.</a:t>
            </a:r>
            <a:endParaRPr lang="es-PE" i="1" dirty="0"/>
          </a:p>
        </p:txBody>
      </p:sp>
    </p:spTree>
    <p:extLst>
      <p:ext uri="{BB962C8B-B14F-4D97-AF65-F5344CB8AC3E}">
        <p14:creationId xmlns:p14="http://schemas.microsoft.com/office/powerpoint/2010/main" val="195814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5926" y="566960"/>
            <a:ext cx="9575799" cy="63319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s-PE" dirty="0"/>
              <a:t>R</a:t>
            </a:r>
            <a:r>
              <a:rPr lang="es-PE" dirty="0" smtClean="0"/>
              <a:t>eferencias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1376363" y="1416963"/>
            <a:ext cx="89392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Arguedas</a:t>
            </a:r>
            <a:r>
              <a:rPr lang="es-MX" dirty="0"/>
              <a:t>, J. M. (2011). Nosotros los maestros. Segunda edición. Selección, estudio preliminar y notas de Wilfredo </a:t>
            </a:r>
            <a:r>
              <a:rPr lang="es-MX" dirty="0" err="1"/>
              <a:t>Kapsoli</a:t>
            </a:r>
            <a:r>
              <a:rPr lang="es-MX" dirty="0"/>
              <a:t>. Lima: Derrama </a:t>
            </a:r>
            <a:r>
              <a:rPr lang="es-MX" dirty="0" smtClean="0"/>
              <a:t>Magisterial.</a:t>
            </a:r>
          </a:p>
          <a:p>
            <a:r>
              <a:rPr lang="es-PE" dirty="0"/>
              <a:t>Barrantes, E. (1990). Crónica de una reforma. Lima: INPET-CONCYTEC</a:t>
            </a:r>
            <a:r>
              <a:rPr lang="es-PE" dirty="0" smtClean="0"/>
              <a:t>.</a:t>
            </a:r>
          </a:p>
          <a:p>
            <a:r>
              <a:rPr lang="es-MX" dirty="0"/>
              <a:t>Cahuana, J. (2014). Contra el ¨método impositivo”: una propuesta de educación bilingüe en tiempos de Bustamante. En: Arguedas, el Perú y las Ciencias Sociales: nuevas lecturas. . Lima: Instituto de Estudios Peruanos (IEP) – Derrama Magisterial</a:t>
            </a:r>
            <a:r>
              <a:rPr lang="es-MX" dirty="0" smtClean="0"/>
              <a:t>.</a:t>
            </a:r>
          </a:p>
          <a:p>
            <a:r>
              <a:rPr lang="es-MX" dirty="0"/>
              <a:t>Caro </a:t>
            </a:r>
            <a:r>
              <a:rPr lang="es-MX" dirty="0" err="1"/>
              <a:t>Rios</a:t>
            </a:r>
            <a:r>
              <a:rPr lang="es-MX" dirty="0"/>
              <a:t>, G. (1991). Las escuelas de estudio y trabajo en coeducación. Lima: Derrama Magisterial</a:t>
            </a:r>
            <a:r>
              <a:rPr lang="es-MX" dirty="0" smtClean="0"/>
              <a:t>.</a:t>
            </a:r>
            <a:endParaRPr lang="es-PE" dirty="0"/>
          </a:p>
          <a:p>
            <a:r>
              <a:rPr lang="es-MX" dirty="0"/>
              <a:t>Encinas, J. A. (1932-1986). Un ensayo de Escuela Nueva en el Perú. Lima: Imprenta Minerva</a:t>
            </a:r>
            <a:r>
              <a:rPr lang="es-MX" dirty="0" smtClean="0"/>
              <a:t>.</a:t>
            </a:r>
          </a:p>
          <a:p>
            <a:r>
              <a:rPr lang="es-MX" dirty="0"/>
              <a:t>Izquierdo, F. (1968). Mateo </a:t>
            </a:r>
            <a:r>
              <a:rPr lang="es-MX" dirty="0" err="1"/>
              <a:t>Paiva</a:t>
            </a:r>
            <a:r>
              <a:rPr lang="es-MX" dirty="0"/>
              <a:t>, el Maestro . Lima : Ed. Talleres Gráficos P. L. Villanueva</a:t>
            </a:r>
            <a:r>
              <a:rPr lang="es-MX" dirty="0" smtClean="0"/>
              <a:t>.</a:t>
            </a:r>
          </a:p>
          <a:p>
            <a:r>
              <a:rPr lang="es-MX" dirty="0" err="1"/>
              <a:t>Marrou</a:t>
            </a:r>
            <a:r>
              <a:rPr lang="es-MX" dirty="0"/>
              <a:t>, A. (2012). José Antonio Encinas. </a:t>
            </a:r>
            <a:r>
              <a:rPr lang="es-MX" dirty="0" err="1"/>
              <a:t>Tips</a:t>
            </a:r>
            <a:r>
              <a:rPr lang="es-MX" dirty="0"/>
              <a:t> de Investigación N° 4. Chosica, Lima: UNE.</a:t>
            </a:r>
            <a:endParaRPr lang="es-MX" dirty="0" smtClean="0"/>
          </a:p>
          <a:p>
            <a:r>
              <a:rPr lang="es-MX" dirty="0" err="1"/>
              <a:t>Ñaupas</a:t>
            </a:r>
            <a:r>
              <a:rPr lang="es-MX" dirty="0"/>
              <a:t>, H. (2014). Vigencia y aportes del pensamiento del Amauta Walter Peñaloza a la educación del Perú y América Latina,. </a:t>
            </a:r>
            <a:r>
              <a:rPr lang="es-MX" dirty="0" err="1"/>
              <a:t>Pacarina</a:t>
            </a:r>
            <a:r>
              <a:rPr lang="es-MX" dirty="0"/>
              <a:t> del Sur [En línea], 5(19</a:t>
            </a:r>
            <a:r>
              <a:rPr lang="es-MX" dirty="0" smtClean="0"/>
              <a:t>).</a:t>
            </a:r>
          </a:p>
          <a:p>
            <a:r>
              <a:rPr lang="es-MX" dirty="0" smtClean="0"/>
              <a:t>Peñaloza, W.(1989) La Cantuta: una experiencia en </a:t>
            </a:r>
            <a:r>
              <a:rPr lang="es-MX" dirty="0" err="1" smtClean="0"/>
              <a:t>educación.Lima</a:t>
            </a:r>
            <a:r>
              <a:rPr lang="es-MX" dirty="0" smtClean="0"/>
              <a:t>: UNE</a:t>
            </a:r>
          </a:p>
          <a:p>
            <a:r>
              <a:rPr lang="es-MX" dirty="0" smtClean="0"/>
              <a:t>			(2005)El currículo integral. Lima: UNMSM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160212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1965</TotalTime>
  <Words>1295</Words>
  <Application>Microsoft Office PowerPoint</Application>
  <PresentationFormat>Panorámica</PresentationFormat>
  <Paragraphs>81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Espiral</vt:lpstr>
      <vt:lpstr>Aportes pedagógicos relevantes nacionales</vt:lpstr>
      <vt:lpstr>PEDAGOGOS Y DOCENTES DEL SIGLO XX</vt:lpstr>
      <vt:lpstr>JOSÉ ANTONIO ENCINAS FRANCO  </vt:lpstr>
      <vt:lpstr>EMILIO BARRANTES REVOREDO </vt:lpstr>
      <vt:lpstr>GERMÁN CARO RÍOS</vt:lpstr>
      <vt:lpstr>FRANCISCO IZQUIERDO RÍOS</vt:lpstr>
      <vt:lpstr>JOSÉ MARÍA ARGUEDAS ALTAMIRANO</vt:lpstr>
      <vt:lpstr>WALTER PEÑALOZA RAMELLA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Aportes pedagógicos relevantes nacionales</dc:title>
  <dc:creator>Carlos Astete</dc:creator>
  <cp:lastModifiedBy>Carlos Astete</cp:lastModifiedBy>
  <cp:revision>37</cp:revision>
  <dcterms:created xsi:type="dcterms:W3CDTF">2021-09-13T21:13:31Z</dcterms:created>
  <dcterms:modified xsi:type="dcterms:W3CDTF">2021-12-18T21:33:45Z</dcterms:modified>
</cp:coreProperties>
</file>