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59" r:id="rId5"/>
    <p:sldId id="261" r:id="rId6"/>
    <p:sldId id="262" r:id="rId7"/>
    <p:sldId id="264" r:id="rId8"/>
    <p:sldId id="265" r:id="rId9"/>
    <p:sldId id="266"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7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9/21/2021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9/21/2021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9/21/2021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9/21/2021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9/21/2021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oei.int/oficinas/secretaria-general" TargetMode="External"/><Relationship Id="rId2" Type="http://schemas.openxmlformats.org/officeDocument/2006/relationships/hyperlink" Target="http://ve.scielo.org/pdf/pdg/v36n2/art03.pdf"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google.com/search?q=que+es+la+epistemolog%C3%ADa+gen%C3%A9tica+de+piaget&amp;rlz=1C1CHBD_"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ES" b="1" dirty="0">
                <a:solidFill>
                  <a:schemeClr val="bg1"/>
                </a:solidFill>
              </a:rPr>
              <a:t>Fundamentos filosóficos, epistemológicos y gnoseológicos de la </a:t>
            </a:r>
            <a:r>
              <a:rPr lang="es-ES" b="1" dirty="0" smtClean="0">
                <a:solidFill>
                  <a:schemeClr val="bg1"/>
                </a:solidFill>
              </a:rPr>
              <a:t>Pedagogía COMO CIENCIA</a:t>
            </a:r>
            <a:endParaRPr lang="es-PE" b="1" dirty="0">
              <a:solidFill>
                <a:schemeClr val="bg1"/>
              </a:solidFill>
            </a:endParaRPr>
          </a:p>
        </p:txBody>
      </p:sp>
      <p:sp>
        <p:nvSpPr>
          <p:cNvPr id="3" name="Subtítulo 2"/>
          <p:cNvSpPr>
            <a:spLocks noGrp="1"/>
          </p:cNvSpPr>
          <p:nvPr>
            <p:ph type="subTitle" idx="1"/>
          </p:nvPr>
        </p:nvSpPr>
        <p:spPr/>
        <p:txBody>
          <a:bodyPr>
            <a:normAutofit fontScale="77500" lnSpcReduction="20000"/>
          </a:bodyPr>
          <a:lstStyle/>
          <a:p>
            <a:r>
              <a:rPr lang="es-MX" sz="2600" b="1" i="1" dirty="0" smtClean="0">
                <a:solidFill>
                  <a:schemeClr val="bg1"/>
                </a:solidFill>
              </a:rPr>
              <a:t>SIN LA PRETENSIÓN DE ZANJAR EL DEBATE QUE AUN PERSISTE ENTRE LOS CIENTÍFICOS SOCIALES, EN EL CURSO NOS INCLINAMOS POR SOSTENER LOS ARGUMENTOS  QUE , EN OPOSICIÓN LOS NEGACIONISTAS, SUSTENTEN EL CARÁCTER CIENTÍFICO DE LA PEDAGOGÍA</a:t>
            </a:r>
            <a:r>
              <a:rPr lang="es-MX" i="1" dirty="0" smtClean="0">
                <a:solidFill>
                  <a:schemeClr val="bg1"/>
                </a:solidFill>
              </a:rPr>
              <a:t>. </a:t>
            </a:r>
          </a:p>
          <a:p>
            <a:r>
              <a:rPr lang="es-MX" sz="1500" b="1" i="1" dirty="0" smtClean="0">
                <a:solidFill>
                  <a:schemeClr val="bg1"/>
                </a:solidFill>
              </a:rPr>
              <a:t>						PROF. CARLOS ASTETE BARRENECHEA</a:t>
            </a:r>
          </a:p>
          <a:p>
            <a:endParaRPr lang="es-PE" i="1" dirty="0">
              <a:solidFill>
                <a:schemeClr val="bg1"/>
              </a:solidFill>
            </a:endParaRPr>
          </a:p>
        </p:txBody>
      </p:sp>
    </p:spTree>
    <p:extLst>
      <p:ext uri="{BB962C8B-B14F-4D97-AF65-F5344CB8AC3E}">
        <p14:creationId xmlns:p14="http://schemas.microsoft.com/office/powerpoint/2010/main" val="2907322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514475" y="600075"/>
            <a:ext cx="1947969" cy="461665"/>
          </a:xfrm>
          <a:prstGeom prst="rect">
            <a:avLst/>
          </a:prstGeom>
          <a:noFill/>
        </p:spPr>
        <p:txBody>
          <a:bodyPr wrap="none" rtlCol="0">
            <a:spAutoFit/>
          </a:bodyPr>
          <a:lstStyle/>
          <a:p>
            <a:r>
              <a:rPr lang="es-MX" sz="2400" dirty="0" smtClean="0">
                <a:solidFill>
                  <a:schemeClr val="bg1"/>
                </a:solidFill>
              </a:rPr>
              <a:t>BIBLIOGRAFÍA</a:t>
            </a:r>
            <a:endParaRPr lang="es-PE" sz="2400" dirty="0">
              <a:solidFill>
                <a:schemeClr val="bg1"/>
              </a:solidFill>
            </a:endParaRPr>
          </a:p>
        </p:txBody>
      </p:sp>
      <p:sp>
        <p:nvSpPr>
          <p:cNvPr id="3" name="Rectángulo 2"/>
          <p:cNvSpPr/>
          <p:nvPr/>
        </p:nvSpPr>
        <p:spPr>
          <a:xfrm>
            <a:off x="1333500" y="3907809"/>
            <a:ext cx="9882188" cy="1754326"/>
          </a:xfrm>
          <a:prstGeom prst="rect">
            <a:avLst/>
          </a:prstGeom>
          <a:solidFill>
            <a:schemeClr val="tx1"/>
          </a:solidFill>
        </p:spPr>
        <p:txBody>
          <a:bodyPr wrap="square">
            <a:spAutoFit/>
          </a:bodyPr>
          <a:lstStyle/>
          <a:p>
            <a:r>
              <a:rPr lang="pt-BR" dirty="0" smtClean="0">
                <a:solidFill>
                  <a:schemeClr val="bg1"/>
                </a:solidFill>
              </a:rPr>
              <a:t>Desde </a:t>
            </a:r>
            <a:r>
              <a:rPr lang="pt-BR" dirty="0" err="1" smtClean="0">
                <a:solidFill>
                  <a:schemeClr val="bg1"/>
                </a:solidFill>
              </a:rPr>
              <a:t>Bachelard</a:t>
            </a:r>
            <a:r>
              <a:rPr lang="pt-BR" dirty="0" smtClean="0">
                <a:solidFill>
                  <a:schemeClr val="bg1"/>
                </a:solidFill>
              </a:rPr>
              <a:t>: O </a:t>
            </a:r>
            <a:r>
              <a:rPr lang="pt-BR" dirty="0">
                <a:solidFill>
                  <a:schemeClr val="bg1"/>
                </a:solidFill>
              </a:rPr>
              <a:t>conhecimento científico é estabelecido tanto pela reflexão como pela experiência, mas essa última é necessariamente precedida por uma construção intelectual. Portanto, para planejar uma experiência, é preciso ter alguma ideia sobre o tema a investigar. Mas a ciência exige criatividade, senso crítico e, portanto, rejeição à aceitação passiva de teorias e interpretações. Isso envolve ruptura com o senso comum e com conhecimentos anteriores, que são reestruturados quando uma ciência avança (Borges, 2007).</a:t>
            </a:r>
            <a:endParaRPr lang="es-PE" dirty="0">
              <a:solidFill>
                <a:schemeClr val="bg1"/>
              </a:solidFill>
            </a:endParaRPr>
          </a:p>
        </p:txBody>
      </p:sp>
      <p:sp>
        <p:nvSpPr>
          <p:cNvPr id="4" name="Rectángulo 3"/>
          <p:cNvSpPr/>
          <p:nvPr/>
        </p:nvSpPr>
        <p:spPr>
          <a:xfrm>
            <a:off x="1333500" y="1278642"/>
            <a:ext cx="8839200" cy="2862322"/>
          </a:xfrm>
          <a:prstGeom prst="rect">
            <a:avLst/>
          </a:prstGeom>
        </p:spPr>
        <p:txBody>
          <a:bodyPr wrap="square">
            <a:spAutoFit/>
          </a:bodyPr>
          <a:lstStyle/>
          <a:p>
            <a:r>
              <a:rPr lang="es-PE" dirty="0" smtClean="0">
                <a:solidFill>
                  <a:schemeClr val="bg1"/>
                </a:solidFill>
              </a:rPr>
              <a:t>Bedoya, J. (2014). Epistemología y Pedagogía. Ensayo histórico crítico  sobre el objeto y métodos pedagógicos.. Bogotá: INSP. CEP. Banco de la República.</a:t>
            </a:r>
          </a:p>
          <a:p>
            <a:r>
              <a:rPr lang="es-PE" dirty="0" smtClean="0">
                <a:solidFill>
                  <a:schemeClr val="bg1"/>
                </a:solidFill>
              </a:rPr>
              <a:t>Bourdieu, P., </a:t>
            </a:r>
            <a:r>
              <a:rPr lang="es-PE" dirty="0" err="1" smtClean="0">
                <a:solidFill>
                  <a:schemeClr val="bg1"/>
                </a:solidFill>
              </a:rPr>
              <a:t>Chambredon</a:t>
            </a:r>
            <a:r>
              <a:rPr lang="es-PE" dirty="0" smtClean="0">
                <a:solidFill>
                  <a:schemeClr val="bg1"/>
                </a:solidFill>
              </a:rPr>
              <a:t>, </a:t>
            </a:r>
            <a:r>
              <a:rPr lang="es-PE" dirty="0" err="1" smtClean="0">
                <a:solidFill>
                  <a:schemeClr val="bg1"/>
                </a:solidFill>
              </a:rPr>
              <a:t>C.y</a:t>
            </a:r>
            <a:r>
              <a:rPr lang="es-PE" dirty="0" smtClean="0">
                <a:solidFill>
                  <a:schemeClr val="bg1"/>
                </a:solidFill>
              </a:rPr>
              <a:t> </a:t>
            </a:r>
            <a:r>
              <a:rPr lang="es-PE" dirty="0" err="1" smtClean="0">
                <a:solidFill>
                  <a:schemeClr val="bg1"/>
                </a:solidFill>
              </a:rPr>
              <a:t>Passeron</a:t>
            </a:r>
            <a:r>
              <a:rPr lang="es-PE" dirty="0" smtClean="0">
                <a:solidFill>
                  <a:schemeClr val="bg1"/>
                </a:solidFill>
              </a:rPr>
              <a:t>, J. (1983)..El oficio del sociólogo. México: Siglo XXI Editores.</a:t>
            </a:r>
          </a:p>
          <a:p>
            <a:r>
              <a:rPr lang="es-PE" dirty="0" smtClean="0">
                <a:solidFill>
                  <a:schemeClr val="bg1"/>
                </a:solidFill>
              </a:rPr>
              <a:t>Martínez, A.(Editor) (2016).. La epistemología de la Pedagogía. Bogotá: Universidad Pedagógica Nacional</a:t>
            </a:r>
          </a:p>
          <a:p>
            <a:r>
              <a:rPr lang="pt-BR" dirty="0" smtClean="0">
                <a:solidFill>
                  <a:schemeClr val="bg1"/>
                </a:solidFill>
              </a:rPr>
              <a:t>Santos, D. Y  </a:t>
            </a:r>
            <a:r>
              <a:rPr lang="pt-BR" dirty="0" err="1" smtClean="0">
                <a:solidFill>
                  <a:schemeClr val="bg1"/>
                </a:solidFill>
              </a:rPr>
              <a:t>Akiko</a:t>
            </a:r>
            <a:r>
              <a:rPr lang="pt-BR" dirty="0" smtClean="0">
                <a:solidFill>
                  <a:schemeClr val="bg1"/>
                </a:solidFill>
              </a:rPr>
              <a:t>, L.(2015). Disponible: </a:t>
            </a:r>
            <a:r>
              <a:rPr lang="es-PE" dirty="0" smtClean="0">
                <a:solidFill>
                  <a:schemeClr val="bg1"/>
                </a:solidFill>
                <a:hlinkClick r:id="rId2"/>
              </a:rPr>
              <a:t>http</a:t>
            </a:r>
            <a:r>
              <a:rPr lang="es-PE" dirty="0">
                <a:solidFill>
                  <a:schemeClr val="bg1"/>
                </a:solidFill>
                <a:hlinkClick r:id="rId2"/>
              </a:rPr>
              <a:t>://</a:t>
            </a:r>
            <a:r>
              <a:rPr lang="es-PE" dirty="0" smtClean="0">
                <a:solidFill>
                  <a:schemeClr val="bg1"/>
                </a:solidFill>
                <a:hlinkClick r:id="rId2"/>
              </a:rPr>
              <a:t>ve.scielo.org/pdf/pdg/v36n2/art03.pdf</a:t>
            </a:r>
            <a:endParaRPr lang="es-PE" dirty="0" smtClean="0"/>
          </a:p>
          <a:p>
            <a:r>
              <a:rPr lang="es-PE" dirty="0" smtClean="0">
                <a:solidFill>
                  <a:schemeClr val="bg1"/>
                </a:solidFill>
              </a:rPr>
              <a:t>Revistas </a:t>
            </a:r>
            <a:r>
              <a:rPr lang="es-PE" dirty="0">
                <a:solidFill>
                  <a:schemeClr val="bg1"/>
                </a:solidFill>
              </a:rPr>
              <a:t>de Educación </a:t>
            </a:r>
            <a:r>
              <a:rPr lang="es-PE" dirty="0" smtClean="0">
                <a:solidFill>
                  <a:schemeClr val="bg1"/>
                </a:solidFill>
              </a:rPr>
              <a:t>de la </a:t>
            </a:r>
            <a:r>
              <a:rPr lang="es-PE" dirty="0">
                <a:solidFill>
                  <a:schemeClr val="bg1"/>
                </a:solidFill>
              </a:rPr>
              <a:t>OEI</a:t>
            </a:r>
            <a:r>
              <a:rPr lang="es-PE" dirty="0"/>
              <a:t>. </a:t>
            </a:r>
            <a:r>
              <a:rPr lang="es-PE" dirty="0">
                <a:solidFill>
                  <a:schemeClr val="bg1"/>
                </a:solidFill>
              </a:rPr>
              <a:t>Disponible en </a:t>
            </a:r>
            <a:r>
              <a:rPr lang="es-PE" dirty="0"/>
              <a:t>: </a:t>
            </a:r>
            <a:r>
              <a:rPr lang="es-PE" dirty="0">
                <a:hlinkClick r:id="rId3"/>
              </a:rPr>
              <a:t>https://oei.int/oficinas/secretaria-general</a:t>
            </a:r>
            <a:endParaRPr lang="es-PE" dirty="0"/>
          </a:p>
          <a:p>
            <a:endParaRPr lang="es-PE" dirty="0"/>
          </a:p>
          <a:p>
            <a:endParaRPr lang="es-PE" dirty="0">
              <a:solidFill>
                <a:schemeClr val="bg1"/>
              </a:solidFill>
            </a:endParaRPr>
          </a:p>
        </p:txBody>
      </p:sp>
    </p:spTree>
    <p:extLst>
      <p:ext uri="{BB962C8B-B14F-4D97-AF65-F5344CB8AC3E}">
        <p14:creationId xmlns:p14="http://schemas.microsoft.com/office/powerpoint/2010/main" val="1534240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18518"/>
            <a:ext cx="9905998" cy="1262533"/>
          </a:xfrm>
        </p:spPr>
        <p:txBody>
          <a:bodyPr>
            <a:normAutofit/>
          </a:bodyPr>
          <a:lstStyle/>
          <a:p>
            <a:pPr algn="ctr"/>
            <a:r>
              <a:rPr lang="es-MX" sz="4000" b="1" dirty="0" smtClean="0">
                <a:solidFill>
                  <a:schemeClr val="bg1"/>
                </a:solidFill>
              </a:rPr>
              <a:t>FUNDAMENTOS FILOSÓFICOS DE LA PEDAGOGÍA</a:t>
            </a:r>
            <a:endParaRPr lang="es-PE" sz="4000" b="1" dirty="0">
              <a:solidFill>
                <a:schemeClr val="bg1"/>
              </a:solidFill>
            </a:endParaRPr>
          </a:p>
        </p:txBody>
      </p:sp>
      <p:sp>
        <p:nvSpPr>
          <p:cNvPr id="4" name="Redondear rectángulo de esquina sencilla 3"/>
          <p:cNvSpPr/>
          <p:nvPr/>
        </p:nvSpPr>
        <p:spPr>
          <a:xfrm>
            <a:off x="2412255" y="1981313"/>
            <a:ext cx="1580606" cy="914400"/>
          </a:xfrm>
          <a:prstGeom prst="round1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2400" dirty="0" smtClean="0"/>
              <a:t>FILOSOFÍA</a:t>
            </a:r>
            <a:endParaRPr lang="es-PE" sz="2400" dirty="0"/>
          </a:p>
        </p:txBody>
      </p:sp>
      <p:sp>
        <p:nvSpPr>
          <p:cNvPr id="5" name="Elipse 4"/>
          <p:cNvSpPr/>
          <p:nvPr/>
        </p:nvSpPr>
        <p:spPr>
          <a:xfrm rot="10800000" flipV="1">
            <a:off x="3370232" y="4426598"/>
            <a:ext cx="1796144" cy="73152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dirty="0" smtClean="0"/>
              <a:t>SOCIEDAD</a:t>
            </a:r>
            <a:endParaRPr lang="es-PE" dirty="0"/>
          </a:p>
        </p:txBody>
      </p:sp>
      <p:sp>
        <p:nvSpPr>
          <p:cNvPr id="6" name="Elipse 5"/>
          <p:cNvSpPr/>
          <p:nvPr/>
        </p:nvSpPr>
        <p:spPr>
          <a:xfrm rot="10800000" flipV="1">
            <a:off x="2500226" y="5294700"/>
            <a:ext cx="1495700" cy="73152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dirty="0" smtClean="0"/>
              <a:t>SER/</a:t>
            </a:r>
          </a:p>
          <a:p>
            <a:pPr algn="ctr"/>
            <a:r>
              <a:rPr lang="es-MX" dirty="0" smtClean="0"/>
              <a:t>AGENTES</a:t>
            </a:r>
            <a:endParaRPr lang="es-PE" dirty="0"/>
          </a:p>
        </p:txBody>
      </p:sp>
      <p:sp>
        <p:nvSpPr>
          <p:cNvPr id="7" name="Elipse 6"/>
          <p:cNvSpPr/>
          <p:nvPr/>
        </p:nvSpPr>
        <p:spPr>
          <a:xfrm rot="10800000" flipV="1">
            <a:off x="2090057" y="3413648"/>
            <a:ext cx="2194559" cy="73152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dirty="0" smtClean="0"/>
              <a:t>¿POR QUÉ, PARA QUÉ….?</a:t>
            </a:r>
            <a:endParaRPr lang="es-PE" dirty="0"/>
          </a:p>
        </p:txBody>
      </p:sp>
      <p:sp>
        <p:nvSpPr>
          <p:cNvPr id="8" name="Elipse 7"/>
          <p:cNvSpPr/>
          <p:nvPr/>
        </p:nvSpPr>
        <p:spPr>
          <a:xfrm rot="10800000" flipV="1">
            <a:off x="1123198" y="4407313"/>
            <a:ext cx="1998619" cy="73152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dirty="0" smtClean="0"/>
              <a:t>NATURALEZA</a:t>
            </a:r>
            <a:endParaRPr lang="es-PE" dirty="0"/>
          </a:p>
        </p:txBody>
      </p:sp>
      <p:sp>
        <p:nvSpPr>
          <p:cNvPr id="9" name="Pentágono 8"/>
          <p:cNvSpPr/>
          <p:nvPr/>
        </p:nvSpPr>
        <p:spPr>
          <a:xfrm>
            <a:off x="4750243" y="2138807"/>
            <a:ext cx="1344169" cy="484632"/>
          </a:xfrm>
          <a:prstGeom prst="homePlat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b="1" dirty="0" smtClean="0"/>
              <a:t>CIENCIA</a:t>
            </a:r>
            <a:endParaRPr lang="es-PE" b="1" dirty="0"/>
          </a:p>
        </p:txBody>
      </p:sp>
      <p:sp>
        <p:nvSpPr>
          <p:cNvPr id="10" name="Flecha derecha 9"/>
          <p:cNvSpPr/>
          <p:nvPr/>
        </p:nvSpPr>
        <p:spPr>
          <a:xfrm>
            <a:off x="6232224" y="2168435"/>
            <a:ext cx="533680" cy="34322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PE"/>
          </a:p>
        </p:txBody>
      </p:sp>
      <p:sp>
        <p:nvSpPr>
          <p:cNvPr id="11" name="Redondear rectángulo de esquina sencilla 10"/>
          <p:cNvSpPr/>
          <p:nvPr/>
        </p:nvSpPr>
        <p:spPr>
          <a:xfrm>
            <a:off x="6821423" y="2012175"/>
            <a:ext cx="2048256" cy="699516"/>
          </a:xfrm>
          <a:prstGeom prst="round1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2000" dirty="0" smtClean="0"/>
              <a:t>FILOSOFÍA DE LA CIENCIA</a:t>
            </a:r>
            <a:endParaRPr lang="es-PE" sz="2000" dirty="0"/>
          </a:p>
        </p:txBody>
      </p:sp>
      <p:sp>
        <p:nvSpPr>
          <p:cNvPr id="14" name="Flecha abajo 13"/>
          <p:cNvSpPr/>
          <p:nvPr/>
        </p:nvSpPr>
        <p:spPr>
          <a:xfrm>
            <a:off x="8385047" y="2633066"/>
            <a:ext cx="245583" cy="319388"/>
          </a:xfrm>
          <a:prstGeom prst="downArrow">
            <a:avLst>
              <a:gd name="adj1" fmla="val 50000"/>
              <a:gd name="adj2" fmla="val 47222"/>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PE"/>
          </a:p>
        </p:txBody>
      </p:sp>
      <p:sp>
        <p:nvSpPr>
          <p:cNvPr id="17" name="CuadroTexto 16"/>
          <p:cNvSpPr txBox="1"/>
          <p:nvPr/>
        </p:nvSpPr>
        <p:spPr>
          <a:xfrm flipH="1">
            <a:off x="7801099" y="2924480"/>
            <a:ext cx="248195" cy="3139321"/>
          </a:xfrm>
          <a:prstGeom prst="rect">
            <a:avLst/>
          </a:prstGeom>
          <a:solidFill>
            <a:schemeClr val="tx1"/>
          </a:solidFill>
        </p:spPr>
        <p:txBody>
          <a:bodyPr wrap="square" rtlCol="0">
            <a:spAutoFit/>
          </a:bodyPr>
          <a:lstStyle/>
          <a:p>
            <a:r>
              <a:rPr lang="es-MX" b="1" dirty="0" smtClean="0">
                <a:solidFill>
                  <a:schemeClr val="bg1"/>
                </a:solidFill>
              </a:rPr>
              <a:t>GNOSEOLOGÍA</a:t>
            </a:r>
            <a:endParaRPr lang="es-PE" b="1" dirty="0">
              <a:solidFill>
                <a:schemeClr val="bg1"/>
              </a:solidFill>
            </a:endParaRPr>
          </a:p>
        </p:txBody>
      </p:sp>
      <p:sp>
        <p:nvSpPr>
          <p:cNvPr id="18" name="CuadroTexto 17"/>
          <p:cNvSpPr txBox="1"/>
          <p:nvPr/>
        </p:nvSpPr>
        <p:spPr>
          <a:xfrm flipH="1">
            <a:off x="7094448" y="2952454"/>
            <a:ext cx="347473" cy="1754326"/>
          </a:xfrm>
          <a:prstGeom prst="rect">
            <a:avLst/>
          </a:prstGeom>
          <a:solidFill>
            <a:schemeClr val="tx1"/>
          </a:solidFill>
        </p:spPr>
        <p:txBody>
          <a:bodyPr wrap="square" rtlCol="0">
            <a:spAutoFit/>
          </a:bodyPr>
          <a:lstStyle/>
          <a:p>
            <a:r>
              <a:rPr lang="es-MX" b="1" dirty="0" smtClean="0">
                <a:solidFill>
                  <a:schemeClr val="bg1"/>
                </a:solidFill>
              </a:rPr>
              <a:t>LÓGICA</a:t>
            </a:r>
            <a:endParaRPr lang="es-PE" b="1" dirty="0">
              <a:solidFill>
                <a:schemeClr val="bg1"/>
              </a:solidFill>
            </a:endParaRPr>
          </a:p>
        </p:txBody>
      </p:sp>
      <p:sp>
        <p:nvSpPr>
          <p:cNvPr id="20" name="CuadroTexto 19"/>
          <p:cNvSpPr txBox="1"/>
          <p:nvPr/>
        </p:nvSpPr>
        <p:spPr>
          <a:xfrm flipH="1">
            <a:off x="8385046" y="2952454"/>
            <a:ext cx="351466" cy="3693319"/>
          </a:xfrm>
          <a:prstGeom prst="rect">
            <a:avLst/>
          </a:prstGeom>
          <a:solidFill>
            <a:schemeClr val="tx1"/>
          </a:solidFill>
        </p:spPr>
        <p:txBody>
          <a:bodyPr wrap="square" rtlCol="0">
            <a:spAutoFit/>
          </a:bodyPr>
          <a:lstStyle/>
          <a:p>
            <a:r>
              <a:rPr lang="es-MX" b="1" dirty="0" smtClean="0">
                <a:solidFill>
                  <a:schemeClr val="bg1"/>
                </a:solidFill>
              </a:rPr>
              <a:t>EPI</a:t>
            </a:r>
          </a:p>
          <a:p>
            <a:r>
              <a:rPr lang="es-MX" b="1" dirty="0" smtClean="0">
                <a:solidFill>
                  <a:schemeClr val="bg1"/>
                </a:solidFill>
              </a:rPr>
              <a:t>STEMOLOGÍA</a:t>
            </a:r>
            <a:endParaRPr lang="es-PE" b="1" dirty="0">
              <a:solidFill>
                <a:schemeClr val="bg1"/>
              </a:solidFill>
            </a:endParaRPr>
          </a:p>
        </p:txBody>
      </p:sp>
      <p:sp>
        <p:nvSpPr>
          <p:cNvPr id="22" name="Flecha abajo 21"/>
          <p:cNvSpPr/>
          <p:nvPr/>
        </p:nvSpPr>
        <p:spPr>
          <a:xfrm>
            <a:off x="7798034" y="2623439"/>
            <a:ext cx="245583" cy="319388"/>
          </a:xfrm>
          <a:prstGeom prst="downArrow">
            <a:avLst>
              <a:gd name="adj1" fmla="val 50000"/>
              <a:gd name="adj2" fmla="val 47222"/>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PE"/>
          </a:p>
        </p:txBody>
      </p:sp>
      <p:sp>
        <p:nvSpPr>
          <p:cNvPr id="24" name="Flecha abajo 23"/>
          <p:cNvSpPr/>
          <p:nvPr/>
        </p:nvSpPr>
        <p:spPr>
          <a:xfrm>
            <a:off x="7104527" y="2665100"/>
            <a:ext cx="245583" cy="319388"/>
          </a:xfrm>
          <a:prstGeom prst="downArrow">
            <a:avLst>
              <a:gd name="adj1" fmla="val 50000"/>
              <a:gd name="adj2" fmla="val 47222"/>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PE"/>
          </a:p>
        </p:txBody>
      </p:sp>
      <p:cxnSp>
        <p:nvCxnSpPr>
          <p:cNvPr id="26" name="Conector recto de flecha 25"/>
          <p:cNvCxnSpPr>
            <a:stCxn id="4" idx="2"/>
            <a:endCxn id="7" idx="0"/>
          </p:cNvCxnSpPr>
          <p:nvPr/>
        </p:nvCxnSpPr>
        <p:spPr>
          <a:xfrm flipH="1">
            <a:off x="3187336" y="2895713"/>
            <a:ext cx="15222" cy="5179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Conector recto de flecha 26"/>
          <p:cNvCxnSpPr/>
          <p:nvPr/>
        </p:nvCxnSpPr>
        <p:spPr>
          <a:xfrm flipH="1">
            <a:off x="2416628" y="4019119"/>
            <a:ext cx="1" cy="4003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Conector recto de flecha 27"/>
          <p:cNvCxnSpPr/>
          <p:nvPr/>
        </p:nvCxnSpPr>
        <p:spPr>
          <a:xfrm flipH="1">
            <a:off x="3223907" y="4206240"/>
            <a:ext cx="48339" cy="10884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Conector recto de flecha 28"/>
          <p:cNvCxnSpPr/>
          <p:nvPr/>
        </p:nvCxnSpPr>
        <p:spPr>
          <a:xfrm flipH="1">
            <a:off x="3957635" y="4060837"/>
            <a:ext cx="1" cy="4003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Conector recto de flecha 31"/>
          <p:cNvCxnSpPr/>
          <p:nvPr/>
        </p:nvCxnSpPr>
        <p:spPr>
          <a:xfrm>
            <a:off x="4095205" y="2438513"/>
            <a:ext cx="38006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Conector recto de flecha 11"/>
          <p:cNvCxnSpPr/>
          <p:nvPr/>
        </p:nvCxnSpPr>
        <p:spPr>
          <a:xfrm>
            <a:off x="5498642" y="3413648"/>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p:cNvCxnSpPr/>
          <p:nvPr/>
        </p:nvCxnSpPr>
        <p:spPr>
          <a:xfrm flipV="1">
            <a:off x="5595717" y="2873830"/>
            <a:ext cx="34387" cy="27866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Conector recto 20"/>
          <p:cNvCxnSpPr>
            <a:stCxn id="6" idx="2"/>
          </p:cNvCxnSpPr>
          <p:nvPr/>
        </p:nvCxnSpPr>
        <p:spPr>
          <a:xfrm>
            <a:off x="3995926" y="5660461"/>
            <a:ext cx="1599791" cy="0"/>
          </a:xfrm>
          <a:prstGeom prst="line">
            <a:avLst/>
          </a:prstGeom>
          <a:ln w="381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08349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ipse 1"/>
          <p:cNvSpPr/>
          <p:nvPr/>
        </p:nvSpPr>
        <p:spPr>
          <a:xfrm>
            <a:off x="1421609" y="2971797"/>
            <a:ext cx="2657475" cy="135731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400" dirty="0" smtClean="0">
                <a:solidFill>
                  <a:schemeClr val="bg1"/>
                </a:solidFill>
              </a:rPr>
              <a:t>EDUCACIÓN</a:t>
            </a:r>
          </a:p>
          <a:p>
            <a:pPr algn="ctr"/>
            <a:r>
              <a:rPr lang="es-PE" dirty="0" smtClean="0">
                <a:solidFill>
                  <a:schemeClr val="bg1"/>
                </a:solidFill>
              </a:rPr>
              <a:t>PROCESO  SOCIAL</a:t>
            </a:r>
            <a:endParaRPr lang="es-PE" dirty="0">
              <a:solidFill>
                <a:schemeClr val="bg1"/>
              </a:solidFill>
            </a:endParaRPr>
          </a:p>
        </p:txBody>
      </p:sp>
      <p:sp>
        <p:nvSpPr>
          <p:cNvPr id="4" name="Rectángulo 3"/>
          <p:cNvSpPr/>
          <p:nvPr/>
        </p:nvSpPr>
        <p:spPr>
          <a:xfrm>
            <a:off x="4572000" y="3343273"/>
            <a:ext cx="1485900" cy="5572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solidFill>
                  <a:schemeClr val="bg1"/>
                </a:solidFill>
              </a:rPr>
              <a:t>PEDAGOGÍA</a:t>
            </a:r>
            <a:endParaRPr lang="es-PE" b="1" dirty="0">
              <a:solidFill>
                <a:schemeClr val="bg1"/>
              </a:solidFill>
            </a:endParaRPr>
          </a:p>
        </p:txBody>
      </p:sp>
      <p:sp>
        <p:nvSpPr>
          <p:cNvPr id="5" name="Rectángulo 4"/>
          <p:cNvSpPr/>
          <p:nvPr/>
        </p:nvSpPr>
        <p:spPr>
          <a:xfrm>
            <a:off x="6650829" y="4880700"/>
            <a:ext cx="2378871" cy="5572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solidFill>
                  <a:schemeClr val="bg1"/>
                </a:solidFill>
              </a:rPr>
              <a:t>ESPISTEMOLÓGICO</a:t>
            </a:r>
            <a:endParaRPr lang="es-PE" b="1" dirty="0">
              <a:solidFill>
                <a:schemeClr val="bg1"/>
              </a:solidFill>
            </a:endParaRPr>
          </a:p>
        </p:txBody>
      </p:sp>
      <p:sp>
        <p:nvSpPr>
          <p:cNvPr id="6" name="Rectángulo 5"/>
          <p:cNvSpPr/>
          <p:nvPr/>
        </p:nvSpPr>
        <p:spPr>
          <a:xfrm>
            <a:off x="6454378" y="1528763"/>
            <a:ext cx="1985962" cy="5572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solidFill>
                  <a:schemeClr val="bg1"/>
                </a:solidFill>
              </a:rPr>
              <a:t>FILOSÓFICO</a:t>
            </a:r>
            <a:endParaRPr lang="es-PE" b="1" dirty="0">
              <a:solidFill>
                <a:schemeClr val="bg1"/>
              </a:solidFill>
            </a:endParaRPr>
          </a:p>
        </p:txBody>
      </p:sp>
      <p:sp>
        <p:nvSpPr>
          <p:cNvPr id="7" name="Rectángulo 6"/>
          <p:cNvSpPr/>
          <p:nvPr/>
        </p:nvSpPr>
        <p:spPr>
          <a:xfrm>
            <a:off x="6557962" y="3227011"/>
            <a:ext cx="2078833" cy="5572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solidFill>
                  <a:schemeClr val="bg1"/>
                </a:solidFill>
              </a:rPr>
              <a:t>GNOSEOLOGICO</a:t>
            </a:r>
            <a:endParaRPr lang="es-PE" b="1" dirty="0">
              <a:solidFill>
                <a:schemeClr val="bg1"/>
              </a:solidFill>
            </a:endParaRPr>
          </a:p>
        </p:txBody>
      </p:sp>
      <p:sp>
        <p:nvSpPr>
          <p:cNvPr id="8" name="Flecha izquierda 7"/>
          <p:cNvSpPr/>
          <p:nvPr/>
        </p:nvSpPr>
        <p:spPr>
          <a:xfrm>
            <a:off x="4200525" y="3415853"/>
            <a:ext cx="371475" cy="484632"/>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ysClr val="windowText" lastClr="000000"/>
              </a:solidFill>
            </a:endParaRPr>
          </a:p>
        </p:txBody>
      </p:sp>
      <p:sp>
        <p:nvSpPr>
          <p:cNvPr id="9" name="CuadroTexto 8"/>
          <p:cNvSpPr txBox="1"/>
          <p:nvPr/>
        </p:nvSpPr>
        <p:spPr>
          <a:xfrm>
            <a:off x="8815387" y="1439644"/>
            <a:ext cx="1514476" cy="646331"/>
          </a:xfrm>
          <a:prstGeom prst="rect">
            <a:avLst/>
          </a:prstGeom>
          <a:noFill/>
        </p:spPr>
        <p:txBody>
          <a:bodyPr wrap="square" rtlCol="0">
            <a:spAutoFit/>
          </a:bodyPr>
          <a:lstStyle/>
          <a:p>
            <a:r>
              <a:rPr lang="es-PE" b="1" dirty="0" smtClean="0"/>
              <a:t>¿QUÉ/PARA QUÉ? FINES</a:t>
            </a:r>
            <a:endParaRPr lang="es-PE" b="1" dirty="0"/>
          </a:p>
        </p:txBody>
      </p:sp>
      <p:sp>
        <p:nvSpPr>
          <p:cNvPr id="10" name="CuadroTexto 9"/>
          <p:cNvSpPr txBox="1"/>
          <p:nvPr/>
        </p:nvSpPr>
        <p:spPr>
          <a:xfrm>
            <a:off x="9029700" y="3137892"/>
            <a:ext cx="1957387" cy="646331"/>
          </a:xfrm>
          <a:prstGeom prst="rect">
            <a:avLst/>
          </a:prstGeom>
          <a:noFill/>
        </p:spPr>
        <p:txBody>
          <a:bodyPr wrap="square" rtlCol="0">
            <a:spAutoFit/>
          </a:bodyPr>
          <a:lstStyle/>
          <a:p>
            <a:r>
              <a:rPr lang="es-PE" b="1" dirty="0" smtClean="0"/>
              <a:t>SABERES  EDUCATIVOS</a:t>
            </a:r>
            <a:endParaRPr lang="es-PE" b="1" dirty="0"/>
          </a:p>
        </p:txBody>
      </p:sp>
      <p:sp>
        <p:nvSpPr>
          <p:cNvPr id="11" name="CuadroTexto 10"/>
          <p:cNvSpPr txBox="1"/>
          <p:nvPr/>
        </p:nvSpPr>
        <p:spPr>
          <a:xfrm rot="10800000" flipV="1">
            <a:off x="9029700" y="4836140"/>
            <a:ext cx="1528763" cy="646331"/>
          </a:xfrm>
          <a:prstGeom prst="rect">
            <a:avLst/>
          </a:prstGeom>
          <a:noFill/>
        </p:spPr>
        <p:txBody>
          <a:bodyPr wrap="square" rtlCol="0">
            <a:spAutoFit/>
          </a:bodyPr>
          <a:lstStyle/>
          <a:p>
            <a:r>
              <a:rPr lang="es-PE" b="1" dirty="0" smtClean="0"/>
              <a:t>CONOCER CIENTÍFICO</a:t>
            </a:r>
            <a:endParaRPr lang="es-PE" b="1" dirty="0"/>
          </a:p>
        </p:txBody>
      </p:sp>
      <p:sp>
        <p:nvSpPr>
          <p:cNvPr id="13" name="Abrir llave 12"/>
          <p:cNvSpPr/>
          <p:nvPr/>
        </p:nvSpPr>
        <p:spPr>
          <a:xfrm>
            <a:off x="6275782" y="1757363"/>
            <a:ext cx="182173" cy="357187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s-PE"/>
          </a:p>
        </p:txBody>
      </p:sp>
    </p:spTree>
    <p:extLst>
      <p:ext uri="{BB962C8B-B14F-4D97-AF65-F5344CB8AC3E}">
        <p14:creationId xmlns:p14="http://schemas.microsoft.com/office/powerpoint/2010/main" val="3108787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18518"/>
            <a:ext cx="9905998" cy="1053528"/>
          </a:xfrm>
        </p:spPr>
        <p:txBody>
          <a:bodyPr/>
          <a:lstStyle/>
          <a:p>
            <a:r>
              <a:rPr lang="es-MX" b="1" dirty="0" smtClean="0">
                <a:solidFill>
                  <a:schemeClr val="bg1"/>
                </a:solidFill>
              </a:rPr>
              <a:t>¿QUÉ  ES LA EPISTEMOLOGÍA?</a:t>
            </a:r>
            <a:endParaRPr lang="es-PE" b="1" dirty="0">
              <a:solidFill>
                <a:schemeClr val="bg1"/>
              </a:solidFill>
            </a:endParaRPr>
          </a:p>
        </p:txBody>
      </p:sp>
      <p:sp>
        <p:nvSpPr>
          <p:cNvPr id="3" name="Rectángulo 2"/>
          <p:cNvSpPr/>
          <p:nvPr/>
        </p:nvSpPr>
        <p:spPr>
          <a:xfrm>
            <a:off x="1141413" y="1543458"/>
            <a:ext cx="9702800" cy="2154436"/>
          </a:xfrm>
          <a:prstGeom prst="rect">
            <a:avLst/>
          </a:prstGeom>
          <a:solidFill>
            <a:schemeClr val="tx1"/>
          </a:solidFill>
        </p:spPr>
        <p:txBody>
          <a:bodyPr wrap="square">
            <a:spAutoFit/>
          </a:bodyPr>
          <a:lstStyle/>
          <a:p>
            <a:r>
              <a:rPr lang="es-MX" sz="2000" b="1" dirty="0" smtClean="0">
                <a:solidFill>
                  <a:srgbClr val="202124"/>
                </a:solidFill>
                <a:latin typeface="arial" panose="020B0604020202020204" pitchFamily="34" charset="0"/>
              </a:rPr>
              <a:t>Según criterio de P. Bourdieu, </a:t>
            </a:r>
            <a:r>
              <a:rPr lang="es-MX" sz="2000" b="1" dirty="0" err="1" smtClean="0">
                <a:solidFill>
                  <a:srgbClr val="202124"/>
                </a:solidFill>
                <a:latin typeface="arial" panose="020B0604020202020204" pitchFamily="34" charset="0"/>
              </a:rPr>
              <a:t>Chambredon</a:t>
            </a:r>
            <a:r>
              <a:rPr lang="es-MX" sz="2000" b="1" dirty="0" smtClean="0">
                <a:solidFill>
                  <a:srgbClr val="202124"/>
                </a:solidFill>
                <a:latin typeface="arial" panose="020B0604020202020204" pitchFamily="34" charset="0"/>
              </a:rPr>
              <a:t> y </a:t>
            </a:r>
            <a:r>
              <a:rPr lang="es-MX" sz="2000" b="1" dirty="0" err="1" smtClean="0">
                <a:solidFill>
                  <a:srgbClr val="202124"/>
                </a:solidFill>
                <a:latin typeface="arial" panose="020B0604020202020204" pitchFamily="34" charset="0"/>
              </a:rPr>
              <a:t>Passeron</a:t>
            </a:r>
            <a:r>
              <a:rPr lang="es-MX" sz="2000" b="1" dirty="0" smtClean="0">
                <a:solidFill>
                  <a:srgbClr val="202124"/>
                </a:solidFill>
                <a:latin typeface="arial" panose="020B0604020202020204" pitchFamily="34" charset="0"/>
              </a:rPr>
              <a:t>(1981)  la ”epistemología se diferencia de la metodología abstracta en su esfuerzo por captar la lógica del error para construir la lógica de la verdad…y los métodos que utiliza para una rectificación metódica y permanente”(p.14).</a:t>
            </a:r>
            <a:r>
              <a:rPr lang="es-MX" dirty="0" smtClean="0">
                <a:solidFill>
                  <a:srgbClr val="202124"/>
                </a:solidFill>
                <a:latin typeface="arial" panose="020B0604020202020204" pitchFamily="34" charset="0"/>
              </a:rPr>
              <a:t>.</a:t>
            </a:r>
          </a:p>
          <a:p>
            <a:endParaRPr lang="es-MX" dirty="0">
              <a:solidFill>
                <a:srgbClr val="202124"/>
              </a:solidFill>
              <a:latin typeface="arial" panose="020B0604020202020204" pitchFamily="34" charset="0"/>
            </a:endParaRPr>
          </a:p>
          <a:p>
            <a:endParaRPr lang="es-MX" dirty="0" smtClean="0">
              <a:solidFill>
                <a:srgbClr val="202124"/>
              </a:solidFill>
              <a:latin typeface="arial" panose="020B0604020202020204" pitchFamily="34" charset="0"/>
            </a:endParaRPr>
          </a:p>
          <a:p>
            <a:endParaRPr lang="es-PE" dirty="0"/>
          </a:p>
        </p:txBody>
      </p:sp>
      <p:sp>
        <p:nvSpPr>
          <p:cNvPr id="4" name="Rectángulo 3"/>
          <p:cNvSpPr/>
          <p:nvPr/>
        </p:nvSpPr>
        <p:spPr>
          <a:xfrm>
            <a:off x="1183965" y="5558909"/>
            <a:ext cx="248786" cy="369332"/>
          </a:xfrm>
          <a:prstGeom prst="rect">
            <a:avLst/>
          </a:prstGeom>
        </p:spPr>
        <p:txBody>
          <a:bodyPr wrap="none">
            <a:spAutoFit/>
          </a:bodyPr>
          <a:lstStyle/>
          <a:p>
            <a:r>
              <a:rPr lang="es-PE" dirty="0" smtClean="0"/>
              <a:t> </a:t>
            </a:r>
            <a:endParaRPr lang="es-PE" dirty="0"/>
          </a:p>
        </p:txBody>
      </p:sp>
      <p:sp>
        <p:nvSpPr>
          <p:cNvPr id="5" name="Rectángulo 4"/>
          <p:cNvSpPr/>
          <p:nvPr/>
        </p:nvSpPr>
        <p:spPr>
          <a:xfrm>
            <a:off x="1162689" y="3799224"/>
            <a:ext cx="9660248" cy="2739211"/>
          </a:xfrm>
          <a:prstGeom prst="rect">
            <a:avLst/>
          </a:prstGeom>
          <a:solidFill>
            <a:schemeClr val="tx1"/>
          </a:solidFill>
        </p:spPr>
        <p:txBody>
          <a:bodyPr wrap="square">
            <a:spAutoFit/>
          </a:bodyPr>
          <a:lstStyle/>
          <a:p>
            <a:r>
              <a:rPr lang="es-MX" sz="2000" b="1" smtClean="0">
                <a:solidFill>
                  <a:schemeClr val="bg1"/>
                </a:solidFill>
                <a:latin typeface="Arial" panose="020B0604020202020204" pitchFamily="34" charset="0"/>
                <a:cs typeface="Arial" panose="020B0604020202020204" pitchFamily="34" charset="0"/>
              </a:rPr>
              <a:t>Desde </a:t>
            </a:r>
            <a:r>
              <a:rPr lang="es-MX" sz="2000" b="1" dirty="0" smtClean="0">
                <a:solidFill>
                  <a:schemeClr val="bg1"/>
                </a:solidFill>
                <a:latin typeface="Arial" panose="020B0604020202020204" pitchFamily="34" charset="0"/>
                <a:cs typeface="Arial" panose="020B0604020202020204" pitchFamily="34" charset="0"/>
              </a:rPr>
              <a:t>el punto vista de J. Piaget: “es </a:t>
            </a:r>
            <a:r>
              <a:rPr lang="es-MX" sz="2000" b="1" dirty="0">
                <a:solidFill>
                  <a:schemeClr val="bg1"/>
                </a:solidFill>
                <a:latin typeface="Arial" panose="020B0604020202020204" pitchFamily="34" charset="0"/>
                <a:cs typeface="Arial" panose="020B0604020202020204" pitchFamily="34" charset="0"/>
              </a:rPr>
              <a:t>el estudio del pasaje de los estados de menor conocimiento a los estados de un conocimiento más avanzado, preguntándose Piaget, por el cómo conoce el sujeto (como se pasa de un nivel de conocimiento a otro); la pregunta es más por el proceso y no por lo "qué es" el conocimiento en sí"</a:t>
            </a:r>
            <a:r>
              <a:rPr lang="pt-BR" sz="2400" b="1" dirty="0" smtClean="0">
                <a:solidFill>
                  <a:schemeClr val="bg1"/>
                </a:solidFill>
                <a:latin typeface="Arial" panose="020B0604020202020204" pitchFamily="34" charset="0"/>
                <a:cs typeface="Arial" panose="020B0604020202020204" pitchFamily="34" charset="0"/>
              </a:rPr>
              <a:t> </a:t>
            </a:r>
          </a:p>
          <a:p>
            <a:r>
              <a:rPr lang="pt-BR" sz="2400" b="1" dirty="0">
                <a:solidFill>
                  <a:srgbClr val="C00000"/>
                </a:solidFill>
                <a:latin typeface="Arial" panose="020B0604020202020204" pitchFamily="34" charset="0"/>
                <a:cs typeface="Arial" panose="020B0604020202020204" pitchFamily="34" charset="0"/>
                <a:hlinkClick r:id="rId2"/>
              </a:rPr>
              <a:t>https://www.google.com/search?q=que+es+la+epistemolog%C3%ADa+gen%C3%A9tica+de+piaget&amp;rlz=1C1CHBD</a:t>
            </a:r>
            <a:r>
              <a:rPr lang="pt-BR" sz="2400" b="1" dirty="0" smtClean="0">
                <a:solidFill>
                  <a:schemeClr val="bg1"/>
                </a:solidFill>
                <a:latin typeface="Arial" panose="020B0604020202020204" pitchFamily="34" charset="0"/>
                <a:cs typeface="Arial" panose="020B0604020202020204" pitchFamily="34" charset="0"/>
                <a:hlinkClick r:id="rId2"/>
              </a:rPr>
              <a:t>_</a:t>
            </a:r>
            <a:endParaRPr lang="pt-BR" sz="2400" b="1" dirty="0" smtClean="0">
              <a:solidFill>
                <a:schemeClr val="bg1"/>
              </a:solidFill>
              <a:latin typeface="Arial" panose="020B0604020202020204" pitchFamily="34" charset="0"/>
              <a:cs typeface="Arial" panose="020B0604020202020204" pitchFamily="34" charset="0"/>
            </a:endParaRPr>
          </a:p>
          <a:p>
            <a:endParaRPr lang="pt-BR" sz="2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5522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147031"/>
            <a:ext cx="9905998" cy="1138844"/>
          </a:xfrm>
        </p:spPr>
        <p:txBody>
          <a:bodyPr/>
          <a:lstStyle/>
          <a:p>
            <a:r>
              <a:rPr lang="es-PE" b="1" dirty="0" smtClean="0">
                <a:solidFill>
                  <a:schemeClr val="bg1"/>
                </a:solidFill>
              </a:rPr>
              <a:t>¿Qué es un paradigma?</a:t>
            </a:r>
            <a:endParaRPr lang="es-PE" b="1" dirty="0">
              <a:solidFill>
                <a:schemeClr val="bg1"/>
              </a:solidFill>
            </a:endParaRPr>
          </a:p>
        </p:txBody>
      </p:sp>
      <p:sp>
        <p:nvSpPr>
          <p:cNvPr id="3" name="Rectángulo 2"/>
          <p:cNvSpPr/>
          <p:nvPr/>
        </p:nvSpPr>
        <p:spPr>
          <a:xfrm>
            <a:off x="998538" y="1000125"/>
            <a:ext cx="10274300" cy="5693866"/>
          </a:xfrm>
          <a:prstGeom prst="rect">
            <a:avLst/>
          </a:prstGeom>
          <a:solidFill>
            <a:schemeClr val="tx1"/>
          </a:solidFill>
        </p:spPr>
        <p:txBody>
          <a:bodyPr wrap="square">
            <a:spAutoFit/>
          </a:bodyPr>
          <a:lstStyle/>
          <a:p>
            <a:r>
              <a:rPr lang="es-ES" sz="2800" dirty="0">
                <a:solidFill>
                  <a:schemeClr val="bg1"/>
                </a:solidFill>
                <a:latin typeface="Arial" panose="020B0604020202020204" pitchFamily="34" charset="0"/>
                <a:cs typeface="Arial" panose="020B0604020202020204" pitchFamily="34" charset="0"/>
              </a:rPr>
              <a:t>Existirán tantas posturas o enfoques epistémicos como concepciones se propongan sobre el conocer o saber científico</a:t>
            </a:r>
            <a:r>
              <a:rPr lang="es-ES" sz="2800" dirty="0" smtClean="0">
                <a:solidFill>
                  <a:schemeClr val="bg1"/>
                </a:solidFill>
                <a:latin typeface="Arial" panose="020B0604020202020204" pitchFamily="34" charset="0"/>
                <a:cs typeface="Arial" panose="020B0604020202020204" pitchFamily="34" charset="0"/>
              </a:rPr>
              <a:t>.</a:t>
            </a:r>
          </a:p>
          <a:p>
            <a:endParaRPr lang="es-ES" sz="2800" dirty="0">
              <a:solidFill>
                <a:schemeClr val="bg1"/>
              </a:solidFill>
              <a:latin typeface="Arial" panose="020B0604020202020204" pitchFamily="34" charset="0"/>
              <a:cs typeface="Arial" panose="020B0604020202020204" pitchFamily="34" charset="0"/>
            </a:endParaRPr>
          </a:p>
          <a:p>
            <a:r>
              <a:rPr lang="es-ES" sz="2800" dirty="0">
                <a:solidFill>
                  <a:schemeClr val="bg1"/>
                </a:solidFill>
                <a:latin typeface="Arial" panose="020B0604020202020204" pitchFamily="34" charset="0"/>
                <a:cs typeface="Arial" panose="020B0604020202020204" pitchFamily="34" charset="0"/>
              </a:rPr>
              <a:t>Tiene relación directa con los </a:t>
            </a:r>
            <a:r>
              <a:rPr lang="es-ES" sz="2800" b="1" dirty="0">
                <a:solidFill>
                  <a:schemeClr val="bg1"/>
                </a:solidFill>
                <a:latin typeface="Arial" panose="020B0604020202020204" pitchFamily="34" charset="0"/>
                <a:cs typeface="Arial" panose="020B0604020202020204" pitchFamily="34" charset="0"/>
              </a:rPr>
              <a:t>paradigmas de  la </a:t>
            </a:r>
            <a:r>
              <a:rPr lang="es-ES" sz="2800" b="1" dirty="0" smtClean="0">
                <a:solidFill>
                  <a:schemeClr val="bg1"/>
                </a:solidFill>
                <a:latin typeface="Arial" panose="020B0604020202020204" pitchFamily="34" charset="0"/>
                <a:cs typeface="Arial" panose="020B0604020202020204" pitchFamily="34" charset="0"/>
              </a:rPr>
              <a:t>ciencia, que son:</a:t>
            </a:r>
          </a:p>
          <a:p>
            <a:endParaRPr lang="es-ES" sz="2800" b="1" dirty="0">
              <a:solidFill>
                <a:schemeClr val="bg1"/>
              </a:solidFill>
              <a:latin typeface="Arial" panose="020B0604020202020204" pitchFamily="34" charset="0"/>
              <a:cs typeface="Arial" panose="020B0604020202020204" pitchFamily="34" charset="0"/>
            </a:endParaRPr>
          </a:p>
          <a:p>
            <a:pPr algn="just" eaLnBrk="0" hangingPunct="0"/>
            <a:r>
              <a:rPr lang="es-PE" sz="2800" dirty="0">
                <a:solidFill>
                  <a:schemeClr val="bg1"/>
                </a:solidFill>
                <a:latin typeface="Arial" panose="020B0604020202020204" pitchFamily="34" charset="0"/>
                <a:cs typeface="Arial" panose="020B0604020202020204" pitchFamily="34" charset="0"/>
              </a:rPr>
              <a:t>a) Un conjunto de supuestos muy generales sobre el mundo (</a:t>
            </a:r>
            <a:r>
              <a:rPr lang="es-PE" sz="2800" b="1" dirty="0">
                <a:solidFill>
                  <a:schemeClr val="bg1"/>
                </a:solidFill>
                <a:latin typeface="Arial" panose="020B0604020202020204" pitchFamily="34" charset="0"/>
                <a:cs typeface="Arial" panose="020B0604020202020204" pitchFamily="34" charset="0"/>
              </a:rPr>
              <a:t>ontología del paradigma</a:t>
            </a:r>
            <a:r>
              <a:rPr lang="es-PE" sz="2800" dirty="0">
                <a:solidFill>
                  <a:schemeClr val="bg1"/>
                </a:solidFill>
                <a:latin typeface="Arial" panose="020B0604020202020204" pitchFamily="34" charset="0"/>
                <a:cs typeface="Arial" panose="020B0604020202020204" pitchFamily="34" charset="0"/>
              </a:rPr>
              <a:t>). </a:t>
            </a:r>
          </a:p>
          <a:p>
            <a:pPr algn="just" eaLnBrk="0" hangingPunct="0"/>
            <a:endParaRPr lang="es-PE" sz="2800" dirty="0">
              <a:solidFill>
                <a:schemeClr val="bg1"/>
              </a:solidFill>
              <a:latin typeface="Arial" panose="020B0604020202020204" pitchFamily="34" charset="0"/>
              <a:cs typeface="Arial" panose="020B0604020202020204" pitchFamily="34" charset="0"/>
            </a:endParaRPr>
          </a:p>
          <a:p>
            <a:pPr algn="just" eaLnBrk="0" hangingPunct="0"/>
            <a:r>
              <a:rPr lang="es-PE" sz="2800" dirty="0">
                <a:solidFill>
                  <a:schemeClr val="bg1"/>
                </a:solidFill>
                <a:latin typeface="Arial" panose="020B0604020202020204" pitchFamily="34" charset="0"/>
                <a:cs typeface="Arial" panose="020B0604020202020204" pitchFamily="34" charset="0"/>
              </a:rPr>
              <a:t>b) Otro sobre la forma en que éste puede estudiarse (</a:t>
            </a:r>
            <a:r>
              <a:rPr lang="es-PE" sz="2800" b="1" dirty="0">
                <a:solidFill>
                  <a:schemeClr val="bg1"/>
                </a:solidFill>
                <a:latin typeface="Arial" panose="020B0604020202020204" pitchFamily="34" charset="0"/>
                <a:cs typeface="Arial" panose="020B0604020202020204" pitchFamily="34" charset="0"/>
              </a:rPr>
              <a:t>métodos para acceder al conocimiento o epistemología del paradigma</a:t>
            </a:r>
            <a:r>
              <a:rPr lang="es-PE" sz="2800" dirty="0">
                <a:solidFill>
                  <a:schemeClr val="bg1"/>
                </a:solidFill>
                <a:latin typeface="Arial" panose="020B0604020202020204" pitchFamily="34" charset="0"/>
                <a:cs typeface="Arial" panose="020B0604020202020204" pitchFamily="34" charset="0"/>
              </a:rPr>
              <a:t>). </a:t>
            </a:r>
          </a:p>
          <a:p>
            <a:endParaRPr lang="es-ES" sz="28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2799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69988" y="575656"/>
            <a:ext cx="9905998" cy="1038832"/>
          </a:xfrm>
          <a:solidFill>
            <a:schemeClr val="tx1"/>
          </a:solidFill>
        </p:spPr>
        <p:txBody>
          <a:bodyPr>
            <a:normAutofit/>
          </a:bodyPr>
          <a:lstStyle/>
          <a:p>
            <a:r>
              <a:rPr lang="es-PE" sz="4000" b="1" dirty="0" smtClean="0">
                <a:solidFill>
                  <a:schemeClr val="bg1"/>
                </a:solidFill>
              </a:rPr>
              <a:t>RELACIÓN ESPITEMOLOGÍA Y PEDAGOGÍA</a:t>
            </a:r>
            <a:endParaRPr lang="es-PE" sz="4000" b="1" dirty="0">
              <a:solidFill>
                <a:schemeClr val="bg1"/>
              </a:solidFill>
            </a:endParaRPr>
          </a:p>
        </p:txBody>
      </p:sp>
      <p:sp>
        <p:nvSpPr>
          <p:cNvPr id="3" name="3 Rectángulo redondeado"/>
          <p:cNvSpPr/>
          <p:nvPr/>
        </p:nvSpPr>
        <p:spPr>
          <a:xfrm>
            <a:off x="1243029" y="2928934"/>
            <a:ext cx="2414572" cy="178595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b="1" dirty="0" smtClean="0">
                <a:solidFill>
                  <a:schemeClr val="bg1"/>
                </a:solidFill>
              </a:rPr>
              <a:t>Paradigmas</a:t>
            </a:r>
            <a:endParaRPr lang="es-ES" sz="3200" b="1" dirty="0">
              <a:solidFill>
                <a:schemeClr val="tx1"/>
              </a:solidFill>
            </a:endParaRPr>
          </a:p>
        </p:txBody>
      </p:sp>
      <p:sp>
        <p:nvSpPr>
          <p:cNvPr id="4" name="5 Rectángulo redondeado"/>
          <p:cNvSpPr/>
          <p:nvPr/>
        </p:nvSpPr>
        <p:spPr>
          <a:xfrm>
            <a:off x="4529130" y="2928934"/>
            <a:ext cx="2214578" cy="164307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b="1" dirty="0" smtClean="0">
                <a:solidFill>
                  <a:schemeClr val="bg1"/>
                </a:solidFill>
              </a:rPr>
              <a:t>Enfoque</a:t>
            </a:r>
          </a:p>
          <a:p>
            <a:pPr algn="ctr"/>
            <a:r>
              <a:rPr lang="es-ES" sz="3200" b="1" dirty="0" smtClean="0">
                <a:solidFill>
                  <a:schemeClr val="bg1"/>
                </a:solidFill>
              </a:rPr>
              <a:t>epistémico</a:t>
            </a:r>
            <a:endParaRPr lang="es-ES" sz="3200" b="1" dirty="0">
              <a:solidFill>
                <a:schemeClr val="bg1"/>
              </a:solidFill>
            </a:endParaRPr>
          </a:p>
        </p:txBody>
      </p:sp>
      <p:sp>
        <p:nvSpPr>
          <p:cNvPr id="5" name="4 Rectángulo redondeado"/>
          <p:cNvSpPr/>
          <p:nvPr/>
        </p:nvSpPr>
        <p:spPr>
          <a:xfrm>
            <a:off x="7458085" y="2786058"/>
            <a:ext cx="2700327" cy="178595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b="1" dirty="0">
                <a:solidFill>
                  <a:schemeClr val="bg1"/>
                </a:solidFill>
              </a:rPr>
              <a:t>P</a:t>
            </a:r>
            <a:r>
              <a:rPr lang="es-ES" sz="3600" b="1" dirty="0" smtClean="0">
                <a:solidFill>
                  <a:schemeClr val="bg1"/>
                </a:solidFill>
              </a:rPr>
              <a:t>edagogía</a:t>
            </a:r>
            <a:endParaRPr lang="es-ES" sz="3600" b="1" dirty="0">
              <a:solidFill>
                <a:schemeClr val="bg1"/>
              </a:solidFill>
            </a:endParaRPr>
          </a:p>
        </p:txBody>
      </p:sp>
      <p:sp>
        <p:nvSpPr>
          <p:cNvPr id="6" name="11 Flecha derecha"/>
          <p:cNvSpPr/>
          <p:nvPr/>
        </p:nvSpPr>
        <p:spPr>
          <a:xfrm>
            <a:off x="3657600" y="3879064"/>
            <a:ext cx="871530" cy="64294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ysClr val="windowText" lastClr="000000"/>
              </a:solidFill>
            </a:endParaRPr>
          </a:p>
        </p:txBody>
      </p:sp>
      <p:sp>
        <p:nvSpPr>
          <p:cNvPr id="7" name="11 Flecha derecha"/>
          <p:cNvSpPr/>
          <p:nvPr/>
        </p:nvSpPr>
        <p:spPr>
          <a:xfrm>
            <a:off x="6743708" y="3114675"/>
            <a:ext cx="1000132" cy="642942"/>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645035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69988" y="575656"/>
            <a:ext cx="9905998" cy="1038832"/>
          </a:xfrm>
          <a:solidFill>
            <a:schemeClr val="tx1"/>
          </a:solidFill>
        </p:spPr>
        <p:txBody>
          <a:bodyPr>
            <a:normAutofit/>
          </a:bodyPr>
          <a:lstStyle/>
          <a:p>
            <a:r>
              <a:rPr lang="es-PE" sz="4000" b="1" dirty="0" smtClean="0">
                <a:solidFill>
                  <a:schemeClr val="bg1"/>
                </a:solidFill>
              </a:rPr>
              <a:t>RELACIÓN </a:t>
            </a:r>
            <a:r>
              <a:rPr lang="es-PE" sz="4000" b="1" dirty="0" smtClean="0">
                <a:solidFill>
                  <a:schemeClr val="bg1"/>
                </a:solidFill>
              </a:rPr>
              <a:t>gnoseología</a:t>
            </a:r>
            <a:r>
              <a:rPr lang="es-PE" sz="4000" b="1" dirty="0" smtClean="0">
                <a:solidFill>
                  <a:schemeClr val="bg1"/>
                </a:solidFill>
              </a:rPr>
              <a:t> </a:t>
            </a:r>
            <a:r>
              <a:rPr lang="es-PE" sz="4000" b="1" dirty="0" smtClean="0">
                <a:solidFill>
                  <a:schemeClr val="bg1"/>
                </a:solidFill>
              </a:rPr>
              <a:t>Y PEDAGOGÍA</a:t>
            </a:r>
            <a:endParaRPr lang="es-PE" sz="4000" b="1" dirty="0">
              <a:solidFill>
                <a:schemeClr val="bg1"/>
              </a:solidFill>
            </a:endParaRPr>
          </a:p>
        </p:txBody>
      </p:sp>
      <p:sp>
        <p:nvSpPr>
          <p:cNvPr id="3" name="3 Rectángulo redondeado"/>
          <p:cNvSpPr/>
          <p:nvPr/>
        </p:nvSpPr>
        <p:spPr>
          <a:xfrm>
            <a:off x="942976" y="2928934"/>
            <a:ext cx="2714626" cy="164307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b="1" dirty="0" smtClean="0">
                <a:solidFill>
                  <a:schemeClr val="bg1"/>
                </a:solidFill>
              </a:rPr>
              <a:t>EXPERIENCIA</a:t>
            </a:r>
          </a:p>
          <a:p>
            <a:pPr algn="ctr"/>
            <a:r>
              <a:rPr lang="es-ES" sz="3200" b="1" dirty="0" smtClean="0">
                <a:solidFill>
                  <a:schemeClr val="bg1"/>
                </a:solidFill>
              </a:rPr>
              <a:t>EDUCATIVA</a:t>
            </a:r>
            <a:endParaRPr lang="es-ES" sz="2800" b="1" dirty="0">
              <a:solidFill>
                <a:schemeClr val="bg1"/>
              </a:solidFill>
            </a:endParaRPr>
          </a:p>
        </p:txBody>
      </p:sp>
      <p:sp>
        <p:nvSpPr>
          <p:cNvPr id="4" name="5 Rectángulo redondeado"/>
          <p:cNvSpPr/>
          <p:nvPr/>
        </p:nvSpPr>
        <p:spPr>
          <a:xfrm>
            <a:off x="4607707" y="2786058"/>
            <a:ext cx="2293155" cy="178595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3200" b="1" dirty="0" smtClean="0">
              <a:solidFill>
                <a:schemeClr val="bg1"/>
              </a:solidFill>
            </a:endParaRPr>
          </a:p>
          <a:p>
            <a:pPr algn="ctr"/>
            <a:endParaRPr lang="es-ES" sz="2000" b="1" dirty="0" smtClean="0">
              <a:solidFill>
                <a:schemeClr val="bg1"/>
              </a:solidFill>
            </a:endParaRPr>
          </a:p>
          <a:p>
            <a:pPr algn="ctr"/>
            <a:r>
              <a:rPr lang="es-ES" sz="2000" b="1" dirty="0" smtClean="0">
                <a:solidFill>
                  <a:schemeClr val="bg1"/>
                </a:solidFill>
              </a:rPr>
              <a:t>GENERACIÓN DEL</a:t>
            </a:r>
            <a:endParaRPr lang="es-ES" sz="2000" b="1" dirty="0" smtClean="0">
              <a:solidFill>
                <a:schemeClr val="bg1"/>
              </a:solidFill>
            </a:endParaRPr>
          </a:p>
          <a:p>
            <a:pPr algn="ctr"/>
            <a:r>
              <a:rPr lang="es-ES" sz="2000" b="1" dirty="0" smtClean="0">
                <a:solidFill>
                  <a:schemeClr val="bg1"/>
                </a:solidFill>
              </a:rPr>
              <a:t>CONOCIMIENTO</a:t>
            </a:r>
          </a:p>
          <a:p>
            <a:pPr algn="ctr"/>
            <a:r>
              <a:rPr lang="es-ES" sz="2000" b="1" dirty="0" smtClean="0">
                <a:solidFill>
                  <a:schemeClr val="bg1"/>
                </a:solidFill>
              </a:rPr>
              <a:t>EDUCATIVO</a:t>
            </a:r>
          </a:p>
          <a:p>
            <a:pPr algn="ctr"/>
            <a:endParaRPr lang="es-ES" sz="3200" b="1" dirty="0">
              <a:solidFill>
                <a:schemeClr val="bg1"/>
              </a:solidFill>
            </a:endParaRPr>
          </a:p>
          <a:p>
            <a:pPr algn="ctr"/>
            <a:endParaRPr lang="es-ES" sz="3200" b="1" dirty="0">
              <a:solidFill>
                <a:schemeClr val="bg1"/>
              </a:solidFill>
            </a:endParaRPr>
          </a:p>
        </p:txBody>
      </p:sp>
      <p:sp>
        <p:nvSpPr>
          <p:cNvPr id="5" name="4 Rectángulo redondeado"/>
          <p:cNvSpPr/>
          <p:nvPr/>
        </p:nvSpPr>
        <p:spPr>
          <a:xfrm>
            <a:off x="7772392" y="2786058"/>
            <a:ext cx="2700327" cy="178595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smtClean="0">
                <a:solidFill>
                  <a:schemeClr val="bg1"/>
                </a:solidFill>
              </a:rPr>
              <a:t>SABER</a:t>
            </a:r>
          </a:p>
          <a:p>
            <a:pPr algn="ctr"/>
            <a:r>
              <a:rPr lang="es-ES" sz="2800" b="1" dirty="0" smtClean="0">
                <a:solidFill>
                  <a:schemeClr val="bg1"/>
                </a:solidFill>
              </a:rPr>
              <a:t>PEDAGÓGICO</a:t>
            </a:r>
            <a:endParaRPr lang="es-ES" sz="2800" b="1" dirty="0">
              <a:solidFill>
                <a:schemeClr val="bg1"/>
              </a:solidFill>
            </a:endParaRPr>
          </a:p>
        </p:txBody>
      </p:sp>
      <p:sp>
        <p:nvSpPr>
          <p:cNvPr id="6" name="11 Flecha derecha"/>
          <p:cNvSpPr/>
          <p:nvPr/>
        </p:nvSpPr>
        <p:spPr>
          <a:xfrm>
            <a:off x="3736177" y="3036091"/>
            <a:ext cx="871530" cy="64294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ysClr val="windowText" lastClr="000000"/>
              </a:solidFill>
            </a:endParaRPr>
          </a:p>
        </p:txBody>
      </p:sp>
      <p:sp>
        <p:nvSpPr>
          <p:cNvPr id="7" name="11 Flecha derecha"/>
          <p:cNvSpPr/>
          <p:nvPr/>
        </p:nvSpPr>
        <p:spPr>
          <a:xfrm>
            <a:off x="6900862" y="3429000"/>
            <a:ext cx="1000132" cy="642942"/>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177241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69988" y="575656"/>
            <a:ext cx="9905998" cy="1038832"/>
          </a:xfrm>
          <a:solidFill>
            <a:schemeClr val="tx1"/>
          </a:solidFill>
        </p:spPr>
        <p:txBody>
          <a:bodyPr>
            <a:normAutofit/>
          </a:bodyPr>
          <a:lstStyle/>
          <a:p>
            <a:r>
              <a:rPr lang="es-MX" sz="4000" b="1" dirty="0" smtClean="0">
                <a:solidFill>
                  <a:schemeClr val="bg1"/>
                </a:solidFill>
              </a:rPr>
              <a:t>PEDAGOGÍA COMO CIENCIA SOCIAL</a:t>
            </a:r>
            <a:endParaRPr lang="es-PE" sz="4000" b="1" dirty="0">
              <a:solidFill>
                <a:schemeClr val="bg1"/>
              </a:solidFill>
            </a:endParaRPr>
          </a:p>
        </p:txBody>
      </p:sp>
      <p:sp>
        <p:nvSpPr>
          <p:cNvPr id="3" name="3 Rectángulo redondeado"/>
          <p:cNvSpPr/>
          <p:nvPr/>
        </p:nvSpPr>
        <p:spPr>
          <a:xfrm>
            <a:off x="942976" y="2928934"/>
            <a:ext cx="2714626" cy="164307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smtClean="0">
                <a:solidFill>
                  <a:schemeClr val="bg1"/>
                </a:solidFill>
              </a:rPr>
              <a:t>REDES CONCPETUALES PEDAGÓGICAS</a:t>
            </a:r>
            <a:endParaRPr lang="es-ES" sz="2400" b="1" dirty="0">
              <a:solidFill>
                <a:schemeClr val="bg1"/>
              </a:solidFill>
            </a:endParaRPr>
          </a:p>
        </p:txBody>
      </p:sp>
      <p:sp>
        <p:nvSpPr>
          <p:cNvPr id="4" name="5 Rectángulo redondeado"/>
          <p:cNvSpPr/>
          <p:nvPr/>
        </p:nvSpPr>
        <p:spPr>
          <a:xfrm>
            <a:off x="4607707" y="2786058"/>
            <a:ext cx="2293155" cy="178595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3200" b="1" dirty="0" smtClean="0">
              <a:solidFill>
                <a:schemeClr val="bg1"/>
              </a:solidFill>
            </a:endParaRPr>
          </a:p>
          <a:p>
            <a:pPr algn="ctr"/>
            <a:endParaRPr lang="es-ES" sz="2000" b="1" dirty="0" smtClean="0">
              <a:solidFill>
                <a:schemeClr val="bg1"/>
              </a:solidFill>
            </a:endParaRPr>
          </a:p>
          <a:p>
            <a:pPr algn="ctr"/>
            <a:r>
              <a:rPr lang="es-ES" sz="2000" b="1" dirty="0" smtClean="0">
                <a:solidFill>
                  <a:schemeClr val="bg1"/>
                </a:solidFill>
              </a:rPr>
              <a:t>OBJETO DE ESTUDIO</a:t>
            </a:r>
            <a:endParaRPr lang="es-ES" sz="2000" b="1" dirty="0" smtClean="0">
              <a:solidFill>
                <a:schemeClr val="bg1"/>
              </a:solidFill>
            </a:endParaRPr>
          </a:p>
          <a:p>
            <a:pPr algn="ctr"/>
            <a:endParaRPr lang="es-ES" sz="3200" b="1" dirty="0">
              <a:solidFill>
                <a:schemeClr val="bg1"/>
              </a:solidFill>
            </a:endParaRPr>
          </a:p>
          <a:p>
            <a:pPr algn="ctr"/>
            <a:endParaRPr lang="es-ES" sz="3200" b="1" dirty="0">
              <a:solidFill>
                <a:schemeClr val="bg1"/>
              </a:solidFill>
            </a:endParaRPr>
          </a:p>
        </p:txBody>
      </p:sp>
      <p:sp>
        <p:nvSpPr>
          <p:cNvPr id="5" name="4 Rectángulo redondeado"/>
          <p:cNvSpPr/>
          <p:nvPr/>
        </p:nvSpPr>
        <p:spPr>
          <a:xfrm>
            <a:off x="7772392" y="2786058"/>
            <a:ext cx="2700327" cy="178595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smtClean="0">
                <a:solidFill>
                  <a:schemeClr val="bg1"/>
                </a:solidFill>
              </a:rPr>
              <a:t>PEDAOGÍA</a:t>
            </a:r>
          </a:p>
          <a:p>
            <a:pPr algn="ctr"/>
            <a:r>
              <a:rPr lang="es-ES" sz="2400" b="1" dirty="0" smtClean="0">
                <a:solidFill>
                  <a:schemeClr val="bg1"/>
                </a:solidFill>
              </a:rPr>
              <a:t>COMO CIENCIA</a:t>
            </a:r>
            <a:endParaRPr lang="es-ES" sz="2400" b="1" dirty="0">
              <a:solidFill>
                <a:schemeClr val="bg1"/>
              </a:solidFill>
            </a:endParaRPr>
          </a:p>
        </p:txBody>
      </p:sp>
      <p:sp>
        <p:nvSpPr>
          <p:cNvPr id="6" name="11 Flecha derecha"/>
          <p:cNvSpPr/>
          <p:nvPr/>
        </p:nvSpPr>
        <p:spPr>
          <a:xfrm>
            <a:off x="3696889" y="3036091"/>
            <a:ext cx="910818" cy="64294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ysClr val="windowText" lastClr="000000"/>
              </a:solidFill>
            </a:endParaRPr>
          </a:p>
        </p:txBody>
      </p:sp>
      <p:sp>
        <p:nvSpPr>
          <p:cNvPr id="7" name="11 Flecha derecha"/>
          <p:cNvSpPr/>
          <p:nvPr/>
        </p:nvSpPr>
        <p:spPr>
          <a:xfrm>
            <a:off x="6900862" y="3429000"/>
            <a:ext cx="1000132" cy="642942"/>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594582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t>
            </a:r>
            <a:r>
              <a:rPr lang="es-MX" sz="4400" b="1" dirty="0" smtClean="0">
                <a:solidFill>
                  <a:schemeClr val="bg1"/>
                </a:solidFill>
              </a:rPr>
              <a:t>PEDAGOGÍA: CIENCIA</a:t>
            </a:r>
            <a:endParaRPr lang="es-PE" sz="4400" b="1" dirty="0">
              <a:solidFill>
                <a:schemeClr val="bg1"/>
              </a:solidFill>
            </a:endParaRPr>
          </a:p>
        </p:txBody>
      </p:sp>
      <p:sp>
        <p:nvSpPr>
          <p:cNvPr id="3" name="Rectángulo 2"/>
          <p:cNvSpPr/>
          <p:nvPr/>
        </p:nvSpPr>
        <p:spPr>
          <a:xfrm>
            <a:off x="1141413" y="2214563"/>
            <a:ext cx="9905998" cy="1569660"/>
          </a:xfrm>
          <a:prstGeom prst="rect">
            <a:avLst/>
          </a:prstGeom>
        </p:spPr>
        <p:txBody>
          <a:bodyPr wrap="square">
            <a:spAutoFit/>
          </a:bodyPr>
          <a:lstStyle/>
          <a:p>
            <a:r>
              <a:rPr lang="es-ES" altLang="es-PE" sz="2400" b="1" dirty="0">
                <a:solidFill>
                  <a:schemeClr val="bg1"/>
                </a:solidFill>
              </a:rPr>
              <a:t>DISCIPLINA CIENTIFICA CUYO OBJ ETO DE ESTUDIO ES COMPRENDER Y EXPLICAR LAS INTERACCIONES </a:t>
            </a:r>
            <a:r>
              <a:rPr lang="es-ES" altLang="es-PE" sz="2400" b="1">
                <a:solidFill>
                  <a:schemeClr val="bg1"/>
                </a:solidFill>
              </a:rPr>
              <a:t>EDUCATIVAS </a:t>
            </a:r>
            <a:r>
              <a:rPr lang="es-ES" altLang="es-PE" sz="2400" b="1" smtClean="0">
                <a:solidFill>
                  <a:schemeClr val="bg1"/>
                </a:solidFill>
              </a:rPr>
              <a:t>PARA LA </a:t>
            </a:r>
            <a:r>
              <a:rPr lang="es-ES" altLang="es-PE" sz="2400" b="1" dirty="0">
                <a:solidFill>
                  <a:schemeClr val="bg1"/>
                </a:solidFill>
              </a:rPr>
              <a:t>FORMACIÓN DE LOS AGENTES EN EL PROCESO DE ENSEÑANZA – APRENDIZAJE, EN UN CONTEXTO SOCIOCULTURAL-HISTÓRICO, INSTITUCIONAL E INDIVIDUAL</a:t>
            </a:r>
            <a:endParaRPr lang="es-PE" sz="2400" b="1" dirty="0">
              <a:solidFill>
                <a:schemeClr val="bg1"/>
              </a:solidFill>
            </a:endParaRPr>
          </a:p>
        </p:txBody>
      </p:sp>
    </p:spTree>
    <p:extLst>
      <p:ext uri="{BB962C8B-B14F-4D97-AF65-F5344CB8AC3E}">
        <p14:creationId xmlns:p14="http://schemas.microsoft.com/office/powerpoint/2010/main" val="3845198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757</TotalTime>
  <Words>482</Words>
  <Application>Microsoft Office PowerPoint</Application>
  <PresentationFormat>Panorámica</PresentationFormat>
  <Paragraphs>70</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Arial</vt:lpstr>
      <vt:lpstr>Trebuchet MS</vt:lpstr>
      <vt:lpstr>Tw Cen MT</vt:lpstr>
      <vt:lpstr>Circuito</vt:lpstr>
      <vt:lpstr>Fundamentos filosóficos, epistemológicos y gnoseológicos de la Pedagogía COMO CIENCIA</vt:lpstr>
      <vt:lpstr>FUNDAMENTOS FILOSÓFICOS DE LA PEDAGOGÍA</vt:lpstr>
      <vt:lpstr>Presentación de PowerPoint</vt:lpstr>
      <vt:lpstr>¿QUÉ  ES LA EPISTEMOLOGÍA?</vt:lpstr>
      <vt:lpstr>¿Qué es un paradigma?</vt:lpstr>
      <vt:lpstr>RELACIÓN ESPITEMOLOGÍA Y PEDAGOGÍA</vt:lpstr>
      <vt:lpstr>RELACIÓN gnoseología Y PEDAGOGÍA</vt:lpstr>
      <vt:lpstr>PEDAGOGÍA COMO CIENCIA SOCIAL</vt:lpstr>
      <vt:lpstr> PEDAGOGÍA: CIENCIA</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filosóficos, epistemológicos y gnoseológicos de la Pedagogía</dc:title>
  <dc:creator>Carlos Astete</dc:creator>
  <cp:lastModifiedBy>Carlos Astete</cp:lastModifiedBy>
  <cp:revision>40</cp:revision>
  <dcterms:created xsi:type="dcterms:W3CDTF">2021-09-13T19:55:07Z</dcterms:created>
  <dcterms:modified xsi:type="dcterms:W3CDTF">2021-09-21T12:49:56Z</dcterms:modified>
</cp:coreProperties>
</file>