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1" r:id="rId4"/>
    <p:sldId id="262" r:id="rId5"/>
    <p:sldId id="265" r:id="rId6"/>
    <p:sldId id="266"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006666"/>
    <a:srgbClr val="009999"/>
    <a:srgbClr val="FF5050"/>
    <a:srgbClr val="9DC3E6"/>
    <a:srgbClr val="996633"/>
    <a:srgbClr val="9933FF"/>
    <a:srgbClr val="CC9900"/>
    <a:srgbClr val="0099CC"/>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snapToGrid="0">
      <p:cViewPr varScale="1">
        <p:scale>
          <a:sx n="114" d="100"/>
          <a:sy n="114" d="100"/>
        </p:scale>
        <p:origin x="46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BD7AE-D17F-036A-6F36-6CDE8C3487E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77967326-9B64-75CC-52DD-E74C74189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3440794A-ED3E-18CA-8ED4-22DCEE649CBD}"/>
              </a:ext>
            </a:extLst>
          </p:cNvPr>
          <p:cNvSpPr>
            <a:spLocks noGrp="1"/>
          </p:cNvSpPr>
          <p:nvPr>
            <p:ph type="dt" sz="half" idx="10"/>
          </p:nvPr>
        </p:nvSpPr>
        <p:spPr/>
        <p:txBody>
          <a:bodyPr/>
          <a:lstStyle/>
          <a:p>
            <a:fld id="{681B859E-D816-47BD-894B-1EC89EAE5BF2}" type="datetimeFigureOut">
              <a:rPr lang="es-PE" smtClean="0"/>
              <a:t>26/09/2022</a:t>
            </a:fld>
            <a:endParaRPr lang="es-PE"/>
          </a:p>
        </p:txBody>
      </p:sp>
      <p:sp>
        <p:nvSpPr>
          <p:cNvPr id="5" name="Marcador de pie de página 4">
            <a:extLst>
              <a:ext uri="{FF2B5EF4-FFF2-40B4-BE49-F238E27FC236}">
                <a16:creationId xmlns:a16="http://schemas.microsoft.com/office/drawing/2014/main" id="{43D81ED5-BF8F-B513-EA59-A7D9E84E72F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9329B1B-E5BC-6A61-056A-EDD01DD5EAC7}"/>
              </a:ext>
            </a:extLst>
          </p:cNvPr>
          <p:cNvSpPr>
            <a:spLocks noGrp="1"/>
          </p:cNvSpPr>
          <p:nvPr>
            <p:ph type="sldNum" sz="quarter" idx="12"/>
          </p:nvPr>
        </p:nvSpPr>
        <p:spPr/>
        <p:txBody>
          <a:bodyPr/>
          <a:lstStyle/>
          <a:p>
            <a:fld id="{03146302-0456-41B0-9821-36D76754A14A}" type="slidenum">
              <a:rPr lang="es-PE" smtClean="0"/>
              <a:t>‹Nº›</a:t>
            </a:fld>
            <a:endParaRPr lang="es-PE"/>
          </a:p>
        </p:txBody>
      </p:sp>
    </p:spTree>
    <p:extLst>
      <p:ext uri="{BB962C8B-B14F-4D97-AF65-F5344CB8AC3E}">
        <p14:creationId xmlns:p14="http://schemas.microsoft.com/office/powerpoint/2010/main" val="380925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FA8A9-4C55-4EB3-2423-B0D9AFDBA62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476E859D-1CE6-B5A8-1E95-4B034371218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73335E6-BF0A-0F2B-42CA-A7FBC268568E}"/>
              </a:ext>
            </a:extLst>
          </p:cNvPr>
          <p:cNvSpPr>
            <a:spLocks noGrp="1"/>
          </p:cNvSpPr>
          <p:nvPr>
            <p:ph type="dt" sz="half" idx="10"/>
          </p:nvPr>
        </p:nvSpPr>
        <p:spPr/>
        <p:txBody>
          <a:bodyPr/>
          <a:lstStyle/>
          <a:p>
            <a:fld id="{681B859E-D816-47BD-894B-1EC89EAE5BF2}" type="datetimeFigureOut">
              <a:rPr lang="es-PE" smtClean="0"/>
              <a:t>26/09/2022</a:t>
            </a:fld>
            <a:endParaRPr lang="es-PE"/>
          </a:p>
        </p:txBody>
      </p:sp>
      <p:sp>
        <p:nvSpPr>
          <p:cNvPr id="5" name="Marcador de pie de página 4">
            <a:extLst>
              <a:ext uri="{FF2B5EF4-FFF2-40B4-BE49-F238E27FC236}">
                <a16:creationId xmlns:a16="http://schemas.microsoft.com/office/drawing/2014/main" id="{A429BC68-4563-908A-6C44-288FA2079A3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985E0F2-71A7-85B1-65AE-FE0CF98CEAD9}"/>
              </a:ext>
            </a:extLst>
          </p:cNvPr>
          <p:cNvSpPr>
            <a:spLocks noGrp="1"/>
          </p:cNvSpPr>
          <p:nvPr>
            <p:ph type="sldNum" sz="quarter" idx="12"/>
          </p:nvPr>
        </p:nvSpPr>
        <p:spPr/>
        <p:txBody>
          <a:bodyPr/>
          <a:lstStyle/>
          <a:p>
            <a:fld id="{03146302-0456-41B0-9821-36D76754A14A}" type="slidenum">
              <a:rPr lang="es-PE" smtClean="0"/>
              <a:t>‹Nº›</a:t>
            </a:fld>
            <a:endParaRPr lang="es-PE"/>
          </a:p>
        </p:txBody>
      </p:sp>
    </p:spTree>
    <p:extLst>
      <p:ext uri="{BB962C8B-B14F-4D97-AF65-F5344CB8AC3E}">
        <p14:creationId xmlns:p14="http://schemas.microsoft.com/office/powerpoint/2010/main" val="130199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F674CD6-9466-D131-4816-A4291C8DA4C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33A5C57-0B86-55B2-674E-58F0F0DD8AF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720B98B-1C31-68B6-2215-04A020D7AEB6}"/>
              </a:ext>
            </a:extLst>
          </p:cNvPr>
          <p:cNvSpPr>
            <a:spLocks noGrp="1"/>
          </p:cNvSpPr>
          <p:nvPr>
            <p:ph type="dt" sz="half" idx="10"/>
          </p:nvPr>
        </p:nvSpPr>
        <p:spPr/>
        <p:txBody>
          <a:bodyPr/>
          <a:lstStyle/>
          <a:p>
            <a:fld id="{681B859E-D816-47BD-894B-1EC89EAE5BF2}" type="datetimeFigureOut">
              <a:rPr lang="es-PE" smtClean="0"/>
              <a:t>26/09/2022</a:t>
            </a:fld>
            <a:endParaRPr lang="es-PE"/>
          </a:p>
        </p:txBody>
      </p:sp>
      <p:sp>
        <p:nvSpPr>
          <p:cNvPr id="5" name="Marcador de pie de página 4">
            <a:extLst>
              <a:ext uri="{FF2B5EF4-FFF2-40B4-BE49-F238E27FC236}">
                <a16:creationId xmlns:a16="http://schemas.microsoft.com/office/drawing/2014/main" id="{245FC74B-4875-DB9B-8094-D09C67D02B0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3F7ADFD-C528-04B1-5726-E2F3106B8A0F}"/>
              </a:ext>
            </a:extLst>
          </p:cNvPr>
          <p:cNvSpPr>
            <a:spLocks noGrp="1"/>
          </p:cNvSpPr>
          <p:nvPr>
            <p:ph type="sldNum" sz="quarter" idx="12"/>
          </p:nvPr>
        </p:nvSpPr>
        <p:spPr/>
        <p:txBody>
          <a:bodyPr/>
          <a:lstStyle/>
          <a:p>
            <a:fld id="{03146302-0456-41B0-9821-36D76754A14A}" type="slidenum">
              <a:rPr lang="es-PE" smtClean="0"/>
              <a:t>‹Nº›</a:t>
            </a:fld>
            <a:endParaRPr lang="es-PE"/>
          </a:p>
        </p:txBody>
      </p:sp>
    </p:spTree>
    <p:extLst>
      <p:ext uri="{BB962C8B-B14F-4D97-AF65-F5344CB8AC3E}">
        <p14:creationId xmlns:p14="http://schemas.microsoft.com/office/powerpoint/2010/main" val="23897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5294C-97A3-8CCD-0E0D-633733A28A9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E37549A-3633-44D8-D76A-F5D553BB557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C575A90-7BBB-9C91-4560-FD646F58699B}"/>
              </a:ext>
            </a:extLst>
          </p:cNvPr>
          <p:cNvSpPr>
            <a:spLocks noGrp="1"/>
          </p:cNvSpPr>
          <p:nvPr>
            <p:ph type="dt" sz="half" idx="10"/>
          </p:nvPr>
        </p:nvSpPr>
        <p:spPr/>
        <p:txBody>
          <a:bodyPr/>
          <a:lstStyle/>
          <a:p>
            <a:fld id="{681B859E-D816-47BD-894B-1EC89EAE5BF2}" type="datetimeFigureOut">
              <a:rPr lang="es-PE" smtClean="0"/>
              <a:t>26/09/2022</a:t>
            </a:fld>
            <a:endParaRPr lang="es-PE"/>
          </a:p>
        </p:txBody>
      </p:sp>
      <p:sp>
        <p:nvSpPr>
          <p:cNvPr id="5" name="Marcador de pie de página 4">
            <a:extLst>
              <a:ext uri="{FF2B5EF4-FFF2-40B4-BE49-F238E27FC236}">
                <a16:creationId xmlns:a16="http://schemas.microsoft.com/office/drawing/2014/main" id="{53A3BBCB-D63B-CCBC-207C-62CC8F3545C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BD38E3F-6DE1-3963-A660-0A7E8EC40868}"/>
              </a:ext>
            </a:extLst>
          </p:cNvPr>
          <p:cNvSpPr>
            <a:spLocks noGrp="1"/>
          </p:cNvSpPr>
          <p:nvPr>
            <p:ph type="sldNum" sz="quarter" idx="12"/>
          </p:nvPr>
        </p:nvSpPr>
        <p:spPr/>
        <p:txBody>
          <a:bodyPr/>
          <a:lstStyle/>
          <a:p>
            <a:fld id="{03146302-0456-41B0-9821-36D76754A14A}" type="slidenum">
              <a:rPr lang="es-PE" smtClean="0"/>
              <a:t>‹Nº›</a:t>
            </a:fld>
            <a:endParaRPr lang="es-PE"/>
          </a:p>
        </p:txBody>
      </p:sp>
    </p:spTree>
    <p:extLst>
      <p:ext uri="{BB962C8B-B14F-4D97-AF65-F5344CB8AC3E}">
        <p14:creationId xmlns:p14="http://schemas.microsoft.com/office/powerpoint/2010/main" val="69626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A50BA-57F9-E7B9-BE32-FCAD1BE06CB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75A8BA0-AF31-4AA9-CE19-A55BCEBB89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7A8FAE4-5663-A5E1-6A86-8E91BF248C53}"/>
              </a:ext>
            </a:extLst>
          </p:cNvPr>
          <p:cNvSpPr>
            <a:spLocks noGrp="1"/>
          </p:cNvSpPr>
          <p:nvPr>
            <p:ph type="dt" sz="half" idx="10"/>
          </p:nvPr>
        </p:nvSpPr>
        <p:spPr/>
        <p:txBody>
          <a:bodyPr/>
          <a:lstStyle/>
          <a:p>
            <a:fld id="{681B859E-D816-47BD-894B-1EC89EAE5BF2}" type="datetimeFigureOut">
              <a:rPr lang="es-PE" smtClean="0"/>
              <a:t>26/09/2022</a:t>
            </a:fld>
            <a:endParaRPr lang="es-PE"/>
          </a:p>
        </p:txBody>
      </p:sp>
      <p:sp>
        <p:nvSpPr>
          <p:cNvPr id="5" name="Marcador de pie de página 4">
            <a:extLst>
              <a:ext uri="{FF2B5EF4-FFF2-40B4-BE49-F238E27FC236}">
                <a16:creationId xmlns:a16="http://schemas.microsoft.com/office/drawing/2014/main" id="{127DF2F0-A6CF-7BC6-A1A9-EDD8FE7796A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28D1A26-DAC7-1726-34FC-CA64D24212BA}"/>
              </a:ext>
            </a:extLst>
          </p:cNvPr>
          <p:cNvSpPr>
            <a:spLocks noGrp="1"/>
          </p:cNvSpPr>
          <p:nvPr>
            <p:ph type="sldNum" sz="quarter" idx="12"/>
          </p:nvPr>
        </p:nvSpPr>
        <p:spPr/>
        <p:txBody>
          <a:bodyPr/>
          <a:lstStyle/>
          <a:p>
            <a:fld id="{03146302-0456-41B0-9821-36D76754A14A}" type="slidenum">
              <a:rPr lang="es-PE" smtClean="0"/>
              <a:t>‹Nº›</a:t>
            </a:fld>
            <a:endParaRPr lang="es-PE"/>
          </a:p>
        </p:txBody>
      </p:sp>
    </p:spTree>
    <p:extLst>
      <p:ext uri="{BB962C8B-B14F-4D97-AF65-F5344CB8AC3E}">
        <p14:creationId xmlns:p14="http://schemas.microsoft.com/office/powerpoint/2010/main" val="21032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E527E-E32D-21D2-B6E9-760A2E95BE1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7FBFD9A-592D-6C77-DB4D-A0D137E921A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4FC8A8BD-E9BE-F8C4-4179-B63DB2FF7CB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4D93A088-B997-56EE-84CE-0CFB66B7213C}"/>
              </a:ext>
            </a:extLst>
          </p:cNvPr>
          <p:cNvSpPr>
            <a:spLocks noGrp="1"/>
          </p:cNvSpPr>
          <p:nvPr>
            <p:ph type="dt" sz="half" idx="10"/>
          </p:nvPr>
        </p:nvSpPr>
        <p:spPr/>
        <p:txBody>
          <a:bodyPr/>
          <a:lstStyle/>
          <a:p>
            <a:fld id="{681B859E-D816-47BD-894B-1EC89EAE5BF2}" type="datetimeFigureOut">
              <a:rPr lang="es-PE" smtClean="0"/>
              <a:t>26/09/2022</a:t>
            </a:fld>
            <a:endParaRPr lang="es-PE"/>
          </a:p>
        </p:txBody>
      </p:sp>
      <p:sp>
        <p:nvSpPr>
          <p:cNvPr id="6" name="Marcador de pie de página 5">
            <a:extLst>
              <a:ext uri="{FF2B5EF4-FFF2-40B4-BE49-F238E27FC236}">
                <a16:creationId xmlns:a16="http://schemas.microsoft.com/office/drawing/2014/main" id="{67BAD531-EBC7-812A-016F-1C464E7AE7E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92749B5-16D7-2D9C-D74B-A14E90A685FB}"/>
              </a:ext>
            </a:extLst>
          </p:cNvPr>
          <p:cNvSpPr>
            <a:spLocks noGrp="1"/>
          </p:cNvSpPr>
          <p:nvPr>
            <p:ph type="sldNum" sz="quarter" idx="12"/>
          </p:nvPr>
        </p:nvSpPr>
        <p:spPr/>
        <p:txBody>
          <a:bodyPr/>
          <a:lstStyle/>
          <a:p>
            <a:fld id="{03146302-0456-41B0-9821-36D76754A14A}" type="slidenum">
              <a:rPr lang="es-PE" smtClean="0"/>
              <a:t>‹Nº›</a:t>
            </a:fld>
            <a:endParaRPr lang="es-PE"/>
          </a:p>
        </p:txBody>
      </p:sp>
    </p:spTree>
    <p:extLst>
      <p:ext uri="{BB962C8B-B14F-4D97-AF65-F5344CB8AC3E}">
        <p14:creationId xmlns:p14="http://schemas.microsoft.com/office/powerpoint/2010/main" val="301958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794FF-A4CF-E667-CDD0-99766A3EEA1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82651C3-31A3-5432-1864-A8DC1FE94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DE322B6-3325-9123-8B8B-8D9A6C94DF1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21F84C3-C965-A8A4-0BB7-8C2A47E12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197BF75-DBE6-83BF-C33E-28771796B44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3CC90F70-C145-F41B-D539-5206D6E634D9}"/>
              </a:ext>
            </a:extLst>
          </p:cNvPr>
          <p:cNvSpPr>
            <a:spLocks noGrp="1"/>
          </p:cNvSpPr>
          <p:nvPr>
            <p:ph type="dt" sz="half" idx="10"/>
          </p:nvPr>
        </p:nvSpPr>
        <p:spPr/>
        <p:txBody>
          <a:bodyPr/>
          <a:lstStyle/>
          <a:p>
            <a:fld id="{681B859E-D816-47BD-894B-1EC89EAE5BF2}" type="datetimeFigureOut">
              <a:rPr lang="es-PE" smtClean="0"/>
              <a:t>26/09/2022</a:t>
            </a:fld>
            <a:endParaRPr lang="es-PE"/>
          </a:p>
        </p:txBody>
      </p:sp>
      <p:sp>
        <p:nvSpPr>
          <p:cNvPr id="8" name="Marcador de pie de página 7">
            <a:extLst>
              <a:ext uri="{FF2B5EF4-FFF2-40B4-BE49-F238E27FC236}">
                <a16:creationId xmlns:a16="http://schemas.microsoft.com/office/drawing/2014/main" id="{BB8980E1-49EB-866D-15D9-BABC2E293547}"/>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B7EEF782-5502-3782-E32F-AB56EB4C67DE}"/>
              </a:ext>
            </a:extLst>
          </p:cNvPr>
          <p:cNvSpPr>
            <a:spLocks noGrp="1"/>
          </p:cNvSpPr>
          <p:nvPr>
            <p:ph type="sldNum" sz="quarter" idx="12"/>
          </p:nvPr>
        </p:nvSpPr>
        <p:spPr/>
        <p:txBody>
          <a:bodyPr/>
          <a:lstStyle/>
          <a:p>
            <a:fld id="{03146302-0456-41B0-9821-36D76754A14A}" type="slidenum">
              <a:rPr lang="es-PE" smtClean="0"/>
              <a:t>‹Nº›</a:t>
            </a:fld>
            <a:endParaRPr lang="es-PE"/>
          </a:p>
        </p:txBody>
      </p:sp>
    </p:spTree>
    <p:extLst>
      <p:ext uri="{BB962C8B-B14F-4D97-AF65-F5344CB8AC3E}">
        <p14:creationId xmlns:p14="http://schemas.microsoft.com/office/powerpoint/2010/main" val="1828514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BBAA-50B5-C6D5-FAA2-8F12336A2E8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A756716C-CF46-7751-5D23-C614285B09CD}"/>
              </a:ext>
            </a:extLst>
          </p:cNvPr>
          <p:cNvSpPr>
            <a:spLocks noGrp="1"/>
          </p:cNvSpPr>
          <p:nvPr>
            <p:ph type="dt" sz="half" idx="10"/>
          </p:nvPr>
        </p:nvSpPr>
        <p:spPr/>
        <p:txBody>
          <a:bodyPr/>
          <a:lstStyle/>
          <a:p>
            <a:fld id="{681B859E-D816-47BD-894B-1EC89EAE5BF2}" type="datetimeFigureOut">
              <a:rPr lang="es-PE" smtClean="0"/>
              <a:t>26/09/2022</a:t>
            </a:fld>
            <a:endParaRPr lang="es-PE"/>
          </a:p>
        </p:txBody>
      </p:sp>
      <p:sp>
        <p:nvSpPr>
          <p:cNvPr id="4" name="Marcador de pie de página 3">
            <a:extLst>
              <a:ext uri="{FF2B5EF4-FFF2-40B4-BE49-F238E27FC236}">
                <a16:creationId xmlns:a16="http://schemas.microsoft.com/office/drawing/2014/main" id="{EF3FAE7D-6EAA-CE78-BCE7-76BA823B8D9E}"/>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831DD736-322F-07F0-7B23-EFDA49F02A83}"/>
              </a:ext>
            </a:extLst>
          </p:cNvPr>
          <p:cNvSpPr>
            <a:spLocks noGrp="1"/>
          </p:cNvSpPr>
          <p:nvPr>
            <p:ph type="sldNum" sz="quarter" idx="12"/>
          </p:nvPr>
        </p:nvSpPr>
        <p:spPr/>
        <p:txBody>
          <a:bodyPr/>
          <a:lstStyle/>
          <a:p>
            <a:fld id="{03146302-0456-41B0-9821-36D76754A14A}" type="slidenum">
              <a:rPr lang="es-PE" smtClean="0"/>
              <a:t>‹Nº›</a:t>
            </a:fld>
            <a:endParaRPr lang="es-PE"/>
          </a:p>
        </p:txBody>
      </p:sp>
    </p:spTree>
    <p:extLst>
      <p:ext uri="{BB962C8B-B14F-4D97-AF65-F5344CB8AC3E}">
        <p14:creationId xmlns:p14="http://schemas.microsoft.com/office/powerpoint/2010/main" val="178616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0F3BA36-9A52-6790-6AA1-B5CB4D8A4AA4}"/>
              </a:ext>
            </a:extLst>
          </p:cNvPr>
          <p:cNvSpPr>
            <a:spLocks noGrp="1"/>
          </p:cNvSpPr>
          <p:nvPr>
            <p:ph type="dt" sz="half" idx="10"/>
          </p:nvPr>
        </p:nvSpPr>
        <p:spPr/>
        <p:txBody>
          <a:bodyPr/>
          <a:lstStyle/>
          <a:p>
            <a:fld id="{681B859E-D816-47BD-894B-1EC89EAE5BF2}" type="datetimeFigureOut">
              <a:rPr lang="es-PE" smtClean="0"/>
              <a:t>26/09/2022</a:t>
            </a:fld>
            <a:endParaRPr lang="es-PE"/>
          </a:p>
        </p:txBody>
      </p:sp>
      <p:sp>
        <p:nvSpPr>
          <p:cNvPr id="3" name="Marcador de pie de página 2">
            <a:extLst>
              <a:ext uri="{FF2B5EF4-FFF2-40B4-BE49-F238E27FC236}">
                <a16:creationId xmlns:a16="http://schemas.microsoft.com/office/drawing/2014/main" id="{D23B32E6-97CF-26EB-159C-7CAFA586D5ED}"/>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519CF57B-20A5-0CA7-8660-E8024C02198A}"/>
              </a:ext>
            </a:extLst>
          </p:cNvPr>
          <p:cNvSpPr>
            <a:spLocks noGrp="1"/>
          </p:cNvSpPr>
          <p:nvPr>
            <p:ph type="sldNum" sz="quarter" idx="12"/>
          </p:nvPr>
        </p:nvSpPr>
        <p:spPr/>
        <p:txBody>
          <a:bodyPr/>
          <a:lstStyle/>
          <a:p>
            <a:fld id="{03146302-0456-41B0-9821-36D76754A14A}" type="slidenum">
              <a:rPr lang="es-PE" smtClean="0"/>
              <a:t>‹Nº›</a:t>
            </a:fld>
            <a:endParaRPr lang="es-PE"/>
          </a:p>
        </p:txBody>
      </p:sp>
    </p:spTree>
    <p:extLst>
      <p:ext uri="{BB962C8B-B14F-4D97-AF65-F5344CB8AC3E}">
        <p14:creationId xmlns:p14="http://schemas.microsoft.com/office/powerpoint/2010/main" val="55049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3B11D-61D3-B20D-381B-25A38743F3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0C565D9-D4B0-5043-7A46-B63B46ED9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10A488BF-7223-FB41-1786-385F3E8B7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8F2E77F-7715-E674-BB24-CDAB7E93058D}"/>
              </a:ext>
            </a:extLst>
          </p:cNvPr>
          <p:cNvSpPr>
            <a:spLocks noGrp="1"/>
          </p:cNvSpPr>
          <p:nvPr>
            <p:ph type="dt" sz="half" idx="10"/>
          </p:nvPr>
        </p:nvSpPr>
        <p:spPr/>
        <p:txBody>
          <a:bodyPr/>
          <a:lstStyle/>
          <a:p>
            <a:fld id="{681B859E-D816-47BD-894B-1EC89EAE5BF2}" type="datetimeFigureOut">
              <a:rPr lang="es-PE" smtClean="0"/>
              <a:t>26/09/2022</a:t>
            </a:fld>
            <a:endParaRPr lang="es-PE"/>
          </a:p>
        </p:txBody>
      </p:sp>
      <p:sp>
        <p:nvSpPr>
          <p:cNvPr id="6" name="Marcador de pie de página 5">
            <a:extLst>
              <a:ext uri="{FF2B5EF4-FFF2-40B4-BE49-F238E27FC236}">
                <a16:creationId xmlns:a16="http://schemas.microsoft.com/office/drawing/2014/main" id="{E3375887-D384-93F0-1417-03AF9AC5386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94A1932-35CA-E7CB-2FDD-F60A7F316F1B}"/>
              </a:ext>
            </a:extLst>
          </p:cNvPr>
          <p:cNvSpPr>
            <a:spLocks noGrp="1"/>
          </p:cNvSpPr>
          <p:nvPr>
            <p:ph type="sldNum" sz="quarter" idx="12"/>
          </p:nvPr>
        </p:nvSpPr>
        <p:spPr/>
        <p:txBody>
          <a:bodyPr/>
          <a:lstStyle/>
          <a:p>
            <a:fld id="{03146302-0456-41B0-9821-36D76754A14A}" type="slidenum">
              <a:rPr lang="es-PE" smtClean="0"/>
              <a:t>‹Nº›</a:t>
            </a:fld>
            <a:endParaRPr lang="es-PE"/>
          </a:p>
        </p:txBody>
      </p:sp>
    </p:spTree>
    <p:extLst>
      <p:ext uri="{BB962C8B-B14F-4D97-AF65-F5344CB8AC3E}">
        <p14:creationId xmlns:p14="http://schemas.microsoft.com/office/powerpoint/2010/main" val="140617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02981-FC5A-154A-1D8F-7A93CC0E43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7BED8CF0-BC8F-CB6C-C285-13088763D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032895B5-D9A1-2E78-6400-2481E11E6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E4754D-9274-E3CC-4013-8C0F134061EA}"/>
              </a:ext>
            </a:extLst>
          </p:cNvPr>
          <p:cNvSpPr>
            <a:spLocks noGrp="1"/>
          </p:cNvSpPr>
          <p:nvPr>
            <p:ph type="dt" sz="half" idx="10"/>
          </p:nvPr>
        </p:nvSpPr>
        <p:spPr/>
        <p:txBody>
          <a:bodyPr/>
          <a:lstStyle/>
          <a:p>
            <a:fld id="{681B859E-D816-47BD-894B-1EC89EAE5BF2}" type="datetimeFigureOut">
              <a:rPr lang="es-PE" smtClean="0"/>
              <a:t>26/09/2022</a:t>
            </a:fld>
            <a:endParaRPr lang="es-PE"/>
          </a:p>
        </p:txBody>
      </p:sp>
      <p:sp>
        <p:nvSpPr>
          <p:cNvPr id="6" name="Marcador de pie de página 5">
            <a:extLst>
              <a:ext uri="{FF2B5EF4-FFF2-40B4-BE49-F238E27FC236}">
                <a16:creationId xmlns:a16="http://schemas.microsoft.com/office/drawing/2014/main" id="{CA0B5A26-DA21-B58D-58B2-47B09AA3E75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5E9CB68-31C8-7CDC-41AA-B42CBEF8F522}"/>
              </a:ext>
            </a:extLst>
          </p:cNvPr>
          <p:cNvSpPr>
            <a:spLocks noGrp="1"/>
          </p:cNvSpPr>
          <p:nvPr>
            <p:ph type="sldNum" sz="quarter" idx="12"/>
          </p:nvPr>
        </p:nvSpPr>
        <p:spPr/>
        <p:txBody>
          <a:bodyPr/>
          <a:lstStyle/>
          <a:p>
            <a:fld id="{03146302-0456-41B0-9821-36D76754A14A}" type="slidenum">
              <a:rPr lang="es-PE" smtClean="0"/>
              <a:t>‹Nº›</a:t>
            </a:fld>
            <a:endParaRPr lang="es-PE"/>
          </a:p>
        </p:txBody>
      </p:sp>
    </p:spTree>
    <p:extLst>
      <p:ext uri="{BB962C8B-B14F-4D97-AF65-F5344CB8AC3E}">
        <p14:creationId xmlns:p14="http://schemas.microsoft.com/office/powerpoint/2010/main" val="186728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04388BA-B2A8-FD16-E756-FA0819ADCA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E1130DF-0032-467F-88A8-6B8829599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5227438-D8A4-4F32-3239-BA6D04EA3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B859E-D816-47BD-894B-1EC89EAE5BF2}" type="datetimeFigureOut">
              <a:rPr lang="es-PE" smtClean="0"/>
              <a:t>26/09/2022</a:t>
            </a:fld>
            <a:endParaRPr lang="es-PE"/>
          </a:p>
        </p:txBody>
      </p:sp>
      <p:sp>
        <p:nvSpPr>
          <p:cNvPr id="5" name="Marcador de pie de página 4">
            <a:extLst>
              <a:ext uri="{FF2B5EF4-FFF2-40B4-BE49-F238E27FC236}">
                <a16:creationId xmlns:a16="http://schemas.microsoft.com/office/drawing/2014/main" id="{48F54961-4CD8-037D-7E8C-70948A038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4E3E42F-FDB6-57C6-BFF7-DE775025E3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46302-0456-41B0-9821-36D76754A14A}" type="slidenum">
              <a:rPr lang="es-PE" smtClean="0"/>
              <a:t>‹Nº›</a:t>
            </a:fld>
            <a:endParaRPr lang="es-PE"/>
          </a:p>
        </p:txBody>
      </p:sp>
    </p:spTree>
    <p:extLst>
      <p:ext uri="{BB962C8B-B14F-4D97-AF65-F5344CB8AC3E}">
        <p14:creationId xmlns:p14="http://schemas.microsoft.com/office/powerpoint/2010/main" val="325835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image" Target="../media/image9.png"/><Relationship Id="rId5" Type="http://schemas.openxmlformats.org/officeDocument/2006/relationships/image" Target="../media/image4.svg"/><Relationship Id="rId10" Type="http://schemas.openxmlformats.org/officeDocument/2006/relationships/image" Target="../media/image8.svg"/><Relationship Id="rId4" Type="http://schemas.openxmlformats.org/officeDocument/2006/relationships/image" Target="../media/image3.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8.png"/><Relationship Id="rId3" Type="http://schemas.openxmlformats.org/officeDocument/2006/relationships/image" Target="../media/image11.svg"/><Relationship Id="rId7" Type="http://schemas.openxmlformats.org/officeDocument/2006/relationships/image" Target="../media/image14.png"/><Relationship Id="rId12" Type="http://schemas.openxmlformats.org/officeDocument/2006/relationships/slide" Target="slide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slide" Target="slide3.xml"/><Relationship Id="rId11" Type="http://schemas.openxmlformats.org/officeDocument/2006/relationships/image" Target="../media/image17.svg"/><Relationship Id="rId5" Type="http://schemas.openxmlformats.org/officeDocument/2006/relationships/image" Target="../media/image13.sv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slide" Target="slide4.xml"/><Relationship Id="rId14" Type="http://schemas.openxmlformats.org/officeDocument/2006/relationships/image" Target="../media/image19.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6.png"/><Relationship Id="rId3" Type="http://schemas.openxmlformats.org/officeDocument/2006/relationships/image" Target="../media/image21.svg"/><Relationship Id="rId7" Type="http://schemas.openxmlformats.org/officeDocument/2006/relationships/image" Target="../media/image24.png"/><Relationship Id="rId12" Type="http://schemas.openxmlformats.org/officeDocument/2006/relationships/slide" Target="slide4.xml"/><Relationship Id="rId17" Type="http://schemas.openxmlformats.org/officeDocument/2006/relationships/image" Target="../media/image19.svg"/><Relationship Id="rId2" Type="http://schemas.openxmlformats.org/officeDocument/2006/relationships/image" Target="../media/image20.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image" Target="../media/image27.svg"/><Relationship Id="rId5" Type="http://schemas.openxmlformats.org/officeDocument/2006/relationships/image" Target="../media/image23.svg"/><Relationship Id="rId15" Type="http://schemas.openxmlformats.org/officeDocument/2006/relationships/slide" Target="slide1.xml"/><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slide" Target="slide3.xml"/><Relationship Id="rId14"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slide" Target="slide4.xml"/><Relationship Id="rId18" Type="http://schemas.openxmlformats.org/officeDocument/2006/relationships/image" Target="../media/image19.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15.svg"/><Relationship Id="rId17" Type="http://schemas.openxmlformats.org/officeDocument/2006/relationships/image" Target="../media/image18.png"/><Relationship Id="rId2" Type="http://schemas.openxmlformats.org/officeDocument/2006/relationships/image" Target="../media/image28.png"/><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14.png"/><Relationship Id="rId5" Type="http://schemas.openxmlformats.org/officeDocument/2006/relationships/image" Target="../media/image31.svg"/><Relationship Id="rId15" Type="http://schemas.openxmlformats.org/officeDocument/2006/relationships/image" Target="../media/image35.svg"/><Relationship Id="rId10" Type="http://schemas.openxmlformats.org/officeDocument/2006/relationships/slide" Target="slide3.xml"/><Relationship Id="rId4" Type="http://schemas.openxmlformats.org/officeDocument/2006/relationships/image" Target="../media/image30.png"/><Relationship Id="rId9" Type="http://schemas.openxmlformats.org/officeDocument/2006/relationships/image" Target="../media/image25.svg"/><Relationship Id="rId14"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15.svg"/><Relationship Id="rId18" Type="http://schemas.openxmlformats.org/officeDocument/2006/relationships/image" Target="../media/image18.png"/><Relationship Id="rId3" Type="http://schemas.openxmlformats.org/officeDocument/2006/relationships/image" Target="../media/image29.svg"/><Relationship Id="rId7" Type="http://schemas.openxmlformats.org/officeDocument/2006/relationships/image" Target="../media/image39.svg"/><Relationship Id="rId12" Type="http://schemas.openxmlformats.org/officeDocument/2006/relationships/image" Target="../media/image14.png"/><Relationship Id="rId17" Type="http://schemas.openxmlformats.org/officeDocument/2006/relationships/slide" Target="slide1.xml"/><Relationship Id="rId2" Type="http://schemas.openxmlformats.org/officeDocument/2006/relationships/image" Target="../media/image28.png"/><Relationship Id="rId16"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slide" Target="slide3.xml"/><Relationship Id="rId5" Type="http://schemas.openxmlformats.org/officeDocument/2006/relationships/image" Target="../media/image37.svg"/><Relationship Id="rId15" Type="http://schemas.openxmlformats.org/officeDocument/2006/relationships/image" Target="../media/image34.png"/><Relationship Id="rId10" Type="http://schemas.openxmlformats.org/officeDocument/2006/relationships/image" Target="../media/image25.svg"/><Relationship Id="rId19" Type="http://schemas.openxmlformats.org/officeDocument/2006/relationships/image" Target="../media/image19.svg"/><Relationship Id="rId4" Type="http://schemas.openxmlformats.org/officeDocument/2006/relationships/image" Target="../media/image36.png"/><Relationship Id="rId9" Type="http://schemas.openxmlformats.org/officeDocument/2006/relationships/image" Target="../media/image24.png"/><Relationship Id="rId14" Type="http://schemas.openxmlformats.org/officeDocument/2006/relationships/slide" Target="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72778F0E-1199-11AE-2CF9-54082D4ED8E4}"/>
              </a:ext>
            </a:extLst>
          </p:cNvPr>
          <p:cNvSpPr/>
          <p:nvPr/>
        </p:nvSpPr>
        <p:spPr>
          <a:xfrm>
            <a:off x="7200900" y="414338"/>
            <a:ext cx="4171950" cy="5822950"/>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a:extLst>
              <a:ext uri="{FF2B5EF4-FFF2-40B4-BE49-F238E27FC236}">
                <a16:creationId xmlns:a16="http://schemas.microsoft.com/office/drawing/2014/main" id="{DB8F7D3A-599B-47A9-B159-4057EECE0062}"/>
              </a:ext>
            </a:extLst>
          </p:cNvPr>
          <p:cNvSpPr>
            <a:spLocks noGrp="1"/>
          </p:cNvSpPr>
          <p:nvPr>
            <p:ph type="ctrTitle"/>
          </p:nvPr>
        </p:nvSpPr>
        <p:spPr>
          <a:xfrm>
            <a:off x="1009648" y="3325813"/>
            <a:ext cx="4394200" cy="2387600"/>
          </a:xfrm>
        </p:spPr>
        <p:txBody>
          <a:bodyPr>
            <a:normAutofit/>
          </a:bodyPr>
          <a:lstStyle/>
          <a:p>
            <a:r>
              <a:rPr lang="es-ES" b="1" dirty="0">
                <a:solidFill>
                  <a:srgbClr val="009999"/>
                </a:solidFill>
              </a:rPr>
              <a:t>PROCESO COGNITIVO</a:t>
            </a:r>
            <a:endParaRPr lang="es-PE" b="1" dirty="0">
              <a:solidFill>
                <a:srgbClr val="009999"/>
              </a:solidFill>
            </a:endParaRPr>
          </a:p>
        </p:txBody>
      </p:sp>
      <p:sp>
        <p:nvSpPr>
          <p:cNvPr id="3" name="Subtítulo 2">
            <a:extLst>
              <a:ext uri="{FF2B5EF4-FFF2-40B4-BE49-F238E27FC236}">
                <a16:creationId xmlns:a16="http://schemas.microsoft.com/office/drawing/2014/main" id="{1544A66A-C519-A5FA-A9EE-95AEFE6DBC4E}"/>
              </a:ext>
            </a:extLst>
          </p:cNvPr>
          <p:cNvSpPr>
            <a:spLocks noGrp="1"/>
          </p:cNvSpPr>
          <p:nvPr>
            <p:ph type="subTitle" idx="1"/>
          </p:nvPr>
        </p:nvSpPr>
        <p:spPr>
          <a:xfrm>
            <a:off x="8216900" y="832195"/>
            <a:ext cx="2286000" cy="969962"/>
          </a:xfrm>
        </p:spPr>
        <p:txBody>
          <a:bodyPr/>
          <a:lstStyle/>
          <a:p>
            <a:pPr algn="l"/>
            <a:r>
              <a:rPr lang="es-ES" b="1" dirty="0">
                <a:solidFill>
                  <a:schemeClr val="bg1"/>
                </a:solidFill>
              </a:rPr>
              <a:t>MÉTODOS</a:t>
            </a:r>
            <a:endParaRPr lang="es-PE" dirty="0">
              <a:solidFill>
                <a:schemeClr val="bg1"/>
              </a:solidFill>
            </a:endParaRPr>
          </a:p>
        </p:txBody>
      </p:sp>
      <p:sp>
        <p:nvSpPr>
          <p:cNvPr id="4" name="Subtítulo 2">
            <a:extLst>
              <a:ext uri="{FF2B5EF4-FFF2-40B4-BE49-F238E27FC236}">
                <a16:creationId xmlns:a16="http://schemas.microsoft.com/office/drawing/2014/main" id="{AB749493-C50A-A960-02CC-9AE5274BE8D9}"/>
              </a:ext>
            </a:extLst>
          </p:cNvPr>
          <p:cNvSpPr txBox="1">
            <a:spLocks/>
          </p:cNvSpPr>
          <p:nvPr/>
        </p:nvSpPr>
        <p:spPr>
          <a:xfrm>
            <a:off x="8425936" y="3095910"/>
            <a:ext cx="2286000"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b="1" dirty="0">
                <a:solidFill>
                  <a:schemeClr val="bg1"/>
                </a:solidFill>
              </a:rPr>
              <a:t>EL MODELO</a:t>
            </a:r>
            <a:endParaRPr lang="es-PE" b="1" dirty="0">
              <a:solidFill>
                <a:schemeClr val="bg1"/>
              </a:solidFill>
            </a:endParaRPr>
          </a:p>
        </p:txBody>
      </p:sp>
      <p:sp>
        <p:nvSpPr>
          <p:cNvPr id="5" name="Subtítulo 2">
            <a:extLst>
              <a:ext uri="{FF2B5EF4-FFF2-40B4-BE49-F238E27FC236}">
                <a16:creationId xmlns:a16="http://schemas.microsoft.com/office/drawing/2014/main" id="{EE1E5EBA-2D21-ACBA-8F22-80B1F92E43EB}"/>
              </a:ext>
            </a:extLst>
          </p:cNvPr>
          <p:cNvSpPr txBox="1">
            <a:spLocks/>
          </p:cNvSpPr>
          <p:nvPr/>
        </p:nvSpPr>
        <p:spPr>
          <a:xfrm>
            <a:off x="8305286" y="5029691"/>
            <a:ext cx="2527300"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b="1" dirty="0">
                <a:solidFill>
                  <a:schemeClr val="bg1"/>
                </a:solidFill>
              </a:rPr>
              <a:t>¿Cómo FUNCIONA ESTE MODELO?</a:t>
            </a:r>
            <a:endParaRPr lang="es-PE" b="1" dirty="0">
              <a:solidFill>
                <a:schemeClr val="bg1"/>
              </a:solidFill>
            </a:endParaRPr>
          </a:p>
        </p:txBody>
      </p:sp>
      <p:pic>
        <p:nvPicPr>
          <p:cNvPr id="9" name="Gráfico 8" descr="Cabeza con engranajes con relleno sólido">
            <a:extLst>
              <a:ext uri="{FF2B5EF4-FFF2-40B4-BE49-F238E27FC236}">
                <a16:creationId xmlns:a16="http://schemas.microsoft.com/office/drawing/2014/main" id="{0665B782-A6FA-92F5-5D2F-B93E7DD1A3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108198" y="1360772"/>
            <a:ext cx="2705100" cy="2705100"/>
          </a:xfrm>
          <a:prstGeom prst="rect">
            <a:avLst/>
          </a:prstGeom>
        </p:spPr>
      </p:pic>
      <p:pic>
        <p:nvPicPr>
          <p:cNvPr id="11" name="Gráfico 10" descr="Diagrama de flujo circular con relleno sólido">
            <a:extLst>
              <a:ext uri="{FF2B5EF4-FFF2-40B4-BE49-F238E27FC236}">
                <a16:creationId xmlns:a16="http://schemas.microsoft.com/office/drawing/2014/main" id="{16F9DA8F-AEC9-A980-2A41-D88DDD54C2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419090" y="620712"/>
            <a:ext cx="788302" cy="788302"/>
          </a:xfrm>
          <a:prstGeom prst="rect">
            <a:avLst/>
          </a:prstGeom>
        </p:spPr>
      </p:pic>
      <p:pic>
        <p:nvPicPr>
          <p:cNvPr id="12" name="Gráfico 11" descr="Libros con relleno sólido">
            <a:hlinkClick r:id="rId6" action="ppaction://hlinksldjump"/>
            <a:extLst>
              <a:ext uri="{FF2B5EF4-FFF2-40B4-BE49-F238E27FC236}">
                <a16:creationId xmlns:a16="http://schemas.microsoft.com/office/drawing/2014/main" id="{4DD65318-1888-909F-A1A7-D24D052C42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549715" y="2931662"/>
            <a:ext cx="788302" cy="788302"/>
          </a:xfrm>
          <a:prstGeom prst="rect">
            <a:avLst/>
          </a:prstGeom>
        </p:spPr>
      </p:pic>
      <p:pic>
        <p:nvPicPr>
          <p:cNvPr id="7" name="Gráfico 6" descr="Aula de clases con relleno sólido">
            <a:hlinkClick r:id="rId6" action="ppaction://hlinksldjump"/>
            <a:extLst>
              <a:ext uri="{FF2B5EF4-FFF2-40B4-BE49-F238E27FC236}">
                <a16:creationId xmlns:a16="http://schemas.microsoft.com/office/drawing/2014/main" id="{82A353AB-5C8D-2D61-FB78-0BD667111C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7516984" y="4974815"/>
            <a:ext cx="788302" cy="788302"/>
          </a:xfrm>
          <a:prstGeom prst="rect">
            <a:avLst/>
          </a:prstGeom>
        </p:spPr>
      </p:pic>
      <p:sp>
        <p:nvSpPr>
          <p:cNvPr id="8" name="CuadroTexto 7">
            <a:extLst>
              <a:ext uri="{FF2B5EF4-FFF2-40B4-BE49-F238E27FC236}">
                <a16:creationId xmlns:a16="http://schemas.microsoft.com/office/drawing/2014/main" id="{89D02A52-0ED2-01E4-AA13-BEB8D84F1828}"/>
              </a:ext>
            </a:extLst>
          </p:cNvPr>
          <p:cNvSpPr txBox="1"/>
          <p:nvPr/>
        </p:nvSpPr>
        <p:spPr>
          <a:xfrm>
            <a:off x="2516698" y="522032"/>
            <a:ext cx="2130803" cy="461665"/>
          </a:xfrm>
          <a:prstGeom prst="rect">
            <a:avLst/>
          </a:prstGeom>
          <a:solidFill>
            <a:srgbClr val="006666"/>
          </a:solidFill>
        </p:spPr>
        <p:txBody>
          <a:bodyPr wrap="square">
            <a:spAutoFit/>
          </a:bodyPr>
          <a:lstStyle/>
          <a:p>
            <a:r>
              <a:rPr lang="es-E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LA ESCRITURA</a:t>
            </a:r>
            <a:endParaRPr lang="es-PE"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CuadroTexto 5">
            <a:extLst>
              <a:ext uri="{FF2B5EF4-FFF2-40B4-BE49-F238E27FC236}">
                <a16:creationId xmlns:a16="http://schemas.microsoft.com/office/drawing/2014/main" id="{C73A8A3E-47A7-9F8B-08DD-68F76B3B1CB6}"/>
              </a:ext>
            </a:extLst>
          </p:cNvPr>
          <p:cNvSpPr txBox="1"/>
          <p:nvPr/>
        </p:nvSpPr>
        <p:spPr>
          <a:xfrm>
            <a:off x="2232870" y="6090380"/>
            <a:ext cx="3863130" cy="461665"/>
          </a:xfrm>
          <a:prstGeom prst="rect">
            <a:avLst/>
          </a:prstGeom>
          <a:solidFill>
            <a:srgbClr val="33CCCC"/>
          </a:solidFill>
        </p:spPr>
        <p:txBody>
          <a:bodyPr wrap="square">
            <a:spAutoFit/>
          </a:bodyPr>
          <a:lstStyle/>
          <a:p>
            <a:r>
              <a:rPr lang="es-E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Dra. Martina Bazán </a:t>
            </a:r>
            <a:r>
              <a:rPr lang="es-ES" sz="2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Untul</a:t>
            </a:r>
            <a:endParaRPr lang="es-PE"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0" name="Imagen 9">
            <a:extLst>
              <a:ext uri="{FF2B5EF4-FFF2-40B4-BE49-F238E27FC236}">
                <a16:creationId xmlns:a16="http://schemas.microsoft.com/office/drawing/2014/main" id="{3600FA09-8770-8572-DEAF-B226767FF045}"/>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1497" y="317816"/>
            <a:ext cx="754339" cy="1042955"/>
          </a:xfrm>
          <a:prstGeom prst="rect">
            <a:avLst/>
          </a:prstGeom>
          <a:noFill/>
          <a:ln>
            <a:noFill/>
          </a:ln>
        </p:spPr>
      </p:pic>
    </p:spTree>
    <p:extLst>
      <p:ext uri="{BB962C8B-B14F-4D97-AF65-F5344CB8AC3E}">
        <p14:creationId xmlns:p14="http://schemas.microsoft.com/office/powerpoint/2010/main" val="7153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upo 49">
            <a:extLst>
              <a:ext uri="{FF2B5EF4-FFF2-40B4-BE49-F238E27FC236}">
                <a16:creationId xmlns:a16="http://schemas.microsoft.com/office/drawing/2014/main" id="{E7BA26FF-39C2-45BF-0140-235EA47A8ECB}"/>
              </a:ext>
            </a:extLst>
          </p:cNvPr>
          <p:cNvGrpSpPr/>
          <p:nvPr/>
        </p:nvGrpSpPr>
        <p:grpSpPr>
          <a:xfrm>
            <a:off x="0" y="0"/>
            <a:ext cx="12192000" cy="6858000"/>
            <a:chOff x="0" y="0"/>
            <a:chExt cx="12192000" cy="6858000"/>
          </a:xfrm>
        </p:grpSpPr>
        <p:sp>
          <p:nvSpPr>
            <p:cNvPr id="8" name="Rectángulo 7">
              <a:extLst>
                <a:ext uri="{FF2B5EF4-FFF2-40B4-BE49-F238E27FC236}">
                  <a16:creationId xmlns:a16="http://schemas.microsoft.com/office/drawing/2014/main" id="{656D7514-FE26-D657-F2EB-25A29D07E213}"/>
                </a:ext>
              </a:extLst>
            </p:cNvPr>
            <p:cNvSpPr/>
            <p:nvPr/>
          </p:nvSpPr>
          <p:spPr>
            <a:xfrm>
              <a:off x="0" y="1003300"/>
              <a:ext cx="12192000" cy="5854700"/>
            </a:xfrm>
            <a:prstGeom prst="rect">
              <a:avLst/>
            </a:prstGeom>
            <a:solidFill>
              <a:srgbClr val="0099CC"/>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Rectángulo 26">
              <a:extLst>
                <a:ext uri="{FF2B5EF4-FFF2-40B4-BE49-F238E27FC236}">
                  <a16:creationId xmlns:a16="http://schemas.microsoft.com/office/drawing/2014/main" id="{F11DAFE9-EB81-C1C3-A8A0-86C6C2028852}"/>
                </a:ext>
              </a:extLst>
            </p:cNvPr>
            <p:cNvSpPr/>
            <p:nvPr/>
          </p:nvSpPr>
          <p:spPr>
            <a:xfrm>
              <a:off x="0" y="0"/>
              <a:ext cx="3958046" cy="1003300"/>
            </a:xfrm>
            <a:prstGeom prst="rect">
              <a:avLst/>
            </a:prstGeom>
            <a:solidFill>
              <a:srgbClr val="0099CC"/>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33" name="CuadroTexto 32">
            <a:extLst>
              <a:ext uri="{FF2B5EF4-FFF2-40B4-BE49-F238E27FC236}">
                <a16:creationId xmlns:a16="http://schemas.microsoft.com/office/drawing/2014/main" id="{52A6E102-0441-F759-8E33-494E390F5FB1}"/>
              </a:ext>
            </a:extLst>
          </p:cNvPr>
          <p:cNvSpPr txBox="1"/>
          <p:nvPr/>
        </p:nvSpPr>
        <p:spPr>
          <a:xfrm>
            <a:off x="926683" y="1405766"/>
            <a:ext cx="5376146" cy="923330"/>
          </a:xfrm>
          <a:prstGeom prst="rect">
            <a:avLst/>
          </a:prstGeom>
          <a:noFill/>
        </p:spPr>
        <p:txBody>
          <a:bodyPr wrap="square" rtlCol="0">
            <a:spAutoFit/>
          </a:bodyPr>
          <a:lstStyle/>
          <a:p>
            <a:pPr algn="just"/>
            <a:r>
              <a:rPr lang="es-ES" b="1" dirty="0">
                <a:solidFill>
                  <a:schemeClr val="bg1"/>
                </a:solidFill>
              </a:rPr>
              <a:t>Procesos secretos internos y no observables que ocurren en el cerebro del escritor durante el proceso de acción.</a:t>
            </a:r>
            <a:endParaRPr lang="es-PE" b="1" dirty="0">
              <a:solidFill>
                <a:schemeClr val="bg1"/>
              </a:solidFill>
            </a:endParaRPr>
          </a:p>
        </p:txBody>
      </p:sp>
      <p:sp>
        <p:nvSpPr>
          <p:cNvPr id="34" name="CuadroTexto 33">
            <a:extLst>
              <a:ext uri="{FF2B5EF4-FFF2-40B4-BE49-F238E27FC236}">
                <a16:creationId xmlns:a16="http://schemas.microsoft.com/office/drawing/2014/main" id="{9C98DCE3-416E-3CE8-2858-C1462D622C0B}"/>
              </a:ext>
            </a:extLst>
          </p:cNvPr>
          <p:cNvSpPr txBox="1"/>
          <p:nvPr/>
        </p:nvSpPr>
        <p:spPr>
          <a:xfrm>
            <a:off x="1143000" y="2775857"/>
            <a:ext cx="4441371" cy="400110"/>
          </a:xfrm>
          <a:prstGeom prst="rect">
            <a:avLst/>
          </a:prstGeom>
          <a:noFill/>
        </p:spPr>
        <p:txBody>
          <a:bodyPr wrap="square" rtlCol="0">
            <a:spAutoFit/>
          </a:bodyPr>
          <a:lstStyle/>
          <a:p>
            <a:r>
              <a:rPr lang="es-ES" sz="2000" b="1" dirty="0">
                <a:solidFill>
                  <a:srgbClr val="002060"/>
                </a:solidFill>
              </a:rPr>
              <a:t>ANÁLISIS INTROSPECTIVO</a:t>
            </a:r>
            <a:endParaRPr lang="es-PE" sz="2000" b="1" dirty="0">
              <a:solidFill>
                <a:srgbClr val="002060"/>
              </a:solidFill>
            </a:endParaRPr>
          </a:p>
        </p:txBody>
      </p:sp>
      <p:sp>
        <p:nvSpPr>
          <p:cNvPr id="35" name="CuadroTexto 34">
            <a:extLst>
              <a:ext uri="{FF2B5EF4-FFF2-40B4-BE49-F238E27FC236}">
                <a16:creationId xmlns:a16="http://schemas.microsoft.com/office/drawing/2014/main" id="{88AF1582-5476-4733-A9BF-9D625CE1920A}"/>
              </a:ext>
            </a:extLst>
          </p:cNvPr>
          <p:cNvSpPr txBox="1"/>
          <p:nvPr/>
        </p:nvSpPr>
        <p:spPr>
          <a:xfrm>
            <a:off x="7009739" y="2775857"/>
            <a:ext cx="4441371" cy="400110"/>
          </a:xfrm>
          <a:prstGeom prst="rect">
            <a:avLst/>
          </a:prstGeom>
          <a:noFill/>
        </p:spPr>
        <p:txBody>
          <a:bodyPr wrap="square" rtlCol="0">
            <a:spAutoFit/>
          </a:bodyPr>
          <a:lstStyle/>
          <a:p>
            <a:r>
              <a:rPr lang="es-ES" sz="2000" b="1" dirty="0">
                <a:solidFill>
                  <a:srgbClr val="002060"/>
                </a:solidFill>
              </a:rPr>
              <a:t>ANÁLISIS PROTOCOLARIO</a:t>
            </a:r>
            <a:endParaRPr lang="es-PE" sz="2000" b="1" dirty="0">
              <a:solidFill>
                <a:srgbClr val="002060"/>
              </a:solidFill>
            </a:endParaRPr>
          </a:p>
        </p:txBody>
      </p:sp>
      <p:pic>
        <p:nvPicPr>
          <p:cNvPr id="36" name="Gráfico 35" descr="Círculos con flechas contorno">
            <a:extLst>
              <a:ext uri="{FF2B5EF4-FFF2-40B4-BE49-F238E27FC236}">
                <a16:creationId xmlns:a16="http://schemas.microsoft.com/office/drawing/2014/main" id="{EF612237-62D5-61D7-3B98-22A53DC873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23122" y="2712386"/>
            <a:ext cx="527052" cy="527052"/>
          </a:xfrm>
          <a:prstGeom prst="rect">
            <a:avLst/>
          </a:prstGeom>
        </p:spPr>
      </p:pic>
      <p:pic>
        <p:nvPicPr>
          <p:cNvPr id="37" name="Gráfico 36" descr="Círculos con flechas contorno">
            <a:extLst>
              <a:ext uri="{FF2B5EF4-FFF2-40B4-BE49-F238E27FC236}">
                <a16:creationId xmlns:a16="http://schemas.microsoft.com/office/drawing/2014/main" id="{7A5BEB9E-FD84-8E03-5DFF-5BF59F505C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407561" y="2712386"/>
            <a:ext cx="527052" cy="527052"/>
          </a:xfrm>
          <a:prstGeom prst="rect">
            <a:avLst/>
          </a:prstGeom>
        </p:spPr>
      </p:pic>
      <p:sp>
        <p:nvSpPr>
          <p:cNvPr id="38" name="CuadroTexto 37">
            <a:extLst>
              <a:ext uri="{FF2B5EF4-FFF2-40B4-BE49-F238E27FC236}">
                <a16:creationId xmlns:a16="http://schemas.microsoft.com/office/drawing/2014/main" id="{A2D7B9FD-4FBB-5E3A-8C0B-23C5DDF37E13}"/>
              </a:ext>
            </a:extLst>
          </p:cNvPr>
          <p:cNvSpPr txBox="1"/>
          <p:nvPr/>
        </p:nvSpPr>
        <p:spPr>
          <a:xfrm>
            <a:off x="408214" y="3575957"/>
            <a:ext cx="5502729" cy="923330"/>
          </a:xfrm>
          <a:prstGeom prst="rect">
            <a:avLst/>
          </a:prstGeom>
          <a:noFill/>
        </p:spPr>
        <p:txBody>
          <a:bodyPr wrap="square" rtlCol="0">
            <a:spAutoFit/>
          </a:bodyPr>
          <a:lstStyle/>
          <a:p>
            <a:r>
              <a:rPr lang="es-MX" dirty="0">
                <a:solidFill>
                  <a:schemeClr val="bg1"/>
                </a:solidFill>
              </a:rPr>
              <a:t>Los escritores recuerdan, describen y analizan ellos mismos lo que han estado haciendo mientras componían el texto</a:t>
            </a:r>
            <a:r>
              <a:rPr lang="es-ES" dirty="0">
                <a:solidFill>
                  <a:schemeClr val="bg1"/>
                </a:solidFill>
              </a:rPr>
              <a:t>.</a:t>
            </a:r>
            <a:endParaRPr lang="es-PE" dirty="0">
              <a:solidFill>
                <a:schemeClr val="bg1"/>
              </a:solidFill>
            </a:endParaRPr>
          </a:p>
        </p:txBody>
      </p:sp>
      <p:sp>
        <p:nvSpPr>
          <p:cNvPr id="39" name="CuadroTexto 38">
            <a:extLst>
              <a:ext uri="{FF2B5EF4-FFF2-40B4-BE49-F238E27FC236}">
                <a16:creationId xmlns:a16="http://schemas.microsoft.com/office/drawing/2014/main" id="{24F39908-BC01-5F0B-5AC1-0F0A5D32A109}"/>
              </a:ext>
            </a:extLst>
          </p:cNvPr>
          <p:cNvSpPr txBox="1"/>
          <p:nvPr/>
        </p:nvSpPr>
        <p:spPr>
          <a:xfrm>
            <a:off x="6407561" y="3575957"/>
            <a:ext cx="5502729" cy="646331"/>
          </a:xfrm>
          <a:prstGeom prst="rect">
            <a:avLst/>
          </a:prstGeom>
          <a:noFill/>
        </p:spPr>
        <p:txBody>
          <a:bodyPr wrap="square" rtlCol="0">
            <a:spAutoFit/>
          </a:bodyPr>
          <a:lstStyle/>
          <a:p>
            <a:r>
              <a:rPr lang="es-MX" dirty="0">
                <a:solidFill>
                  <a:schemeClr val="bg1"/>
                </a:solidFill>
              </a:rPr>
              <a:t>Los escritores no analizan ni juzgan lo que han hecho, si no que sólo lo verbalizan mientras lo están haciendo </a:t>
            </a:r>
            <a:endParaRPr lang="es-PE" dirty="0">
              <a:solidFill>
                <a:schemeClr val="bg1"/>
              </a:solidFill>
            </a:endParaRPr>
          </a:p>
        </p:txBody>
      </p:sp>
      <p:sp>
        <p:nvSpPr>
          <p:cNvPr id="40" name="CuadroTexto 39">
            <a:extLst>
              <a:ext uri="{FF2B5EF4-FFF2-40B4-BE49-F238E27FC236}">
                <a16:creationId xmlns:a16="http://schemas.microsoft.com/office/drawing/2014/main" id="{6DA88AE6-59A2-05A2-731F-391140A91BE6}"/>
              </a:ext>
            </a:extLst>
          </p:cNvPr>
          <p:cNvSpPr txBox="1"/>
          <p:nvPr/>
        </p:nvSpPr>
        <p:spPr>
          <a:xfrm>
            <a:off x="1779814" y="4835806"/>
            <a:ext cx="4131128" cy="1754326"/>
          </a:xfrm>
          <a:prstGeom prst="rect">
            <a:avLst/>
          </a:prstGeom>
          <a:noFill/>
          <a:ln w="28575">
            <a:solidFill>
              <a:schemeClr val="bg1">
                <a:lumMod val="75000"/>
              </a:schemeClr>
            </a:solidFill>
          </a:ln>
        </p:spPr>
        <p:txBody>
          <a:bodyPr wrap="square" rtlCol="0">
            <a:spAutoFit/>
          </a:bodyPr>
          <a:lstStyle>
            <a:defPPr>
              <a:defRPr lang="es-PE"/>
            </a:defPPr>
            <a:lvl1pPr algn="just">
              <a:defRPr>
                <a:latin typeface="Century Gothic" panose="020B0502020202020204" pitchFamily="34" charset="0"/>
              </a:defRPr>
            </a:lvl1pPr>
          </a:lstStyle>
          <a:p>
            <a:r>
              <a:rPr lang="es-MX" dirty="0">
                <a:solidFill>
                  <a:schemeClr val="bg1"/>
                </a:solidFill>
              </a:rPr>
              <a:t>Se pide a los individuos que escriban un texto determinado y cuando lo han terminado, que expliquen todo lo que han estado haciendo, desde el principio hasta el final</a:t>
            </a:r>
            <a:r>
              <a:rPr lang="es-ES" dirty="0">
                <a:solidFill>
                  <a:schemeClr val="bg1"/>
                </a:solidFill>
              </a:rPr>
              <a:t>.</a:t>
            </a:r>
            <a:endParaRPr lang="es-PE" dirty="0">
              <a:solidFill>
                <a:schemeClr val="bg1"/>
              </a:solidFill>
            </a:endParaRPr>
          </a:p>
        </p:txBody>
      </p:sp>
      <p:sp>
        <p:nvSpPr>
          <p:cNvPr id="41" name="CuadroTexto 40">
            <a:extLst>
              <a:ext uri="{FF2B5EF4-FFF2-40B4-BE49-F238E27FC236}">
                <a16:creationId xmlns:a16="http://schemas.microsoft.com/office/drawing/2014/main" id="{FEAB4F6E-5D3B-1E90-79C2-DC63869035C5}"/>
              </a:ext>
            </a:extLst>
          </p:cNvPr>
          <p:cNvSpPr txBox="1"/>
          <p:nvPr/>
        </p:nvSpPr>
        <p:spPr>
          <a:xfrm>
            <a:off x="7779162" y="4835806"/>
            <a:ext cx="4131128" cy="1754326"/>
          </a:xfrm>
          <a:prstGeom prst="rect">
            <a:avLst/>
          </a:prstGeom>
          <a:noFill/>
          <a:ln w="28575">
            <a:solidFill>
              <a:schemeClr val="bg1">
                <a:lumMod val="75000"/>
              </a:schemeClr>
            </a:solidFill>
          </a:ln>
        </p:spPr>
        <p:txBody>
          <a:bodyPr wrap="square" rtlCol="0">
            <a:spAutoFit/>
          </a:bodyPr>
          <a:lstStyle>
            <a:defPPr>
              <a:defRPr lang="es-PE"/>
            </a:defPPr>
            <a:lvl1pPr algn="just">
              <a:defRPr>
                <a:solidFill>
                  <a:schemeClr val="bg1"/>
                </a:solidFill>
                <a:latin typeface="Century Gothic" panose="020B0502020202020204" pitchFamily="34" charset="0"/>
              </a:defRPr>
            </a:lvl1pPr>
          </a:lstStyle>
          <a:p>
            <a:r>
              <a:rPr lang="es-MX" dirty="0"/>
              <a:t>También se pide que escriba un texto pero en lugar de esperar hasta el final para hablar, han de decir en voz alta todo lo que hacen en el momento en que lo hacen</a:t>
            </a:r>
            <a:r>
              <a:rPr lang="es-ES" dirty="0"/>
              <a:t>.</a:t>
            </a:r>
            <a:endParaRPr lang="es-PE" dirty="0"/>
          </a:p>
        </p:txBody>
      </p:sp>
      <p:sp>
        <p:nvSpPr>
          <p:cNvPr id="42" name="Rectángulo 41">
            <a:extLst>
              <a:ext uri="{FF2B5EF4-FFF2-40B4-BE49-F238E27FC236}">
                <a16:creationId xmlns:a16="http://schemas.microsoft.com/office/drawing/2014/main" id="{458B80E1-A01C-D5C7-F97A-4D79A212F9E9}"/>
              </a:ext>
            </a:extLst>
          </p:cNvPr>
          <p:cNvSpPr/>
          <p:nvPr/>
        </p:nvSpPr>
        <p:spPr>
          <a:xfrm>
            <a:off x="740890" y="4835806"/>
            <a:ext cx="686069" cy="1754326"/>
          </a:xfrm>
          <a:prstGeom prst="rect">
            <a:avLst/>
          </a:prstGeom>
          <a:solidFill>
            <a:schemeClr val="bg2">
              <a:lumMod val="9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Rectángulo 42">
            <a:extLst>
              <a:ext uri="{FF2B5EF4-FFF2-40B4-BE49-F238E27FC236}">
                <a16:creationId xmlns:a16="http://schemas.microsoft.com/office/drawing/2014/main" id="{73450E4C-E05B-0022-84B0-27094B744C95}"/>
              </a:ext>
            </a:extLst>
          </p:cNvPr>
          <p:cNvSpPr/>
          <p:nvPr/>
        </p:nvSpPr>
        <p:spPr>
          <a:xfrm>
            <a:off x="6671087" y="4835806"/>
            <a:ext cx="686069" cy="1754326"/>
          </a:xfrm>
          <a:prstGeom prst="rect">
            <a:avLst/>
          </a:prstGeom>
          <a:solidFill>
            <a:schemeClr val="bg2">
              <a:lumMod val="9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4" name="Gráfico 43" descr="Circular Flowchart">
            <a:extLst>
              <a:ext uri="{FF2B5EF4-FFF2-40B4-BE49-F238E27FC236}">
                <a16:creationId xmlns:a16="http://schemas.microsoft.com/office/drawing/2014/main" id="{DED6F477-662B-6269-B866-D04B39DCC0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56518" y="80272"/>
            <a:ext cx="574660" cy="527052"/>
          </a:xfrm>
          <a:prstGeom prst="rect">
            <a:avLst/>
          </a:prstGeom>
        </p:spPr>
      </p:pic>
      <p:sp>
        <p:nvSpPr>
          <p:cNvPr id="45" name="Subtítulo 2">
            <a:extLst>
              <a:ext uri="{FF2B5EF4-FFF2-40B4-BE49-F238E27FC236}">
                <a16:creationId xmlns:a16="http://schemas.microsoft.com/office/drawing/2014/main" id="{721223E8-DC07-D2BD-08B5-59D0DA4FA4B6}"/>
              </a:ext>
            </a:extLst>
          </p:cNvPr>
          <p:cNvSpPr txBox="1">
            <a:spLocks/>
          </p:cNvSpPr>
          <p:nvPr/>
        </p:nvSpPr>
        <p:spPr>
          <a:xfrm>
            <a:off x="1204828" y="634146"/>
            <a:ext cx="1408056" cy="52705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b="1" dirty="0">
                <a:solidFill>
                  <a:schemeClr val="bg1"/>
                </a:solidFill>
              </a:rPr>
              <a:t>MÉTODOS</a:t>
            </a:r>
            <a:endParaRPr lang="es-PE" sz="1800" dirty="0">
              <a:solidFill>
                <a:schemeClr val="bg1"/>
              </a:solidFill>
            </a:endParaRPr>
          </a:p>
        </p:txBody>
      </p:sp>
      <p:sp>
        <p:nvSpPr>
          <p:cNvPr id="46" name="Subtítulo 2">
            <a:extLst>
              <a:ext uri="{FF2B5EF4-FFF2-40B4-BE49-F238E27FC236}">
                <a16:creationId xmlns:a16="http://schemas.microsoft.com/office/drawing/2014/main" id="{67FF61F6-E1B5-1457-148E-1B26795A034A}"/>
              </a:ext>
            </a:extLst>
          </p:cNvPr>
          <p:cNvSpPr txBox="1">
            <a:spLocks/>
          </p:cNvSpPr>
          <p:nvPr/>
        </p:nvSpPr>
        <p:spPr>
          <a:xfrm>
            <a:off x="5457178" y="634146"/>
            <a:ext cx="1734583"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800" b="1" dirty="0"/>
              <a:t>EL MODELO</a:t>
            </a:r>
            <a:endParaRPr lang="es-PE" sz="1800" b="1" dirty="0"/>
          </a:p>
        </p:txBody>
      </p:sp>
      <p:pic>
        <p:nvPicPr>
          <p:cNvPr id="47" name="Gráfico 46" descr="Libros con relleno sólido">
            <a:hlinkClick r:id="rId6" action="ppaction://hlinksldjump"/>
            <a:extLst>
              <a:ext uri="{FF2B5EF4-FFF2-40B4-BE49-F238E27FC236}">
                <a16:creationId xmlns:a16="http://schemas.microsoft.com/office/drawing/2014/main" id="{E334414D-031F-1AF6-1713-E7BBBF3B86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829152" y="118902"/>
            <a:ext cx="527052" cy="527052"/>
          </a:xfrm>
          <a:prstGeom prst="rect">
            <a:avLst/>
          </a:prstGeom>
        </p:spPr>
      </p:pic>
      <p:sp>
        <p:nvSpPr>
          <p:cNvPr id="48" name="Subtítulo 2">
            <a:extLst>
              <a:ext uri="{FF2B5EF4-FFF2-40B4-BE49-F238E27FC236}">
                <a16:creationId xmlns:a16="http://schemas.microsoft.com/office/drawing/2014/main" id="{A6B0572B-B117-CD51-BADB-AA3EB173B65E}"/>
              </a:ext>
            </a:extLst>
          </p:cNvPr>
          <p:cNvSpPr txBox="1">
            <a:spLocks/>
          </p:cNvSpPr>
          <p:nvPr/>
        </p:nvSpPr>
        <p:spPr>
          <a:xfrm>
            <a:off x="8953806" y="513043"/>
            <a:ext cx="2527300"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800" b="1" dirty="0"/>
              <a:t>¿Cómo FUNCIONA ESTE MODELO?</a:t>
            </a:r>
            <a:endParaRPr lang="es-PE" sz="1800" b="1" dirty="0"/>
          </a:p>
        </p:txBody>
      </p:sp>
      <p:pic>
        <p:nvPicPr>
          <p:cNvPr id="49" name="Gráfico 48" descr="Aula de clases con relleno sólido">
            <a:hlinkClick r:id="rId9" action="ppaction://hlinksldjump"/>
            <a:extLst>
              <a:ext uri="{FF2B5EF4-FFF2-40B4-BE49-F238E27FC236}">
                <a16:creationId xmlns:a16="http://schemas.microsoft.com/office/drawing/2014/main" id="{58E43FD9-BDD5-3F45-46EC-EAB5D52F80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9966810" y="12237"/>
            <a:ext cx="527052" cy="527052"/>
          </a:xfrm>
          <a:prstGeom prst="rect">
            <a:avLst/>
          </a:prstGeom>
        </p:spPr>
      </p:pic>
      <p:pic>
        <p:nvPicPr>
          <p:cNvPr id="51" name="Gráfico 50" descr="Cabeza con engranajes con relleno sólido">
            <a:hlinkClick r:id="rId12" action="ppaction://hlinksldjump"/>
            <a:extLst>
              <a:ext uri="{FF2B5EF4-FFF2-40B4-BE49-F238E27FC236}">
                <a16:creationId xmlns:a16="http://schemas.microsoft.com/office/drawing/2014/main" id="{09F0D619-BDBC-93C7-3ED8-2449B4AAAE2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0995468" y="1311989"/>
            <a:ext cx="971275" cy="971275"/>
          </a:xfrm>
          <a:prstGeom prst="rect">
            <a:avLst/>
          </a:prstGeom>
        </p:spPr>
      </p:pic>
    </p:spTree>
    <p:extLst>
      <p:ext uri="{BB962C8B-B14F-4D97-AF65-F5344CB8AC3E}">
        <p14:creationId xmlns:p14="http://schemas.microsoft.com/office/powerpoint/2010/main" val="79937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upo 63">
            <a:extLst>
              <a:ext uri="{FF2B5EF4-FFF2-40B4-BE49-F238E27FC236}">
                <a16:creationId xmlns:a16="http://schemas.microsoft.com/office/drawing/2014/main" id="{F7BE430A-7045-7BB2-1E16-5D2946FCB259}"/>
              </a:ext>
            </a:extLst>
          </p:cNvPr>
          <p:cNvGrpSpPr/>
          <p:nvPr/>
        </p:nvGrpSpPr>
        <p:grpSpPr>
          <a:xfrm>
            <a:off x="1553" y="0"/>
            <a:ext cx="12192000" cy="6858000"/>
            <a:chOff x="1553" y="0"/>
            <a:chExt cx="12192000" cy="6858000"/>
          </a:xfrm>
        </p:grpSpPr>
        <p:sp>
          <p:nvSpPr>
            <p:cNvPr id="8" name="Rectángulo 7">
              <a:extLst>
                <a:ext uri="{FF2B5EF4-FFF2-40B4-BE49-F238E27FC236}">
                  <a16:creationId xmlns:a16="http://schemas.microsoft.com/office/drawing/2014/main" id="{656D7514-FE26-D657-F2EB-25A29D07E213}"/>
                </a:ext>
              </a:extLst>
            </p:cNvPr>
            <p:cNvSpPr/>
            <p:nvPr/>
          </p:nvSpPr>
          <p:spPr>
            <a:xfrm>
              <a:off x="1553" y="1003300"/>
              <a:ext cx="12192000" cy="58547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7" name="Rectángulo 26">
              <a:extLst>
                <a:ext uri="{FF2B5EF4-FFF2-40B4-BE49-F238E27FC236}">
                  <a16:creationId xmlns:a16="http://schemas.microsoft.com/office/drawing/2014/main" id="{F11DAFE9-EB81-C1C3-A8A0-86C6C2028852}"/>
                </a:ext>
              </a:extLst>
            </p:cNvPr>
            <p:cNvSpPr/>
            <p:nvPr/>
          </p:nvSpPr>
          <p:spPr>
            <a:xfrm>
              <a:off x="3890442" y="0"/>
              <a:ext cx="4350917" cy="10033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7" name="Rectángulo 16">
            <a:extLst>
              <a:ext uri="{FF2B5EF4-FFF2-40B4-BE49-F238E27FC236}">
                <a16:creationId xmlns:a16="http://schemas.microsoft.com/office/drawing/2014/main" id="{E06894F5-2026-E680-AFEF-64576935C72D}"/>
              </a:ext>
            </a:extLst>
          </p:cNvPr>
          <p:cNvSpPr/>
          <p:nvPr/>
        </p:nvSpPr>
        <p:spPr>
          <a:xfrm>
            <a:off x="623122" y="2563586"/>
            <a:ext cx="2103749" cy="3291116"/>
          </a:xfrm>
          <a:prstGeom prst="rect">
            <a:avLst/>
          </a:prstGeom>
          <a:solidFill>
            <a:schemeClr val="tx2">
              <a:lumMod val="75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a:extLst>
              <a:ext uri="{FF2B5EF4-FFF2-40B4-BE49-F238E27FC236}">
                <a16:creationId xmlns:a16="http://schemas.microsoft.com/office/drawing/2014/main" id="{9A2C383B-EBE1-4C14-19EE-F4157BBD9CF0}"/>
              </a:ext>
            </a:extLst>
          </p:cNvPr>
          <p:cNvSpPr txBox="1"/>
          <p:nvPr/>
        </p:nvSpPr>
        <p:spPr>
          <a:xfrm rot="16200000">
            <a:off x="-1057686" y="3966873"/>
            <a:ext cx="2849336" cy="369332"/>
          </a:xfrm>
          <a:prstGeom prst="rect">
            <a:avLst/>
          </a:prstGeom>
          <a:noFill/>
        </p:spPr>
        <p:txBody>
          <a:bodyPr wrap="square" rtlCol="0">
            <a:spAutoFit/>
          </a:bodyPr>
          <a:lstStyle/>
          <a:p>
            <a:pPr algn="ctr"/>
            <a:r>
              <a:rPr lang="es-ES" b="1" dirty="0"/>
              <a:t>Situación   de comunicación</a:t>
            </a:r>
            <a:endParaRPr lang="es-PE" b="1" dirty="0"/>
          </a:p>
        </p:txBody>
      </p:sp>
      <p:sp>
        <p:nvSpPr>
          <p:cNvPr id="5" name="CuadroTexto 4">
            <a:extLst>
              <a:ext uri="{FF2B5EF4-FFF2-40B4-BE49-F238E27FC236}">
                <a16:creationId xmlns:a16="http://schemas.microsoft.com/office/drawing/2014/main" id="{131B612F-7163-5999-3DE3-2AFB3F1BF0CF}"/>
              </a:ext>
            </a:extLst>
          </p:cNvPr>
          <p:cNvSpPr txBox="1"/>
          <p:nvPr/>
        </p:nvSpPr>
        <p:spPr>
          <a:xfrm>
            <a:off x="979714" y="2726871"/>
            <a:ext cx="1408056" cy="1169551"/>
          </a:xfrm>
          <a:prstGeom prst="rect">
            <a:avLst/>
          </a:prstGeom>
          <a:noFill/>
          <a:ln>
            <a:solidFill>
              <a:schemeClr val="bg1"/>
            </a:solidFill>
            <a:prstDash val="sysDot"/>
          </a:ln>
        </p:spPr>
        <p:txBody>
          <a:bodyPr wrap="square" rtlCol="0">
            <a:spAutoFit/>
          </a:bodyPr>
          <a:lstStyle/>
          <a:p>
            <a:r>
              <a:rPr lang="es-ES" sz="1400" dirty="0">
                <a:solidFill>
                  <a:schemeClr val="bg1"/>
                </a:solidFill>
              </a:rPr>
              <a:t>EL PROBLEMA RETÓRICO</a:t>
            </a:r>
          </a:p>
          <a:p>
            <a:pPr marL="285750" indent="-285750">
              <a:buFont typeface="Arial" panose="020B0604020202020204" pitchFamily="34" charset="0"/>
              <a:buChar char="•"/>
            </a:pPr>
            <a:r>
              <a:rPr lang="es-ES" sz="1400" dirty="0">
                <a:solidFill>
                  <a:schemeClr val="bg1"/>
                </a:solidFill>
              </a:rPr>
              <a:t>Tema</a:t>
            </a:r>
          </a:p>
          <a:p>
            <a:pPr marL="285750" indent="-285750">
              <a:buFont typeface="Arial" panose="020B0604020202020204" pitchFamily="34" charset="0"/>
              <a:buChar char="•"/>
            </a:pPr>
            <a:r>
              <a:rPr lang="es-ES" sz="1400" dirty="0">
                <a:solidFill>
                  <a:schemeClr val="bg1"/>
                </a:solidFill>
              </a:rPr>
              <a:t>Audiencia</a:t>
            </a:r>
          </a:p>
          <a:p>
            <a:pPr marL="285750" indent="-285750">
              <a:buFont typeface="Arial" panose="020B0604020202020204" pitchFamily="34" charset="0"/>
              <a:buChar char="•"/>
            </a:pPr>
            <a:r>
              <a:rPr lang="es-ES" sz="1400" dirty="0">
                <a:solidFill>
                  <a:schemeClr val="bg1"/>
                </a:solidFill>
              </a:rPr>
              <a:t>Propósitos</a:t>
            </a:r>
            <a:endParaRPr lang="es-PE" sz="1400" dirty="0">
              <a:solidFill>
                <a:schemeClr val="bg1"/>
              </a:solidFill>
            </a:endParaRPr>
          </a:p>
        </p:txBody>
      </p:sp>
      <p:sp>
        <p:nvSpPr>
          <p:cNvPr id="16" name="CuadroTexto 15">
            <a:extLst>
              <a:ext uri="{FF2B5EF4-FFF2-40B4-BE49-F238E27FC236}">
                <a16:creationId xmlns:a16="http://schemas.microsoft.com/office/drawing/2014/main" id="{96B8D982-15E8-8A8B-CB6B-73EC3BA72BB2}"/>
              </a:ext>
            </a:extLst>
          </p:cNvPr>
          <p:cNvSpPr txBox="1"/>
          <p:nvPr/>
        </p:nvSpPr>
        <p:spPr>
          <a:xfrm>
            <a:off x="979714" y="4519386"/>
            <a:ext cx="1408056" cy="1169551"/>
          </a:xfrm>
          <a:prstGeom prst="rect">
            <a:avLst/>
          </a:prstGeom>
          <a:noFill/>
          <a:ln>
            <a:solidFill>
              <a:schemeClr val="bg1"/>
            </a:solidFill>
            <a:prstDash val="sysDot"/>
          </a:ln>
        </p:spPr>
        <p:txBody>
          <a:bodyPr wrap="square" rtlCol="0">
            <a:spAutoFit/>
          </a:bodyPr>
          <a:lstStyle>
            <a:defPPr>
              <a:defRPr lang="es-PE"/>
            </a:defPPr>
            <a:lvl1pPr>
              <a:defRPr sz="1400"/>
            </a:lvl1pPr>
          </a:lstStyle>
          <a:p>
            <a:r>
              <a:rPr lang="es-ES" dirty="0">
                <a:solidFill>
                  <a:schemeClr val="bg1"/>
                </a:solidFill>
              </a:rPr>
              <a:t>EL TEXTO QUE SE VA PRODUCIENDO</a:t>
            </a:r>
          </a:p>
          <a:p>
            <a:endParaRPr lang="es-ES" dirty="0">
              <a:solidFill>
                <a:schemeClr val="bg1"/>
              </a:solidFill>
            </a:endParaRPr>
          </a:p>
          <a:p>
            <a:r>
              <a:rPr lang="es-ES" dirty="0">
                <a:solidFill>
                  <a:schemeClr val="bg1"/>
                </a:solidFill>
              </a:rPr>
              <a:t>( La respuesta)</a:t>
            </a:r>
          </a:p>
        </p:txBody>
      </p:sp>
      <p:pic>
        <p:nvPicPr>
          <p:cNvPr id="19" name="Gráfico 18" descr="Flecha: recto con relleno sólido">
            <a:extLst>
              <a:ext uri="{FF2B5EF4-FFF2-40B4-BE49-F238E27FC236}">
                <a16:creationId xmlns:a16="http://schemas.microsoft.com/office/drawing/2014/main" id="{1B189491-DADC-B4CA-D192-1E0C1801D8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2834124" y="3074984"/>
            <a:ext cx="498678" cy="498678"/>
          </a:xfrm>
          <a:prstGeom prst="rect">
            <a:avLst/>
          </a:prstGeom>
        </p:spPr>
      </p:pic>
      <p:pic>
        <p:nvPicPr>
          <p:cNvPr id="20" name="Gráfico 19" descr="Flecha: recto con relleno sólido">
            <a:extLst>
              <a:ext uri="{FF2B5EF4-FFF2-40B4-BE49-F238E27FC236}">
                <a16:creationId xmlns:a16="http://schemas.microsoft.com/office/drawing/2014/main" id="{690D99B1-B087-7870-21F1-3ADAF157DB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124" y="4966492"/>
            <a:ext cx="498678" cy="498678"/>
          </a:xfrm>
          <a:prstGeom prst="rect">
            <a:avLst/>
          </a:prstGeom>
        </p:spPr>
      </p:pic>
      <p:sp>
        <p:nvSpPr>
          <p:cNvPr id="21" name="Rectángulo 20">
            <a:extLst>
              <a:ext uri="{FF2B5EF4-FFF2-40B4-BE49-F238E27FC236}">
                <a16:creationId xmlns:a16="http://schemas.microsoft.com/office/drawing/2014/main" id="{23A077C4-7106-AB3A-CC89-677E9E4EBD13}"/>
              </a:ext>
            </a:extLst>
          </p:cNvPr>
          <p:cNvSpPr/>
          <p:nvPr/>
        </p:nvSpPr>
        <p:spPr>
          <a:xfrm>
            <a:off x="3890442" y="1541519"/>
            <a:ext cx="4404472" cy="5205273"/>
          </a:xfrm>
          <a:prstGeom prst="rect">
            <a:avLst/>
          </a:prstGeom>
          <a:solidFill>
            <a:srgbClr val="009999"/>
          </a:solidFill>
          <a:ln w="381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CuadroTexto 21">
            <a:extLst>
              <a:ext uri="{FF2B5EF4-FFF2-40B4-BE49-F238E27FC236}">
                <a16:creationId xmlns:a16="http://schemas.microsoft.com/office/drawing/2014/main" id="{3021E826-D0F4-5D75-29F5-C253F91C3F97}"/>
              </a:ext>
            </a:extLst>
          </p:cNvPr>
          <p:cNvSpPr txBox="1"/>
          <p:nvPr/>
        </p:nvSpPr>
        <p:spPr>
          <a:xfrm rot="16200000">
            <a:off x="2148004" y="3966873"/>
            <a:ext cx="2849336" cy="369332"/>
          </a:xfrm>
          <a:prstGeom prst="rect">
            <a:avLst/>
          </a:prstGeom>
          <a:noFill/>
        </p:spPr>
        <p:txBody>
          <a:bodyPr wrap="square" rtlCol="0">
            <a:spAutoFit/>
          </a:bodyPr>
          <a:lstStyle/>
          <a:p>
            <a:pPr algn="ctr"/>
            <a:r>
              <a:rPr lang="es-ES" b="1" dirty="0">
                <a:solidFill>
                  <a:schemeClr val="bg1"/>
                </a:solidFill>
              </a:rPr>
              <a:t>EL PROCESO DE ESCRIBIR</a:t>
            </a:r>
            <a:endParaRPr lang="es-PE" b="1" dirty="0">
              <a:solidFill>
                <a:schemeClr val="bg1"/>
              </a:solidFill>
            </a:endParaRPr>
          </a:p>
        </p:txBody>
      </p:sp>
      <p:grpSp>
        <p:nvGrpSpPr>
          <p:cNvPr id="32" name="Grupo 31">
            <a:extLst>
              <a:ext uri="{FF2B5EF4-FFF2-40B4-BE49-F238E27FC236}">
                <a16:creationId xmlns:a16="http://schemas.microsoft.com/office/drawing/2014/main" id="{A24FB9A2-0862-BD23-846A-4914B3057B92}"/>
              </a:ext>
            </a:extLst>
          </p:cNvPr>
          <p:cNvGrpSpPr/>
          <p:nvPr/>
        </p:nvGrpSpPr>
        <p:grpSpPr>
          <a:xfrm rot="16200000">
            <a:off x="4607316" y="1211214"/>
            <a:ext cx="1754907" cy="2773504"/>
            <a:chOff x="10734742" y="-3969909"/>
            <a:chExt cx="1074605" cy="2169866"/>
          </a:xfrm>
        </p:grpSpPr>
        <p:sp>
          <p:nvSpPr>
            <p:cNvPr id="30" name="Rectángulo 29">
              <a:extLst>
                <a:ext uri="{FF2B5EF4-FFF2-40B4-BE49-F238E27FC236}">
                  <a16:creationId xmlns:a16="http://schemas.microsoft.com/office/drawing/2014/main" id="{751ED4A3-ABDC-DEAE-0E46-B7C4E66E3185}"/>
                </a:ext>
              </a:extLst>
            </p:cNvPr>
            <p:cNvSpPr/>
            <p:nvPr/>
          </p:nvSpPr>
          <p:spPr>
            <a:xfrm>
              <a:off x="10734742" y="-3807603"/>
              <a:ext cx="1074605" cy="20075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Rectángulo 24">
              <a:extLst>
                <a:ext uri="{FF2B5EF4-FFF2-40B4-BE49-F238E27FC236}">
                  <a16:creationId xmlns:a16="http://schemas.microsoft.com/office/drawing/2014/main" id="{AEBC99B9-FC87-D09B-CA78-7E0B1BAA2BC0}"/>
                </a:ext>
              </a:extLst>
            </p:cNvPr>
            <p:cNvSpPr/>
            <p:nvPr/>
          </p:nvSpPr>
          <p:spPr>
            <a:xfrm rot="5400000">
              <a:off x="10752311" y="-2844028"/>
              <a:ext cx="1567961" cy="1707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GENERAR IDEAS</a:t>
              </a:r>
              <a:endParaRPr lang="es-PE" sz="1200" dirty="0"/>
            </a:p>
          </p:txBody>
        </p:sp>
        <p:sp>
          <p:nvSpPr>
            <p:cNvPr id="26" name="Rectángulo 25">
              <a:extLst>
                <a:ext uri="{FF2B5EF4-FFF2-40B4-BE49-F238E27FC236}">
                  <a16:creationId xmlns:a16="http://schemas.microsoft.com/office/drawing/2014/main" id="{EF245EAC-FDD6-EC8A-887A-1C2A8EEDA77C}"/>
                </a:ext>
              </a:extLst>
            </p:cNvPr>
            <p:cNvSpPr/>
            <p:nvPr/>
          </p:nvSpPr>
          <p:spPr>
            <a:xfrm rot="5400000">
              <a:off x="10522133" y="-2846315"/>
              <a:ext cx="1567961" cy="17136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ORGANIZAR IDEAS</a:t>
              </a:r>
              <a:endParaRPr lang="es-PE" sz="1200" dirty="0"/>
            </a:p>
          </p:txBody>
        </p:sp>
        <p:sp>
          <p:nvSpPr>
            <p:cNvPr id="29" name="Rectángulo 28">
              <a:extLst>
                <a:ext uri="{FF2B5EF4-FFF2-40B4-BE49-F238E27FC236}">
                  <a16:creationId xmlns:a16="http://schemas.microsoft.com/office/drawing/2014/main" id="{A536B3A7-1A5F-5C1B-74BE-BCB43DC3E628}"/>
                </a:ext>
              </a:extLst>
            </p:cNvPr>
            <p:cNvSpPr/>
            <p:nvPr/>
          </p:nvSpPr>
          <p:spPr>
            <a:xfrm rot="5400000">
              <a:off x="10226928" y="-2911687"/>
              <a:ext cx="1567961" cy="31315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FORMULAR OBJETIVOS</a:t>
              </a:r>
              <a:endParaRPr lang="es-PE" sz="1200" dirty="0"/>
            </a:p>
          </p:txBody>
        </p:sp>
        <p:sp>
          <p:nvSpPr>
            <p:cNvPr id="31" name="Rectángulo 30">
              <a:extLst>
                <a:ext uri="{FF2B5EF4-FFF2-40B4-BE49-F238E27FC236}">
                  <a16:creationId xmlns:a16="http://schemas.microsoft.com/office/drawing/2014/main" id="{BBAAA10A-ADAB-FB97-84B0-6888009050B9}"/>
                </a:ext>
              </a:extLst>
            </p:cNvPr>
            <p:cNvSpPr/>
            <p:nvPr/>
          </p:nvSpPr>
          <p:spPr>
            <a:xfrm rot="10800000" flipV="1">
              <a:off x="10812697" y="-3969909"/>
              <a:ext cx="839193" cy="599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PLANIFICAR</a:t>
              </a:r>
              <a:endParaRPr lang="es-PE" sz="1400" b="1" dirty="0">
                <a:solidFill>
                  <a:schemeClr val="tx1"/>
                </a:solidFill>
              </a:endParaRPr>
            </a:p>
          </p:txBody>
        </p:sp>
      </p:grpSp>
      <p:grpSp>
        <p:nvGrpSpPr>
          <p:cNvPr id="33" name="Grupo 32">
            <a:extLst>
              <a:ext uri="{FF2B5EF4-FFF2-40B4-BE49-F238E27FC236}">
                <a16:creationId xmlns:a16="http://schemas.microsoft.com/office/drawing/2014/main" id="{B74A8C72-B2D7-76F2-DC2E-3DB8954B47A7}"/>
              </a:ext>
            </a:extLst>
          </p:cNvPr>
          <p:cNvGrpSpPr/>
          <p:nvPr/>
        </p:nvGrpSpPr>
        <p:grpSpPr>
          <a:xfrm rot="16200000">
            <a:off x="4879071" y="2751931"/>
            <a:ext cx="1172428" cy="2812472"/>
            <a:chOff x="10904353" y="-4014419"/>
            <a:chExt cx="1074605" cy="2812472"/>
          </a:xfrm>
        </p:grpSpPr>
        <p:sp>
          <p:nvSpPr>
            <p:cNvPr id="34" name="Rectángulo 33">
              <a:extLst>
                <a:ext uri="{FF2B5EF4-FFF2-40B4-BE49-F238E27FC236}">
                  <a16:creationId xmlns:a16="http://schemas.microsoft.com/office/drawing/2014/main" id="{2B6CA74B-4A93-5EDA-EDD1-6E4B81806305}"/>
                </a:ext>
              </a:extLst>
            </p:cNvPr>
            <p:cNvSpPr/>
            <p:nvPr/>
          </p:nvSpPr>
          <p:spPr>
            <a:xfrm>
              <a:off x="10904353" y="-3767993"/>
              <a:ext cx="1074605" cy="25660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8" name="Rectángulo 37">
              <a:extLst>
                <a:ext uri="{FF2B5EF4-FFF2-40B4-BE49-F238E27FC236}">
                  <a16:creationId xmlns:a16="http://schemas.microsoft.com/office/drawing/2014/main" id="{EE8CBE18-A2F0-D096-2BFD-B97F1A003324}"/>
                </a:ext>
              </a:extLst>
            </p:cNvPr>
            <p:cNvSpPr/>
            <p:nvPr/>
          </p:nvSpPr>
          <p:spPr>
            <a:xfrm rot="10800000" flipV="1">
              <a:off x="11014451" y="-4014419"/>
              <a:ext cx="897405" cy="874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REDACTAR</a:t>
              </a:r>
              <a:endParaRPr lang="es-PE" sz="1400" b="1" dirty="0">
                <a:solidFill>
                  <a:schemeClr val="tx1"/>
                </a:solidFill>
              </a:endParaRPr>
            </a:p>
          </p:txBody>
        </p:sp>
      </p:grpSp>
      <p:grpSp>
        <p:nvGrpSpPr>
          <p:cNvPr id="39" name="Grupo 38">
            <a:extLst>
              <a:ext uri="{FF2B5EF4-FFF2-40B4-BE49-F238E27FC236}">
                <a16:creationId xmlns:a16="http://schemas.microsoft.com/office/drawing/2014/main" id="{21E21D32-28F5-8D51-A8EF-FDD2B601A14A}"/>
              </a:ext>
            </a:extLst>
          </p:cNvPr>
          <p:cNvGrpSpPr/>
          <p:nvPr/>
        </p:nvGrpSpPr>
        <p:grpSpPr>
          <a:xfrm rot="16200000">
            <a:off x="4036114" y="4353317"/>
            <a:ext cx="2886273" cy="2784540"/>
            <a:chOff x="10353917" y="-3978543"/>
            <a:chExt cx="1767389" cy="2178500"/>
          </a:xfrm>
        </p:grpSpPr>
        <p:sp>
          <p:nvSpPr>
            <p:cNvPr id="40" name="Rectángulo 39">
              <a:extLst>
                <a:ext uri="{FF2B5EF4-FFF2-40B4-BE49-F238E27FC236}">
                  <a16:creationId xmlns:a16="http://schemas.microsoft.com/office/drawing/2014/main" id="{8E323E2E-7601-D7AE-DE07-07AF19CC1376}"/>
                </a:ext>
              </a:extLst>
            </p:cNvPr>
            <p:cNvSpPr/>
            <p:nvPr/>
          </p:nvSpPr>
          <p:spPr>
            <a:xfrm>
              <a:off x="10734742" y="-3807603"/>
              <a:ext cx="1074605" cy="20075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41" name="Rectángulo 40">
              <a:extLst>
                <a:ext uri="{FF2B5EF4-FFF2-40B4-BE49-F238E27FC236}">
                  <a16:creationId xmlns:a16="http://schemas.microsoft.com/office/drawing/2014/main" id="{B2D20E9D-C6F1-2F87-36A9-DE1E22FA6F0E}"/>
                </a:ext>
              </a:extLst>
            </p:cNvPr>
            <p:cNvSpPr/>
            <p:nvPr/>
          </p:nvSpPr>
          <p:spPr>
            <a:xfrm rot="5400000">
              <a:off x="10752311" y="-2844028"/>
              <a:ext cx="1567961" cy="1707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EVALUAR</a:t>
              </a:r>
              <a:endParaRPr lang="es-PE" sz="1200" dirty="0"/>
            </a:p>
          </p:txBody>
        </p:sp>
        <p:sp>
          <p:nvSpPr>
            <p:cNvPr id="43" name="Rectángulo 42">
              <a:extLst>
                <a:ext uri="{FF2B5EF4-FFF2-40B4-BE49-F238E27FC236}">
                  <a16:creationId xmlns:a16="http://schemas.microsoft.com/office/drawing/2014/main" id="{DBAFCC97-3239-4539-A44A-A30639BEFDFE}"/>
                </a:ext>
              </a:extLst>
            </p:cNvPr>
            <p:cNvSpPr/>
            <p:nvPr/>
          </p:nvSpPr>
          <p:spPr>
            <a:xfrm rot="5400000">
              <a:off x="10298117" y="-2840499"/>
              <a:ext cx="1567961" cy="1707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REVISAR</a:t>
              </a:r>
              <a:endParaRPr lang="es-PE" sz="1200" dirty="0"/>
            </a:p>
          </p:txBody>
        </p:sp>
        <p:sp>
          <p:nvSpPr>
            <p:cNvPr id="44" name="Rectángulo 43">
              <a:extLst>
                <a:ext uri="{FF2B5EF4-FFF2-40B4-BE49-F238E27FC236}">
                  <a16:creationId xmlns:a16="http://schemas.microsoft.com/office/drawing/2014/main" id="{4AF0B710-C07C-32B5-923D-AC666DAF5796}"/>
                </a:ext>
              </a:extLst>
            </p:cNvPr>
            <p:cNvSpPr/>
            <p:nvPr/>
          </p:nvSpPr>
          <p:spPr>
            <a:xfrm rot="10800000" flipV="1">
              <a:off x="10353917" y="-3978543"/>
              <a:ext cx="1767389" cy="599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EXAMINAR</a:t>
              </a:r>
              <a:endParaRPr lang="es-PE" sz="1400" b="1" dirty="0">
                <a:solidFill>
                  <a:schemeClr val="tx1"/>
                </a:solidFill>
              </a:endParaRPr>
            </a:p>
          </p:txBody>
        </p:sp>
      </p:grpSp>
      <p:sp>
        <p:nvSpPr>
          <p:cNvPr id="45" name="CuadroTexto 44">
            <a:extLst>
              <a:ext uri="{FF2B5EF4-FFF2-40B4-BE49-F238E27FC236}">
                <a16:creationId xmlns:a16="http://schemas.microsoft.com/office/drawing/2014/main" id="{696014B4-397D-DDA9-445A-6D517BF7A3A8}"/>
              </a:ext>
            </a:extLst>
          </p:cNvPr>
          <p:cNvSpPr txBox="1"/>
          <p:nvPr/>
        </p:nvSpPr>
        <p:spPr>
          <a:xfrm rot="16200000">
            <a:off x="5570869" y="4013164"/>
            <a:ext cx="4846296" cy="369332"/>
          </a:xfrm>
          <a:prstGeom prst="rect">
            <a:avLst/>
          </a:prstGeom>
          <a:solidFill>
            <a:srgbClr val="9DC3E6"/>
          </a:solidFill>
        </p:spPr>
        <p:txBody>
          <a:bodyPr wrap="square" rtlCol="0">
            <a:spAutoFit/>
          </a:bodyPr>
          <a:lstStyle/>
          <a:p>
            <a:pPr algn="ctr"/>
            <a:r>
              <a:rPr lang="es-ES" b="1" dirty="0"/>
              <a:t>MONITOR</a:t>
            </a:r>
            <a:endParaRPr lang="es-PE" b="1" dirty="0"/>
          </a:p>
        </p:txBody>
      </p:sp>
      <p:pic>
        <p:nvPicPr>
          <p:cNvPr id="47" name="Gráfico 46" descr="Transferencia con relleno sólido">
            <a:extLst>
              <a:ext uri="{FF2B5EF4-FFF2-40B4-BE49-F238E27FC236}">
                <a16:creationId xmlns:a16="http://schemas.microsoft.com/office/drawing/2014/main" id="{12A6E96C-AA0B-36A7-7941-B9EE342C1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8989" y="2123687"/>
            <a:ext cx="695868" cy="658701"/>
          </a:xfrm>
          <a:prstGeom prst="rect">
            <a:avLst/>
          </a:prstGeom>
        </p:spPr>
      </p:pic>
      <p:pic>
        <p:nvPicPr>
          <p:cNvPr id="48" name="Gráfico 47" descr="Transferencia con relleno sólido">
            <a:extLst>
              <a:ext uri="{FF2B5EF4-FFF2-40B4-BE49-F238E27FC236}">
                <a16:creationId xmlns:a16="http://schemas.microsoft.com/office/drawing/2014/main" id="{4AE9CC34-4C3E-4751-50DB-70C9CC248D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8989" y="3868754"/>
            <a:ext cx="695868" cy="658701"/>
          </a:xfrm>
          <a:prstGeom prst="rect">
            <a:avLst/>
          </a:prstGeom>
        </p:spPr>
      </p:pic>
      <p:pic>
        <p:nvPicPr>
          <p:cNvPr id="49" name="Gráfico 48" descr="Transferencia con relleno sólido">
            <a:extLst>
              <a:ext uri="{FF2B5EF4-FFF2-40B4-BE49-F238E27FC236}">
                <a16:creationId xmlns:a16="http://schemas.microsoft.com/office/drawing/2014/main" id="{25DDB5E6-4771-BC89-98E8-9EDF91E894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8989" y="5359586"/>
            <a:ext cx="695868" cy="658701"/>
          </a:xfrm>
          <a:prstGeom prst="rect">
            <a:avLst/>
          </a:prstGeom>
        </p:spPr>
      </p:pic>
      <p:sp>
        <p:nvSpPr>
          <p:cNvPr id="50" name="CuadroTexto 49">
            <a:extLst>
              <a:ext uri="{FF2B5EF4-FFF2-40B4-BE49-F238E27FC236}">
                <a16:creationId xmlns:a16="http://schemas.microsoft.com/office/drawing/2014/main" id="{F3A62EC1-34BA-E850-B316-6EF88D7DAE09}"/>
              </a:ext>
            </a:extLst>
          </p:cNvPr>
          <p:cNvSpPr txBox="1"/>
          <p:nvPr/>
        </p:nvSpPr>
        <p:spPr>
          <a:xfrm>
            <a:off x="2914681" y="2035526"/>
            <a:ext cx="1064566" cy="861774"/>
          </a:xfrm>
          <a:prstGeom prst="rect">
            <a:avLst/>
          </a:prstGeom>
          <a:noFill/>
          <a:ln>
            <a:noFill/>
            <a:prstDash val="sysDot"/>
          </a:ln>
        </p:spPr>
        <p:txBody>
          <a:bodyPr wrap="square" rtlCol="0">
            <a:spAutoFit/>
          </a:bodyPr>
          <a:lstStyle/>
          <a:p>
            <a:r>
              <a:rPr lang="es-ES" sz="1000" dirty="0">
                <a:solidFill>
                  <a:schemeClr val="bg1"/>
                </a:solidFill>
              </a:rPr>
              <a:t>EXTERIOR</a:t>
            </a:r>
          </a:p>
          <a:p>
            <a:r>
              <a:rPr lang="es-ES" sz="1000" dirty="0">
                <a:solidFill>
                  <a:schemeClr val="bg1"/>
                </a:solidFill>
              </a:rPr>
              <a:t> INTERIOR </a:t>
            </a:r>
          </a:p>
          <a:p>
            <a:r>
              <a:rPr lang="es-ES" sz="1000" dirty="0">
                <a:solidFill>
                  <a:schemeClr val="bg1"/>
                </a:solidFill>
              </a:rPr>
              <a:t>( en el cerebro del escritor)</a:t>
            </a:r>
          </a:p>
          <a:p>
            <a:endParaRPr lang="es-PE" sz="1000" dirty="0">
              <a:solidFill>
                <a:schemeClr val="bg1"/>
              </a:solidFill>
            </a:endParaRPr>
          </a:p>
        </p:txBody>
      </p:sp>
      <p:sp>
        <p:nvSpPr>
          <p:cNvPr id="51" name="Rectángulo 50">
            <a:extLst>
              <a:ext uri="{FF2B5EF4-FFF2-40B4-BE49-F238E27FC236}">
                <a16:creationId xmlns:a16="http://schemas.microsoft.com/office/drawing/2014/main" id="{8AFF24D7-CA0E-FF59-3B5D-F93FF850398E}"/>
              </a:ext>
            </a:extLst>
          </p:cNvPr>
          <p:cNvSpPr/>
          <p:nvPr/>
        </p:nvSpPr>
        <p:spPr>
          <a:xfrm rot="16200000">
            <a:off x="9119761" y="2723902"/>
            <a:ext cx="2756263" cy="3173804"/>
          </a:xfrm>
          <a:prstGeom prst="rect">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a:p>
            <a:pPr algn="ctr"/>
            <a:endParaRPr lang="es-PE" dirty="0"/>
          </a:p>
        </p:txBody>
      </p:sp>
      <p:sp>
        <p:nvSpPr>
          <p:cNvPr id="52" name="CuadroTexto 51">
            <a:extLst>
              <a:ext uri="{FF2B5EF4-FFF2-40B4-BE49-F238E27FC236}">
                <a16:creationId xmlns:a16="http://schemas.microsoft.com/office/drawing/2014/main" id="{7C98B3BF-B45A-DBDF-B8A8-BFF7484D453F}"/>
              </a:ext>
            </a:extLst>
          </p:cNvPr>
          <p:cNvSpPr txBox="1"/>
          <p:nvPr/>
        </p:nvSpPr>
        <p:spPr>
          <a:xfrm>
            <a:off x="9777421" y="3447693"/>
            <a:ext cx="2398153" cy="1569660"/>
          </a:xfrm>
          <a:prstGeom prst="rect">
            <a:avLst/>
          </a:prstGeom>
          <a:solidFill>
            <a:schemeClr val="accent2">
              <a:lumMod val="20000"/>
              <a:lumOff val="80000"/>
            </a:schemeClr>
          </a:solidFill>
          <a:ln>
            <a:solidFill>
              <a:srgbClr val="FF5050"/>
            </a:solidFill>
          </a:ln>
        </p:spPr>
        <p:txBody>
          <a:bodyPr wrap="square" rtlCol="0">
            <a:spAutoFit/>
          </a:bodyPr>
          <a:lstStyle/>
          <a:p>
            <a:r>
              <a:rPr lang="es-ES" sz="1600" dirty="0"/>
              <a:t>Conocimientos sobre:</a:t>
            </a:r>
          </a:p>
          <a:p>
            <a:pPr marL="285750" indent="-285750">
              <a:buFont typeface="Wingdings" panose="05000000000000000000" pitchFamily="2" charset="2"/>
              <a:buChar char="§"/>
            </a:pPr>
            <a:r>
              <a:rPr lang="es-ES" sz="1600" dirty="0"/>
              <a:t>El tema</a:t>
            </a:r>
          </a:p>
          <a:p>
            <a:pPr marL="285750" indent="-285750">
              <a:buFont typeface="Wingdings" panose="05000000000000000000" pitchFamily="2" charset="2"/>
              <a:buChar char="§"/>
            </a:pPr>
            <a:r>
              <a:rPr lang="es-ES" sz="1600" dirty="0"/>
              <a:t>La audiencia </a:t>
            </a:r>
          </a:p>
          <a:p>
            <a:pPr marL="285750" indent="-285750">
              <a:buFont typeface="Wingdings" panose="05000000000000000000" pitchFamily="2" charset="2"/>
              <a:buChar char="§"/>
            </a:pPr>
            <a:r>
              <a:rPr lang="es-ES" sz="1600" dirty="0"/>
              <a:t>Experiencias anteriores de escritura ( planes, redacciones, etc.)</a:t>
            </a:r>
          </a:p>
        </p:txBody>
      </p:sp>
      <p:sp>
        <p:nvSpPr>
          <p:cNvPr id="55" name="CuadroTexto 54">
            <a:extLst>
              <a:ext uri="{FF2B5EF4-FFF2-40B4-BE49-F238E27FC236}">
                <a16:creationId xmlns:a16="http://schemas.microsoft.com/office/drawing/2014/main" id="{A72D52E0-B9B7-730E-86DF-680AC5D92534}"/>
              </a:ext>
            </a:extLst>
          </p:cNvPr>
          <p:cNvSpPr txBox="1"/>
          <p:nvPr/>
        </p:nvSpPr>
        <p:spPr>
          <a:xfrm rot="16200000">
            <a:off x="7822312" y="4034298"/>
            <a:ext cx="3146708" cy="615553"/>
          </a:xfrm>
          <a:prstGeom prst="rect">
            <a:avLst/>
          </a:prstGeom>
          <a:noFill/>
        </p:spPr>
        <p:txBody>
          <a:bodyPr wrap="square">
            <a:spAutoFit/>
          </a:bodyPr>
          <a:lstStyle/>
          <a:p>
            <a:pPr algn="ctr"/>
            <a:r>
              <a:rPr lang="es-ES" dirty="0">
                <a:solidFill>
                  <a:schemeClr val="bg1"/>
                </a:solidFill>
              </a:rPr>
              <a:t>MEMORIA A LARGO PLAZO</a:t>
            </a:r>
          </a:p>
          <a:p>
            <a:pPr algn="ctr"/>
            <a:r>
              <a:rPr lang="es-ES" sz="1600" dirty="0">
                <a:solidFill>
                  <a:schemeClr val="bg1"/>
                </a:solidFill>
              </a:rPr>
              <a:t>( conocimiento del mundo)</a:t>
            </a:r>
          </a:p>
        </p:txBody>
      </p:sp>
      <p:pic>
        <p:nvPicPr>
          <p:cNvPr id="56" name="Gráfico 55" descr="Flecha: recto con relleno sólido">
            <a:extLst>
              <a:ext uri="{FF2B5EF4-FFF2-40B4-BE49-F238E27FC236}">
                <a16:creationId xmlns:a16="http://schemas.microsoft.com/office/drawing/2014/main" id="{242F2DAB-ECEF-2DF7-6275-0371C5C3D3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321533" y="3074984"/>
            <a:ext cx="498678" cy="498678"/>
          </a:xfrm>
          <a:prstGeom prst="rect">
            <a:avLst/>
          </a:prstGeom>
        </p:spPr>
      </p:pic>
      <p:pic>
        <p:nvPicPr>
          <p:cNvPr id="57" name="Gráfico 56" descr="Flecha: recto con relleno sólido">
            <a:extLst>
              <a:ext uri="{FF2B5EF4-FFF2-40B4-BE49-F238E27FC236}">
                <a16:creationId xmlns:a16="http://schemas.microsoft.com/office/drawing/2014/main" id="{62EAD069-BE88-B080-C942-F57D7C967E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1533" y="4966492"/>
            <a:ext cx="498678" cy="498678"/>
          </a:xfrm>
          <a:prstGeom prst="rect">
            <a:avLst/>
          </a:prstGeom>
        </p:spPr>
      </p:pic>
      <p:pic>
        <p:nvPicPr>
          <p:cNvPr id="58" name="Gráfico 57" descr="Circular Flowchart">
            <a:hlinkClick r:id="rId6" action="ppaction://hlinksldjump"/>
            <a:extLst>
              <a:ext uri="{FF2B5EF4-FFF2-40B4-BE49-F238E27FC236}">
                <a16:creationId xmlns:a16="http://schemas.microsoft.com/office/drawing/2014/main" id="{EF0E677F-23EA-3296-21B6-6106965468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56518" y="80272"/>
            <a:ext cx="574660" cy="527052"/>
          </a:xfrm>
          <a:prstGeom prst="rect">
            <a:avLst/>
          </a:prstGeom>
        </p:spPr>
      </p:pic>
      <p:sp>
        <p:nvSpPr>
          <p:cNvPr id="59" name="Subtítulo 2">
            <a:extLst>
              <a:ext uri="{FF2B5EF4-FFF2-40B4-BE49-F238E27FC236}">
                <a16:creationId xmlns:a16="http://schemas.microsoft.com/office/drawing/2014/main" id="{6079B117-447F-45BB-A061-8A6C265F80CC}"/>
              </a:ext>
            </a:extLst>
          </p:cNvPr>
          <p:cNvSpPr txBox="1">
            <a:spLocks/>
          </p:cNvSpPr>
          <p:nvPr/>
        </p:nvSpPr>
        <p:spPr>
          <a:xfrm>
            <a:off x="1204828" y="634146"/>
            <a:ext cx="1408056" cy="52705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b="1" dirty="0"/>
              <a:t>MÉTODOS</a:t>
            </a:r>
            <a:endParaRPr lang="es-PE" sz="1800" dirty="0"/>
          </a:p>
        </p:txBody>
      </p:sp>
      <p:sp>
        <p:nvSpPr>
          <p:cNvPr id="60" name="Subtítulo 2">
            <a:extLst>
              <a:ext uri="{FF2B5EF4-FFF2-40B4-BE49-F238E27FC236}">
                <a16:creationId xmlns:a16="http://schemas.microsoft.com/office/drawing/2014/main" id="{D7C1E52F-6770-F75B-6C1B-9D47640464C3}"/>
              </a:ext>
            </a:extLst>
          </p:cNvPr>
          <p:cNvSpPr txBox="1">
            <a:spLocks/>
          </p:cNvSpPr>
          <p:nvPr/>
        </p:nvSpPr>
        <p:spPr>
          <a:xfrm>
            <a:off x="5457178" y="634146"/>
            <a:ext cx="1734583"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800" b="1" dirty="0">
                <a:solidFill>
                  <a:schemeClr val="bg1"/>
                </a:solidFill>
              </a:rPr>
              <a:t>EL MODELO</a:t>
            </a:r>
            <a:endParaRPr lang="es-PE" sz="1800" b="1" dirty="0">
              <a:solidFill>
                <a:schemeClr val="bg1"/>
              </a:solidFill>
            </a:endParaRPr>
          </a:p>
        </p:txBody>
      </p:sp>
      <p:pic>
        <p:nvPicPr>
          <p:cNvPr id="61" name="Gráfico 60" descr="Libros con relleno sólido">
            <a:hlinkClick r:id="rId9" action="ppaction://hlinksldjump"/>
            <a:extLst>
              <a:ext uri="{FF2B5EF4-FFF2-40B4-BE49-F238E27FC236}">
                <a16:creationId xmlns:a16="http://schemas.microsoft.com/office/drawing/2014/main" id="{73753212-CADF-E292-BBE3-7EAB0DC2C2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5829152" y="118902"/>
            <a:ext cx="527052" cy="527052"/>
          </a:xfrm>
          <a:prstGeom prst="rect">
            <a:avLst/>
          </a:prstGeom>
        </p:spPr>
      </p:pic>
      <p:sp>
        <p:nvSpPr>
          <p:cNvPr id="62" name="Subtítulo 2">
            <a:extLst>
              <a:ext uri="{FF2B5EF4-FFF2-40B4-BE49-F238E27FC236}">
                <a16:creationId xmlns:a16="http://schemas.microsoft.com/office/drawing/2014/main" id="{6C90A224-7276-FF4D-D0C2-FBE78E3E0E5B}"/>
              </a:ext>
            </a:extLst>
          </p:cNvPr>
          <p:cNvSpPr txBox="1">
            <a:spLocks/>
          </p:cNvSpPr>
          <p:nvPr/>
        </p:nvSpPr>
        <p:spPr>
          <a:xfrm>
            <a:off x="8953806" y="513043"/>
            <a:ext cx="2527300"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800" b="1" dirty="0"/>
              <a:t>¿Cómo FUNCIONA ESTE MODELO?</a:t>
            </a:r>
            <a:endParaRPr lang="es-PE" sz="1800" b="1" dirty="0"/>
          </a:p>
        </p:txBody>
      </p:sp>
      <p:pic>
        <p:nvPicPr>
          <p:cNvPr id="63" name="Gráfico 62" descr="Aula de clases con relleno sólido">
            <a:hlinkClick r:id="rId12" action="ppaction://hlinksldjump"/>
            <a:extLst>
              <a:ext uri="{FF2B5EF4-FFF2-40B4-BE49-F238E27FC236}">
                <a16:creationId xmlns:a16="http://schemas.microsoft.com/office/drawing/2014/main" id="{B9EAE592-556E-7D9A-038B-A77C6B9C37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9966810" y="12237"/>
            <a:ext cx="527052" cy="527052"/>
          </a:xfrm>
          <a:prstGeom prst="rect">
            <a:avLst/>
          </a:prstGeom>
        </p:spPr>
      </p:pic>
      <p:pic>
        <p:nvPicPr>
          <p:cNvPr id="65" name="Gráfico 64" descr="Cabeza con engranajes con relleno sólido">
            <a:hlinkClick r:id="rId15" action="ppaction://hlinksldjump"/>
            <a:extLst>
              <a:ext uri="{FF2B5EF4-FFF2-40B4-BE49-F238E27FC236}">
                <a16:creationId xmlns:a16="http://schemas.microsoft.com/office/drawing/2014/main" id="{3535229C-1B79-33FB-7F83-DBD0251CD34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10995468" y="1311989"/>
            <a:ext cx="971275" cy="971275"/>
          </a:xfrm>
          <a:prstGeom prst="rect">
            <a:avLst/>
          </a:prstGeom>
        </p:spPr>
      </p:pic>
    </p:spTree>
    <p:extLst>
      <p:ext uri="{BB962C8B-B14F-4D97-AF65-F5344CB8AC3E}">
        <p14:creationId xmlns:p14="http://schemas.microsoft.com/office/powerpoint/2010/main" val="18452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par>
                                <p:cTn id="39" presetID="3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1000" fill="hold"/>
                                        <p:tgtEl>
                                          <p:spTgt spid="20"/>
                                        </p:tgtEl>
                                        <p:attrNameLst>
                                          <p:attrName>ppt_w</p:attrName>
                                        </p:attrNameLst>
                                      </p:cBhvr>
                                      <p:tavLst>
                                        <p:tav tm="0">
                                          <p:val>
                                            <p:fltVal val="0"/>
                                          </p:val>
                                        </p:tav>
                                        <p:tav tm="100000">
                                          <p:val>
                                            <p:strVal val="#ppt_w"/>
                                          </p:val>
                                        </p:tav>
                                      </p:tavLst>
                                    </p:anim>
                                    <p:anim calcmode="lin" valueType="num">
                                      <p:cBhvr>
                                        <p:cTn id="42" dur="1000" fill="hold"/>
                                        <p:tgtEl>
                                          <p:spTgt spid="20"/>
                                        </p:tgtEl>
                                        <p:attrNameLst>
                                          <p:attrName>ppt_h</p:attrName>
                                        </p:attrNameLst>
                                      </p:cBhvr>
                                      <p:tavLst>
                                        <p:tav tm="0">
                                          <p:val>
                                            <p:fltVal val="0"/>
                                          </p:val>
                                        </p:tav>
                                        <p:tav tm="100000">
                                          <p:val>
                                            <p:strVal val="#ppt_h"/>
                                          </p:val>
                                        </p:tav>
                                      </p:tavLst>
                                    </p:anim>
                                    <p:anim calcmode="lin" valueType="num">
                                      <p:cBhvr>
                                        <p:cTn id="43" dur="1000" fill="hold"/>
                                        <p:tgtEl>
                                          <p:spTgt spid="20"/>
                                        </p:tgtEl>
                                        <p:attrNameLst>
                                          <p:attrName>style.rotation</p:attrName>
                                        </p:attrNameLst>
                                      </p:cBhvr>
                                      <p:tavLst>
                                        <p:tav tm="0">
                                          <p:val>
                                            <p:fltVal val="90"/>
                                          </p:val>
                                        </p:tav>
                                        <p:tav tm="100000">
                                          <p:val>
                                            <p:fltVal val="0"/>
                                          </p:val>
                                        </p:tav>
                                      </p:tavLst>
                                    </p:anim>
                                    <p:animEffect transition="in" filter="fade">
                                      <p:cBhvr>
                                        <p:cTn id="44" dur="10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p:cTn id="53" dur="500" fill="hold"/>
                                        <p:tgtEl>
                                          <p:spTgt spid="50"/>
                                        </p:tgtEl>
                                        <p:attrNameLst>
                                          <p:attrName>ppt_w</p:attrName>
                                        </p:attrNameLst>
                                      </p:cBhvr>
                                      <p:tavLst>
                                        <p:tav tm="0">
                                          <p:val>
                                            <p:fltVal val="0"/>
                                          </p:val>
                                        </p:tav>
                                        <p:tav tm="100000">
                                          <p:val>
                                            <p:strVal val="#ppt_w"/>
                                          </p:val>
                                        </p:tav>
                                      </p:tavLst>
                                    </p:anim>
                                    <p:anim calcmode="lin" valueType="num">
                                      <p:cBhvr>
                                        <p:cTn id="54" dur="500" fill="hold"/>
                                        <p:tgtEl>
                                          <p:spTgt spid="50"/>
                                        </p:tgtEl>
                                        <p:attrNameLst>
                                          <p:attrName>ppt_h</p:attrName>
                                        </p:attrNameLst>
                                      </p:cBhvr>
                                      <p:tavLst>
                                        <p:tav tm="0">
                                          <p:val>
                                            <p:fltVal val="0"/>
                                          </p:val>
                                        </p:tav>
                                        <p:tav tm="100000">
                                          <p:val>
                                            <p:strVal val="#ppt_h"/>
                                          </p:val>
                                        </p:tav>
                                      </p:tavLst>
                                    </p:anim>
                                    <p:animEffect transition="in" filter="fade">
                                      <p:cBhvr>
                                        <p:cTn id="55" dur="500"/>
                                        <p:tgtEl>
                                          <p:spTgt spid="50"/>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Effect transition="in" filter="fad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p:cTn id="65" dur="500" fill="hold"/>
                                        <p:tgtEl>
                                          <p:spTgt spid="32"/>
                                        </p:tgtEl>
                                        <p:attrNameLst>
                                          <p:attrName>ppt_w</p:attrName>
                                        </p:attrNameLst>
                                      </p:cBhvr>
                                      <p:tavLst>
                                        <p:tav tm="0">
                                          <p:val>
                                            <p:fltVal val="0"/>
                                          </p:val>
                                        </p:tav>
                                        <p:tav tm="100000">
                                          <p:val>
                                            <p:strVal val="#ppt_w"/>
                                          </p:val>
                                        </p:tav>
                                      </p:tavLst>
                                    </p:anim>
                                    <p:anim calcmode="lin" valueType="num">
                                      <p:cBhvr>
                                        <p:cTn id="66" dur="500" fill="hold"/>
                                        <p:tgtEl>
                                          <p:spTgt spid="32"/>
                                        </p:tgtEl>
                                        <p:attrNameLst>
                                          <p:attrName>ppt_h</p:attrName>
                                        </p:attrNameLst>
                                      </p:cBhvr>
                                      <p:tavLst>
                                        <p:tav tm="0">
                                          <p:val>
                                            <p:fltVal val="0"/>
                                          </p:val>
                                        </p:tav>
                                        <p:tav tm="100000">
                                          <p:val>
                                            <p:strVal val="#ppt_h"/>
                                          </p:val>
                                        </p:tav>
                                      </p:tavLst>
                                    </p:anim>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Effect transition="in" filter="fade">
                                      <p:cBhvr>
                                        <p:cTn id="74" dur="500"/>
                                        <p:tgtEl>
                                          <p:spTgt spid="33"/>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p:cTn id="79" dur="500" fill="hold"/>
                                        <p:tgtEl>
                                          <p:spTgt spid="39"/>
                                        </p:tgtEl>
                                        <p:attrNameLst>
                                          <p:attrName>ppt_w</p:attrName>
                                        </p:attrNameLst>
                                      </p:cBhvr>
                                      <p:tavLst>
                                        <p:tav tm="0">
                                          <p:val>
                                            <p:fltVal val="0"/>
                                          </p:val>
                                        </p:tav>
                                        <p:tav tm="100000">
                                          <p:val>
                                            <p:strVal val="#ppt_w"/>
                                          </p:val>
                                        </p:tav>
                                      </p:tavLst>
                                    </p:anim>
                                    <p:anim calcmode="lin" valueType="num">
                                      <p:cBhvr>
                                        <p:cTn id="80" dur="500" fill="hold"/>
                                        <p:tgtEl>
                                          <p:spTgt spid="39"/>
                                        </p:tgtEl>
                                        <p:attrNameLst>
                                          <p:attrName>ppt_h</p:attrName>
                                        </p:attrNameLst>
                                      </p:cBhvr>
                                      <p:tavLst>
                                        <p:tav tm="0">
                                          <p:val>
                                            <p:fltVal val="0"/>
                                          </p:val>
                                        </p:tav>
                                        <p:tav tm="100000">
                                          <p:val>
                                            <p:strVal val="#ppt_h"/>
                                          </p:val>
                                        </p:tav>
                                      </p:tavLst>
                                    </p:anim>
                                    <p:animEffect transition="in" filter="fade">
                                      <p:cBhvr>
                                        <p:cTn id="81" dur="500"/>
                                        <p:tgtEl>
                                          <p:spTgt spid="39"/>
                                        </p:tgtEl>
                                      </p:cBhvr>
                                    </p:animEffect>
                                  </p:childTnLst>
                                </p:cTn>
                              </p:par>
                            </p:childTnLst>
                          </p:cTn>
                        </p:par>
                      </p:childTnLst>
                    </p:cTn>
                  </p:par>
                  <p:par>
                    <p:cTn id="82" fill="hold">
                      <p:stCondLst>
                        <p:cond delay="indefinite"/>
                      </p:stCondLst>
                      <p:childTnLst>
                        <p:par>
                          <p:cTn id="83" fill="hold">
                            <p:stCondLst>
                              <p:cond delay="0"/>
                            </p:stCondLst>
                            <p:childTnLst>
                              <p:par>
                                <p:cTn id="84" presetID="31" presetClass="entr" presetSubtype="0" fill="hold" nodeType="clickEffect">
                                  <p:stCondLst>
                                    <p:cond delay="0"/>
                                  </p:stCondLst>
                                  <p:childTnLst>
                                    <p:set>
                                      <p:cBhvr>
                                        <p:cTn id="85" dur="1" fill="hold">
                                          <p:stCondLst>
                                            <p:cond delay="0"/>
                                          </p:stCondLst>
                                        </p:cTn>
                                        <p:tgtEl>
                                          <p:spTgt spid="47"/>
                                        </p:tgtEl>
                                        <p:attrNameLst>
                                          <p:attrName>style.visibility</p:attrName>
                                        </p:attrNameLst>
                                      </p:cBhvr>
                                      <p:to>
                                        <p:strVal val="visible"/>
                                      </p:to>
                                    </p:set>
                                    <p:anim calcmode="lin" valueType="num">
                                      <p:cBhvr>
                                        <p:cTn id="86" dur="1000" fill="hold"/>
                                        <p:tgtEl>
                                          <p:spTgt spid="47"/>
                                        </p:tgtEl>
                                        <p:attrNameLst>
                                          <p:attrName>ppt_w</p:attrName>
                                        </p:attrNameLst>
                                      </p:cBhvr>
                                      <p:tavLst>
                                        <p:tav tm="0">
                                          <p:val>
                                            <p:fltVal val="0"/>
                                          </p:val>
                                        </p:tav>
                                        <p:tav tm="100000">
                                          <p:val>
                                            <p:strVal val="#ppt_w"/>
                                          </p:val>
                                        </p:tav>
                                      </p:tavLst>
                                    </p:anim>
                                    <p:anim calcmode="lin" valueType="num">
                                      <p:cBhvr>
                                        <p:cTn id="87" dur="1000" fill="hold"/>
                                        <p:tgtEl>
                                          <p:spTgt spid="47"/>
                                        </p:tgtEl>
                                        <p:attrNameLst>
                                          <p:attrName>ppt_h</p:attrName>
                                        </p:attrNameLst>
                                      </p:cBhvr>
                                      <p:tavLst>
                                        <p:tav tm="0">
                                          <p:val>
                                            <p:fltVal val="0"/>
                                          </p:val>
                                        </p:tav>
                                        <p:tav tm="100000">
                                          <p:val>
                                            <p:strVal val="#ppt_h"/>
                                          </p:val>
                                        </p:tav>
                                      </p:tavLst>
                                    </p:anim>
                                    <p:anim calcmode="lin" valueType="num">
                                      <p:cBhvr>
                                        <p:cTn id="88" dur="1000" fill="hold"/>
                                        <p:tgtEl>
                                          <p:spTgt spid="47"/>
                                        </p:tgtEl>
                                        <p:attrNameLst>
                                          <p:attrName>style.rotation</p:attrName>
                                        </p:attrNameLst>
                                      </p:cBhvr>
                                      <p:tavLst>
                                        <p:tav tm="0">
                                          <p:val>
                                            <p:fltVal val="90"/>
                                          </p:val>
                                        </p:tav>
                                        <p:tav tm="100000">
                                          <p:val>
                                            <p:fltVal val="0"/>
                                          </p:val>
                                        </p:tav>
                                      </p:tavLst>
                                    </p:anim>
                                    <p:animEffect transition="in" filter="fade">
                                      <p:cBhvr>
                                        <p:cTn id="89" dur="1000"/>
                                        <p:tgtEl>
                                          <p:spTgt spid="47"/>
                                        </p:tgtEl>
                                      </p:cBhvr>
                                    </p:animEffect>
                                  </p:childTnLst>
                                </p:cTn>
                              </p:par>
                              <p:par>
                                <p:cTn id="90" presetID="31" presetClass="entr" presetSubtype="0" fill="hold" nodeType="withEffect">
                                  <p:stCondLst>
                                    <p:cond delay="0"/>
                                  </p:stCondLst>
                                  <p:childTnLst>
                                    <p:set>
                                      <p:cBhvr>
                                        <p:cTn id="91" dur="1" fill="hold">
                                          <p:stCondLst>
                                            <p:cond delay="0"/>
                                          </p:stCondLst>
                                        </p:cTn>
                                        <p:tgtEl>
                                          <p:spTgt spid="48"/>
                                        </p:tgtEl>
                                        <p:attrNameLst>
                                          <p:attrName>style.visibility</p:attrName>
                                        </p:attrNameLst>
                                      </p:cBhvr>
                                      <p:to>
                                        <p:strVal val="visible"/>
                                      </p:to>
                                    </p:set>
                                    <p:anim calcmode="lin" valueType="num">
                                      <p:cBhvr>
                                        <p:cTn id="92" dur="1000" fill="hold"/>
                                        <p:tgtEl>
                                          <p:spTgt spid="48"/>
                                        </p:tgtEl>
                                        <p:attrNameLst>
                                          <p:attrName>ppt_w</p:attrName>
                                        </p:attrNameLst>
                                      </p:cBhvr>
                                      <p:tavLst>
                                        <p:tav tm="0">
                                          <p:val>
                                            <p:fltVal val="0"/>
                                          </p:val>
                                        </p:tav>
                                        <p:tav tm="100000">
                                          <p:val>
                                            <p:strVal val="#ppt_w"/>
                                          </p:val>
                                        </p:tav>
                                      </p:tavLst>
                                    </p:anim>
                                    <p:anim calcmode="lin" valueType="num">
                                      <p:cBhvr>
                                        <p:cTn id="93" dur="1000" fill="hold"/>
                                        <p:tgtEl>
                                          <p:spTgt spid="48"/>
                                        </p:tgtEl>
                                        <p:attrNameLst>
                                          <p:attrName>ppt_h</p:attrName>
                                        </p:attrNameLst>
                                      </p:cBhvr>
                                      <p:tavLst>
                                        <p:tav tm="0">
                                          <p:val>
                                            <p:fltVal val="0"/>
                                          </p:val>
                                        </p:tav>
                                        <p:tav tm="100000">
                                          <p:val>
                                            <p:strVal val="#ppt_h"/>
                                          </p:val>
                                        </p:tav>
                                      </p:tavLst>
                                    </p:anim>
                                    <p:anim calcmode="lin" valueType="num">
                                      <p:cBhvr>
                                        <p:cTn id="94" dur="1000" fill="hold"/>
                                        <p:tgtEl>
                                          <p:spTgt spid="48"/>
                                        </p:tgtEl>
                                        <p:attrNameLst>
                                          <p:attrName>style.rotation</p:attrName>
                                        </p:attrNameLst>
                                      </p:cBhvr>
                                      <p:tavLst>
                                        <p:tav tm="0">
                                          <p:val>
                                            <p:fltVal val="90"/>
                                          </p:val>
                                        </p:tav>
                                        <p:tav tm="100000">
                                          <p:val>
                                            <p:fltVal val="0"/>
                                          </p:val>
                                        </p:tav>
                                      </p:tavLst>
                                    </p:anim>
                                    <p:animEffect transition="in" filter="fade">
                                      <p:cBhvr>
                                        <p:cTn id="95" dur="1000"/>
                                        <p:tgtEl>
                                          <p:spTgt spid="48"/>
                                        </p:tgtEl>
                                      </p:cBhvr>
                                    </p:animEffect>
                                  </p:childTnLst>
                                </p:cTn>
                              </p:par>
                              <p:par>
                                <p:cTn id="96" presetID="31"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 calcmode="lin" valueType="num">
                                      <p:cBhvr>
                                        <p:cTn id="98" dur="1000" fill="hold"/>
                                        <p:tgtEl>
                                          <p:spTgt spid="49"/>
                                        </p:tgtEl>
                                        <p:attrNameLst>
                                          <p:attrName>ppt_w</p:attrName>
                                        </p:attrNameLst>
                                      </p:cBhvr>
                                      <p:tavLst>
                                        <p:tav tm="0">
                                          <p:val>
                                            <p:fltVal val="0"/>
                                          </p:val>
                                        </p:tav>
                                        <p:tav tm="100000">
                                          <p:val>
                                            <p:strVal val="#ppt_w"/>
                                          </p:val>
                                        </p:tav>
                                      </p:tavLst>
                                    </p:anim>
                                    <p:anim calcmode="lin" valueType="num">
                                      <p:cBhvr>
                                        <p:cTn id="99" dur="1000" fill="hold"/>
                                        <p:tgtEl>
                                          <p:spTgt spid="49"/>
                                        </p:tgtEl>
                                        <p:attrNameLst>
                                          <p:attrName>ppt_h</p:attrName>
                                        </p:attrNameLst>
                                      </p:cBhvr>
                                      <p:tavLst>
                                        <p:tav tm="0">
                                          <p:val>
                                            <p:fltVal val="0"/>
                                          </p:val>
                                        </p:tav>
                                        <p:tav tm="100000">
                                          <p:val>
                                            <p:strVal val="#ppt_h"/>
                                          </p:val>
                                        </p:tav>
                                      </p:tavLst>
                                    </p:anim>
                                    <p:anim calcmode="lin" valueType="num">
                                      <p:cBhvr>
                                        <p:cTn id="100" dur="1000" fill="hold"/>
                                        <p:tgtEl>
                                          <p:spTgt spid="49"/>
                                        </p:tgtEl>
                                        <p:attrNameLst>
                                          <p:attrName>style.rotation</p:attrName>
                                        </p:attrNameLst>
                                      </p:cBhvr>
                                      <p:tavLst>
                                        <p:tav tm="0">
                                          <p:val>
                                            <p:fltVal val="90"/>
                                          </p:val>
                                        </p:tav>
                                        <p:tav tm="100000">
                                          <p:val>
                                            <p:fltVal val="0"/>
                                          </p:val>
                                        </p:tav>
                                      </p:tavLst>
                                    </p:anim>
                                    <p:animEffect transition="in" filter="fade">
                                      <p:cBhvr>
                                        <p:cTn id="101" dur="1000"/>
                                        <p:tgtEl>
                                          <p:spTgt spid="49"/>
                                        </p:tgtEl>
                                      </p:cBhvr>
                                    </p:animEffect>
                                  </p:childTnLst>
                                </p:cTn>
                              </p:par>
                            </p:childTnLst>
                          </p:cTn>
                        </p:par>
                      </p:childTnLst>
                    </p:cTn>
                  </p:par>
                  <p:par>
                    <p:cTn id="102" fill="hold">
                      <p:stCondLst>
                        <p:cond delay="indefinite"/>
                      </p:stCondLst>
                      <p:childTnLst>
                        <p:par>
                          <p:cTn id="103" fill="hold">
                            <p:stCondLst>
                              <p:cond delay="0"/>
                            </p:stCondLst>
                            <p:childTnLst>
                              <p:par>
                                <p:cTn id="104" presetID="26" presetClass="entr" presetSubtype="0" fill="hold" grpId="0"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ipe(down)">
                                      <p:cBhvr>
                                        <p:cTn id="106" dur="580">
                                          <p:stCondLst>
                                            <p:cond delay="0"/>
                                          </p:stCondLst>
                                        </p:cTn>
                                        <p:tgtEl>
                                          <p:spTgt spid="45"/>
                                        </p:tgtEl>
                                      </p:cBhvr>
                                    </p:animEffect>
                                    <p:anim calcmode="lin" valueType="num">
                                      <p:cBhvr>
                                        <p:cTn id="107"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112" dur="26">
                                          <p:stCondLst>
                                            <p:cond delay="650"/>
                                          </p:stCondLst>
                                        </p:cTn>
                                        <p:tgtEl>
                                          <p:spTgt spid="45"/>
                                        </p:tgtEl>
                                      </p:cBhvr>
                                      <p:to x="100000" y="60000"/>
                                    </p:animScale>
                                    <p:animScale>
                                      <p:cBhvr>
                                        <p:cTn id="113" dur="166" decel="50000">
                                          <p:stCondLst>
                                            <p:cond delay="676"/>
                                          </p:stCondLst>
                                        </p:cTn>
                                        <p:tgtEl>
                                          <p:spTgt spid="45"/>
                                        </p:tgtEl>
                                      </p:cBhvr>
                                      <p:to x="100000" y="100000"/>
                                    </p:animScale>
                                    <p:animScale>
                                      <p:cBhvr>
                                        <p:cTn id="114" dur="26">
                                          <p:stCondLst>
                                            <p:cond delay="1312"/>
                                          </p:stCondLst>
                                        </p:cTn>
                                        <p:tgtEl>
                                          <p:spTgt spid="45"/>
                                        </p:tgtEl>
                                      </p:cBhvr>
                                      <p:to x="100000" y="80000"/>
                                    </p:animScale>
                                    <p:animScale>
                                      <p:cBhvr>
                                        <p:cTn id="115" dur="166" decel="50000">
                                          <p:stCondLst>
                                            <p:cond delay="1338"/>
                                          </p:stCondLst>
                                        </p:cTn>
                                        <p:tgtEl>
                                          <p:spTgt spid="45"/>
                                        </p:tgtEl>
                                      </p:cBhvr>
                                      <p:to x="100000" y="100000"/>
                                    </p:animScale>
                                    <p:animScale>
                                      <p:cBhvr>
                                        <p:cTn id="116" dur="26">
                                          <p:stCondLst>
                                            <p:cond delay="1642"/>
                                          </p:stCondLst>
                                        </p:cTn>
                                        <p:tgtEl>
                                          <p:spTgt spid="45"/>
                                        </p:tgtEl>
                                      </p:cBhvr>
                                      <p:to x="100000" y="90000"/>
                                    </p:animScale>
                                    <p:animScale>
                                      <p:cBhvr>
                                        <p:cTn id="117" dur="166" decel="50000">
                                          <p:stCondLst>
                                            <p:cond delay="1668"/>
                                          </p:stCondLst>
                                        </p:cTn>
                                        <p:tgtEl>
                                          <p:spTgt spid="45"/>
                                        </p:tgtEl>
                                      </p:cBhvr>
                                      <p:to x="100000" y="100000"/>
                                    </p:animScale>
                                    <p:animScale>
                                      <p:cBhvr>
                                        <p:cTn id="118" dur="26">
                                          <p:stCondLst>
                                            <p:cond delay="1808"/>
                                          </p:stCondLst>
                                        </p:cTn>
                                        <p:tgtEl>
                                          <p:spTgt spid="45"/>
                                        </p:tgtEl>
                                      </p:cBhvr>
                                      <p:to x="100000" y="95000"/>
                                    </p:animScale>
                                    <p:animScale>
                                      <p:cBhvr>
                                        <p:cTn id="119" dur="166" decel="50000">
                                          <p:stCondLst>
                                            <p:cond delay="1834"/>
                                          </p:stCondLst>
                                        </p:cTn>
                                        <p:tgtEl>
                                          <p:spTgt spid="45"/>
                                        </p:tgtEl>
                                      </p:cBhvr>
                                      <p:to x="100000" y="100000"/>
                                    </p:animScale>
                                  </p:childTnLst>
                                </p:cTn>
                              </p:par>
                            </p:childTnLst>
                          </p:cTn>
                        </p:par>
                      </p:childTnLst>
                    </p:cTn>
                  </p:par>
                  <p:par>
                    <p:cTn id="120" fill="hold">
                      <p:stCondLst>
                        <p:cond delay="indefinite"/>
                      </p:stCondLst>
                      <p:childTnLst>
                        <p:par>
                          <p:cTn id="121" fill="hold">
                            <p:stCondLst>
                              <p:cond delay="0"/>
                            </p:stCondLst>
                            <p:childTnLst>
                              <p:par>
                                <p:cTn id="122" presetID="31" presetClass="entr" presetSubtype="0"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 calcmode="lin" valueType="num">
                                      <p:cBhvr>
                                        <p:cTn id="124" dur="1000" fill="hold"/>
                                        <p:tgtEl>
                                          <p:spTgt spid="56"/>
                                        </p:tgtEl>
                                        <p:attrNameLst>
                                          <p:attrName>ppt_w</p:attrName>
                                        </p:attrNameLst>
                                      </p:cBhvr>
                                      <p:tavLst>
                                        <p:tav tm="0">
                                          <p:val>
                                            <p:fltVal val="0"/>
                                          </p:val>
                                        </p:tav>
                                        <p:tav tm="100000">
                                          <p:val>
                                            <p:strVal val="#ppt_w"/>
                                          </p:val>
                                        </p:tav>
                                      </p:tavLst>
                                    </p:anim>
                                    <p:anim calcmode="lin" valueType="num">
                                      <p:cBhvr>
                                        <p:cTn id="125" dur="1000" fill="hold"/>
                                        <p:tgtEl>
                                          <p:spTgt spid="56"/>
                                        </p:tgtEl>
                                        <p:attrNameLst>
                                          <p:attrName>ppt_h</p:attrName>
                                        </p:attrNameLst>
                                      </p:cBhvr>
                                      <p:tavLst>
                                        <p:tav tm="0">
                                          <p:val>
                                            <p:fltVal val="0"/>
                                          </p:val>
                                        </p:tav>
                                        <p:tav tm="100000">
                                          <p:val>
                                            <p:strVal val="#ppt_h"/>
                                          </p:val>
                                        </p:tav>
                                      </p:tavLst>
                                    </p:anim>
                                    <p:anim calcmode="lin" valueType="num">
                                      <p:cBhvr>
                                        <p:cTn id="126" dur="1000" fill="hold"/>
                                        <p:tgtEl>
                                          <p:spTgt spid="56"/>
                                        </p:tgtEl>
                                        <p:attrNameLst>
                                          <p:attrName>style.rotation</p:attrName>
                                        </p:attrNameLst>
                                      </p:cBhvr>
                                      <p:tavLst>
                                        <p:tav tm="0">
                                          <p:val>
                                            <p:fltVal val="90"/>
                                          </p:val>
                                        </p:tav>
                                        <p:tav tm="100000">
                                          <p:val>
                                            <p:fltVal val="0"/>
                                          </p:val>
                                        </p:tav>
                                      </p:tavLst>
                                    </p:anim>
                                    <p:animEffect transition="in" filter="fade">
                                      <p:cBhvr>
                                        <p:cTn id="127" dur="1000"/>
                                        <p:tgtEl>
                                          <p:spTgt spid="56"/>
                                        </p:tgtEl>
                                      </p:cBhvr>
                                    </p:animEffect>
                                  </p:childTnLst>
                                </p:cTn>
                              </p:par>
                              <p:par>
                                <p:cTn id="128" presetID="31" presetClass="entr" presetSubtype="0" fill="hold" nodeType="withEffect">
                                  <p:stCondLst>
                                    <p:cond delay="0"/>
                                  </p:stCondLst>
                                  <p:childTnLst>
                                    <p:set>
                                      <p:cBhvr>
                                        <p:cTn id="129" dur="1" fill="hold">
                                          <p:stCondLst>
                                            <p:cond delay="0"/>
                                          </p:stCondLst>
                                        </p:cTn>
                                        <p:tgtEl>
                                          <p:spTgt spid="57"/>
                                        </p:tgtEl>
                                        <p:attrNameLst>
                                          <p:attrName>style.visibility</p:attrName>
                                        </p:attrNameLst>
                                      </p:cBhvr>
                                      <p:to>
                                        <p:strVal val="visible"/>
                                      </p:to>
                                    </p:set>
                                    <p:anim calcmode="lin" valueType="num">
                                      <p:cBhvr>
                                        <p:cTn id="130" dur="1000" fill="hold"/>
                                        <p:tgtEl>
                                          <p:spTgt spid="57"/>
                                        </p:tgtEl>
                                        <p:attrNameLst>
                                          <p:attrName>ppt_w</p:attrName>
                                        </p:attrNameLst>
                                      </p:cBhvr>
                                      <p:tavLst>
                                        <p:tav tm="0">
                                          <p:val>
                                            <p:fltVal val="0"/>
                                          </p:val>
                                        </p:tav>
                                        <p:tav tm="100000">
                                          <p:val>
                                            <p:strVal val="#ppt_w"/>
                                          </p:val>
                                        </p:tav>
                                      </p:tavLst>
                                    </p:anim>
                                    <p:anim calcmode="lin" valueType="num">
                                      <p:cBhvr>
                                        <p:cTn id="131" dur="1000" fill="hold"/>
                                        <p:tgtEl>
                                          <p:spTgt spid="57"/>
                                        </p:tgtEl>
                                        <p:attrNameLst>
                                          <p:attrName>ppt_h</p:attrName>
                                        </p:attrNameLst>
                                      </p:cBhvr>
                                      <p:tavLst>
                                        <p:tav tm="0">
                                          <p:val>
                                            <p:fltVal val="0"/>
                                          </p:val>
                                        </p:tav>
                                        <p:tav tm="100000">
                                          <p:val>
                                            <p:strVal val="#ppt_h"/>
                                          </p:val>
                                        </p:tav>
                                      </p:tavLst>
                                    </p:anim>
                                    <p:anim calcmode="lin" valueType="num">
                                      <p:cBhvr>
                                        <p:cTn id="132" dur="1000" fill="hold"/>
                                        <p:tgtEl>
                                          <p:spTgt spid="57"/>
                                        </p:tgtEl>
                                        <p:attrNameLst>
                                          <p:attrName>style.rotation</p:attrName>
                                        </p:attrNameLst>
                                      </p:cBhvr>
                                      <p:tavLst>
                                        <p:tav tm="0">
                                          <p:val>
                                            <p:fltVal val="90"/>
                                          </p:val>
                                        </p:tav>
                                        <p:tav tm="100000">
                                          <p:val>
                                            <p:fltVal val="0"/>
                                          </p:val>
                                        </p:tav>
                                      </p:tavLst>
                                    </p:anim>
                                    <p:animEffect transition="in" filter="fade">
                                      <p:cBhvr>
                                        <p:cTn id="133" dur="1000"/>
                                        <p:tgtEl>
                                          <p:spTgt spid="57"/>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51"/>
                                        </p:tgtEl>
                                        <p:attrNameLst>
                                          <p:attrName>style.visibility</p:attrName>
                                        </p:attrNameLst>
                                      </p:cBhvr>
                                      <p:to>
                                        <p:strVal val="visible"/>
                                      </p:to>
                                    </p:set>
                                    <p:anim calcmode="lin" valueType="num">
                                      <p:cBhvr>
                                        <p:cTn id="138" dur="500" fill="hold"/>
                                        <p:tgtEl>
                                          <p:spTgt spid="51"/>
                                        </p:tgtEl>
                                        <p:attrNameLst>
                                          <p:attrName>ppt_w</p:attrName>
                                        </p:attrNameLst>
                                      </p:cBhvr>
                                      <p:tavLst>
                                        <p:tav tm="0">
                                          <p:val>
                                            <p:fltVal val="0"/>
                                          </p:val>
                                        </p:tav>
                                        <p:tav tm="100000">
                                          <p:val>
                                            <p:strVal val="#ppt_w"/>
                                          </p:val>
                                        </p:tav>
                                      </p:tavLst>
                                    </p:anim>
                                    <p:anim calcmode="lin" valueType="num">
                                      <p:cBhvr>
                                        <p:cTn id="139" dur="500" fill="hold"/>
                                        <p:tgtEl>
                                          <p:spTgt spid="51"/>
                                        </p:tgtEl>
                                        <p:attrNameLst>
                                          <p:attrName>ppt_h</p:attrName>
                                        </p:attrNameLst>
                                      </p:cBhvr>
                                      <p:tavLst>
                                        <p:tav tm="0">
                                          <p:val>
                                            <p:fltVal val="0"/>
                                          </p:val>
                                        </p:tav>
                                        <p:tav tm="100000">
                                          <p:val>
                                            <p:strVal val="#ppt_h"/>
                                          </p:val>
                                        </p:tav>
                                      </p:tavLst>
                                    </p:anim>
                                    <p:animEffect transition="in" filter="fad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53" presetClass="entr" presetSubtype="16"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 calcmode="lin" valueType="num">
                                      <p:cBhvr>
                                        <p:cTn id="145" dur="500" fill="hold"/>
                                        <p:tgtEl>
                                          <p:spTgt spid="55"/>
                                        </p:tgtEl>
                                        <p:attrNameLst>
                                          <p:attrName>ppt_w</p:attrName>
                                        </p:attrNameLst>
                                      </p:cBhvr>
                                      <p:tavLst>
                                        <p:tav tm="0">
                                          <p:val>
                                            <p:fltVal val="0"/>
                                          </p:val>
                                        </p:tav>
                                        <p:tav tm="100000">
                                          <p:val>
                                            <p:strVal val="#ppt_w"/>
                                          </p:val>
                                        </p:tav>
                                      </p:tavLst>
                                    </p:anim>
                                    <p:anim calcmode="lin" valueType="num">
                                      <p:cBhvr>
                                        <p:cTn id="146" dur="500" fill="hold"/>
                                        <p:tgtEl>
                                          <p:spTgt spid="55"/>
                                        </p:tgtEl>
                                        <p:attrNameLst>
                                          <p:attrName>ppt_h</p:attrName>
                                        </p:attrNameLst>
                                      </p:cBhvr>
                                      <p:tavLst>
                                        <p:tav tm="0">
                                          <p:val>
                                            <p:fltVal val="0"/>
                                          </p:val>
                                        </p:tav>
                                        <p:tav tm="100000">
                                          <p:val>
                                            <p:strVal val="#ppt_h"/>
                                          </p:val>
                                        </p:tav>
                                      </p:tavLst>
                                    </p:anim>
                                    <p:animEffect transition="in" filter="fade">
                                      <p:cBhvr>
                                        <p:cTn id="147" dur="500"/>
                                        <p:tgtEl>
                                          <p:spTgt spid="55"/>
                                        </p:tgtEl>
                                      </p:cBhvr>
                                    </p:animEffect>
                                  </p:childTnLst>
                                </p:cTn>
                              </p:par>
                            </p:childTnLst>
                          </p:cTn>
                        </p:par>
                      </p:childTnLst>
                    </p:cTn>
                  </p:par>
                  <p:par>
                    <p:cTn id="148" fill="hold">
                      <p:stCondLst>
                        <p:cond delay="indefinite"/>
                      </p:stCondLst>
                      <p:childTnLst>
                        <p:par>
                          <p:cTn id="149" fill="hold">
                            <p:stCondLst>
                              <p:cond delay="0"/>
                            </p:stCondLst>
                            <p:childTnLst>
                              <p:par>
                                <p:cTn id="150" presetID="53" presetClass="entr" presetSubtype="16" fill="hold" grpId="0" nodeType="clickEffect">
                                  <p:stCondLst>
                                    <p:cond delay="0"/>
                                  </p:stCondLst>
                                  <p:childTnLst>
                                    <p:set>
                                      <p:cBhvr>
                                        <p:cTn id="151" dur="1" fill="hold">
                                          <p:stCondLst>
                                            <p:cond delay="0"/>
                                          </p:stCondLst>
                                        </p:cTn>
                                        <p:tgtEl>
                                          <p:spTgt spid="52"/>
                                        </p:tgtEl>
                                        <p:attrNameLst>
                                          <p:attrName>style.visibility</p:attrName>
                                        </p:attrNameLst>
                                      </p:cBhvr>
                                      <p:to>
                                        <p:strVal val="visible"/>
                                      </p:to>
                                    </p:set>
                                    <p:anim calcmode="lin" valueType="num">
                                      <p:cBhvr>
                                        <p:cTn id="152" dur="500" fill="hold"/>
                                        <p:tgtEl>
                                          <p:spTgt spid="52"/>
                                        </p:tgtEl>
                                        <p:attrNameLst>
                                          <p:attrName>ppt_w</p:attrName>
                                        </p:attrNameLst>
                                      </p:cBhvr>
                                      <p:tavLst>
                                        <p:tav tm="0">
                                          <p:val>
                                            <p:fltVal val="0"/>
                                          </p:val>
                                        </p:tav>
                                        <p:tav tm="100000">
                                          <p:val>
                                            <p:strVal val="#ppt_w"/>
                                          </p:val>
                                        </p:tav>
                                      </p:tavLst>
                                    </p:anim>
                                    <p:anim calcmode="lin" valueType="num">
                                      <p:cBhvr>
                                        <p:cTn id="153" dur="500" fill="hold"/>
                                        <p:tgtEl>
                                          <p:spTgt spid="52"/>
                                        </p:tgtEl>
                                        <p:attrNameLst>
                                          <p:attrName>ppt_h</p:attrName>
                                        </p:attrNameLst>
                                      </p:cBhvr>
                                      <p:tavLst>
                                        <p:tav tm="0">
                                          <p:val>
                                            <p:fltVal val="0"/>
                                          </p:val>
                                        </p:tav>
                                        <p:tav tm="100000">
                                          <p:val>
                                            <p:strVal val="#ppt_h"/>
                                          </p:val>
                                        </p:tav>
                                      </p:tavLst>
                                    </p:anim>
                                    <p:animEffect transition="in" filter="fade">
                                      <p:cBhvr>
                                        <p:cTn id="15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16" grpId="0" animBg="1"/>
      <p:bldP spid="21" grpId="0" animBg="1"/>
      <p:bldP spid="22" grpId="0"/>
      <p:bldP spid="45" grpId="0" animBg="1"/>
      <p:bldP spid="50" grpId="0"/>
      <p:bldP spid="51" grpId="0" animBg="1"/>
      <p:bldP spid="52" grpId="0" animBg="1"/>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EB687F85-46B1-EAD0-3C20-3000A09C308F}"/>
              </a:ext>
            </a:extLst>
          </p:cNvPr>
          <p:cNvGrpSpPr/>
          <p:nvPr/>
        </p:nvGrpSpPr>
        <p:grpSpPr>
          <a:xfrm>
            <a:off x="0" y="13689"/>
            <a:ext cx="12192000" cy="6844311"/>
            <a:chOff x="0" y="13689"/>
            <a:chExt cx="12192000" cy="6844311"/>
          </a:xfrm>
        </p:grpSpPr>
        <p:sp>
          <p:nvSpPr>
            <p:cNvPr id="8" name="Rectángulo 7">
              <a:extLst>
                <a:ext uri="{FF2B5EF4-FFF2-40B4-BE49-F238E27FC236}">
                  <a16:creationId xmlns:a16="http://schemas.microsoft.com/office/drawing/2014/main" id="{656D7514-FE26-D657-F2EB-25A29D07E213}"/>
                </a:ext>
              </a:extLst>
            </p:cNvPr>
            <p:cNvSpPr/>
            <p:nvPr/>
          </p:nvSpPr>
          <p:spPr>
            <a:xfrm>
              <a:off x="0" y="1003300"/>
              <a:ext cx="12192000" cy="58547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27" name="Rectángulo 26">
              <a:extLst>
                <a:ext uri="{FF2B5EF4-FFF2-40B4-BE49-F238E27FC236}">
                  <a16:creationId xmlns:a16="http://schemas.microsoft.com/office/drawing/2014/main" id="{F11DAFE9-EB81-C1C3-A8A0-86C6C2028852}"/>
                </a:ext>
              </a:extLst>
            </p:cNvPr>
            <p:cNvSpPr/>
            <p:nvPr/>
          </p:nvSpPr>
          <p:spPr>
            <a:xfrm>
              <a:off x="8255726" y="13689"/>
              <a:ext cx="3936274" cy="10033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a:p>
          </p:txBody>
        </p:sp>
      </p:grpSp>
      <p:sp>
        <p:nvSpPr>
          <p:cNvPr id="4" name="CuadroTexto 3">
            <a:extLst>
              <a:ext uri="{FF2B5EF4-FFF2-40B4-BE49-F238E27FC236}">
                <a16:creationId xmlns:a16="http://schemas.microsoft.com/office/drawing/2014/main" id="{1F6B8597-EB27-1B40-13D1-175EF22DA02B}"/>
              </a:ext>
            </a:extLst>
          </p:cNvPr>
          <p:cNvSpPr txBox="1"/>
          <p:nvPr/>
        </p:nvSpPr>
        <p:spPr>
          <a:xfrm>
            <a:off x="281469" y="1478419"/>
            <a:ext cx="5596817" cy="646331"/>
          </a:xfrm>
          <a:prstGeom prst="rect">
            <a:avLst/>
          </a:prstGeom>
          <a:noFill/>
        </p:spPr>
        <p:txBody>
          <a:bodyPr wrap="square" rtlCol="0">
            <a:spAutoFit/>
          </a:bodyPr>
          <a:lstStyle/>
          <a:p>
            <a:pPr algn="just"/>
            <a:r>
              <a:rPr lang="es-ES" b="1" dirty="0">
                <a:solidFill>
                  <a:schemeClr val="bg1"/>
                </a:solidFill>
                <a:latin typeface="Century Gothic" panose="020B0502020202020204" pitchFamily="34" charset="0"/>
              </a:rPr>
              <a:t>Consideraciones de FLOWER Y HAYES, sobre el funcionamiento del proceso de composición:</a:t>
            </a:r>
            <a:endParaRPr lang="es-PE" b="1" dirty="0">
              <a:solidFill>
                <a:schemeClr val="bg1"/>
              </a:solidFill>
              <a:latin typeface="Century Gothic" panose="020B0502020202020204" pitchFamily="34" charset="0"/>
            </a:endParaRPr>
          </a:p>
        </p:txBody>
      </p:sp>
      <p:pic>
        <p:nvPicPr>
          <p:cNvPr id="9" name="Gráfico 8" descr="Aula de clases contorno">
            <a:extLst>
              <a:ext uri="{FF2B5EF4-FFF2-40B4-BE49-F238E27FC236}">
                <a16:creationId xmlns:a16="http://schemas.microsoft.com/office/drawing/2014/main" id="{53CA508C-D95C-63BC-78E9-729D0F9426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099" y="2599869"/>
            <a:ext cx="914400" cy="914400"/>
          </a:xfrm>
          <a:prstGeom prst="rect">
            <a:avLst/>
          </a:prstGeom>
        </p:spPr>
      </p:pic>
      <p:sp>
        <p:nvSpPr>
          <p:cNvPr id="16" name="CuadroTexto 15">
            <a:extLst>
              <a:ext uri="{FF2B5EF4-FFF2-40B4-BE49-F238E27FC236}">
                <a16:creationId xmlns:a16="http://schemas.microsoft.com/office/drawing/2014/main" id="{BF4E2B65-E34D-6B4E-1D11-6CB68B27C5AC}"/>
              </a:ext>
            </a:extLst>
          </p:cNvPr>
          <p:cNvSpPr txBox="1"/>
          <p:nvPr/>
        </p:nvSpPr>
        <p:spPr>
          <a:xfrm>
            <a:off x="1426959" y="2769326"/>
            <a:ext cx="4198065" cy="1200329"/>
          </a:xfrm>
          <a:prstGeom prst="rect">
            <a:avLst/>
          </a:prstGeom>
          <a:noFill/>
        </p:spPr>
        <p:txBody>
          <a:bodyPr wrap="square" rtlCol="0">
            <a:spAutoFit/>
          </a:bodyPr>
          <a:lstStyle/>
          <a:p>
            <a:pPr algn="just"/>
            <a:r>
              <a:rPr lang="es-MX" dirty="0">
                <a:solidFill>
                  <a:schemeClr val="accent4">
                    <a:lumMod val="60000"/>
                    <a:lumOff val="40000"/>
                  </a:schemeClr>
                </a:solidFill>
              </a:rPr>
              <a:t>Los procesos mentales de la composición y tiene visión jerárquica y concatenada, según la cual cualquier proceso puede actuar encadenado a otro.</a:t>
            </a:r>
            <a:endParaRPr lang="es-PE" dirty="0">
              <a:solidFill>
                <a:schemeClr val="accent4">
                  <a:lumMod val="60000"/>
                  <a:lumOff val="40000"/>
                </a:schemeClr>
              </a:solidFill>
            </a:endParaRPr>
          </a:p>
        </p:txBody>
      </p:sp>
      <p:sp>
        <p:nvSpPr>
          <p:cNvPr id="17" name="CuadroTexto 16">
            <a:extLst>
              <a:ext uri="{FF2B5EF4-FFF2-40B4-BE49-F238E27FC236}">
                <a16:creationId xmlns:a16="http://schemas.microsoft.com/office/drawing/2014/main" id="{783E16E6-C4B9-F9F9-48A5-943EAB809DA3}"/>
              </a:ext>
            </a:extLst>
          </p:cNvPr>
          <p:cNvSpPr txBox="1"/>
          <p:nvPr/>
        </p:nvSpPr>
        <p:spPr>
          <a:xfrm>
            <a:off x="1139629" y="4223850"/>
            <a:ext cx="4198065" cy="1569660"/>
          </a:xfrm>
          <a:prstGeom prst="rect">
            <a:avLst/>
          </a:prstGeom>
          <a:noFill/>
          <a:ln>
            <a:solidFill>
              <a:srgbClr val="FFC000"/>
            </a:solidFill>
          </a:ln>
        </p:spPr>
        <p:txBody>
          <a:bodyPr wrap="square" rtlCol="0">
            <a:spAutoFit/>
          </a:bodyPr>
          <a:lstStyle/>
          <a:p>
            <a:pPr algn="just"/>
            <a:r>
              <a:rPr lang="es-MX" sz="1600" dirty="0">
                <a:solidFill>
                  <a:schemeClr val="bg1"/>
                </a:solidFill>
              </a:rPr>
              <a:t>Los autores expresan esta concepción mediante una metáfora muy clara</a:t>
            </a:r>
            <a:r>
              <a:rPr lang="es-ES" sz="1600" dirty="0">
                <a:solidFill>
                  <a:schemeClr val="bg1"/>
                </a:solidFill>
              </a:rPr>
              <a:t>: </a:t>
            </a:r>
            <a:r>
              <a:rPr lang="es-MX" sz="1600" dirty="0">
                <a:solidFill>
                  <a:schemeClr val="bg1"/>
                </a:solidFill>
              </a:rPr>
              <a:t>los procesos de pensamiento son como herramientas que el escritor utiliza para construir un objeto</a:t>
            </a:r>
            <a:r>
              <a:rPr lang="es-ES" sz="1600" dirty="0">
                <a:solidFill>
                  <a:schemeClr val="bg1"/>
                </a:solidFill>
              </a:rPr>
              <a:t>: </a:t>
            </a:r>
            <a:r>
              <a:rPr lang="es-MX" sz="1600" dirty="0">
                <a:solidFill>
                  <a:schemeClr val="bg1"/>
                </a:solidFill>
              </a:rPr>
              <a:t>en texto</a:t>
            </a:r>
            <a:r>
              <a:rPr lang="es-ES" sz="1600" dirty="0">
                <a:solidFill>
                  <a:schemeClr val="bg1"/>
                </a:solidFill>
              </a:rPr>
              <a:t>. </a:t>
            </a:r>
            <a:r>
              <a:rPr lang="es-MX" sz="1600" dirty="0">
                <a:solidFill>
                  <a:schemeClr val="bg1"/>
                </a:solidFill>
              </a:rPr>
              <a:t>Él decide cuando los utiliza y en qué orden. </a:t>
            </a:r>
            <a:endParaRPr lang="es-PE" sz="1600" dirty="0">
              <a:solidFill>
                <a:schemeClr val="bg1"/>
              </a:solidFill>
            </a:endParaRPr>
          </a:p>
        </p:txBody>
      </p:sp>
      <p:pic>
        <p:nvPicPr>
          <p:cNvPr id="18" name="Gráfico 17" descr="Aula de clases contorno">
            <a:extLst>
              <a:ext uri="{FF2B5EF4-FFF2-40B4-BE49-F238E27FC236}">
                <a16:creationId xmlns:a16="http://schemas.microsoft.com/office/drawing/2014/main" id="{D84EA9CF-C271-2E39-7E26-9A1B86F043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54775" y="1448262"/>
            <a:ext cx="914400" cy="914400"/>
          </a:xfrm>
          <a:prstGeom prst="rect">
            <a:avLst/>
          </a:prstGeom>
        </p:spPr>
      </p:pic>
      <p:sp>
        <p:nvSpPr>
          <p:cNvPr id="19" name="CuadroTexto 18">
            <a:extLst>
              <a:ext uri="{FF2B5EF4-FFF2-40B4-BE49-F238E27FC236}">
                <a16:creationId xmlns:a16="http://schemas.microsoft.com/office/drawing/2014/main" id="{1BA31C0D-07E3-2B44-5319-9C5513CB339F}"/>
              </a:ext>
            </a:extLst>
          </p:cNvPr>
          <p:cNvSpPr txBox="1"/>
          <p:nvPr/>
        </p:nvSpPr>
        <p:spPr>
          <a:xfrm>
            <a:off x="7286635" y="1617719"/>
            <a:ext cx="4198065" cy="1200329"/>
          </a:xfrm>
          <a:prstGeom prst="rect">
            <a:avLst/>
          </a:prstGeom>
          <a:noFill/>
        </p:spPr>
        <p:txBody>
          <a:bodyPr wrap="square" rtlCol="0">
            <a:spAutoFit/>
          </a:bodyPr>
          <a:lstStyle/>
          <a:p>
            <a:pPr algn="just"/>
            <a:r>
              <a:rPr lang="es-MX" dirty="0">
                <a:solidFill>
                  <a:schemeClr val="accent4">
                    <a:lumMod val="60000"/>
                    <a:lumOff val="40000"/>
                  </a:schemeClr>
                </a:solidFill>
              </a:rPr>
              <a:t>La composición es un proceso de pensamiento dirigido por una red de objetivos</a:t>
            </a:r>
            <a:r>
              <a:rPr lang="es-ES" dirty="0">
                <a:solidFill>
                  <a:schemeClr val="accent4">
                    <a:lumMod val="60000"/>
                    <a:lumOff val="40000"/>
                  </a:schemeClr>
                </a:solidFill>
              </a:rPr>
              <a:t>. </a:t>
            </a:r>
            <a:r>
              <a:rPr lang="es-MX" dirty="0">
                <a:solidFill>
                  <a:schemeClr val="accent4">
                    <a:lumMod val="60000"/>
                    <a:lumOff val="40000"/>
                  </a:schemeClr>
                </a:solidFill>
              </a:rPr>
              <a:t>El mismo escritor crea y desarrolla esta red</a:t>
            </a:r>
            <a:r>
              <a:rPr lang="es-ES" dirty="0">
                <a:solidFill>
                  <a:schemeClr val="accent4">
                    <a:lumMod val="60000"/>
                    <a:lumOff val="40000"/>
                  </a:schemeClr>
                </a:solidFill>
              </a:rPr>
              <a:t>.</a:t>
            </a:r>
            <a:endParaRPr lang="es-PE" dirty="0">
              <a:solidFill>
                <a:schemeClr val="accent4">
                  <a:lumMod val="60000"/>
                  <a:lumOff val="40000"/>
                </a:schemeClr>
              </a:solidFill>
            </a:endParaRPr>
          </a:p>
        </p:txBody>
      </p:sp>
      <p:pic>
        <p:nvPicPr>
          <p:cNvPr id="21" name="Gráfico 20" descr="Insignia con relleno sólido">
            <a:extLst>
              <a:ext uri="{FF2B5EF4-FFF2-40B4-BE49-F238E27FC236}">
                <a16:creationId xmlns:a16="http://schemas.microsoft.com/office/drawing/2014/main" id="{E7677A0D-1ED0-66BC-A56E-2ABE0ACCA1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95861" y="2280618"/>
            <a:ext cx="402994" cy="402994"/>
          </a:xfrm>
          <a:prstGeom prst="rect">
            <a:avLst/>
          </a:prstGeom>
        </p:spPr>
      </p:pic>
      <p:pic>
        <p:nvPicPr>
          <p:cNvPr id="23" name="Gráfico 22" descr="Insignia 1 con relleno sólido">
            <a:extLst>
              <a:ext uri="{FF2B5EF4-FFF2-40B4-BE49-F238E27FC236}">
                <a16:creationId xmlns:a16="http://schemas.microsoft.com/office/drawing/2014/main" id="{0A37DEB7-4BEA-9C65-9BA3-BA106A0606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1855" y="3462200"/>
            <a:ext cx="402994" cy="402994"/>
          </a:xfrm>
          <a:prstGeom prst="rect">
            <a:avLst/>
          </a:prstGeom>
        </p:spPr>
      </p:pic>
      <p:sp>
        <p:nvSpPr>
          <p:cNvPr id="24" name="CuadroTexto 23">
            <a:extLst>
              <a:ext uri="{FF2B5EF4-FFF2-40B4-BE49-F238E27FC236}">
                <a16:creationId xmlns:a16="http://schemas.microsoft.com/office/drawing/2014/main" id="{9AAA0BA5-ECF2-B20E-E80A-0406A2688A51}"/>
              </a:ext>
            </a:extLst>
          </p:cNvPr>
          <p:cNvSpPr txBox="1"/>
          <p:nvPr/>
        </p:nvSpPr>
        <p:spPr>
          <a:xfrm>
            <a:off x="6495861" y="2847707"/>
            <a:ext cx="5623608" cy="738664"/>
          </a:xfrm>
          <a:prstGeom prst="rect">
            <a:avLst/>
          </a:prstGeom>
          <a:noFill/>
          <a:ln>
            <a:solidFill>
              <a:srgbClr val="FFC000"/>
            </a:solidFill>
          </a:ln>
        </p:spPr>
        <p:txBody>
          <a:bodyPr wrap="square" rtlCol="0">
            <a:spAutoFit/>
          </a:bodyPr>
          <a:lstStyle/>
          <a:p>
            <a:pPr algn="just"/>
            <a:r>
              <a:rPr lang="es-ES" sz="1400" dirty="0">
                <a:solidFill>
                  <a:schemeClr val="bg1"/>
                </a:solidFill>
              </a:rPr>
              <a:t>a. </a:t>
            </a:r>
            <a:r>
              <a:rPr lang="es-MX" sz="1400" dirty="0">
                <a:solidFill>
                  <a:schemeClr val="bg1"/>
                </a:solidFill>
              </a:rPr>
              <a:t>Las redes no se crean en una etapa de pre escritura, sino que se desarrollan durante todo el proceso de composición, paralelamente al acto de descubrimiento de la gestación del texto</a:t>
            </a:r>
            <a:r>
              <a:rPr lang="es-ES" sz="1400" dirty="0">
                <a:solidFill>
                  <a:schemeClr val="bg1"/>
                </a:solidFill>
              </a:rPr>
              <a:t>.</a:t>
            </a:r>
            <a:endParaRPr lang="es-PE" sz="1400" dirty="0">
              <a:solidFill>
                <a:schemeClr val="bg1"/>
              </a:solidFill>
            </a:endParaRPr>
          </a:p>
        </p:txBody>
      </p:sp>
      <p:sp>
        <p:nvSpPr>
          <p:cNvPr id="25" name="CuadroTexto 24">
            <a:extLst>
              <a:ext uri="{FF2B5EF4-FFF2-40B4-BE49-F238E27FC236}">
                <a16:creationId xmlns:a16="http://schemas.microsoft.com/office/drawing/2014/main" id="{8A35261D-D69E-9A44-CAC9-7A7B9BF13956}"/>
              </a:ext>
            </a:extLst>
          </p:cNvPr>
          <p:cNvSpPr txBox="1"/>
          <p:nvPr/>
        </p:nvSpPr>
        <p:spPr>
          <a:xfrm>
            <a:off x="6495861" y="3761774"/>
            <a:ext cx="5623608" cy="1384995"/>
          </a:xfrm>
          <a:prstGeom prst="rect">
            <a:avLst/>
          </a:prstGeom>
          <a:noFill/>
          <a:ln>
            <a:solidFill>
              <a:srgbClr val="FFC000"/>
            </a:solidFill>
          </a:ln>
        </p:spPr>
        <p:txBody>
          <a:bodyPr wrap="square" rtlCol="0">
            <a:spAutoFit/>
          </a:bodyPr>
          <a:lstStyle/>
          <a:p>
            <a:pPr algn="just"/>
            <a:r>
              <a:rPr lang="es-ES" sz="1400" dirty="0">
                <a:solidFill>
                  <a:schemeClr val="bg1"/>
                </a:solidFill>
              </a:rPr>
              <a:t>b. </a:t>
            </a:r>
            <a:r>
              <a:rPr lang="es-MX" sz="1400" dirty="0">
                <a:solidFill>
                  <a:schemeClr val="bg1"/>
                </a:solidFill>
              </a:rPr>
              <a:t>Estos objetivos pueden tener distintas formas</a:t>
            </a:r>
            <a:r>
              <a:rPr lang="es-ES" sz="1400" dirty="0">
                <a:solidFill>
                  <a:schemeClr val="bg1"/>
                </a:solidFill>
              </a:rPr>
              <a:t>. </a:t>
            </a:r>
            <a:r>
              <a:rPr lang="es-MX" sz="1400" dirty="0">
                <a:solidFill>
                  <a:schemeClr val="bg1"/>
                </a:solidFill>
              </a:rPr>
              <a:t>no siempre formulan el punto de llegada de la composición</a:t>
            </a:r>
            <a:r>
              <a:rPr lang="es-ES" sz="1400" dirty="0">
                <a:solidFill>
                  <a:schemeClr val="bg1"/>
                </a:solidFill>
              </a:rPr>
              <a:t>: “</a:t>
            </a:r>
            <a:r>
              <a:rPr lang="es-MX" sz="1400" dirty="0">
                <a:solidFill>
                  <a:schemeClr val="bg1"/>
                </a:solidFill>
              </a:rPr>
              <a:t>quiero escribir un ensayo de 2 hojas </a:t>
            </a:r>
            <a:r>
              <a:rPr lang="es-ES" sz="1400" dirty="0">
                <a:solidFill>
                  <a:schemeClr val="bg1"/>
                </a:solidFill>
              </a:rPr>
              <a:t>”. </a:t>
            </a:r>
            <a:r>
              <a:rPr lang="es-MX" sz="1400" dirty="0">
                <a:solidFill>
                  <a:schemeClr val="bg1"/>
                </a:solidFill>
              </a:rPr>
              <a:t>a veces pueden describir el punto de partida</a:t>
            </a:r>
            <a:r>
              <a:rPr lang="es-ES" sz="1400" dirty="0">
                <a:solidFill>
                  <a:schemeClr val="bg1"/>
                </a:solidFill>
              </a:rPr>
              <a:t>: “</a:t>
            </a:r>
            <a:r>
              <a:rPr lang="es-MX" sz="1400" dirty="0">
                <a:solidFill>
                  <a:schemeClr val="bg1"/>
                </a:solidFill>
              </a:rPr>
              <a:t>no estarán dispuestos a leer lo que quiero decir </a:t>
            </a:r>
            <a:r>
              <a:rPr lang="es-ES" sz="1400" dirty="0">
                <a:solidFill>
                  <a:schemeClr val="bg1"/>
                </a:solidFill>
              </a:rPr>
              <a:t>”. </a:t>
            </a:r>
            <a:r>
              <a:rPr lang="es-MX" sz="1400" dirty="0">
                <a:solidFill>
                  <a:schemeClr val="bg1"/>
                </a:solidFill>
              </a:rPr>
              <a:t>o pueden señalar un camino para conseguir</a:t>
            </a:r>
            <a:r>
              <a:rPr lang="es-ES" sz="1400" dirty="0">
                <a:solidFill>
                  <a:schemeClr val="bg1"/>
                </a:solidFill>
              </a:rPr>
              <a:t>r </a:t>
            </a:r>
            <a:r>
              <a:rPr lang="es-MX" sz="1400" dirty="0">
                <a:solidFill>
                  <a:schemeClr val="bg1"/>
                </a:solidFill>
              </a:rPr>
              <a:t>un nuevo objetivo </a:t>
            </a:r>
            <a:r>
              <a:rPr lang="es-ES" sz="1400" dirty="0">
                <a:solidFill>
                  <a:schemeClr val="bg1"/>
                </a:solidFill>
              </a:rPr>
              <a:t>: “</a:t>
            </a:r>
            <a:r>
              <a:rPr lang="es-MX" sz="1400" dirty="0">
                <a:solidFill>
                  <a:schemeClr val="bg1"/>
                </a:solidFill>
              </a:rPr>
              <a:t>es preferible que lo explique de manera fácil </a:t>
            </a:r>
            <a:r>
              <a:rPr lang="es-ES" sz="1400" dirty="0">
                <a:solidFill>
                  <a:schemeClr val="bg1"/>
                </a:solidFill>
              </a:rPr>
              <a:t>”. </a:t>
            </a:r>
            <a:r>
              <a:rPr lang="es-MX" sz="1400" dirty="0">
                <a:solidFill>
                  <a:schemeClr val="bg1"/>
                </a:solidFill>
              </a:rPr>
              <a:t>o evaluar</a:t>
            </a:r>
            <a:r>
              <a:rPr lang="es-ES" sz="1400" dirty="0">
                <a:solidFill>
                  <a:schemeClr val="bg1"/>
                </a:solidFill>
              </a:rPr>
              <a:t>: “</a:t>
            </a:r>
            <a:r>
              <a:rPr lang="es-MX" sz="1400" dirty="0">
                <a:solidFill>
                  <a:schemeClr val="bg1"/>
                </a:solidFill>
              </a:rPr>
              <a:t>esto es banal </a:t>
            </a:r>
            <a:r>
              <a:rPr lang="es-ES" sz="1400" dirty="0">
                <a:solidFill>
                  <a:schemeClr val="bg1"/>
                </a:solidFill>
              </a:rPr>
              <a:t>”</a:t>
            </a:r>
            <a:endParaRPr lang="es-PE" sz="1400" dirty="0">
              <a:solidFill>
                <a:schemeClr val="bg1"/>
              </a:solidFill>
            </a:endParaRPr>
          </a:p>
        </p:txBody>
      </p:sp>
      <p:sp>
        <p:nvSpPr>
          <p:cNvPr id="26" name="CuadroTexto 25">
            <a:extLst>
              <a:ext uri="{FF2B5EF4-FFF2-40B4-BE49-F238E27FC236}">
                <a16:creationId xmlns:a16="http://schemas.microsoft.com/office/drawing/2014/main" id="{52C4BF22-ED10-35B9-0FB2-89ED662A3232}"/>
              </a:ext>
            </a:extLst>
          </p:cNvPr>
          <p:cNvSpPr txBox="1"/>
          <p:nvPr/>
        </p:nvSpPr>
        <p:spPr>
          <a:xfrm>
            <a:off x="6477323" y="5443184"/>
            <a:ext cx="5623608" cy="954107"/>
          </a:xfrm>
          <a:prstGeom prst="rect">
            <a:avLst/>
          </a:prstGeom>
          <a:noFill/>
          <a:ln>
            <a:solidFill>
              <a:srgbClr val="FFC000"/>
            </a:solidFill>
          </a:ln>
        </p:spPr>
        <p:txBody>
          <a:bodyPr wrap="square" rtlCol="0">
            <a:spAutoFit/>
          </a:bodyPr>
          <a:lstStyle/>
          <a:p>
            <a:pPr algn="just"/>
            <a:r>
              <a:rPr lang="es-ES" sz="1400" dirty="0">
                <a:solidFill>
                  <a:schemeClr val="bg1"/>
                </a:solidFill>
              </a:rPr>
              <a:t>c. </a:t>
            </a:r>
            <a:r>
              <a:rPr lang="es-MX" sz="1400" dirty="0">
                <a:solidFill>
                  <a:schemeClr val="bg1"/>
                </a:solidFill>
              </a:rPr>
              <a:t>La red de objetivos dirige el proceso de composición, marca la dinámica con que avanza la inauguración del texto</a:t>
            </a:r>
            <a:r>
              <a:rPr lang="es-ES" sz="1400" dirty="0">
                <a:solidFill>
                  <a:schemeClr val="bg1"/>
                </a:solidFill>
              </a:rPr>
              <a:t>. </a:t>
            </a:r>
            <a:r>
              <a:rPr lang="es-MX" sz="1400" dirty="0">
                <a:solidFill>
                  <a:schemeClr val="bg1"/>
                </a:solidFill>
              </a:rPr>
              <a:t>Los escritores resuelven paso a paso los objetivos locales que se plantean y consultan continuamente los más globales que son los que dan coherencia a la composición</a:t>
            </a:r>
            <a:r>
              <a:rPr lang="es-ES" sz="1400" dirty="0">
                <a:solidFill>
                  <a:schemeClr val="bg1"/>
                </a:solidFill>
              </a:rPr>
              <a:t>.</a:t>
            </a:r>
            <a:endParaRPr lang="es-PE" sz="1400" dirty="0">
              <a:solidFill>
                <a:schemeClr val="bg1"/>
              </a:solidFill>
            </a:endParaRPr>
          </a:p>
        </p:txBody>
      </p:sp>
      <p:pic>
        <p:nvPicPr>
          <p:cNvPr id="28" name="Gráfico 27" descr="Circular Flowchart">
            <a:extLst>
              <a:ext uri="{FF2B5EF4-FFF2-40B4-BE49-F238E27FC236}">
                <a16:creationId xmlns:a16="http://schemas.microsoft.com/office/drawing/2014/main" id="{5249BF59-72FB-BE39-740C-EAEE4E2EFCD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56518" y="80272"/>
            <a:ext cx="574660" cy="527052"/>
          </a:xfrm>
          <a:prstGeom prst="rect">
            <a:avLst/>
          </a:prstGeom>
        </p:spPr>
      </p:pic>
      <p:sp>
        <p:nvSpPr>
          <p:cNvPr id="29" name="Subtítulo 2">
            <a:extLst>
              <a:ext uri="{FF2B5EF4-FFF2-40B4-BE49-F238E27FC236}">
                <a16:creationId xmlns:a16="http://schemas.microsoft.com/office/drawing/2014/main" id="{C4BAF1C6-62BC-719A-0737-F453522933B2}"/>
              </a:ext>
            </a:extLst>
          </p:cNvPr>
          <p:cNvSpPr txBox="1">
            <a:spLocks/>
          </p:cNvSpPr>
          <p:nvPr/>
        </p:nvSpPr>
        <p:spPr>
          <a:xfrm>
            <a:off x="1204828" y="634146"/>
            <a:ext cx="1408056" cy="52705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b="1" dirty="0"/>
              <a:t>MÉTODOS</a:t>
            </a:r>
            <a:endParaRPr lang="es-PE" sz="1800" dirty="0"/>
          </a:p>
        </p:txBody>
      </p:sp>
      <p:sp>
        <p:nvSpPr>
          <p:cNvPr id="30" name="Subtítulo 2">
            <a:extLst>
              <a:ext uri="{FF2B5EF4-FFF2-40B4-BE49-F238E27FC236}">
                <a16:creationId xmlns:a16="http://schemas.microsoft.com/office/drawing/2014/main" id="{573EFAFF-19AA-31EF-6958-7DFE9DF98578}"/>
              </a:ext>
            </a:extLst>
          </p:cNvPr>
          <p:cNvSpPr txBox="1">
            <a:spLocks/>
          </p:cNvSpPr>
          <p:nvPr/>
        </p:nvSpPr>
        <p:spPr>
          <a:xfrm>
            <a:off x="5457178" y="634146"/>
            <a:ext cx="1734583"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800" b="1" dirty="0"/>
              <a:t>EL MODELO</a:t>
            </a:r>
            <a:endParaRPr lang="es-PE" sz="1800" b="1" dirty="0"/>
          </a:p>
        </p:txBody>
      </p:sp>
      <p:pic>
        <p:nvPicPr>
          <p:cNvPr id="31" name="Gráfico 30" descr="Libros con relleno sólido">
            <a:hlinkClick r:id="rId10" action="ppaction://hlinksldjump"/>
            <a:extLst>
              <a:ext uri="{FF2B5EF4-FFF2-40B4-BE49-F238E27FC236}">
                <a16:creationId xmlns:a16="http://schemas.microsoft.com/office/drawing/2014/main" id="{9EE286F1-8056-D8B2-5F0E-7D8C26E0133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829152" y="118902"/>
            <a:ext cx="527052" cy="527052"/>
          </a:xfrm>
          <a:prstGeom prst="rect">
            <a:avLst/>
          </a:prstGeom>
        </p:spPr>
      </p:pic>
      <p:sp>
        <p:nvSpPr>
          <p:cNvPr id="32" name="Subtítulo 2">
            <a:extLst>
              <a:ext uri="{FF2B5EF4-FFF2-40B4-BE49-F238E27FC236}">
                <a16:creationId xmlns:a16="http://schemas.microsoft.com/office/drawing/2014/main" id="{76619280-71D6-80D2-190F-B68027F58228}"/>
              </a:ext>
            </a:extLst>
          </p:cNvPr>
          <p:cNvSpPr txBox="1">
            <a:spLocks/>
          </p:cNvSpPr>
          <p:nvPr/>
        </p:nvSpPr>
        <p:spPr>
          <a:xfrm>
            <a:off x="8953806" y="513043"/>
            <a:ext cx="2527300"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800" b="1" dirty="0">
                <a:solidFill>
                  <a:schemeClr val="bg1"/>
                </a:solidFill>
              </a:rPr>
              <a:t>¿Cómo FUNCIONA ESTE MODELO?</a:t>
            </a:r>
            <a:endParaRPr lang="es-PE" sz="1800" b="1" dirty="0">
              <a:solidFill>
                <a:schemeClr val="bg1"/>
              </a:solidFill>
            </a:endParaRPr>
          </a:p>
        </p:txBody>
      </p:sp>
      <p:pic>
        <p:nvPicPr>
          <p:cNvPr id="33" name="Gráfico 32" descr="Aula de clases con relleno sólido">
            <a:hlinkClick r:id="rId13" action="ppaction://hlinksldjump"/>
            <a:extLst>
              <a:ext uri="{FF2B5EF4-FFF2-40B4-BE49-F238E27FC236}">
                <a16:creationId xmlns:a16="http://schemas.microsoft.com/office/drawing/2014/main" id="{9AE7D423-1C20-4167-BA57-1A43071840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9966810" y="12237"/>
            <a:ext cx="527052" cy="527052"/>
          </a:xfrm>
          <a:prstGeom prst="rect">
            <a:avLst/>
          </a:prstGeom>
        </p:spPr>
      </p:pic>
      <p:pic>
        <p:nvPicPr>
          <p:cNvPr id="35" name="Gráfico 34" descr="Cabeza con engranajes con relleno sólido">
            <a:hlinkClick r:id="rId16" action="ppaction://hlinksldjump"/>
            <a:extLst>
              <a:ext uri="{FF2B5EF4-FFF2-40B4-BE49-F238E27FC236}">
                <a16:creationId xmlns:a16="http://schemas.microsoft.com/office/drawing/2014/main" id="{42FDA53F-F755-9306-954A-0C7C17F51C5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33553" y="5854700"/>
            <a:ext cx="971275" cy="971275"/>
          </a:xfrm>
          <a:prstGeom prst="rect">
            <a:avLst/>
          </a:prstGeom>
        </p:spPr>
      </p:pic>
    </p:spTree>
    <p:extLst>
      <p:ext uri="{BB962C8B-B14F-4D97-AF65-F5344CB8AC3E}">
        <p14:creationId xmlns:p14="http://schemas.microsoft.com/office/powerpoint/2010/main" val="1561740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upo 29">
            <a:extLst>
              <a:ext uri="{FF2B5EF4-FFF2-40B4-BE49-F238E27FC236}">
                <a16:creationId xmlns:a16="http://schemas.microsoft.com/office/drawing/2014/main" id="{A1D540CC-DFD3-FAF5-5FE2-0554C014F7A4}"/>
              </a:ext>
            </a:extLst>
          </p:cNvPr>
          <p:cNvGrpSpPr/>
          <p:nvPr/>
        </p:nvGrpSpPr>
        <p:grpSpPr>
          <a:xfrm>
            <a:off x="0" y="0"/>
            <a:ext cx="12192000" cy="6858000"/>
            <a:chOff x="0" y="0"/>
            <a:chExt cx="12192000" cy="6858000"/>
          </a:xfrm>
        </p:grpSpPr>
        <p:sp>
          <p:nvSpPr>
            <p:cNvPr id="8" name="Rectángulo 7">
              <a:extLst>
                <a:ext uri="{FF2B5EF4-FFF2-40B4-BE49-F238E27FC236}">
                  <a16:creationId xmlns:a16="http://schemas.microsoft.com/office/drawing/2014/main" id="{656D7514-FE26-D657-F2EB-25A29D07E213}"/>
                </a:ext>
              </a:extLst>
            </p:cNvPr>
            <p:cNvSpPr/>
            <p:nvPr/>
          </p:nvSpPr>
          <p:spPr>
            <a:xfrm>
              <a:off x="0" y="1003300"/>
              <a:ext cx="12192000" cy="58547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p>
          </p:txBody>
        </p:sp>
        <p:sp>
          <p:nvSpPr>
            <p:cNvPr id="27" name="Rectángulo 26">
              <a:extLst>
                <a:ext uri="{FF2B5EF4-FFF2-40B4-BE49-F238E27FC236}">
                  <a16:creationId xmlns:a16="http://schemas.microsoft.com/office/drawing/2014/main" id="{F11DAFE9-EB81-C1C3-A8A0-86C6C2028852}"/>
                </a:ext>
              </a:extLst>
            </p:cNvPr>
            <p:cNvSpPr/>
            <p:nvPr/>
          </p:nvSpPr>
          <p:spPr>
            <a:xfrm>
              <a:off x="8229601" y="0"/>
              <a:ext cx="3959934" cy="1011087"/>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a:p>
          </p:txBody>
        </p:sp>
      </p:grpSp>
      <p:sp>
        <p:nvSpPr>
          <p:cNvPr id="4" name="CuadroTexto 3">
            <a:extLst>
              <a:ext uri="{FF2B5EF4-FFF2-40B4-BE49-F238E27FC236}">
                <a16:creationId xmlns:a16="http://schemas.microsoft.com/office/drawing/2014/main" id="{1F6B8597-EB27-1B40-13D1-175EF22DA02B}"/>
              </a:ext>
            </a:extLst>
          </p:cNvPr>
          <p:cNvSpPr txBox="1"/>
          <p:nvPr/>
        </p:nvSpPr>
        <p:spPr>
          <a:xfrm>
            <a:off x="1794294" y="2057423"/>
            <a:ext cx="5596817" cy="646331"/>
          </a:xfrm>
          <a:prstGeom prst="rect">
            <a:avLst/>
          </a:prstGeom>
          <a:noFill/>
        </p:spPr>
        <p:txBody>
          <a:bodyPr wrap="square" rtlCol="0">
            <a:spAutoFit/>
          </a:bodyPr>
          <a:lstStyle/>
          <a:p>
            <a:pPr algn="just"/>
            <a:r>
              <a:rPr lang="es-ES" b="1" dirty="0">
                <a:solidFill>
                  <a:schemeClr val="bg1"/>
                </a:solidFill>
                <a:latin typeface="Century Gothic" panose="020B0502020202020204" pitchFamily="34" charset="0"/>
              </a:rPr>
              <a:t>Consideraciones de FLOWER Y HAYES, sobre el funcionamiento del proceso de composición:</a:t>
            </a:r>
            <a:endParaRPr lang="es-PE" b="1" dirty="0">
              <a:solidFill>
                <a:schemeClr val="bg1"/>
              </a:solidFill>
              <a:latin typeface="Century Gothic" panose="020B0502020202020204" pitchFamily="34" charset="0"/>
            </a:endParaRPr>
          </a:p>
        </p:txBody>
      </p:sp>
      <p:pic>
        <p:nvPicPr>
          <p:cNvPr id="9" name="Gráfico 8" descr="Aula de clases contorno">
            <a:extLst>
              <a:ext uri="{FF2B5EF4-FFF2-40B4-BE49-F238E27FC236}">
                <a16:creationId xmlns:a16="http://schemas.microsoft.com/office/drawing/2014/main" id="{53CA508C-D95C-63BC-78E9-729D0F9426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627" y="3686631"/>
            <a:ext cx="914400" cy="914400"/>
          </a:xfrm>
          <a:prstGeom prst="rect">
            <a:avLst/>
          </a:prstGeom>
        </p:spPr>
      </p:pic>
      <p:sp>
        <p:nvSpPr>
          <p:cNvPr id="16" name="CuadroTexto 15">
            <a:extLst>
              <a:ext uri="{FF2B5EF4-FFF2-40B4-BE49-F238E27FC236}">
                <a16:creationId xmlns:a16="http://schemas.microsoft.com/office/drawing/2014/main" id="{BF4E2B65-E34D-6B4E-1D11-6CB68B27C5AC}"/>
              </a:ext>
            </a:extLst>
          </p:cNvPr>
          <p:cNvSpPr txBox="1"/>
          <p:nvPr/>
        </p:nvSpPr>
        <p:spPr>
          <a:xfrm>
            <a:off x="1497487" y="3856088"/>
            <a:ext cx="4198065" cy="1754326"/>
          </a:xfrm>
          <a:prstGeom prst="rect">
            <a:avLst/>
          </a:prstGeom>
          <a:noFill/>
        </p:spPr>
        <p:txBody>
          <a:bodyPr wrap="square" rtlCol="0">
            <a:spAutoFit/>
          </a:bodyPr>
          <a:lstStyle/>
          <a:p>
            <a:pPr algn="just"/>
            <a:r>
              <a:rPr lang="es-MX" dirty="0">
                <a:solidFill>
                  <a:schemeClr val="accent4">
                    <a:lumMod val="60000"/>
                    <a:lumOff val="40000"/>
                  </a:schemeClr>
                </a:solidFill>
              </a:rPr>
              <a:t>Los planes del texto que diseña el escritor compiten con los conocimientos de la </a:t>
            </a:r>
            <a:r>
              <a:rPr lang="es-ES" dirty="0">
                <a:solidFill>
                  <a:schemeClr val="accent4">
                    <a:lumMod val="60000"/>
                    <a:lumOff val="40000"/>
                  </a:schemeClr>
                </a:solidFill>
              </a:rPr>
              <a:t>MLP y </a:t>
            </a:r>
            <a:r>
              <a:rPr lang="es-MX" dirty="0">
                <a:solidFill>
                  <a:schemeClr val="accent4">
                    <a:lumMod val="60000"/>
                    <a:lumOff val="40000"/>
                  </a:schemeClr>
                </a:solidFill>
              </a:rPr>
              <a:t>con el texto que se va gestando para dirigir el proceso de composición. Estos 3 elementos imponen restricciones al escritor</a:t>
            </a:r>
            <a:r>
              <a:rPr lang="es-ES" dirty="0">
                <a:solidFill>
                  <a:schemeClr val="accent4">
                    <a:lumMod val="60000"/>
                    <a:lumOff val="40000"/>
                  </a:schemeClr>
                </a:solidFill>
              </a:rPr>
              <a:t>. </a:t>
            </a:r>
            <a:endParaRPr lang="es-PE" dirty="0">
              <a:solidFill>
                <a:schemeClr val="accent4">
                  <a:lumMod val="60000"/>
                  <a:lumOff val="40000"/>
                </a:schemeClr>
              </a:solidFill>
            </a:endParaRPr>
          </a:p>
        </p:txBody>
      </p:sp>
      <p:pic>
        <p:nvPicPr>
          <p:cNvPr id="18" name="Gráfico 17" descr="Aula de clases contorno">
            <a:extLst>
              <a:ext uri="{FF2B5EF4-FFF2-40B4-BE49-F238E27FC236}">
                <a16:creationId xmlns:a16="http://schemas.microsoft.com/office/drawing/2014/main" id="{D84EA9CF-C271-2E39-7E26-9A1B86F043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8813" y="3686631"/>
            <a:ext cx="914400" cy="914400"/>
          </a:xfrm>
          <a:prstGeom prst="rect">
            <a:avLst/>
          </a:prstGeom>
        </p:spPr>
      </p:pic>
      <p:sp>
        <p:nvSpPr>
          <p:cNvPr id="19" name="CuadroTexto 18">
            <a:extLst>
              <a:ext uri="{FF2B5EF4-FFF2-40B4-BE49-F238E27FC236}">
                <a16:creationId xmlns:a16="http://schemas.microsoft.com/office/drawing/2014/main" id="{1BA31C0D-07E3-2B44-5319-9C5513CB339F}"/>
              </a:ext>
            </a:extLst>
          </p:cNvPr>
          <p:cNvSpPr txBox="1"/>
          <p:nvPr/>
        </p:nvSpPr>
        <p:spPr>
          <a:xfrm>
            <a:off x="7360673" y="3856088"/>
            <a:ext cx="4198065" cy="1477328"/>
          </a:xfrm>
          <a:prstGeom prst="rect">
            <a:avLst/>
          </a:prstGeom>
          <a:noFill/>
        </p:spPr>
        <p:txBody>
          <a:bodyPr wrap="square" rtlCol="0">
            <a:spAutoFit/>
          </a:bodyPr>
          <a:lstStyle/>
          <a:p>
            <a:pPr algn="just"/>
            <a:r>
              <a:rPr lang="es-MX" dirty="0">
                <a:solidFill>
                  <a:schemeClr val="accent4">
                    <a:lumMod val="60000"/>
                    <a:lumOff val="40000"/>
                  </a:schemeClr>
                </a:solidFill>
              </a:rPr>
              <a:t>Durante el proceso de composición se producen actos de aprendizaje</a:t>
            </a:r>
            <a:r>
              <a:rPr lang="es-ES" dirty="0">
                <a:solidFill>
                  <a:schemeClr val="accent4">
                    <a:lumMod val="60000"/>
                    <a:lumOff val="40000"/>
                  </a:schemeClr>
                </a:solidFill>
              </a:rPr>
              <a:t>. </a:t>
            </a:r>
            <a:r>
              <a:rPr lang="es-MX" dirty="0">
                <a:solidFill>
                  <a:schemeClr val="accent4">
                    <a:lumMod val="60000"/>
                    <a:lumOff val="40000"/>
                  </a:schemeClr>
                </a:solidFill>
              </a:rPr>
              <a:t>El escritor aprende cosas que utilizarán después para regenerar los objetivos y los planes del texto</a:t>
            </a:r>
            <a:r>
              <a:rPr lang="es-ES" dirty="0">
                <a:solidFill>
                  <a:schemeClr val="accent4">
                    <a:lumMod val="60000"/>
                    <a:lumOff val="40000"/>
                  </a:schemeClr>
                </a:solidFill>
              </a:rPr>
              <a:t>.</a:t>
            </a:r>
            <a:endParaRPr lang="es-PE" dirty="0">
              <a:solidFill>
                <a:schemeClr val="accent4">
                  <a:lumMod val="60000"/>
                  <a:lumOff val="40000"/>
                </a:schemeClr>
              </a:solidFill>
            </a:endParaRPr>
          </a:p>
        </p:txBody>
      </p:sp>
      <p:pic>
        <p:nvPicPr>
          <p:cNvPr id="21" name="Gráfico 20" descr="Insignia 4 con relleno sólido">
            <a:extLst>
              <a:ext uri="{FF2B5EF4-FFF2-40B4-BE49-F238E27FC236}">
                <a16:creationId xmlns:a16="http://schemas.microsoft.com/office/drawing/2014/main" id="{E7677A0D-1ED0-66BC-A56E-2ABE0ACCA1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569899" y="4518987"/>
            <a:ext cx="402994" cy="402994"/>
          </a:xfrm>
          <a:prstGeom prst="rect">
            <a:avLst/>
          </a:prstGeom>
        </p:spPr>
      </p:pic>
      <p:pic>
        <p:nvPicPr>
          <p:cNvPr id="23" name="Gráfico 22" descr="Insignia 3 con relleno sólido">
            <a:extLst>
              <a:ext uri="{FF2B5EF4-FFF2-40B4-BE49-F238E27FC236}">
                <a16:creationId xmlns:a16="http://schemas.microsoft.com/office/drawing/2014/main" id="{0A37DEB7-4BEA-9C65-9BA3-BA106A0606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62383" y="4548962"/>
            <a:ext cx="402994" cy="402994"/>
          </a:xfrm>
          <a:prstGeom prst="rect">
            <a:avLst/>
          </a:prstGeom>
        </p:spPr>
      </p:pic>
      <p:pic>
        <p:nvPicPr>
          <p:cNvPr id="2" name="Gráfico 1" descr="Circular Flowchart">
            <a:hlinkClick r:id="rId8" action="ppaction://hlinksldjump"/>
            <a:extLst>
              <a:ext uri="{FF2B5EF4-FFF2-40B4-BE49-F238E27FC236}">
                <a16:creationId xmlns:a16="http://schemas.microsoft.com/office/drawing/2014/main" id="{A8F69001-C1CB-7A01-0C1E-F19C0455913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56518" y="80272"/>
            <a:ext cx="574660" cy="527052"/>
          </a:xfrm>
          <a:prstGeom prst="rect">
            <a:avLst/>
          </a:prstGeom>
        </p:spPr>
      </p:pic>
      <p:sp>
        <p:nvSpPr>
          <p:cNvPr id="5" name="Subtítulo 2">
            <a:extLst>
              <a:ext uri="{FF2B5EF4-FFF2-40B4-BE49-F238E27FC236}">
                <a16:creationId xmlns:a16="http://schemas.microsoft.com/office/drawing/2014/main" id="{E2584C1E-207F-F989-D516-C7F7D334226C}"/>
              </a:ext>
            </a:extLst>
          </p:cNvPr>
          <p:cNvSpPr txBox="1">
            <a:spLocks/>
          </p:cNvSpPr>
          <p:nvPr/>
        </p:nvSpPr>
        <p:spPr>
          <a:xfrm>
            <a:off x="1204828" y="634146"/>
            <a:ext cx="1408056" cy="52705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b="1" dirty="0"/>
              <a:t>MÉTODOS</a:t>
            </a:r>
            <a:endParaRPr lang="es-PE" sz="1800" dirty="0"/>
          </a:p>
        </p:txBody>
      </p:sp>
      <p:sp>
        <p:nvSpPr>
          <p:cNvPr id="20" name="Subtítulo 2">
            <a:extLst>
              <a:ext uri="{FF2B5EF4-FFF2-40B4-BE49-F238E27FC236}">
                <a16:creationId xmlns:a16="http://schemas.microsoft.com/office/drawing/2014/main" id="{93AAEF9A-EBBB-B9AA-1E15-6BD2C6D23507}"/>
              </a:ext>
            </a:extLst>
          </p:cNvPr>
          <p:cNvSpPr txBox="1">
            <a:spLocks/>
          </p:cNvSpPr>
          <p:nvPr/>
        </p:nvSpPr>
        <p:spPr>
          <a:xfrm>
            <a:off x="5457178" y="634146"/>
            <a:ext cx="1734583"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800" b="1" dirty="0"/>
              <a:t>EL MODELO</a:t>
            </a:r>
            <a:endParaRPr lang="es-PE" sz="1800" b="1" dirty="0"/>
          </a:p>
        </p:txBody>
      </p:sp>
      <p:pic>
        <p:nvPicPr>
          <p:cNvPr id="22" name="Gráfico 21" descr="Libros con relleno sólido">
            <a:hlinkClick r:id="rId11" action="ppaction://hlinksldjump"/>
            <a:extLst>
              <a:ext uri="{FF2B5EF4-FFF2-40B4-BE49-F238E27FC236}">
                <a16:creationId xmlns:a16="http://schemas.microsoft.com/office/drawing/2014/main" id="{1E1C49A6-04A3-D854-B397-FE23E64D2CB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5829152" y="118902"/>
            <a:ext cx="527052" cy="527052"/>
          </a:xfrm>
          <a:prstGeom prst="rect">
            <a:avLst/>
          </a:prstGeom>
        </p:spPr>
      </p:pic>
      <p:sp>
        <p:nvSpPr>
          <p:cNvPr id="28" name="Subtítulo 2">
            <a:extLst>
              <a:ext uri="{FF2B5EF4-FFF2-40B4-BE49-F238E27FC236}">
                <a16:creationId xmlns:a16="http://schemas.microsoft.com/office/drawing/2014/main" id="{171CF501-CD16-C231-B809-4EC54A9CF10E}"/>
              </a:ext>
            </a:extLst>
          </p:cNvPr>
          <p:cNvSpPr txBox="1">
            <a:spLocks/>
          </p:cNvSpPr>
          <p:nvPr/>
        </p:nvSpPr>
        <p:spPr>
          <a:xfrm>
            <a:off x="8953806" y="513043"/>
            <a:ext cx="2527300"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800" b="1" dirty="0">
                <a:solidFill>
                  <a:schemeClr val="bg1"/>
                </a:solidFill>
              </a:rPr>
              <a:t>¿Cómo FUNCIONA ESTE MODELO?</a:t>
            </a:r>
            <a:endParaRPr lang="es-PE" sz="1800" b="1" dirty="0">
              <a:solidFill>
                <a:schemeClr val="bg1"/>
              </a:solidFill>
            </a:endParaRPr>
          </a:p>
        </p:txBody>
      </p:sp>
      <p:pic>
        <p:nvPicPr>
          <p:cNvPr id="29" name="Gráfico 28" descr="Aula de clases con relleno sólido">
            <a:hlinkClick r:id="rId14" action="ppaction://hlinksldjump"/>
            <a:extLst>
              <a:ext uri="{FF2B5EF4-FFF2-40B4-BE49-F238E27FC236}">
                <a16:creationId xmlns:a16="http://schemas.microsoft.com/office/drawing/2014/main" id="{C69B270C-0622-8B82-A6D0-4C4CD1C79F7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9966810" y="12237"/>
            <a:ext cx="527052" cy="527052"/>
          </a:xfrm>
          <a:prstGeom prst="rect">
            <a:avLst/>
          </a:prstGeom>
        </p:spPr>
      </p:pic>
      <p:pic>
        <p:nvPicPr>
          <p:cNvPr id="31" name="Gráfico 30" descr="Cabeza con engranajes con relleno sólido">
            <a:hlinkClick r:id="rId17" action="ppaction://hlinksldjump"/>
            <a:extLst>
              <a:ext uri="{FF2B5EF4-FFF2-40B4-BE49-F238E27FC236}">
                <a16:creationId xmlns:a16="http://schemas.microsoft.com/office/drawing/2014/main" id="{D398CA98-FA34-952D-6360-CC11059761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253344" y="5854700"/>
            <a:ext cx="971275" cy="971275"/>
          </a:xfrm>
          <a:prstGeom prst="rect">
            <a:avLst/>
          </a:prstGeom>
        </p:spPr>
      </p:pic>
    </p:spTree>
    <p:extLst>
      <p:ext uri="{BB962C8B-B14F-4D97-AF65-F5344CB8AC3E}">
        <p14:creationId xmlns:p14="http://schemas.microsoft.com/office/powerpoint/2010/main" val="208779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F6B8597-EB27-1B40-13D1-175EF22DA02B}"/>
              </a:ext>
            </a:extLst>
          </p:cNvPr>
          <p:cNvSpPr txBox="1"/>
          <p:nvPr/>
        </p:nvSpPr>
        <p:spPr>
          <a:xfrm>
            <a:off x="1794294" y="2057423"/>
            <a:ext cx="5596817" cy="646331"/>
          </a:xfrm>
          <a:prstGeom prst="rect">
            <a:avLst/>
          </a:prstGeom>
          <a:noFill/>
        </p:spPr>
        <p:txBody>
          <a:bodyPr wrap="square" rtlCol="0">
            <a:spAutoFit/>
          </a:bodyPr>
          <a:lstStyle/>
          <a:p>
            <a:pPr algn="just"/>
            <a:r>
              <a:rPr lang="es-ES" b="1" dirty="0">
                <a:solidFill>
                  <a:schemeClr val="bg1"/>
                </a:solidFill>
                <a:latin typeface="Century Gothic" panose="020B0502020202020204" pitchFamily="34" charset="0"/>
              </a:rPr>
              <a:t>Consideraciones de FLOWER Y HAYES, sobre el funcionamiento del proceso de composición:</a:t>
            </a:r>
            <a:endParaRPr lang="es-PE" b="1" dirty="0">
              <a:solidFill>
                <a:schemeClr val="bg1"/>
              </a:solidFill>
              <a:latin typeface="Century Gothic" panose="020B0502020202020204" pitchFamily="34" charset="0"/>
            </a:endParaRPr>
          </a:p>
        </p:txBody>
      </p:sp>
      <p:sp>
        <p:nvSpPr>
          <p:cNvPr id="28" name="Subtítulo 2">
            <a:extLst>
              <a:ext uri="{FF2B5EF4-FFF2-40B4-BE49-F238E27FC236}">
                <a16:creationId xmlns:a16="http://schemas.microsoft.com/office/drawing/2014/main" id="{171CF501-CD16-C231-B809-4EC54A9CF10E}"/>
              </a:ext>
            </a:extLst>
          </p:cNvPr>
          <p:cNvSpPr txBox="1">
            <a:spLocks/>
          </p:cNvSpPr>
          <p:nvPr/>
        </p:nvSpPr>
        <p:spPr>
          <a:xfrm>
            <a:off x="8953806" y="513043"/>
            <a:ext cx="2527300"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800" b="1" dirty="0">
                <a:solidFill>
                  <a:schemeClr val="bg1"/>
                </a:solidFill>
              </a:rPr>
              <a:t>¿Cómo FUNCIONA ESTE MODELO?</a:t>
            </a:r>
            <a:endParaRPr lang="es-PE" sz="1800" b="1" dirty="0">
              <a:solidFill>
                <a:schemeClr val="bg1"/>
              </a:solidFill>
            </a:endParaRPr>
          </a:p>
        </p:txBody>
      </p:sp>
      <p:sp>
        <p:nvSpPr>
          <p:cNvPr id="3" name="Google Shape;852;p49">
            <a:extLst>
              <a:ext uri="{FF2B5EF4-FFF2-40B4-BE49-F238E27FC236}">
                <a16:creationId xmlns:a16="http://schemas.microsoft.com/office/drawing/2014/main" id="{DA9390AD-CF14-9BA3-7111-E544C52DE557}"/>
              </a:ext>
            </a:extLst>
          </p:cNvPr>
          <p:cNvSpPr txBox="1"/>
          <p:nvPr/>
        </p:nvSpPr>
        <p:spPr>
          <a:xfrm>
            <a:off x="1938298" y="2261567"/>
            <a:ext cx="8210018" cy="725345"/>
          </a:xfrm>
          <a:prstGeom prst="rect">
            <a:avLst/>
          </a:prstGeom>
          <a:noFill/>
          <a:ln>
            <a:noFill/>
          </a:ln>
        </p:spPr>
        <p:txBody>
          <a:bodyPr spcFirstLastPara="1" wrap="square" lIns="91425" tIns="45700" rIns="91425" bIns="45700" anchor="t" anchorCtr="0">
            <a:noAutofit/>
          </a:bodyPr>
          <a:lstStyle/>
          <a:p>
            <a:pPr algn="just"/>
            <a:r>
              <a:rPr lang="es-ES" sz="2000" dirty="0">
                <a:solidFill>
                  <a:srgbClr val="4D4D4D"/>
                </a:solidFill>
                <a:latin typeface="Calibri" panose="020F0502020204030204" pitchFamily="34" charset="0"/>
                <a:cs typeface="Calibri" panose="020F0502020204030204" pitchFamily="34" charset="0"/>
              </a:rPr>
              <a:t>Cassany, D. (2008). Taller de textos: leer, escribir y comentar en el aula. Barcelona, España: Paidós.</a:t>
            </a:r>
            <a:endParaRPr sz="2000" dirty="0">
              <a:solidFill>
                <a:srgbClr val="4D4D4D"/>
              </a:solidFill>
              <a:latin typeface="Calibri" panose="020F0502020204030204" pitchFamily="34" charset="0"/>
              <a:cs typeface="Calibri" panose="020F0502020204030204" pitchFamily="34" charset="0"/>
            </a:endParaRPr>
          </a:p>
        </p:txBody>
      </p:sp>
      <p:sp>
        <p:nvSpPr>
          <p:cNvPr id="6" name="Google Shape;848;p49">
            <a:extLst>
              <a:ext uri="{FF2B5EF4-FFF2-40B4-BE49-F238E27FC236}">
                <a16:creationId xmlns:a16="http://schemas.microsoft.com/office/drawing/2014/main" id="{FAECB767-8754-4A54-943A-943F3D8DB7E4}"/>
              </a:ext>
            </a:extLst>
          </p:cNvPr>
          <p:cNvSpPr txBox="1"/>
          <p:nvPr/>
        </p:nvSpPr>
        <p:spPr>
          <a:xfrm>
            <a:off x="1533651" y="707304"/>
            <a:ext cx="3299605" cy="6924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900" b="1" dirty="0">
                <a:solidFill>
                  <a:srgbClr val="0F206C"/>
                </a:solidFill>
                <a:latin typeface="Calibri"/>
                <a:ea typeface="Calibri"/>
                <a:cs typeface="Calibri"/>
                <a:sym typeface="Calibri"/>
              </a:rPr>
              <a:t>Bibliografía</a:t>
            </a:r>
            <a:endParaRPr sz="3900" b="1" dirty="0">
              <a:solidFill>
                <a:srgbClr val="0F206C"/>
              </a:solidFill>
              <a:latin typeface="Calibri"/>
              <a:ea typeface="Calibri"/>
              <a:cs typeface="Calibri"/>
              <a:sym typeface="Calibri"/>
            </a:endParaRPr>
          </a:p>
        </p:txBody>
      </p:sp>
      <p:sp>
        <p:nvSpPr>
          <p:cNvPr id="7" name="Google Shape;852;p49">
            <a:extLst>
              <a:ext uri="{FF2B5EF4-FFF2-40B4-BE49-F238E27FC236}">
                <a16:creationId xmlns:a16="http://schemas.microsoft.com/office/drawing/2014/main" id="{85507594-3D3A-226E-C76B-9AE4D4D6DA7E}"/>
              </a:ext>
            </a:extLst>
          </p:cNvPr>
          <p:cNvSpPr txBox="1"/>
          <p:nvPr/>
        </p:nvSpPr>
        <p:spPr>
          <a:xfrm>
            <a:off x="1925802" y="3212787"/>
            <a:ext cx="9656598" cy="938246"/>
          </a:xfrm>
          <a:prstGeom prst="rect">
            <a:avLst/>
          </a:prstGeom>
          <a:noFill/>
          <a:ln>
            <a:noFill/>
          </a:ln>
        </p:spPr>
        <p:txBody>
          <a:bodyPr spcFirstLastPara="1" wrap="square" lIns="91425" tIns="45700" rIns="91425" bIns="45700" anchor="t" anchorCtr="0">
            <a:noAutofit/>
          </a:bodyPr>
          <a:lstStyle/>
          <a:p>
            <a:pPr lvl="0"/>
            <a:r>
              <a:rPr lang="es-ES" sz="2000" dirty="0" err="1">
                <a:solidFill>
                  <a:schemeClr val="accent6">
                    <a:lumMod val="25000"/>
                  </a:schemeClr>
                </a:solidFill>
                <a:latin typeface="Calibri" panose="020F0502020204030204" pitchFamily="34" charset="0"/>
                <a:cs typeface="Calibri" panose="020F0502020204030204" pitchFamily="34" charset="0"/>
              </a:rPr>
              <a:t>Cassany</a:t>
            </a:r>
            <a:r>
              <a:rPr lang="es-ES" sz="2000" dirty="0">
                <a:solidFill>
                  <a:schemeClr val="accent6">
                    <a:lumMod val="25000"/>
                  </a:schemeClr>
                </a:solidFill>
                <a:latin typeface="Calibri" panose="020F0502020204030204" pitchFamily="34" charset="0"/>
                <a:cs typeface="Calibri" panose="020F0502020204030204" pitchFamily="34" charset="0"/>
              </a:rPr>
              <a:t>, D. (2006). Describir el escribir. Cómo se aprende a escribir. </a:t>
            </a:r>
            <a:r>
              <a:rPr lang="es-ES" sz="2000" dirty="0">
                <a:solidFill>
                  <a:srgbClr val="4D4D4D"/>
                </a:solidFill>
                <a:latin typeface="Calibri" panose="020F0502020204030204" pitchFamily="34" charset="0"/>
                <a:cs typeface="Calibri" panose="020F0502020204030204" pitchFamily="34" charset="0"/>
              </a:rPr>
              <a:t>Barcelona, España: Austral.</a:t>
            </a:r>
            <a:endParaRPr sz="2000" dirty="0">
              <a:solidFill>
                <a:schemeClr val="accent6">
                  <a:lumMod val="25000"/>
                </a:schemeClr>
              </a:solidFill>
              <a:latin typeface="Calibri" panose="020F0502020204030204" pitchFamily="34" charset="0"/>
              <a:cs typeface="Calibri" panose="020F0502020204030204" pitchFamily="34" charset="0"/>
            </a:endParaRPr>
          </a:p>
        </p:txBody>
      </p:sp>
      <p:sp>
        <p:nvSpPr>
          <p:cNvPr id="10" name="Google Shape;861;p49">
            <a:extLst>
              <a:ext uri="{FF2B5EF4-FFF2-40B4-BE49-F238E27FC236}">
                <a16:creationId xmlns:a16="http://schemas.microsoft.com/office/drawing/2014/main" id="{B97052C0-0F27-0D51-9530-922FC589A280}"/>
              </a:ext>
            </a:extLst>
          </p:cNvPr>
          <p:cNvSpPr/>
          <p:nvPr/>
        </p:nvSpPr>
        <p:spPr>
          <a:xfrm>
            <a:off x="1930466" y="4151033"/>
            <a:ext cx="8225681" cy="740449"/>
          </a:xfrm>
          <a:prstGeom prst="rect">
            <a:avLst/>
          </a:prstGeom>
          <a:noFill/>
          <a:ln>
            <a:noFill/>
          </a:ln>
        </p:spPr>
        <p:txBody>
          <a:bodyPr spcFirstLastPara="1" wrap="square" lIns="91425" tIns="45700" rIns="91425" bIns="45700" anchor="t" anchorCtr="0">
            <a:noAutofit/>
          </a:bodyPr>
          <a:lstStyle/>
          <a:p>
            <a:pPr lvl="0" algn="just"/>
            <a:r>
              <a:rPr lang="es-ES" sz="2000" dirty="0">
                <a:solidFill>
                  <a:schemeClr val="accent6">
                    <a:lumMod val="25000"/>
                  </a:schemeClr>
                </a:solidFill>
                <a:latin typeface="Calibri" panose="020F0502020204030204" pitchFamily="34" charset="0"/>
                <a:cs typeface="Calibri" panose="020F0502020204030204" pitchFamily="34" charset="0"/>
              </a:rPr>
              <a:t>Lomas, C. (2013). Como enseñar a hacer cosas con las palabras. Barcelona, España: Paidós.</a:t>
            </a:r>
            <a:endParaRPr sz="2000" dirty="0">
              <a:solidFill>
                <a:schemeClr val="accent6">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99915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3388</TotalTime>
  <Words>696</Words>
  <Application>Microsoft Office PowerPoint</Application>
  <PresentationFormat>Panorámica</PresentationFormat>
  <Paragraphs>68</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Calibri Light</vt:lpstr>
      <vt:lpstr>Century Gothic</vt:lpstr>
      <vt:lpstr>Wingdings</vt:lpstr>
      <vt:lpstr>Tema de Office</vt:lpstr>
      <vt:lpstr>PROCESO COGNITIVO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Marlon Suárez Bazán</dc:creator>
  <cp:lastModifiedBy>MARTINA BAZAN</cp:lastModifiedBy>
  <cp:revision>7</cp:revision>
  <dcterms:created xsi:type="dcterms:W3CDTF">2022-08-29T17:57:41Z</dcterms:created>
  <dcterms:modified xsi:type="dcterms:W3CDTF">2022-09-26T21:32:01Z</dcterms:modified>
</cp:coreProperties>
</file>