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62" r:id="rId5"/>
    <p:sldId id="289" r:id="rId6"/>
    <p:sldId id="285" r:id="rId7"/>
    <p:sldId id="292" r:id="rId8"/>
    <p:sldId id="286" r:id="rId9"/>
    <p:sldId id="300" r:id="rId10"/>
    <p:sldId id="265" r:id="rId11"/>
    <p:sldId id="287" r:id="rId12"/>
    <p:sldId id="301" r:id="rId13"/>
    <p:sldId id="27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96" y="8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TALLER DE REDACCIÓN CIENTÍFICA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6587" y="458797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Dra. Martina Bazán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6639771-6B27-EA3E-B5EE-5D4969C05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26674"/>
              </p:ext>
            </p:extLst>
          </p:nvPr>
        </p:nvGraphicFramePr>
        <p:xfrm>
          <a:off x="2748805" y="228599"/>
          <a:ext cx="305578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71682" imgH="793094" progId="Word.Picture.8">
                  <p:embed/>
                </p:oleObj>
              </mc:Choice>
              <mc:Fallback>
                <p:oleObj name="Picture" r:id="rId2" imgW="571682" imgH="79309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805" y="228599"/>
                        <a:ext cx="305578" cy="457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144B49A3-0D62-70E3-23DB-98C4A5F9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B98542-B339-9FF6-4DE8-6969B2C3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0"/>
            <a:ext cx="33123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l"/>
              </a:tabLst>
            </a:pPr>
            <a:endParaRPr kumimoji="0" lang="es-PE" altLang="es-PE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l"/>
              </a:tabLst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 NACIONAL DE EDUCACIÓN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l"/>
              </a:tabLst>
            </a:pP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Enrique Guzmán y Valle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l"/>
              </a:tabLst>
            </a:pPr>
            <a:r>
              <a:rPr kumimoji="0" lang="es-PE" altLang="es-PE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“Alma Máter del Magisterio Nacional</a:t>
            </a:r>
            <a:r>
              <a:rPr kumimoji="0" lang="es-PE" altLang="es-PE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l"/>
              </a:tabLst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APÉNDICE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3012681"/>
            <a:ext cx="3910458" cy="14431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altLang="ko-KR" sz="1200" dirty="0">
                <a:solidFill>
                  <a:schemeClr val="accent5"/>
                </a:solidFill>
                <a:cs typeface="Arial" pitchFamily="34" charset="0"/>
              </a:rPr>
              <a:t>Se ubica al final del documento, es información adicional fuera de lo que es el contexto principal del trabajo de investigación, </a:t>
            </a:r>
            <a:r>
              <a:rPr lang="es-MX" altLang="ko-KR" sz="1200" b="1" dirty="0">
                <a:solidFill>
                  <a:schemeClr val="accent5"/>
                </a:solidFill>
                <a:cs typeface="Arial" pitchFamily="34" charset="0"/>
              </a:rPr>
              <a:t>pueden ser definiciones más específicas sobre temas mencionados en el trabajo de investigación</a:t>
            </a:r>
            <a:r>
              <a:rPr lang="es-ES" altLang="ko-KR" sz="1200" b="1" dirty="0">
                <a:solidFill>
                  <a:schemeClr val="accent5"/>
                </a:solidFill>
                <a:cs typeface="Arial" pitchFamily="34" charset="0"/>
              </a:rPr>
              <a:t>.</a:t>
            </a:r>
            <a:endParaRPr lang="ko-KR" altLang="en-US" sz="1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2040" y="1551763"/>
            <a:ext cx="3910459" cy="11661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MX" altLang="ko-KR" sz="1200" dirty="0">
                <a:solidFill>
                  <a:schemeClr val="accent1"/>
                </a:solidFill>
                <a:cs typeface="Arial" pitchFamily="34" charset="0"/>
              </a:rPr>
              <a:t>Son usados para incluir información como una especie de nota para el lector, estos apéndices pueden incluir tablas, imágenes,  fotos u otro tipo de información de trabajo de investigación. </a:t>
            </a:r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8648ABCB-2073-13CF-7DDD-8B06CFCA8FAE}"/>
              </a:ext>
            </a:extLst>
          </p:cNvPr>
          <p:cNvSpPr/>
          <p:nvPr/>
        </p:nvSpPr>
        <p:spPr>
          <a:xfrm>
            <a:off x="1259632" y="1819731"/>
            <a:ext cx="2304256" cy="227785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03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Gracias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99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/>
              <a:t>ESQUEMA DEL TRABAJO DE INVESTIGACIÓN</a:t>
            </a:r>
            <a:endParaRPr lang="ko-KR" alt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s-PE" altLang="ko-KR" sz="1400" dirty="0"/>
              <a:t>Para la Obtención del Grado </a:t>
            </a:r>
            <a:r>
              <a:rPr lang="es-PE" altLang="ko-KR" dirty="0"/>
              <a:t>A</a:t>
            </a:r>
            <a:r>
              <a:rPr lang="es-PE" altLang="ko-KR" sz="1400" dirty="0"/>
              <a:t>cadémico de Bachiller </a:t>
            </a:r>
            <a:r>
              <a:rPr lang="es-PE" altLang="ko-KR" dirty="0"/>
              <a:t>U</a:t>
            </a:r>
            <a:r>
              <a:rPr lang="es-PE" altLang="ko-KR" sz="1400" dirty="0"/>
              <a:t>niversitario 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10" idx="4"/>
          </p:cNvCxnSpPr>
          <p:nvPr/>
        </p:nvCxnSpPr>
        <p:spPr>
          <a:xfrm flipV="1">
            <a:off x="5514800" y="2351981"/>
            <a:ext cx="1073424" cy="175173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9" idx="4"/>
          </p:cNvCxnSpPr>
          <p:nvPr/>
        </p:nvCxnSpPr>
        <p:spPr>
          <a:xfrm flipH="1" flipV="1">
            <a:off x="5293488" y="2999515"/>
            <a:ext cx="221312" cy="110419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8" idx="5"/>
          </p:cNvCxnSpPr>
          <p:nvPr/>
        </p:nvCxnSpPr>
        <p:spPr>
          <a:xfrm flipH="1" flipV="1">
            <a:off x="4304257" y="3520505"/>
            <a:ext cx="1156992" cy="583206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7" idx="6"/>
          </p:cNvCxnSpPr>
          <p:nvPr/>
        </p:nvCxnSpPr>
        <p:spPr>
          <a:xfrm flipH="1" flipV="1">
            <a:off x="3136066" y="3862536"/>
            <a:ext cx="2325181" cy="241176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altLang="ko-KR" dirty="0"/>
              <a:t>1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PORTADA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4788024" y="3430488"/>
            <a:ext cx="1346448" cy="13464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271970" y="3430488"/>
            <a:ext cx="864096" cy="86409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3566705" y="2782953"/>
            <a:ext cx="864096" cy="8640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861440" y="2135419"/>
            <a:ext cx="864096" cy="86409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56176" y="1487885"/>
            <a:ext cx="864096" cy="8640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5"/>
          <p:cNvSpPr/>
          <p:nvPr/>
        </p:nvSpPr>
        <p:spPr>
          <a:xfrm rot="16200000">
            <a:off x="5188898" y="3808903"/>
            <a:ext cx="544699" cy="58961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77487" y="3621714"/>
            <a:ext cx="2122140" cy="872113"/>
            <a:chOff x="3017859" y="4363106"/>
            <a:chExt cx="1870812" cy="872113"/>
          </a:xfrm>
        </p:grpSpPr>
        <p:sp>
          <p:nvSpPr>
            <p:cNvPr id="13" name="TextBox 12"/>
            <p:cNvSpPr txBox="1"/>
            <p:nvPr/>
          </p:nvSpPr>
          <p:spPr>
            <a:xfrm>
              <a:off x="3021856" y="4773554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s-MX" altLang="ko-KR" sz="1200" dirty="0">
                  <a:solidFill>
                    <a:schemeClr val="accent1"/>
                  </a:solidFill>
                  <a:cs typeface="Arial" pitchFamily="34" charset="0"/>
                </a:rPr>
                <a:t>Nombre de la universidad</a:t>
              </a:r>
              <a:r>
                <a:rPr lang="es-ES" altLang="ko-KR" sz="1200" dirty="0">
                  <a:solidFill>
                    <a:schemeClr val="accent1"/>
                  </a:solidFill>
                  <a:cs typeface="Arial" pitchFamily="34" charset="0"/>
                </a:rPr>
                <a:t> y </a:t>
              </a:r>
              <a:r>
                <a:rPr lang="es-MX" altLang="ko-KR" sz="1200" dirty="0">
                  <a:solidFill>
                    <a:schemeClr val="accent1"/>
                  </a:solidFill>
                  <a:cs typeface="Arial" pitchFamily="34" charset="0"/>
                </a:rPr>
                <a:t> Departamento académico </a:t>
              </a:r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5608" y="3430487"/>
            <a:ext cx="1728192" cy="687447"/>
            <a:chOff x="3017859" y="4363106"/>
            <a:chExt cx="1870812" cy="687447"/>
          </a:xfrm>
        </p:grpSpPr>
        <p:sp>
          <p:nvSpPr>
            <p:cNvPr id="16" name="TextBox 15"/>
            <p:cNvSpPr txBox="1"/>
            <p:nvPr/>
          </p:nvSpPr>
          <p:spPr>
            <a:xfrm>
              <a:off x="3021856" y="4773554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MX" altLang="ko-KR" sz="1200" dirty="0">
                  <a:solidFill>
                    <a:schemeClr val="accent2"/>
                  </a:solidFill>
                  <a:cs typeface="Arial" pitchFamily="34" charset="0"/>
                </a:rPr>
                <a:t>Título del trabajo 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ES" altLang="ko-KR" sz="1200" b="1" dirty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8858" y="2680163"/>
            <a:ext cx="2736304" cy="595114"/>
            <a:chOff x="3017859" y="4363106"/>
            <a:chExt cx="1870812" cy="595114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681221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MX" altLang="ko-KR" sz="1200" dirty="0">
                  <a:solidFill>
                    <a:schemeClr val="accent4"/>
                  </a:solidFill>
                  <a:cs typeface="Arial" pitchFamily="34" charset="0"/>
                </a:rPr>
                <a:t>Los nombres de los investigadores </a:t>
              </a:r>
              <a:endParaRPr lang="en-US" altLang="ko-KR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ES" altLang="ko-KR" sz="1200" b="1" dirty="0">
                  <a:solidFill>
                    <a:schemeClr val="accent4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40219" y="2001276"/>
            <a:ext cx="2736304" cy="595114"/>
            <a:chOff x="3017859" y="4363106"/>
            <a:chExt cx="1870812" cy="595114"/>
          </a:xfrm>
        </p:grpSpPr>
        <p:sp>
          <p:nvSpPr>
            <p:cNvPr id="22" name="TextBox 21"/>
            <p:cNvSpPr txBox="1"/>
            <p:nvPr/>
          </p:nvSpPr>
          <p:spPr>
            <a:xfrm>
              <a:off x="3021856" y="4681221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MX" altLang="ko-KR" sz="1200" dirty="0">
                  <a:solidFill>
                    <a:schemeClr val="accent2"/>
                  </a:solidFill>
                  <a:cs typeface="Arial" pitchFamily="34" charset="0"/>
                </a:rPr>
                <a:t>Nombre del asesor </a:t>
              </a:r>
              <a:endParaRPr lang="en-US" altLang="ko-KR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ES" altLang="ko-KR" sz="1200" b="1" dirty="0">
                  <a:solidFill>
                    <a:schemeClr val="accent2"/>
                  </a:solidFill>
                  <a:cs typeface="Arial" pitchFamily="34" charset="0"/>
                </a:rPr>
                <a:t>4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61581" y="1322390"/>
            <a:ext cx="2736304" cy="595114"/>
            <a:chOff x="3017859" y="4363106"/>
            <a:chExt cx="1870812" cy="595114"/>
          </a:xfrm>
        </p:grpSpPr>
        <p:sp>
          <p:nvSpPr>
            <p:cNvPr id="25" name="TextBox 24"/>
            <p:cNvSpPr txBox="1"/>
            <p:nvPr/>
          </p:nvSpPr>
          <p:spPr>
            <a:xfrm>
              <a:off x="3021856" y="4681221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MX" altLang="ko-KR" sz="1200" dirty="0">
                  <a:solidFill>
                    <a:schemeClr val="accent4"/>
                  </a:solidFill>
                  <a:cs typeface="Arial" pitchFamily="34" charset="0"/>
                </a:rPr>
                <a:t>Fecha en la que se presenta </a:t>
              </a:r>
              <a:endParaRPr lang="en-US" altLang="ko-KR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ES" altLang="ko-KR" sz="1200" b="1" dirty="0">
                  <a:solidFill>
                    <a:schemeClr val="accent4"/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30"/>
          <p:cNvSpPr/>
          <p:nvPr/>
        </p:nvSpPr>
        <p:spPr>
          <a:xfrm>
            <a:off x="6429619" y="176179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Parallelogram 15"/>
          <p:cNvSpPr/>
          <p:nvPr/>
        </p:nvSpPr>
        <p:spPr>
          <a:xfrm rot="16200000">
            <a:off x="5089035" y="2346154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16"/>
          <p:cNvSpPr/>
          <p:nvPr/>
        </p:nvSpPr>
        <p:spPr>
          <a:xfrm rot="2700000">
            <a:off x="3865792" y="297662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9"/>
          <p:cNvSpPr/>
          <p:nvPr/>
        </p:nvSpPr>
        <p:spPr>
          <a:xfrm>
            <a:off x="2523955" y="3662806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3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2, 3, 4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Son las siguientes</a:t>
            </a:r>
          </a:p>
        </p:txBody>
      </p:sp>
      <p:sp>
        <p:nvSpPr>
          <p:cNvPr id="11" name="Hexagon 10"/>
          <p:cNvSpPr/>
          <p:nvPr/>
        </p:nvSpPr>
        <p:spPr>
          <a:xfrm rot="1792415">
            <a:off x="3712712" y="1546733"/>
            <a:ext cx="1718575" cy="1481530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 rot="19800000">
            <a:off x="2891501" y="2920057"/>
            <a:ext cx="1718575" cy="1481530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3" name="Hexagon 12"/>
          <p:cNvSpPr/>
          <p:nvPr/>
        </p:nvSpPr>
        <p:spPr>
          <a:xfrm rot="19800000">
            <a:off x="4539228" y="2920059"/>
            <a:ext cx="1718575" cy="1481530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 rot="1792415">
            <a:off x="4066801" y="2205825"/>
            <a:ext cx="1010781" cy="871363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Hexagon 14"/>
          <p:cNvSpPr/>
          <p:nvPr/>
        </p:nvSpPr>
        <p:spPr>
          <a:xfrm rot="19800000">
            <a:off x="3245397" y="2866897"/>
            <a:ext cx="1010781" cy="871363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Hexagon 15"/>
          <p:cNvSpPr/>
          <p:nvPr/>
        </p:nvSpPr>
        <p:spPr>
          <a:xfrm rot="19800000">
            <a:off x="4893124" y="2866899"/>
            <a:ext cx="1010781" cy="871363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86598" y="2979414"/>
            <a:ext cx="5551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0920" y="2979414"/>
            <a:ext cx="5551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4406" y="2318340"/>
            <a:ext cx="5551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45473" y="3229144"/>
            <a:ext cx="2592287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764528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Opcional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3. DEDICATORIA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28184" y="3229144"/>
            <a:ext cx="2592287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764528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Opcional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4. RECONOCIMIENTO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44941" y="1756126"/>
            <a:ext cx="3007306" cy="1037965"/>
            <a:chOff x="803640" y="3270502"/>
            <a:chExt cx="2389403" cy="1037965"/>
          </a:xfrm>
        </p:grpSpPr>
        <p:sp>
          <p:nvSpPr>
            <p:cNvPr id="27" name="TextBox 26"/>
            <p:cNvSpPr txBox="1"/>
            <p:nvPr/>
          </p:nvSpPr>
          <p:spPr>
            <a:xfrm>
              <a:off x="1133386" y="3662136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altLang="ko-KR" sz="1200" dirty="0">
                  <a:solidFill>
                    <a:schemeClr val="accent3"/>
                  </a:solidFill>
                  <a:cs typeface="Arial" pitchFamily="34" charset="0"/>
                </a:rPr>
                <a:t>En esta página se registra las firmas de los miembros del jurado evaluador y el docente asesor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27050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2. HOJA DE FIRMAS DEL JURADO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40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INDICE DE CONTENIDOS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9345" y="3363838"/>
            <a:ext cx="22322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altLang="ko-KR" sz="1200" b="1" dirty="0">
                <a:solidFill>
                  <a:schemeClr val="accent5"/>
                </a:solidFill>
                <a:cs typeface="Arial" pitchFamily="34" charset="0"/>
              </a:rPr>
              <a:t>Los índices de contenidos </a:t>
            </a:r>
            <a:endParaRPr lang="ko-KR" altLang="en-US" sz="1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8" y="3563472"/>
            <a:ext cx="2964484" cy="11661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MX" altLang="ko-KR" sz="1200" dirty="0">
                <a:solidFill>
                  <a:schemeClr val="accent5"/>
                </a:solidFill>
                <a:cs typeface="Arial" pitchFamily="34" charset="0"/>
              </a:rPr>
              <a:t>Evitan que los lectores tengan que hojear todo el material para encontrar el tema que es de interés, localiza de manera rápida y fiable un apartado</a:t>
            </a:r>
            <a:r>
              <a:rPr lang="es-ES" altLang="ko-KR" sz="1200" dirty="0">
                <a:solidFill>
                  <a:schemeClr val="accent5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16016" y="1178999"/>
            <a:ext cx="3910459" cy="1679289"/>
            <a:chOff x="5436096" y="2429645"/>
            <a:chExt cx="2821707" cy="1679289"/>
          </a:xfrm>
        </p:grpSpPr>
        <p:sp>
          <p:nvSpPr>
            <p:cNvPr id="16" name="TextBox 15"/>
            <p:cNvSpPr txBox="1"/>
            <p:nvPr/>
          </p:nvSpPr>
          <p:spPr>
            <a:xfrm>
              <a:off x="5436096" y="2429645"/>
              <a:ext cx="2821707" cy="3755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ES: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6" y="2665782"/>
              <a:ext cx="2821707" cy="14431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s-MX" altLang="ko-KR" sz="1200" dirty="0">
                  <a:solidFill>
                    <a:schemeClr val="accent1"/>
                  </a:solidFill>
                  <a:cs typeface="Arial" pitchFamily="34" charset="0"/>
                </a:rPr>
                <a:t>Una guía de búsqueda qué sirve para estructurar el contenido del trabajo de investigación, donde deben aparecer todas y cada una de las secciones o capítulos que se han generado a lo largo del trabajo así como la bibliografía y los anexos</a:t>
              </a:r>
              <a:r>
                <a:rPr lang="es-ES" altLang="ko-KR" sz="1200" dirty="0">
                  <a:solidFill>
                    <a:schemeClr val="accent1"/>
                  </a:solidFill>
                  <a:cs typeface="Arial" pitchFamily="34" charset="0"/>
                </a:rPr>
                <a:t>.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18" name="Rectangle 9">
            <a:extLst>
              <a:ext uri="{FF2B5EF4-FFF2-40B4-BE49-F238E27FC236}">
                <a16:creationId xmlns:a16="http://schemas.microsoft.com/office/drawing/2014/main" id="{EC30C18B-5A21-D068-ED5D-7101BC300287}"/>
              </a:ext>
            </a:extLst>
          </p:cNvPr>
          <p:cNvSpPr/>
          <p:nvPr/>
        </p:nvSpPr>
        <p:spPr>
          <a:xfrm>
            <a:off x="743418" y="1995686"/>
            <a:ext cx="2964486" cy="225431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34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INTRODUCCIÓN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5536" y="1376189"/>
            <a:ext cx="3286833" cy="3490091"/>
            <a:chOff x="4848046" y="3681671"/>
            <a:chExt cx="2758049" cy="2928608"/>
          </a:xfrm>
          <a:solidFill>
            <a:srgbClr val="797B4F"/>
          </a:solidFill>
        </p:grpSpPr>
        <p:sp>
          <p:nvSpPr>
            <p:cNvPr id="5" name="Rounded Rectangle 4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95903" y="1998538"/>
            <a:ext cx="1670013" cy="2047118"/>
            <a:chOff x="1195903" y="1537915"/>
            <a:chExt cx="1670013" cy="2047118"/>
          </a:xfrm>
          <a:solidFill>
            <a:srgbClr val="797B4F"/>
          </a:solidFill>
        </p:grpSpPr>
        <p:sp>
          <p:nvSpPr>
            <p:cNvPr id="14" name="Oval 21"/>
            <p:cNvSpPr>
              <a:spLocks noChangeAspect="1"/>
            </p:cNvSpPr>
            <p:nvPr/>
          </p:nvSpPr>
          <p:spPr>
            <a:xfrm>
              <a:off x="1414470" y="1768048"/>
              <a:ext cx="264724" cy="26693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Oval 21"/>
            <p:cNvSpPr>
              <a:spLocks noChangeAspect="1"/>
            </p:cNvSpPr>
            <p:nvPr/>
          </p:nvSpPr>
          <p:spPr>
            <a:xfrm>
              <a:off x="1323964" y="190993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21"/>
            <p:cNvSpPr>
              <a:spLocks noChangeAspect="1"/>
            </p:cNvSpPr>
            <p:nvPr/>
          </p:nvSpPr>
          <p:spPr>
            <a:xfrm rot="21050853">
              <a:off x="1326433" y="2753031"/>
              <a:ext cx="173268" cy="17471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 rot="288847">
              <a:off x="1195903" y="2266763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Oval 21"/>
            <p:cNvSpPr>
              <a:spLocks noChangeAspect="1"/>
            </p:cNvSpPr>
            <p:nvPr/>
          </p:nvSpPr>
          <p:spPr>
            <a:xfrm>
              <a:off x="1414470" y="2278418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Oval 21"/>
            <p:cNvSpPr>
              <a:spLocks noChangeAspect="1"/>
            </p:cNvSpPr>
            <p:nvPr/>
          </p:nvSpPr>
          <p:spPr>
            <a:xfrm>
              <a:off x="1231800" y="2460930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Oval 21"/>
            <p:cNvSpPr>
              <a:spLocks noChangeAspect="1"/>
            </p:cNvSpPr>
            <p:nvPr/>
          </p:nvSpPr>
          <p:spPr>
            <a:xfrm>
              <a:off x="1985429" y="2143218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Oval 21"/>
            <p:cNvSpPr>
              <a:spLocks noChangeAspect="1"/>
            </p:cNvSpPr>
            <p:nvPr/>
          </p:nvSpPr>
          <p:spPr>
            <a:xfrm rot="283757">
              <a:off x="1665484" y="3272892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 rot="21364806">
              <a:off x="1656905" y="1674846"/>
              <a:ext cx="267508" cy="26974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Oval 21"/>
            <p:cNvSpPr>
              <a:spLocks noChangeAspect="1"/>
            </p:cNvSpPr>
            <p:nvPr/>
          </p:nvSpPr>
          <p:spPr>
            <a:xfrm>
              <a:off x="1563017" y="1930545"/>
              <a:ext cx="424361" cy="42790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Oval 21"/>
            <p:cNvSpPr>
              <a:spLocks noChangeAspect="1"/>
            </p:cNvSpPr>
            <p:nvPr/>
          </p:nvSpPr>
          <p:spPr>
            <a:xfrm rot="21145186">
              <a:off x="1260512" y="1980363"/>
              <a:ext cx="333550" cy="33633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Oval 21"/>
            <p:cNvSpPr>
              <a:spLocks noChangeAspect="1"/>
            </p:cNvSpPr>
            <p:nvPr/>
          </p:nvSpPr>
          <p:spPr>
            <a:xfrm rot="232827">
              <a:off x="1766846" y="2371713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Oval 21"/>
            <p:cNvSpPr>
              <a:spLocks noChangeAspect="1"/>
            </p:cNvSpPr>
            <p:nvPr/>
          </p:nvSpPr>
          <p:spPr>
            <a:xfrm>
              <a:off x="2232245" y="1873583"/>
              <a:ext cx="591365" cy="59630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Oval 21"/>
            <p:cNvSpPr>
              <a:spLocks noChangeAspect="1"/>
            </p:cNvSpPr>
            <p:nvPr/>
          </p:nvSpPr>
          <p:spPr>
            <a:xfrm>
              <a:off x="1580219" y="1680508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Oval 21"/>
            <p:cNvSpPr>
              <a:spLocks noChangeAspect="1"/>
            </p:cNvSpPr>
            <p:nvPr/>
          </p:nvSpPr>
          <p:spPr>
            <a:xfrm rot="20203558">
              <a:off x="1468306" y="2867514"/>
              <a:ext cx="139314" cy="14047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Oval 21"/>
            <p:cNvSpPr>
              <a:spLocks noChangeAspect="1"/>
            </p:cNvSpPr>
            <p:nvPr/>
          </p:nvSpPr>
          <p:spPr>
            <a:xfrm>
              <a:off x="1694605" y="2685223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Oval 21"/>
            <p:cNvSpPr>
              <a:spLocks noChangeAspect="1"/>
            </p:cNvSpPr>
            <p:nvPr/>
          </p:nvSpPr>
          <p:spPr>
            <a:xfrm rot="375171">
              <a:off x="1800405" y="2755645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Oval 21"/>
            <p:cNvSpPr>
              <a:spLocks noChangeAspect="1"/>
            </p:cNvSpPr>
            <p:nvPr/>
          </p:nvSpPr>
          <p:spPr>
            <a:xfrm rot="1185792">
              <a:off x="1591521" y="2830231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Oval 21"/>
            <p:cNvSpPr>
              <a:spLocks noChangeAspect="1"/>
            </p:cNvSpPr>
            <p:nvPr/>
          </p:nvSpPr>
          <p:spPr>
            <a:xfrm>
              <a:off x="1566870" y="2430818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Oval 21"/>
            <p:cNvSpPr>
              <a:spLocks noChangeAspect="1"/>
            </p:cNvSpPr>
            <p:nvPr/>
          </p:nvSpPr>
          <p:spPr>
            <a:xfrm rot="561415">
              <a:off x="1961493" y="1831077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Oval 21"/>
            <p:cNvSpPr>
              <a:spLocks noChangeAspect="1"/>
            </p:cNvSpPr>
            <p:nvPr/>
          </p:nvSpPr>
          <p:spPr>
            <a:xfrm rot="375171">
              <a:off x="1487267" y="2639444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Oval 21"/>
            <p:cNvSpPr>
              <a:spLocks noChangeAspect="1"/>
            </p:cNvSpPr>
            <p:nvPr/>
          </p:nvSpPr>
          <p:spPr>
            <a:xfrm>
              <a:off x="1741171" y="2361128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Oval 21"/>
            <p:cNvSpPr>
              <a:spLocks noChangeAspect="1"/>
            </p:cNvSpPr>
            <p:nvPr/>
          </p:nvSpPr>
          <p:spPr>
            <a:xfrm>
              <a:off x="1899336" y="2285667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Oval 21"/>
            <p:cNvSpPr>
              <a:spLocks noChangeAspect="1"/>
            </p:cNvSpPr>
            <p:nvPr/>
          </p:nvSpPr>
          <p:spPr>
            <a:xfrm rot="20859187">
              <a:off x="1875957" y="3147672"/>
              <a:ext cx="196820" cy="19846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Oval 21"/>
            <p:cNvSpPr>
              <a:spLocks noChangeAspect="1"/>
            </p:cNvSpPr>
            <p:nvPr/>
          </p:nvSpPr>
          <p:spPr>
            <a:xfrm rot="232827">
              <a:off x="2016649" y="3174821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Oval 21"/>
            <p:cNvSpPr>
              <a:spLocks noChangeAspect="1"/>
            </p:cNvSpPr>
            <p:nvPr/>
          </p:nvSpPr>
          <p:spPr>
            <a:xfrm rot="232827">
              <a:off x="2373855" y="2474192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Oval 21"/>
            <p:cNvSpPr>
              <a:spLocks noChangeAspect="1"/>
            </p:cNvSpPr>
            <p:nvPr/>
          </p:nvSpPr>
          <p:spPr>
            <a:xfrm>
              <a:off x="2267966" y="2356564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21"/>
            <p:cNvSpPr>
              <a:spLocks noChangeAspect="1"/>
            </p:cNvSpPr>
            <p:nvPr/>
          </p:nvSpPr>
          <p:spPr>
            <a:xfrm>
              <a:off x="2091720" y="2905247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Oval 21"/>
            <p:cNvSpPr>
              <a:spLocks noChangeAspect="1"/>
            </p:cNvSpPr>
            <p:nvPr/>
          </p:nvSpPr>
          <p:spPr>
            <a:xfrm>
              <a:off x="2731788" y="2312226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Oval 21"/>
            <p:cNvSpPr>
              <a:spLocks noChangeAspect="1"/>
            </p:cNvSpPr>
            <p:nvPr/>
          </p:nvSpPr>
          <p:spPr>
            <a:xfrm rot="375171">
              <a:off x="1770483" y="2955490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Oval 21"/>
            <p:cNvSpPr>
              <a:spLocks noChangeAspect="1"/>
            </p:cNvSpPr>
            <p:nvPr/>
          </p:nvSpPr>
          <p:spPr>
            <a:xfrm rot="375171">
              <a:off x="2115911" y="2614000"/>
              <a:ext cx="275390" cy="27769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Oval 21"/>
            <p:cNvSpPr>
              <a:spLocks noChangeAspect="1"/>
            </p:cNvSpPr>
            <p:nvPr/>
          </p:nvSpPr>
          <p:spPr>
            <a:xfrm>
              <a:off x="1984293" y="2894551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Oval 21"/>
            <p:cNvSpPr>
              <a:spLocks noChangeAspect="1"/>
            </p:cNvSpPr>
            <p:nvPr/>
          </p:nvSpPr>
          <p:spPr>
            <a:xfrm>
              <a:off x="2152479" y="2464579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21"/>
            <p:cNvSpPr>
              <a:spLocks noChangeAspect="1"/>
            </p:cNvSpPr>
            <p:nvPr/>
          </p:nvSpPr>
          <p:spPr>
            <a:xfrm>
              <a:off x="2580435" y="2877367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Oval 21"/>
            <p:cNvSpPr>
              <a:spLocks noChangeAspect="1"/>
            </p:cNvSpPr>
            <p:nvPr/>
          </p:nvSpPr>
          <p:spPr>
            <a:xfrm>
              <a:off x="2000241" y="303937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Oval 21"/>
            <p:cNvSpPr>
              <a:spLocks noChangeAspect="1"/>
            </p:cNvSpPr>
            <p:nvPr/>
          </p:nvSpPr>
          <p:spPr>
            <a:xfrm>
              <a:off x="1961493" y="3484382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Oval 21"/>
            <p:cNvSpPr>
              <a:spLocks noChangeAspect="1"/>
            </p:cNvSpPr>
            <p:nvPr/>
          </p:nvSpPr>
          <p:spPr>
            <a:xfrm>
              <a:off x="1529662" y="300355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Oval 21"/>
            <p:cNvSpPr>
              <a:spLocks noChangeAspect="1"/>
            </p:cNvSpPr>
            <p:nvPr/>
          </p:nvSpPr>
          <p:spPr>
            <a:xfrm>
              <a:off x="1648031" y="3057800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Oval 21"/>
            <p:cNvSpPr>
              <a:spLocks noChangeAspect="1"/>
            </p:cNvSpPr>
            <p:nvPr/>
          </p:nvSpPr>
          <p:spPr>
            <a:xfrm>
              <a:off x="1740222" y="3161559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Oval 21"/>
            <p:cNvSpPr>
              <a:spLocks noChangeAspect="1"/>
            </p:cNvSpPr>
            <p:nvPr/>
          </p:nvSpPr>
          <p:spPr>
            <a:xfrm>
              <a:off x="2361060" y="2871624"/>
              <a:ext cx="228226" cy="23013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Oval 21"/>
            <p:cNvSpPr>
              <a:spLocks noChangeAspect="1"/>
            </p:cNvSpPr>
            <p:nvPr/>
          </p:nvSpPr>
          <p:spPr>
            <a:xfrm>
              <a:off x="2329001" y="3119404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Oval 21"/>
            <p:cNvSpPr>
              <a:spLocks noChangeAspect="1"/>
            </p:cNvSpPr>
            <p:nvPr/>
          </p:nvSpPr>
          <p:spPr>
            <a:xfrm>
              <a:off x="2289480" y="2513009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Oval 21"/>
            <p:cNvSpPr>
              <a:spLocks noChangeAspect="1"/>
            </p:cNvSpPr>
            <p:nvPr/>
          </p:nvSpPr>
          <p:spPr>
            <a:xfrm>
              <a:off x="2682300" y="244457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Oval 21"/>
            <p:cNvSpPr>
              <a:spLocks noChangeAspect="1"/>
            </p:cNvSpPr>
            <p:nvPr/>
          </p:nvSpPr>
          <p:spPr>
            <a:xfrm>
              <a:off x="2749364" y="2506052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Oval 21"/>
            <p:cNvSpPr>
              <a:spLocks noChangeAspect="1"/>
            </p:cNvSpPr>
            <p:nvPr/>
          </p:nvSpPr>
          <p:spPr>
            <a:xfrm>
              <a:off x="2020432" y="2794749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Oval 21"/>
            <p:cNvSpPr>
              <a:spLocks noChangeAspect="1"/>
            </p:cNvSpPr>
            <p:nvPr/>
          </p:nvSpPr>
          <p:spPr>
            <a:xfrm>
              <a:off x="1642196" y="3210761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Oval 21"/>
            <p:cNvSpPr>
              <a:spLocks noChangeAspect="1"/>
            </p:cNvSpPr>
            <p:nvPr/>
          </p:nvSpPr>
          <p:spPr>
            <a:xfrm>
              <a:off x="2148211" y="1600868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Oval 21"/>
            <p:cNvSpPr>
              <a:spLocks noChangeAspect="1"/>
            </p:cNvSpPr>
            <p:nvPr/>
          </p:nvSpPr>
          <p:spPr>
            <a:xfrm>
              <a:off x="1855627" y="1537915"/>
              <a:ext cx="228226" cy="23013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Oval 21"/>
            <p:cNvSpPr>
              <a:spLocks noChangeAspect="1"/>
            </p:cNvSpPr>
            <p:nvPr/>
          </p:nvSpPr>
          <p:spPr>
            <a:xfrm>
              <a:off x="1920246" y="1755731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Oval 21"/>
            <p:cNvSpPr>
              <a:spLocks noChangeAspect="1"/>
            </p:cNvSpPr>
            <p:nvPr/>
          </p:nvSpPr>
          <p:spPr>
            <a:xfrm>
              <a:off x="1869089" y="1901516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Oval 21"/>
            <p:cNvSpPr>
              <a:spLocks noChangeAspect="1"/>
            </p:cNvSpPr>
            <p:nvPr/>
          </p:nvSpPr>
          <p:spPr>
            <a:xfrm>
              <a:off x="2042856" y="1699484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Oval 21"/>
            <p:cNvSpPr>
              <a:spLocks noChangeAspect="1"/>
            </p:cNvSpPr>
            <p:nvPr/>
          </p:nvSpPr>
          <p:spPr>
            <a:xfrm>
              <a:off x="2436404" y="1732638"/>
              <a:ext cx="152882" cy="15415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Oval 21"/>
            <p:cNvSpPr>
              <a:spLocks noChangeAspect="1"/>
            </p:cNvSpPr>
            <p:nvPr/>
          </p:nvSpPr>
          <p:spPr>
            <a:xfrm>
              <a:off x="2099216" y="1600868"/>
              <a:ext cx="66122" cy="6667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Oval 21"/>
            <p:cNvSpPr>
              <a:spLocks noChangeAspect="1"/>
            </p:cNvSpPr>
            <p:nvPr/>
          </p:nvSpPr>
          <p:spPr>
            <a:xfrm>
              <a:off x="2264289" y="1954875"/>
              <a:ext cx="66122" cy="6667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821575" y="2147772"/>
            <a:ext cx="4422833" cy="889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MX" altLang="ko-KR" sz="1200" dirty="0">
                <a:solidFill>
                  <a:schemeClr val="accent1"/>
                </a:solidFill>
                <a:cs typeface="Arial" pitchFamily="34" charset="0"/>
              </a:rPr>
              <a:t>Se explica de qué trata el tema, cuáles objetivos se han planteado, el alcance y hacia dónde se quiere llegar con el mismo, debe ser a la vez concisa, breve, creativa y analítica</a:t>
            </a:r>
            <a:r>
              <a:rPr lang="es-ES" altLang="ko-KR" sz="1200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0" name="TextBox 97">
            <a:extLst>
              <a:ext uri="{FF2B5EF4-FFF2-40B4-BE49-F238E27FC236}">
                <a16:creationId xmlns:a16="http://schemas.microsoft.com/office/drawing/2014/main" id="{558C29E5-FF6E-A73C-4B35-522BC15C7E85}"/>
              </a:ext>
            </a:extLst>
          </p:cNvPr>
          <p:cNvSpPr txBox="1"/>
          <p:nvPr/>
        </p:nvSpPr>
        <p:spPr>
          <a:xfrm>
            <a:off x="3821575" y="3437792"/>
            <a:ext cx="4422834" cy="889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MX" altLang="ko-KR" sz="1200" dirty="0">
                <a:solidFill>
                  <a:schemeClr val="accent1"/>
                </a:solidFill>
                <a:cs typeface="Arial" pitchFamily="34" charset="0"/>
              </a:rPr>
              <a:t>Tiene la función de familiarizar al lector con un tema, darle un contexto y relatarle lo que será expuesto a lo largo de determinado escrito y dejar claro los temas que se abordarán</a:t>
            </a:r>
            <a:r>
              <a:rPr lang="es-ES" altLang="ko-KR" sz="1200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68719" y="1823647"/>
            <a:ext cx="248004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altLang="ko-KR" sz="1400" b="1" dirty="0">
                <a:solidFill>
                  <a:schemeClr val="accent3"/>
                </a:solidFill>
                <a:cs typeface="Arial" pitchFamily="34" charset="0"/>
              </a:rPr>
              <a:t>*</a:t>
            </a:r>
            <a:r>
              <a:rPr lang="es-MX" altLang="ko-KR" sz="1400" dirty="0">
                <a:solidFill>
                  <a:schemeClr val="accent3"/>
                </a:solidFill>
                <a:cs typeface="Arial" pitchFamily="34" charset="0"/>
              </a:rPr>
              <a:t>Todo argumento o hallazgo enunciado debe estar adecuadamente fundamentado</a:t>
            </a:r>
            <a:r>
              <a:rPr lang="es-ES" altLang="ko-KR" sz="1400" dirty="0">
                <a:solidFill>
                  <a:schemeClr val="accent3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0028" y="3123478"/>
            <a:ext cx="320873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altLang="ko-KR" sz="1400" dirty="0">
                <a:solidFill>
                  <a:schemeClr val="accent2"/>
                </a:solidFill>
                <a:cs typeface="Arial" pitchFamily="34" charset="0"/>
              </a:rPr>
              <a:t>*Durante el desarrollo del contenido se debe hacer referencia de las fuentes consultadas, plasmar las encuestas, entrevistas y gráficos, aunque, estos últimos pueden incluirse en el apéndice</a:t>
            </a: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. 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0029" y="246817"/>
            <a:ext cx="308044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altLang="ko-KR" sz="1400" b="1" dirty="0">
                <a:solidFill>
                  <a:schemeClr val="accent3"/>
                </a:solidFill>
                <a:cs typeface="Arial" pitchFamily="34" charset="0"/>
              </a:rPr>
              <a:t>*Debe ser redactado en forma clara, concisa, lógica y ordenada con una presentación que capte el interés del lector.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 Placeholder 1"/>
          <p:cNvSpPr txBox="1">
            <a:spLocks/>
          </p:cNvSpPr>
          <p:nvPr/>
        </p:nvSpPr>
        <p:spPr>
          <a:xfrm>
            <a:off x="431889" y="0"/>
            <a:ext cx="2808312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      7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CONTENIDO: Capítulos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5240" y="1657701"/>
            <a:ext cx="3014157" cy="3382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altLang="ko-KR" sz="1200" dirty="0">
                <a:solidFill>
                  <a:schemeClr val="accent2"/>
                </a:solidFill>
                <a:cs typeface="Arial" pitchFamily="34" charset="0"/>
              </a:rPr>
              <a:t>Permite dar una visión amplia del tema en cuestión, sin que se queden aspectos negativos o positivos, estos dos puntos harán el trabajo un compendio digno de lectura, donde se abordan todos los aspectos, capítulos y subcapítulos del que está compuesto el tema, que debe</a:t>
            </a:r>
            <a:r>
              <a:rPr lang="es-ES" altLang="ko-KR" sz="1200" dirty="0">
                <a:solidFill>
                  <a:schemeClr val="accent2"/>
                </a:solidFill>
                <a:cs typeface="Arial" pitchFamily="34" charset="0"/>
              </a:rPr>
              <a:t> coincidir con el índice, explicar los temas relacionados uno detrás de otro, vincularlos con el contexto social, ventajas y desventajas.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Rounded Rectangle 6">
            <a:extLst>
              <a:ext uri="{FF2B5EF4-FFF2-40B4-BE49-F238E27FC236}">
                <a16:creationId xmlns:a16="http://schemas.microsoft.com/office/drawing/2014/main" id="{69B9F1A4-994F-BC9B-6BE9-E1C6F8320801}"/>
              </a:ext>
            </a:extLst>
          </p:cNvPr>
          <p:cNvSpPr/>
          <p:nvPr/>
        </p:nvSpPr>
        <p:spPr>
          <a:xfrm>
            <a:off x="5136257" y="2067694"/>
            <a:ext cx="1261555" cy="830997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637D7C9-6650-1906-F574-E53DBD1F2CB5}"/>
              </a:ext>
            </a:extLst>
          </p:cNvPr>
          <p:cNvSpPr/>
          <p:nvPr/>
        </p:nvSpPr>
        <p:spPr>
          <a:xfrm>
            <a:off x="3456325" y="1051433"/>
            <a:ext cx="1629115" cy="1212536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ED3BACFD-C7B9-AD1B-6E70-4C8AA4950F71}"/>
              </a:ext>
            </a:extLst>
          </p:cNvPr>
          <p:cNvSpPr/>
          <p:nvPr/>
        </p:nvSpPr>
        <p:spPr>
          <a:xfrm>
            <a:off x="3315376" y="3089218"/>
            <a:ext cx="1798805" cy="1040334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11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CONCLUSIONES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5058" y="3932351"/>
            <a:ext cx="40754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MX" altLang="ko-KR" sz="1200" dirty="0">
                <a:solidFill>
                  <a:schemeClr val="accent1"/>
                </a:solidFill>
                <a:cs typeface="Arial" pitchFamily="34" charset="0"/>
              </a:rPr>
              <a:t>Es propia de los redactores, pues se plasman comentarios que sirven para posibles soluciones, además de mostrar los resultados que ha arrojado la investigación desde diferentes perspectivas incluyendo la personal</a:t>
            </a:r>
            <a:r>
              <a:rPr lang="es-ES" altLang="ko-KR" sz="1200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3870797"/>
            <a:ext cx="396716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altLang="ko-KR" sz="1400" b="1" dirty="0">
                <a:solidFill>
                  <a:schemeClr val="accent1"/>
                </a:solidFill>
                <a:cs typeface="Arial" pitchFamily="34" charset="0"/>
              </a:rPr>
              <a:t>La redacción de cada una de las partes del trabajo de investigación debe estar bastante  clara como para que ningún lector la malinterprete</a:t>
            </a:r>
            <a:r>
              <a:rPr lang="es-ES" altLang="ko-KR" sz="1400" b="1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5120" y="2142178"/>
            <a:ext cx="46127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MX" altLang="ko-KR" sz="1200" dirty="0">
                <a:solidFill>
                  <a:schemeClr val="accent2"/>
                </a:solidFill>
                <a:cs typeface="Arial" pitchFamily="34" charset="0"/>
              </a:rPr>
              <a:t>Presenta la información más relevante, está directamente relacionada con algo que se admitió, propuso o evidenció anteriormente en la introducción y el desarrollo del trabajo de investigación.</a:t>
            </a:r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120" y="1319607"/>
            <a:ext cx="3160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Etapa final de un trabajo de investigación</a:t>
            </a:r>
            <a:endParaRPr lang="ko-KR" altLang="en-US" sz="105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Chord 14"/>
          <p:cNvSpPr/>
          <p:nvPr/>
        </p:nvSpPr>
        <p:spPr>
          <a:xfrm>
            <a:off x="6623989" y="1524715"/>
            <a:ext cx="1798712" cy="226982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Chord 14"/>
          <p:cNvSpPr/>
          <p:nvPr/>
        </p:nvSpPr>
        <p:spPr>
          <a:xfrm>
            <a:off x="5491318" y="2368178"/>
            <a:ext cx="1130315" cy="1426366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37">
            <a:extLst>
              <a:ext uri="{FF2B5EF4-FFF2-40B4-BE49-F238E27FC236}">
                <a16:creationId xmlns:a16="http://schemas.microsoft.com/office/drawing/2014/main" id="{A8768A40-3F02-DF90-62DD-581536DF8A30}"/>
              </a:ext>
            </a:extLst>
          </p:cNvPr>
          <p:cNvSpPr/>
          <p:nvPr/>
        </p:nvSpPr>
        <p:spPr>
          <a:xfrm>
            <a:off x="3459166" y="3246620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Smiley Face 14">
            <a:extLst>
              <a:ext uri="{FF2B5EF4-FFF2-40B4-BE49-F238E27FC236}">
                <a16:creationId xmlns:a16="http://schemas.microsoft.com/office/drawing/2014/main" id="{8DF87D58-5C30-F65A-AED8-47AC82F0B9E7}"/>
              </a:ext>
            </a:extLst>
          </p:cNvPr>
          <p:cNvSpPr/>
          <p:nvPr/>
        </p:nvSpPr>
        <p:spPr>
          <a:xfrm>
            <a:off x="2051720" y="323288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Smiley Face 14">
            <a:extLst>
              <a:ext uri="{FF2B5EF4-FFF2-40B4-BE49-F238E27FC236}">
                <a16:creationId xmlns:a16="http://schemas.microsoft.com/office/drawing/2014/main" id="{B207AB1E-195E-FA58-B564-D987CD7BE444}"/>
              </a:ext>
            </a:extLst>
          </p:cNvPr>
          <p:cNvSpPr/>
          <p:nvPr/>
        </p:nvSpPr>
        <p:spPr>
          <a:xfrm>
            <a:off x="921623" y="3246620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REFERENCIAS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1055" y="2969141"/>
            <a:ext cx="1784721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MX" altLang="ko-KR" sz="1200" dirty="0">
                <a:solidFill>
                  <a:schemeClr val="bg1"/>
                </a:solidFill>
                <a:cs typeface="Arial" pitchFamily="34" charset="0"/>
              </a:rPr>
              <a:t>Tiene la función de mencionar a los lectores cuáles fueron los medios utilizados para realizar la investigación ordenada según los apellidos del autor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3808" y="2956452"/>
            <a:ext cx="3168352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MX" altLang="ko-KR" sz="1200" dirty="0">
                <a:solidFill>
                  <a:schemeClr val="bg1"/>
                </a:solidFill>
                <a:cs typeface="Arial" pitchFamily="34" charset="0"/>
              </a:rPr>
              <a:t>Una vez que se termine de escribir el trabajo de investigación, deberá crear una página de referencias que liste todas las fuentes, ya sean libros, periódicos, entrevistas o sitios de internet. Esta página facilita que los lectores se encuentren los documentos usados para escribir el trabajo de investigación.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44208" y="2902963"/>
            <a:ext cx="2088232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MX" altLang="ko-KR" sz="1200" dirty="0">
                <a:solidFill>
                  <a:schemeClr val="bg1"/>
                </a:solidFill>
                <a:cs typeface="Arial" pitchFamily="34" charset="0"/>
              </a:rPr>
              <a:t>Si una fuente no tiene autor, usa la primera parte del título para ordenarla, pues olvidar la colocación de una referencia citada podría interpretarse como plagio, aunque haya sido accidental.</a:t>
            </a:r>
          </a:p>
        </p:txBody>
      </p:sp>
      <p:sp>
        <p:nvSpPr>
          <p:cNvPr id="30" name="AutoShape 92"/>
          <p:cNvSpPr>
            <a:spLocks noChangeArrowheads="1"/>
          </p:cNvSpPr>
          <p:nvPr/>
        </p:nvSpPr>
        <p:spPr bwMode="auto">
          <a:xfrm flipH="1">
            <a:off x="1020462" y="1914089"/>
            <a:ext cx="779108" cy="779108"/>
          </a:xfrm>
          <a:prstGeom prst="rect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1" name="AutoShape 92"/>
          <p:cNvSpPr>
            <a:spLocks noChangeArrowheads="1"/>
          </p:cNvSpPr>
          <p:nvPr/>
        </p:nvSpPr>
        <p:spPr bwMode="auto">
          <a:xfrm flipH="1">
            <a:off x="6588224" y="1914089"/>
            <a:ext cx="779108" cy="779108"/>
          </a:xfrm>
          <a:prstGeom prst="rect">
            <a:avLst/>
          </a:prstGeom>
          <a:noFill/>
          <a:ln w="38100">
            <a:solidFill>
              <a:schemeClr val="accent3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3" name="AutoShape 92"/>
          <p:cNvSpPr>
            <a:spLocks noChangeArrowheads="1"/>
          </p:cNvSpPr>
          <p:nvPr/>
        </p:nvSpPr>
        <p:spPr bwMode="auto">
          <a:xfrm flipH="1">
            <a:off x="3911548" y="1914089"/>
            <a:ext cx="779108" cy="77919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6770665" y="2109766"/>
            <a:ext cx="414225" cy="38775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Pie 24"/>
          <p:cNvSpPr/>
          <p:nvPr/>
        </p:nvSpPr>
        <p:spPr>
          <a:xfrm>
            <a:off x="1176454" y="2097700"/>
            <a:ext cx="467124" cy="46453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Frame 17"/>
          <p:cNvSpPr/>
          <p:nvPr/>
        </p:nvSpPr>
        <p:spPr>
          <a:xfrm>
            <a:off x="4091257" y="2097700"/>
            <a:ext cx="419689" cy="4196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2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701</Words>
  <Application>Microsoft Office PowerPoint</Application>
  <PresentationFormat>Presentación en pantalla (16:9)</PresentationFormat>
  <Paragraphs>63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Malgun Gothic</vt:lpstr>
      <vt:lpstr>Arial</vt:lpstr>
      <vt:lpstr>Arial Black</vt:lpstr>
      <vt:lpstr>Cover and End Slide Master</vt:lpstr>
      <vt:lpstr>Contents Slide Master</vt:lpstr>
      <vt:lpstr>Section Break Slide Master</vt:lpstr>
      <vt:lpstr>Microsoft Word Picture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MARTINA BAZAN</cp:lastModifiedBy>
  <cp:revision>88</cp:revision>
  <dcterms:created xsi:type="dcterms:W3CDTF">2016-12-05T23:26:54Z</dcterms:created>
  <dcterms:modified xsi:type="dcterms:W3CDTF">2022-10-17T10:36:04Z</dcterms:modified>
</cp:coreProperties>
</file>