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56" r:id="rId4"/>
    <p:sldId id="262" r:id="rId5"/>
    <p:sldId id="301" r:id="rId6"/>
    <p:sldId id="300" r:id="rId7"/>
    <p:sldId id="609" r:id="rId8"/>
    <p:sldId id="305" r:id="rId9"/>
    <p:sldId id="610" r:id="rId10"/>
    <p:sldId id="611" r:id="rId11"/>
    <p:sldId id="304" r:id="rId12"/>
    <p:sldId id="286" r:id="rId13"/>
    <p:sldId id="302" r:id="rId14"/>
    <p:sldId id="273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1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87FC6-C162-4600-944A-0F806EC53317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45B69-18E8-4114-9911-CDD699B4BB52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0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040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987573"/>
            <a:ext cx="9144000" cy="5040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9317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37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895528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419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119977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690958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648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1510"/>
            <a:ext cx="9144000" cy="43204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81908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0140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05837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025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51520" y="2293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599552" y="18135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033632" y="33977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51520" y="18135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033632" y="18129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599552" y="2293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767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2988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78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56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78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156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181632"/>
            <a:ext cx="59401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848" y="757696"/>
            <a:ext cx="59401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6407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37" y="1385328"/>
            <a:ext cx="3060911" cy="37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684935" y="1523475"/>
            <a:ext cx="1765288" cy="2726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187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626" y="1746311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46311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556011" y="1828178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686001" y="1828178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386602" y="1347614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427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54090"/>
            <a:ext cx="4850588" cy="2657820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32612" y="1452690"/>
            <a:ext cx="3280615" cy="2173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4655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2055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824461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400525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723878"/>
            <a:ext cx="4176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4299942"/>
            <a:ext cx="4176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1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8766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"/>
          <p:cNvSpPr/>
          <p:nvPr userDrawn="1"/>
        </p:nvSpPr>
        <p:spPr>
          <a:xfrm>
            <a:off x="1979712" y="195486"/>
            <a:ext cx="7164288" cy="1008112"/>
          </a:xfrm>
          <a:custGeom>
            <a:avLst/>
            <a:gdLst/>
            <a:ahLst/>
            <a:cxnLst/>
            <a:rect l="l" t="t" r="r" b="b"/>
            <a:pathLst>
              <a:path w="7164288" h="1008112">
                <a:moveTo>
                  <a:pt x="504056" y="0"/>
                </a:moveTo>
                <a:lnTo>
                  <a:pt x="7164288" y="0"/>
                </a:lnTo>
                <a:lnTo>
                  <a:pt x="7164288" y="1008112"/>
                </a:lnTo>
                <a:lnTo>
                  <a:pt x="504056" y="1008112"/>
                </a:lnTo>
                <a:cubicBezTo>
                  <a:pt x="225674" y="1008112"/>
                  <a:pt x="0" y="782438"/>
                  <a:pt x="0" y="504056"/>
                </a:cubicBezTo>
                <a:cubicBezTo>
                  <a:pt x="0" y="225674"/>
                  <a:pt x="225674" y="0"/>
                  <a:pt x="5040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48272" y="257969"/>
            <a:ext cx="66957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48272" y="834033"/>
            <a:ext cx="66957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1589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1979712" y="195486"/>
            <a:ext cx="7164288" cy="1008112"/>
          </a:xfrm>
          <a:custGeom>
            <a:avLst/>
            <a:gdLst/>
            <a:ahLst/>
            <a:cxnLst/>
            <a:rect l="l" t="t" r="r" b="b"/>
            <a:pathLst>
              <a:path w="7164288" h="1008112">
                <a:moveTo>
                  <a:pt x="504056" y="0"/>
                </a:moveTo>
                <a:lnTo>
                  <a:pt x="7164288" y="0"/>
                </a:lnTo>
                <a:lnTo>
                  <a:pt x="7164288" y="1008112"/>
                </a:lnTo>
                <a:lnTo>
                  <a:pt x="504056" y="1008112"/>
                </a:lnTo>
                <a:cubicBezTo>
                  <a:pt x="225674" y="1008112"/>
                  <a:pt x="0" y="782438"/>
                  <a:pt x="0" y="504056"/>
                </a:cubicBezTo>
                <a:cubicBezTo>
                  <a:pt x="0" y="225674"/>
                  <a:pt x="225674" y="0"/>
                  <a:pt x="5040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48272" y="257969"/>
            <a:ext cx="66957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48272" y="834033"/>
            <a:ext cx="66957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1598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53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9860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53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3568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6080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48592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06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2" r:id="rId4"/>
    <p:sldLayoutId id="2147483661" r:id="rId5"/>
    <p:sldLayoutId id="2147483672" r:id="rId6"/>
    <p:sldLayoutId id="2147483655" r:id="rId7"/>
    <p:sldLayoutId id="2147483663" r:id="rId8"/>
    <p:sldLayoutId id="2147483673" r:id="rId9"/>
    <p:sldLayoutId id="2147483674" r:id="rId10"/>
    <p:sldLayoutId id="2147483666" r:id="rId11"/>
    <p:sldLayoutId id="2147483675" r:id="rId12"/>
    <p:sldLayoutId id="2147483667" r:id="rId13"/>
    <p:sldLayoutId id="2147483668" r:id="rId14"/>
    <p:sldLayoutId id="2147483669" r:id="rId15"/>
    <p:sldLayoutId id="2147483670" r:id="rId16"/>
    <p:sldLayoutId id="2147483676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TALLER DE REDACCIÓN CIENTÍFICA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6587" y="4587974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Dra. Martina Bazán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66639771-6B27-EA3E-B5EE-5D4969C059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26674"/>
              </p:ext>
            </p:extLst>
          </p:nvPr>
        </p:nvGraphicFramePr>
        <p:xfrm>
          <a:off x="2748805" y="228599"/>
          <a:ext cx="305578" cy="45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571682" imgH="793094" progId="Word.Picture.8">
                  <p:embed/>
                </p:oleObj>
              </mc:Choice>
              <mc:Fallback>
                <p:oleObj name="Picture" r:id="rId2" imgW="571682" imgH="793094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1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805" y="228599"/>
                        <a:ext cx="305578" cy="4571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144B49A3-0D62-70E3-23DB-98C4A5F9B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0B98542-B339-9FF6-4DE8-6969B2C3B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0"/>
            <a:ext cx="331236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14800" algn="l"/>
              </a:tabLst>
            </a:pPr>
            <a:endParaRPr kumimoji="0" lang="es-PE" altLang="es-PE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14800" algn="l"/>
              </a:tabLst>
            </a:pP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 NACIONAL DE EDUCACIÓN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14800" algn="l"/>
              </a:tabLst>
            </a:pP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Enrique Guzmán y Valle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14800" algn="l"/>
              </a:tabLst>
            </a:pPr>
            <a:r>
              <a:rPr kumimoji="0" lang="es-PE" altLang="es-PE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“Alma Máter del Magisterio Nacional</a:t>
            </a:r>
            <a:r>
              <a:rPr kumimoji="0" lang="es-PE" altLang="es-PE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14800" algn="l"/>
              </a:tabLst>
            </a:pP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05" y="1331645"/>
            <a:ext cx="2808313" cy="360040"/>
          </a:xfrm>
        </p:spPr>
        <p:txBody>
          <a:bodyPr/>
          <a:lstStyle/>
          <a:p>
            <a:pPr lvl="0" algn="l"/>
            <a:r>
              <a:rPr lang="en-US" altLang="ko-KR" sz="2000" b="1" dirty="0">
                <a:solidFill>
                  <a:schemeClr val="accent1"/>
                </a:solidFill>
              </a:rPr>
              <a:t>      INTRODUCCIÓN: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95536" y="1654721"/>
            <a:ext cx="2376264" cy="19971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MX" altLang="ko-KR" sz="1200" dirty="0">
                <a:solidFill>
                  <a:schemeClr val="accent1"/>
                </a:solidFill>
                <a:cs typeface="Arial" pitchFamily="34" charset="0"/>
              </a:rPr>
              <a:t>Mencionar el tema, los objetivos planteados, el alcance y hacia dónde se quiere llegar con la investigación. Solamente menciona de manera breve, ya que estamos en la etapa de planificación del texto</a:t>
            </a:r>
            <a:r>
              <a:rPr lang="es-ES" altLang="ko-KR" sz="1200" dirty="0">
                <a:solidFill>
                  <a:schemeClr val="accent1"/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0" name="Text Placeholder 1">
            <a:extLst>
              <a:ext uri="{FF2B5EF4-FFF2-40B4-BE49-F238E27FC236}">
                <a16:creationId xmlns:a16="http://schemas.microsoft.com/office/drawing/2014/main" id="{82868484-10CA-86A9-BC8A-83E9205D7F24}"/>
              </a:ext>
            </a:extLst>
          </p:cNvPr>
          <p:cNvSpPr txBox="1">
            <a:spLocks/>
          </p:cNvSpPr>
          <p:nvPr/>
        </p:nvSpPr>
        <p:spPr>
          <a:xfrm>
            <a:off x="3707904" y="1291575"/>
            <a:ext cx="2808312" cy="4001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CONTENIDO:</a:t>
            </a:r>
            <a:endParaRPr lang="ko-KR" altLang="en-US" sz="20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TextBox 39">
            <a:extLst>
              <a:ext uri="{FF2B5EF4-FFF2-40B4-BE49-F238E27FC236}">
                <a16:creationId xmlns:a16="http://schemas.microsoft.com/office/drawing/2014/main" id="{488CFA4F-D222-9140-6B17-7EDAD5FB1B18}"/>
              </a:ext>
            </a:extLst>
          </p:cNvPr>
          <p:cNvSpPr txBox="1"/>
          <p:nvPr/>
        </p:nvSpPr>
        <p:spPr>
          <a:xfrm>
            <a:off x="3767971" y="1654721"/>
            <a:ext cx="2150061" cy="19971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altLang="ko-KR" sz="1200" dirty="0">
                <a:solidFill>
                  <a:schemeClr val="accent2"/>
                </a:solidFill>
                <a:cs typeface="Arial" pitchFamily="34" charset="0"/>
              </a:rPr>
              <a:t>Identificar todos los aspectos, capítulos y subcapítulos del que está compuesto el tema</a:t>
            </a:r>
            <a:r>
              <a:rPr lang="es-ES" altLang="ko-KR" sz="1200" dirty="0">
                <a:solidFill>
                  <a:schemeClr val="accent2"/>
                </a:solidFill>
                <a:cs typeface="Arial" pitchFamily="34" charset="0"/>
              </a:rPr>
              <a:t>, explicar de manera breve los temas relacionados uno detrás de otro, vincularlos con el contexto social.</a:t>
            </a:r>
          </a:p>
        </p:txBody>
      </p:sp>
      <p:sp>
        <p:nvSpPr>
          <p:cNvPr id="72" name="TextBox 12">
            <a:extLst>
              <a:ext uri="{FF2B5EF4-FFF2-40B4-BE49-F238E27FC236}">
                <a16:creationId xmlns:a16="http://schemas.microsoft.com/office/drawing/2014/main" id="{D6A7938A-5711-1561-01DC-887726FD721A}"/>
              </a:ext>
            </a:extLst>
          </p:cNvPr>
          <p:cNvSpPr txBox="1"/>
          <p:nvPr/>
        </p:nvSpPr>
        <p:spPr>
          <a:xfrm>
            <a:off x="6876256" y="1779662"/>
            <a:ext cx="201622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s-MX" altLang="ko-KR" sz="1200" dirty="0">
                <a:solidFill>
                  <a:schemeClr val="accent2"/>
                </a:solidFill>
                <a:cs typeface="Arial" pitchFamily="34" charset="0"/>
              </a:rPr>
              <a:t>Mencionar la idea más relevante, que esté directamente relacionada con lo que va admitir, o proponer o evidenciar en la introducción y el contenido o desarrollo.</a:t>
            </a:r>
            <a:endParaRPr lang="en-US" altLang="ko-KR" sz="12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3" name="TextBox 13">
            <a:extLst>
              <a:ext uri="{FF2B5EF4-FFF2-40B4-BE49-F238E27FC236}">
                <a16:creationId xmlns:a16="http://schemas.microsoft.com/office/drawing/2014/main" id="{C72D6D40-07BD-D854-1A25-2FE441D5D938}"/>
              </a:ext>
            </a:extLst>
          </p:cNvPr>
          <p:cNvSpPr txBox="1"/>
          <p:nvPr/>
        </p:nvSpPr>
        <p:spPr>
          <a:xfrm>
            <a:off x="6843397" y="1296264"/>
            <a:ext cx="201622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CONCLUSIÓN</a:t>
            </a:r>
            <a:endParaRPr lang="ko-KR" altLang="en-US" sz="11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4" name="Text Placeholder 1">
            <a:extLst>
              <a:ext uri="{FF2B5EF4-FFF2-40B4-BE49-F238E27FC236}">
                <a16:creationId xmlns:a16="http://schemas.microsoft.com/office/drawing/2014/main" id="{2A74CF9A-57F5-77CA-55D8-C7D78A1D23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1603"/>
            <a:ext cx="9144000" cy="576064"/>
          </a:xfrm>
        </p:spPr>
        <p:txBody>
          <a:bodyPr/>
          <a:lstStyle/>
          <a:p>
            <a:r>
              <a:rPr lang="en-US" altLang="ko-KR" dirty="0"/>
              <a:t>ESTRUCTURA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96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55576" y="1311610"/>
            <a:ext cx="7991872" cy="2520280"/>
          </a:xfrm>
        </p:spPr>
        <p:txBody>
          <a:bodyPr/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+mn-lt"/>
              </a:rPr>
              <a:t>PRÁCTICA</a:t>
            </a:r>
            <a:r>
              <a:rPr lang="en-US" altLang="ko-KR" sz="2800" dirty="0">
                <a:solidFill>
                  <a:schemeClr val="accent1"/>
                </a:solidFill>
                <a:latin typeface="+mn-lt"/>
              </a:rPr>
              <a:t>:</a:t>
            </a:r>
          </a:p>
          <a:p>
            <a:r>
              <a:rPr lang="es-PE" altLang="ko-KR" sz="2800" dirty="0">
                <a:solidFill>
                  <a:schemeClr val="accent1"/>
                </a:solidFill>
                <a:latin typeface="+mn-lt"/>
              </a:rPr>
              <a:t>Elabora tu esquema o matriz  para planificar el texto que escribirás.</a:t>
            </a:r>
          </a:p>
        </p:txBody>
      </p:sp>
    </p:spTree>
    <p:extLst>
      <p:ext uri="{BB962C8B-B14F-4D97-AF65-F5344CB8AC3E}">
        <p14:creationId xmlns:p14="http://schemas.microsoft.com/office/powerpoint/2010/main" val="322062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Gracias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99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800" dirty="0"/>
              <a:t>PLAN DE ESCRITURA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59632" y="0"/>
            <a:ext cx="6912768" cy="1059582"/>
          </a:xfrm>
        </p:spPr>
        <p:txBody>
          <a:bodyPr/>
          <a:lstStyle/>
          <a:p>
            <a:r>
              <a:rPr lang="es-ES" dirty="0">
                <a:sym typeface="Arial"/>
              </a:rPr>
              <a:t>¿Plantear situaciones o </a:t>
            </a:r>
            <a:r>
              <a:rPr lang="es-PE" dirty="0"/>
              <a:t>explorar circunstancias</a:t>
            </a:r>
            <a:r>
              <a:rPr lang="es-ES" dirty="0">
                <a:sym typeface="Arial"/>
              </a:rPr>
              <a:t>?</a:t>
            </a:r>
            <a:endParaRPr lang="es-PE" dirty="0">
              <a:sym typeface="Ari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98E7139-DFAD-1A31-2357-2BD0F31CCB40}"/>
              </a:ext>
            </a:extLst>
          </p:cNvPr>
          <p:cNvSpPr txBox="1"/>
          <p:nvPr/>
        </p:nvSpPr>
        <p:spPr>
          <a:xfrm>
            <a:off x="734489" y="1613795"/>
            <a:ext cx="7437911" cy="256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300" dirty="0"/>
              <a:t>Una situación determinada nos empuja a escribir, de   manera más o menos consciente. A veces queremos    divertirnos un rato, informar a alguien de un hecho o     apuntar lo que se nos ha ocurrido para no olvidarlo. </a:t>
            </a:r>
          </a:p>
          <a:p>
            <a:endParaRPr lang="es-ES" sz="2300" dirty="0"/>
          </a:p>
          <a:p>
            <a:r>
              <a:rPr lang="es-ES" sz="2300" dirty="0"/>
              <a:t>En cualquier caso, el escrito es una posible respuesta, entre otras, a la circunstancia planteada.</a:t>
            </a:r>
            <a:endParaRPr lang="es-PE" sz="2300" dirty="0"/>
          </a:p>
        </p:txBody>
      </p:sp>
    </p:spTree>
    <p:extLst>
      <p:ext uri="{BB962C8B-B14F-4D97-AF65-F5344CB8AC3E}">
        <p14:creationId xmlns:p14="http://schemas.microsoft.com/office/powerpoint/2010/main" val="308803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7905BE5-4A5F-7161-4E7E-27206D98C9C1}"/>
              </a:ext>
            </a:extLst>
          </p:cNvPr>
          <p:cNvSpPr txBox="1"/>
          <p:nvPr/>
        </p:nvSpPr>
        <p:spPr>
          <a:xfrm>
            <a:off x="599557" y="990547"/>
            <a:ext cx="4227446" cy="318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CIRCUNSTANCIAS/SITUACIÓN</a:t>
            </a:r>
          </a:p>
          <a:p>
            <a:endParaRPr lang="es-ES" sz="1050" dirty="0"/>
          </a:p>
          <a:p>
            <a:r>
              <a:rPr lang="es-ES" b="1" dirty="0"/>
              <a:t>El perro </a:t>
            </a:r>
          </a:p>
          <a:p>
            <a:endParaRPr lang="es-ES" sz="1050" dirty="0"/>
          </a:p>
          <a:p>
            <a:r>
              <a:rPr lang="es-ES" dirty="0"/>
              <a:t>La vecina del piso de arriba de tu casa  tiene un perro que ladra por la noche y no deja dormir; hace sus necesidades  en la escalera; se te echa encima y te  ensucia cuando te ve, y asusta a los    niños y a los invitados imprevistos. Has hablado reiteradamente con la dueña   del perro y no te hace ningún caso. 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DAA8CCC-92A7-F472-67F1-D9910427B891}"/>
              </a:ext>
            </a:extLst>
          </p:cNvPr>
          <p:cNvSpPr txBox="1"/>
          <p:nvPr/>
        </p:nvSpPr>
        <p:spPr>
          <a:xfrm>
            <a:off x="5508104" y="956337"/>
            <a:ext cx="3147985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b="1" dirty="0"/>
              <a:t>ACTUACIONES</a:t>
            </a:r>
          </a:p>
          <a:p>
            <a:endParaRPr lang="es-ES" dirty="0"/>
          </a:p>
          <a:p>
            <a:r>
              <a:rPr lang="es-ES" dirty="0"/>
              <a:t>• Quejarse formalmente. </a:t>
            </a:r>
          </a:p>
          <a:p>
            <a:r>
              <a:rPr lang="es-ES" dirty="0"/>
              <a:t>• Denunciar al vecino. </a:t>
            </a:r>
          </a:p>
          <a:p>
            <a:r>
              <a:rPr lang="es-ES" dirty="0"/>
              <a:t>• Informar a la asociación de vecinos. </a:t>
            </a:r>
          </a:p>
          <a:p>
            <a:r>
              <a:rPr lang="es-ES" dirty="0"/>
              <a:t>• Educar al perro. </a:t>
            </a:r>
          </a:p>
          <a:p>
            <a:r>
              <a:rPr lang="es-ES" dirty="0"/>
              <a:t>• Deshacerse del perro. </a:t>
            </a:r>
          </a:p>
          <a:p>
            <a:r>
              <a:rPr lang="es-ES" dirty="0"/>
              <a:t>• Buscar aliados y apoyo       entre los otro vecinos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3811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0"/>
            <a:ext cx="8910160" cy="1059582"/>
          </a:xfrm>
        </p:spPr>
        <p:txBody>
          <a:bodyPr/>
          <a:lstStyle/>
          <a:p>
            <a:r>
              <a:rPr lang="es-ES" sz="2800" dirty="0"/>
              <a:t>GUÍA PARA EXPLORAR EL PROBLEMA RETÓRICO </a:t>
            </a:r>
            <a:endParaRPr lang="es-PE" dirty="0">
              <a:sym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6ACFD0D-A509-624D-04DA-F8670E965FE9}"/>
              </a:ext>
            </a:extLst>
          </p:cNvPr>
          <p:cNvSpPr txBox="1"/>
          <p:nvPr/>
        </p:nvSpPr>
        <p:spPr>
          <a:xfrm>
            <a:off x="395536" y="1249179"/>
            <a:ext cx="4204742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500" b="1" dirty="0"/>
              <a:t>Propósito:</a:t>
            </a:r>
          </a:p>
          <a:p>
            <a:r>
              <a:rPr lang="es-ES" sz="1500" dirty="0"/>
              <a:t>• ¿Qué quiero conseguir con este texto? </a:t>
            </a:r>
          </a:p>
          <a:p>
            <a:r>
              <a:rPr lang="es-ES" sz="1500" dirty="0"/>
              <a:t>• ¿Cómo quiero que reaccionen los lectores y </a:t>
            </a:r>
          </a:p>
          <a:p>
            <a:r>
              <a:rPr lang="es-ES" sz="1500" dirty="0"/>
              <a:t>las lectoras? </a:t>
            </a:r>
          </a:p>
          <a:p>
            <a:r>
              <a:rPr lang="es-ES" sz="1500" dirty="0"/>
              <a:t>• ¿Qué quiero que hagan con mi texto? </a:t>
            </a:r>
          </a:p>
          <a:p>
            <a:r>
              <a:rPr lang="es-ES" sz="1500" dirty="0"/>
              <a:t>• ¿Cómo puedo formular en pocas palabras mi propósito? </a:t>
            </a:r>
          </a:p>
          <a:p>
            <a:endParaRPr lang="es-ES" sz="1500" dirty="0"/>
          </a:p>
          <a:p>
            <a:r>
              <a:rPr lang="es-ES" sz="1500" b="1" dirty="0"/>
              <a:t>Audiencia (receptor)</a:t>
            </a:r>
            <a:r>
              <a:rPr lang="es-ES" sz="1500" dirty="0"/>
              <a:t> </a:t>
            </a:r>
          </a:p>
          <a:p>
            <a:r>
              <a:rPr lang="es-ES" sz="1500" dirty="0"/>
              <a:t>• ¿Qué sé de las personas que leerán el texto? </a:t>
            </a:r>
          </a:p>
          <a:p>
            <a:r>
              <a:rPr lang="es-ES" sz="1500" dirty="0"/>
              <a:t>• ¿Qué saben del tema sobre el que escribo? </a:t>
            </a:r>
          </a:p>
          <a:p>
            <a:r>
              <a:rPr lang="es-ES" sz="1500" dirty="0"/>
              <a:t>• ¿Qué impacto quiero causarles? </a:t>
            </a:r>
          </a:p>
          <a:p>
            <a:r>
              <a:rPr lang="es-ES" sz="1500" dirty="0"/>
              <a:t>• ¿Qué información tengo que explicarles? </a:t>
            </a:r>
          </a:p>
          <a:p>
            <a:r>
              <a:rPr lang="es-ES" sz="1500" dirty="0"/>
              <a:t>• ¿Cómo se la tengo que explicar? </a:t>
            </a:r>
          </a:p>
          <a:p>
            <a:r>
              <a:rPr lang="es-ES" sz="1500" dirty="0"/>
              <a:t>• ¿Cuándo leerán el texto? ¿Cómo?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6F9B4F5-2531-9499-FA0A-6B1E68D13467}"/>
              </a:ext>
            </a:extLst>
          </p:cNvPr>
          <p:cNvSpPr txBox="1"/>
          <p:nvPr/>
        </p:nvSpPr>
        <p:spPr>
          <a:xfrm>
            <a:off x="4884930" y="1097287"/>
            <a:ext cx="4204742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500" b="1" dirty="0"/>
              <a:t>Autor (emisor) </a:t>
            </a:r>
          </a:p>
          <a:p>
            <a:r>
              <a:rPr lang="es-ES" sz="1500" dirty="0"/>
              <a:t>• ¿Qué relación espero establecer con la </a:t>
            </a:r>
          </a:p>
          <a:p>
            <a:r>
              <a:rPr lang="es-ES" sz="1500" dirty="0"/>
              <a:t>audiencia? </a:t>
            </a:r>
          </a:p>
          <a:p>
            <a:r>
              <a:rPr lang="es-ES" sz="1500" dirty="0"/>
              <a:t>• ¿Cómo quiero presentarme? </a:t>
            </a:r>
          </a:p>
          <a:p>
            <a:r>
              <a:rPr lang="es-ES" sz="1500" dirty="0"/>
              <a:t>• ¿Qué imagen mía quiero proyectar en el</a:t>
            </a:r>
          </a:p>
          <a:p>
            <a:r>
              <a:rPr lang="es-ES" sz="1500" dirty="0"/>
              <a:t>texto? </a:t>
            </a:r>
          </a:p>
          <a:p>
            <a:r>
              <a:rPr lang="es-ES" sz="1500" dirty="0"/>
              <a:t>• ¿Qué tono quiero adoptar? </a:t>
            </a:r>
          </a:p>
          <a:p>
            <a:r>
              <a:rPr lang="es-ES" sz="1500" dirty="0"/>
              <a:t>• ¿Qué saben de mí los lectores y las lectoras? </a:t>
            </a:r>
          </a:p>
          <a:p>
            <a:endParaRPr lang="es-ES" sz="1500" dirty="0"/>
          </a:p>
          <a:p>
            <a:r>
              <a:rPr lang="es-ES" sz="1500" b="1" dirty="0"/>
              <a:t>Escrito (mensaje) </a:t>
            </a:r>
          </a:p>
          <a:p>
            <a:r>
              <a:rPr lang="es-ES" sz="1500" dirty="0"/>
              <a:t>• ¿Cómo será el texto que escribiré? </a:t>
            </a:r>
          </a:p>
          <a:p>
            <a:r>
              <a:rPr lang="es-ES" sz="1500" dirty="0"/>
              <a:t>• ¿Será muy largo/corto? </a:t>
            </a:r>
          </a:p>
          <a:p>
            <a:r>
              <a:rPr lang="es-ES" sz="1500" dirty="0"/>
              <a:t>• ¿Qué lenguaje utilizaré? </a:t>
            </a:r>
          </a:p>
          <a:p>
            <a:r>
              <a:rPr lang="es-ES" sz="1500" dirty="0"/>
              <a:t>• ¿Cuántas partes tendrá? </a:t>
            </a:r>
          </a:p>
          <a:p>
            <a:r>
              <a:rPr lang="es-ES" sz="1500" dirty="0"/>
              <a:t>• ¿Cómo me lo imagino? </a:t>
            </a:r>
            <a:endParaRPr lang="es-PE" sz="1500" dirty="0"/>
          </a:p>
        </p:txBody>
      </p:sp>
    </p:spTree>
    <p:extLst>
      <p:ext uri="{BB962C8B-B14F-4D97-AF65-F5344CB8AC3E}">
        <p14:creationId xmlns:p14="http://schemas.microsoft.com/office/powerpoint/2010/main" val="110473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EJEMPLO</a:t>
            </a:r>
            <a:endParaRPr lang="ko-KR" alt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DB31207-4ABF-BB47-D890-5FA10F86C592}"/>
              </a:ext>
            </a:extLst>
          </p:cNvPr>
          <p:cNvSpPr txBox="1"/>
          <p:nvPr/>
        </p:nvSpPr>
        <p:spPr>
          <a:xfrm>
            <a:off x="745434" y="1616271"/>
            <a:ext cx="77894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El perro </a:t>
            </a:r>
          </a:p>
          <a:p>
            <a:r>
              <a:rPr lang="es-ES" dirty="0"/>
              <a:t>La vecina del piso de arriba de tu casa tiene un perro que ladra por la noche y no deja dormir; hace sus necesidades en la escalera; se te echa encima y te ensucia cuando te ve, y asusta a los niños y a los invitados imprevistos. Has hablado reiteradamente con la dueña del perro y no te hace ningún caso. 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7FE9F7C-C438-DD1F-BE26-1D91C98804EE}"/>
              </a:ext>
            </a:extLst>
          </p:cNvPr>
          <p:cNvSpPr txBox="1"/>
          <p:nvPr/>
        </p:nvSpPr>
        <p:spPr>
          <a:xfrm>
            <a:off x="745434" y="1223856"/>
            <a:ext cx="585398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100" b="1" dirty="0"/>
              <a:t>Lee la situación</a:t>
            </a:r>
            <a:endParaRPr lang="es-PE" sz="21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B8CCE7C-2532-E596-A71C-EB1C993F4B28}"/>
              </a:ext>
            </a:extLst>
          </p:cNvPr>
          <p:cNvSpPr txBox="1"/>
          <p:nvPr/>
        </p:nvSpPr>
        <p:spPr>
          <a:xfrm>
            <a:off x="734393" y="3731382"/>
            <a:ext cx="67808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100" b="1" dirty="0"/>
              <a:t>¿Qué harías frente a esta situación?</a:t>
            </a:r>
          </a:p>
          <a:p>
            <a:endParaRPr lang="es-ES" sz="2100" b="1" dirty="0"/>
          </a:p>
        </p:txBody>
      </p:sp>
    </p:spTree>
    <p:extLst>
      <p:ext uri="{BB962C8B-B14F-4D97-AF65-F5344CB8AC3E}">
        <p14:creationId xmlns:p14="http://schemas.microsoft.com/office/powerpoint/2010/main" val="366982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5B86F94-8372-E30F-335B-7D911EE30CE2}"/>
              </a:ext>
            </a:extLst>
          </p:cNvPr>
          <p:cNvSpPr txBox="1"/>
          <p:nvPr/>
        </p:nvSpPr>
        <p:spPr>
          <a:xfrm>
            <a:off x="536860" y="420977"/>
            <a:ext cx="457012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PE" sz="2800" b="1" dirty="0"/>
              <a:t>Explorar el tema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7E2149-7000-BF52-DE22-FAD32214C34F}"/>
              </a:ext>
            </a:extLst>
          </p:cNvPr>
          <p:cNvSpPr txBox="1"/>
          <p:nvPr/>
        </p:nvSpPr>
        <p:spPr>
          <a:xfrm>
            <a:off x="533352" y="977370"/>
            <a:ext cx="8431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Podemos encontrar modelos de exploración prácticos, como la estrella y el cubo. </a:t>
            </a:r>
          </a:p>
          <a:p>
            <a:endParaRPr lang="es-ES" dirty="0"/>
          </a:p>
          <a:p>
            <a:r>
              <a:rPr lang="es-ES" b="1" dirty="0"/>
              <a:t>La estrella. </a:t>
            </a:r>
            <a:r>
              <a:rPr lang="es-ES" dirty="0"/>
              <a:t>Estos seis puntos, las llamadas 6Q, son los esenciales de cualquier  tema, aunque pueden ampliarse con otras interrogaciones: 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E53489E-374F-65CF-F004-2C2556AB5D3C}"/>
              </a:ext>
            </a:extLst>
          </p:cNvPr>
          <p:cNvSpPr txBox="1"/>
          <p:nvPr/>
        </p:nvSpPr>
        <p:spPr>
          <a:xfrm>
            <a:off x="4880672" y="2252071"/>
            <a:ext cx="4011807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b="1" dirty="0"/>
              <a:t>Procedimiento: </a:t>
            </a:r>
          </a:p>
          <a:p>
            <a:pPr marL="257175" indent="-257175">
              <a:buAutoNum type="arabicPeriod"/>
            </a:pPr>
            <a:r>
              <a:rPr lang="es-ES" dirty="0"/>
              <a:t>Hazte preguntas sobre el tema a   partir de la estrella. Busca preguntas que puedan darte respuestas    relevantes.</a:t>
            </a:r>
          </a:p>
          <a:p>
            <a:pPr marL="257175" indent="-257175">
              <a:buAutoNum type="arabicPeriod"/>
            </a:pPr>
            <a:r>
              <a:rPr lang="es-ES" dirty="0"/>
              <a:t>Responde a las preguntas. </a:t>
            </a:r>
          </a:p>
          <a:p>
            <a:pPr marL="257175" indent="-257175">
              <a:buAutoNum type="arabicPeriod"/>
            </a:pPr>
            <a:r>
              <a:rPr lang="es-ES" dirty="0"/>
              <a:t>Evita las preguntas y las ideas       repetidas. Busca nuevos puntos de vista 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53B22A-1156-D9B4-5AEB-F881B6725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33"/>
          <a:stretch/>
        </p:blipFill>
        <p:spPr>
          <a:xfrm>
            <a:off x="1396051" y="2704732"/>
            <a:ext cx="1564481" cy="153249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B3931B5-D4B9-BC26-87EB-5AB59D475653}"/>
              </a:ext>
            </a:extLst>
          </p:cNvPr>
          <p:cNvSpPr txBox="1"/>
          <p:nvPr/>
        </p:nvSpPr>
        <p:spPr>
          <a:xfrm>
            <a:off x="1700952" y="2427734"/>
            <a:ext cx="93478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500" dirty="0"/>
              <a:t>¿Quién?</a:t>
            </a:r>
            <a:endParaRPr lang="es-PE" sz="15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DAB3BCB-1A1E-A8BD-D776-0226B81755D1}"/>
              </a:ext>
            </a:extLst>
          </p:cNvPr>
          <p:cNvSpPr txBox="1"/>
          <p:nvPr/>
        </p:nvSpPr>
        <p:spPr>
          <a:xfrm>
            <a:off x="2747595" y="2629672"/>
            <a:ext cx="108939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500" dirty="0"/>
              <a:t>¿Dónde?</a:t>
            </a:r>
            <a:endParaRPr lang="es-PE" sz="15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49D39F7-4B1F-2EC7-DD8B-BAA35A736AA2}"/>
              </a:ext>
            </a:extLst>
          </p:cNvPr>
          <p:cNvSpPr txBox="1"/>
          <p:nvPr/>
        </p:nvSpPr>
        <p:spPr>
          <a:xfrm>
            <a:off x="2202899" y="4162250"/>
            <a:ext cx="108939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500" dirty="0"/>
              <a:t>¿Por qué?</a:t>
            </a:r>
            <a:endParaRPr lang="es-PE" sz="15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F37683-0147-E8C0-5EE4-EC8CD78547F0}"/>
              </a:ext>
            </a:extLst>
          </p:cNvPr>
          <p:cNvSpPr txBox="1"/>
          <p:nvPr/>
        </p:nvSpPr>
        <p:spPr>
          <a:xfrm>
            <a:off x="2927070" y="3544733"/>
            <a:ext cx="108939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500" dirty="0"/>
              <a:t>¿Cuándo?</a:t>
            </a:r>
            <a:endParaRPr lang="es-PE" sz="15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5392790-464F-5679-09C1-74743FB8C1F0}"/>
              </a:ext>
            </a:extLst>
          </p:cNvPr>
          <p:cNvSpPr txBox="1"/>
          <p:nvPr/>
        </p:nvSpPr>
        <p:spPr>
          <a:xfrm>
            <a:off x="611560" y="3144951"/>
            <a:ext cx="108939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500" dirty="0"/>
              <a:t>¿Qué?</a:t>
            </a:r>
            <a:endParaRPr lang="es-PE" sz="15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0C96295-3A8B-4458-1054-919EA21EEE8B}"/>
              </a:ext>
            </a:extLst>
          </p:cNvPr>
          <p:cNvSpPr txBox="1"/>
          <p:nvPr/>
        </p:nvSpPr>
        <p:spPr>
          <a:xfrm>
            <a:off x="851355" y="4004471"/>
            <a:ext cx="108939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500" dirty="0"/>
              <a:t>¿Cómo?</a:t>
            </a:r>
            <a:endParaRPr lang="es-PE" sz="1500" dirty="0"/>
          </a:p>
        </p:txBody>
      </p:sp>
    </p:spTree>
    <p:extLst>
      <p:ext uri="{BB962C8B-B14F-4D97-AF65-F5344CB8AC3E}">
        <p14:creationId xmlns:p14="http://schemas.microsoft.com/office/powerpoint/2010/main" val="299820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ibujo de un cubo en perspectiva. | Download Scientific Diagram">
            <a:extLst>
              <a:ext uri="{FF2B5EF4-FFF2-40B4-BE49-F238E27FC236}">
                <a16:creationId xmlns:a16="http://schemas.microsoft.com/office/drawing/2014/main" id="{F77462BC-4157-4ABF-6884-322882D36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51" y="1626332"/>
            <a:ext cx="3653247" cy="274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BADBAAB-0477-2E09-B0F7-8869354BC70E}"/>
              </a:ext>
            </a:extLst>
          </p:cNvPr>
          <p:cNvSpPr txBox="1"/>
          <p:nvPr/>
        </p:nvSpPr>
        <p:spPr>
          <a:xfrm>
            <a:off x="443586" y="561394"/>
            <a:ext cx="8046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El cubo </a:t>
            </a:r>
            <a:r>
              <a:rPr lang="es-ES" dirty="0"/>
              <a:t>consiste en estudiar las seis caras posibles de un hecho a partir de los seis puntos de vista siguientes </a:t>
            </a:r>
            <a:endParaRPr lang="es-PE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AED86D-8FD1-EBD8-39E7-3189E6EEAC3C}"/>
              </a:ext>
            </a:extLst>
          </p:cNvPr>
          <p:cNvSpPr txBox="1"/>
          <p:nvPr/>
        </p:nvSpPr>
        <p:spPr>
          <a:xfrm>
            <a:off x="4771148" y="1382963"/>
            <a:ext cx="4024735" cy="23775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350" b="1" dirty="0"/>
              <a:t>Procedimiento: </a:t>
            </a:r>
          </a:p>
          <a:p>
            <a:r>
              <a:rPr lang="es-ES" sz="1350" b="1" dirty="0">
                <a:solidFill>
                  <a:schemeClr val="accent1"/>
                </a:solidFill>
              </a:rPr>
              <a:t>Descríbelo</a:t>
            </a:r>
            <a:r>
              <a:rPr lang="es-ES" sz="1350" dirty="0"/>
              <a:t>. ¿Cómo lo ves, sientes, hueles, tocas o saboreas? </a:t>
            </a:r>
          </a:p>
          <a:p>
            <a:r>
              <a:rPr lang="es-ES" sz="1350" b="1" dirty="0">
                <a:solidFill>
                  <a:schemeClr val="accent1"/>
                </a:solidFill>
              </a:rPr>
              <a:t>Compáralo</a:t>
            </a:r>
            <a:r>
              <a:rPr lang="es-ES" sz="1350" dirty="0"/>
              <a:t>. ¿A qué se parece o de qué se diferencia? </a:t>
            </a:r>
          </a:p>
          <a:p>
            <a:r>
              <a:rPr lang="es-ES" sz="1350" b="1" dirty="0">
                <a:solidFill>
                  <a:schemeClr val="accent1"/>
                </a:solidFill>
              </a:rPr>
              <a:t>Relaciónalo</a:t>
            </a:r>
            <a:r>
              <a:rPr lang="es-ES" sz="1350" dirty="0"/>
              <a:t>. ¿Con qué se relaciona? </a:t>
            </a:r>
          </a:p>
          <a:p>
            <a:r>
              <a:rPr lang="es-ES" sz="1350" b="1" dirty="0">
                <a:solidFill>
                  <a:schemeClr val="accent1"/>
                </a:solidFill>
              </a:rPr>
              <a:t>Analízalo</a:t>
            </a:r>
            <a:r>
              <a:rPr lang="es-ES" sz="1350" dirty="0"/>
              <a:t>. ¿Cuántas partes tiene? ¿Cuáles?       ¿Cómo funcionan?</a:t>
            </a:r>
          </a:p>
          <a:p>
            <a:r>
              <a:rPr lang="es-ES" sz="1350" b="1" dirty="0">
                <a:solidFill>
                  <a:schemeClr val="accent1"/>
                </a:solidFill>
              </a:rPr>
              <a:t>Aplícalo</a:t>
            </a:r>
            <a:r>
              <a:rPr lang="es-ES" sz="1350" dirty="0"/>
              <a:t>. ¿Cómo se utiliza? ¿Para qué sirve? </a:t>
            </a:r>
          </a:p>
          <a:p>
            <a:r>
              <a:rPr lang="es-ES" sz="1350" b="1" dirty="0">
                <a:solidFill>
                  <a:schemeClr val="accent1"/>
                </a:solidFill>
              </a:rPr>
              <a:t>Arguméntalo</a:t>
            </a:r>
            <a:r>
              <a:rPr lang="es-ES" sz="1350" dirty="0"/>
              <a:t>. ¿Qué se puede decir a favor y en  contra? </a:t>
            </a:r>
            <a:endParaRPr lang="es-PE" sz="1350" dirty="0"/>
          </a:p>
        </p:txBody>
      </p:sp>
      <p:pic>
        <p:nvPicPr>
          <p:cNvPr id="15" name="Picture 2" descr="Dibujo de un cubo en perspectiva. | Download Scientific Diagram">
            <a:extLst>
              <a:ext uri="{FF2B5EF4-FFF2-40B4-BE49-F238E27FC236}">
                <a16:creationId xmlns:a16="http://schemas.microsoft.com/office/drawing/2014/main" id="{8EACC934-4F8C-2DB2-8B0C-3DAFAA241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2" y="1626331"/>
            <a:ext cx="3653247" cy="274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24C38E3-DCDB-85BA-C20A-54017819F7A7}"/>
              </a:ext>
            </a:extLst>
          </p:cNvPr>
          <p:cNvSpPr txBox="1"/>
          <p:nvPr/>
        </p:nvSpPr>
        <p:spPr>
          <a:xfrm>
            <a:off x="2312975" y="1457657"/>
            <a:ext cx="112379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500" b="1" dirty="0">
                <a:solidFill>
                  <a:schemeClr val="accent1"/>
                </a:solidFill>
              </a:rPr>
              <a:t>Analízalo</a:t>
            </a:r>
            <a:endParaRPr lang="es-PE" sz="1500" b="1" dirty="0">
              <a:solidFill>
                <a:schemeClr val="accent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838C7C8-297E-0887-CEAF-B9A9966E8361}"/>
              </a:ext>
            </a:extLst>
          </p:cNvPr>
          <p:cNvSpPr txBox="1"/>
          <p:nvPr/>
        </p:nvSpPr>
        <p:spPr>
          <a:xfrm rot="20312201">
            <a:off x="671552" y="1727100"/>
            <a:ext cx="112379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500" b="1" dirty="0">
                <a:solidFill>
                  <a:schemeClr val="accent1"/>
                </a:solidFill>
              </a:rPr>
              <a:t>Aplícalo</a:t>
            </a:r>
            <a:endParaRPr lang="es-PE" sz="1500" b="1" dirty="0">
              <a:solidFill>
                <a:schemeClr val="accent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DD4D525-D505-78F5-BCED-C47E6EB15631}"/>
              </a:ext>
            </a:extLst>
          </p:cNvPr>
          <p:cNvSpPr txBox="1"/>
          <p:nvPr/>
        </p:nvSpPr>
        <p:spPr>
          <a:xfrm rot="16200000">
            <a:off x="-249201" y="2919630"/>
            <a:ext cx="146862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500" b="1" dirty="0">
                <a:solidFill>
                  <a:schemeClr val="accent1"/>
                </a:solidFill>
              </a:rPr>
              <a:t>Arguméntalo</a:t>
            </a:r>
            <a:endParaRPr lang="es-PE" sz="1500" b="1" dirty="0">
              <a:solidFill>
                <a:schemeClr val="accent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EBEA623-40A3-E7DC-AD65-259F52130D49}"/>
              </a:ext>
            </a:extLst>
          </p:cNvPr>
          <p:cNvSpPr txBox="1"/>
          <p:nvPr/>
        </p:nvSpPr>
        <p:spPr>
          <a:xfrm>
            <a:off x="1166719" y="4122845"/>
            <a:ext cx="13915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500" b="1" dirty="0">
                <a:solidFill>
                  <a:schemeClr val="accent1"/>
                </a:solidFill>
              </a:rPr>
              <a:t>Descríbelo</a:t>
            </a:r>
            <a:endParaRPr lang="es-PE" sz="1500" b="1" dirty="0">
              <a:solidFill>
                <a:schemeClr val="accent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3927892-4C66-FC9A-43AF-BCCE7ECFA7F2}"/>
              </a:ext>
            </a:extLst>
          </p:cNvPr>
          <p:cNvSpPr txBox="1"/>
          <p:nvPr/>
        </p:nvSpPr>
        <p:spPr>
          <a:xfrm rot="18661605">
            <a:off x="3045713" y="3675238"/>
            <a:ext cx="133383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500" b="1" dirty="0">
                <a:solidFill>
                  <a:schemeClr val="accent1"/>
                </a:solidFill>
              </a:rPr>
              <a:t>Compáralo</a:t>
            </a:r>
            <a:endParaRPr lang="es-PE" sz="1500" b="1" dirty="0">
              <a:solidFill>
                <a:schemeClr val="accent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2FBCD6C-D617-2AED-A03A-9C489A3EB0AD}"/>
              </a:ext>
            </a:extLst>
          </p:cNvPr>
          <p:cNvSpPr txBox="1"/>
          <p:nvPr/>
        </p:nvSpPr>
        <p:spPr>
          <a:xfrm rot="16200000">
            <a:off x="3396739" y="2438939"/>
            <a:ext cx="135802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500" b="1" dirty="0">
                <a:solidFill>
                  <a:schemeClr val="accent1"/>
                </a:solidFill>
              </a:rPr>
              <a:t>Relaciónalo</a:t>
            </a:r>
            <a:endParaRPr lang="es-PE" sz="15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20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MATRIZ  O  ESQUEMA</a:t>
            </a:r>
            <a:endParaRPr lang="ko-KR" altLang="en-US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51AC65E-BDEC-14EB-4F36-7D3D48237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65340"/>
              </p:ext>
            </p:extLst>
          </p:nvPr>
        </p:nvGraphicFramePr>
        <p:xfrm>
          <a:off x="1915479" y="1203598"/>
          <a:ext cx="5313042" cy="3378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4473">
                  <a:extLst>
                    <a:ext uri="{9D8B030D-6E8A-4147-A177-3AD203B41FA5}">
                      <a16:colId xmlns:a16="http://schemas.microsoft.com/office/drawing/2014/main" val="4240569617"/>
                    </a:ext>
                  </a:extLst>
                </a:gridCol>
                <a:gridCol w="3088569">
                  <a:extLst>
                    <a:ext uri="{9D8B030D-6E8A-4147-A177-3AD203B41FA5}">
                      <a16:colId xmlns:a16="http://schemas.microsoft.com/office/drawing/2014/main" val="3181065130"/>
                    </a:ext>
                  </a:extLst>
                </a:gridCol>
              </a:tblGrid>
              <a:tr h="287529">
                <a:tc>
                  <a:txBody>
                    <a:bodyPr/>
                    <a:lstStyle/>
                    <a:p>
                      <a:pPr marL="90488" indent="0">
                        <a:spcBef>
                          <a:spcPts val="50"/>
                        </a:spcBef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Título. </a:t>
                      </a:r>
                      <a:r>
                        <a:rPr lang="es-ES" sz="900" dirty="0">
                          <a:effectLst/>
                        </a:rPr>
                        <a:t>(Debe estar relacionado con el tema del texto que se va escribir)</a:t>
                      </a:r>
                      <a:endParaRPr lang="es-P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6" marR="56256" marT="0" marB="0"/>
                </a:tc>
                <a:tc>
                  <a:txBody>
                    <a:bodyPr/>
                    <a:lstStyle/>
                    <a:p>
                      <a:pPr marL="457200" marR="200025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P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6" marR="56256" marT="0" marB="0"/>
                </a:tc>
                <a:extLst>
                  <a:ext uri="{0D108BD9-81ED-4DB2-BD59-A6C34878D82A}">
                    <a16:rowId xmlns:a16="http://schemas.microsoft.com/office/drawing/2014/main" val="2840257380"/>
                  </a:ext>
                </a:extLst>
              </a:tr>
              <a:tr h="450046">
                <a:tc>
                  <a:txBody>
                    <a:bodyPr/>
                    <a:lstStyle/>
                    <a:p>
                      <a:pPr marL="90488" marR="22225" indent="0">
                        <a:spcBef>
                          <a:spcPts val="50"/>
                        </a:spcBef>
                        <a:spcAft>
                          <a:spcPts val="600"/>
                        </a:spcAft>
                      </a:pPr>
                      <a:endParaRPr lang="es-ES" sz="1000" dirty="0">
                        <a:effectLst/>
                      </a:endParaRPr>
                    </a:p>
                    <a:p>
                      <a:pPr marL="90488" marR="22225" indent="0">
                        <a:spcBef>
                          <a:spcPts val="50"/>
                        </a:spcBef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INTRODUCCIÓN: Tema, objetivo, alcances de la investigación</a:t>
                      </a:r>
                      <a:endParaRPr lang="es-P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6" marR="56256" marT="0" marB="0"/>
                </a:tc>
                <a:tc>
                  <a:txBody>
                    <a:bodyPr/>
                    <a:lstStyle/>
                    <a:p>
                      <a:pPr marL="457200" marR="200025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P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6" marR="56256" marT="0" marB="0"/>
                </a:tc>
                <a:extLst>
                  <a:ext uri="{0D108BD9-81ED-4DB2-BD59-A6C34878D82A}">
                    <a16:rowId xmlns:a16="http://schemas.microsoft.com/office/drawing/2014/main" val="1556673126"/>
                  </a:ext>
                </a:extLst>
              </a:tr>
              <a:tr h="937596">
                <a:tc rowSpan="3">
                  <a:txBody>
                    <a:bodyPr/>
                    <a:lstStyle/>
                    <a:p>
                      <a:pPr marL="90488" indent="0">
                        <a:spcBef>
                          <a:spcPts val="50"/>
                        </a:spcBef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DESARROLLO O CONTENIDO:   Títulos, subtítulos para explicar  el tema</a:t>
                      </a:r>
                      <a:endParaRPr lang="es-P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6" marR="56256" marT="0" marB="0" anchor="ctr"/>
                </a:tc>
                <a:tc>
                  <a:txBody>
                    <a:bodyPr/>
                    <a:lstStyle/>
                    <a:p>
                      <a:pPr marL="457200" marR="200025"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PE" sz="900" dirty="0">
                        <a:effectLst/>
                      </a:endParaRPr>
                    </a:p>
                    <a:p>
                      <a:pPr marL="457200" marR="200025"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PE" sz="900" dirty="0">
                        <a:effectLst/>
                      </a:endParaRPr>
                    </a:p>
                    <a:p>
                      <a:pPr marL="457200" marR="200025"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P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6" marR="56256" marT="0" marB="0"/>
                </a:tc>
                <a:extLst>
                  <a:ext uri="{0D108BD9-81ED-4DB2-BD59-A6C34878D82A}">
                    <a16:rowId xmlns:a16="http://schemas.microsoft.com/office/drawing/2014/main" val="1594653738"/>
                  </a:ext>
                </a:extLst>
              </a:tr>
              <a:tr h="78758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200025"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PE" sz="900" dirty="0">
                        <a:effectLst/>
                      </a:endParaRPr>
                    </a:p>
                    <a:p>
                      <a:pPr marL="457200" marR="200025"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PE" sz="900" dirty="0">
                        <a:effectLst/>
                      </a:endParaRPr>
                    </a:p>
                    <a:p>
                      <a:pPr marL="457200" marR="200025"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P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6" marR="56256" marT="0" marB="0"/>
                </a:tc>
                <a:extLst>
                  <a:ext uri="{0D108BD9-81ED-4DB2-BD59-A6C34878D82A}">
                    <a16:rowId xmlns:a16="http://schemas.microsoft.com/office/drawing/2014/main" val="28900641"/>
                  </a:ext>
                </a:extLst>
              </a:tr>
              <a:tr h="437024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200025"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P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6" marR="56256" marT="0" marB="0"/>
                </a:tc>
                <a:extLst>
                  <a:ext uri="{0D108BD9-81ED-4DB2-BD59-A6C34878D82A}">
                    <a16:rowId xmlns:a16="http://schemas.microsoft.com/office/drawing/2014/main" val="3402779979"/>
                  </a:ext>
                </a:extLst>
              </a:tr>
              <a:tr h="362537">
                <a:tc>
                  <a:txBody>
                    <a:bodyPr/>
                    <a:lstStyle/>
                    <a:p>
                      <a:pPr marL="90488" marR="200025" indent="0">
                        <a:spcBef>
                          <a:spcPts val="50"/>
                        </a:spcBef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CONCLUSIÓN: Idea final</a:t>
                      </a:r>
                      <a:endParaRPr lang="es-P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6" marR="56256" marT="0" marB="0"/>
                </a:tc>
                <a:tc>
                  <a:txBody>
                    <a:bodyPr/>
                    <a:lstStyle/>
                    <a:p>
                      <a:pPr marL="457200" marR="200025"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PE" sz="900" dirty="0">
                        <a:effectLst/>
                      </a:endParaRPr>
                    </a:p>
                    <a:p>
                      <a:pPr marL="457200" marR="200025"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P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6" marR="56256" marT="0" marB="0"/>
                </a:tc>
                <a:extLst>
                  <a:ext uri="{0D108BD9-81ED-4DB2-BD59-A6C34878D82A}">
                    <a16:rowId xmlns:a16="http://schemas.microsoft.com/office/drawing/2014/main" val="4239028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30275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7B4F"/>
      </a:accent1>
      <a:accent2>
        <a:srgbClr val="797B4F"/>
      </a:accent2>
      <a:accent3>
        <a:srgbClr val="797B4F"/>
      </a:accent3>
      <a:accent4>
        <a:srgbClr val="797B4F"/>
      </a:accent4>
      <a:accent5>
        <a:srgbClr val="797B4F"/>
      </a:accent5>
      <a:accent6>
        <a:srgbClr val="797B4F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7B4F"/>
      </a:accent1>
      <a:accent2>
        <a:srgbClr val="797B4F"/>
      </a:accent2>
      <a:accent3>
        <a:srgbClr val="797B4F"/>
      </a:accent3>
      <a:accent4>
        <a:srgbClr val="797B4F"/>
      </a:accent4>
      <a:accent5>
        <a:srgbClr val="797B4F"/>
      </a:accent5>
      <a:accent6>
        <a:srgbClr val="797B4F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F2619"/>
      </a:accent1>
      <a:accent2>
        <a:srgbClr val="8388E3"/>
      </a:accent2>
      <a:accent3>
        <a:srgbClr val="EC771B"/>
      </a:accent3>
      <a:accent4>
        <a:srgbClr val="B2F608"/>
      </a:accent4>
      <a:accent5>
        <a:srgbClr val="F6E213"/>
      </a:accent5>
      <a:accent6>
        <a:srgbClr val="CBCBC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862</Words>
  <Application>Microsoft Office PowerPoint</Application>
  <PresentationFormat>Presentación en pantalla (16:9)</PresentationFormat>
  <Paragraphs>114</Paragraphs>
  <Slides>12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Malgun Gothic</vt:lpstr>
      <vt:lpstr>Arial</vt:lpstr>
      <vt:lpstr>Calibri</vt:lpstr>
      <vt:lpstr>Cover and End Slide Master</vt:lpstr>
      <vt:lpstr>Contents Slide Master</vt:lpstr>
      <vt:lpstr>Section Break Slide Master</vt:lpstr>
      <vt:lpstr>Picture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MARTINA BAZAN</cp:lastModifiedBy>
  <cp:revision>89</cp:revision>
  <dcterms:created xsi:type="dcterms:W3CDTF">2016-12-05T23:26:54Z</dcterms:created>
  <dcterms:modified xsi:type="dcterms:W3CDTF">2022-10-24T09:22:03Z</dcterms:modified>
</cp:coreProperties>
</file>