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handoutMasterIdLst>
    <p:handoutMasterId r:id="rId21"/>
  </p:handoutMasterIdLst>
  <p:sldIdLst>
    <p:sldId id="278" r:id="rId5"/>
    <p:sldId id="280" r:id="rId6"/>
    <p:sldId id="281" r:id="rId7"/>
    <p:sldId id="282" r:id="rId8"/>
    <p:sldId id="283" r:id="rId9"/>
    <p:sldId id="284" r:id="rId10"/>
    <p:sldId id="285" r:id="rId11"/>
    <p:sldId id="286" r:id="rId12"/>
    <p:sldId id="288" r:id="rId13"/>
    <p:sldId id="289" r:id="rId14"/>
    <p:sldId id="290" r:id="rId15"/>
    <p:sldId id="291" r:id="rId16"/>
    <p:sldId id="292" r:id="rId17"/>
    <p:sldId id="293" r:id="rId18"/>
    <p:sldId id="279" r:id="rId19"/>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D0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2" autoAdjust="0"/>
    <p:restoredTop sz="94619" autoAdjust="0"/>
  </p:normalViewPr>
  <p:slideViewPr>
    <p:cSldViewPr snapToGrid="0">
      <p:cViewPr varScale="1">
        <p:scale>
          <a:sx n="74" d="100"/>
          <a:sy n="74" d="100"/>
        </p:scale>
        <p:origin x="66" y="720"/>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6FB012-E420-4B95-AE63-A8D98F1E9FF8}" type="datetime1">
              <a:rPr lang="es-ES" smtClean="0"/>
              <a:t>05/12/2022</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483E88-2765-4140-A04D-8B1D491FFF40}" type="slidenum">
              <a:rPr lang="es-ES" smtClean="0"/>
              <a:t>‹Nº›</a:t>
            </a:fld>
            <a:endParaRPr lang="es-ES" dirty="0"/>
          </a:p>
        </p:txBody>
      </p:sp>
    </p:spTree>
    <p:extLst>
      <p:ext uri="{BB962C8B-B14F-4D97-AF65-F5344CB8AC3E}">
        <p14:creationId xmlns:p14="http://schemas.microsoft.com/office/powerpoint/2010/main" val="18428893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BEC11F6-780B-4A70-BC74-0ABACE79CAA5}" type="datetime1">
              <a:rPr lang="es-ES" noProof="0" smtClean="0"/>
              <a:t>05/12/2022</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6DE88F-1F85-4A27-9D34-D74A50E7B0DA}" type="slidenum">
              <a:rPr lang="es-ES" noProof="0" smtClean="0"/>
              <a:t>‹Nº›</a:t>
            </a:fld>
            <a:endParaRPr lang="es-ES" noProof="0"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2E6DE88F-1F85-4A27-9D34-D74A50E7B0DA}" type="slidenum">
              <a:rPr lang="es-ES" smtClean="0"/>
              <a:t>1</a:t>
            </a:fld>
            <a:endParaRPr lang="es-ES" dirty="0"/>
          </a:p>
        </p:txBody>
      </p:sp>
    </p:spTree>
    <p:extLst>
      <p:ext uri="{BB962C8B-B14F-4D97-AF65-F5344CB8AC3E}">
        <p14:creationId xmlns:p14="http://schemas.microsoft.com/office/powerpoint/2010/main" val="1417270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l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4" name="Marcador de fecha 3"/>
          <p:cNvSpPr>
            <a:spLocks noGrp="1"/>
          </p:cNvSpPr>
          <p:nvPr>
            <p:ph type="dt" sz="half" idx="10"/>
          </p:nvPr>
        </p:nvSpPr>
        <p:spPr/>
        <p:txBody>
          <a:bodyPr rtlCol="0"/>
          <a:lstStyle/>
          <a:p>
            <a:pPr rtl="0"/>
            <a:fld id="{931C7952-479D-4D4B-8F19-C6026F510D9E}" type="datetime1">
              <a:rPr lang="es-ES" noProof="0" smtClean="0"/>
              <a:t>05/12/2022</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pic>
        <p:nvPicPr>
          <p:cNvPr id="16" name="Imagen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ítulo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es-ES" noProof="0"/>
              <a:t>Haga clic para modificar el estilo de título del patrón</a:t>
            </a:r>
            <a:endParaRPr lang="es-ES" noProof="0" dirty="0"/>
          </a:p>
        </p:txBody>
      </p:sp>
      <p:sp>
        <p:nvSpPr>
          <p:cNvPr id="3" name="Marcador de posición de imagen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74758912-430E-46D1-BA95-7CF218A879F9}" type="datetime1">
              <a:rPr lang="es-ES" noProof="0" smtClean="0"/>
              <a:t>05/12/2022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8437"/>
            <a:ext cx="10353762" cy="3534344"/>
          </a:xfrm>
        </p:spPr>
        <p:txBody>
          <a:bodyPr rtlCol="0" anchor="ctr">
            <a:normAutofit/>
          </a:bodyPr>
          <a:lstStyle>
            <a:lvl1pPr>
              <a:defRPr sz="4000"/>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83D604E1-623C-4365-B688-201238FB20C0}" type="datetime1">
              <a:rPr lang="es-ES" noProof="0" smtClean="0"/>
              <a:t>05/12/2022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446212" y="609600"/>
            <a:ext cx="9302752" cy="2992904"/>
          </a:xfrm>
        </p:spPr>
        <p:txBody>
          <a:bodyPr rtlCol="0" anchor="ctr">
            <a:normAutofit/>
          </a:bodyPr>
          <a:lstStyle>
            <a:lvl1pPr>
              <a:defRPr sz="3600"/>
            </a:lvl1pPr>
          </a:lstStyle>
          <a:p>
            <a:pPr rtl="0"/>
            <a:r>
              <a:rPr lang="es-ES" noProof="0"/>
              <a:t>Haga clic para modificar el estilo de título del patrón</a:t>
            </a:r>
            <a:endParaRPr lang="es-ES" noProof="0" dirty="0"/>
          </a:p>
        </p:txBody>
      </p:sp>
      <p:sp>
        <p:nvSpPr>
          <p:cNvPr id="12" name="Marcador de texto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4" name="Marcador de posición de texto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86ADFC75-E87D-46C2-9102-15C11F0259DB}" type="datetime1">
              <a:rPr lang="es-ES" noProof="0" smtClean="0"/>
              <a:t>05/12/2022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
        <p:nvSpPr>
          <p:cNvPr id="11" name="Cuadro de texto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s-ES" sz="8000" noProof="0" dirty="0">
                <a:solidFill>
                  <a:schemeClr val="tx1"/>
                </a:solidFill>
                <a:effectLst/>
              </a:rPr>
              <a:t>“</a:t>
            </a:r>
          </a:p>
        </p:txBody>
      </p:sp>
      <p:sp>
        <p:nvSpPr>
          <p:cNvPr id="13" name="Cuadro de texto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ítulo 1"/>
          <p:cNvSpPr>
            <a:spLocks noGrp="1"/>
          </p:cNvSpPr>
          <p:nvPr>
            <p:ph type="title"/>
          </p:nvPr>
        </p:nvSpPr>
        <p:spPr>
          <a:xfrm>
            <a:off x="913794" y="2126942"/>
            <a:ext cx="10353763" cy="2511835"/>
          </a:xfrm>
        </p:spPr>
        <p:txBody>
          <a:bodyPr rtlCol="0" anchor="b"/>
          <a:lstStyle>
            <a:lvl1pPr>
              <a:defRPr sz="3200"/>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12E54EC6-1219-49EE-8B80-3C24DE8E5A44}" type="datetime1">
              <a:rPr lang="es-ES" noProof="0" smtClean="0"/>
              <a:t>05/12/2022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ítulo 1"/>
          <p:cNvSpPr>
            <a:spLocks noGrp="1"/>
          </p:cNvSpPr>
          <p:nvPr>
            <p:ph type="title"/>
          </p:nvPr>
        </p:nvSpPr>
        <p:spPr>
          <a:xfrm>
            <a:off x="913795" y="609600"/>
            <a:ext cx="10353762" cy="970450"/>
          </a:xfrm>
        </p:spPr>
        <p:txBody>
          <a:bodyPr rtlCol="0"/>
          <a:lstStyle/>
          <a:p>
            <a:pPr rtl="0"/>
            <a:r>
              <a:rPr lang="es-ES" noProof="0"/>
              <a:t>Haga clic para modificar el estilo de título del patrón</a:t>
            </a:r>
            <a:endParaRPr lang="es-ES" noProof="0" dirty="0"/>
          </a:p>
        </p:txBody>
      </p:sp>
      <p:sp>
        <p:nvSpPr>
          <p:cNvPr id="7" name="Marcador de texto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8" name="Marcador de posición de texto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9" name="Marcador de texto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0" name="Marcador de posición de texto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11" name="Marcador de posición de texto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2" name="Marcador de posición de texto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3" name="Marcador de fecha 2"/>
          <p:cNvSpPr>
            <a:spLocks noGrp="1"/>
          </p:cNvSpPr>
          <p:nvPr>
            <p:ph type="dt" sz="half" idx="10"/>
          </p:nvPr>
        </p:nvSpPr>
        <p:spPr/>
        <p:txBody>
          <a:bodyPr rtlCol="0"/>
          <a:lstStyle/>
          <a:p>
            <a:pPr rtl="0"/>
            <a:fld id="{B94DCC15-8F35-48A3-948F-896E04D77AE9}" type="datetime1">
              <a:rPr lang="es-ES" noProof="0" smtClean="0"/>
              <a:t>05/12/2022</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Imagen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Imagen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Imagen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ítulo 1"/>
          <p:cNvSpPr>
            <a:spLocks noGrp="1"/>
          </p:cNvSpPr>
          <p:nvPr>
            <p:ph type="title"/>
          </p:nvPr>
        </p:nvSpPr>
        <p:spPr>
          <a:xfrm>
            <a:off x="913794" y="609600"/>
            <a:ext cx="10353763" cy="970450"/>
          </a:xfrm>
        </p:spPr>
        <p:txBody>
          <a:bodyPr rtlCol="0"/>
          <a:lstStyle/>
          <a:p>
            <a:pPr rtl="0"/>
            <a:r>
              <a:rPr lang="es-ES" noProof="0"/>
              <a:t>Haga clic para modificar el estilo de título del patrón</a:t>
            </a:r>
            <a:endParaRPr lang="es-ES" noProof="0" dirty="0"/>
          </a:p>
        </p:txBody>
      </p:sp>
      <p:sp>
        <p:nvSpPr>
          <p:cNvPr id="19" name="Marcador de texto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0" name="Marcador de posición de imagen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1" name="Marcador de posición de texto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22" name="Marcador de posición de texto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3" name="Marcador de posición de imagen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4" name="Marcador de posición de texto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25" name="Marcador de posición de texto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6" name="Marcador de posición de imagen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7" name="Marcador de posición de texto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3" name="Marcador de fecha 2"/>
          <p:cNvSpPr>
            <a:spLocks noGrp="1"/>
          </p:cNvSpPr>
          <p:nvPr>
            <p:ph type="dt" sz="half" idx="10"/>
          </p:nvPr>
        </p:nvSpPr>
        <p:spPr/>
        <p:txBody>
          <a:bodyPr rtlCol="0"/>
          <a:lstStyle/>
          <a:p>
            <a:pPr rtl="0"/>
            <a:fld id="{3776F276-4198-468B-A622-B7B7E3766911}" type="datetime1">
              <a:rPr lang="es-ES" noProof="0" smtClean="0"/>
              <a:t>05/12/2022</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fecha 3"/>
          <p:cNvSpPr>
            <a:spLocks noGrp="1"/>
          </p:cNvSpPr>
          <p:nvPr>
            <p:ph type="dt" sz="half" idx="10"/>
          </p:nvPr>
        </p:nvSpPr>
        <p:spPr/>
        <p:txBody>
          <a:bodyPr rtlCol="0"/>
          <a:lstStyle/>
          <a:p>
            <a:pPr rtl="0"/>
            <a:fld id="{FD5F9175-B10B-4641-995C-12E45A3F36CD}" type="datetime1">
              <a:rPr lang="es-ES" noProof="0" smtClean="0"/>
              <a:t>05/12/2022</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295401" y="1761067"/>
            <a:ext cx="9590550" cy="1828813"/>
          </a:xfrm>
        </p:spPr>
        <p:txBody>
          <a:bodyPr rtlCol="0" anchor="b"/>
          <a:lstStyle>
            <a:lvl1pPr algn="ctr">
              <a:defRPr sz="4000" b="0" cap="none"/>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84CEA549-D5CD-4EAF-92DD-F120BAE2B00B}" type="datetime1">
              <a:rPr lang="es-ES" noProof="0" smtClean="0"/>
              <a:t>05/12/2022</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10353762" cy="1261872"/>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913795" y="2076450"/>
            <a:ext cx="4856841" cy="3622671"/>
          </a:xfrm>
        </p:spPr>
        <p:txBody>
          <a:bodyPr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410716" y="2076451"/>
            <a:ext cx="4856841" cy="3622672"/>
          </a:xfrm>
        </p:spPr>
        <p:txBody>
          <a:bodyPr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fecha 4"/>
          <p:cNvSpPr>
            <a:spLocks noGrp="1"/>
          </p:cNvSpPr>
          <p:nvPr>
            <p:ph type="dt" sz="half" idx="10"/>
          </p:nvPr>
        </p:nvSpPr>
        <p:spPr/>
        <p:txBody>
          <a:bodyPr rtlCol="0"/>
          <a:lstStyle/>
          <a:p>
            <a:pPr rtl="0"/>
            <a:fld id="{709D2F8E-7231-4034-8D2D-3DE6DA3442B3}" type="datetime1">
              <a:rPr lang="es-ES" noProof="0" smtClean="0"/>
              <a:t>05/12/2022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Imagen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Imagen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ítulo 1"/>
          <p:cNvSpPr>
            <a:spLocks noGrp="1"/>
          </p:cNvSpPr>
          <p:nvPr>
            <p:ph type="title"/>
          </p:nvPr>
        </p:nvSpPr>
        <p:spPr>
          <a:xfrm>
            <a:off x="913795" y="609600"/>
            <a:ext cx="10353762" cy="970450"/>
          </a:xfrm>
        </p:spPr>
        <p:txBody>
          <a:bodyPr rtlCol="0"/>
          <a:lstStyle>
            <a:lvl1pPr>
              <a:defRPr/>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texto 4"/>
          <p:cNvSpPr>
            <a:spLocks noGrp="1"/>
          </p:cNvSpPr>
          <p:nvPr>
            <p:ph type="body" sz="quarter" idx="3"/>
          </p:nvPr>
        </p:nvSpPr>
        <p:spPr>
          <a:xfrm>
            <a:off x="6363166" y="1855152"/>
            <a:ext cx="4779582" cy="692495"/>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fecha 6"/>
          <p:cNvSpPr>
            <a:spLocks noGrp="1"/>
          </p:cNvSpPr>
          <p:nvPr>
            <p:ph type="dt" sz="half" idx="10"/>
          </p:nvPr>
        </p:nvSpPr>
        <p:spPr/>
        <p:txBody>
          <a:bodyPr rtlCol="0"/>
          <a:lstStyle/>
          <a:p>
            <a:pPr rtl="0"/>
            <a:fld id="{39E704EA-5CB1-494A-9524-E0FAE6BBE6C4}" type="datetime1">
              <a:rPr lang="es-ES" noProof="0" smtClean="0"/>
              <a:t>05/12/2022</a:t>
            </a:fld>
            <a:endParaRPr lang="es-ES" noProof="0" dirty="0"/>
          </a:p>
        </p:txBody>
      </p:sp>
      <p:sp>
        <p:nvSpPr>
          <p:cNvPr id="8" name="Marcador de pie de página 7"/>
          <p:cNvSpPr>
            <a:spLocks noGrp="1"/>
          </p:cNvSpPr>
          <p:nvPr>
            <p:ph type="ftr" sz="quarter" idx="11"/>
          </p:nvPr>
        </p:nvSpPr>
        <p:spPr/>
        <p:txBody>
          <a:bodyPr rtlCol="0"/>
          <a:lstStyle/>
          <a:p>
            <a:pPr rtl="0"/>
            <a:endParaRPr lang="es-ES" noProof="0" dirty="0"/>
          </a:p>
        </p:txBody>
      </p:sp>
      <p:sp>
        <p:nvSpPr>
          <p:cNvPr id="9" name="Marcador de número de diapositiva 8"/>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fecha 2"/>
          <p:cNvSpPr>
            <a:spLocks noGrp="1"/>
          </p:cNvSpPr>
          <p:nvPr>
            <p:ph type="dt" sz="half" idx="10"/>
          </p:nvPr>
        </p:nvSpPr>
        <p:spPr/>
        <p:txBody>
          <a:bodyPr rtlCol="0"/>
          <a:lstStyle/>
          <a:p>
            <a:pPr rtl="0"/>
            <a:fld id="{EE842E49-C804-4EEC-9941-A438EC0B005D}" type="datetime1">
              <a:rPr lang="es-ES" noProof="0" smtClean="0"/>
              <a:t>05/12/2022</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10CB7135-DC88-46C5-8577-B4652D9D518F}" type="datetime1">
              <a:rPr lang="es-ES" noProof="0" smtClean="0"/>
              <a:t>05/12/2022</a:t>
            </a:fld>
            <a:endParaRPr lang="es-ES" noProof="0" dirty="0"/>
          </a:p>
        </p:txBody>
      </p:sp>
      <p:sp>
        <p:nvSpPr>
          <p:cNvPr id="3" name="Marcador de pie de página 2"/>
          <p:cNvSpPr>
            <a:spLocks noGrp="1"/>
          </p:cNvSpPr>
          <p:nvPr>
            <p:ph type="ftr" sz="quarter" idx="11"/>
          </p:nvPr>
        </p:nvSpPr>
        <p:spPr/>
        <p:txBody>
          <a:bodyPr rtlCol="0"/>
          <a:lstStyle/>
          <a:p>
            <a:pPr rtl="0"/>
            <a:endParaRPr lang="es-ES" noProof="0" dirty="0"/>
          </a:p>
        </p:txBody>
      </p:sp>
      <p:sp>
        <p:nvSpPr>
          <p:cNvPr id="4" name="Marcador de número de diapositiva 3"/>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4855633" y="609600"/>
            <a:ext cx="6411924" cy="5080001"/>
          </a:xfrm>
        </p:spPr>
        <p:txBody>
          <a:bodyPr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DB0BDDAF-5FB4-4645-B812-33656A6F2B85}" type="datetime1">
              <a:rPr lang="es-ES" noProof="0" smtClean="0"/>
              <a:t>05/12/2022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22" name="Imagen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ítulo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es-ES" noProof="0"/>
              <a:t>Haga clic para modificar el estilo de título del patrón</a:t>
            </a:r>
            <a:endParaRPr lang="es-ES" noProof="0" dirty="0"/>
          </a:p>
        </p:txBody>
      </p:sp>
      <p:sp>
        <p:nvSpPr>
          <p:cNvPr id="3" name="Marcador de posición de imagen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C43182DB-EE2B-4FEC-B9F5-C787A05118D2}" type="datetime1">
              <a:rPr lang="es-ES" noProof="0" smtClean="0"/>
              <a:t>05/12/2022</a:t>
            </a:fld>
            <a:endParaRPr lang="es-ES" noProof="0" dirty="0"/>
          </a:p>
        </p:txBody>
      </p:sp>
      <p:sp>
        <p:nvSpPr>
          <p:cNvPr id="6" name="Marcador de pie de página 5"/>
          <p:cNvSpPr>
            <a:spLocks noGrp="1"/>
          </p:cNvSpPr>
          <p:nvPr>
            <p:ph type="ftr" sz="quarter" idx="11"/>
          </p:nvPr>
        </p:nvSpPr>
        <p:spPr/>
        <p:txBody>
          <a:bodyPr rtlCol="0"/>
          <a:lstStyle/>
          <a:p>
            <a:pPr algn="l"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7305C6AA-9D71-4080-8813-13E932244C60}" type="datetime1">
              <a:rPr lang="es-ES" noProof="0" smtClean="0"/>
              <a:t>05/12/2022</a:t>
            </a:fld>
            <a:endParaRPr lang="es-ES" noProof="0" dirty="0"/>
          </a:p>
        </p:txBody>
      </p:sp>
      <p:sp>
        <p:nvSpPr>
          <p:cNvPr id="5" name="Marcador de posición de pie de página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pPr rtl="0"/>
            <a:endParaRPr lang="es-ES" noProof="0" dirty="0"/>
          </a:p>
        </p:txBody>
      </p:sp>
      <p:sp>
        <p:nvSpPr>
          <p:cNvPr id="6" name="Marcador de número de diapositiva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notesSlide" Target="../notesSlides/notesSlide1.xml"/><Relationship Id="rId7"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5.svg"/><Relationship Id="rId3" Type="http://schemas.microsoft.com/office/2007/relationships/hdphoto" Target="../media/hdphoto3.wdp"/><Relationship Id="rId7" Type="http://schemas.microsoft.com/office/2007/relationships/hdphoto" Target="../media/hdphoto5.wdp"/><Relationship Id="rId12"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image" Target="../media/image13.svg"/><Relationship Id="rId5" Type="http://schemas.microsoft.com/office/2007/relationships/hdphoto" Target="../media/hdphoto4.wdp"/><Relationship Id="rId10" Type="http://schemas.openxmlformats.org/officeDocument/2006/relationships/image" Target="../media/image12.png"/><Relationship Id="rId4" Type="http://schemas.openxmlformats.org/officeDocument/2006/relationships/image" Target="../media/image9.png"/><Relationship Id="rId9" Type="http://schemas.microsoft.com/office/2007/relationships/hdphoto" Target="../media/hdphoto6.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orma libre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prstClr val="white"/>
              </a:solidFill>
              <a:effectLst/>
              <a:uLnTx/>
              <a:uFillTx/>
              <a:latin typeface="Goudy Old Style"/>
              <a:ea typeface="+mn-ea"/>
              <a:cs typeface="+mn-cs"/>
            </a:endParaRPr>
          </a:p>
        </p:txBody>
      </p:sp>
      <p:sp>
        <p:nvSpPr>
          <p:cNvPr id="2" name="Título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rtlCol="0">
            <a:normAutofit/>
          </a:bodyPr>
          <a:lstStyle/>
          <a:p>
            <a:pPr algn="l"/>
            <a:r>
              <a:rPr lang="es-ES" sz="4000" dirty="0"/>
              <a:t>GUIA PARA EL MANUAL APA</a:t>
            </a:r>
          </a:p>
        </p:txBody>
      </p:sp>
      <p:sp>
        <p:nvSpPr>
          <p:cNvPr id="3" name="Subtítulo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rtlCol="0">
            <a:normAutofit/>
          </a:bodyPr>
          <a:lstStyle/>
          <a:p>
            <a:pPr algn="l" rtl="0"/>
            <a:r>
              <a:rPr lang="es-ES" sz="2300" dirty="0"/>
              <a:t>Sétima Edición</a:t>
            </a:r>
          </a:p>
          <a:p>
            <a:pPr algn="l" rtl="0"/>
            <a:r>
              <a:rPr lang="es-ES" dirty="0"/>
              <a:t>DRA. Martina Bazán</a:t>
            </a:r>
            <a:endParaRPr lang="es-ES" sz="2300" dirty="0"/>
          </a:p>
        </p:txBody>
      </p:sp>
      <p:grpSp>
        <p:nvGrpSpPr>
          <p:cNvPr id="4" name="Grupo 3">
            <a:extLst>
              <a:ext uri="{FF2B5EF4-FFF2-40B4-BE49-F238E27FC236}">
                <a16:creationId xmlns:a16="http://schemas.microsoft.com/office/drawing/2014/main" id="{31BAFB8B-2324-804B-A556-EF0EC7DA9FB7}"/>
              </a:ext>
            </a:extLst>
          </p:cNvPr>
          <p:cNvGrpSpPr/>
          <p:nvPr/>
        </p:nvGrpSpPr>
        <p:grpSpPr>
          <a:xfrm>
            <a:off x="650443" y="5515803"/>
            <a:ext cx="6739519" cy="707886"/>
            <a:chOff x="1375781" y="4601904"/>
            <a:chExt cx="6739519" cy="707886"/>
          </a:xfrm>
        </p:grpSpPr>
        <p:pic>
          <p:nvPicPr>
            <p:cNvPr id="6" name="Picture 2" descr="Universidad Nacional de Educación Enrique Guzmán y Valle - La Cantuta UNE -  Logo oficial de la UNE | Facebook">
              <a:extLst>
                <a:ext uri="{FF2B5EF4-FFF2-40B4-BE49-F238E27FC236}">
                  <a16:creationId xmlns:a16="http://schemas.microsoft.com/office/drawing/2014/main" id="{67CC8580-8610-57B5-92BA-3D5526F2205A}"/>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3111" b="95556" l="9375" r="89286">
                          <a14:foregroundMark x1="39732" y1="60000" x2="39732" y2="60000"/>
                          <a14:foregroundMark x1="39286" y1="56000" x2="39286" y2="56000"/>
                          <a14:foregroundMark x1="41964" y1="56444" x2="41964" y2="56444"/>
                          <a14:foregroundMark x1="42857" y1="56444" x2="42857" y2="56444"/>
                          <a14:foregroundMark x1="44196" y1="56889" x2="44196" y2="56889"/>
                          <a14:foregroundMark x1="45089" y1="57778" x2="45089" y2="57778"/>
                          <a14:foregroundMark x1="40625" y1="68000" x2="40625" y2="68000"/>
                          <a14:foregroundMark x1="41518" y1="75111" x2="41518" y2="75111"/>
                          <a14:foregroundMark x1="37054" y1="60000" x2="37054" y2="60000"/>
                          <a14:foregroundMark x1="37500" y1="13333" x2="37500" y2="13333"/>
                          <a14:foregroundMark x1="40179" y1="10222" x2="40179" y2="10222"/>
                          <a14:foregroundMark x1="42857" y1="8444" x2="42857" y2="8444"/>
                          <a14:foregroundMark x1="45536" y1="9778" x2="45536" y2="9778"/>
                          <a14:foregroundMark x1="42857" y1="11111" x2="42857" y2="11111"/>
                          <a14:foregroundMark x1="28571" y1="13333" x2="28571" y2="13333"/>
                          <a14:foregroundMark x1="33482" y1="9778" x2="44643" y2="5778"/>
                          <a14:foregroundMark x1="44643" y1="5778" x2="52679" y2="5333"/>
                          <a14:foregroundMark x1="52679" y1="5333" x2="65179" y2="8889"/>
                          <a14:foregroundMark x1="65179" y1="8889" x2="71875" y2="17778"/>
                          <a14:foregroundMark x1="71875" y1="17778" x2="76339" y2="41333"/>
                          <a14:foregroundMark x1="76339" y1="41333" x2="74554" y2="65778"/>
                          <a14:foregroundMark x1="74554" y1="65778" x2="66518" y2="81333"/>
                          <a14:foregroundMark x1="66518" y1="81333" x2="59821" y2="87111"/>
                          <a14:foregroundMark x1="59821" y1="87111" x2="50000" y2="89778"/>
                          <a14:foregroundMark x1="50000" y1="89778" x2="37500" y2="88444"/>
                          <a14:foregroundMark x1="37500" y1="88444" x2="31696" y2="80889"/>
                          <a14:foregroundMark x1="31696" y1="80889" x2="28125" y2="38222"/>
                          <a14:foregroundMark x1="28125" y1="38222" x2="37500" y2="15111"/>
                          <a14:foregroundMark x1="37500" y1="15111" x2="49554" y2="10222"/>
                          <a14:foregroundMark x1="49554" y1="10222" x2="60268" y2="14222"/>
                          <a14:foregroundMark x1="60268" y1="14222" x2="76339" y2="41778"/>
                          <a14:foregroundMark x1="76339" y1="41778" x2="79464" y2="55111"/>
                          <a14:foregroundMark x1="79302" y1="58667" x2="79018" y2="64889"/>
                          <a14:foregroundMark x1="79383" y1="56889" x2="79302" y2="58667"/>
                          <a14:foregroundMark x1="79464" y1="55111" x2="79383" y2="56889"/>
                          <a14:foregroundMark x1="73884" y1="75111" x2="73661" y2="75556"/>
                          <a14:foregroundMark x1="79018" y1="64889" x2="73884" y2="75111"/>
                          <a14:foregroundMark x1="70700" y1="78667" x2="65625" y2="84000"/>
                          <a14:foregroundMark x1="71124" y1="78222" x2="70700" y2="78667"/>
                          <a14:foregroundMark x1="71970" y1="77333" x2="71124" y2="78222"/>
                          <a14:foregroundMark x1="73238" y1="76000" x2="71970" y2="77333"/>
                          <a14:foregroundMark x1="73661" y1="75556" x2="73238" y2="76000"/>
                          <a14:foregroundMark x1="65625" y1="84000" x2="54018" y2="88444"/>
                          <a14:foregroundMark x1="54018" y1="88444" x2="42857" y2="88889"/>
                          <a14:foregroundMark x1="42857" y1="88889" x2="32589" y2="85778"/>
                          <a14:foregroundMark x1="26676" y1="68444" x2="24554" y2="62222"/>
                          <a14:foregroundMark x1="27131" y1="69778" x2="26676" y2="68444"/>
                          <a14:foregroundMark x1="27586" y1="71111" x2="27131" y2="69778"/>
                          <a14:foregroundMark x1="27738" y1="71556" x2="27586" y2="71111"/>
                          <a14:foregroundMark x1="27890" y1="72000" x2="27738" y2="71556"/>
                          <a14:foregroundMark x1="28193" y1="72889" x2="27890" y2="72000"/>
                          <a14:foregroundMark x1="28648" y1="74222" x2="28193" y2="72889"/>
                          <a14:foregroundMark x1="28800" y1="74667" x2="28648" y2="74222"/>
                          <a14:foregroundMark x1="32589" y1="85778" x2="28800" y2="74667"/>
                          <a14:foregroundMark x1="24554" y1="58667" x2="24554" y2="34222"/>
                          <a14:foregroundMark x1="24554" y1="59556" x2="24554" y2="58667"/>
                          <a14:foregroundMark x1="24554" y1="60000" x2="24554" y2="59556"/>
                          <a14:foregroundMark x1="24554" y1="60889" x2="24554" y2="60000"/>
                          <a14:foregroundMark x1="24554" y1="62222" x2="24554" y2="60889"/>
                          <a14:foregroundMark x1="34060" y1="16386" x2="36161" y2="12444"/>
                          <a14:foregroundMark x1="26449" y1="30667" x2="33761" y2="16947"/>
                          <a14:foregroundMark x1="24554" y1="34222" x2="26449" y2="30667"/>
                          <a14:foregroundMark x1="36161" y1="12444" x2="36607" y2="12000"/>
                          <a14:foregroundMark x1="31688" y1="15325" x2="21875" y2="26222"/>
                          <a14:foregroundMark x1="33482" y1="13333" x2="32107" y2="14860"/>
                          <a14:foregroundMark x1="18868" y1="44889" x2="18750" y2="46222"/>
                          <a14:foregroundMark x1="20089" y1="31111" x2="18868" y2="44889"/>
                          <a14:foregroundMark x1="20751" y1="60889" x2="20982" y2="62222"/>
                          <a14:foregroundMark x1="20597" y1="60000" x2="20751" y2="60889"/>
                          <a14:foregroundMark x1="20520" y1="59556" x2="20597" y2="60000"/>
                          <a14:foregroundMark x1="20366" y1="58667" x2="20520" y2="59556"/>
                          <a14:foregroundMark x1="18750" y1="49333" x2="20366" y2="58667"/>
                          <a14:foregroundMark x1="22609" y1="74667" x2="22768" y2="75556"/>
                          <a14:foregroundMark x1="22529" y1="74222" x2="22609" y2="74667"/>
                          <a14:foregroundMark x1="22370" y1="73333" x2="22529" y2="74222"/>
                          <a14:foregroundMark x1="22290" y1="72889" x2="22370" y2="73333"/>
                          <a14:foregroundMark x1="22210" y1="72444" x2="22290" y2="72889"/>
                          <a14:foregroundMark x1="22131" y1="72000" x2="22210" y2="72444"/>
                          <a14:foregroundMark x1="22051" y1="71556" x2="22131" y2="72000"/>
                          <a14:foregroundMark x1="21971" y1="71111" x2="22051" y2="71556"/>
                          <a14:foregroundMark x1="21732" y1="69778" x2="21971" y2="71111"/>
                          <a14:foregroundMark x1="21493" y1="68444" x2="21732" y2="69778"/>
                          <a14:foregroundMark x1="20536" y1="63111" x2="21493" y2="68444"/>
                          <a14:foregroundMark x1="25000" y1="76444" x2="29911" y2="84889"/>
                          <a14:foregroundMark x1="41120" y1="93333" x2="41964" y2="93778"/>
                          <a14:foregroundMark x1="40277" y1="92889" x2="41120" y2="93333"/>
                          <a14:foregroundMark x1="34375" y1="89778" x2="40277" y2="92889"/>
                          <a14:foregroundMark x1="41964" y1="93778" x2="45982" y2="94667"/>
                          <a14:foregroundMark x1="68750" y1="18222" x2="68750" y2="18222"/>
                          <a14:foregroundMark x1="57143" y1="60000" x2="57143" y2="60000"/>
                          <a14:foregroundMark x1="64732" y1="60000" x2="64732" y2="60889"/>
                          <a14:foregroundMark x1="55804" y1="61333" x2="57589" y2="61778"/>
                          <a14:foregroundMark x1="58482" y1="72889" x2="59821" y2="74667"/>
                          <a14:foregroundMark x1="18304" y1="46667" x2="18304" y2="53333"/>
                          <a14:foregroundMark x1="18304" y1="46222" x2="18304" y2="46667"/>
                          <a14:foregroundMark x1="18304" y1="44889" x2="18304" y2="46222"/>
                          <a14:foregroundMark x1="18304" y1="38222" x2="18304" y2="44889"/>
                          <a14:foregroundMark x1="18304" y1="53333" x2="18750" y2="56889"/>
                          <a14:foregroundMark x1="16518" y1="45333" x2="16518" y2="46222"/>
                          <a14:foregroundMark x1="18233" y1="46667" x2="17857" y2="53778"/>
                          <a14:foregroundMark x1="18257" y1="46222" x2="18233" y2="46667"/>
                          <a14:foregroundMark x1="18304" y1="45333" x2="18257" y2="46222"/>
                          <a14:foregroundMark x1="18750" y1="54222" x2="18750" y2="54222"/>
                          <a14:foregroundMark x1="23715" y1="74667" x2="25446" y2="80444"/>
                          <a14:foregroundMark x1="23582" y1="74222" x2="23715" y2="74667"/>
                          <a14:foregroundMark x1="23316" y1="73333" x2="23582" y2="74222"/>
                          <a14:foregroundMark x1="23183" y1="72889" x2="23316" y2="73333"/>
                          <a14:foregroundMark x1="23050" y1="72444" x2="23183" y2="72889"/>
                          <a14:foregroundMark x1="22917" y1="72000" x2="23050" y2="72444"/>
                          <a14:foregroundMark x1="22784" y1="71556" x2="22917" y2="72000"/>
                          <a14:foregroundMark x1="22651" y1="71111" x2="22784" y2="71556"/>
                          <a14:foregroundMark x1="22251" y1="69778" x2="22651" y2="71111"/>
                          <a14:foregroundMark x1="21851" y1="68444" x2="22251" y2="69778"/>
                          <a14:foregroundMark x1="19987" y1="62222" x2="21851" y2="68444"/>
                          <a14:foregroundMark x1="19588" y1="60889" x2="19987" y2="62222"/>
                          <a14:foregroundMark x1="19321" y1="60000" x2="19588" y2="60889"/>
                          <a14:foregroundMark x1="19188" y1="59556" x2="19321" y2="60000"/>
                          <a14:foregroundMark x1="18922" y1="58667" x2="19188" y2="59556"/>
                          <a14:foregroundMark x1="17857" y1="55111" x2="18922" y2="58667"/>
                          <a14:foregroundMark x1="25446" y1="80444" x2="29018" y2="85778"/>
                          <a14:foregroundMark x1="21321" y1="73333" x2="21429" y2="73778"/>
                          <a14:foregroundMark x1="21213" y1="72889" x2="21321" y2="73333"/>
                          <a14:foregroundMark x1="21104" y1="72444" x2="21213" y2="72889"/>
                          <a14:foregroundMark x1="20996" y1="72000" x2="21104" y2="72444"/>
                          <a14:foregroundMark x1="20888" y1="71556" x2="20996" y2="72000"/>
                          <a14:foregroundMark x1="20780" y1="71111" x2="20888" y2="71556"/>
                          <a14:foregroundMark x1="20455" y1="69778" x2="20780" y2="71111"/>
                          <a14:foregroundMark x1="20130" y1="68444" x2="20455" y2="69778"/>
                          <a14:foregroundMark x1="18615" y1="62222" x2="20130" y2="68444"/>
                          <a14:foregroundMark x1="18290" y1="60889" x2="18615" y2="62222"/>
                          <a14:foregroundMark x1="18073" y1="60000" x2="18290" y2="60889"/>
                          <a14:foregroundMark x1="17965" y1="59556" x2="18073" y2="60000"/>
                          <a14:foregroundMark x1="17857" y1="59111" x2="17965" y2="59556"/>
                          <a14:foregroundMark x1="30357" y1="86667" x2="35268" y2="92444"/>
                          <a14:foregroundMark x1="50691" y1="96889" x2="52232" y2="97333"/>
                          <a14:foregroundMark x1="39897" y1="93778" x2="50691" y2="96889"/>
                          <a14:foregroundMark x1="38353" y1="93333" x2="39897" y2="93778"/>
                          <a14:foregroundMark x1="36812" y1="92889" x2="38353" y2="93333"/>
                          <a14:foregroundMark x1="35268" y1="92444" x2="36812" y2="92889"/>
                          <a14:foregroundMark x1="55582" y1="96444" x2="58929" y2="95556"/>
                          <a14:foregroundMark x1="53905" y1="96889" x2="55582" y2="96444"/>
                          <a14:foregroundMark x1="52232" y1="97333" x2="53905" y2="96889"/>
                          <a14:foregroundMark x1="60119" y1="94667" x2="60714" y2="94222"/>
                          <a14:foregroundMark x1="59525" y1="95111" x2="60119" y2="94667"/>
                          <a14:foregroundMark x1="58929" y1="95556" x2="59525" y2="95111"/>
                          <a14:foregroundMark x1="40179" y1="94667" x2="46875" y2="95556"/>
                          <a14:foregroundMark x1="77019" y1="77333" x2="76786" y2="78222"/>
                          <a14:foregroundMark x1="77368" y1="76000" x2="77019" y2="77333"/>
                          <a14:foregroundMark x1="77601" y1="75111" x2="77368" y2="76000"/>
                          <a14:foregroundMark x1="81910" y1="58667" x2="77601" y2="75111"/>
                          <a14:foregroundMark x1="82143" y1="57778" x2="81910" y2="58667"/>
                          <a14:foregroundMark x1="68183" y1="89333" x2="68750" y2="88889"/>
                          <a14:foregroundMark x1="67614" y1="89778" x2="68183" y2="89333"/>
                          <a14:foregroundMark x1="67046" y1="90222" x2="67614" y2="89778"/>
                          <a14:foregroundMark x1="65910" y1="91111" x2="67046" y2="90222"/>
                          <a14:foregroundMark x1="65341" y1="91556" x2="65910" y2="91111"/>
                          <a14:foregroundMark x1="64773" y1="92000" x2="65341" y2="91556"/>
                          <a14:foregroundMark x1="64205" y1="92444" x2="64773" y2="92000"/>
                          <a14:foregroundMark x1="63069" y1="93333" x2="64205" y2="92444"/>
                          <a14:foregroundMark x1="62500" y1="93778" x2="63069" y2="93333"/>
                          <a14:foregroundMark x1="76036" y1="78222" x2="76339" y2="77778"/>
                          <a14:foregroundMark x1="75732" y1="78667" x2="76036" y2="78222"/>
                          <a14:foregroundMark x1="70571" y1="86222" x2="75732" y2="78667"/>
                          <a14:foregroundMark x1="70267" y1="86667" x2="70571" y2="86222"/>
                          <a14:foregroundMark x1="69660" y1="87556" x2="70267" y2="86667"/>
                          <a14:foregroundMark x1="69357" y1="88000" x2="69660" y2="87556"/>
                          <a14:foregroundMark x1="68750" y1="88889" x2="69357" y2="88000"/>
                          <a14:foregroundMark x1="76339" y1="22667" x2="80357" y2="36000"/>
                          <a14:foregroundMark x1="79464" y1="29778" x2="82589" y2="56444"/>
                          <a14:foregroundMark x1="82589" y1="42667" x2="82589" y2="42667"/>
                          <a14:foregroundMark x1="81250" y1="38222" x2="81250" y2="38222"/>
                          <a14:foregroundMark x1="55804" y1="4000" x2="55804" y2="4000"/>
                          <a14:foregroundMark x1="58036" y1="4889" x2="58036" y2="4889"/>
                          <a14:foregroundMark x1="50893" y1="3111" x2="50893" y2="3111"/>
                          <a14:foregroundMark x1="65625" y1="59111" x2="65625" y2="59111"/>
                          <a14:foregroundMark x1="20982" y1="71556" x2="20982" y2="71556"/>
                          <a14:foregroundMark x1="20982" y1="71556" x2="20982" y2="71556"/>
                          <a14:foregroundMark x1="20982" y1="71556" x2="20982" y2="71556"/>
                          <a14:foregroundMark x1="20982" y1="71556" x2="20982" y2="72000"/>
                          <a14:foregroundMark x1="21938" y1="73333" x2="22321" y2="74222"/>
                          <a14:foregroundMark x1="21747" y1="72889" x2="21938" y2="73333"/>
                          <a14:foregroundMark x1="21556" y1="72444" x2="21747" y2="72889"/>
                          <a14:foregroundMark x1="21365" y1="72000" x2="21556" y2="72444"/>
                          <a14:foregroundMark x1="20982" y1="71111" x2="21365" y2="72000"/>
                          <a14:foregroundMark x1="21429" y1="71556" x2="21875" y2="72444"/>
                          <a14:backgroundMark x1="29018" y1="12444" x2="28571" y2="12889"/>
                          <a14:backgroundMark x1="19196" y1="30667" x2="19196" y2="30667"/>
                          <a14:backgroundMark x1="16518" y1="44889" x2="16518" y2="44889"/>
                          <a14:backgroundMark x1="16071" y1="46222" x2="16071" y2="46222"/>
                          <a14:backgroundMark x1="16518" y1="46667" x2="16518" y2="46667"/>
                          <a14:backgroundMark x1="16964" y1="58667" x2="16964" y2="58667"/>
                          <a14:backgroundMark x1="17411" y1="60889" x2="17411" y2="60889"/>
                          <a14:backgroundMark x1="17857" y1="62222" x2="17857" y2="62222"/>
                          <a14:backgroundMark x1="19643" y1="69778" x2="19643" y2="69778"/>
                          <a14:backgroundMark x1="19196" y1="68444" x2="19196" y2="68444"/>
                          <a14:backgroundMark x1="83036" y1="58667" x2="83036" y2="58667"/>
                          <a14:backgroundMark x1="67857" y1="90222" x2="67857" y2="90222"/>
                          <a14:backgroundMark x1="69196" y1="89778" x2="69196" y2="89778"/>
                          <a14:backgroundMark x1="69643" y1="88889" x2="69643" y2="88889"/>
                          <a14:backgroundMark x1="70982" y1="87556" x2="70982" y2="87556"/>
                          <a14:backgroundMark x1="77232" y1="78667" x2="77232" y2="78667"/>
                          <a14:backgroundMark x1="77679" y1="77333" x2="77679" y2="77333"/>
                          <a14:backgroundMark x1="76786" y1="78222" x2="76786" y2="78222"/>
                          <a14:backgroundMark x1="64732" y1="93333" x2="64732" y2="93333"/>
                          <a14:backgroundMark x1="62500" y1="94667" x2="62500" y2="94667"/>
                          <a14:backgroundMark x1="58929" y1="96444" x2="58929" y2="96444"/>
                          <a14:backgroundMark x1="56696" y1="96889" x2="56696" y2="96889"/>
                          <a14:backgroundMark x1="53571" y1="97778" x2="53571" y2="97778"/>
                          <a14:backgroundMark x1="51786" y1="97778" x2="51786" y2="97778"/>
                          <a14:backgroundMark x1="50893" y1="98222" x2="50893" y2="98222"/>
                          <a14:backgroundMark x1="54018" y1="97333" x2="54018" y2="97333"/>
                          <a14:backgroundMark x1="54911" y1="97333" x2="54911" y2="97333"/>
                          <a14:backgroundMark x1="58036" y1="96889" x2="58036" y2="96889"/>
                          <a14:backgroundMark x1="57589" y1="96889" x2="57589" y2="96889"/>
                          <a14:backgroundMark x1="58482" y1="96444" x2="58482" y2="96444"/>
                          <a14:backgroundMark x1="62946" y1="94222" x2="62946" y2="94222"/>
                          <a14:backgroundMark x1="60268" y1="95111" x2="60268" y2="95111"/>
                          <a14:backgroundMark x1="34821" y1="92889" x2="34821" y2="92889"/>
                          <a14:backgroundMark x1="83036" y1="56889" x2="83036" y2="56889"/>
                          <a14:backgroundMark x1="16964" y1="59556" x2="16964" y2="59556"/>
                          <a14:backgroundMark x1="17411" y1="60000" x2="17411" y2="60000"/>
                          <a14:backgroundMark x1="16518" y1="46222" x2="16518" y2="46222"/>
                          <a14:backgroundMark x1="78125" y1="76000" x2="78125" y2="76000"/>
                          <a14:backgroundMark x1="78571" y1="75111" x2="78571" y2="75111"/>
                          <a14:backgroundMark x1="70982" y1="86667" x2="70982" y2="86667"/>
                          <a14:backgroundMark x1="71875" y1="86222" x2="71875" y2="86222"/>
                          <a14:backgroundMark x1="70089" y1="88000" x2="70089" y2="88000"/>
                          <a14:backgroundMark x1="69196" y1="89333" x2="69196" y2="89333"/>
                          <a14:backgroundMark x1="66518" y1="91556" x2="66518" y2="91556"/>
                          <a14:backgroundMark x1="65625" y1="92000" x2="65625" y2="92000"/>
                          <a14:backgroundMark x1="65179" y1="92444" x2="65179" y2="92444"/>
                          <a14:backgroundMark x1="67411" y1="91111" x2="67411" y2="91111"/>
                          <a14:backgroundMark x1="63839" y1="93333" x2="63839" y2="93333"/>
                          <a14:backgroundMark x1="35714" y1="93333" x2="35714" y2="93333"/>
                          <a14:backgroundMark x1="36161" y1="93778" x2="36161" y2="93778"/>
                          <a14:backgroundMark x1="20089" y1="71111" x2="20089" y2="71111"/>
                          <a14:backgroundMark x1="21429" y1="74667" x2="21429" y2="74667"/>
                          <a14:backgroundMark x1="20089" y1="72444" x2="20089" y2="72444"/>
                          <a14:backgroundMark x1="20536" y1="73333" x2="20536" y2="73333"/>
                        </a14:backgroundRemoval>
                      </a14:imgEffect>
                    </a14:imgLayer>
                  </a14:imgProps>
                </a:ext>
                <a:ext uri="{28A0092B-C50C-407E-A947-70E740481C1C}">
                  <a14:useLocalDpi xmlns:a14="http://schemas.microsoft.com/office/drawing/2010/main" val="0"/>
                </a:ext>
              </a:extLst>
            </a:blip>
            <a:srcRect/>
            <a:stretch>
              <a:fillRect/>
            </a:stretch>
          </p:blipFill>
          <p:spPr bwMode="auto">
            <a:xfrm>
              <a:off x="1375781" y="4601904"/>
              <a:ext cx="670660" cy="673654"/>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F3188AD1-61DD-1C96-F6C3-CB58533FB82C}"/>
                </a:ext>
              </a:extLst>
            </p:cNvPr>
            <p:cNvSpPr txBox="1"/>
            <p:nvPr/>
          </p:nvSpPr>
          <p:spPr>
            <a:xfrm>
              <a:off x="2021306" y="4601904"/>
              <a:ext cx="6093994" cy="707886"/>
            </a:xfrm>
            <a:prstGeom prst="rect">
              <a:avLst/>
            </a:prstGeom>
            <a:noFill/>
          </p:spPr>
          <p:txBody>
            <a:bodyPr wrap="square">
              <a:spAutoFit/>
            </a:bodyPr>
            <a:lstStyle/>
            <a:p>
              <a:r>
                <a:rPr lang="es-ES" sz="1200" dirty="0">
                  <a:solidFill>
                    <a:schemeClr val="bg1"/>
                  </a:solidFill>
                  <a:latin typeface="Corbel" panose="020B0503020204020204" pitchFamily="34" charset="0"/>
                  <a:cs typeface="Times New Roman" panose="02020603050405020304" pitchFamily="18" charset="0"/>
                </a:rPr>
                <a:t>Universidad Nacional de Educación </a:t>
              </a:r>
            </a:p>
            <a:p>
              <a:r>
                <a:rPr lang="es-ES" sz="1600" b="1" dirty="0">
                  <a:solidFill>
                    <a:schemeClr val="bg1"/>
                  </a:solidFill>
                  <a:latin typeface="Corbel" panose="020B0503020204020204" pitchFamily="34" charset="0"/>
                  <a:cs typeface="Times New Roman" panose="02020603050405020304" pitchFamily="18" charset="0"/>
                </a:rPr>
                <a:t>Enrique Guzmán y Valle </a:t>
              </a:r>
            </a:p>
            <a:p>
              <a:r>
                <a:rPr lang="es-ES" sz="1200" i="1" dirty="0">
                  <a:solidFill>
                    <a:schemeClr val="bg1"/>
                  </a:solidFill>
                  <a:latin typeface="Corbel" panose="020B0503020204020204" pitchFamily="34" charset="0"/>
                  <a:cs typeface="Times New Roman" panose="02020603050405020304" pitchFamily="18" charset="0"/>
                </a:rPr>
                <a:t>Alma Máter del Magisterio Nacional</a:t>
              </a:r>
              <a:endParaRPr lang="es-PE" sz="1200" i="1" dirty="0">
                <a:solidFill>
                  <a:schemeClr val="bg1"/>
                </a:solidFill>
                <a:latin typeface="Corbel" panose="020B0503020204020204" pitchFamily="34" charset="0"/>
                <a:cs typeface="Times New Roman" panose="02020603050405020304" pitchFamily="18" charset="0"/>
              </a:endParaRPr>
            </a:p>
          </p:txBody>
        </p:sp>
      </p:grpSp>
      <p:sp>
        <p:nvSpPr>
          <p:cNvPr id="8" name="Rectángulo 7">
            <a:extLst>
              <a:ext uri="{FF2B5EF4-FFF2-40B4-BE49-F238E27FC236}">
                <a16:creationId xmlns:a16="http://schemas.microsoft.com/office/drawing/2014/main" id="{97FAB0CC-6861-1790-B866-7D571F59B9B9}"/>
              </a:ext>
            </a:extLst>
          </p:cNvPr>
          <p:cNvSpPr/>
          <p:nvPr/>
        </p:nvSpPr>
        <p:spPr>
          <a:xfrm flipV="1">
            <a:off x="3880021" y="5066972"/>
            <a:ext cx="98854" cy="109045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5F48AD-3538-2932-3BA7-299CB88FD3BA}"/>
              </a:ext>
            </a:extLst>
          </p:cNvPr>
          <p:cNvSpPr>
            <a:spLocks noGrp="1"/>
          </p:cNvSpPr>
          <p:nvPr>
            <p:ph type="title"/>
          </p:nvPr>
        </p:nvSpPr>
        <p:spPr>
          <a:xfrm>
            <a:off x="913796" y="763701"/>
            <a:ext cx="3482782" cy="1675559"/>
          </a:xfrm>
        </p:spPr>
        <p:txBody>
          <a:bodyPr/>
          <a:lstStyle/>
          <a:p>
            <a:r>
              <a:rPr lang="es-ES" dirty="0"/>
              <a:t>RESUMENES Y PALABRAS CLAVES</a:t>
            </a:r>
            <a:endParaRPr lang="es-PE" dirty="0"/>
          </a:p>
        </p:txBody>
      </p:sp>
      <p:sp>
        <p:nvSpPr>
          <p:cNvPr id="4" name="Marcador de texto 3">
            <a:extLst>
              <a:ext uri="{FF2B5EF4-FFF2-40B4-BE49-F238E27FC236}">
                <a16:creationId xmlns:a16="http://schemas.microsoft.com/office/drawing/2014/main" id="{9EC328BB-751C-8613-DD94-D53482B6F904}"/>
              </a:ext>
            </a:extLst>
          </p:cNvPr>
          <p:cNvSpPr>
            <a:spLocks noGrp="1"/>
          </p:cNvSpPr>
          <p:nvPr>
            <p:ph type="body" sz="half" idx="2"/>
          </p:nvPr>
        </p:nvSpPr>
        <p:spPr>
          <a:xfrm>
            <a:off x="347986" y="2698493"/>
            <a:ext cx="4319264" cy="4007107"/>
          </a:xfrm>
        </p:spPr>
        <p:txBody>
          <a:bodyPr>
            <a:normAutofit fontScale="70000" lnSpcReduction="20000"/>
          </a:bodyPr>
          <a:lstStyle/>
          <a:p>
            <a:r>
              <a:rPr lang="es-ES" sz="2000" b="1" dirty="0"/>
              <a:t>Resúmenes</a:t>
            </a:r>
          </a:p>
          <a:p>
            <a:pPr algn="just"/>
            <a:r>
              <a:rPr lang="es-ES" sz="2400" dirty="0"/>
              <a:t>Los resúmenes se limitan normalmente a 200 palabras o menos. Se coloca el título Resumen en negritas, centrado en la parte superior de la página. Los textos de los resúmenes pueden aparecer en formato de párrafo o estructurados. Los de formato de párrafo se escriben como un solo párrafo, sin sangría en la primera línea. Los estructurados también se escriben como un solo párrafo, sin sangría, y se insertan etiquetas para identificar las diversas secciones (p. ej., objetivo, método, resultados, conclusiones).</a:t>
            </a:r>
            <a:r>
              <a:rPr lang="es-ES" sz="2000" b="1" dirty="0"/>
              <a:t> </a:t>
            </a:r>
          </a:p>
          <a:p>
            <a:pPr algn="just"/>
            <a:r>
              <a:rPr lang="es-ES" sz="2000" dirty="0"/>
              <a:t> </a:t>
            </a:r>
          </a:p>
        </p:txBody>
      </p:sp>
      <p:grpSp>
        <p:nvGrpSpPr>
          <p:cNvPr id="29" name="Grupo 28">
            <a:extLst>
              <a:ext uri="{FF2B5EF4-FFF2-40B4-BE49-F238E27FC236}">
                <a16:creationId xmlns:a16="http://schemas.microsoft.com/office/drawing/2014/main" id="{42FFEA35-A04F-7FB2-17A0-508F554777A9}"/>
              </a:ext>
            </a:extLst>
          </p:cNvPr>
          <p:cNvGrpSpPr/>
          <p:nvPr/>
        </p:nvGrpSpPr>
        <p:grpSpPr>
          <a:xfrm>
            <a:off x="5509864" y="4304796"/>
            <a:ext cx="6187440" cy="1709561"/>
            <a:chOff x="5090764" y="437646"/>
            <a:chExt cx="6187440" cy="1709561"/>
          </a:xfrm>
        </p:grpSpPr>
        <p:grpSp>
          <p:nvGrpSpPr>
            <p:cNvPr id="5" name="Grupo 4">
              <a:extLst>
                <a:ext uri="{FF2B5EF4-FFF2-40B4-BE49-F238E27FC236}">
                  <a16:creationId xmlns:a16="http://schemas.microsoft.com/office/drawing/2014/main" id="{9BFE9AB3-6209-5B16-4095-CD5421D33F3D}"/>
                </a:ext>
              </a:extLst>
            </p:cNvPr>
            <p:cNvGrpSpPr/>
            <p:nvPr/>
          </p:nvGrpSpPr>
          <p:grpSpPr>
            <a:xfrm>
              <a:off x="5090764" y="1042606"/>
              <a:ext cx="6187440" cy="1104601"/>
              <a:chOff x="4712677" y="1266092"/>
              <a:chExt cx="6166338" cy="4325816"/>
            </a:xfrm>
          </p:grpSpPr>
          <p:sp>
            <p:nvSpPr>
              <p:cNvPr id="6" name="Rectángulo 5">
                <a:extLst>
                  <a:ext uri="{FF2B5EF4-FFF2-40B4-BE49-F238E27FC236}">
                    <a16:creationId xmlns:a16="http://schemas.microsoft.com/office/drawing/2014/main" id="{4FB5D8D0-BD8E-B1CD-9CF6-267896364C34}"/>
                  </a:ext>
                </a:extLst>
              </p:cNvPr>
              <p:cNvSpPr/>
              <p:nvPr/>
            </p:nvSpPr>
            <p:spPr>
              <a:xfrm>
                <a:off x="4712677" y="1266092"/>
                <a:ext cx="6166338" cy="43258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7" name="CuadroTexto 6">
                <a:extLst>
                  <a:ext uri="{FF2B5EF4-FFF2-40B4-BE49-F238E27FC236}">
                    <a16:creationId xmlns:a16="http://schemas.microsoft.com/office/drawing/2014/main" id="{A6F0D14D-1FAC-134F-E831-42D15DBC586B}"/>
                  </a:ext>
                </a:extLst>
              </p:cNvPr>
              <p:cNvSpPr txBox="1"/>
              <p:nvPr/>
            </p:nvSpPr>
            <p:spPr>
              <a:xfrm>
                <a:off x="5824598" y="1287091"/>
                <a:ext cx="4405529" cy="3033860"/>
              </a:xfrm>
              <a:prstGeom prst="rect">
                <a:avLst/>
              </a:prstGeom>
              <a:noFill/>
              <a:ln>
                <a:noFill/>
              </a:ln>
            </p:spPr>
            <p:txBody>
              <a:bodyPr wrap="square">
                <a:spAutoFit/>
              </a:bodyPr>
              <a:lstStyle/>
              <a:p>
                <a:pPr>
                  <a:lnSpc>
                    <a:spcPct val="200000"/>
                  </a:lnSpc>
                </a:pPr>
                <a:r>
                  <a:rPr lang="es-ES" sz="1200" i="1" dirty="0">
                    <a:ln>
                      <a:noFill/>
                    </a:ln>
                    <a:solidFill>
                      <a:schemeClr val="bg1"/>
                    </a:solidFill>
                    <a:effectLst/>
                    <a:latin typeface="Times New Roman" panose="02020603050405020304" pitchFamily="18" charset="0"/>
                    <a:cs typeface="Times New Roman" panose="02020603050405020304" pitchFamily="18" charset="0"/>
                  </a:rPr>
                  <a:t>Palabras clave</a:t>
                </a:r>
                <a:r>
                  <a:rPr lang="es-ES" sz="1200" dirty="0">
                    <a:ln>
                      <a:noFill/>
                    </a:ln>
                    <a:solidFill>
                      <a:schemeClr val="bg1"/>
                    </a:solidFill>
                    <a:effectLst/>
                    <a:latin typeface="Times New Roman" panose="02020603050405020304" pitchFamily="18" charset="0"/>
                    <a:cs typeface="Times New Roman" panose="02020603050405020304" pitchFamily="18" charset="0"/>
                  </a:rPr>
                  <a:t>: palabra 1, palabra 2, palabra 3, palabra 4,</a:t>
                </a:r>
              </a:p>
              <a:p>
                <a:pPr>
                  <a:lnSpc>
                    <a:spcPct val="200000"/>
                  </a:lnSpc>
                </a:pPr>
                <a:r>
                  <a:rPr lang="es-ES" sz="1200" dirty="0">
                    <a:ln>
                      <a:noFill/>
                    </a:ln>
                    <a:solidFill>
                      <a:schemeClr val="bg1"/>
                    </a:solidFill>
                    <a:effectLst/>
                    <a:latin typeface="Times New Roman" panose="02020603050405020304" pitchFamily="18" charset="0"/>
                    <a:cs typeface="Times New Roman" panose="02020603050405020304" pitchFamily="18" charset="0"/>
                  </a:rPr>
                  <a:t>palabra 5.</a:t>
                </a:r>
                <a:endParaRPr lang="es-PE" sz="1200" dirty="0">
                  <a:solidFill>
                    <a:schemeClr val="bg1"/>
                  </a:solidFill>
                  <a:latin typeface="Times New Roman" panose="02020603050405020304" pitchFamily="18" charset="0"/>
                  <a:cs typeface="Times New Roman" panose="02020603050405020304" pitchFamily="18" charset="0"/>
                </a:endParaRPr>
              </a:p>
            </p:txBody>
          </p:sp>
        </p:grpSp>
        <p:sp>
          <p:nvSpPr>
            <p:cNvPr id="8" name="Rectángulo 7">
              <a:extLst>
                <a:ext uri="{FF2B5EF4-FFF2-40B4-BE49-F238E27FC236}">
                  <a16:creationId xmlns:a16="http://schemas.microsoft.com/office/drawing/2014/main" id="{E433FE3D-54A7-3136-78F2-9C4833901E9E}"/>
                </a:ext>
              </a:extLst>
            </p:cNvPr>
            <p:cNvSpPr/>
            <p:nvPr/>
          </p:nvSpPr>
          <p:spPr>
            <a:xfrm>
              <a:off x="5787933" y="1042605"/>
              <a:ext cx="4706946" cy="1104602"/>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Rectángulo 2">
              <a:extLst>
                <a:ext uri="{FF2B5EF4-FFF2-40B4-BE49-F238E27FC236}">
                  <a16:creationId xmlns:a16="http://schemas.microsoft.com/office/drawing/2014/main" id="{F6BA03CD-78BB-B29B-24D9-95668F03A9FF}"/>
                </a:ext>
              </a:extLst>
            </p:cNvPr>
            <p:cNvSpPr/>
            <p:nvPr/>
          </p:nvSpPr>
          <p:spPr>
            <a:xfrm>
              <a:off x="5090764" y="1475750"/>
              <a:ext cx="697169" cy="25146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t>3 cm</a:t>
              </a:r>
              <a:endParaRPr lang="es-PE" sz="1400" b="1" dirty="0"/>
            </a:p>
          </p:txBody>
        </p:sp>
        <p:sp>
          <p:nvSpPr>
            <p:cNvPr id="9" name="Rectángulo 8">
              <a:extLst>
                <a:ext uri="{FF2B5EF4-FFF2-40B4-BE49-F238E27FC236}">
                  <a16:creationId xmlns:a16="http://schemas.microsoft.com/office/drawing/2014/main" id="{4BFDCBEF-2F15-E8F8-89DE-50FC93DC0FE7}"/>
                </a:ext>
              </a:extLst>
            </p:cNvPr>
            <p:cNvSpPr/>
            <p:nvPr/>
          </p:nvSpPr>
          <p:spPr>
            <a:xfrm>
              <a:off x="5787933" y="1042606"/>
              <a:ext cx="498567" cy="1104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1,27</a:t>
              </a:r>
              <a:endParaRPr lang="es-PE" sz="1200" dirty="0">
                <a:solidFill>
                  <a:schemeClr val="tx1"/>
                </a:solidFill>
              </a:endParaRPr>
            </a:p>
          </p:txBody>
        </p:sp>
        <p:sp>
          <p:nvSpPr>
            <p:cNvPr id="12" name="Rectángulo 11">
              <a:extLst>
                <a:ext uri="{FF2B5EF4-FFF2-40B4-BE49-F238E27FC236}">
                  <a16:creationId xmlns:a16="http://schemas.microsoft.com/office/drawing/2014/main" id="{3C1956E0-F9A0-93AB-FEE3-69AEE170353C}"/>
                </a:ext>
              </a:extLst>
            </p:cNvPr>
            <p:cNvSpPr/>
            <p:nvPr/>
          </p:nvSpPr>
          <p:spPr>
            <a:xfrm>
              <a:off x="6880932" y="437646"/>
              <a:ext cx="864266" cy="34326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srgbClr val="002060"/>
                  </a:solidFill>
                  <a:latin typeface="Agency FB" panose="020B0503020202020204" pitchFamily="34" charset="0"/>
                </a:rPr>
                <a:t>Minúscula </a:t>
              </a:r>
              <a:endParaRPr lang="es-PE" sz="1600" b="1" dirty="0">
                <a:solidFill>
                  <a:schemeClr val="tx1"/>
                </a:solidFill>
                <a:latin typeface="Agency FB" panose="020B0503020202020204" pitchFamily="34" charset="0"/>
              </a:endParaRPr>
            </a:p>
          </p:txBody>
        </p:sp>
        <p:cxnSp>
          <p:nvCxnSpPr>
            <p:cNvPr id="14" name="Conector recto de flecha 13">
              <a:extLst>
                <a:ext uri="{FF2B5EF4-FFF2-40B4-BE49-F238E27FC236}">
                  <a16:creationId xmlns:a16="http://schemas.microsoft.com/office/drawing/2014/main" id="{3576351E-E79A-E1C1-CF3D-A4391F9EB9EA}"/>
                </a:ext>
              </a:extLst>
            </p:cNvPr>
            <p:cNvCxnSpPr>
              <a:cxnSpLocks/>
              <a:stCxn id="12" idx="2"/>
            </p:cNvCxnSpPr>
            <p:nvPr/>
          </p:nvCxnSpPr>
          <p:spPr>
            <a:xfrm>
              <a:off x="7313065" y="780910"/>
              <a:ext cx="0" cy="4995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Rectángulo 16">
              <a:extLst>
                <a:ext uri="{FF2B5EF4-FFF2-40B4-BE49-F238E27FC236}">
                  <a16:creationId xmlns:a16="http://schemas.microsoft.com/office/drawing/2014/main" id="{78EE1783-0E66-620E-AD31-91C10FB4E155}"/>
                </a:ext>
              </a:extLst>
            </p:cNvPr>
            <p:cNvSpPr/>
            <p:nvPr/>
          </p:nvSpPr>
          <p:spPr>
            <a:xfrm>
              <a:off x="8274228" y="1773001"/>
              <a:ext cx="1210652" cy="34326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srgbClr val="002060"/>
                  </a:solidFill>
                  <a:latin typeface="Agency FB" panose="020B0503020202020204" pitchFamily="34" charset="0"/>
                </a:rPr>
                <a:t>Entre comas</a:t>
              </a:r>
              <a:endParaRPr lang="es-PE" sz="1600" b="1" dirty="0">
                <a:solidFill>
                  <a:schemeClr val="tx1"/>
                </a:solidFill>
                <a:latin typeface="Agency FB" panose="020B0503020202020204" pitchFamily="34" charset="0"/>
              </a:endParaRPr>
            </a:p>
          </p:txBody>
        </p:sp>
        <p:cxnSp>
          <p:nvCxnSpPr>
            <p:cNvPr id="18" name="Conector recto de flecha 17">
              <a:extLst>
                <a:ext uri="{FF2B5EF4-FFF2-40B4-BE49-F238E27FC236}">
                  <a16:creationId xmlns:a16="http://schemas.microsoft.com/office/drawing/2014/main" id="{51BA7804-92E2-69DF-C2BB-EB8CDEF8C2AD}"/>
                </a:ext>
              </a:extLst>
            </p:cNvPr>
            <p:cNvCxnSpPr>
              <a:cxnSpLocks/>
            </p:cNvCxnSpPr>
            <p:nvPr/>
          </p:nvCxnSpPr>
          <p:spPr>
            <a:xfrm flipV="1">
              <a:off x="8532959" y="1428821"/>
              <a:ext cx="0" cy="3441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55EC85C7-AE94-2344-BC88-C8E6F08C3464}"/>
                </a:ext>
              </a:extLst>
            </p:cNvPr>
            <p:cNvCxnSpPr>
              <a:cxnSpLocks/>
            </p:cNvCxnSpPr>
            <p:nvPr/>
          </p:nvCxnSpPr>
          <p:spPr>
            <a:xfrm flipV="1">
              <a:off x="9173039" y="1428821"/>
              <a:ext cx="0" cy="3441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Rectángulo 23">
              <a:extLst>
                <a:ext uri="{FF2B5EF4-FFF2-40B4-BE49-F238E27FC236}">
                  <a16:creationId xmlns:a16="http://schemas.microsoft.com/office/drawing/2014/main" id="{7D598957-A33B-7FE5-86B4-A821F8AF5D78}"/>
                </a:ext>
              </a:extLst>
            </p:cNvPr>
            <p:cNvSpPr/>
            <p:nvPr/>
          </p:nvSpPr>
          <p:spPr>
            <a:xfrm>
              <a:off x="6286500" y="1773001"/>
              <a:ext cx="1210652" cy="34326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srgbClr val="002060"/>
                  </a:solidFill>
                  <a:latin typeface="Agency FB" panose="020B0503020202020204" pitchFamily="34" charset="0"/>
                </a:rPr>
                <a:t>Punto final</a:t>
              </a:r>
              <a:endParaRPr lang="es-PE" sz="1600" b="1" dirty="0">
                <a:solidFill>
                  <a:schemeClr val="tx1"/>
                </a:solidFill>
                <a:latin typeface="Agency FB" panose="020B0503020202020204" pitchFamily="34" charset="0"/>
              </a:endParaRPr>
            </a:p>
          </p:txBody>
        </p:sp>
        <p:cxnSp>
          <p:nvCxnSpPr>
            <p:cNvPr id="26" name="Conector: angular 25">
              <a:extLst>
                <a:ext uri="{FF2B5EF4-FFF2-40B4-BE49-F238E27FC236}">
                  <a16:creationId xmlns:a16="http://schemas.microsoft.com/office/drawing/2014/main" id="{EE948E86-47CF-0C5A-3F84-C76E5B48D71F}"/>
                </a:ext>
              </a:extLst>
            </p:cNvPr>
            <p:cNvCxnSpPr>
              <a:stCxn id="24" idx="3"/>
            </p:cNvCxnSpPr>
            <p:nvPr/>
          </p:nvCxnSpPr>
          <p:spPr>
            <a:xfrm flipH="1" flipV="1">
              <a:off x="6983730" y="1727210"/>
              <a:ext cx="513422" cy="217423"/>
            </a:xfrm>
            <a:prstGeom prst="bentConnector3">
              <a:avLst>
                <a:gd name="adj1" fmla="val -44525"/>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Rectángulo 26">
              <a:extLst>
                <a:ext uri="{FF2B5EF4-FFF2-40B4-BE49-F238E27FC236}">
                  <a16:creationId xmlns:a16="http://schemas.microsoft.com/office/drawing/2014/main" id="{9F9981A7-EC96-C215-766D-EE24DAF4D10E}"/>
                </a:ext>
              </a:extLst>
            </p:cNvPr>
            <p:cNvSpPr/>
            <p:nvPr/>
          </p:nvSpPr>
          <p:spPr>
            <a:xfrm>
              <a:off x="5940400" y="437646"/>
              <a:ext cx="864266" cy="34326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srgbClr val="002060"/>
                  </a:solidFill>
                  <a:latin typeface="Agency FB" panose="020B0503020202020204" pitchFamily="34" charset="0"/>
                </a:rPr>
                <a:t>Cursiva </a:t>
              </a:r>
              <a:endParaRPr lang="es-PE" sz="1600" b="1" dirty="0">
                <a:solidFill>
                  <a:schemeClr val="tx1"/>
                </a:solidFill>
                <a:latin typeface="Agency FB" panose="020B0503020202020204" pitchFamily="34" charset="0"/>
              </a:endParaRPr>
            </a:p>
          </p:txBody>
        </p:sp>
        <p:cxnSp>
          <p:nvCxnSpPr>
            <p:cNvPr id="28" name="Conector recto de flecha 27">
              <a:extLst>
                <a:ext uri="{FF2B5EF4-FFF2-40B4-BE49-F238E27FC236}">
                  <a16:creationId xmlns:a16="http://schemas.microsoft.com/office/drawing/2014/main" id="{0BE2DF5B-6885-CC87-8F68-35DC40E9BF47}"/>
                </a:ext>
              </a:extLst>
            </p:cNvPr>
            <p:cNvCxnSpPr>
              <a:cxnSpLocks/>
            </p:cNvCxnSpPr>
            <p:nvPr/>
          </p:nvCxnSpPr>
          <p:spPr>
            <a:xfrm>
              <a:off x="6627265" y="780910"/>
              <a:ext cx="0" cy="4995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30" name="Marcador de texto 3">
            <a:extLst>
              <a:ext uri="{FF2B5EF4-FFF2-40B4-BE49-F238E27FC236}">
                <a16:creationId xmlns:a16="http://schemas.microsoft.com/office/drawing/2014/main" id="{A77843FC-82AD-12F4-6B28-69C0D596560C}"/>
              </a:ext>
            </a:extLst>
          </p:cNvPr>
          <p:cNvSpPr txBox="1">
            <a:spLocks/>
          </p:cNvSpPr>
          <p:nvPr/>
        </p:nvSpPr>
        <p:spPr>
          <a:xfrm>
            <a:off x="5462241" y="1232769"/>
            <a:ext cx="5404114" cy="2595706"/>
          </a:xfrm>
          <a:prstGeom prst="rect">
            <a:avLst/>
          </a:prstGeom>
          <a:effectLst>
            <a:outerShdw blurRad="25400" dir="17880000">
              <a:srgbClr val="000000">
                <a:alpha val="46000"/>
              </a:srgbClr>
            </a:outerShdw>
          </a:effectLst>
        </p:spPr>
        <p:txBody>
          <a:bodyPr vert="horz" lIns="91440" tIns="45720" rIns="91440" bIns="45720" rtlCol="0" anchor="t">
            <a:normAutofit fontScale="70000" lnSpcReduction="20000"/>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S" sz="2000" b="1" dirty="0"/>
              <a:t>Palabras claves</a:t>
            </a:r>
          </a:p>
          <a:p>
            <a:pPr algn="just"/>
            <a:r>
              <a:rPr lang="es-ES" sz="2400" dirty="0"/>
              <a:t>Las palabras clave son vocablos, frases o acrónimos que describen los aspectos más</a:t>
            </a:r>
          </a:p>
          <a:p>
            <a:pPr algn="just"/>
            <a:r>
              <a:rPr lang="es-ES" sz="2400" dirty="0"/>
              <a:t>importantes del texto. Se utilizan para la indexación en las bases de datos y ayudan a los</a:t>
            </a:r>
          </a:p>
          <a:p>
            <a:pPr algn="just"/>
            <a:r>
              <a:rPr lang="es-ES" sz="2400" dirty="0"/>
              <a:t>lectores a encontrar un trabajo al realizar una búsqueda. Incluya de tres a cinco palabras clave</a:t>
            </a:r>
          </a:p>
          <a:p>
            <a:pPr algn="just"/>
            <a:r>
              <a:rPr lang="es-ES" sz="2400" dirty="0"/>
              <a:t>que describan el contenido.</a:t>
            </a:r>
            <a:r>
              <a:rPr lang="es-ES" sz="2000" dirty="0"/>
              <a:t> </a:t>
            </a:r>
          </a:p>
        </p:txBody>
      </p:sp>
    </p:spTree>
    <p:extLst>
      <p:ext uri="{BB962C8B-B14F-4D97-AF65-F5344CB8AC3E}">
        <p14:creationId xmlns:p14="http://schemas.microsoft.com/office/powerpoint/2010/main" val="3932078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5F48AD-3538-2932-3BA7-299CB88FD3BA}"/>
              </a:ext>
            </a:extLst>
          </p:cNvPr>
          <p:cNvSpPr>
            <a:spLocks noGrp="1"/>
          </p:cNvSpPr>
          <p:nvPr>
            <p:ph type="title"/>
          </p:nvPr>
        </p:nvSpPr>
        <p:spPr>
          <a:xfrm>
            <a:off x="913796" y="763701"/>
            <a:ext cx="3482782" cy="1675559"/>
          </a:xfrm>
        </p:spPr>
        <p:txBody>
          <a:bodyPr/>
          <a:lstStyle/>
          <a:p>
            <a:r>
              <a:rPr lang="es-ES" dirty="0"/>
              <a:t>SERIACIÓN Y VIÑETAS</a:t>
            </a:r>
            <a:endParaRPr lang="es-PE" dirty="0"/>
          </a:p>
        </p:txBody>
      </p:sp>
      <p:sp>
        <p:nvSpPr>
          <p:cNvPr id="4" name="Marcador de texto 3">
            <a:extLst>
              <a:ext uri="{FF2B5EF4-FFF2-40B4-BE49-F238E27FC236}">
                <a16:creationId xmlns:a16="http://schemas.microsoft.com/office/drawing/2014/main" id="{9EC328BB-751C-8613-DD94-D53482B6F904}"/>
              </a:ext>
            </a:extLst>
          </p:cNvPr>
          <p:cNvSpPr>
            <a:spLocks noGrp="1"/>
          </p:cNvSpPr>
          <p:nvPr>
            <p:ph type="body" sz="half" idx="2"/>
          </p:nvPr>
        </p:nvSpPr>
        <p:spPr>
          <a:xfrm>
            <a:off x="565205" y="2850893"/>
            <a:ext cx="3482782" cy="3683257"/>
          </a:xfrm>
        </p:spPr>
        <p:txBody>
          <a:bodyPr>
            <a:normAutofit fontScale="77500" lnSpcReduction="20000"/>
          </a:bodyPr>
          <a:lstStyle/>
          <a:p>
            <a:pPr marL="342900" indent="-342900" algn="just">
              <a:buClr>
                <a:srgbClr val="FED04A"/>
              </a:buClr>
              <a:buFont typeface="Wingdings" panose="05000000000000000000" pitchFamily="2" charset="2"/>
              <a:buChar char="Ü"/>
            </a:pPr>
            <a:r>
              <a:rPr lang="es-ES" sz="2000" dirty="0"/>
              <a:t>Así como la estructura de los títulos orienta a los lectores sobre el orden de las ideas dentro de un trabajo de investigación, la seriación ayuda al lector a entender la organización de los puntos clave dentro de las secciones, los párrafos y las oraciones. </a:t>
            </a:r>
          </a:p>
          <a:p>
            <a:pPr marL="342900" indent="-342900" algn="just">
              <a:buClr>
                <a:srgbClr val="FED04A"/>
              </a:buClr>
              <a:buFont typeface="Wingdings" panose="05000000000000000000" pitchFamily="2" charset="2"/>
              <a:buChar char="Ü"/>
            </a:pPr>
            <a:r>
              <a:rPr lang="es-ES" sz="2000" dirty="0"/>
              <a:t>La seriación se usa en los párrafos separados en series, o en los pasos de un procedimiento; se identifican con un número arábigo o una letra, seguidos de un punto (no de paréntesis, sean de apertura y cierre o solo de cierre).</a:t>
            </a:r>
          </a:p>
        </p:txBody>
      </p:sp>
      <p:grpSp>
        <p:nvGrpSpPr>
          <p:cNvPr id="5" name="Grupo 4">
            <a:extLst>
              <a:ext uri="{FF2B5EF4-FFF2-40B4-BE49-F238E27FC236}">
                <a16:creationId xmlns:a16="http://schemas.microsoft.com/office/drawing/2014/main" id="{9BFE9AB3-6209-5B16-4095-CD5421D33F3D}"/>
              </a:ext>
            </a:extLst>
          </p:cNvPr>
          <p:cNvGrpSpPr/>
          <p:nvPr/>
        </p:nvGrpSpPr>
        <p:grpSpPr>
          <a:xfrm>
            <a:off x="5090764" y="1042606"/>
            <a:ext cx="6187440" cy="5824432"/>
            <a:chOff x="4712677" y="1266092"/>
            <a:chExt cx="6166338" cy="4332539"/>
          </a:xfrm>
        </p:grpSpPr>
        <p:sp>
          <p:nvSpPr>
            <p:cNvPr id="6" name="Rectángulo 5">
              <a:extLst>
                <a:ext uri="{FF2B5EF4-FFF2-40B4-BE49-F238E27FC236}">
                  <a16:creationId xmlns:a16="http://schemas.microsoft.com/office/drawing/2014/main" id="{4FB5D8D0-BD8E-B1CD-9CF6-267896364C34}"/>
                </a:ext>
              </a:extLst>
            </p:cNvPr>
            <p:cNvSpPr/>
            <p:nvPr/>
          </p:nvSpPr>
          <p:spPr>
            <a:xfrm>
              <a:off x="4712677" y="1266092"/>
              <a:ext cx="6166338" cy="43258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7" name="CuadroTexto 6">
              <a:extLst>
                <a:ext uri="{FF2B5EF4-FFF2-40B4-BE49-F238E27FC236}">
                  <a16:creationId xmlns:a16="http://schemas.microsoft.com/office/drawing/2014/main" id="{A6F0D14D-1FAC-134F-E831-42D15DBC586B}"/>
                </a:ext>
              </a:extLst>
            </p:cNvPr>
            <p:cNvSpPr txBox="1"/>
            <p:nvPr/>
          </p:nvSpPr>
          <p:spPr>
            <a:xfrm>
              <a:off x="5407469" y="1287091"/>
              <a:ext cx="4822658" cy="4311540"/>
            </a:xfrm>
            <a:prstGeom prst="rect">
              <a:avLst/>
            </a:prstGeom>
            <a:noFill/>
            <a:ln>
              <a:noFill/>
            </a:ln>
          </p:spPr>
          <p:txBody>
            <a:bodyPr wrap="square">
              <a:spAutoFit/>
            </a:bodyPr>
            <a:lstStyle/>
            <a:p>
              <a:pPr>
                <a:lnSpc>
                  <a:spcPct val="200000"/>
                </a:lnSpc>
              </a:pPr>
              <a:r>
                <a:rPr lang="es-ES" sz="1100" dirty="0">
                  <a:ln>
                    <a:noFill/>
                  </a:ln>
                  <a:solidFill>
                    <a:schemeClr val="bg1"/>
                  </a:solidFill>
                  <a:effectLst/>
                  <a:latin typeface="Times New Roman" panose="02020603050405020304" pitchFamily="18" charset="0"/>
                  <a:cs typeface="Times New Roman" panose="02020603050405020304" pitchFamily="18" charset="0"/>
                </a:rPr>
                <a:t>            En palabras de Taylor y </a:t>
              </a:r>
              <a:r>
                <a:rPr lang="es-ES" sz="1100" dirty="0" err="1">
                  <a:ln>
                    <a:noFill/>
                  </a:ln>
                  <a:solidFill>
                    <a:schemeClr val="bg1"/>
                  </a:solidFill>
                  <a:effectLst/>
                  <a:latin typeface="Times New Roman" panose="02020603050405020304" pitchFamily="18" charset="0"/>
                  <a:cs typeface="Times New Roman" panose="02020603050405020304" pitchFamily="18" charset="0"/>
                </a:rPr>
                <a:t>Bogdan</a:t>
              </a:r>
              <a:r>
                <a:rPr lang="es-ES" sz="1100" dirty="0">
                  <a:ln>
                    <a:noFill/>
                  </a:ln>
                  <a:solidFill>
                    <a:schemeClr val="bg1"/>
                  </a:solidFill>
                  <a:effectLst/>
                  <a:latin typeface="Times New Roman" panose="02020603050405020304" pitchFamily="18" charset="0"/>
                  <a:cs typeface="Times New Roman" panose="02020603050405020304" pitchFamily="18" charset="0"/>
                </a:rPr>
                <a:t> (2000), la inducción analítica sigue la</a:t>
              </a:r>
            </a:p>
            <a:p>
              <a:pPr>
                <a:lnSpc>
                  <a:spcPct val="200000"/>
                </a:lnSpc>
              </a:pPr>
              <a:r>
                <a:rPr lang="es-ES" sz="1100" dirty="0">
                  <a:ln>
                    <a:noFill/>
                  </a:ln>
                  <a:solidFill>
                    <a:schemeClr val="bg1"/>
                  </a:solidFill>
                  <a:effectLst/>
                  <a:latin typeface="Times New Roman" panose="02020603050405020304" pitchFamily="18" charset="0"/>
                  <a:cs typeface="Times New Roman" panose="02020603050405020304" pitchFamily="18" charset="0"/>
                </a:rPr>
                <a:t>presente secuencia:</a:t>
              </a:r>
            </a:p>
            <a:p>
              <a:pPr>
                <a:lnSpc>
                  <a:spcPct val="200000"/>
                </a:lnSpc>
              </a:pPr>
              <a:r>
                <a:rPr lang="es-ES" sz="1100" dirty="0">
                  <a:ln>
                    <a:noFill/>
                  </a:ln>
                  <a:solidFill>
                    <a:schemeClr val="bg1"/>
                  </a:solidFill>
                  <a:effectLst/>
                  <a:latin typeface="Times New Roman" panose="02020603050405020304" pitchFamily="18" charset="0"/>
                  <a:cs typeface="Times New Roman" panose="02020603050405020304" pitchFamily="18" charset="0"/>
                </a:rPr>
                <a:t>1.    Desarrollar una definición aproximada.</a:t>
              </a:r>
            </a:p>
            <a:p>
              <a:pPr>
                <a:lnSpc>
                  <a:spcPct val="200000"/>
                </a:lnSpc>
              </a:pPr>
              <a:r>
                <a:rPr lang="es-ES" sz="1100" dirty="0">
                  <a:ln>
                    <a:noFill/>
                  </a:ln>
                  <a:solidFill>
                    <a:schemeClr val="bg1"/>
                  </a:solidFill>
                  <a:effectLst/>
                  <a:latin typeface="Times New Roman" panose="02020603050405020304" pitchFamily="18" charset="0"/>
                  <a:cs typeface="Times New Roman" panose="02020603050405020304" pitchFamily="18" charset="0"/>
                </a:rPr>
                <a:t>2.    Formular una hipótesis.</a:t>
              </a:r>
            </a:p>
            <a:p>
              <a:pPr>
                <a:lnSpc>
                  <a:spcPct val="200000"/>
                </a:lnSpc>
              </a:pPr>
              <a:r>
                <a:rPr lang="es-ES" sz="1100" dirty="0">
                  <a:ln>
                    <a:noFill/>
                  </a:ln>
                  <a:solidFill>
                    <a:schemeClr val="bg1"/>
                  </a:solidFill>
                  <a:effectLst/>
                  <a:latin typeface="Times New Roman" panose="02020603050405020304" pitchFamily="18" charset="0"/>
                  <a:cs typeface="Times New Roman" panose="02020603050405020304" pitchFamily="18" charset="0"/>
                </a:rPr>
                <a:t>3.    Estudiar un caso para ver si la hipótesis corresponde.</a:t>
              </a:r>
            </a:p>
            <a:p>
              <a:pPr>
                <a:lnSpc>
                  <a:spcPct val="200000"/>
                </a:lnSpc>
              </a:pPr>
              <a:r>
                <a:rPr lang="es-ES" sz="1100" dirty="0">
                  <a:ln>
                    <a:noFill/>
                  </a:ln>
                  <a:solidFill>
                    <a:schemeClr val="bg1"/>
                  </a:solidFill>
                  <a:effectLst/>
                  <a:latin typeface="Times New Roman" panose="02020603050405020304" pitchFamily="18" charset="0"/>
                  <a:cs typeface="Times New Roman" panose="02020603050405020304" pitchFamily="18" charset="0"/>
                </a:rPr>
                <a:t>4.    Reformular la hipótesis, si no explica el caso.</a:t>
              </a:r>
            </a:p>
            <a:p>
              <a:pPr>
                <a:lnSpc>
                  <a:spcPct val="200000"/>
                </a:lnSpc>
              </a:pPr>
              <a:r>
                <a:rPr lang="es-ES" sz="1100" dirty="0">
                  <a:ln>
                    <a:noFill/>
                  </a:ln>
                  <a:solidFill>
                    <a:schemeClr val="bg1"/>
                  </a:solidFill>
                  <a:effectLst/>
                  <a:latin typeface="Times New Roman" panose="02020603050405020304" pitchFamily="18" charset="0"/>
                  <a:cs typeface="Times New Roman" panose="02020603050405020304" pitchFamily="18" charset="0"/>
                </a:rPr>
                <a:t>5.    Buscar activamente casos negativos que refuten la hipótesis.</a:t>
              </a:r>
            </a:p>
            <a:p>
              <a:pPr>
                <a:lnSpc>
                  <a:spcPct val="200000"/>
                </a:lnSpc>
              </a:pPr>
              <a:r>
                <a:rPr lang="es-ES" sz="1100" dirty="0">
                  <a:ln>
                    <a:noFill/>
                  </a:ln>
                  <a:solidFill>
                    <a:schemeClr val="bg1"/>
                  </a:solidFill>
                  <a:effectLst/>
                  <a:latin typeface="Times New Roman" panose="02020603050405020304" pitchFamily="18" charset="0"/>
                  <a:cs typeface="Times New Roman" panose="02020603050405020304" pitchFamily="18" charset="0"/>
                </a:rPr>
                <a:t>6.    Reformular la hipótesis, cuando se encuentren casos negativos.</a:t>
              </a:r>
            </a:p>
            <a:p>
              <a:pPr marL="228600" indent="-228600">
                <a:lnSpc>
                  <a:spcPct val="200000"/>
                </a:lnSpc>
                <a:buAutoNum type="arabicPeriod" startAt="7"/>
              </a:pPr>
              <a:r>
                <a:rPr lang="es-ES" sz="1100" dirty="0">
                  <a:ln>
                    <a:noFill/>
                  </a:ln>
                  <a:solidFill>
                    <a:schemeClr val="bg1"/>
                  </a:solidFill>
                  <a:effectLst/>
                  <a:latin typeface="Times New Roman" panose="02020603050405020304" pitchFamily="18" charset="0"/>
                  <a:cs typeface="Times New Roman" panose="02020603050405020304" pitchFamily="18" charset="0"/>
                </a:rPr>
                <a:t>Continuar hasta que se haya puesto a prueba adecuadamente la hipótesis</a:t>
              </a:r>
            </a:p>
            <a:p>
              <a:pPr marL="228600" indent="-228600">
                <a:lnSpc>
                  <a:spcPct val="200000"/>
                </a:lnSpc>
                <a:buAutoNum type="arabicPeriod" startAt="7"/>
              </a:pPr>
              <a:endParaRPr lang="es-ES" sz="1100" dirty="0">
                <a:solidFill>
                  <a:schemeClr val="bg1"/>
                </a:solidFill>
                <a:latin typeface="Times New Roman" panose="02020603050405020304" pitchFamily="18" charset="0"/>
                <a:cs typeface="Times New Roman" panose="02020603050405020304" pitchFamily="18" charset="0"/>
              </a:endParaRPr>
            </a:p>
            <a:p>
              <a:pPr marL="228600" indent="-228600">
                <a:lnSpc>
                  <a:spcPct val="200000"/>
                </a:lnSpc>
                <a:buAutoNum type="arabicPeriod" startAt="7"/>
              </a:pPr>
              <a:endParaRPr lang="es-ES" sz="1100" dirty="0">
                <a:solidFill>
                  <a:schemeClr val="bg1"/>
                </a:solidFill>
                <a:latin typeface="Times New Roman" panose="02020603050405020304" pitchFamily="18" charset="0"/>
                <a:cs typeface="Times New Roman" panose="02020603050405020304" pitchFamily="18" charset="0"/>
              </a:endParaRPr>
            </a:p>
            <a:p>
              <a:pPr marL="228600" indent="-228600">
                <a:lnSpc>
                  <a:spcPct val="200000"/>
                </a:lnSpc>
                <a:buAutoNum type="arabicPeriod" startAt="7"/>
              </a:pPr>
              <a:endParaRPr lang="es-ES" sz="1100" dirty="0">
                <a:solidFill>
                  <a:schemeClr val="bg1"/>
                </a:solidFill>
                <a:latin typeface="Times New Roman" panose="02020603050405020304" pitchFamily="18" charset="0"/>
                <a:cs typeface="Times New Roman" panose="02020603050405020304" pitchFamily="18" charset="0"/>
              </a:endParaRPr>
            </a:p>
            <a:p>
              <a:pPr>
                <a:lnSpc>
                  <a:spcPct val="200000"/>
                </a:lnSpc>
              </a:pPr>
              <a:r>
                <a:rPr lang="es-ES" sz="1100" dirty="0">
                  <a:solidFill>
                    <a:schemeClr val="bg1"/>
                  </a:solidFill>
                  <a:latin typeface="Times New Roman" panose="02020603050405020304" pitchFamily="18" charset="0"/>
                  <a:cs typeface="Times New Roman" panose="02020603050405020304" pitchFamily="18" charset="0"/>
                </a:rPr>
                <a:t>            Según </a:t>
              </a:r>
              <a:r>
                <a:rPr lang="es-ES" sz="1100" dirty="0" err="1">
                  <a:solidFill>
                    <a:schemeClr val="bg1"/>
                  </a:solidFill>
                  <a:latin typeface="Times New Roman" panose="02020603050405020304" pitchFamily="18" charset="0"/>
                  <a:cs typeface="Times New Roman" panose="02020603050405020304" pitchFamily="18" charset="0"/>
                </a:rPr>
                <a:t>Thiagarajan</a:t>
              </a:r>
              <a:r>
                <a:rPr lang="es-ES" sz="1100" dirty="0">
                  <a:solidFill>
                    <a:schemeClr val="bg1"/>
                  </a:solidFill>
                  <a:latin typeface="Times New Roman" panose="02020603050405020304" pitchFamily="18" charset="0"/>
                  <a:cs typeface="Times New Roman" panose="02020603050405020304" pitchFamily="18" charset="0"/>
                </a:rPr>
                <a:t> (2005), las clases interactivas incluyen diversos tipos de actividades como:</a:t>
              </a:r>
            </a:p>
            <a:p>
              <a:pPr marL="171450" indent="-171450">
                <a:lnSpc>
                  <a:spcPct val="200000"/>
                </a:lnSpc>
                <a:buFont typeface="Wingdings" panose="05000000000000000000" pitchFamily="2" charset="2"/>
                <a:buChar char="§"/>
              </a:pPr>
              <a:r>
                <a:rPr lang="es-ES" sz="1100" dirty="0">
                  <a:solidFill>
                    <a:schemeClr val="bg1"/>
                  </a:solidFill>
                  <a:latin typeface="Times New Roman" panose="02020603050405020304" pitchFamily="18" charset="0"/>
                  <a:cs typeface="Times New Roman" panose="02020603050405020304" pitchFamily="18" charset="0"/>
                </a:rPr>
                <a:t>  Revisión activa y resumen.</a:t>
              </a:r>
            </a:p>
            <a:p>
              <a:pPr marL="171450" indent="-171450">
                <a:lnSpc>
                  <a:spcPct val="200000"/>
                </a:lnSpc>
                <a:buFont typeface="Wingdings" panose="05000000000000000000" pitchFamily="2" charset="2"/>
                <a:buChar char="§"/>
              </a:pPr>
              <a:r>
                <a:rPr lang="es-ES" sz="1100" dirty="0">
                  <a:solidFill>
                    <a:schemeClr val="bg1"/>
                  </a:solidFill>
                  <a:latin typeface="Times New Roman" panose="02020603050405020304" pitchFamily="18" charset="0"/>
                  <a:cs typeface="Times New Roman" panose="02020603050405020304" pitchFamily="18" charset="0"/>
                </a:rPr>
                <a:t>  Revisión de tareas intercaladas y de notas; así como reflexión e identificación</a:t>
              </a:r>
            </a:p>
            <a:p>
              <a:pPr>
                <a:lnSpc>
                  <a:spcPct val="200000"/>
                </a:lnSpc>
              </a:pPr>
              <a:r>
                <a:rPr lang="es-ES" sz="1100" dirty="0">
                  <a:solidFill>
                    <a:schemeClr val="bg1"/>
                  </a:solidFill>
                  <a:latin typeface="Times New Roman" panose="02020603050405020304" pitchFamily="18" charset="0"/>
                  <a:cs typeface="Times New Roman" panose="02020603050405020304" pitchFamily="18" charset="0"/>
                </a:rPr>
                <a:t>       de puntos clave y de otros temas. </a:t>
              </a:r>
            </a:p>
          </p:txBody>
        </p:sp>
      </p:grpSp>
      <p:sp>
        <p:nvSpPr>
          <p:cNvPr id="8" name="Rectángulo 7">
            <a:extLst>
              <a:ext uri="{FF2B5EF4-FFF2-40B4-BE49-F238E27FC236}">
                <a16:creationId xmlns:a16="http://schemas.microsoft.com/office/drawing/2014/main" id="{E433FE3D-54A7-3136-78F2-9C4833901E9E}"/>
              </a:ext>
            </a:extLst>
          </p:cNvPr>
          <p:cNvSpPr/>
          <p:nvPr/>
        </p:nvSpPr>
        <p:spPr>
          <a:xfrm>
            <a:off x="5787933" y="1042606"/>
            <a:ext cx="4706946" cy="5815394"/>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Rectángulo 2">
            <a:extLst>
              <a:ext uri="{FF2B5EF4-FFF2-40B4-BE49-F238E27FC236}">
                <a16:creationId xmlns:a16="http://schemas.microsoft.com/office/drawing/2014/main" id="{F6BA03CD-78BB-B29B-24D9-95668F03A9FF}"/>
              </a:ext>
            </a:extLst>
          </p:cNvPr>
          <p:cNvSpPr/>
          <p:nvPr/>
        </p:nvSpPr>
        <p:spPr>
          <a:xfrm>
            <a:off x="5090764" y="2725163"/>
            <a:ext cx="697169" cy="25146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t>3 cm</a:t>
            </a:r>
            <a:endParaRPr lang="es-PE" sz="1400" b="1" dirty="0"/>
          </a:p>
        </p:txBody>
      </p:sp>
      <p:sp>
        <p:nvSpPr>
          <p:cNvPr id="9" name="Rectángulo 8">
            <a:extLst>
              <a:ext uri="{FF2B5EF4-FFF2-40B4-BE49-F238E27FC236}">
                <a16:creationId xmlns:a16="http://schemas.microsoft.com/office/drawing/2014/main" id="{4BFDCBEF-2F15-E8F8-89DE-50FC93DC0FE7}"/>
              </a:ext>
            </a:extLst>
          </p:cNvPr>
          <p:cNvSpPr/>
          <p:nvPr/>
        </p:nvSpPr>
        <p:spPr>
          <a:xfrm>
            <a:off x="5786887" y="1194968"/>
            <a:ext cx="498567" cy="2514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1,27</a:t>
            </a:r>
            <a:endParaRPr lang="es-PE" sz="1200" dirty="0">
              <a:solidFill>
                <a:schemeClr val="tx1"/>
              </a:solidFill>
            </a:endParaRPr>
          </a:p>
        </p:txBody>
      </p:sp>
      <p:sp>
        <p:nvSpPr>
          <p:cNvPr id="10" name="Rectángulo 9">
            <a:extLst>
              <a:ext uri="{FF2B5EF4-FFF2-40B4-BE49-F238E27FC236}">
                <a16:creationId xmlns:a16="http://schemas.microsoft.com/office/drawing/2014/main" id="{5DED0714-9DF9-C4AA-9007-4A695CB69AC8}"/>
              </a:ext>
            </a:extLst>
          </p:cNvPr>
          <p:cNvSpPr/>
          <p:nvPr/>
        </p:nvSpPr>
        <p:spPr>
          <a:xfrm>
            <a:off x="5090764" y="196441"/>
            <a:ext cx="6187440" cy="69546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srgbClr val="002060"/>
                </a:solidFill>
                <a:latin typeface="Agency FB" panose="020B0503020202020204" pitchFamily="34" charset="0"/>
              </a:rPr>
              <a:t>En una lista para señalar sucesión por orden cronológico o por grado</a:t>
            </a:r>
          </a:p>
          <a:p>
            <a:pPr algn="ctr"/>
            <a:r>
              <a:rPr lang="es-ES" sz="1600" b="1" dirty="0">
                <a:solidFill>
                  <a:srgbClr val="002060"/>
                </a:solidFill>
                <a:latin typeface="Agency FB" panose="020B0503020202020204" pitchFamily="34" charset="0"/>
              </a:rPr>
              <a:t>de importancia, utilice números o letras minúsculas seguidos de un punto.</a:t>
            </a:r>
            <a:endParaRPr lang="es-PE" sz="1600" b="1" dirty="0">
              <a:solidFill>
                <a:schemeClr val="tx1"/>
              </a:solidFill>
              <a:latin typeface="Agency FB" panose="020B0503020202020204" pitchFamily="34" charset="0"/>
            </a:endParaRPr>
          </a:p>
        </p:txBody>
      </p:sp>
      <p:sp>
        <p:nvSpPr>
          <p:cNvPr id="11" name="Rectángulo 10">
            <a:extLst>
              <a:ext uri="{FF2B5EF4-FFF2-40B4-BE49-F238E27FC236}">
                <a16:creationId xmlns:a16="http://schemas.microsoft.com/office/drawing/2014/main" id="{2C5E704B-561E-1A4E-35F9-F7EA2870D85F}"/>
              </a:ext>
            </a:extLst>
          </p:cNvPr>
          <p:cNvSpPr/>
          <p:nvPr/>
        </p:nvSpPr>
        <p:spPr>
          <a:xfrm>
            <a:off x="5090764" y="4562157"/>
            <a:ext cx="6187440" cy="69564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600" b="1" dirty="0">
                <a:solidFill>
                  <a:srgbClr val="002060"/>
                </a:solidFill>
                <a:latin typeface="Agency FB" panose="020B0503020202020204" pitchFamily="34" charset="0"/>
              </a:rPr>
              <a:t>En oraciones que no implican orden o prioridad de los elementos,</a:t>
            </a:r>
          </a:p>
          <a:p>
            <a:r>
              <a:rPr lang="es-ES" sz="1600" b="1" dirty="0">
                <a:solidFill>
                  <a:srgbClr val="002060"/>
                </a:solidFill>
                <a:latin typeface="Agency FB" panose="020B0503020202020204" pitchFamily="34" charset="0"/>
              </a:rPr>
              <a:t>utilice viñetas y coloque mayúscula al inicio de cada enunciado, el que debe</a:t>
            </a:r>
          </a:p>
          <a:p>
            <a:r>
              <a:rPr lang="es-ES" sz="1600" b="1" dirty="0">
                <a:solidFill>
                  <a:srgbClr val="002060"/>
                </a:solidFill>
                <a:latin typeface="Agency FB" panose="020B0503020202020204" pitchFamily="34" charset="0"/>
              </a:rPr>
              <a:t>terminar con punto..</a:t>
            </a:r>
            <a:endParaRPr lang="es-PE" sz="1600" b="1" dirty="0">
              <a:solidFill>
                <a:schemeClr val="tx1"/>
              </a:solidFill>
              <a:latin typeface="Agency FB" panose="020B0503020202020204" pitchFamily="34" charset="0"/>
            </a:endParaRPr>
          </a:p>
        </p:txBody>
      </p:sp>
      <p:sp>
        <p:nvSpPr>
          <p:cNvPr id="12" name="Rectángulo 11">
            <a:extLst>
              <a:ext uri="{FF2B5EF4-FFF2-40B4-BE49-F238E27FC236}">
                <a16:creationId xmlns:a16="http://schemas.microsoft.com/office/drawing/2014/main" id="{C4C31C06-A5EF-B43E-FE0B-23F8CFB6EF5D}"/>
              </a:ext>
            </a:extLst>
          </p:cNvPr>
          <p:cNvSpPr/>
          <p:nvPr/>
        </p:nvSpPr>
        <p:spPr>
          <a:xfrm>
            <a:off x="5955631" y="1849981"/>
            <a:ext cx="140370" cy="271217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t>3    0.5</a:t>
            </a:r>
            <a:endParaRPr lang="es-PE" sz="1400" b="1" dirty="0"/>
          </a:p>
        </p:txBody>
      </p:sp>
      <p:sp>
        <p:nvSpPr>
          <p:cNvPr id="13" name="Rectángulo 12">
            <a:extLst>
              <a:ext uri="{FF2B5EF4-FFF2-40B4-BE49-F238E27FC236}">
                <a16:creationId xmlns:a16="http://schemas.microsoft.com/office/drawing/2014/main" id="{3DA86E8B-1D02-A22B-5020-A08D72DD0CE3}"/>
              </a:ext>
            </a:extLst>
          </p:cNvPr>
          <p:cNvSpPr/>
          <p:nvPr/>
        </p:nvSpPr>
        <p:spPr>
          <a:xfrm>
            <a:off x="6008685" y="4270914"/>
            <a:ext cx="686846" cy="224621"/>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t>0.5</a:t>
            </a:r>
            <a:endParaRPr lang="es-PE" sz="1400" b="1" dirty="0"/>
          </a:p>
        </p:txBody>
      </p:sp>
      <p:sp>
        <p:nvSpPr>
          <p:cNvPr id="14" name="Rectángulo 13">
            <a:extLst>
              <a:ext uri="{FF2B5EF4-FFF2-40B4-BE49-F238E27FC236}">
                <a16:creationId xmlns:a16="http://schemas.microsoft.com/office/drawing/2014/main" id="{2FC25F2F-3C98-EE88-87B5-E0564734C9D8}"/>
              </a:ext>
            </a:extLst>
          </p:cNvPr>
          <p:cNvSpPr/>
          <p:nvPr/>
        </p:nvSpPr>
        <p:spPr>
          <a:xfrm>
            <a:off x="5786887" y="5286030"/>
            <a:ext cx="498567" cy="2514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1,27</a:t>
            </a:r>
            <a:endParaRPr lang="es-PE" sz="1200" dirty="0">
              <a:solidFill>
                <a:schemeClr val="tx1"/>
              </a:solidFill>
            </a:endParaRPr>
          </a:p>
        </p:txBody>
      </p:sp>
      <p:sp>
        <p:nvSpPr>
          <p:cNvPr id="15" name="Rectángulo 14">
            <a:extLst>
              <a:ext uri="{FF2B5EF4-FFF2-40B4-BE49-F238E27FC236}">
                <a16:creationId xmlns:a16="http://schemas.microsoft.com/office/drawing/2014/main" id="{E1373EEB-4260-AC72-57EE-FF8CE6EBFEAD}"/>
              </a:ext>
            </a:extLst>
          </p:cNvPr>
          <p:cNvSpPr/>
          <p:nvPr/>
        </p:nvSpPr>
        <p:spPr>
          <a:xfrm>
            <a:off x="5955631" y="5880315"/>
            <a:ext cx="135035" cy="101495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t>3       0.5</a:t>
            </a:r>
            <a:endParaRPr lang="es-PE" sz="1400" b="1" dirty="0"/>
          </a:p>
        </p:txBody>
      </p:sp>
      <p:sp>
        <p:nvSpPr>
          <p:cNvPr id="16" name="Rectángulo 15">
            <a:extLst>
              <a:ext uri="{FF2B5EF4-FFF2-40B4-BE49-F238E27FC236}">
                <a16:creationId xmlns:a16="http://schemas.microsoft.com/office/drawing/2014/main" id="{D6F8F311-0C7E-3A28-09B8-2BC8D4364A37}"/>
              </a:ext>
            </a:extLst>
          </p:cNvPr>
          <p:cNvSpPr/>
          <p:nvPr/>
        </p:nvSpPr>
        <p:spPr>
          <a:xfrm>
            <a:off x="5312293" y="6421839"/>
            <a:ext cx="686846" cy="224621"/>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t>0.5</a:t>
            </a:r>
            <a:endParaRPr lang="es-PE" sz="1400" b="1" dirty="0"/>
          </a:p>
        </p:txBody>
      </p:sp>
    </p:spTree>
    <p:extLst>
      <p:ext uri="{BB962C8B-B14F-4D97-AF65-F5344CB8AC3E}">
        <p14:creationId xmlns:p14="http://schemas.microsoft.com/office/powerpoint/2010/main" val="1103908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5F48AD-3538-2932-3BA7-299CB88FD3BA}"/>
              </a:ext>
            </a:extLst>
          </p:cNvPr>
          <p:cNvSpPr>
            <a:spLocks noGrp="1"/>
          </p:cNvSpPr>
          <p:nvPr>
            <p:ph type="title"/>
          </p:nvPr>
        </p:nvSpPr>
        <p:spPr>
          <a:xfrm>
            <a:off x="890765" y="2457221"/>
            <a:ext cx="3482782" cy="1675559"/>
          </a:xfrm>
        </p:spPr>
        <p:txBody>
          <a:bodyPr/>
          <a:lstStyle/>
          <a:p>
            <a:r>
              <a:rPr lang="es-ES" dirty="0"/>
              <a:t>SERIACIÓN Y VIÑETAS</a:t>
            </a:r>
            <a:endParaRPr lang="es-PE" dirty="0"/>
          </a:p>
        </p:txBody>
      </p:sp>
      <p:grpSp>
        <p:nvGrpSpPr>
          <p:cNvPr id="5" name="Grupo 4">
            <a:extLst>
              <a:ext uri="{FF2B5EF4-FFF2-40B4-BE49-F238E27FC236}">
                <a16:creationId xmlns:a16="http://schemas.microsoft.com/office/drawing/2014/main" id="{9BFE9AB3-6209-5B16-4095-CD5421D33F3D}"/>
              </a:ext>
            </a:extLst>
          </p:cNvPr>
          <p:cNvGrpSpPr/>
          <p:nvPr/>
        </p:nvGrpSpPr>
        <p:grpSpPr>
          <a:xfrm>
            <a:off x="5090764" y="1042606"/>
            <a:ext cx="6187440" cy="5815395"/>
            <a:chOff x="4712677" y="1266092"/>
            <a:chExt cx="6166338" cy="4325816"/>
          </a:xfrm>
        </p:grpSpPr>
        <p:sp>
          <p:nvSpPr>
            <p:cNvPr id="6" name="Rectángulo 5">
              <a:extLst>
                <a:ext uri="{FF2B5EF4-FFF2-40B4-BE49-F238E27FC236}">
                  <a16:creationId xmlns:a16="http://schemas.microsoft.com/office/drawing/2014/main" id="{4FB5D8D0-BD8E-B1CD-9CF6-267896364C34}"/>
                </a:ext>
              </a:extLst>
            </p:cNvPr>
            <p:cNvSpPr/>
            <p:nvPr/>
          </p:nvSpPr>
          <p:spPr>
            <a:xfrm>
              <a:off x="4712677" y="1266092"/>
              <a:ext cx="6166338" cy="43258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7" name="CuadroTexto 6">
              <a:extLst>
                <a:ext uri="{FF2B5EF4-FFF2-40B4-BE49-F238E27FC236}">
                  <a16:creationId xmlns:a16="http://schemas.microsoft.com/office/drawing/2014/main" id="{A6F0D14D-1FAC-134F-E831-42D15DBC586B}"/>
                </a:ext>
              </a:extLst>
            </p:cNvPr>
            <p:cNvSpPr txBox="1"/>
            <p:nvPr/>
          </p:nvSpPr>
          <p:spPr>
            <a:xfrm>
              <a:off x="5407469" y="1287091"/>
              <a:ext cx="4822658" cy="3807868"/>
            </a:xfrm>
            <a:prstGeom prst="rect">
              <a:avLst/>
            </a:prstGeom>
            <a:noFill/>
            <a:ln>
              <a:noFill/>
            </a:ln>
          </p:spPr>
          <p:txBody>
            <a:bodyPr wrap="square">
              <a:spAutoFit/>
            </a:bodyPr>
            <a:lstStyle/>
            <a:p>
              <a:pPr>
                <a:lnSpc>
                  <a:spcPct val="200000"/>
                </a:lnSpc>
              </a:pPr>
              <a:r>
                <a:rPr lang="es-ES" sz="1100" dirty="0">
                  <a:ln>
                    <a:noFill/>
                  </a:ln>
                  <a:solidFill>
                    <a:schemeClr val="bg1"/>
                  </a:solidFill>
                  <a:effectLst/>
                  <a:latin typeface="Times New Roman" panose="02020603050405020304" pitchFamily="18" charset="0"/>
                  <a:cs typeface="Times New Roman" panose="02020603050405020304" pitchFamily="18" charset="0"/>
                </a:rPr>
                <a:t>            Esta experticia se adquiere a través de un procedimiento de perfeccionamiento progresivo que consiste en: “(a) dictar una clase cooperativa, (b) evaluar cómo funcionó, (c) reflexionar acerca de cómo podría haberse implementado mejor la cooperación, (d) dictar una clase cooperativa mejorada, (e) evaluar cómo funcionó, y así sucesivamente” (Johnson et al., 1999, p. 11). </a:t>
              </a:r>
              <a:endParaRPr lang="es-ES" sz="1100" dirty="0">
                <a:solidFill>
                  <a:schemeClr val="bg1"/>
                </a:solidFill>
                <a:latin typeface="Times New Roman" panose="02020603050405020304" pitchFamily="18" charset="0"/>
                <a:cs typeface="Times New Roman" panose="02020603050405020304" pitchFamily="18" charset="0"/>
              </a:endParaRPr>
            </a:p>
            <a:p>
              <a:pPr marL="228600" indent="-228600">
                <a:lnSpc>
                  <a:spcPct val="200000"/>
                </a:lnSpc>
                <a:buAutoNum type="arabicPeriod" startAt="7"/>
              </a:pPr>
              <a:endParaRPr lang="es-ES" sz="1100" dirty="0">
                <a:solidFill>
                  <a:schemeClr val="bg1"/>
                </a:solidFill>
                <a:latin typeface="Times New Roman" panose="02020603050405020304" pitchFamily="18" charset="0"/>
                <a:cs typeface="Times New Roman" panose="02020603050405020304" pitchFamily="18" charset="0"/>
              </a:endParaRPr>
            </a:p>
            <a:p>
              <a:pPr marL="228600" indent="-228600">
                <a:lnSpc>
                  <a:spcPct val="200000"/>
                </a:lnSpc>
                <a:buAutoNum type="arabicPeriod" startAt="7"/>
              </a:pPr>
              <a:endParaRPr lang="es-ES" sz="1100" dirty="0">
                <a:solidFill>
                  <a:schemeClr val="bg1"/>
                </a:solidFill>
                <a:latin typeface="Times New Roman" panose="02020603050405020304" pitchFamily="18" charset="0"/>
                <a:cs typeface="Times New Roman" panose="02020603050405020304" pitchFamily="18" charset="0"/>
              </a:endParaRPr>
            </a:p>
            <a:p>
              <a:pPr marL="228600" indent="-228600">
                <a:lnSpc>
                  <a:spcPct val="200000"/>
                </a:lnSpc>
                <a:buAutoNum type="arabicPeriod" startAt="7"/>
              </a:pPr>
              <a:endParaRPr lang="es-ES" sz="1100" dirty="0">
                <a:solidFill>
                  <a:schemeClr val="bg1"/>
                </a:solidFill>
                <a:latin typeface="Times New Roman" panose="02020603050405020304" pitchFamily="18" charset="0"/>
                <a:cs typeface="Times New Roman" panose="02020603050405020304" pitchFamily="18" charset="0"/>
              </a:endParaRPr>
            </a:p>
            <a:p>
              <a:pPr marL="228600" indent="-228600">
                <a:lnSpc>
                  <a:spcPct val="200000"/>
                </a:lnSpc>
                <a:buAutoNum type="arabicPeriod" startAt="7"/>
              </a:pPr>
              <a:endParaRPr lang="es-ES" sz="1100" dirty="0">
                <a:solidFill>
                  <a:schemeClr val="bg1"/>
                </a:solidFill>
                <a:latin typeface="Times New Roman" panose="02020603050405020304" pitchFamily="18" charset="0"/>
                <a:cs typeface="Times New Roman" panose="02020603050405020304" pitchFamily="18" charset="0"/>
              </a:endParaRPr>
            </a:p>
            <a:p>
              <a:pPr>
                <a:lnSpc>
                  <a:spcPct val="200000"/>
                </a:lnSpc>
              </a:pPr>
              <a:r>
                <a:rPr lang="es-ES" sz="1100" dirty="0">
                  <a:solidFill>
                    <a:schemeClr val="bg1"/>
                  </a:solidFill>
                  <a:latin typeface="Times New Roman" panose="02020603050405020304" pitchFamily="18" charset="0"/>
                  <a:cs typeface="Times New Roman" panose="02020603050405020304" pitchFamily="18" charset="0"/>
                </a:rPr>
                <a:t>            Formalizada la metodología, se definen los componentes del entorno hipermedia usado en el aula: “(a) guía de los contenidos: estructuración de la información a través de diferentes módulos temáticos, (b) materiales didácticos multimediáticos y multimodales, (c) módulos interactivos multimedia de respuesta inmediata y (d) tareas de interacción cooperativas” (Del Valle, 2018, p. 29).</a:t>
              </a:r>
            </a:p>
            <a:p>
              <a:pPr marL="228600" indent="-228600">
                <a:lnSpc>
                  <a:spcPct val="200000"/>
                </a:lnSpc>
                <a:buAutoNum type="arabicPeriod" startAt="7"/>
              </a:pPr>
              <a:endParaRPr lang="es-ES" sz="1100" dirty="0">
                <a:solidFill>
                  <a:schemeClr val="bg1"/>
                </a:solidFill>
                <a:latin typeface="Times New Roman" panose="02020603050405020304" pitchFamily="18" charset="0"/>
                <a:cs typeface="Times New Roman" panose="02020603050405020304" pitchFamily="18" charset="0"/>
              </a:endParaRPr>
            </a:p>
          </p:txBody>
        </p:sp>
      </p:grpSp>
      <p:sp>
        <p:nvSpPr>
          <p:cNvPr id="8" name="Rectángulo 7">
            <a:extLst>
              <a:ext uri="{FF2B5EF4-FFF2-40B4-BE49-F238E27FC236}">
                <a16:creationId xmlns:a16="http://schemas.microsoft.com/office/drawing/2014/main" id="{E433FE3D-54A7-3136-78F2-9C4833901E9E}"/>
              </a:ext>
            </a:extLst>
          </p:cNvPr>
          <p:cNvSpPr/>
          <p:nvPr/>
        </p:nvSpPr>
        <p:spPr>
          <a:xfrm>
            <a:off x="5787933" y="1042606"/>
            <a:ext cx="4706946" cy="5815394"/>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Rectángulo 2">
            <a:extLst>
              <a:ext uri="{FF2B5EF4-FFF2-40B4-BE49-F238E27FC236}">
                <a16:creationId xmlns:a16="http://schemas.microsoft.com/office/drawing/2014/main" id="{F6BA03CD-78BB-B29B-24D9-95668F03A9FF}"/>
              </a:ext>
            </a:extLst>
          </p:cNvPr>
          <p:cNvSpPr/>
          <p:nvPr/>
        </p:nvSpPr>
        <p:spPr>
          <a:xfrm>
            <a:off x="5090764" y="2725163"/>
            <a:ext cx="697169" cy="25146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t>3 cm</a:t>
            </a:r>
            <a:endParaRPr lang="es-PE" sz="1400" b="1" dirty="0"/>
          </a:p>
        </p:txBody>
      </p:sp>
      <p:sp>
        <p:nvSpPr>
          <p:cNvPr id="9" name="Rectángulo 8">
            <a:extLst>
              <a:ext uri="{FF2B5EF4-FFF2-40B4-BE49-F238E27FC236}">
                <a16:creationId xmlns:a16="http://schemas.microsoft.com/office/drawing/2014/main" id="{4BFDCBEF-2F15-E8F8-89DE-50FC93DC0FE7}"/>
              </a:ext>
            </a:extLst>
          </p:cNvPr>
          <p:cNvSpPr/>
          <p:nvPr/>
        </p:nvSpPr>
        <p:spPr>
          <a:xfrm>
            <a:off x="5786887" y="1194968"/>
            <a:ext cx="498567" cy="2514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1,27</a:t>
            </a:r>
            <a:endParaRPr lang="es-PE" sz="1200" dirty="0">
              <a:solidFill>
                <a:schemeClr val="tx1"/>
              </a:solidFill>
            </a:endParaRPr>
          </a:p>
        </p:txBody>
      </p:sp>
      <p:sp>
        <p:nvSpPr>
          <p:cNvPr id="10" name="Rectángulo 9">
            <a:extLst>
              <a:ext uri="{FF2B5EF4-FFF2-40B4-BE49-F238E27FC236}">
                <a16:creationId xmlns:a16="http://schemas.microsoft.com/office/drawing/2014/main" id="{5DED0714-9DF9-C4AA-9007-4A695CB69AC8}"/>
              </a:ext>
            </a:extLst>
          </p:cNvPr>
          <p:cNvSpPr/>
          <p:nvPr/>
        </p:nvSpPr>
        <p:spPr>
          <a:xfrm>
            <a:off x="5090764" y="196441"/>
            <a:ext cx="6187440" cy="69546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srgbClr val="002060"/>
                </a:solidFill>
                <a:latin typeface="Agency FB" panose="020B0503020202020204" pitchFamily="34" charset="0"/>
              </a:rPr>
              <a:t>Cuando se escriban elementos en un párrafo, ubíquelos en serie con</a:t>
            </a:r>
          </a:p>
          <a:p>
            <a:pPr algn="ctr"/>
            <a:r>
              <a:rPr lang="es-ES" sz="1600" b="1" dirty="0">
                <a:solidFill>
                  <a:srgbClr val="002060"/>
                </a:solidFill>
                <a:latin typeface="Agency FB" panose="020B0503020202020204" pitchFamily="34" charset="0"/>
              </a:rPr>
              <a:t>letras minúsculas entre paréntesis:.</a:t>
            </a:r>
            <a:endParaRPr lang="es-PE" sz="1600" b="1" dirty="0">
              <a:solidFill>
                <a:schemeClr val="tx1"/>
              </a:solidFill>
              <a:latin typeface="Agency FB" panose="020B0503020202020204" pitchFamily="34" charset="0"/>
            </a:endParaRPr>
          </a:p>
        </p:txBody>
      </p:sp>
      <p:sp>
        <p:nvSpPr>
          <p:cNvPr id="11" name="Rectángulo 10">
            <a:extLst>
              <a:ext uri="{FF2B5EF4-FFF2-40B4-BE49-F238E27FC236}">
                <a16:creationId xmlns:a16="http://schemas.microsoft.com/office/drawing/2014/main" id="{2C5E704B-561E-1A4E-35F9-F7EA2870D85F}"/>
              </a:ext>
            </a:extLst>
          </p:cNvPr>
          <p:cNvSpPr/>
          <p:nvPr/>
        </p:nvSpPr>
        <p:spPr>
          <a:xfrm>
            <a:off x="5113795" y="3133674"/>
            <a:ext cx="6187440" cy="69564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600" b="1" dirty="0">
                <a:solidFill>
                  <a:srgbClr val="002060"/>
                </a:solidFill>
                <a:latin typeface="Agency FB" panose="020B0503020202020204" pitchFamily="34" charset="0"/>
              </a:rPr>
              <a:t>En una oración, utilice comas para separar tres o más elementos que</a:t>
            </a:r>
          </a:p>
          <a:p>
            <a:r>
              <a:rPr lang="es-ES" sz="1600" b="1" dirty="0">
                <a:solidFill>
                  <a:srgbClr val="002060"/>
                </a:solidFill>
                <a:latin typeface="Agency FB" panose="020B0503020202020204" pitchFamily="34" charset="0"/>
              </a:rPr>
              <a:t>no tengan comas internas; use punto y coma para separar tres o más elementos</a:t>
            </a:r>
          </a:p>
          <a:p>
            <a:r>
              <a:rPr lang="es-ES" sz="1600" b="1" dirty="0">
                <a:solidFill>
                  <a:srgbClr val="002060"/>
                </a:solidFill>
                <a:latin typeface="Agency FB" panose="020B0503020202020204" pitchFamily="34" charset="0"/>
              </a:rPr>
              <a:t>que tengan comas internas. </a:t>
            </a:r>
          </a:p>
        </p:txBody>
      </p:sp>
      <p:sp>
        <p:nvSpPr>
          <p:cNvPr id="14" name="Rectángulo 13">
            <a:extLst>
              <a:ext uri="{FF2B5EF4-FFF2-40B4-BE49-F238E27FC236}">
                <a16:creationId xmlns:a16="http://schemas.microsoft.com/office/drawing/2014/main" id="{2FC25F2F-3C98-EE88-87B5-E0564734C9D8}"/>
              </a:ext>
            </a:extLst>
          </p:cNvPr>
          <p:cNvSpPr/>
          <p:nvPr/>
        </p:nvSpPr>
        <p:spPr>
          <a:xfrm>
            <a:off x="5786887" y="4255358"/>
            <a:ext cx="498567" cy="2514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1,27</a:t>
            </a:r>
            <a:endParaRPr lang="es-PE" sz="1200" dirty="0">
              <a:solidFill>
                <a:schemeClr val="tx1"/>
              </a:solidFill>
            </a:endParaRPr>
          </a:p>
        </p:txBody>
      </p:sp>
    </p:spTree>
    <p:extLst>
      <p:ext uri="{BB962C8B-B14F-4D97-AF65-F5344CB8AC3E}">
        <p14:creationId xmlns:p14="http://schemas.microsoft.com/office/powerpoint/2010/main" val="3631966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5F48AD-3538-2932-3BA7-299CB88FD3BA}"/>
              </a:ext>
            </a:extLst>
          </p:cNvPr>
          <p:cNvSpPr>
            <a:spLocks noGrp="1"/>
          </p:cNvSpPr>
          <p:nvPr>
            <p:ph type="title"/>
          </p:nvPr>
        </p:nvSpPr>
        <p:spPr>
          <a:xfrm>
            <a:off x="890765" y="2457221"/>
            <a:ext cx="3482782" cy="1675559"/>
          </a:xfrm>
        </p:spPr>
        <p:txBody>
          <a:bodyPr/>
          <a:lstStyle/>
          <a:p>
            <a:r>
              <a:rPr lang="es-ES" dirty="0"/>
              <a:t>SERIACIÓN Y VIÑETAS</a:t>
            </a:r>
            <a:endParaRPr lang="es-PE" dirty="0"/>
          </a:p>
        </p:txBody>
      </p:sp>
      <p:grpSp>
        <p:nvGrpSpPr>
          <p:cNvPr id="5" name="Grupo 4">
            <a:extLst>
              <a:ext uri="{FF2B5EF4-FFF2-40B4-BE49-F238E27FC236}">
                <a16:creationId xmlns:a16="http://schemas.microsoft.com/office/drawing/2014/main" id="{9BFE9AB3-6209-5B16-4095-CD5421D33F3D}"/>
              </a:ext>
            </a:extLst>
          </p:cNvPr>
          <p:cNvGrpSpPr/>
          <p:nvPr/>
        </p:nvGrpSpPr>
        <p:grpSpPr>
          <a:xfrm>
            <a:off x="5090764" y="1042606"/>
            <a:ext cx="6187440" cy="6162985"/>
            <a:chOff x="4712677" y="1266092"/>
            <a:chExt cx="6166338" cy="4584373"/>
          </a:xfrm>
        </p:grpSpPr>
        <p:sp>
          <p:nvSpPr>
            <p:cNvPr id="6" name="Rectángulo 5">
              <a:extLst>
                <a:ext uri="{FF2B5EF4-FFF2-40B4-BE49-F238E27FC236}">
                  <a16:creationId xmlns:a16="http://schemas.microsoft.com/office/drawing/2014/main" id="{4FB5D8D0-BD8E-B1CD-9CF6-267896364C34}"/>
                </a:ext>
              </a:extLst>
            </p:cNvPr>
            <p:cNvSpPr/>
            <p:nvPr/>
          </p:nvSpPr>
          <p:spPr>
            <a:xfrm>
              <a:off x="4712677" y="1266092"/>
              <a:ext cx="6166338" cy="43258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7" name="CuadroTexto 6">
              <a:extLst>
                <a:ext uri="{FF2B5EF4-FFF2-40B4-BE49-F238E27FC236}">
                  <a16:creationId xmlns:a16="http://schemas.microsoft.com/office/drawing/2014/main" id="{A6F0D14D-1FAC-134F-E831-42D15DBC586B}"/>
                </a:ext>
              </a:extLst>
            </p:cNvPr>
            <p:cNvSpPr txBox="1"/>
            <p:nvPr/>
          </p:nvSpPr>
          <p:spPr>
            <a:xfrm>
              <a:off x="5407469" y="1287091"/>
              <a:ext cx="4822658" cy="4563374"/>
            </a:xfrm>
            <a:prstGeom prst="rect">
              <a:avLst/>
            </a:prstGeom>
            <a:noFill/>
            <a:ln>
              <a:noFill/>
            </a:ln>
          </p:spPr>
          <p:txBody>
            <a:bodyPr wrap="square">
              <a:spAutoFit/>
            </a:bodyPr>
            <a:lstStyle/>
            <a:p>
              <a:pPr>
                <a:lnSpc>
                  <a:spcPct val="200000"/>
                </a:lnSpc>
              </a:pPr>
              <a:r>
                <a:rPr lang="es-ES" sz="1100" dirty="0">
                  <a:ln>
                    <a:noFill/>
                  </a:ln>
                  <a:solidFill>
                    <a:schemeClr val="bg1"/>
                  </a:solidFill>
                  <a:effectLst/>
                  <a:latin typeface="Times New Roman" panose="02020603050405020304" pitchFamily="18" charset="0"/>
                  <a:cs typeface="Times New Roman" panose="02020603050405020304" pitchFamily="18" charset="0"/>
                </a:rPr>
                <a:t>            Tradicionalmente, el SNA se divide en dos partes principales: el sistema nervioso simpático y el parasimpático. El sistema nervioso simpático prepara a un animal para responder de manera más enérgica y precisa durante una emergencia. Entre otras cosas:</a:t>
              </a:r>
            </a:p>
            <a:p>
              <a:pPr marL="533400" indent="-171450">
                <a:lnSpc>
                  <a:spcPct val="200000"/>
                </a:lnSpc>
                <a:buFont typeface="Arial" panose="020B0604020202020204" pitchFamily="34" charset="0"/>
                <a:buChar char="•"/>
              </a:pPr>
              <a:r>
                <a:rPr lang="es-ES" sz="1100" dirty="0">
                  <a:ln>
                    <a:noFill/>
                  </a:ln>
                  <a:solidFill>
                    <a:schemeClr val="bg1"/>
                  </a:solidFill>
                  <a:effectLst/>
                  <a:latin typeface="Times New Roman" panose="02020603050405020304" pitchFamily="18" charset="0"/>
                  <a:cs typeface="Times New Roman" panose="02020603050405020304" pitchFamily="18" charset="0"/>
                </a:rPr>
                <a:t> aumenta la frecuencia cardiaca (de modo que se suministran más oxígeno y  nutrientes a los órganos),</a:t>
              </a:r>
            </a:p>
            <a:p>
              <a:pPr marL="533400" indent="-171450">
                <a:lnSpc>
                  <a:spcPct val="200000"/>
                </a:lnSpc>
                <a:buFont typeface="Arial" panose="020B0604020202020204" pitchFamily="34" charset="0"/>
                <a:buChar char="•"/>
              </a:pPr>
              <a:r>
                <a:rPr lang="es-ES" sz="1100" dirty="0">
                  <a:ln>
                    <a:noFill/>
                  </a:ln>
                  <a:solidFill>
                    <a:schemeClr val="bg1"/>
                  </a:solidFill>
                  <a:effectLst/>
                  <a:latin typeface="Times New Roman" panose="02020603050405020304" pitchFamily="18" charset="0"/>
                  <a:cs typeface="Times New Roman" panose="02020603050405020304" pitchFamily="18" charset="0"/>
                </a:rPr>
                <a:t> aumenta la frecuencia respiratoria (aportando así más oxígeno),</a:t>
              </a:r>
            </a:p>
            <a:p>
              <a:pPr marL="533400" indent="-171450">
                <a:lnSpc>
                  <a:spcPct val="200000"/>
                </a:lnSpc>
                <a:buFont typeface="Arial" panose="020B0604020202020204" pitchFamily="34" charset="0"/>
                <a:buChar char="•"/>
              </a:pPr>
              <a:r>
                <a:rPr lang="es-ES" sz="1100" dirty="0">
                  <a:ln>
                    <a:noFill/>
                  </a:ln>
                  <a:solidFill>
                    <a:schemeClr val="bg1"/>
                  </a:solidFill>
                  <a:effectLst/>
                  <a:latin typeface="Times New Roman" panose="02020603050405020304" pitchFamily="18" charset="0"/>
                  <a:cs typeface="Times New Roman" panose="02020603050405020304" pitchFamily="18" charset="0"/>
                </a:rPr>
                <a:t> dilata las pupilas (lo que resulta en una mayor sensibilidad a la luz),</a:t>
              </a:r>
            </a:p>
            <a:p>
              <a:pPr marL="533400" indent="-171450">
                <a:lnSpc>
                  <a:spcPct val="200000"/>
                </a:lnSpc>
                <a:buFont typeface="Arial" panose="020B0604020202020204" pitchFamily="34" charset="0"/>
                <a:buChar char="•"/>
              </a:pPr>
              <a:r>
                <a:rPr lang="es-ES" sz="1100" dirty="0">
                  <a:ln>
                    <a:noFill/>
                  </a:ln>
                  <a:solidFill>
                    <a:schemeClr val="bg1"/>
                  </a:solidFill>
                  <a:effectLst/>
                  <a:latin typeface="Times New Roman" panose="02020603050405020304" pitchFamily="18" charset="0"/>
                  <a:cs typeface="Times New Roman" panose="02020603050405020304" pitchFamily="18" charset="0"/>
                </a:rPr>
                <a:t> hace que las palmas de las manos transpiren (lo que proporciona mayor  agarre), </a:t>
              </a:r>
            </a:p>
            <a:p>
              <a:pPr marL="533400" indent="-171450">
                <a:lnSpc>
                  <a:spcPct val="200000"/>
                </a:lnSpc>
                <a:buFont typeface="Arial" panose="020B0604020202020204" pitchFamily="34" charset="0"/>
                <a:buChar char="•"/>
              </a:pPr>
              <a:r>
                <a:rPr lang="es-ES" sz="1100" dirty="0">
                  <a:ln>
                    <a:noFill/>
                  </a:ln>
                  <a:solidFill>
                    <a:schemeClr val="bg1"/>
                  </a:solidFill>
                  <a:effectLst/>
                  <a:latin typeface="Times New Roman" panose="02020603050405020304" pitchFamily="18" charset="0"/>
                  <a:cs typeface="Times New Roman" panose="02020603050405020304" pitchFamily="18" charset="0"/>
                </a:rPr>
                <a:t>reduce las funciones digestivas, incluida la salivación (poniéndolas "en suspenso") y </a:t>
              </a:r>
            </a:p>
            <a:p>
              <a:pPr marL="533400" indent="-171450">
                <a:lnSpc>
                  <a:spcPct val="200000"/>
                </a:lnSpc>
                <a:buFont typeface="Arial" panose="020B0604020202020204" pitchFamily="34" charset="0"/>
                <a:buChar char="•"/>
              </a:pPr>
              <a:r>
                <a:rPr lang="es-ES" sz="1100" dirty="0">
                  <a:ln>
                    <a:noFill/>
                  </a:ln>
                  <a:solidFill>
                    <a:schemeClr val="bg1"/>
                  </a:solidFill>
                  <a:effectLst/>
                  <a:latin typeface="Times New Roman" panose="02020603050405020304" pitchFamily="18" charset="0"/>
                  <a:cs typeface="Times New Roman" panose="02020603050405020304" pitchFamily="18" charset="0"/>
                </a:rPr>
                <a:t>relaja la vejiga (deteniendo así otra función que no es importante en una emergencia). (Smith y </a:t>
              </a:r>
              <a:r>
                <a:rPr lang="es-ES" sz="1100" dirty="0" err="1">
                  <a:ln>
                    <a:noFill/>
                  </a:ln>
                  <a:solidFill>
                    <a:schemeClr val="bg1"/>
                  </a:solidFill>
                  <a:effectLst/>
                  <a:latin typeface="Times New Roman" panose="02020603050405020304" pitchFamily="18" charset="0"/>
                  <a:cs typeface="Times New Roman" panose="02020603050405020304" pitchFamily="18" charset="0"/>
                </a:rPr>
                <a:t>Kosslyn</a:t>
              </a:r>
              <a:r>
                <a:rPr lang="es-ES" sz="1100" dirty="0">
                  <a:ln>
                    <a:noFill/>
                  </a:ln>
                  <a:solidFill>
                    <a:schemeClr val="bg1"/>
                  </a:solidFill>
                  <a:effectLst/>
                  <a:latin typeface="Times New Roman" panose="02020603050405020304" pitchFamily="18" charset="0"/>
                  <a:cs typeface="Times New Roman" panose="02020603050405020304" pitchFamily="18" charset="0"/>
                </a:rPr>
                <a:t>, 2008, p. 20)</a:t>
              </a:r>
              <a:endParaRPr lang="es-ES" sz="1100" dirty="0">
                <a:solidFill>
                  <a:schemeClr val="bg1"/>
                </a:solidFill>
                <a:latin typeface="Times New Roman" panose="02020603050405020304" pitchFamily="18" charset="0"/>
                <a:cs typeface="Times New Roman" panose="02020603050405020304" pitchFamily="18" charset="0"/>
              </a:endParaRPr>
            </a:p>
            <a:p>
              <a:pPr marL="228600" indent="-228600">
                <a:lnSpc>
                  <a:spcPct val="200000"/>
                </a:lnSpc>
                <a:buAutoNum type="arabicPeriod" startAt="7"/>
              </a:pPr>
              <a:endParaRPr lang="es-ES" sz="1100" dirty="0">
                <a:solidFill>
                  <a:schemeClr val="bg1"/>
                </a:solidFill>
                <a:latin typeface="Times New Roman" panose="02020603050405020304" pitchFamily="18" charset="0"/>
                <a:cs typeface="Times New Roman" panose="02020603050405020304" pitchFamily="18" charset="0"/>
              </a:endParaRPr>
            </a:p>
            <a:p>
              <a:pPr marL="228600" indent="-228600">
                <a:lnSpc>
                  <a:spcPct val="200000"/>
                </a:lnSpc>
                <a:buAutoNum type="arabicPeriod" startAt="7"/>
              </a:pPr>
              <a:endParaRPr lang="es-ES" sz="1100" dirty="0">
                <a:solidFill>
                  <a:schemeClr val="bg1"/>
                </a:solidFill>
                <a:latin typeface="Times New Roman" panose="02020603050405020304" pitchFamily="18" charset="0"/>
                <a:cs typeface="Times New Roman" panose="02020603050405020304" pitchFamily="18" charset="0"/>
              </a:endParaRPr>
            </a:p>
            <a:p>
              <a:pPr marL="228600" indent="-228600">
                <a:lnSpc>
                  <a:spcPct val="200000"/>
                </a:lnSpc>
                <a:buAutoNum type="arabicPeriod" startAt="7"/>
              </a:pPr>
              <a:endParaRPr lang="es-ES" sz="1100" dirty="0">
                <a:solidFill>
                  <a:schemeClr val="bg1"/>
                </a:solidFill>
                <a:latin typeface="Times New Roman" panose="02020603050405020304" pitchFamily="18" charset="0"/>
                <a:cs typeface="Times New Roman" panose="02020603050405020304" pitchFamily="18" charset="0"/>
              </a:endParaRPr>
            </a:p>
            <a:p>
              <a:pPr>
                <a:lnSpc>
                  <a:spcPct val="200000"/>
                </a:lnSpc>
              </a:pPr>
              <a:r>
                <a:rPr lang="es-ES" sz="1100" dirty="0">
                  <a:solidFill>
                    <a:schemeClr val="bg1"/>
                  </a:solidFill>
                  <a:latin typeface="Times New Roman" panose="02020603050405020304" pitchFamily="18" charset="0"/>
                  <a:cs typeface="Times New Roman" panose="02020603050405020304" pitchFamily="18" charset="0"/>
                </a:rPr>
                <a:t>            </a:t>
              </a:r>
            </a:p>
          </p:txBody>
        </p:sp>
      </p:grpSp>
      <p:sp>
        <p:nvSpPr>
          <p:cNvPr id="8" name="Rectángulo 7">
            <a:extLst>
              <a:ext uri="{FF2B5EF4-FFF2-40B4-BE49-F238E27FC236}">
                <a16:creationId xmlns:a16="http://schemas.microsoft.com/office/drawing/2014/main" id="{E433FE3D-54A7-3136-78F2-9C4833901E9E}"/>
              </a:ext>
            </a:extLst>
          </p:cNvPr>
          <p:cNvSpPr/>
          <p:nvPr/>
        </p:nvSpPr>
        <p:spPr>
          <a:xfrm>
            <a:off x="5787933" y="1042606"/>
            <a:ext cx="4706946" cy="5815394"/>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Rectángulo 2">
            <a:extLst>
              <a:ext uri="{FF2B5EF4-FFF2-40B4-BE49-F238E27FC236}">
                <a16:creationId xmlns:a16="http://schemas.microsoft.com/office/drawing/2014/main" id="{F6BA03CD-78BB-B29B-24D9-95668F03A9FF}"/>
              </a:ext>
            </a:extLst>
          </p:cNvPr>
          <p:cNvSpPr/>
          <p:nvPr/>
        </p:nvSpPr>
        <p:spPr>
          <a:xfrm>
            <a:off x="5090764" y="2725163"/>
            <a:ext cx="697169" cy="25146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t>3 cm</a:t>
            </a:r>
            <a:endParaRPr lang="es-PE" sz="1400" b="1" dirty="0"/>
          </a:p>
        </p:txBody>
      </p:sp>
      <p:sp>
        <p:nvSpPr>
          <p:cNvPr id="9" name="Rectángulo 8">
            <a:extLst>
              <a:ext uri="{FF2B5EF4-FFF2-40B4-BE49-F238E27FC236}">
                <a16:creationId xmlns:a16="http://schemas.microsoft.com/office/drawing/2014/main" id="{4BFDCBEF-2F15-E8F8-89DE-50FC93DC0FE7}"/>
              </a:ext>
            </a:extLst>
          </p:cNvPr>
          <p:cNvSpPr/>
          <p:nvPr/>
        </p:nvSpPr>
        <p:spPr>
          <a:xfrm>
            <a:off x="5786887" y="1194968"/>
            <a:ext cx="498567" cy="2514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1,27</a:t>
            </a:r>
            <a:endParaRPr lang="es-PE" sz="1200" dirty="0">
              <a:solidFill>
                <a:schemeClr val="tx1"/>
              </a:solidFill>
            </a:endParaRPr>
          </a:p>
        </p:txBody>
      </p:sp>
      <p:sp>
        <p:nvSpPr>
          <p:cNvPr id="10" name="Rectángulo 9">
            <a:extLst>
              <a:ext uri="{FF2B5EF4-FFF2-40B4-BE49-F238E27FC236}">
                <a16:creationId xmlns:a16="http://schemas.microsoft.com/office/drawing/2014/main" id="{5DED0714-9DF9-C4AA-9007-4A695CB69AC8}"/>
              </a:ext>
            </a:extLst>
          </p:cNvPr>
          <p:cNvSpPr/>
          <p:nvPr/>
        </p:nvSpPr>
        <p:spPr>
          <a:xfrm>
            <a:off x="5090764" y="104990"/>
            <a:ext cx="6187440" cy="8414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srgbClr val="002060"/>
                </a:solidFill>
                <a:latin typeface="Agency FB" panose="020B0503020202020204" pitchFamily="34" charset="0"/>
              </a:rPr>
              <a:t>Para enumerar tres o más elementos relativos a una oración, emplee</a:t>
            </a:r>
          </a:p>
          <a:p>
            <a:pPr algn="ctr"/>
            <a:r>
              <a:rPr lang="es-ES" sz="1600" b="1" dirty="0">
                <a:solidFill>
                  <a:srgbClr val="002060"/>
                </a:solidFill>
                <a:latin typeface="Agency FB" panose="020B0503020202020204" pitchFamily="34" charset="0"/>
              </a:rPr>
              <a:t>listas con viñetas. En estos casos, debe respetarse la normativa ortográfica. Observe</a:t>
            </a:r>
          </a:p>
          <a:p>
            <a:pPr algn="ctr"/>
            <a:r>
              <a:rPr lang="es-ES" sz="1600" b="1" dirty="0">
                <a:solidFill>
                  <a:srgbClr val="002060"/>
                </a:solidFill>
                <a:latin typeface="Agency FB" panose="020B0503020202020204" pitchFamily="34" charset="0"/>
              </a:rPr>
              <a:t>el margen izquierdo por ser parte de una cita de 40 palabras o más.</a:t>
            </a:r>
            <a:endParaRPr lang="es-PE" sz="1600" b="1" dirty="0">
              <a:solidFill>
                <a:schemeClr val="tx1"/>
              </a:solidFill>
              <a:latin typeface="Agency FB" panose="020B0503020202020204" pitchFamily="34" charset="0"/>
            </a:endParaRPr>
          </a:p>
        </p:txBody>
      </p:sp>
      <p:sp>
        <p:nvSpPr>
          <p:cNvPr id="14" name="Rectángulo 13">
            <a:extLst>
              <a:ext uri="{FF2B5EF4-FFF2-40B4-BE49-F238E27FC236}">
                <a16:creationId xmlns:a16="http://schemas.microsoft.com/office/drawing/2014/main" id="{2FC25F2F-3C98-EE88-87B5-E0564734C9D8}"/>
              </a:ext>
            </a:extLst>
          </p:cNvPr>
          <p:cNvSpPr/>
          <p:nvPr/>
        </p:nvSpPr>
        <p:spPr>
          <a:xfrm>
            <a:off x="5786887" y="4255358"/>
            <a:ext cx="498567" cy="2514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1,27</a:t>
            </a:r>
            <a:endParaRPr lang="es-PE" sz="1200" dirty="0">
              <a:solidFill>
                <a:schemeClr val="tx1"/>
              </a:solidFill>
            </a:endParaRPr>
          </a:p>
        </p:txBody>
      </p:sp>
      <p:sp>
        <p:nvSpPr>
          <p:cNvPr id="4" name="Rectángulo 3">
            <a:extLst>
              <a:ext uri="{FF2B5EF4-FFF2-40B4-BE49-F238E27FC236}">
                <a16:creationId xmlns:a16="http://schemas.microsoft.com/office/drawing/2014/main" id="{3990665E-A986-B3CD-4DC5-D500ED4D5E5E}"/>
              </a:ext>
            </a:extLst>
          </p:cNvPr>
          <p:cNvSpPr/>
          <p:nvPr/>
        </p:nvSpPr>
        <p:spPr>
          <a:xfrm>
            <a:off x="6285454" y="2495352"/>
            <a:ext cx="119659" cy="356767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t>3    0.5</a:t>
            </a:r>
            <a:endParaRPr lang="es-PE" sz="1400" b="1" dirty="0"/>
          </a:p>
        </p:txBody>
      </p:sp>
      <p:sp>
        <p:nvSpPr>
          <p:cNvPr id="12" name="Rectángulo 11">
            <a:extLst>
              <a:ext uri="{FF2B5EF4-FFF2-40B4-BE49-F238E27FC236}">
                <a16:creationId xmlns:a16="http://schemas.microsoft.com/office/drawing/2014/main" id="{8E70AAB5-16B9-621F-58A9-8C6718FFF9CA}"/>
              </a:ext>
            </a:extLst>
          </p:cNvPr>
          <p:cNvSpPr/>
          <p:nvPr/>
        </p:nvSpPr>
        <p:spPr>
          <a:xfrm>
            <a:off x="6405113" y="5771786"/>
            <a:ext cx="599530" cy="291243"/>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t>0.5</a:t>
            </a:r>
            <a:endParaRPr lang="es-PE" sz="1400" b="1" dirty="0"/>
          </a:p>
        </p:txBody>
      </p:sp>
    </p:spTree>
    <p:extLst>
      <p:ext uri="{BB962C8B-B14F-4D97-AF65-F5344CB8AC3E}">
        <p14:creationId xmlns:p14="http://schemas.microsoft.com/office/powerpoint/2010/main" val="2373092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5F48AD-3538-2932-3BA7-299CB88FD3BA}"/>
              </a:ext>
            </a:extLst>
          </p:cNvPr>
          <p:cNvSpPr>
            <a:spLocks noGrp="1"/>
          </p:cNvSpPr>
          <p:nvPr>
            <p:ph type="title"/>
          </p:nvPr>
        </p:nvSpPr>
        <p:spPr>
          <a:xfrm>
            <a:off x="890765" y="2457221"/>
            <a:ext cx="3482782" cy="1675559"/>
          </a:xfrm>
        </p:spPr>
        <p:txBody>
          <a:bodyPr/>
          <a:lstStyle/>
          <a:p>
            <a:r>
              <a:rPr lang="es-ES" dirty="0"/>
              <a:t>SERIACIÓN Y VIÑETAS</a:t>
            </a:r>
            <a:endParaRPr lang="es-PE" dirty="0"/>
          </a:p>
        </p:txBody>
      </p:sp>
      <p:grpSp>
        <p:nvGrpSpPr>
          <p:cNvPr id="5" name="Grupo 4">
            <a:extLst>
              <a:ext uri="{FF2B5EF4-FFF2-40B4-BE49-F238E27FC236}">
                <a16:creationId xmlns:a16="http://schemas.microsoft.com/office/drawing/2014/main" id="{9BFE9AB3-6209-5B16-4095-CD5421D33F3D}"/>
              </a:ext>
            </a:extLst>
          </p:cNvPr>
          <p:cNvGrpSpPr/>
          <p:nvPr/>
        </p:nvGrpSpPr>
        <p:grpSpPr>
          <a:xfrm>
            <a:off x="5090764" y="1042606"/>
            <a:ext cx="6187440" cy="5824432"/>
            <a:chOff x="4712677" y="1266092"/>
            <a:chExt cx="6166338" cy="4332538"/>
          </a:xfrm>
        </p:grpSpPr>
        <p:sp>
          <p:nvSpPr>
            <p:cNvPr id="6" name="Rectángulo 5">
              <a:extLst>
                <a:ext uri="{FF2B5EF4-FFF2-40B4-BE49-F238E27FC236}">
                  <a16:creationId xmlns:a16="http://schemas.microsoft.com/office/drawing/2014/main" id="{4FB5D8D0-BD8E-B1CD-9CF6-267896364C34}"/>
                </a:ext>
              </a:extLst>
            </p:cNvPr>
            <p:cNvSpPr/>
            <p:nvPr/>
          </p:nvSpPr>
          <p:spPr>
            <a:xfrm>
              <a:off x="4712677" y="1266092"/>
              <a:ext cx="6166338" cy="43258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7" name="CuadroTexto 6">
              <a:extLst>
                <a:ext uri="{FF2B5EF4-FFF2-40B4-BE49-F238E27FC236}">
                  <a16:creationId xmlns:a16="http://schemas.microsoft.com/office/drawing/2014/main" id="{A6F0D14D-1FAC-134F-E831-42D15DBC586B}"/>
                </a:ext>
              </a:extLst>
            </p:cNvPr>
            <p:cNvSpPr txBox="1"/>
            <p:nvPr/>
          </p:nvSpPr>
          <p:spPr>
            <a:xfrm>
              <a:off x="5407469" y="1287091"/>
              <a:ext cx="4822658" cy="4311539"/>
            </a:xfrm>
            <a:prstGeom prst="rect">
              <a:avLst/>
            </a:prstGeom>
            <a:noFill/>
            <a:ln>
              <a:noFill/>
            </a:ln>
          </p:spPr>
          <p:txBody>
            <a:bodyPr wrap="square">
              <a:spAutoFit/>
            </a:bodyPr>
            <a:lstStyle/>
            <a:p>
              <a:pPr>
                <a:lnSpc>
                  <a:spcPct val="200000"/>
                </a:lnSpc>
              </a:pPr>
              <a:r>
                <a:rPr lang="es-ES" sz="1100" dirty="0">
                  <a:ln>
                    <a:noFill/>
                  </a:ln>
                  <a:solidFill>
                    <a:schemeClr val="bg1"/>
                  </a:solidFill>
                  <a:effectLst/>
                  <a:latin typeface="Times New Roman" panose="02020603050405020304" pitchFamily="18" charset="0"/>
                  <a:cs typeface="Times New Roman" panose="02020603050405020304" pitchFamily="18" charset="0"/>
                </a:rPr>
                <a:t>            Un procedimiento para explicar a los alumnos cómo deben realizar la tarea de leer el texto y contestar las preguntas podría ser el siguiente:</a:t>
              </a:r>
            </a:p>
            <a:p>
              <a:pPr marL="171450" indent="-171450">
                <a:lnSpc>
                  <a:spcPct val="200000"/>
                </a:lnSpc>
                <a:buFont typeface="Wingdings" panose="05000000000000000000" pitchFamily="2" charset="2"/>
                <a:buChar char="§"/>
              </a:pPr>
              <a:r>
                <a:rPr lang="es-ES" sz="1100" dirty="0">
                  <a:ln>
                    <a:noFill/>
                  </a:ln>
                  <a:solidFill>
                    <a:schemeClr val="bg1"/>
                  </a:solidFill>
                  <a:effectLst/>
                  <a:latin typeface="Times New Roman" panose="02020603050405020304" pitchFamily="18" charset="0"/>
                  <a:cs typeface="Times New Roman" panose="02020603050405020304" pitchFamily="18" charset="0"/>
                </a:rPr>
                <a:t>Parte del grupo lee el texto en voz alta, mientras los demás permanecen en silencio y se percatan de los errores cometidos en la lectura.</a:t>
              </a:r>
            </a:p>
            <a:p>
              <a:pPr marL="171450" indent="-171450">
                <a:lnSpc>
                  <a:spcPct val="200000"/>
                </a:lnSpc>
                <a:buFont typeface="Wingdings" panose="05000000000000000000" pitchFamily="2" charset="2"/>
                <a:buChar char="§"/>
              </a:pPr>
              <a:r>
                <a:rPr lang="es-ES" sz="1100" dirty="0">
                  <a:ln>
                    <a:noFill/>
                  </a:ln>
                  <a:solidFill>
                    <a:schemeClr val="bg1"/>
                  </a:solidFill>
                  <a:effectLst/>
                  <a:latin typeface="Times New Roman" panose="02020603050405020304" pitchFamily="18" charset="0"/>
                  <a:cs typeface="Times New Roman" panose="02020603050405020304" pitchFamily="18" charset="0"/>
                </a:rPr>
                <a:t>Se da paso a la primera pregunta, después de lo cual:</a:t>
              </a:r>
            </a:p>
            <a:p>
              <a:pPr marL="360363" lvl="1" indent="-179388">
                <a:lnSpc>
                  <a:spcPct val="200000"/>
                </a:lnSpc>
                <a:buFont typeface="Times New Roman" panose="02020603050405020304" pitchFamily="18" charset="0"/>
                <a:buChar char="˗"/>
              </a:pPr>
              <a:r>
                <a:rPr lang="es-ES" sz="1100" dirty="0">
                  <a:ln>
                    <a:noFill/>
                  </a:ln>
                  <a:solidFill>
                    <a:schemeClr val="bg1"/>
                  </a:solidFill>
                  <a:effectLst/>
                  <a:latin typeface="Times New Roman" panose="02020603050405020304" pitchFamily="18" charset="0"/>
                  <a:cs typeface="Times New Roman" panose="02020603050405020304" pitchFamily="18" charset="0"/>
                </a:rPr>
                <a:t>Los estudiantes dan a conocer sus respuestas.</a:t>
              </a:r>
            </a:p>
            <a:p>
              <a:pPr marL="360363" lvl="1" indent="-179388">
                <a:lnSpc>
                  <a:spcPct val="200000"/>
                </a:lnSpc>
                <a:buFont typeface="Times New Roman" panose="02020603050405020304" pitchFamily="18" charset="0"/>
                <a:buChar char="˗"/>
              </a:pPr>
              <a:r>
                <a:rPr lang="es-ES" sz="1100" dirty="0">
                  <a:solidFill>
                    <a:schemeClr val="bg1"/>
                  </a:solidFill>
                  <a:latin typeface="Times New Roman" panose="02020603050405020304" pitchFamily="18" charset="0"/>
                  <a:cs typeface="Times New Roman" panose="02020603050405020304" pitchFamily="18" charset="0"/>
                </a:rPr>
                <a:t>El responsable de registrarlas selecciona tres respuestas.</a:t>
              </a:r>
            </a:p>
            <a:p>
              <a:pPr marL="360363" lvl="1" indent="-179388">
                <a:lnSpc>
                  <a:spcPct val="200000"/>
                </a:lnSpc>
                <a:buFont typeface="Times New Roman" panose="02020603050405020304" pitchFamily="18" charset="0"/>
                <a:buChar char="˗"/>
              </a:pPr>
              <a:r>
                <a:rPr lang="es-ES" sz="1100" dirty="0">
                  <a:solidFill>
                    <a:schemeClr val="bg1"/>
                  </a:solidFill>
                  <a:latin typeface="Times New Roman" panose="02020603050405020304" pitchFamily="18" charset="0"/>
                  <a:cs typeface="Times New Roman" panose="02020603050405020304" pitchFamily="18" charset="0"/>
                </a:rPr>
                <a:t>El grupo elige la respuesta más aceptable.</a:t>
              </a:r>
            </a:p>
            <a:p>
              <a:pPr marL="360363" lvl="1" indent="-179388">
                <a:lnSpc>
                  <a:spcPct val="200000"/>
                </a:lnSpc>
                <a:buFont typeface="Times New Roman" panose="02020603050405020304" pitchFamily="18" charset="0"/>
                <a:buChar char="˗"/>
              </a:pPr>
              <a:r>
                <a:rPr lang="es-ES" sz="1100" dirty="0">
                  <a:solidFill>
                    <a:schemeClr val="bg1"/>
                  </a:solidFill>
                  <a:latin typeface="Times New Roman" panose="02020603050405020304" pitchFamily="18" charset="0"/>
                  <a:cs typeface="Times New Roman" panose="02020603050405020304" pitchFamily="18" charset="0"/>
                </a:rPr>
                <a:t>El responsable de la verificación solicita que el grupo fundamente dicha respuesta.</a:t>
              </a:r>
            </a:p>
            <a:p>
              <a:pPr marL="171450" indent="-171450">
                <a:lnSpc>
                  <a:spcPct val="200000"/>
                </a:lnSpc>
                <a:buFont typeface="Wingdings" panose="05000000000000000000" pitchFamily="2" charset="2"/>
                <a:buChar char="§"/>
              </a:pPr>
              <a:r>
                <a:rPr lang="es-ES" sz="1100" dirty="0">
                  <a:solidFill>
                    <a:schemeClr val="bg1"/>
                  </a:solidFill>
                  <a:latin typeface="Times New Roman" panose="02020603050405020304" pitchFamily="18" charset="0"/>
                  <a:cs typeface="Times New Roman" panose="02020603050405020304" pitchFamily="18" charset="0"/>
                </a:rPr>
                <a:t>Se continúa con el procedimiento para cada pregunta y respuesta.</a:t>
              </a:r>
            </a:p>
            <a:p>
              <a:pPr marL="171450" indent="-171450">
                <a:lnSpc>
                  <a:spcPct val="200000"/>
                </a:lnSpc>
                <a:buFont typeface="Wingdings" panose="05000000000000000000" pitchFamily="2" charset="2"/>
                <a:buChar char="§"/>
              </a:pPr>
              <a:r>
                <a:rPr lang="es-ES" sz="1100" dirty="0">
                  <a:ln>
                    <a:noFill/>
                  </a:ln>
                  <a:solidFill>
                    <a:schemeClr val="bg1"/>
                  </a:solidFill>
                  <a:effectLst/>
                  <a:latin typeface="Times New Roman" panose="02020603050405020304" pitchFamily="18" charset="0"/>
                  <a:cs typeface="Times New Roman" panose="02020603050405020304" pitchFamily="18" charset="0"/>
                </a:rPr>
                <a:t>Después de responder todas las preguntas, el grupo sintetiza con una visión global del texto sobre el significado y la relación con lo aprendido (Johnson et al. 1999).</a:t>
              </a:r>
              <a:endParaRPr lang="es-ES" sz="1100" dirty="0">
                <a:solidFill>
                  <a:schemeClr val="bg1"/>
                </a:solidFill>
                <a:latin typeface="Times New Roman" panose="02020603050405020304" pitchFamily="18" charset="0"/>
                <a:cs typeface="Times New Roman" panose="02020603050405020304" pitchFamily="18" charset="0"/>
              </a:endParaRPr>
            </a:p>
            <a:p>
              <a:pPr marL="228600" indent="-228600">
                <a:lnSpc>
                  <a:spcPct val="200000"/>
                </a:lnSpc>
                <a:buAutoNum type="arabicPeriod" startAt="7"/>
              </a:pPr>
              <a:endParaRPr lang="es-ES" sz="1100" dirty="0">
                <a:solidFill>
                  <a:schemeClr val="bg1"/>
                </a:solidFill>
                <a:latin typeface="Times New Roman" panose="02020603050405020304" pitchFamily="18" charset="0"/>
                <a:cs typeface="Times New Roman" panose="02020603050405020304" pitchFamily="18" charset="0"/>
              </a:endParaRPr>
            </a:p>
            <a:p>
              <a:pPr marL="228600" indent="-228600">
                <a:lnSpc>
                  <a:spcPct val="200000"/>
                </a:lnSpc>
                <a:buAutoNum type="arabicPeriod" startAt="7"/>
              </a:pPr>
              <a:endParaRPr lang="es-ES" sz="1100" dirty="0">
                <a:solidFill>
                  <a:schemeClr val="bg1"/>
                </a:solidFill>
                <a:latin typeface="Times New Roman" panose="02020603050405020304" pitchFamily="18" charset="0"/>
                <a:cs typeface="Times New Roman" panose="02020603050405020304" pitchFamily="18" charset="0"/>
              </a:endParaRPr>
            </a:p>
            <a:p>
              <a:pPr>
                <a:lnSpc>
                  <a:spcPct val="200000"/>
                </a:lnSpc>
              </a:pPr>
              <a:r>
                <a:rPr lang="es-ES" sz="1100" dirty="0">
                  <a:solidFill>
                    <a:schemeClr val="bg1"/>
                  </a:solidFill>
                  <a:latin typeface="Times New Roman" panose="02020603050405020304" pitchFamily="18" charset="0"/>
                  <a:cs typeface="Times New Roman" panose="02020603050405020304" pitchFamily="18" charset="0"/>
                </a:rPr>
                <a:t>            </a:t>
              </a:r>
            </a:p>
          </p:txBody>
        </p:sp>
      </p:grpSp>
      <p:sp>
        <p:nvSpPr>
          <p:cNvPr id="8" name="Rectángulo 7">
            <a:extLst>
              <a:ext uri="{FF2B5EF4-FFF2-40B4-BE49-F238E27FC236}">
                <a16:creationId xmlns:a16="http://schemas.microsoft.com/office/drawing/2014/main" id="{E433FE3D-54A7-3136-78F2-9C4833901E9E}"/>
              </a:ext>
            </a:extLst>
          </p:cNvPr>
          <p:cNvSpPr/>
          <p:nvPr/>
        </p:nvSpPr>
        <p:spPr>
          <a:xfrm>
            <a:off x="5787933" y="1042606"/>
            <a:ext cx="4706946" cy="5815394"/>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Rectángulo 2">
            <a:extLst>
              <a:ext uri="{FF2B5EF4-FFF2-40B4-BE49-F238E27FC236}">
                <a16:creationId xmlns:a16="http://schemas.microsoft.com/office/drawing/2014/main" id="{F6BA03CD-78BB-B29B-24D9-95668F03A9FF}"/>
              </a:ext>
            </a:extLst>
          </p:cNvPr>
          <p:cNvSpPr/>
          <p:nvPr/>
        </p:nvSpPr>
        <p:spPr>
          <a:xfrm>
            <a:off x="5090764" y="2725163"/>
            <a:ext cx="697169" cy="25146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t>3 cm</a:t>
            </a:r>
            <a:endParaRPr lang="es-PE" sz="1400" b="1" dirty="0"/>
          </a:p>
        </p:txBody>
      </p:sp>
      <p:sp>
        <p:nvSpPr>
          <p:cNvPr id="9" name="Rectángulo 8">
            <a:extLst>
              <a:ext uri="{FF2B5EF4-FFF2-40B4-BE49-F238E27FC236}">
                <a16:creationId xmlns:a16="http://schemas.microsoft.com/office/drawing/2014/main" id="{4BFDCBEF-2F15-E8F8-89DE-50FC93DC0FE7}"/>
              </a:ext>
            </a:extLst>
          </p:cNvPr>
          <p:cNvSpPr/>
          <p:nvPr/>
        </p:nvSpPr>
        <p:spPr>
          <a:xfrm>
            <a:off x="5786887" y="1194968"/>
            <a:ext cx="498567" cy="2514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1,27</a:t>
            </a:r>
            <a:endParaRPr lang="es-PE" sz="1200" dirty="0">
              <a:solidFill>
                <a:schemeClr val="tx1"/>
              </a:solidFill>
            </a:endParaRPr>
          </a:p>
        </p:txBody>
      </p:sp>
      <p:sp>
        <p:nvSpPr>
          <p:cNvPr id="10" name="Rectángulo 9">
            <a:extLst>
              <a:ext uri="{FF2B5EF4-FFF2-40B4-BE49-F238E27FC236}">
                <a16:creationId xmlns:a16="http://schemas.microsoft.com/office/drawing/2014/main" id="{5DED0714-9DF9-C4AA-9007-4A695CB69AC8}"/>
              </a:ext>
            </a:extLst>
          </p:cNvPr>
          <p:cNvSpPr/>
          <p:nvPr/>
        </p:nvSpPr>
        <p:spPr>
          <a:xfrm>
            <a:off x="5090764" y="104990"/>
            <a:ext cx="6187440" cy="8414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srgbClr val="002060"/>
                </a:solidFill>
                <a:latin typeface="Agency FB" panose="020B0503020202020204" pitchFamily="34" charset="0"/>
              </a:rPr>
              <a:t>Utilice listas con viñetas hasta un máximo de 2 niveles. Respete siempre</a:t>
            </a:r>
          </a:p>
          <a:p>
            <a:pPr algn="ctr"/>
            <a:r>
              <a:rPr lang="es-ES" sz="1600" b="1" dirty="0">
                <a:solidFill>
                  <a:srgbClr val="002060"/>
                </a:solidFill>
                <a:latin typeface="Agency FB" panose="020B0503020202020204" pitchFamily="34" charset="0"/>
              </a:rPr>
              <a:t>la normativa ortográfica.</a:t>
            </a:r>
            <a:endParaRPr lang="es-PE" sz="1600" b="1" dirty="0">
              <a:solidFill>
                <a:schemeClr val="tx1"/>
              </a:solidFill>
              <a:latin typeface="Agency FB" panose="020B0503020202020204" pitchFamily="34" charset="0"/>
            </a:endParaRPr>
          </a:p>
        </p:txBody>
      </p:sp>
      <p:sp>
        <p:nvSpPr>
          <p:cNvPr id="4" name="Rectángulo 3">
            <a:extLst>
              <a:ext uri="{FF2B5EF4-FFF2-40B4-BE49-F238E27FC236}">
                <a16:creationId xmlns:a16="http://schemas.microsoft.com/office/drawing/2014/main" id="{3990665E-A986-B3CD-4DC5-D500ED4D5E5E}"/>
              </a:ext>
            </a:extLst>
          </p:cNvPr>
          <p:cNvSpPr/>
          <p:nvPr/>
        </p:nvSpPr>
        <p:spPr>
          <a:xfrm>
            <a:off x="5943600" y="1868413"/>
            <a:ext cx="114370" cy="41946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t>3    0.5</a:t>
            </a:r>
            <a:endParaRPr lang="es-PE" sz="1400" b="1" dirty="0"/>
          </a:p>
        </p:txBody>
      </p:sp>
      <p:sp>
        <p:nvSpPr>
          <p:cNvPr id="12" name="Rectángulo 11">
            <a:extLst>
              <a:ext uri="{FF2B5EF4-FFF2-40B4-BE49-F238E27FC236}">
                <a16:creationId xmlns:a16="http://schemas.microsoft.com/office/drawing/2014/main" id="{8E70AAB5-16B9-621F-58A9-8C6718FFF9CA}"/>
              </a:ext>
            </a:extLst>
          </p:cNvPr>
          <p:cNvSpPr/>
          <p:nvPr/>
        </p:nvSpPr>
        <p:spPr>
          <a:xfrm>
            <a:off x="6067906" y="5771786"/>
            <a:ext cx="599530" cy="291243"/>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t>0.5</a:t>
            </a:r>
            <a:endParaRPr lang="es-PE" sz="1400" b="1" dirty="0"/>
          </a:p>
        </p:txBody>
      </p:sp>
      <p:sp>
        <p:nvSpPr>
          <p:cNvPr id="11" name="Rectángulo 10">
            <a:extLst>
              <a:ext uri="{FF2B5EF4-FFF2-40B4-BE49-F238E27FC236}">
                <a16:creationId xmlns:a16="http://schemas.microsoft.com/office/drawing/2014/main" id="{1E786EEC-14B0-9AA2-B1A2-858F90674F54}"/>
              </a:ext>
            </a:extLst>
          </p:cNvPr>
          <p:cNvSpPr/>
          <p:nvPr/>
        </p:nvSpPr>
        <p:spPr>
          <a:xfrm>
            <a:off x="6121706" y="2905113"/>
            <a:ext cx="114370" cy="162553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t>3    0.5</a:t>
            </a:r>
            <a:endParaRPr lang="es-PE" sz="1400" b="1" dirty="0"/>
          </a:p>
        </p:txBody>
      </p:sp>
    </p:spTree>
    <p:extLst>
      <p:ext uri="{BB962C8B-B14F-4D97-AF65-F5344CB8AC3E}">
        <p14:creationId xmlns:p14="http://schemas.microsoft.com/office/powerpoint/2010/main" val="2022385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ángulo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prstClr val="white"/>
              </a:solidFill>
              <a:effectLst/>
              <a:uLnTx/>
              <a:uFillTx/>
              <a:latin typeface="Goudy Old Style"/>
              <a:ea typeface="+mn-ea"/>
              <a:cs typeface="+mn-cs"/>
            </a:endParaRPr>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Imagen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727498" y="1524000"/>
            <a:ext cx="4538124" cy="970450"/>
          </a:xfrm>
        </p:spPr>
        <p:txBody>
          <a:bodyPr rtlCol="0" anchor="b">
            <a:normAutofit fontScale="90000"/>
          </a:bodyPr>
          <a:lstStyle/>
          <a:p>
            <a:pPr algn="l"/>
            <a:r>
              <a:rPr lang="es-ES" sz="3600" dirty="0"/>
              <a:t>GUÍA PARA APLICAR  </a:t>
            </a:r>
            <a:r>
              <a:rPr lang="es-ES" sz="4400" b="1" dirty="0"/>
              <a:t>EL MANUAL APA</a:t>
            </a:r>
            <a:br>
              <a:rPr lang="es-ES" sz="4000" b="1" dirty="0"/>
            </a:br>
            <a:r>
              <a:rPr lang="es-ES" sz="4000" b="1" dirty="0"/>
              <a:t>Sétima edición</a:t>
            </a:r>
            <a:endParaRPr lang="es-ES" sz="4000" dirty="0"/>
          </a:p>
        </p:txBody>
      </p:sp>
      <p:sp>
        <p:nvSpPr>
          <p:cNvPr id="24" name="Marcador de contenido 2">
            <a:extLst>
              <a:ext uri="{FF2B5EF4-FFF2-40B4-BE49-F238E27FC236}">
                <a16:creationId xmlns:a16="http://schemas.microsoft.com/office/drawing/2014/main" id="{F260476B-CCA6-412B-A9C5-399C34AE6F05}"/>
              </a:ext>
            </a:extLst>
          </p:cNvPr>
          <p:cNvSpPr>
            <a:spLocks noGrp="1"/>
          </p:cNvSpPr>
          <p:nvPr>
            <p:ph idx="1"/>
          </p:nvPr>
        </p:nvSpPr>
        <p:spPr>
          <a:xfrm>
            <a:off x="7035021" y="3408848"/>
            <a:ext cx="4403596" cy="2794244"/>
          </a:xfrm>
        </p:spPr>
        <p:txBody>
          <a:bodyPr rtlCol="0" anchor="t">
            <a:normAutofit/>
          </a:bodyPr>
          <a:lstStyle/>
          <a:p>
            <a:pPr marL="36900" lvl="0" indent="0" rtl="0">
              <a:buNone/>
            </a:pPr>
            <a:r>
              <a:rPr lang="es-ES" sz="2400" dirty="0"/>
              <a:t>Dra. MARTINA BAZÁN</a:t>
            </a:r>
          </a:p>
          <a:p>
            <a:pPr marL="36900" lvl="0" indent="0" rtl="0">
              <a:buNone/>
            </a:pPr>
            <a:r>
              <a:rPr lang="es-ES" sz="2000" dirty="0"/>
              <a:t>Universidad Nacional de Educación Enrique Guzmán y Valle Alma Máter del Magisterio Nacional VICERRECTORADO DE INVESTIGACIÓN</a:t>
            </a:r>
            <a:endParaRPr lang="es-ES" sz="2400" dirty="0"/>
          </a:p>
          <a:p>
            <a:pPr rtl="0"/>
            <a:endParaRPr lang="es-ES" sz="2400" dirty="0"/>
          </a:p>
        </p:txBody>
      </p:sp>
    </p:spTree>
    <p:extLst>
      <p:ext uri="{BB962C8B-B14F-4D97-AF65-F5344CB8AC3E}">
        <p14:creationId xmlns:p14="http://schemas.microsoft.com/office/powerpoint/2010/main" val="322023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30CCFE4-4149-7B70-585C-86EAAC986BD9}"/>
              </a:ext>
            </a:extLst>
          </p:cNvPr>
          <p:cNvSpPr>
            <a:spLocks noGrp="1"/>
          </p:cNvSpPr>
          <p:nvPr>
            <p:ph type="title"/>
          </p:nvPr>
        </p:nvSpPr>
        <p:spPr>
          <a:xfrm>
            <a:off x="919119" y="78300"/>
            <a:ext cx="10353762" cy="1261872"/>
          </a:xfrm>
        </p:spPr>
        <p:txBody>
          <a:bodyPr anchor="ctr">
            <a:normAutofit/>
          </a:bodyPr>
          <a:lstStyle/>
          <a:p>
            <a:r>
              <a:rPr lang="es-ES" dirty="0"/>
              <a:t>FORMATO GENERAL</a:t>
            </a:r>
            <a:endParaRPr lang="es-PE" dirty="0"/>
          </a:p>
        </p:txBody>
      </p:sp>
      <p:pic>
        <p:nvPicPr>
          <p:cNvPr id="8" name="Imagen 7" descr="Logotipo&#10;&#10;Descripción generada automáticamente">
            <a:extLst>
              <a:ext uri="{FF2B5EF4-FFF2-40B4-BE49-F238E27FC236}">
                <a16:creationId xmlns:a16="http://schemas.microsoft.com/office/drawing/2014/main" id="{7DD184B5-16A7-B461-658F-43D879897092}"/>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Lst>
          </a:blip>
          <a:srcRect l="24124" t="7243" r="26991" b="7771"/>
          <a:stretch/>
        </p:blipFill>
        <p:spPr>
          <a:xfrm>
            <a:off x="657726" y="1240101"/>
            <a:ext cx="644844" cy="600577"/>
          </a:xfrm>
          <a:prstGeom prst="rect">
            <a:avLst/>
          </a:prstGeom>
          <a:noFill/>
        </p:spPr>
      </p:pic>
      <p:sp>
        <p:nvSpPr>
          <p:cNvPr id="6" name="Marcador de texto 5">
            <a:extLst>
              <a:ext uri="{FF2B5EF4-FFF2-40B4-BE49-F238E27FC236}">
                <a16:creationId xmlns:a16="http://schemas.microsoft.com/office/drawing/2014/main" id="{1EDE2EF4-3306-B468-17A6-21F5EEE93F73}"/>
              </a:ext>
            </a:extLst>
          </p:cNvPr>
          <p:cNvSpPr>
            <a:spLocks noGrp="1"/>
          </p:cNvSpPr>
          <p:nvPr>
            <p:ph sz="half" idx="2"/>
          </p:nvPr>
        </p:nvSpPr>
        <p:spPr>
          <a:xfrm>
            <a:off x="958052" y="1840678"/>
            <a:ext cx="3070041" cy="1557528"/>
          </a:xfrm>
        </p:spPr>
        <p:txBody>
          <a:bodyPr anchor="t">
            <a:normAutofit fontScale="62500" lnSpcReduction="20000"/>
          </a:bodyPr>
          <a:lstStyle/>
          <a:p>
            <a:pPr marL="36900" indent="0" algn="just">
              <a:buNone/>
            </a:pPr>
            <a:r>
              <a:rPr lang="es-ES" dirty="0"/>
              <a:t>Use márgenes de 2.54 cm en los lados superior, inferior y derecho de la página y de 3 cm en el izquierdo. [Si bien el Manual APA utiliza como unidad de medida la pulgada, que pertenece al sistema inglés, la UNE opta por el uso del sistema métrico decimal.]</a:t>
            </a:r>
            <a:endParaRPr lang="es-PE" dirty="0"/>
          </a:p>
        </p:txBody>
      </p:sp>
      <p:sp>
        <p:nvSpPr>
          <p:cNvPr id="9" name="CuadroTexto 8">
            <a:extLst>
              <a:ext uri="{FF2B5EF4-FFF2-40B4-BE49-F238E27FC236}">
                <a16:creationId xmlns:a16="http://schemas.microsoft.com/office/drawing/2014/main" id="{CBC65E65-B212-12D7-234E-6BFC822F511B}"/>
              </a:ext>
            </a:extLst>
          </p:cNvPr>
          <p:cNvSpPr txBox="1"/>
          <p:nvPr/>
        </p:nvSpPr>
        <p:spPr>
          <a:xfrm>
            <a:off x="1558639" y="1229711"/>
            <a:ext cx="2258777" cy="523220"/>
          </a:xfrm>
          <a:prstGeom prst="rect">
            <a:avLst/>
          </a:prstGeom>
          <a:noFill/>
        </p:spPr>
        <p:txBody>
          <a:bodyPr wrap="square" rtlCol="0">
            <a:spAutoFit/>
          </a:bodyPr>
          <a:lstStyle/>
          <a:p>
            <a:r>
              <a:rPr lang="es-ES" sz="2800" b="1" dirty="0">
                <a:solidFill>
                  <a:srgbClr val="FED04A"/>
                </a:solidFill>
                <a:latin typeface="Agency FB" panose="020B0503020202020204" pitchFamily="34" charset="0"/>
              </a:rPr>
              <a:t>Márgenes </a:t>
            </a:r>
            <a:endParaRPr lang="es-PE" sz="2800" b="1" dirty="0">
              <a:solidFill>
                <a:srgbClr val="FED04A"/>
              </a:solidFill>
              <a:latin typeface="Agency FB" panose="020B0503020202020204" pitchFamily="34" charset="0"/>
            </a:endParaRPr>
          </a:p>
        </p:txBody>
      </p:sp>
      <p:sp>
        <p:nvSpPr>
          <p:cNvPr id="11" name="Marcador de texto 5">
            <a:extLst>
              <a:ext uri="{FF2B5EF4-FFF2-40B4-BE49-F238E27FC236}">
                <a16:creationId xmlns:a16="http://schemas.microsoft.com/office/drawing/2014/main" id="{8DCC7428-24DB-DB7D-3596-2D2D08DAAC81}"/>
              </a:ext>
            </a:extLst>
          </p:cNvPr>
          <p:cNvSpPr txBox="1">
            <a:spLocks/>
          </p:cNvSpPr>
          <p:nvPr/>
        </p:nvSpPr>
        <p:spPr>
          <a:xfrm>
            <a:off x="992714" y="4296764"/>
            <a:ext cx="3070041" cy="1557528"/>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just">
              <a:buFont typeface="Wingdings 2" charset="2"/>
              <a:buNone/>
            </a:pPr>
            <a:r>
              <a:rPr lang="es-ES" sz="1400" dirty="0"/>
              <a:t>Use doble espacio (2.0) en todo el texto. Esto incluye la página del título, el resumen, el texto, los encabezados, las citas en bloque, la lista de referencias y los apéndices.</a:t>
            </a:r>
            <a:endParaRPr lang="es-PE" sz="1400" dirty="0"/>
          </a:p>
        </p:txBody>
      </p:sp>
      <p:sp>
        <p:nvSpPr>
          <p:cNvPr id="12" name="Marcador de texto 5">
            <a:extLst>
              <a:ext uri="{FF2B5EF4-FFF2-40B4-BE49-F238E27FC236}">
                <a16:creationId xmlns:a16="http://schemas.microsoft.com/office/drawing/2014/main" id="{B3C75B19-4EE9-363D-648F-B88772BDA954}"/>
              </a:ext>
            </a:extLst>
          </p:cNvPr>
          <p:cNvSpPr txBox="1">
            <a:spLocks/>
          </p:cNvSpPr>
          <p:nvPr/>
        </p:nvSpPr>
        <p:spPr>
          <a:xfrm>
            <a:off x="8583834" y="2184927"/>
            <a:ext cx="3070041" cy="3149707"/>
          </a:xfrm>
          <a:prstGeom prst="rect">
            <a:avLst/>
          </a:prstGeom>
          <a:effectLst>
            <a:outerShdw blurRad="25400" dir="17880000">
              <a:srgbClr val="000000">
                <a:alpha val="46000"/>
              </a:srgbClr>
            </a:outerShdw>
          </a:effectLst>
        </p:spPr>
        <p:txBody>
          <a:bodyPr vert="horz" lIns="91440" tIns="45720" rIns="91440" bIns="45720" rtlCol="0" anchor="t">
            <a:normAutofit fontScale="55000" lnSpcReduction="2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just">
              <a:buClr>
                <a:srgbClr val="FED04A"/>
              </a:buClr>
              <a:buFont typeface="Wingdings" panose="05000000000000000000" pitchFamily="2" charset="2"/>
              <a:buChar char=""/>
            </a:pPr>
            <a:r>
              <a:rPr lang="es-ES" sz="2500" dirty="0"/>
              <a:t>Las páginas irán numeradas. El número de cada una irá en la esquina superior derecha.</a:t>
            </a:r>
          </a:p>
          <a:p>
            <a:pPr algn="just">
              <a:buClr>
                <a:srgbClr val="FED04A"/>
              </a:buClr>
              <a:buFont typeface="Wingdings" panose="05000000000000000000" pitchFamily="2" charset="2"/>
              <a:buChar char=""/>
            </a:pPr>
            <a:r>
              <a:rPr lang="es-ES" sz="2500" dirty="0"/>
              <a:t>Las páginas preliminares irán numeradas en romanos, y con minúsculas, como se estila en las publicaciones académicas.</a:t>
            </a:r>
          </a:p>
          <a:p>
            <a:pPr algn="just">
              <a:buClr>
                <a:srgbClr val="FED04A"/>
              </a:buClr>
              <a:buFont typeface="Wingdings" panose="05000000000000000000" pitchFamily="2" charset="2"/>
              <a:buChar char=""/>
            </a:pPr>
            <a:r>
              <a:rPr lang="es-ES" sz="2500" dirty="0"/>
              <a:t>La portada se cuenta como página número 1, pero este no se escribe.</a:t>
            </a:r>
          </a:p>
          <a:p>
            <a:pPr algn="just">
              <a:buClr>
                <a:srgbClr val="FED04A"/>
              </a:buClr>
              <a:buFont typeface="Wingdings" panose="05000000000000000000" pitchFamily="2" charset="2"/>
              <a:buChar char=""/>
            </a:pPr>
            <a:r>
              <a:rPr lang="es-ES" sz="2500" dirty="0"/>
              <a:t>Después de la introducción, es decir desde el capítulo I hasta el final, se sigue la numeración de las páginas pero en números arábigos</a:t>
            </a:r>
            <a:r>
              <a:rPr lang="es-ES" dirty="0"/>
              <a:t>.</a:t>
            </a:r>
            <a:endParaRPr lang="es-PE" dirty="0"/>
          </a:p>
        </p:txBody>
      </p:sp>
      <p:sp>
        <p:nvSpPr>
          <p:cNvPr id="13" name="Marcador de texto 5">
            <a:extLst>
              <a:ext uri="{FF2B5EF4-FFF2-40B4-BE49-F238E27FC236}">
                <a16:creationId xmlns:a16="http://schemas.microsoft.com/office/drawing/2014/main" id="{F7102F3F-CB8F-331E-25D8-439F4363D281}"/>
              </a:ext>
            </a:extLst>
          </p:cNvPr>
          <p:cNvSpPr txBox="1">
            <a:spLocks/>
          </p:cNvSpPr>
          <p:nvPr/>
        </p:nvSpPr>
        <p:spPr>
          <a:xfrm>
            <a:off x="4921932" y="1941067"/>
            <a:ext cx="3094213" cy="475671"/>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just">
              <a:buFont typeface="Wingdings 2" charset="2"/>
              <a:buNone/>
            </a:pPr>
            <a:r>
              <a:rPr lang="es-ES" sz="1400" dirty="0"/>
              <a:t>Utilice Times New </a:t>
            </a:r>
            <a:r>
              <a:rPr lang="es-ES" sz="1400" dirty="0" err="1"/>
              <a:t>Roman</a:t>
            </a:r>
            <a:r>
              <a:rPr lang="es-ES" sz="1400" dirty="0"/>
              <a:t> de 12 puntos en todo el texto.</a:t>
            </a:r>
            <a:endParaRPr lang="es-PE" sz="1400" dirty="0"/>
          </a:p>
        </p:txBody>
      </p:sp>
      <p:pic>
        <p:nvPicPr>
          <p:cNvPr id="15" name="Imagen 14">
            <a:extLst>
              <a:ext uri="{FF2B5EF4-FFF2-40B4-BE49-F238E27FC236}">
                <a16:creationId xmlns:a16="http://schemas.microsoft.com/office/drawing/2014/main" id="{E63ED3D4-1770-4C63-95EF-09263D2ABF70}"/>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244" b="90756" l="9434" r="89937">
                        <a14:foregroundMark x1="54088" y1="90756" x2="54088" y2="90756"/>
                      </a14:backgroundRemoval>
                    </a14:imgEffect>
                  </a14:imgLayer>
                </a14:imgProps>
              </a:ext>
            </a:extLst>
          </a:blip>
          <a:stretch>
            <a:fillRect/>
          </a:stretch>
        </p:blipFill>
        <p:spPr>
          <a:xfrm>
            <a:off x="4482819" y="1169026"/>
            <a:ext cx="934072" cy="699085"/>
          </a:xfrm>
          <a:prstGeom prst="rect">
            <a:avLst/>
          </a:prstGeom>
        </p:spPr>
      </p:pic>
      <p:sp>
        <p:nvSpPr>
          <p:cNvPr id="16" name="CuadroTexto 15">
            <a:extLst>
              <a:ext uri="{FF2B5EF4-FFF2-40B4-BE49-F238E27FC236}">
                <a16:creationId xmlns:a16="http://schemas.microsoft.com/office/drawing/2014/main" id="{27A2C024-4E13-135E-6D8C-A5CAA13D4739}"/>
              </a:ext>
            </a:extLst>
          </p:cNvPr>
          <p:cNvSpPr txBox="1"/>
          <p:nvPr/>
        </p:nvSpPr>
        <p:spPr>
          <a:xfrm>
            <a:off x="5392721" y="1304598"/>
            <a:ext cx="2258777" cy="523220"/>
          </a:xfrm>
          <a:prstGeom prst="rect">
            <a:avLst/>
          </a:prstGeom>
          <a:noFill/>
        </p:spPr>
        <p:txBody>
          <a:bodyPr wrap="square" rtlCol="0">
            <a:spAutoFit/>
          </a:bodyPr>
          <a:lstStyle/>
          <a:p>
            <a:r>
              <a:rPr lang="es-ES" sz="2800" b="1" dirty="0">
                <a:solidFill>
                  <a:srgbClr val="FED04A"/>
                </a:solidFill>
                <a:latin typeface="Agency FB" panose="020B0503020202020204" pitchFamily="34" charset="0"/>
              </a:rPr>
              <a:t>Fuente </a:t>
            </a:r>
            <a:endParaRPr lang="es-PE" sz="2800" b="1" dirty="0">
              <a:solidFill>
                <a:srgbClr val="FED04A"/>
              </a:solidFill>
              <a:latin typeface="Agency FB" panose="020B0503020202020204" pitchFamily="34" charset="0"/>
            </a:endParaRPr>
          </a:p>
        </p:txBody>
      </p:sp>
      <p:sp>
        <p:nvSpPr>
          <p:cNvPr id="17" name="CuadroTexto 16">
            <a:extLst>
              <a:ext uri="{FF2B5EF4-FFF2-40B4-BE49-F238E27FC236}">
                <a16:creationId xmlns:a16="http://schemas.microsoft.com/office/drawing/2014/main" id="{023DAAE2-C1D8-748F-531D-AC598846D41D}"/>
              </a:ext>
            </a:extLst>
          </p:cNvPr>
          <p:cNvSpPr txBox="1"/>
          <p:nvPr/>
        </p:nvSpPr>
        <p:spPr>
          <a:xfrm>
            <a:off x="1459801" y="3685797"/>
            <a:ext cx="2258777" cy="523220"/>
          </a:xfrm>
          <a:prstGeom prst="rect">
            <a:avLst/>
          </a:prstGeom>
          <a:noFill/>
        </p:spPr>
        <p:txBody>
          <a:bodyPr wrap="square" rtlCol="0">
            <a:spAutoFit/>
          </a:bodyPr>
          <a:lstStyle/>
          <a:p>
            <a:r>
              <a:rPr lang="es-ES" sz="2800" b="1" dirty="0">
                <a:solidFill>
                  <a:srgbClr val="FED04A"/>
                </a:solidFill>
                <a:latin typeface="Agency FB" panose="020B0503020202020204" pitchFamily="34" charset="0"/>
              </a:rPr>
              <a:t>Espaciado </a:t>
            </a:r>
            <a:endParaRPr lang="es-PE" sz="2800" b="1" dirty="0">
              <a:solidFill>
                <a:srgbClr val="FED04A"/>
              </a:solidFill>
              <a:latin typeface="Agency FB" panose="020B0503020202020204" pitchFamily="34" charset="0"/>
            </a:endParaRPr>
          </a:p>
        </p:txBody>
      </p:sp>
      <p:sp>
        <p:nvSpPr>
          <p:cNvPr id="18" name="Marcador de texto 5">
            <a:extLst>
              <a:ext uri="{FF2B5EF4-FFF2-40B4-BE49-F238E27FC236}">
                <a16:creationId xmlns:a16="http://schemas.microsoft.com/office/drawing/2014/main" id="{0B018DC8-7650-1B78-A092-167075415C5C}"/>
              </a:ext>
            </a:extLst>
          </p:cNvPr>
          <p:cNvSpPr txBox="1">
            <a:spLocks/>
          </p:cNvSpPr>
          <p:nvPr/>
        </p:nvSpPr>
        <p:spPr>
          <a:xfrm>
            <a:off x="4946104" y="3826986"/>
            <a:ext cx="3070041" cy="1557528"/>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just">
              <a:buFont typeface="Wingdings 2" charset="2"/>
              <a:buNone/>
            </a:pPr>
            <a:r>
              <a:rPr lang="es-ES" sz="1400" dirty="0"/>
              <a:t>Utilice sangría de 1.27 cm en la primera línea de cada párrafo. Las demás líneas irán alineadas a la izquierda.</a:t>
            </a:r>
            <a:endParaRPr lang="es-PE" sz="1800" dirty="0"/>
          </a:p>
        </p:txBody>
      </p:sp>
      <p:sp>
        <p:nvSpPr>
          <p:cNvPr id="19" name="CuadroTexto 18">
            <a:extLst>
              <a:ext uri="{FF2B5EF4-FFF2-40B4-BE49-F238E27FC236}">
                <a16:creationId xmlns:a16="http://schemas.microsoft.com/office/drawing/2014/main" id="{94F8FC75-EFE1-E73B-FBF9-E4EB9DDCB7CD}"/>
              </a:ext>
            </a:extLst>
          </p:cNvPr>
          <p:cNvSpPr txBox="1"/>
          <p:nvPr/>
        </p:nvSpPr>
        <p:spPr>
          <a:xfrm>
            <a:off x="5395146" y="3048247"/>
            <a:ext cx="2258777" cy="523220"/>
          </a:xfrm>
          <a:prstGeom prst="rect">
            <a:avLst/>
          </a:prstGeom>
          <a:noFill/>
        </p:spPr>
        <p:txBody>
          <a:bodyPr wrap="square" rtlCol="0">
            <a:spAutoFit/>
          </a:bodyPr>
          <a:lstStyle/>
          <a:p>
            <a:r>
              <a:rPr lang="es-ES" sz="2800" b="1" dirty="0">
                <a:solidFill>
                  <a:srgbClr val="FED04A"/>
                </a:solidFill>
                <a:latin typeface="Agency FB" panose="020B0503020202020204" pitchFamily="34" charset="0"/>
              </a:rPr>
              <a:t>Sangría </a:t>
            </a:r>
            <a:endParaRPr lang="es-PE" sz="2800" b="1" dirty="0">
              <a:solidFill>
                <a:srgbClr val="FED04A"/>
              </a:solidFill>
              <a:latin typeface="Agency FB" panose="020B0503020202020204" pitchFamily="34" charset="0"/>
            </a:endParaRPr>
          </a:p>
        </p:txBody>
      </p:sp>
      <p:pic>
        <p:nvPicPr>
          <p:cNvPr id="21" name="Imagen 20">
            <a:extLst>
              <a:ext uri="{FF2B5EF4-FFF2-40B4-BE49-F238E27FC236}">
                <a16:creationId xmlns:a16="http://schemas.microsoft.com/office/drawing/2014/main" id="{57AF23AA-59DA-5820-7AE2-F0427CC559B6}"/>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9009" b="89189" l="9554" r="89809">
                        <a14:foregroundMark x1="43312" y1="9009" x2="43312" y2="9009"/>
                        <a14:foregroundMark x1="50318" y1="88288" x2="50318" y2="88288"/>
                      </a14:backgroundRemoval>
                    </a14:imgEffect>
                  </a14:imgLayer>
                </a14:imgProps>
              </a:ext>
            </a:extLst>
          </a:blip>
          <a:stretch>
            <a:fillRect/>
          </a:stretch>
        </p:blipFill>
        <p:spPr>
          <a:xfrm>
            <a:off x="546402" y="3742314"/>
            <a:ext cx="826051" cy="584023"/>
          </a:xfrm>
          <a:prstGeom prst="rect">
            <a:avLst/>
          </a:prstGeom>
        </p:spPr>
      </p:pic>
      <p:pic>
        <p:nvPicPr>
          <p:cNvPr id="23" name="Imagen 22">
            <a:extLst>
              <a:ext uri="{FF2B5EF4-FFF2-40B4-BE49-F238E27FC236}">
                <a16:creationId xmlns:a16="http://schemas.microsoft.com/office/drawing/2014/main" id="{DD885E7E-9109-06B4-11BA-093E5D821B8A}"/>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55263" y1="9565" x2="55263" y2="9565"/>
                      </a14:backgroundRemoval>
                    </a14:imgEffect>
                  </a14:imgLayer>
                </a14:imgProps>
              </a:ext>
            </a:extLst>
          </a:blip>
          <a:stretch>
            <a:fillRect/>
          </a:stretch>
        </p:blipFill>
        <p:spPr>
          <a:xfrm>
            <a:off x="4538628" y="3077795"/>
            <a:ext cx="823867" cy="623320"/>
          </a:xfrm>
          <a:prstGeom prst="rect">
            <a:avLst/>
          </a:prstGeom>
        </p:spPr>
      </p:pic>
      <p:sp>
        <p:nvSpPr>
          <p:cNvPr id="24" name="CuadroTexto 23">
            <a:extLst>
              <a:ext uri="{FF2B5EF4-FFF2-40B4-BE49-F238E27FC236}">
                <a16:creationId xmlns:a16="http://schemas.microsoft.com/office/drawing/2014/main" id="{43C86AD0-ED0A-3A27-ADFA-BAEE5ACA5F79}"/>
              </a:ext>
            </a:extLst>
          </p:cNvPr>
          <p:cNvSpPr txBox="1"/>
          <p:nvPr/>
        </p:nvSpPr>
        <p:spPr>
          <a:xfrm>
            <a:off x="9503972" y="1284942"/>
            <a:ext cx="2258777" cy="523220"/>
          </a:xfrm>
          <a:prstGeom prst="rect">
            <a:avLst/>
          </a:prstGeom>
          <a:noFill/>
        </p:spPr>
        <p:txBody>
          <a:bodyPr wrap="square" rtlCol="0">
            <a:spAutoFit/>
          </a:bodyPr>
          <a:lstStyle/>
          <a:p>
            <a:r>
              <a:rPr lang="es-ES" sz="2800" b="1" dirty="0">
                <a:solidFill>
                  <a:srgbClr val="FED04A"/>
                </a:solidFill>
                <a:latin typeface="Agency FB" panose="020B0503020202020204" pitchFamily="34" charset="0"/>
              </a:rPr>
              <a:t>Numeración </a:t>
            </a:r>
            <a:endParaRPr lang="es-PE" sz="2800" b="1" dirty="0">
              <a:solidFill>
                <a:srgbClr val="FED04A"/>
              </a:solidFill>
              <a:latin typeface="Agency FB" panose="020B0503020202020204" pitchFamily="34" charset="0"/>
            </a:endParaRPr>
          </a:p>
        </p:txBody>
      </p:sp>
      <p:grpSp>
        <p:nvGrpSpPr>
          <p:cNvPr id="28" name="Grupo 27">
            <a:extLst>
              <a:ext uri="{FF2B5EF4-FFF2-40B4-BE49-F238E27FC236}">
                <a16:creationId xmlns:a16="http://schemas.microsoft.com/office/drawing/2014/main" id="{516B56AE-61C0-0EA9-031D-E11B257BF20B}"/>
              </a:ext>
            </a:extLst>
          </p:cNvPr>
          <p:cNvGrpSpPr/>
          <p:nvPr/>
        </p:nvGrpSpPr>
        <p:grpSpPr>
          <a:xfrm>
            <a:off x="8506013" y="1240101"/>
            <a:ext cx="557548" cy="523220"/>
            <a:chOff x="1737360" y="1219511"/>
            <a:chExt cx="1043945" cy="1009028"/>
          </a:xfrm>
        </p:grpSpPr>
        <p:sp>
          <p:nvSpPr>
            <p:cNvPr id="27" name="Elipse 26">
              <a:extLst>
                <a:ext uri="{FF2B5EF4-FFF2-40B4-BE49-F238E27FC236}">
                  <a16:creationId xmlns:a16="http://schemas.microsoft.com/office/drawing/2014/main" id="{C6133BFF-8F47-6BAE-F357-C92915A2932B}"/>
                </a:ext>
              </a:extLst>
            </p:cNvPr>
            <p:cNvSpPr/>
            <p:nvPr/>
          </p:nvSpPr>
          <p:spPr>
            <a:xfrm>
              <a:off x="1737360" y="1219511"/>
              <a:ext cx="1043945" cy="1009028"/>
            </a:xfrm>
            <a:prstGeom prst="ellipse">
              <a:avLst/>
            </a:prstGeom>
            <a:solidFill>
              <a:srgbClr val="FED04A"/>
            </a:solidFill>
            <a:ln>
              <a:solidFill>
                <a:srgbClr val="FED0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6" name="Gráfico 25" descr="Portapapeles parcialmente comprobado con relleno sólido">
              <a:extLst>
                <a:ext uri="{FF2B5EF4-FFF2-40B4-BE49-F238E27FC236}">
                  <a16:creationId xmlns:a16="http://schemas.microsoft.com/office/drawing/2014/main" id="{9F32867B-E288-3A7D-4C39-24CC407E4ED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802132" y="1234298"/>
              <a:ext cx="914400" cy="914400"/>
            </a:xfrm>
            <a:prstGeom prst="rect">
              <a:avLst/>
            </a:prstGeom>
          </p:spPr>
        </p:pic>
      </p:grpSp>
      <p:sp>
        <p:nvSpPr>
          <p:cNvPr id="29" name="CuadroTexto 28">
            <a:extLst>
              <a:ext uri="{FF2B5EF4-FFF2-40B4-BE49-F238E27FC236}">
                <a16:creationId xmlns:a16="http://schemas.microsoft.com/office/drawing/2014/main" id="{F1F3E52C-5CE6-52C5-04A0-ACB49488C5E1}"/>
              </a:ext>
            </a:extLst>
          </p:cNvPr>
          <p:cNvSpPr txBox="1"/>
          <p:nvPr/>
        </p:nvSpPr>
        <p:spPr>
          <a:xfrm>
            <a:off x="5429579" y="5036059"/>
            <a:ext cx="2258777" cy="523220"/>
          </a:xfrm>
          <a:prstGeom prst="rect">
            <a:avLst/>
          </a:prstGeom>
          <a:noFill/>
        </p:spPr>
        <p:txBody>
          <a:bodyPr wrap="square" rtlCol="0">
            <a:spAutoFit/>
          </a:bodyPr>
          <a:lstStyle/>
          <a:p>
            <a:r>
              <a:rPr lang="es-ES" sz="2800" b="1" dirty="0">
                <a:solidFill>
                  <a:srgbClr val="FED04A"/>
                </a:solidFill>
                <a:latin typeface="Agency FB" panose="020B0503020202020204" pitchFamily="34" charset="0"/>
              </a:rPr>
              <a:t>Alineación </a:t>
            </a:r>
            <a:endParaRPr lang="es-PE" sz="2800" b="1" dirty="0">
              <a:solidFill>
                <a:srgbClr val="FED04A"/>
              </a:solidFill>
              <a:latin typeface="Agency FB" panose="020B0503020202020204" pitchFamily="34" charset="0"/>
            </a:endParaRPr>
          </a:p>
        </p:txBody>
      </p:sp>
      <p:sp>
        <p:nvSpPr>
          <p:cNvPr id="33" name="Marcador de texto 5">
            <a:extLst>
              <a:ext uri="{FF2B5EF4-FFF2-40B4-BE49-F238E27FC236}">
                <a16:creationId xmlns:a16="http://schemas.microsoft.com/office/drawing/2014/main" id="{5A3F9DD5-FE58-5B1D-B14E-353E5A4EBE70}"/>
              </a:ext>
            </a:extLst>
          </p:cNvPr>
          <p:cNvSpPr txBox="1">
            <a:spLocks/>
          </p:cNvSpPr>
          <p:nvPr/>
        </p:nvSpPr>
        <p:spPr>
          <a:xfrm>
            <a:off x="4946104" y="5688974"/>
            <a:ext cx="3070041" cy="475671"/>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just">
              <a:buFont typeface="Wingdings 2" charset="2"/>
              <a:buNone/>
            </a:pPr>
            <a:r>
              <a:rPr lang="es-ES" sz="1400" dirty="0"/>
              <a:t>El texto debe ir alineado a la izquierda, no justificado. </a:t>
            </a:r>
          </a:p>
        </p:txBody>
      </p:sp>
      <p:grpSp>
        <p:nvGrpSpPr>
          <p:cNvPr id="36" name="Grupo 35">
            <a:extLst>
              <a:ext uri="{FF2B5EF4-FFF2-40B4-BE49-F238E27FC236}">
                <a16:creationId xmlns:a16="http://schemas.microsoft.com/office/drawing/2014/main" id="{0E553D91-4541-DD2E-869D-CF8D7CDDD111}"/>
              </a:ext>
            </a:extLst>
          </p:cNvPr>
          <p:cNvGrpSpPr/>
          <p:nvPr/>
        </p:nvGrpSpPr>
        <p:grpSpPr>
          <a:xfrm>
            <a:off x="4667330" y="5010747"/>
            <a:ext cx="557548" cy="523220"/>
            <a:chOff x="4409145" y="5505477"/>
            <a:chExt cx="557548" cy="523220"/>
          </a:xfrm>
        </p:grpSpPr>
        <p:sp>
          <p:nvSpPr>
            <p:cNvPr id="31" name="Elipse 30">
              <a:extLst>
                <a:ext uri="{FF2B5EF4-FFF2-40B4-BE49-F238E27FC236}">
                  <a16:creationId xmlns:a16="http://schemas.microsoft.com/office/drawing/2014/main" id="{2449B709-E5FB-064E-1CD0-FD60CD452A10}"/>
                </a:ext>
              </a:extLst>
            </p:cNvPr>
            <p:cNvSpPr/>
            <p:nvPr/>
          </p:nvSpPr>
          <p:spPr>
            <a:xfrm>
              <a:off x="4409145" y="5505477"/>
              <a:ext cx="557548" cy="523220"/>
            </a:xfrm>
            <a:prstGeom prst="ellipse">
              <a:avLst/>
            </a:prstGeom>
            <a:solidFill>
              <a:srgbClr val="FED04A"/>
            </a:solidFill>
            <a:ln>
              <a:solidFill>
                <a:srgbClr val="FED0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35" name="Gráfico 34" descr="Blog con relleno sólido">
              <a:extLst>
                <a:ext uri="{FF2B5EF4-FFF2-40B4-BE49-F238E27FC236}">
                  <a16:creationId xmlns:a16="http://schemas.microsoft.com/office/drawing/2014/main" id="{B37B45DC-C4D1-8476-D1F2-AD2530BDF32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434064" y="5537809"/>
              <a:ext cx="458556" cy="458556"/>
            </a:xfrm>
            <a:prstGeom prst="rect">
              <a:avLst/>
            </a:prstGeom>
          </p:spPr>
        </p:pic>
      </p:grpSp>
    </p:spTree>
    <p:extLst>
      <p:ext uri="{BB962C8B-B14F-4D97-AF65-F5344CB8AC3E}">
        <p14:creationId xmlns:p14="http://schemas.microsoft.com/office/powerpoint/2010/main" val="1376590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823EAC5A-DFA7-4879-3EFE-EF645088007B}"/>
              </a:ext>
            </a:extLst>
          </p:cNvPr>
          <p:cNvSpPr>
            <a:spLocks noGrp="1"/>
          </p:cNvSpPr>
          <p:nvPr>
            <p:ph type="title"/>
          </p:nvPr>
        </p:nvSpPr>
        <p:spPr>
          <a:xfrm>
            <a:off x="239843" y="253481"/>
            <a:ext cx="4187344" cy="1012611"/>
          </a:xfrm>
        </p:spPr>
        <p:txBody>
          <a:bodyPr/>
          <a:lstStyle/>
          <a:p>
            <a:r>
              <a:rPr lang="es-ES" dirty="0"/>
              <a:t>FORMATO DE LA INTRODUCCIÓN</a:t>
            </a:r>
            <a:endParaRPr lang="es-PE" dirty="0"/>
          </a:p>
        </p:txBody>
      </p:sp>
      <p:grpSp>
        <p:nvGrpSpPr>
          <p:cNvPr id="13" name="Grupo 12">
            <a:extLst>
              <a:ext uri="{FF2B5EF4-FFF2-40B4-BE49-F238E27FC236}">
                <a16:creationId xmlns:a16="http://schemas.microsoft.com/office/drawing/2014/main" id="{90B4E388-9673-08A9-FC6B-C588D543AAD3}"/>
              </a:ext>
            </a:extLst>
          </p:cNvPr>
          <p:cNvGrpSpPr/>
          <p:nvPr/>
        </p:nvGrpSpPr>
        <p:grpSpPr>
          <a:xfrm>
            <a:off x="4234375" y="1378632"/>
            <a:ext cx="6187440" cy="5479367"/>
            <a:chOff x="4712677" y="1266092"/>
            <a:chExt cx="6166338" cy="4325816"/>
          </a:xfrm>
        </p:grpSpPr>
        <p:sp>
          <p:nvSpPr>
            <p:cNvPr id="12" name="Rectángulo 11">
              <a:extLst>
                <a:ext uri="{FF2B5EF4-FFF2-40B4-BE49-F238E27FC236}">
                  <a16:creationId xmlns:a16="http://schemas.microsoft.com/office/drawing/2014/main" id="{7A1AFD21-9071-2579-03CF-2C482675CC91}"/>
                </a:ext>
              </a:extLst>
            </p:cNvPr>
            <p:cNvSpPr/>
            <p:nvPr/>
          </p:nvSpPr>
          <p:spPr>
            <a:xfrm>
              <a:off x="4712677" y="1266092"/>
              <a:ext cx="6166338" cy="43258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CuadroTexto 8">
              <a:extLst>
                <a:ext uri="{FF2B5EF4-FFF2-40B4-BE49-F238E27FC236}">
                  <a16:creationId xmlns:a16="http://schemas.microsoft.com/office/drawing/2014/main" id="{60919B24-ED46-D63C-520B-015784C6B214}"/>
                </a:ext>
              </a:extLst>
            </p:cNvPr>
            <p:cNvSpPr txBox="1"/>
            <p:nvPr/>
          </p:nvSpPr>
          <p:spPr>
            <a:xfrm>
              <a:off x="5318634" y="2019309"/>
              <a:ext cx="4868562" cy="2652649"/>
            </a:xfrm>
            <a:prstGeom prst="rect">
              <a:avLst/>
            </a:prstGeom>
            <a:noFill/>
            <a:ln>
              <a:noFill/>
            </a:ln>
          </p:spPr>
          <p:txBody>
            <a:bodyPr wrap="square">
              <a:spAutoFit/>
            </a:bodyPr>
            <a:lstStyle/>
            <a:p>
              <a:pPr algn="ctr">
                <a:lnSpc>
                  <a:spcPct val="200000"/>
                </a:lnSpc>
              </a:pPr>
              <a:r>
                <a:rPr lang="es-ES" sz="1200" b="1" dirty="0">
                  <a:ln>
                    <a:noFill/>
                  </a:ln>
                  <a:solidFill>
                    <a:schemeClr val="bg1"/>
                  </a:solidFill>
                  <a:effectLst/>
                  <a:latin typeface="Times New Roman" panose="02020603050405020304" pitchFamily="18" charset="0"/>
                  <a:cs typeface="Times New Roman" panose="02020603050405020304" pitchFamily="18" charset="0"/>
                </a:rPr>
                <a:t>Introducción</a:t>
              </a:r>
            </a:p>
            <a:p>
              <a:pPr algn="ctr">
                <a:lnSpc>
                  <a:spcPct val="200000"/>
                </a:lnSpc>
              </a:pPr>
              <a:endParaRPr lang="es-ES" sz="1200" b="1" dirty="0">
                <a:ln>
                  <a:noFill/>
                </a:ln>
                <a:solidFill>
                  <a:srgbClr val="0070C0"/>
                </a:solidFill>
                <a:effectLst/>
                <a:latin typeface="Times New Roman" panose="02020603050405020304" pitchFamily="18" charset="0"/>
                <a:cs typeface="Times New Roman" panose="02020603050405020304" pitchFamily="18" charset="0"/>
              </a:endParaRPr>
            </a:p>
            <a:p>
              <a:pPr>
                <a:lnSpc>
                  <a:spcPct val="200000"/>
                </a:lnSpc>
              </a:pPr>
              <a:r>
                <a:rPr lang="es-ES" sz="1200" dirty="0">
                  <a:solidFill>
                    <a:schemeClr val="bg1"/>
                  </a:solidFill>
                  <a:latin typeface="Times New Roman" panose="02020603050405020304" pitchFamily="18" charset="0"/>
                  <a:cs typeface="Times New Roman" panose="02020603050405020304" pitchFamily="18" charset="0"/>
                </a:rPr>
                <a:t>          </a:t>
              </a:r>
              <a:r>
                <a:rPr lang="es-ES" sz="1200" dirty="0">
                  <a:ln>
                    <a:noFill/>
                  </a:ln>
                  <a:solidFill>
                    <a:schemeClr val="bg1"/>
                  </a:solidFill>
                  <a:effectLst/>
                  <a:latin typeface="Times New Roman" panose="02020603050405020304" pitchFamily="18" charset="0"/>
                  <a:cs typeface="Times New Roman" panose="02020603050405020304" pitchFamily="18" charset="0"/>
                </a:rPr>
                <a:t>En la actualidad, no hay duda de que están apareciendo en el mercado nuevos alimentos de alta funcionalidad (AAF). Esta es una tendencia al alza, y los ingredientes que contienen poseen la capacidad de mejorar ciertas funciones en el cuerpo al proporcionar proteínas, vitaminas, carbohidratos, minerales o ácidos grasos. Por tanto, el objetivo principal de este trabajo es revisar los alimentos funcionales y su consumo en individuos con óptima salud o con ciertos padecimientos.</a:t>
              </a:r>
              <a:endParaRPr lang="es-PE" sz="1200" dirty="0">
                <a:solidFill>
                  <a:schemeClr val="bg1"/>
                </a:solidFill>
                <a:latin typeface="Times New Roman" panose="02020603050405020304" pitchFamily="18" charset="0"/>
                <a:cs typeface="Times New Roman" panose="02020603050405020304" pitchFamily="18" charset="0"/>
              </a:endParaRPr>
            </a:p>
          </p:txBody>
        </p:sp>
      </p:grpSp>
      <p:sp>
        <p:nvSpPr>
          <p:cNvPr id="16" name="Rectángulo 15">
            <a:extLst>
              <a:ext uri="{FF2B5EF4-FFF2-40B4-BE49-F238E27FC236}">
                <a16:creationId xmlns:a16="http://schemas.microsoft.com/office/drawing/2014/main" id="{37DF88DA-ECE2-2CDC-6878-43AD6A228BF6}"/>
              </a:ext>
            </a:extLst>
          </p:cNvPr>
          <p:cNvSpPr/>
          <p:nvPr/>
        </p:nvSpPr>
        <p:spPr>
          <a:xfrm>
            <a:off x="9689956" y="502245"/>
            <a:ext cx="1748732" cy="61947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1600" b="1" dirty="0">
                <a:solidFill>
                  <a:srgbClr val="FED04A"/>
                </a:solidFill>
                <a:latin typeface="Agency FB" panose="020B0503020202020204" pitchFamily="34" charset="0"/>
              </a:rPr>
              <a:t>Numeración en romanos minúsculas </a:t>
            </a:r>
            <a:endParaRPr lang="es-PE" sz="1600" b="1" dirty="0">
              <a:solidFill>
                <a:srgbClr val="FED04A"/>
              </a:solidFill>
              <a:latin typeface="Agency FB" panose="020B0503020202020204" pitchFamily="34" charset="0"/>
            </a:endParaRPr>
          </a:p>
        </p:txBody>
      </p:sp>
      <p:sp>
        <p:nvSpPr>
          <p:cNvPr id="17" name="Rectángulo 16">
            <a:extLst>
              <a:ext uri="{FF2B5EF4-FFF2-40B4-BE49-F238E27FC236}">
                <a16:creationId xmlns:a16="http://schemas.microsoft.com/office/drawing/2014/main" id="{1E67A520-539E-BE07-5956-E0FB42EF37CD}"/>
              </a:ext>
            </a:extLst>
          </p:cNvPr>
          <p:cNvSpPr/>
          <p:nvPr/>
        </p:nvSpPr>
        <p:spPr>
          <a:xfrm>
            <a:off x="6359787" y="502245"/>
            <a:ext cx="1679944" cy="6674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srgbClr val="00B050"/>
                </a:solidFill>
                <a:latin typeface="Agency FB" panose="020B0503020202020204" pitchFamily="34" charset="0"/>
              </a:rPr>
              <a:t>El título va al inicio de la página</a:t>
            </a:r>
            <a:endParaRPr lang="es-PE" sz="1600" b="1" dirty="0">
              <a:solidFill>
                <a:srgbClr val="00B050"/>
              </a:solidFill>
              <a:latin typeface="Agency FB" panose="020B0503020202020204" pitchFamily="34" charset="0"/>
            </a:endParaRPr>
          </a:p>
        </p:txBody>
      </p:sp>
      <p:sp>
        <p:nvSpPr>
          <p:cNvPr id="18" name="Rectángulo 17">
            <a:extLst>
              <a:ext uri="{FF2B5EF4-FFF2-40B4-BE49-F238E27FC236}">
                <a16:creationId xmlns:a16="http://schemas.microsoft.com/office/drawing/2014/main" id="{489A4723-C402-F6A8-0268-D82CB185CBC9}"/>
              </a:ext>
            </a:extLst>
          </p:cNvPr>
          <p:cNvSpPr/>
          <p:nvPr/>
        </p:nvSpPr>
        <p:spPr>
          <a:xfrm>
            <a:off x="6594570" y="2497436"/>
            <a:ext cx="1275997" cy="45719"/>
          </a:xfrm>
          <a:prstGeom prst="rect">
            <a:avLst/>
          </a:prstGeom>
          <a:solidFill>
            <a:srgbClr val="00B05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9" name="Rectángulo 18">
            <a:extLst>
              <a:ext uri="{FF2B5EF4-FFF2-40B4-BE49-F238E27FC236}">
                <a16:creationId xmlns:a16="http://schemas.microsoft.com/office/drawing/2014/main" id="{2408ABFF-CD2A-3E26-F9EA-7FA0044BDD75}"/>
              </a:ext>
            </a:extLst>
          </p:cNvPr>
          <p:cNvSpPr/>
          <p:nvPr/>
        </p:nvSpPr>
        <p:spPr>
          <a:xfrm>
            <a:off x="9285844" y="1585155"/>
            <a:ext cx="423050" cy="2440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1200" b="1" dirty="0">
                <a:solidFill>
                  <a:schemeClr val="bg1"/>
                </a:solidFill>
              </a:rPr>
              <a:t>iv</a:t>
            </a:r>
            <a:endParaRPr lang="es-PE" sz="1200" b="1" dirty="0">
              <a:solidFill>
                <a:schemeClr val="bg1"/>
              </a:solidFill>
            </a:endParaRPr>
          </a:p>
        </p:txBody>
      </p:sp>
      <p:sp>
        <p:nvSpPr>
          <p:cNvPr id="20" name="Rectángulo 19">
            <a:extLst>
              <a:ext uri="{FF2B5EF4-FFF2-40B4-BE49-F238E27FC236}">
                <a16:creationId xmlns:a16="http://schemas.microsoft.com/office/drawing/2014/main" id="{64A08139-3059-1511-54FD-37A9EA54904F}"/>
              </a:ext>
            </a:extLst>
          </p:cNvPr>
          <p:cNvSpPr/>
          <p:nvPr/>
        </p:nvSpPr>
        <p:spPr>
          <a:xfrm>
            <a:off x="4897116" y="2546318"/>
            <a:ext cx="4706946" cy="4332781"/>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1" name="Rectángulo 20">
            <a:extLst>
              <a:ext uri="{FF2B5EF4-FFF2-40B4-BE49-F238E27FC236}">
                <a16:creationId xmlns:a16="http://schemas.microsoft.com/office/drawing/2014/main" id="{1C4750EE-8F13-E0E4-2357-93809CEB8E64}"/>
              </a:ext>
            </a:extLst>
          </p:cNvPr>
          <p:cNvSpPr/>
          <p:nvPr/>
        </p:nvSpPr>
        <p:spPr>
          <a:xfrm>
            <a:off x="9703605" y="1614496"/>
            <a:ext cx="45720" cy="244006"/>
          </a:xfrm>
          <a:prstGeom prst="rect">
            <a:avLst/>
          </a:prstGeom>
          <a:solidFill>
            <a:srgbClr val="FED04A"/>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7030A0"/>
              </a:solidFill>
            </a:endParaRPr>
          </a:p>
        </p:txBody>
      </p:sp>
      <p:grpSp>
        <p:nvGrpSpPr>
          <p:cNvPr id="69" name="Grupo 68">
            <a:extLst>
              <a:ext uri="{FF2B5EF4-FFF2-40B4-BE49-F238E27FC236}">
                <a16:creationId xmlns:a16="http://schemas.microsoft.com/office/drawing/2014/main" id="{5A3F32DB-4A01-D5D1-7FA6-DDAA2DC17E95}"/>
              </a:ext>
            </a:extLst>
          </p:cNvPr>
          <p:cNvGrpSpPr/>
          <p:nvPr/>
        </p:nvGrpSpPr>
        <p:grpSpPr>
          <a:xfrm>
            <a:off x="9454638" y="3143376"/>
            <a:ext cx="2018385" cy="2377738"/>
            <a:chOff x="9454638" y="3143376"/>
            <a:chExt cx="2018385" cy="2377738"/>
          </a:xfrm>
        </p:grpSpPr>
        <p:sp>
          <p:nvSpPr>
            <p:cNvPr id="22" name="Rectángulo 21">
              <a:extLst>
                <a:ext uri="{FF2B5EF4-FFF2-40B4-BE49-F238E27FC236}">
                  <a16:creationId xmlns:a16="http://schemas.microsoft.com/office/drawing/2014/main" id="{24706AD4-A479-F6B8-4BC6-26375E50A163}"/>
                </a:ext>
              </a:extLst>
            </p:cNvPr>
            <p:cNvSpPr/>
            <p:nvPr/>
          </p:nvSpPr>
          <p:spPr>
            <a:xfrm>
              <a:off x="9454638" y="3418748"/>
              <a:ext cx="298848" cy="244006"/>
            </a:xfrm>
            <a:prstGeom prst="rect">
              <a:avLst/>
            </a:prstGeom>
            <a:solidFill>
              <a:srgbClr val="C000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C00000"/>
                </a:solidFill>
              </a:endParaRPr>
            </a:p>
          </p:txBody>
        </p:sp>
        <p:sp>
          <p:nvSpPr>
            <p:cNvPr id="30" name="Rectángulo 29">
              <a:extLst>
                <a:ext uri="{FF2B5EF4-FFF2-40B4-BE49-F238E27FC236}">
                  <a16:creationId xmlns:a16="http://schemas.microsoft.com/office/drawing/2014/main" id="{75E38082-628F-CFA4-DCAE-2A207352FB8C}"/>
                </a:ext>
              </a:extLst>
            </p:cNvPr>
            <p:cNvSpPr/>
            <p:nvPr/>
          </p:nvSpPr>
          <p:spPr>
            <a:xfrm>
              <a:off x="9454638" y="4513952"/>
              <a:ext cx="298848" cy="244006"/>
            </a:xfrm>
            <a:prstGeom prst="rect">
              <a:avLst/>
            </a:prstGeom>
            <a:solidFill>
              <a:srgbClr val="C000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C00000"/>
                </a:solidFill>
              </a:endParaRPr>
            </a:p>
          </p:txBody>
        </p:sp>
        <p:sp>
          <p:nvSpPr>
            <p:cNvPr id="28" name="Rectángulo 27">
              <a:extLst>
                <a:ext uri="{FF2B5EF4-FFF2-40B4-BE49-F238E27FC236}">
                  <a16:creationId xmlns:a16="http://schemas.microsoft.com/office/drawing/2014/main" id="{5C33E394-5786-A5D5-6857-9F269F3EC64E}"/>
                </a:ext>
              </a:extLst>
            </p:cNvPr>
            <p:cNvSpPr/>
            <p:nvPr/>
          </p:nvSpPr>
          <p:spPr>
            <a:xfrm>
              <a:off x="9454638" y="3780491"/>
              <a:ext cx="298848" cy="244006"/>
            </a:xfrm>
            <a:prstGeom prst="rect">
              <a:avLst/>
            </a:prstGeom>
            <a:solidFill>
              <a:srgbClr val="C000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C00000"/>
                </a:solidFill>
              </a:endParaRPr>
            </a:p>
          </p:txBody>
        </p:sp>
        <p:sp>
          <p:nvSpPr>
            <p:cNvPr id="29" name="Rectángulo 28">
              <a:extLst>
                <a:ext uri="{FF2B5EF4-FFF2-40B4-BE49-F238E27FC236}">
                  <a16:creationId xmlns:a16="http://schemas.microsoft.com/office/drawing/2014/main" id="{B1FD85EE-1758-D21D-88A9-4BE8DAE3718D}"/>
                </a:ext>
              </a:extLst>
            </p:cNvPr>
            <p:cNvSpPr/>
            <p:nvPr/>
          </p:nvSpPr>
          <p:spPr>
            <a:xfrm>
              <a:off x="9454638" y="4148418"/>
              <a:ext cx="298848" cy="244006"/>
            </a:xfrm>
            <a:prstGeom prst="rect">
              <a:avLst/>
            </a:prstGeom>
            <a:solidFill>
              <a:srgbClr val="C000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C00000"/>
                </a:solidFill>
              </a:endParaRPr>
            </a:p>
          </p:txBody>
        </p:sp>
        <p:sp>
          <p:nvSpPr>
            <p:cNvPr id="31" name="Rectángulo 30">
              <a:extLst>
                <a:ext uri="{FF2B5EF4-FFF2-40B4-BE49-F238E27FC236}">
                  <a16:creationId xmlns:a16="http://schemas.microsoft.com/office/drawing/2014/main" id="{AC274564-117C-8E99-355E-EEE3FD7E4ECA}"/>
                </a:ext>
              </a:extLst>
            </p:cNvPr>
            <p:cNvSpPr/>
            <p:nvPr/>
          </p:nvSpPr>
          <p:spPr>
            <a:xfrm>
              <a:off x="9454638" y="4879486"/>
              <a:ext cx="298848" cy="244006"/>
            </a:xfrm>
            <a:prstGeom prst="rect">
              <a:avLst/>
            </a:prstGeom>
            <a:solidFill>
              <a:srgbClr val="C000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C00000"/>
                </a:solidFill>
              </a:endParaRPr>
            </a:p>
          </p:txBody>
        </p:sp>
        <p:sp>
          <p:nvSpPr>
            <p:cNvPr id="32" name="Rectángulo 31">
              <a:extLst>
                <a:ext uri="{FF2B5EF4-FFF2-40B4-BE49-F238E27FC236}">
                  <a16:creationId xmlns:a16="http://schemas.microsoft.com/office/drawing/2014/main" id="{57004396-96FF-38C0-EC79-06BD69DAEAC3}"/>
                </a:ext>
              </a:extLst>
            </p:cNvPr>
            <p:cNvSpPr/>
            <p:nvPr/>
          </p:nvSpPr>
          <p:spPr>
            <a:xfrm>
              <a:off x="9454638" y="5277108"/>
              <a:ext cx="298848" cy="244006"/>
            </a:xfrm>
            <a:prstGeom prst="rect">
              <a:avLst/>
            </a:prstGeom>
            <a:solidFill>
              <a:srgbClr val="C000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C00000"/>
                </a:solidFill>
              </a:endParaRPr>
            </a:p>
          </p:txBody>
        </p:sp>
        <p:sp>
          <p:nvSpPr>
            <p:cNvPr id="33" name="Rectángulo 32">
              <a:extLst>
                <a:ext uri="{FF2B5EF4-FFF2-40B4-BE49-F238E27FC236}">
                  <a16:creationId xmlns:a16="http://schemas.microsoft.com/office/drawing/2014/main" id="{4E75509C-65AC-D5D4-4106-091B2825AF54}"/>
                </a:ext>
              </a:extLst>
            </p:cNvPr>
            <p:cNvSpPr/>
            <p:nvPr/>
          </p:nvSpPr>
          <p:spPr>
            <a:xfrm rot="16200000">
              <a:off x="10059512" y="3972693"/>
              <a:ext cx="2242827" cy="58419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rgbClr val="C00000"/>
                  </a:solidFill>
                  <a:latin typeface="Agency FB" panose="020B0503020202020204" pitchFamily="34" charset="0"/>
                </a:rPr>
                <a:t>Interlineado doble (2.0) sin espacio entre párrafos</a:t>
              </a:r>
              <a:endParaRPr lang="es-PE" sz="1600" dirty="0">
                <a:solidFill>
                  <a:srgbClr val="C00000"/>
                </a:solidFill>
                <a:latin typeface="Agency FB" panose="020B0503020202020204" pitchFamily="34" charset="0"/>
              </a:endParaRPr>
            </a:p>
          </p:txBody>
        </p:sp>
        <p:cxnSp>
          <p:nvCxnSpPr>
            <p:cNvPr id="37" name="Conector recto 36">
              <a:extLst>
                <a:ext uri="{FF2B5EF4-FFF2-40B4-BE49-F238E27FC236}">
                  <a16:creationId xmlns:a16="http://schemas.microsoft.com/office/drawing/2014/main" id="{7875F4F3-9170-F808-4041-437A7D649D2B}"/>
                </a:ext>
              </a:extLst>
            </p:cNvPr>
            <p:cNvCxnSpPr>
              <a:cxnSpLocks/>
              <a:stCxn id="29" idx="3"/>
              <a:endCxn id="33" idx="0"/>
            </p:cNvCxnSpPr>
            <p:nvPr/>
          </p:nvCxnSpPr>
          <p:spPr>
            <a:xfrm flipV="1">
              <a:off x="9753486" y="4264790"/>
              <a:ext cx="1135343" cy="563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51" name="Conector: angular 50">
            <a:extLst>
              <a:ext uri="{FF2B5EF4-FFF2-40B4-BE49-F238E27FC236}">
                <a16:creationId xmlns:a16="http://schemas.microsoft.com/office/drawing/2014/main" id="{E7E41265-6ACC-50E1-1F3D-3CFDC2958A70}"/>
              </a:ext>
            </a:extLst>
          </p:cNvPr>
          <p:cNvCxnSpPr>
            <a:cxnSpLocks/>
            <a:stCxn id="21" idx="2"/>
            <a:endCxn id="16" idx="2"/>
          </p:cNvCxnSpPr>
          <p:nvPr/>
        </p:nvCxnSpPr>
        <p:spPr>
          <a:xfrm rot="5400000" flipH="1" flipV="1">
            <a:off x="9777004" y="1071184"/>
            <a:ext cx="736778" cy="837857"/>
          </a:xfrm>
          <a:prstGeom prst="bentConnector3">
            <a:avLst>
              <a:gd name="adj1" fmla="val -31027"/>
            </a:avLst>
          </a:prstGeom>
          <a:ln w="28575">
            <a:solidFill>
              <a:srgbClr val="FED04A"/>
            </a:solidFill>
          </a:ln>
        </p:spPr>
        <p:style>
          <a:lnRef idx="1">
            <a:schemeClr val="accent1"/>
          </a:lnRef>
          <a:fillRef idx="0">
            <a:schemeClr val="accent1"/>
          </a:fillRef>
          <a:effectRef idx="0">
            <a:schemeClr val="accent1"/>
          </a:effectRef>
          <a:fontRef idx="minor">
            <a:schemeClr val="tx1"/>
          </a:fontRef>
        </p:style>
      </p:cxnSp>
      <p:cxnSp>
        <p:nvCxnSpPr>
          <p:cNvPr id="58" name="Conector: angular 57">
            <a:extLst>
              <a:ext uri="{FF2B5EF4-FFF2-40B4-BE49-F238E27FC236}">
                <a16:creationId xmlns:a16="http://schemas.microsoft.com/office/drawing/2014/main" id="{22A666E6-3C7A-C3BA-DDA8-8AF8C89D1835}"/>
              </a:ext>
            </a:extLst>
          </p:cNvPr>
          <p:cNvCxnSpPr>
            <a:stCxn id="18" idx="1"/>
            <a:endCxn id="17" idx="1"/>
          </p:cNvCxnSpPr>
          <p:nvPr/>
        </p:nvCxnSpPr>
        <p:spPr>
          <a:xfrm rot="10800000">
            <a:off x="6359788" y="835978"/>
            <a:ext cx="234783" cy="1684318"/>
          </a:xfrm>
          <a:prstGeom prst="bentConnector3">
            <a:avLst>
              <a:gd name="adj1" fmla="val 197367"/>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70" name="Grupo 69">
            <a:extLst>
              <a:ext uri="{FF2B5EF4-FFF2-40B4-BE49-F238E27FC236}">
                <a16:creationId xmlns:a16="http://schemas.microsoft.com/office/drawing/2014/main" id="{9614801D-D3D9-7F32-1FD7-5E8E9FAD6343}"/>
              </a:ext>
            </a:extLst>
          </p:cNvPr>
          <p:cNvGrpSpPr/>
          <p:nvPr/>
        </p:nvGrpSpPr>
        <p:grpSpPr>
          <a:xfrm>
            <a:off x="2767230" y="2506512"/>
            <a:ext cx="2540511" cy="917017"/>
            <a:chOff x="2789214" y="2310030"/>
            <a:chExt cx="2540511" cy="917017"/>
          </a:xfrm>
        </p:grpSpPr>
        <p:sp>
          <p:nvSpPr>
            <p:cNvPr id="34" name="Rectángulo 33">
              <a:extLst>
                <a:ext uri="{FF2B5EF4-FFF2-40B4-BE49-F238E27FC236}">
                  <a16:creationId xmlns:a16="http://schemas.microsoft.com/office/drawing/2014/main" id="{55D07F84-6281-204A-7DD7-E14617DAC660}"/>
                </a:ext>
              </a:extLst>
            </p:cNvPr>
            <p:cNvSpPr/>
            <p:nvPr/>
          </p:nvSpPr>
          <p:spPr>
            <a:xfrm>
              <a:off x="4918646" y="2983041"/>
              <a:ext cx="411079" cy="244006"/>
            </a:xfrm>
            <a:prstGeom prst="rect">
              <a:avLst/>
            </a:prstGeom>
            <a:solidFill>
              <a:srgbClr val="00B0F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00B0F0"/>
                </a:solidFill>
              </a:endParaRPr>
            </a:p>
          </p:txBody>
        </p:sp>
        <p:sp>
          <p:nvSpPr>
            <p:cNvPr id="35" name="Rectángulo 34">
              <a:extLst>
                <a:ext uri="{FF2B5EF4-FFF2-40B4-BE49-F238E27FC236}">
                  <a16:creationId xmlns:a16="http://schemas.microsoft.com/office/drawing/2014/main" id="{35EFE2DB-AB92-AC99-7C9B-1F8CE66FA2A0}"/>
                </a:ext>
              </a:extLst>
            </p:cNvPr>
            <p:cNvSpPr/>
            <p:nvPr/>
          </p:nvSpPr>
          <p:spPr>
            <a:xfrm>
              <a:off x="2789214" y="2310030"/>
              <a:ext cx="839203" cy="6908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1600" b="1" dirty="0">
                  <a:solidFill>
                    <a:srgbClr val="00B0F0"/>
                  </a:solidFill>
                  <a:latin typeface="Agency FB" panose="020B0503020202020204" pitchFamily="34" charset="0"/>
                </a:rPr>
                <a:t>Sangría</a:t>
              </a:r>
            </a:p>
            <a:p>
              <a:pPr algn="r"/>
              <a:r>
                <a:rPr lang="es-ES" sz="1600" b="1" dirty="0">
                  <a:solidFill>
                    <a:srgbClr val="00B0F0"/>
                  </a:solidFill>
                  <a:latin typeface="Agency FB" panose="020B0503020202020204" pitchFamily="34" charset="0"/>
                </a:rPr>
                <a:t>1.27 cm</a:t>
              </a:r>
              <a:endParaRPr lang="es-PE" sz="1600" b="1" dirty="0">
                <a:solidFill>
                  <a:srgbClr val="00B0F0"/>
                </a:solidFill>
                <a:latin typeface="Agency FB" panose="020B0503020202020204" pitchFamily="34" charset="0"/>
              </a:endParaRPr>
            </a:p>
          </p:txBody>
        </p:sp>
        <p:cxnSp>
          <p:nvCxnSpPr>
            <p:cNvPr id="60" name="Conector: angular 59">
              <a:extLst>
                <a:ext uri="{FF2B5EF4-FFF2-40B4-BE49-F238E27FC236}">
                  <a16:creationId xmlns:a16="http://schemas.microsoft.com/office/drawing/2014/main" id="{71D7DD38-79BC-7CB5-A625-238FB5B33F42}"/>
                </a:ext>
              </a:extLst>
            </p:cNvPr>
            <p:cNvCxnSpPr>
              <a:cxnSpLocks/>
              <a:stCxn id="34" idx="2"/>
              <a:endCxn id="35" idx="2"/>
            </p:cNvCxnSpPr>
            <p:nvPr/>
          </p:nvCxnSpPr>
          <p:spPr>
            <a:xfrm rot="5400000" flipH="1">
              <a:off x="4053416" y="2156278"/>
              <a:ext cx="226169" cy="1915370"/>
            </a:xfrm>
            <a:prstGeom prst="bentConnector3">
              <a:avLst>
                <a:gd name="adj1" fmla="val -38875"/>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71" name="Grupo 70">
            <a:extLst>
              <a:ext uri="{FF2B5EF4-FFF2-40B4-BE49-F238E27FC236}">
                <a16:creationId xmlns:a16="http://schemas.microsoft.com/office/drawing/2014/main" id="{119E0F81-9A94-3DD4-39B9-1EC69778BC6D}"/>
              </a:ext>
            </a:extLst>
          </p:cNvPr>
          <p:cNvGrpSpPr/>
          <p:nvPr/>
        </p:nvGrpSpPr>
        <p:grpSpPr>
          <a:xfrm>
            <a:off x="6889935" y="2788738"/>
            <a:ext cx="2714127" cy="257963"/>
            <a:chOff x="7343861" y="2771374"/>
            <a:chExt cx="2714127" cy="257963"/>
          </a:xfrm>
        </p:grpSpPr>
        <p:sp>
          <p:nvSpPr>
            <p:cNvPr id="72" name="Rectángulo 71">
              <a:extLst>
                <a:ext uri="{FF2B5EF4-FFF2-40B4-BE49-F238E27FC236}">
                  <a16:creationId xmlns:a16="http://schemas.microsoft.com/office/drawing/2014/main" id="{163128DD-FED9-523A-9AC4-3F023EE65A1D}"/>
                </a:ext>
              </a:extLst>
            </p:cNvPr>
            <p:cNvSpPr/>
            <p:nvPr/>
          </p:nvSpPr>
          <p:spPr>
            <a:xfrm>
              <a:off x="7343861" y="2785331"/>
              <a:ext cx="2275120" cy="2440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solidFill>
                    <a:srgbClr val="0070C0"/>
                  </a:solidFill>
                  <a:latin typeface="Agency FB" panose="020B0503020202020204" pitchFamily="34" charset="0"/>
                </a:rPr>
                <a:t>Línea adicional en blanco 2.0</a:t>
              </a:r>
              <a:endParaRPr lang="es-PE" sz="1200" b="1" dirty="0">
                <a:solidFill>
                  <a:srgbClr val="0070C0"/>
                </a:solidFill>
                <a:latin typeface="Agency FB" panose="020B0503020202020204" pitchFamily="34" charset="0"/>
              </a:endParaRPr>
            </a:p>
          </p:txBody>
        </p:sp>
        <p:sp>
          <p:nvSpPr>
            <p:cNvPr id="73" name="Rectángulo 72">
              <a:extLst>
                <a:ext uri="{FF2B5EF4-FFF2-40B4-BE49-F238E27FC236}">
                  <a16:creationId xmlns:a16="http://schemas.microsoft.com/office/drawing/2014/main" id="{B4FE0703-8CB8-2665-6B36-6B16F34A695B}"/>
                </a:ext>
              </a:extLst>
            </p:cNvPr>
            <p:cNvSpPr/>
            <p:nvPr/>
          </p:nvSpPr>
          <p:spPr>
            <a:xfrm>
              <a:off x="9256542" y="2771374"/>
              <a:ext cx="801446" cy="2440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200" b="1" dirty="0">
                <a:solidFill>
                  <a:srgbClr val="0070C0"/>
                </a:solidFill>
                <a:latin typeface="Agency FB" panose="020B0503020202020204" pitchFamily="34" charset="0"/>
              </a:endParaRPr>
            </a:p>
          </p:txBody>
        </p:sp>
      </p:grpSp>
    </p:spTree>
    <p:extLst>
      <p:ext uri="{BB962C8B-B14F-4D97-AF65-F5344CB8AC3E}">
        <p14:creationId xmlns:p14="http://schemas.microsoft.com/office/powerpoint/2010/main" val="1674305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A83BE3-FBF4-7CEE-41E4-A761EAE9C5DA}"/>
              </a:ext>
            </a:extLst>
          </p:cNvPr>
          <p:cNvSpPr>
            <a:spLocks noGrp="1"/>
          </p:cNvSpPr>
          <p:nvPr>
            <p:ph type="title"/>
          </p:nvPr>
        </p:nvSpPr>
        <p:spPr>
          <a:xfrm>
            <a:off x="-422047" y="395181"/>
            <a:ext cx="4417860" cy="1180812"/>
          </a:xfrm>
        </p:spPr>
        <p:txBody>
          <a:bodyPr/>
          <a:lstStyle/>
          <a:p>
            <a:r>
              <a:rPr lang="es-ES" dirty="0"/>
              <a:t>FORMATO DE CAPITULOS</a:t>
            </a:r>
            <a:endParaRPr lang="es-PE" dirty="0"/>
          </a:p>
        </p:txBody>
      </p:sp>
      <p:sp>
        <p:nvSpPr>
          <p:cNvPr id="6" name="Rectángulo 5">
            <a:extLst>
              <a:ext uri="{FF2B5EF4-FFF2-40B4-BE49-F238E27FC236}">
                <a16:creationId xmlns:a16="http://schemas.microsoft.com/office/drawing/2014/main" id="{98435428-38DF-01B7-8BC2-8B3DE6886C46}"/>
              </a:ext>
            </a:extLst>
          </p:cNvPr>
          <p:cNvSpPr/>
          <p:nvPr/>
        </p:nvSpPr>
        <p:spPr>
          <a:xfrm>
            <a:off x="4220307" y="351695"/>
            <a:ext cx="6166338" cy="65063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CuadroTexto 6">
            <a:extLst>
              <a:ext uri="{FF2B5EF4-FFF2-40B4-BE49-F238E27FC236}">
                <a16:creationId xmlns:a16="http://schemas.microsoft.com/office/drawing/2014/main" id="{D39244B5-9FB3-0AA6-DA3A-C946B6999632}"/>
              </a:ext>
            </a:extLst>
          </p:cNvPr>
          <p:cNvSpPr txBox="1"/>
          <p:nvPr/>
        </p:nvSpPr>
        <p:spPr>
          <a:xfrm>
            <a:off x="4826264" y="2167020"/>
            <a:ext cx="4868562" cy="4468018"/>
          </a:xfrm>
          <a:prstGeom prst="rect">
            <a:avLst/>
          </a:prstGeom>
          <a:noFill/>
          <a:ln>
            <a:noFill/>
          </a:ln>
        </p:spPr>
        <p:txBody>
          <a:bodyPr wrap="square">
            <a:spAutoFit/>
          </a:bodyPr>
          <a:lstStyle/>
          <a:p>
            <a:pPr algn="ctr">
              <a:lnSpc>
                <a:spcPct val="200000"/>
              </a:lnSpc>
            </a:pPr>
            <a:endParaRPr lang="es-ES" sz="1200" b="1" dirty="0">
              <a:ln>
                <a:noFill/>
              </a:ln>
              <a:solidFill>
                <a:schemeClr val="bg1"/>
              </a:solidFill>
              <a:effectLst/>
              <a:latin typeface="Times New Roman" panose="02020603050405020304" pitchFamily="18" charset="0"/>
              <a:cs typeface="Times New Roman" panose="02020603050405020304" pitchFamily="18" charset="0"/>
            </a:endParaRPr>
          </a:p>
          <a:p>
            <a:pPr algn="ctr">
              <a:lnSpc>
                <a:spcPct val="200000"/>
              </a:lnSpc>
            </a:pPr>
            <a:r>
              <a:rPr lang="es-ES" sz="1200" b="1" dirty="0">
                <a:ln>
                  <a:noFill/>
                </a:ln>
                <a:solidFill>
                  <a:schemeClr val="bg1"/>
                </a:solidFill>
                <a:effectLst/>
                <a:latin typeface="Times New Roman" panose="02020603050405020304" pitchFamily="18" charset="0"/>
                <a:cs typeface="Times New Roman" panose="02020603050405020304" pitchFamily="18" charset="0"/>
              </a:rPr>
              <a:t>Capítulo I </a:t>
            </a:r>
          </a:p>
          <a:p>
            <a:pPr algn="ctr">
              <a:lnSpc>
                <a:spcPct val="200000"/>
              </a:lnSpc>
            </a:pPr>
            <a:r>
              <a:rPr lang="es-ES" sz="1200" b="1" dirty="0">
                <a:ln>
                  <a:noFill/>
                </a:ln>
                <a:solidFill>
                  <a:schemeClr val="bg1"/>
                </a:solidFill>
                <a:effectLst/>
                <a:latin typeface="Times New Roman" panose="02020603050405020304" pitchFamily="18" charset="0"/>
                <a:cs typeface="Times New Roman" panose="02020603050405020304" pitchFamily="18" charset="0"/>
              </a:rPr>
              <a:t>Planteamiento del problema</a:t>
            </a:r>
          </a:p>
          <a:p>
            <a:pPr algn="ctr">
              <a:lnSpc>
                <a:spcPct val="200000"/>
              </a:lnSpc>
            </a:pPr>
            <a:endParaRPr lang="es-ES" sz="1200" b="1" dirty="0">
              <a:ln>
                <a:noFill/>
              </a:ln>
              <a:solidFill>
                <a:schemeClr val="bg1"/>
              </a:solidFill>
              <a:effectLst/>
              <a:latin typeface="Times New Roman" panose="02020603050405020304" pitchFamily="18" charset="0"/>
              <a:cs typeface="Times New Roman" panose="02020603050405020304" pitchFamily="18" charset="0"/>
            </a:endParaRPr>
          </a:p>
          <a:p>
            <a:pPr>
              <a:lnSpc>
                <a:spcPct val="200000"/>
              </a:lnSpc>
            </a:pPr>
            <a:r>
              <a:rPr lang="es-ES" sz="1200" b="1" dirty="0">
                <a:ln>
                  <a:noFill/>
                </a:ln>
                <a:solidFill>
                  <a:schemeClr val="bg1"/>
                </a:solidFill>
                <a:effectLst/>
                <a:latin typeface="Times New Roman" panose="02020603050405020304" pitchFamily="18" charset="0"/>
                <a:cs typeface="Times New Roman" panose="02020603050405020304" pitchFamily="18" charset="0"/>
              </a:rPr>
              <a:t>1.1     Determinación del problema </a:t>
            </a:r>
          </a:p>
          <a:p>
            <a:pPr>
              <a:lnSpc>
                <a:spcPct val="200000"/>
              </a:lnSpc>
            </a:pPr>
            <a:r>
              <a:rPr lang="es-ES" sz="1200" dirty="0">
                <a:ln>
                  <a:noFill/>
                </a:ln>
                <a:solidFill>
                  <a:schemeClr val="bg1"/>
                </a:solidFill>
                <a:effectLst/>
                <a:latin typeface="Times New Roman" panose="02020603050405020304" pitchFamily="18" charset="0"/>
                <a:cs typeface="Times New Roman" panose="02020603050405020304" pitchFamily="18" charset="0"/>
              </a:rPr>
              <a:t>          Desde hace un buen tiempo, se sabe que la enseñanza en nuestro país significa un gran reto para muchos educadores. Si es preciso, habría que mencionarse algunos aspectos referidos al presupuesto que el Estado asigna a este sector, a la preparación de los profesionales en educación, a la ausencia de programas de capacitación y entrenamiento pertinentes y oportunos, a la inequidad y a la falta de acceso a este derecho fundamental, entre otros tantos</a:t>
            </a:r>
          </a:p>
        </p:txBody>
      </p:sp>
      <p:sp>
        <p:nvSpPr>
          <p:cNvPr id="8" name="Rectángulo 7">
            <a:extLst>
              <a:ext uri="{FF2B5EF4-FFF2-40B4-BE49-F238E27FC236}">
                <a16:creationId xmlns:a16="http://schemas.microsoft.com/office/drawing/2014/main" id="{998CD386-DA1F-3C4C-CB4E-8750ACAAB3CB}"/>
              </a:ext>
            </a:extLst>
          </p:cNvPr>
          <p:cNvSpPr/>
          <p:nvPr/>
        </p:nvSpPr>
        <p:spPr>
          <a:xfrm>
            <a:off x="9436409" y="3980982"/>
            <a:ext cx="298848" cy="244006"/>
          </a:xfrm>
          <a:prstGeom prst="rect">
            <a:avLst/>
          </a:prstGeom>
          <a:solidFill>
            <a:srgbClr val="C000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C00000"/>
              </a:solidFill>
            </a:endParaRPr>
          </a:p>
        </p:txBody>
      </p:sp>
      <p:sp>
        <p:nvSpPr>
          <p:cNvPr id="9" name="Rectángulo 8">
            <a:extLst>
              <a:ext uri="{FF2B5EF4-FFF2-40B4-BE49-F238E27FC236}">
                <a16:creationId xmlns:a16="http://schemas.microsoft.com/office/drawing/2014/main" id="{A8A92ABF-0109-B7C0-0AAB-1F382AA15097}"/>
              </a:ext>
            </a:extLst>
          </p:cNvPr>
          <p:cNvSpPr/>
          <p:nvPr/>
        </p:nvSpPr>
        <p:spPr>
          <a:xfrm>
            <a:off x="9436409" y="4346991"/>
            <a:ext cx="298848" cy="244006"/>
          </a:xfrm>
          <a:prstGeom prst="rect">
            <a:avLst/>
          </a:prstGeom>
          <a:solidFill>
            <a:srgbClr val="C000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C00000"/>
              </a:solidFill>
            </a:endParaRPr>
          </a:p>
        </p:txBody>
      </p:sp>
      <p:sp>
        <p:nvSpPr>
          <p:cNvPr id="10" name="Rectángulo 9">
            <a:extLst>
              <a:ext uri="{FF2B5EF4-FFF2-40B4-BE49-F238E27FC236}">
                <a16:creationId xmlns:a16="http://schemas.microsoft.com/office/drawing/2014/main" id="{C6700C98-8D66-B4AA-F2DA-9F4DC384215E}"/>
              </a:ext>
            </a:extLst>
          </p:cNvPr>
          <p:cNvSpPr/>
          <p:nvPr/>
        </p:nvSpPr>
        <p:spPr>
          <a:xfrm>
            <a:off x="9436409" y="4718992"/>
            <a:ext cx="298848" cy="244006"/>
          </a:xfrm>
          <a:prstGeom prst="rect">
            <a:avLst/>
          </a:prstGeom>
          <a:solidFill>
            <a:srgbClr val="C000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C00000"/>
              </a:solidFill>
            </a:endParaRPr>
          </a:p>
        </p:txBody>
      </p:sp>
      <p:sp>
        <p:nvSpPr>
          <p:cNvPr id="11" name="Rectángulo 10">
            <a:extLst>
              <a:ext uri="{FF2B5EF4-FFF2-40B4-BE49-F238E27FC236}">
                <a16:creationId xmlns:a16="http://schemas.microsoft.com/office/drawing/2014/main" id="{65B2E541-D8AC-266F-030C-C961A8BD5C4B}"/>
              </a:ext>
            </a:extLst>
          </p:cNvPr>
          <p:cNvSpPr/>
          <p:nvPr/>
        </p:nvSpPr>
        <p:spPr>
          <a:xfrm rot="16200000">
            <a:off x="10041284" y="4548897"/>
            <a:ext cx="2242827" cy="58419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rgbClr val="C00000"/>
                </a:solidFill>
                <a:latin typeface="Agency FB" panose="020B0503020202020204" pitchFamily="34" charset="0"/>
              </a:rPr>
              <a:t>Interlineado doble (2.0) sin espacio entre párrafos</a:t>
            </a:r>
            <a:endParaRPr lang="es-PE" sz="1600" dirty="0">
              <a:solidFill>
                <a:srgbClr val="C00000"/>
              </a:solidFill>
              <a:latin typeface="Agency FB" panose="020B0503020202020204" pitchFamily="34" charset="0"/>
            </a:endParaRPr>
          </a:p>
        </p:txBody>
      </p:sp>
      <p:cxnSp>
        <p:nvCxnSpPr>
          <p:cNvPr id="12" name="Conector recto 11">
            <a:extLst>
              <a:ext uri="{FF2B5EF4-FFF2-40B4-BE49-F238E27FC236}">
                <a16:creationId xmlns:a16="http://schemas.microsoft.com/office/drawing/2014/main" id="{1D379F75-2C96-AF91-1016-8EFD732E0067}"/>
              </a:ext>
            </a:extLst>
          </p:cNvPr>
          <p:cNvCxnSpPr>
            <a:cxnSpLocks/>
            <a:stCxn id="10" idx="3"/>
            <a:endCxn id="11" idx="0"/>
          </p:cNvCxnSpPr>
          <p:nvPr/>
        </p:nvCxnSpPr>
        <p:spPr>
          <a:xfrm flipV="1">
            <a:off x="9735257" y="4840994"/>
            <a:ext cx="1135344"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8976726C-4950-DB5F-DA00-945582B3AC0A}"/>
              </a:ext>
            </a:extLst>
          </p:cNvPr>
          <p:cNvSpPr/>
          <p:nvPr/>
        </p:nvSpPr>
        <p:spPr>
          <a:xfrm>
            <a:off x="9436409" y="5093387"/>
            <a:ext cx="298848" cy="244006"/>
          </a:xfrm>
          <a:prstGeom prst="rect">
            <a:avLst/>
          </a:prstGeom>
          <a:solidFill>
            <a:srgbClr val="C000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C00000"/>
              </a:solidFill>
            </a:endParaRPr>
          </a:p>
        </p:txBody>
      </p:sp>
      <p:sp>
        <p:nvSpPr>
          <p:cNvPr id="16" name="Rectángulo 15">
            <a:extLst>
              <a:ext uri="{FF2B5EF4-FFF2-40B4-BE49-F238E27FC236}">
                <a16:creationId xmlns:a16="http://schemas.microsoft.com/office/drawing/2014/main" id="{8B8CA2F8-D362-FE52-BD19-B14705628CAC}"/>
              </a:ext>
            </a:extLst>
          </p:cNvPr>
          <p:cNvSpPr/>
          <p:nvPr/>
        </p:nvSpPr>
        <p:spPr>
          <a:xfrm>
            <a:off x="9436409" y="5460311"/>
            <a:ext cx="298848" cy="244006"/>
          </a:xfrm>
          <a:prstGeom prst="rect">
            <a:avLst/>
          </a:prstGeom>
          <a:solidFill>
            <a:srgbClr val="C000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C00000"/>
              </a:solidFill>
            </a:endParaRPr>
          </a:p>
        </p:txBody>
      </p:sp>
      <p:sp>
        <p:nvSpPr>
          <p:cNvPr id="17" name="Rectángulo 16">
            <a:extLst>
              <a:ext uri="{FF2B5EF4-FFF2-40B4-BE49-F238E27FC236}">
                <a16:creationId xmlns:a16="http://schemas.microsoft.com/office/drawing/2014/main" id="{31C56EE3-4C87-479E-5EA7-63F417FBF955}"/>
              </a:ext>
            </a:extLst>
          </p:cNvPr>
          <p:cNvSpPr/>
          <p:nvPr/>
        </p:nvSpPr>
        <p:spPr>
          <a:xfrm>
            <a:off x="9436409" y="5840405"/>
            <a:ext cx="298848" cy="244006"/>
          </a:xfrm>
          <a:prstGeom prst="rect">
            <a:avLst/>
          </a:prstGeom>
          <a:solidFill>
            <a:srgbClr val="C000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C00000"/>
              </a:solidFill>
            </a:endParaRPr>
          </a:p>
        </p:txBody>
      </p:sp>
      <p:grpSp>
        <p:nvGrpSpPr>
          <p:cNvPr id="30" name="Grupo 29">
            <a:extLst>
              <a:ext uri="{FF2B5EF4-FFF2-40B4-BE49-F238E27FC236}">
                <a16:creationId xmlns:a16="http://schemas.microsoft.com/office/drawing/2014/main" id="{0E664F4D-2A66-A649-F6E8-BD89D9F7D849}"/>
              </a:ext>
            </a:extLst>
          </p:cNvPr>
          <p:cNvGrpSpPr/>
          <p:nvPr/>
        </p:nvGrpSpPr>
        <p:grpSpPr>
          <a:xfrm>
            <a:off x="2778414" y="3491138"/>
            <a:ext cx="2540511" cy="917017"/>
            <a:chOff x="3249528" y="3029337"/>
            <a:chExt cx="2540511" cy="917017"/>
          </a:xfrm>
        </p:grpSpPr>
        <p:sp>
          <p:nvSpPr>
            <p:cNvPr id="18" name="Rectángulo 17">
              <a:extLst>
                <a:ext uri="{FF2B5EF4-FFF2-40B4-BE49-F238E27FC236}">
                  <a16:creationId xmlns:a16="http://schemas.microsoft.com/office/drawing/2014/main" id="{6415A364-53A4-C40C-6615-96184ED25617}"/>
                </a:ext>
              </a:extLst>
            </p:cNvPr>
            <p:cNvSpPr/>
            <p:nvPr/>
          </p:nvSpPr>
          <p:spPr>
            <a:xfrm>
              <a:off x="5378960" y="3702348"/>
              <a:ext cx="411079" cy="244006"/>
            </a:xfrm>
            <a:prstGeom prst="rect">
              <a:avLst/>
            </a:prstGeom>
            <a:solidFill>
              <a:srgbClr val="00B0F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00B0F0"/>
                </a:solidFill>
              </a:endParaRPr>
            </a:p>
          </p:txBody>
        </p:sp>
        <p:sp>
          <p:nvSpPr>
            <p:cNvPr id="19" name="Rectángulo 18">
              <a:extLst>
                <a:ext uri="{FF2B5EF4-FFF2-40B4-BE49-F238E27FC236}">
                  <a16:creationId xmlns:a16="http://schemas.microsoft.com/office/drawing/2014/main" id="{2AFAFAD4-E357-F85D-E57B-6AEB8210DC4A}"/>
                </a:ext>
              </a:extLst>
            </p:cNvPr>
            <p:cNvSpPr/>
            <p:nvPr/>
          </p:nvSpPr>
          <p:spPr>
            <a:xfrm>
              <a:off x="3249528" y="3029337"/>
              <a:ext cx="839203" cy="6908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1600" b="1" dirty="0">
                  <a:solidFill>
                    <a:srgbClr val="00B0F0"/>
                  </a:solidFill>
                  <a:latin typeface="Agency FB" panose="020B0503020202020204" pitchFamily="34" charset="0"/>
                </a:rPr>
                <a:t>Sangría</a:t>
              </a:r>
            </a:p>
            <a:p>
              <a:pPr algn="r"/>
              <a:r>
                <a:rPr lang="es-ES" sz="1600" b="1" dirty="0">
                  <a:solidFill>
                    <a:srgbClr val="00B0F0"/>
                  </a:solidFill>
                  <a:latin typeface="Agency FB" panose="020B0503020202020204" pitchFamily="34" charset="0"/>
                </a:rPr>
                <a:t>1.27 cm</a:t>
              </a:r>
              <a:endParaRPr lang="es-PE" sz="1600" b="1" dirty="0">
                <a:solidFill>
                  <a:srgbClr val="00B0F0"/>
                </a:solidFill>
                <a:latin typeface="Agency FB" panose="020B0503020202020204" pitchFamily="34" charset="0"/>
              </a:endParaRPr>
            </a:p>
          </p:txBody>
        </p:sp>
        <p:cxnSp>
          <p:nvCxnSpPr>
            <p:cNvPr id="20" name="Conector: angular 19">
              <a:extLst>
                <a:ext uri="{FF2B5EF4-FFF2-40B4-BE49-F238E27FC236}">
                  <a16:creationId xmlns:a16="http://schemas.microsoft.com/office/drawing/2014/main" id="{606C8CC2-A984-43D0-4CCA-4CCDEE1C9BE1}"/>
                </a:ext>
              </a:extLst>
            </p:cNvPr>
            <p:cNvCxnSpPr>
              <a:cxnSpLocks/>
              <a:stCxn id="18" idx="2"/>
              <a:endCxn id="19" idx="2"/>
            </p:cNvCxnSpPr>
            <p:nvPr/>
          </p:nvCxnSpPr>
          <p:spPr>
            <a:xfrm rot="5400000" flipH="1">
              <a:off x="4513730" y="2875585"/>
              <a:ext cx="226169" cy="1915370"/>
            </a:xfrm>
            <a:prstGeom prst="bentConnector3">
              <a:avLst>
                <a:gd name="adj1" fmla="val -38875"/>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31" name="Grupo 30">
            <a:extLst>
              <a:ext uri="{FF2B5EF4-FFF2-40B4-BE49-F238E27FC236}">
                <a16:creationId xmlns:a16="http://schemas.microsoft.com/office/drawing/2014/main" id="{C0D0FD8A-E0C4-DF49-2DCA-00EB26242F9A}"/>
              </a:ext>
            </a:extLst>
          </p:cNvPr>
          <p:cNvGrpSpPr/>
          <p:nvPr/>
        </p:nvGrpSpPr>
        <p:grpSpPr>
          <a:xfrm>
            <a:off x="6780552" y="3396466"/>
            <a:ext cx="2714127" cy="257963"/>
            <a:chOff x="7343861" y="2771374"/>
            <a:chExt cx="2714127" cy="257963"/>
          </a:xfrm>
        </p:grpSpPr>
        <p:sp>
          <p:nvSpPr>
            <p:cNvPr id="21" name="Rectángulo 20">
              <a:extLst>
                <a:ext uri="{FF2B5EF4-FFF2-40B4-BE49-F238E27FC236}">
                  <a16:creationId xmlns:a16="http://schemas.microsoft.com/office/drawing/2014/main" id="{DC28C441-CD96-4EBB-65D8-A601C2BA0C54}"/>
                </a:ext>
              </a:extLst>
            </p:cNvPr>
            <p:cNvSpPr/>
            <p:nvPr/>
          </p:nvSpPr>
          <p:spPr>
            <a:xfrm>
              <a:off x="7343861" y="2785331"/>
              <a:ext cx="2275120" cy="2440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solidFill>
                    <a:srgbClr val="0070C0"/>
                  </a:solidFill>
                  <a:latin typeface="Agency FB" panose="020B0503020202020204" pitchFamily="34" charset="0"/>
                </a:rPr>
                <a:t>Línea adicional en blanco 2.0</a:t>
              </a:r>
              <a:endParaRPr lang="es-PE" sz="1200" b="1" dirty="0">
                <a:solidFill>
                  <a:srgbClr val="0070C0"/>
                </a:solidFill>
                <a:latin typeface="Agency FB" panose="020B0503020202020204" pitchFamily="34" charset="0"/>
              </a:endParaRPr>
            </a:p>
          </p:txBody>
        </p:sp>
        <p:sp>
          <p:nvSpPr>
            <p:cNvPr id="22" name="Rectángulo 21">
              <a:extLst>
                <a:ext uri="{FF2B5EF4-FFF2-40B4-BE49-F238E27FC236}">
                  <a16:creationId xmlns:a16="http://schemas.microsoft.com/office/drawing/2014/main" id="{90BDF6D9-06A4-CE92-01F8-6B2644643D3A}"/>
                </a:ext>
              </a:extLst>
            </p:cNvPr>
            <p:cNvSpPr/>
            <p:nvPr/>
          </p:nvSpPr>
          <p:spPr>
            <a:xfrm>
              <a:off x="9256542" y="2771374"/>
              <a:ext cx="801446" cy="2440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200" b="1" dirty="0">
                <a:solidFill>
                  <a:srgbClr val="0070C0"/>
                </a:solidFill>
                <a:latin typeface="Agency FB" panose="020B0503020202020204" pitchFamily="34" charset="0"/>
              </a:endParaRPr>
            </a:p>
          </p:txBody>
        </p:sp>
      </p:grpSp>
      <p:sp>
        <p:nvSpPr>
          <p:cNvPr id="23" name="Rectángulo 22">
            <a:extLst>
              <a:ext uri="{FF2B5EF4-FFF2-40B4-BE49-F238E27FC236}">
                <a16:creationId xmlns:a16="http://schemas.microsoft.com/office/drawing/2014/main" id="{D43D7638-8BBE-8EC1-ACC0-ACF2BE082C74}"/>
              </a:ext>
            </a:extLst>
          </p:cNvPr>
          <p:cNvSpPr/>
          <p:nvPr/>
        </p:nvSpPr>
        <p:spPr>
          <a:xfrm>
            <a:off x="4904578" y="1138037"/>
            <a:ext cx="4706946" cy="5551149"/>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4" name="Rectángulo 23">
            <a:extLst>
              <a:ext uri="{FF2B5EF4-FFF2-40B4-BE49-F238E27FC236}">
                <a16:creationId xmlns:a16="http://schemas.microsoft.com/office/drawing/2014/main" id="{208B5DFB-A8C9-6785-93B9-141CE12FAD19}"/>
              </a:ext>
            </a:extLst>
          </p:cNvPr>
          <p:cNvSpPr/>
          <p:nvPr/>
        </p:nvSpPr>
        <p:spPr>
          <a:xfrm>
            <a:off x="8702290" y="1170905"/>
            <a:ext cx="801446" cy="2440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200" b="1" dirty="0">
              <a:solidFill>
                <a:srgbClr val="0070C0"/>
              </a:solidFill>
              <a:latin typeface="Agency FB" panose="020B0503020202020204" pitchFamily="34" charset="0"/>
            </a:endParaRPr>
          </a:p>
        </p:txBody>
      </p:sp>
      <p:sp>
        <p:nvSpPr>
          <p:cNvPr id="25" name="Rectángulo 24">
            <a:extLst>
              <a:ext uri="{FF2B5EF4-FFF2-40B4-BE49-F238E27FC236}">
                <a16:creationId xmlns:a16="http://schemas.microsoft.com/office/drawing/2014/main" id="{3C5E309F-A75B-530F-E910-DDAC6946AF99}"/>
              </a:ext>
            </a:extLst>
          </p:cNvPr>
          <p:cNvSpPr/>
          <p:nvPr/>
        </p:nvSpPr>
        <p:spPr>
          <a:xfrm>
            <a:off x="8709119" y="1440241"/>
            <a:ext cx="801446" cy="2440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200" b="1" dirty="0">
              <a:solidFill>
                <a:srgbClr val="0070C0"/>
              </a:solidFill>
              <a:latin typeface="Agency FB" panose="020B0503020202020204" pitchFamily="34" charset="0"/>
            </a:endParaRPr>
          </a:p>
        </p:txBody>
      </p:sp>
      <p:sp>
        <p:nvSpPr>
          <p:cNvPr id="26" name="Rectángulo 25">
            <a:extLst>
              <a:ext uri="{FF2B5EF4-FFF2-40B4-BE49-F238E27FC236}">
                <a16:creationId xmlns:a16="http://schemas.microsoft.com/office/drawing/2014/main" id="{5D74E49F-592F-9743-722D-0A298EA40386}"/>
              </a:ext>
            </a:extLst>
          </p:cNvPr>
          <p:cNvSpPr/>
          <p:nvPr/>
        </p:nvSpPr>
        <p:spPr>
          <a:xfrm>
            <a:off x="8709119" y="1707933"/>
            <a:ext cx="801446" cy="2440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200" b="1" dirty="0">
              <a:solidFill>
                <a:srgbClr val="0070C0"/>
              </a:solidFill>
              <a:latin typeface="Agency FB" panose="020B0503020202020204" pitchFamily="34" charset="0"/>
            </a:endParaRPr>
          </a:p>
        </p:txBody>
      </p:sp>
      <p:sp>
        <p:nvSpPr>
          <p:cNvPr id="27" name="Rectángulo 26">
            <a:extLst>
              <a:ext uri="{FF2B5EF4-FFF2-40B4-BE49-F238E27FC236}">
                <a16:creationId xmlns:a16="http://schemas.microsoft.com/office/drawing/2014/main" id="{F701575F-0484-9337-A6A8-9312F553150F}"/>
              </a:ext>
            </a:extLst>
          </p:cNvPr>
          <p:cNvSpPr/>
          <p:nvPr/>
        </p:nvSpPr>
        <p:spPr>
          <a:xfrm>
            <a:off x="8709119" y="1975625"/>
            <a:ext cx="801446" cy="2440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200" b="1" dirty="0">
              <a:solidFill>
                <a:srgbClr val="0070C0"/>
              </a:solidFill>
              <a:latin typeface="Agency FB" panose="020B0503020202020204" pitchFamily="34" charset="0"/>
            </a:endParaRPr>
          </a:p>
        </p:txBody>
      </p:sp>
      <p:sp>
        <p:nvSpPr>
          <p:cNvPr id="28" name="Rectángulo 27">
            <a:extLst>
              <a:ext uri="{FF2B5EF4-FFF2-40B4-BE49-F238E27FC236}">
                <a16:creationId xmlns:a16="http://schemas.microsoft.com/office/drawing/2014/main" id="{714EFA0E-9983-69A7-E194-B974A7797287}"/>
              </a:ext>
            </a:extLst>
          </p:cNvPr>
          <p:cNvSpPr/>
          <p:nvPr/>
        </p:nvSpPr>
        <p:spPr>
          <a:xfrm>
            <a:off x="8709119" y="2240515"/>
            <a:ext cx="801446" cy="2440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200" b="1" dirty="0">
              <a:solidFill>
                <a:srgbClr val="0070C0"/>
              </a:solidFill>
              <a:latin typeface="Agency FB" panose="020B0503020202020204" pitchFamily="34" charset="0"/>
            </a:endParaRPr>
          </a:p>
        </p:txBody>
      </p:sp>
      <p:sp>
        <p:nvSpPr>
          <p:cNvPr id="29" name="Rectángulo 28">
            <a:extLst>
              <a:ext uri="{FF2B5EF4-FFF2-40B4-BE49-F238E27FC236}">
                <a16:creationId xmlns:a16="http://schemas.microsoft.com/office/drawing/2014/main" id="{EA95C855-13F6-0B09-3953-3DAE500614BF}"/>
              </a:ext>
            </a:extLst>
          </p:cNvPr>
          <p:cNvSpPr/>
          <p:nvPr/>
        </p:nvSpPr>
        <p:spPr>
          <a:xfrm>
            <a:off x="8709119" y="2509562"/>
            <a:ext cx="801446" cy="2440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200" b="1" dirty="0">
              <a:solidFill>
                <a:srgbClr val="0070C0"/>
              </a:solidFill>
              <a:latin typeface="Agency FB" panose="020B0503020202020204" pitchFamily="34" charset="0"/>
            </a:endParaRPr>
          </a:p>
        </p:txBody>
      </p:sp>
      <p:sp>
        <p:nvSpPr>
          <p:cNvPr id="33" name="CuadroTexto 32">
            <a:extLst>
              <a:ext uri="{FF2B5EF4-FFF2-40B4-BE49-F238E27FC236}">
                <a16:creationId xmlns:a16="http://schemas.microsoft.com/office/drawing/2014/main" id="{76CBD601-1761-FFBE-D8FC-7828AD465AC2}"/>
              </a:ext>
            </a:extLst>
          </p:cNvPr>
          <p:cNvSpPr txBox="1"/>
          <p:nvPr/>
        </p:nvSpPr>
        <p:spPr>
          <a:xfrm>
            <a:off x="7058225" y="1138037"/>
            <a:ext cx="1719774" cy="276999"/>
          </a:xfrm>
          <a:prstGeom prst="rect">
            <a:avLst/>
          </a:prstGeom>
          <a:noFill/>
        </p:spPr>
        <p:txBody>
          <a:bodyPr wrap="square">
            <a:spAutoFit/>
          </a:bodyPr>
          <a:lstStyle/>
          <a:p>
            <a:pPr algn="ctr"/>
            <a:r>
              <a:rPr lang="es-ES" sz="1200" b="1" dirty="0">
                <a:solidFill>
                  <a:srgbClr val="0070C0"/>
                </a:solidFill>
                <a:latin typeface="Agency FB" panose="020B0503020202020204" pitchFamily="34" charset="0"/>
              </a:rPr>
              <a:t>Línea adicional en blanco 2.0</a:t>
            </a:r>
            <a:endParaRPr lang="es-PE" sz="1200" b="1" dirty="0">
              <a:solidFill>
                <a:srgbClr val="0070C0"/>
              </a:solidFill>
              <a:latin typeface="Agency FB" panose="020B0503020202020204" pitchFamily="34" charset="0"/>
            </a:endParaRPr>
          </a:p>
        </p:txBody>
      </p:sp>
      <p:sp>
        <p:nvSpPr>
          <p:cNvPr id="35" name="CuadroTexto 34">
            <a:extLst>
              <a:ext uri="{FF2B5EF4-FFF2-40B4-BE49-F238E27FC236}">
                <a16:creationId xmlns:a16="http://schemas.microsoft.com/office/drawing/2014/main" id="{3FC9A4A1-C506-B331-AC82-62DCF8023F33}"/>
              </a:ext>
            </a:extLst>
          </p:cNvPr>
          <p:cNvSpPr txBox="1"/>
          <p:nvPr/>
        </p:nvSpPr>
        <p:spPr>
          <a:xfrm>
            <a:off x="7058225" y="1714095"/>
            <a:ext cx="1719774" cy="276999"/>
          </a:xfrm>
          <a:prstGeom prst="rect">
            <a:avLst/>
          </a:prstGeom>
          <a:noFill/>
        </p:spPr>
        <p:txBody>
          <a:bodyPr wrap="square">
            <a:spAutoFit/>
          </a:bodyPr>
          <a:lstStyle/>
          <a:p>
            <a:pPr algn="ctr"/>
            <a:r>
              <a:rPr lang="es-ES" sz="1200" b="1" dirty="0">
                <a:solidFill>
                  <a:srgbClr val="0070C0"/>
                </a:solidFill>
                <a:latin typeface="Agency FB" panose="020B0503020202020204" pitchFamily="34" charset="0"/>
              </a:rPr>
              <a:t>Línea adicional en blanco 2.0</a:t>
            </a:r>
            <a:endParaRPr lang="es-PE" sz="1200" b="1" dirty="0">
              <a:solidFill>
                <a:srgbClr val="0070C0"/>
              </a:solidFill>
              <a:latin typeface="Agency FB" panose="020B0503020202020204" pitchFamily="34" charset="0"/>
            </a:endParaRPr>
          </a:p>
        </p:txBody>
      </p:sp>
      <p:sp>
        <p:nvSpPr>
          <p:cNvPr id="36" name="CuadroTexto 35">
            <a:extLst>
              <a:ext uri="{FF2B5EF4-FFF2-40B4-BE49-F238E27FC236}">
                <a16:creationId xmlns:a16="http://schemas.microsoft.com/office/drawing/2014/main" id="{7E54498D-0672-8A05-EB8A-EC5FC05C0F05}"/>
              </a:ext>
            </a:extLst>
          </p:cNvPr>
          <p:cNvSpPr txBox="1"/>
          <p:nvPr/>
        </p:nvSpPr>
        <p:spPr>
          <a:xfrm>
            <a:off x="7058225" y="1418530"/>
            <a:ext cx="1719774" cy="276999"/>
          </a:xfrm>
          <a:prstGeom prst="rect">
            <a:avLst/>
          </a:prstGeom>
          <a:noFill/>
        </p:spPr>
        <p:txBody>
          <a:bodyPr wrap="square">
            <a:spAutoFit/>
          </a:bodyPr>
          <a:lstStyle/>
          <a:p>
            <a:pPr algn="ctr"/>
            <a:r>
              <a:rPr lang="es-ES" sz="1200" b="1" dirty="0">
                <a:solidFill>
                  <a:srgbClr val="0070C0"/>
                </a:solidFill>
                <a:latin typeface="Agency FB" panose="020B0503020202020204" pitchFamily="34" charset="0"/>
              </a:rPr>
              <a:t>Línea adicional en blanco 2.0</a:t>
            </a:r>
            <a:endParaRPr lang="es-PE" sz="1200" b="1" dirty="0">
              <a:solidFill>
                <a:srgbClr val="0070C0"/>
              </a:solidFill>
              <a:latin typeface="Agency FB" panose="020B0503020202020204" pitchFamily="34" charset="0"/>
            </a:endParaRPr>
          </a:p>
        </p:txBody>
      </p:sp>
      <p:sp>
        <p:nvSpPr>
          <p:cNvPr id="37" name="CuadroTexto 36">
            <a:extLst>
              <a:ext uri="{FF2B5EF4-FFF2-40B4-BE49-F238E27FC236}">
                <a16:creationId xmlns:a16="http://schemas.microsoft.com/office/drawing/2014/main" id="{AFEFA73D-F468-D46B-AF7D-364650F483A3}"/>
              </a:ext>
            </a:extLst>
          </p:cNvPr>
          <p:cNvSpPr txBox="1"/>
          <p:nvPr/>
        </p:nvSpPr>
        <p:spPr>
          <a:xfrm>
            <a:off x="7058225" y="1968253"/>
            <a:ext cx="1719774" cy="276999"/>
          </a:xfrm>
          <a:prstGeom prst="rect">
            <a:avLst/>
          </a:prstGeom>
          <a:noFill/>
        </p:spPr>
        <p:txBody>
          <a:bodyPr wrap="square">
            <a:spAutoFit/>
          </a:bodyPr>
          <a:lstStyle/>
          <a:p>
            <a:pPr algn="ctr"/>
            <a:r>
              <a:rPr lang="es-ES" sz="1200" b="1" dirty="0">
                <a:solidFill>
                  <a:srgbClr val="0070C0"/>
                </a:solidFill>
                <a:latin typeface="Agency FB" panose="020B0503020202020204" pitchFamily="34" charset="0"/>
              </a:rPr>
              <a:t>Línea adicional en blanco 2.0</a:t>
            </a:r>
            <a:endParaRPr lang="es-PE" sz="1200" b="1" dirty="0">
              <a:solidFill>
                <a:srgbClr val="0070C0"/>
              </a:solidFill>
              <a:latin typeface="Agency FB" panose="020B0503020202020204" pitchFamily="34" charset="0"/>
            </a:endParaRPr>
          </a:p>
        </p:txBody>
      </p:sp>
      <p:sp>
        <p:nvSpPr>
          <p:cNvPr id="38" name="CuadroTexto 37">
            <a:extLst>
              <a:ext uri="{FF2B5EF4-FFF2-40B4-BE49-F238E27FC236}">
                <a16:creationId xmlns:a16="http://schemas.microsoft.com/office/drawing/2014/main" id="{82F53CAE-BB77-2742-4CC4-F284DD8C3309}"/>
              </a:ext>
            </a:extLst>
          </p:cNvPr>
          <p:cNvSpPr txBox="1"/>
          <p:nvPr/>
        </p:nvSpPr>
        <p:spPr>
          <a:xfrm>
            <a:off x="7058225" y="2235944"/>
            <a:ext cx="1719774" cy="276999"/>
          </a:xfrm>
          <a:prstGeom prst="rect">
            <a:avLst/>
          </a:prstGeom>
          <a:noFill/>
        </p:spPr>
        <p:txBody>
          <a:bodyPr wrap="square">
            <a:spAutoFit/>
          </a:bodyPr>
          <a:lstStyle/>
          <a:p>
            <a:pPr algn="ctr"/>
            <a:r>
              <a:rPr lang="es-ES" sz="1200" b="1" dirty="0">
                <a:solidFill>
                  <a:srgbClr val="0070C0"/>
                </a:solidFill>
                <a:latin typeface="Agency FB" panose="020B0503020202020204" pitchFamily="34" charset="0"/>
              </a:rPr>
              <a:t>Línea adicional en blanco 2.0</a:t>
            </a:r>
            <a:endParaRPr lang="es-PE" sz="1200" b="1" dirty="0">
              <a:solidFill>
                <a:srgbClr val="0070C0"/>
              </a:solidFill>
              <a:latin typeface="Agency FB" panose="020B0503020202020204" pitchFamily="34" charset="0"/>
            </a:endParaRPr>
          </a:p>
        </p:txBody>
      </p:sp>
      <p:sp>
        <p:nvSpPr>
          <p:cNvPr id="39" name="CuadroTexto 38">
            <a:extLst>
              <a:ext uri="{FF2B5EF4-FFF2-40B4-BE49-F238E27FC236}">
                <a16:creationId xmlns:a16="http://schemas.microsoft.com/office/drawing/2014/main" id="{62BA9229-7B64-6149-A737-FA13E6F4FC30}"/>
              </a:ext>
            </a:extLst>
          </p:cNvPr>
          <p:cNvSpPr txBox="1"/>
          <p:nvPr/>
        </p:nvSpPr>
        <p:spPr>
          <a:xfrm>
            <a:off x="7058225" y="2489382"/>
            <a:ext cx="1719774" cy="276999"/>
          </a:xfrm>
          <a:prstGeom prst="rect">
            <a:avLst/>
          </a:prstGeom>
          <a:noFill/>
        </p:spPr>
        <p:txBody>
          <a:bodyPr wrap="square">
            <a:spAutoFit/>
          </a:bodyPr>
          <a:lstStyle/>
          <a:p>
            <a:pPr algn="ctr"/>
            <a:r>
              <a:rPr lang="es-ES" sz="1200" b="1" dirty="0">
                <a:solidFill>
                  <a:srgbClr val="0070C0"/>
                </a:solidFill>
                <a:latin typeface="Agency FB" panose="020B0503020202020204" pitchFamily="34" charset="0"/>
              </a:rPr>
              <a:t>Línea adicional en blanco 2.0</a:t>
            </a:r>
            <a:endParaRPr lang="es-PE" sz="1200" b="1" dirty="0">
              <a:solidFill>
                <a:srgbClr val="0070C0"/>
              </a:solidFill>
              <a:latin typeface="Agency FB" panose="020B0503020202020204" pitchFamily="34" charset="0"/>
            </a:endParaRPr>
          </a:p>
        </p:txBody>
      </p:sp>
      <p:grpSp>
        <p:nvGrpSpPr>
          <p:cNvPr id="44" name="Grupo 43">
            <a:extLst>
              <a:ext uri="{FF2B5EF4-FFF2-40B4-BE49-F238E27FC236}">
                <a16:creationId xmlns:a16="http://schemas.microsoft.com/office/drawing/2014/main" id="{8602F66B-CB1A-3C4C-9DB7-D7C9C6590E0F}"/>
              </a:ext>
            </a:extLst>
          </p:cNvPr>
          <p:cNvGrpSpPr/>
          <p:nvPr/>
        </p:nvGrpSpPr>
        <p:grpSpPr>
          <a:xfrm>
            <a:off x="9109842" y="351696"/>
            <a:ext cx="2697864" cy="1180812"/>
            <a:chOff x="9764146" y="1034293"/>
            <a:chExt cx="2697864" cy="1180812"/>
          </a:xfrm>
        </p:grpSpPr>
        <p:sp>
          <p:nvSpPr>
            <p:cNvPr id="40" name="Rectángulo 39">
              <a:extLst>
                <a:ext uri="{FF2B5EF4-FFF2-40B4-BE49-F238E27FC236}">
                  <a16:creationId xmlns:a16="http://schemas.microsoft.com/office/drawing/2014/main" id="{EC189BD5-4DE5-5380-29DA-A09CB1259DA9}"/>
                </a:ext>
              </a:extLst>
            </p:cNvPr>
            <p:cNvSpPr/>
            <p:nvPr/>
          </p:nvSpPr>
          <p:spPr>
            <a:xfrm>
              <a:off x="11326666" y="1034293"/>
              <a:ext cx="1135344" cy="1180812"/>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1600" b="1" dirty="0">
                  <a:solidFill>
                    <a:srgbClr val="FED04A"/>
                  </a:solidFill>
                  <a:latin typeface="Agency FB" panose="020B0503020202020204" pitchFamily="34" charset="0"/>
                </a:rPr>
                <a:t>Prosigue la numeración,</a:t>
              </a:r>
            </a:p>
            <a:p>
              <a:pPr algn="r"/>
              <a:r>
                <a:rPr lang="es-ES" sz="1600" b="1" dirty="0">
                  <a:solidFill>
                    <a:srgbClr val="FED04A"/>
                  </a:solidFill>
                  <a:latin typeface="Agency FB" panose="020B0503020202020204" pitchFamily="34" charset="0"/>
                </a:rPr>
                <a:t>pero en arábigos</a:t>
              </a:r>
              <a:endParaRPr lang="es-PE" sz="1600" b="1" dirty="0">
                <a:solidFill>
                  <a:srgbClr val="FED04A"/>
                </a:solidFill>
                <a:latin typeface="Agency FB" panose="020B0503020202020204" pitchFamily="34" charset="0"/>
              </a:endParaRPr>
            </a:p>
          </p:txBody>
        </p:sp>
        <p:sp>
          <p:nvSpPr>
            <p:cNvPr id="41" name="Rectángulo 40">
              <a:extLst>
                <a:ext uri="{FF2B5EF4-FFF2-40B4-BE49-F238E27FC236}">
                  <a16:creationId xmlns:a16="http://schemas.microsoft.com/office/drawing/2014/main" id="{956B5B52-5DCF-CFB8-9523-8FDFF4CC751A}"/>
                </a:ext>
              </a:extLst>
            </p:cNvPr>
            <p:cNvSpPr/>
            <p:nvPr/>
          </p:nvSpPr>
          <p:spPr>
            <a:xfrm>
              <a:off x="9764146" y="1472614"/>
              <a:ext cx="423050" cy="2440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1200" b="1" dirty="0">
                  <a:solidFill>
                    <a:schemeClr val="bg1"/>
                  </a:solidFill>
                  <a:latin typeface="Times New Roman" panose="02020603050405020304" pitchFamily="18" charset="0"/>
                  <a:cs typeface="Times New Roman" panose="02020603050405020304" pitchFamily="18" charset="0"/>
                </a:rPr>
                <a:t>7</a:t>
              </a:r>
              <a:endParaRPr lang="es-PE" sz="1200" b="1" dirty="0">
                <a:solidFill>
                  <a:schemeClr val="bg1"/>
                </a:solidFill>
                <a:latin typeface="Times New Roman" panose="02020603050405020304" pitchFamily="18" charset="0"/>
                <a:cs typeface="Times New Roman" panose="02020603050405020304" pitchFamily="18" charset="0"/>
              </a:endParaRPr>
            </a:p>
          </p:txBody>
        </p:sp>
        <p:sp>
          <p:nvSpPr>
            <p:cNvPr id="42" name="Rectángulo 41">
              <a:extLst>
                <a:ext uri="{FF2B5EF4-FFF2-40B4-BE49-F238E27FC236}">
                  <a16:creationId xmlns:a16="http://schemas.microsoft.com/office/drawing/2014/main" id="{D1392D80-01A1-0365-B3CE-5995BD55D5B7}"/>
                </a:ext>
              </a:extLst>
            </p:cNvPr>
            <p:cNvSpPr/>
            <p:nvPr/>
          </p:nvSpPr>
          <p:spPr>
            <a:xfrm>
              <a:off x="10181907" y="1501955"/>
              <a:ext cx="45720" cy="244006"/>
            </a:xfrm>
            <a:prstGeom prst="rect">
              <a:avLst/>
            </a:prstGeom>
            <a:solidFill>
              <a:srgbClr val="FED04A"/>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7030A0"/>
                </a:solidFill>
              </a:endParaRPr>
            </a:p>
          </p:txBody>
        </p:sp>
        <p:cxnSp>
          <p:nvCxnSpPr>
            <p:cNvPr id="43" name="Conector: angular 42">
              <a:extLst>
                <a:ext uri="{FF2B5EF4-FFF2-40B4-BE49-F238E27FC236}">
                  <a16:creationId xmlns:a16="http://schemas.microsoft.com/office/drawing/2014/main" id="{8FF24822-6F2C-553B-A825-12D6A5CE8664}"/>
                </a:ext>
              </a:extLst>
            </p:cNvPr>
            <p:cNvCxnSpPr>
              <a:cxnSpLocks/>
              <a:stCxn id="42" idx="0"/>
              <a:endCxn id="40" idx="0"/>
            </p:cNvCxnSpPr>
            <p:nvPr/>
          </p:nvCxnSpPr>
          <p:spPr>
            <a:xfrm rot="5400000" flipH="1" flipV="1">
              <a:off x="10815721" y="423339"/>
              <a:ext cx="467662" cy="1689571"/>
            </a:xfrm>
            <a:prstGeom prst="bentConnector3">
              <a:avLst>
                <a:gd name="adj1" fmla="val 148881"/>
              </a:avLst>
            </a:prstGeom>
            <a:ln w="28575">
              <a:solidFill>
                <a:srgbClr val="FED04A"/>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53043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A83BE3-FBF4-7CEE-41E4-A761EAE9C5DA}"/>
              </a:ext>
            </a:extLst>
          </p:cNvPr>
          <p:cNvSpPr>
            <a:spLocks noGrp="1"/>
          </p:cNvSpPr>
          <p:nvPr>
            <p:ph type="title"/>
          </p:nvPr>
        </p:nvSpPr>
        <p:spPr>
          <a:xfrm>
            <a:off x="-406433" y="372517"/>
            <a:ext cx="4417860" cy="1180812"/>
          </a:xfrm>
        </p:spPr>
        <p:txBody>
          <a:bodyPr/>
          <a:lstStyle/>
          <a:p>
            <a:r>
              <a:rPr lang="es-ES" dirty="0"/>
              <a:t>FORMATO DE REFERENCIA</a:t>
            </a:r>
            <a:endParaRPr lang="es-PE" dirty="0"/>
          </a:p>
        </p:txBody>
      </p:sp>
      <p:sp>
        <p:nvSpPr>
          <p:cNvPr id="6" name="Rectángulo 5">
            <a:extLst>
              <a:ext uri="{FF2B5EF4-FFF2-40B4-BE49-F238E27FC236}">
                <a16:creationId xmlns:a16="http://schemas.microsoft.com/office/drawing/2014/main" id="{98435428-38DF-01B7-8BC2-8B3DE6886C46}"/>
              </a:ext>
            </a:extLst>
          </p:cNvPr>
          <p:cNvSpPr/>
          <p:nvPr/>
        </p:nvSpPr>
        <p:spPr>
          <a:xfrm>
            <a:off x="3868614" y="351695"/>
            <a:ext cx="6794697" cy="65063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CuadroTexto 6">
            <a:extLst>
              <a:ext uri="{FF2B5EF4-FFF2-40B4-BE49-F238E27FC236}">
                <a16:creationId xmlns:a16="http://schemas.microsoft.com/office/drawing/2014/main" id="{D39244B5-9FB3-0AA6-DA3A-C946B6999632}"/>
              </a:ext>
            </a:extLst>
          </p:cNvPr>
          <p:cNvSpPr txBox="1"/>
          <p:nvPr/>
        </p:nvSpPr>
        <p:spPr>
          <a:xfrm>
            <a:off x="4639909" y="691820"/>
            <a:ext cx="5358702" cy="4468018"/>
          </a:xfrm>
          <a:prstGeom prst="rect">
            <a:avLst/>
          </a:prstGeom>
          <a:noFill/>
          <a:ln>
            <a:noFill/>
          </a:ln>
        </p:spPr>
        <p:txBody>
          <a:bodyPr wrap="square">
            <a:spAutoFit/>
          </a:bodyPr>
          <a:lstStyle/>
          <a:p>
            <a:pPr algn="ctr">
              <a:lnSpc>
                <a:spcPct val="200000"/>
              </a:lnSpc>
            </a:pPr>
            <a:endParaRPr lang="es-ES" sz="1200" b="1" dirty="0">
              <a:ln>
                <a:noFill/>
              </a:ln>
              <a:solidFill>
                <a:schemeClr val="bg1"/>
              </a:solidFill>
              <a:effectLst/>
              <a:latin typeface="Times New Roman" panose="02020603050405020304" pitchFamily="18" charset="0"/>
              <a:cs typeface="Times New Roman" panose="02020603050405020304" pitchFamily="18" charset="0"/>
            </a:endParaRPr>
          </a:p>
          <a:p>
            <a:pPr algn="ctr">
              <a:lnSpc>
                <a:spcPct val="200000"/>
              </a:lnSpc>
            </a:pPr>
            <a:r>
              <a:rPr lang="es-ES" sz="1200" b="1" dirty="0">
                <a:ln>
                  <a:noFill/>
                </a:ln>
                <a:solidFill>
                  <a:schemeClr val="bg1"/>
                </a:solidFill>
                <a:effectLst/>
                <a:latin typeface="Times New Roman" panose="02020603050405020304" pitchFamily="18" charset="0"/>
                <a:cs typeface="Times New Roman" panose="02020603050405020304" pitchFamily="18" charset="0"/>
              </a:rPr>
              <a:t>Capítulo I </a:t>
            </a:r>
          </a:p>
          <a:p>
            <a:pPr algn="ctr">
              <a:lnSpc>
                <a:spcPct val="200000"/>
              </a:lnSpc>
            </a:pPr>
            <a:r>
              <a:rPr lang="es-ES" sz="1200" b="1" dirty="0">
                <a:ln>
                  <a:noFill/>
                </a:ln>
                <a:solidFill>
                  <a:schemeClr val="bg1"/>
                </a:solidFill>
                <a:effectLst/>
                <a:latin typeface="Times New Roman" panose="02020603050405020304" pitchFamily="18" charset="0"/>
                <a:cs typeface="Times New Roman" panose="02020603050405020304" pitchFamily="18" charset="0"/>
              </a:rPr>
              <a:t>Planteamiento del problema</a:t>
            </a:r>
          </a:p>
          <a:p>
            <a:pPr algn="ctr">
              <a:lnSpc>
                <a:spcPct val="200000"/>
              </a:lnSpc>
            </a:pPr>
            <a:endParaRPr lang="es-ES" sz="1200" b="1" dirty="0">
              <a:ln>
                <a:noFill/>
              </a:ln>
              <a:solidFill>
                <a:schemeClr val="bg1"/>
              </a:solidFill>
              <a:effectLst/>
              <a:latin typeface="Times New Roman" panose="02020603050405020304" pitchFamily="18" charset="0"/>
              <a:cs typeface="Times New Roman" panose="02020603050405020304" pitchFamily="18" charset="0"/>
            </a:endParaRPr>
          </a:p>
          <a:p>
            <a:pPr>
              <a:lnSpc>
                <a:spcPct val="200000"/>
              </a:lnSpc>
            </a:pPr>
            <a:r>
              <a:rPr lang="es-ES" sz="1200" dirty="0">
                <a:ln>
                  <a:noFill/>
                </a:ln>
                <a:solidFill>
                  <a:schemeClr val="bg1"/>
                </a:solidFill>
                <a:effectLst/>
                <a:latin typeface="Times New Roman" panose="02020603050405020304" pitchFamily="18" charset="0"/>
                <a:cs typeface="Times New Roman" panose="02020603050405020304" pitchFamily="18" charset="0"/>
              </a:rPr>
              <a:t>Alamillo, M. y </a:t>
            </a:r>
            <a:r>
              <a:rPr lang="es-ES" sz="1200" dirty="0" err="1">
                <a:ln>
                  <a:noFill/>
                </a:ln>
                <a:solidFill>
                  <a:schemeClr val="bg1"/>
                </a:solidFill>
                <a:effectLst/>
                <a:latin typeface="Times New Roman" panose="02020603050405020304" pitchFamily="18" charset="0"/>
                <a:cs typeface="Times New Roman" panose="02020603050405020304" pitchFamily="18" charset="0"/>
              </a:rPr>
              <a:t>Villamor</a:t>
            </a:r>
            <a:r>
              <a:rPr lang="es-ES" sz="1200" dirty="0">
                <a:ln>
                  <a:noFill/>
                </a:ln>
                <a:solidFill>
                  <a:schemeClr val="bg1"/>
                </a:solidFill>
                <a:effectLst/>
                <a:latin typeface="Times New Roman" panose="02020603050405020304" pitchFamily="18" charset="0"/>
                <a:cs typeface="Times New Roman" panose="02020603050405020304" pitchFamily="18" charset="0"/>
              </a:rPr>
              <a:t>, F. (2002). </a:t>
            </a:r>
            <a:r>
              <a:rPr lang="es-ES" sz="1200" i="1" dirty="0">
                <a:ln>
                  <a:noFill/>
                </a:ln>
                <a:solidFill>
                  <a:schemeClr val="bg1"/>
                </a:solidFill>
                <a:effectLst/>
                <a:latin typeface="Times New Roman" panose="02020603050405020304" pitchFamily="18" charset="0"/>
                <a:cs typeface="Times New Roman" panose="02020603050405020304" pitchFamily="18" charset="0"/>
              </a:rPr>
              <a:t>Modelo de gestión por competencias.</a:t>
            </a:r>
            <a:r>
              <a:rPr lang="es-ES" sz="1200" dirty="0">
                <a:ln>
                  <a:noFill/>
                </a:ln>
                <a:solidFill>
                  <a:schemeClr val="bg1"/>
                </a:solidFill>
                <a:effectLst/>
                <a:latin typeface="Times New Roman" panose="02020603050405020304" pitchFamily="18" charset="0"/>
                <a:cs typeface="Times New Roman" panose="02020603050405020304" pitchFamily="18" charset="0"/>
              </a:rPr>
              <a:t> </a:t>
            </a:r>
            <a:r>
              <a:rPr lang="es-ES" sz="1200" dirty="0" err="1">
                <a:ln>
                  <a:noFill/>
                </a:ln>
                <a:solidFill>
                  <a:schemeClr val="bg1"/>
                </a:solidFill>
                <a:effectLst/>
                <a:latin typeface="Times New Roman" panose="02020603050405020304" pitchFamily="18" charset="0"/>
                <a:cs typeface="Times New Roman" panose="02020603050405020304" pitchFamily="18" charset="0"/>
              </a:rPr>
              <a:t>Aedipe</a:t>
            </a:r>
            <a:r>
              <a:rPr lang="es-ES" sz="1200" dirty="0">
                <a:ln>
                  <a:noFill/>
                </a:ln>
                <a:solidFill>
                  <a:schemeClr val="bg1"/>
                </a:solidFill>
                <a:effectLst/>
                <a:latin typeface="Times New Roman" panose="02020603050405020304" pitchFamily="18" charset="0"/>
                <a:cs typeface="Times New Roman" panose="02020603050405020304" pitchFamily="18" charset="0"/>
              </a:rPr>
              <a:t>.</a:t>
            </a:r>
          </a:p>
          <a:p>
            <a:pPr>
              <a:lnSpc>
                <a:spcPct val="200000"/>
              </a:lnSpc>
            </a:pPr>
            <a:r>
              <a:rPr lang="es-ES" sz="1200" dirty="0" err="1">
                <a:ln>
                  <a:noFill/>
                </a:ln>
                <a:solidFill>
                  <a:schemeClr val="bg1"/>
                </a:solidFill>
                <a:effectLst/>
                <a:latin typeface="Times New Roman" panose="02020603050405020304" pitchFamily="18" charset="0"/>
                <a:cs typeface="Times New Roman" panose="02020603050405020304" pitchFamily="18" charset="0"/>
              </a:rPr>
              <a:t>Aledo</a:t>
            </a:r>
            <a:r>
              <a:rPr lang="es-ES" sz="1200" dirty="0">
                <a:ln>
                  <a:noFill/>
                </a:ln>
                <a:solidFill>
                  <a:schemeClr val="bg1"/>
                </a:solidFill>
                <a:effectLst/>
                <a:latin typeface="Times New Roman" panose="02020603050405020304" pitchFamily="18" charset="0"/>
                <a:cs typeface="Times New Roman" panose="02020603050405020304" pitchFamily="18" charset="0"/>
              </a:rPr>
              <a:t>, A. (1995). </a:t>
            </a:r>
            <a:r>
              <a:rPr lang="es-ES" sz="1200" i="1" dirty="0">
                <a:ln>
                  <a:noFill/>
                </a:ln>
                <a:solidFill>
                  <a:schemeClr val="bg1"/>
                </a:solidFill>
                <a:effectLst/>
                <a:latin typeface="Times New Roman" panose="02020603050405020304" pitchFamily="18" charset="0"/>
                <a:cs typeface="Times New Roman" panose="02020603050405020304" pitchFamily="18" charset="0"/>
              </a:rPr>
              <a:t>El análisis de competencias</a:t>
            </a:r>
            <a:r>
              <a:rPr lang="es-ES" sz="1200" dirty="0">
                <a:ln>
                  <a:noFill/>
                </a:ln>
                <a:solidFill>
                  <a:schemeClr val="bg1"/>
                </a:solidFill>
                <a:effectLst/>
                <a:latin typeface="Times New Roman" panose="02020603050405020304" pitchFamily="18" charset="0"/>
                <a:cs typeface="Times New Roman" panose="02020603050405020304" pitchFamily="18" charset="0"/>
              </a:rPr>
              <a:t>. Un cambio hacia el </a:t>
            </a:r>
            <a:r>
              <a:rPr lang="es-ES" sz="1200" dirty="0" err="1">
                <a:ln>
                  <a:noFill/>
                </a:ln>
                <a:solidFill>
                  <a:schemeClr val="bg1"/>
                </a:solidFill>
                <a:effectLst/>
                <a:latin typeface="Times New Roman" panose="02020603050405020304" pitchFamily="18" charset="0"/>
                <a:cs typeface="Times New Roman" panose="02020603050405020304" pitchFamily="18" charset="0"/>
              </a:rPr>
              <a:t>learning</a:t>
            </a:r>
            <a:r>
              <a:rPr lang="es-ES" sz="1200" dirty="0">
                <a:ln>
                  <a:noFill/>
                </a:ln>
                <a:solidFill>
                  <a:schemeClr val="bg1"/>
                </a:solidFill>
                <a:effectLst/>
                <a:latin typeface="Times New Roman" panose="02020603050405020304" pitchFamily="18" charset="0"/>
                <a:cs typeface="Times New Roman" panose="02020603050405020304" pitchFamily="18" charset="0"/>
              </a:rPr>
              <a:t>.</a:t>
            </a:r>
          </a:p>
          <a:p>
            <a:pPr>
              <a:lnSpc>
                <a:spcPct val="200000"/>
              </a:lnSpc>
            </a:pPr>
            <a:r>
              <a:rPr lang="es-ES" sz="1200" dirty="0">
                <a:ln>
                  <a:noFill/>
                </a:ln>
                <a:solidFill>
                  <a:schemeClr val="bg1"/>
                </a:solidFill>
                <a:effectLst/>
                <a:latin typeface="Times New Roman" panose="02020603050405020304" pitchFamily="18" charset="0"/>
                <a:cs typeface="Times New Roman" panose="02020603050405020304" pitchFamily="18" charset="0"/>
              </a:rPr>
              <a:t>           Santillana.</a:t>
            </a:r>
          </a:p>
          <a:p>
            <a:pPr>
              <a:lnSpc>
                <a:spcPct val="200000"/>
              </a:lnSpc>
            </a:pPr>
            <a:r>
              <a:rPr lang="es-ES" sz="1200" dirty="0" err="1">
                <a:ln>
                  <a:noFill/>
                </a:ln>
                <a:solidFill>
                  <a:schemeClr val="bg1"/>
                </a:solidFill>
                <a:effectLst/>
                <a:latin typeface="Times New Roman" panose="02020603050405020304" pitchFamily="18" charset="0"/>
                <a:cs typeface="Times New Roman" panose="02020603050405020304" pitchFamily="18" charset="0"/>
              </a:rPr>
              <a:t>Alisedo</a:t>
            </a:r>
            <a:r>
              <a:rPr lang="es-ES" sz="1200" dirty="0">
                <a:ln>
                  <a:noFill/>
                </a:ln>
                <a:solidFill>
                  <a:schemeClr val="bg1"/>
                </a:solidFill>
                <a:effectLst/>
                <a:latin typeface="Times New Roman" panose="02020603050405020304" pitchFamily="18" charset="0"/>
                <a:cs typeface="Times New Roman" panose="02020603050405020304" pitchFamily="18" charset="0"/>
              </a:rPr>
              <a:t>, G. (2004). </a:t>
            </a:r>
            <a:r>
              <a:rPr lang="es-ES" sz="1200" i="1" dirty="0">
                <a:ln>
                  <a:noFill/>
                </a:ln>
                <a:solidFill>
                  <a:schemeClr val="bg1"/>
                </a:solidFill>
                <a:effectLst/>
                <a:latin typeface="Times New Roman" panose="02020603050405020304" pitchFamily="18" charset="0"/>
                <a:cs typeface="Times New Roman" panose="02020603050405020304" pitchFamily="18" charset="0"/>
              </a:rPr>
              <a:t>Didáctica de las ciencias del lenguaje</a:t>
            </a:r>
            <a:r>
              <a:rPr lang="es-ES" sz="1200" dirty="0">
                <a:ln>
                  <a:noFill/>
                </a:ln>
                <a:solidFill>
                  <a:schemeClr val="bg1"/>
                </a:solidFill>
                <a:effectLst/>
                <a:latin typeface="Times New Roman" panose="02020603050405020304" pitchFamily="18" charset="0"/>
                <a:cs typeface="Times New Roman" panose="02020603050405020304" pitchFamily="18" charset="0"/>
              </a:rPr>
              <a:t>. Paidós.</a:t>
            </a:r>
          </a:p>
          <a:p>
            <a:pPr>
              <a:lnSpc>
                <a:spcPct val="200000"/>
              </a:lnSpc>
            </a:pPr>
            <a:r>
              <a:rPr lang="es-ES" sz="1200" dirty="0">
                <a:ln>
                  <a:noFill/>
                </a:ln>
                <a:solidFill>
                  <a:schemeClr val="bg1"/>
                </a:solidFill>
                <a:effectLst/>
                <a:latin typeface="Times New Roman" panose="02020603050405020304" pitchFamily="18" charset="0"/>
                <a:cs typeface="Times New Roman" panose="02020603050405020304" pitchFamily="18" charset="0"/>
              </a:rPr>
              <a:t>Alvarado, O. (2005). </a:t>
            </a:r>
            <a:r>
              <a:rPr lang="es-ES" sz="1200" i="1" dirty="0">
                <a:ln>
                  <a:noFill/>
                </a:ln>
                <a:solidFill>
                  <a:schemeClr val="bg1"/>
                </a:solidFill>
                <a:effectLst/>
                <a:latin typeface="Times New Roman" panose="02020603050405020304" pitchFamily="18" charset="0"/>
                <a:cs typeface="Times New Roman" panose="02020603050405020304" pitchFamily="18" charset="0"/>
              </a:rPr>
              <a:t>Gestión de Proyectos educativos: lineamientos metodológicos.</a:t>
            </a:r>
          </a:p>
          <a:p>
            <a:pPr>
              <a:lnSpc>
                <a:spcPct val="200000"/>
              </a:lnSpc>
            </a:pPr>
            <a:r>
              <a:rPr lang="es-ES" sz="1200" dirty="0">
                <a:solidFill>
                  <a:schemeClr val="bg1"/>
                </a:solidFill>
                <a:latin typeface="Times New Roman" panose="02020603050405020304" pitchFamily="18" charset="0"/>
                <a:cs typeface="Times New Roman" panose="02020603050405020304" pitchFamily="18" charset="0"/>
              </a:rPr>
              <a:t>          </a:t>
            </a:r>
            <a:r>
              <a:rPr lang="es-ES" sz="1200" dirty="0">
                <a:ln>
                  <a:noFill/>
                </a:ln>
                <a:solidFill>
                  <a:schemeClr val="bg1"/>
                </a:solidFill>
                <a:effectLst/>
                <a:latin typeface="Times New Roman" panose="02020603050405020304" pitchFamily="18" charset="0"/>
                <a:cs typeface="Times New Roman" panose="02020603050405020304" pitchFamily="18" charset="0"/>
              </a:rPr>
              <a:t>San Marcos.</a:t>
            </a:r>
          </a:p>
          <a:p>
            <a:pPr>
              <a:lnSpc>
                <a:spcPct val="200000"/>
              </a:lnSpc>
            </a:pPr>
            <a:r>
              <a:rPr lang="es-ES" sz="1200" dirty="0">
                <a:ln>
                  <a:noFill/>
                </a:ln>
                <a:solidFill>
                  <a:schemeClr val="bg1"/>
                </a:solidFill>
                <a:effectLst/>
                <a:latin typeface="Times New Roman" panose="02020603050405020304" pitchFamily="18" charset="0"/>
                <a:cs typeface="Times New Roman" panose="02020603050405020304" pitchFamily="18" charset="0"/>
              </a:rPr>
              <a:t>Barcia, M. (2007). </a:t>
            </a:r>
            <a:r>
              <a:rPr lang="es-ES" sz="1200" i="1" dirty="0">
                <a:ln>
                  <a:noFill/>
                </a:ln>
                <a:solidFill>
                  <a:schemeClr val="bg1"/>
                </a:solidFill>
                <a:effectLst/>
                <a:latin typeface="Times New Roman" panose="02020603050405020304" pitchFamily="18" charset="0"/>
                <a:cs typeface="Times New Roman" panose="02020603050405020304" pitchFamily="18" charset="0"/>
              </a:rPr>
              <a:t>Estrategias educativas en educación infantil. Didáctica y</a:t>
            </a:r>
          </a:p>
          <a:p>
            <a:pPr>
              <a:lnSpc>
                <a:spcPct val="200000"/>
              </a:lnSpc>
            </a:pPr>
            <a:r>
              <a:rPr lang="es-ES" sz="1200" i="1" dirty="0">
                <a:ln>
                  <a:noFill/>
                </a:ln>
                <a:solidFill>
                  <a:schemeClr val="bg1"/>
                </a:solidFill>
                <a:effectLst/>
                <a:latin typeface="Times New Roman" panose="02020603050405020304" pitchFamily="18" charset="0"/>
                <a:cs typeface="Times New Roman" panose="02020603050405020304" pitchFamily="18" charset="0"/>
              </a:rPr>
              <a:t>          currículum para el desarrollo de competencias. Dykinson.</a:t>
            </a:r>
          </a:p>
        </p:txBody>
      </p:sp>
      <p:grpSp>
        <p:nvGrpSpPr>
          <p:cNvPr id="79" name="Grupo 78">
            <a:extLst>
              <a:ext uri="{FF2B5EF4-FFF2-40B4-BE49-F238E27FC236}">
                <a16:creationId xmlns:a16="http://schemas.microsoft.com/office/drawing/2014/main" id="{C54A0540-4266-D931-31A4-F5435EBC600E}"/>
              </a:ext>
            </a:extLst>
          </p:cNvPr>
          <p:cNvGrpSpPr/>
          <p:nvPr/>
        </p:nvGrpSpPr>
        <p:grpSpPr>
          <a:xfrm>
            <a:off x="9478650" y="2230268"/>
            <a:ext cx="2018386" cy="2364831"/>
            <a:chOff x="9436409" y="3719580"/>
            <a:chExt cx="2018386" cy="2364831"/>
          </a:xfrm>
        </p:grpSpPr>
        <p:sp>
          <p:nvSpPr>
            <p:cNvPr id="8" name="Rectángulo 7">
              <a:extLst>
                <a:ext uri="{FF2B5EF4-FFF2-40B4-BE49-F238E27FC236}">
                  <a16:creationId xmlns:a16="http://schemas.microsoft.com/office/drawing/2014/main" id="{998CD386-DA1F-3C4C-CB4E-8750ACAAB3CB}"/>
                </a:ext>
              </a:extLst>
            </p:cNvPr>
            <p:cNvSpPr/>
            <p:nvPr/>
          </p:nvSpPr>
          <p:spPr>
            <a:xfrm>
              <a:off x="9436409" y="3980982"/>
              <a:ext cx="298848" cy="244006"/>
            </a:xfrm>
            <a:prstGeom prst="rect">
              <a:avLst/>
            </a:prstGeom>
            <a:solidFill>
              <a:srgbClr val="C000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C00000"/>
                </a:solidFill>
              </a:endParaRPr>
            </a:p>
          </p:txBody>
        </p:sp>
        <p:sp>
          <p:nvSpPr>
            <p:cNvPr id="9" name="Rectángulo 8">
              <a:extLst>
                <a:ext uri="{FF2B5EF4-FFF2-40B4-BE49-F238E27FC236}">
                  <a16:creationId xmlns:a16="http://schemas.microsoft.com/office/drawing/2014/main" id="{A8A92ABF-0109-B7C0-0AAB-1F382AA15097}"/>
                </a:ext>
              </a:extLst>
            </p:cNvPr>
            <p:cNvSpPr/>
            <p:nvPr/>
          </p:nvSpPr>
          <p:spPr>
            <a:xfrm>
              <a:off x="9436409" y="4346991"/>
              <a:ext cx="298848" cy="244006"/>
            </a:xfrm>
            <a:prstGeom prst="rect">
              <a:avLst/>
            </a:prstGeom>
            <a:solidFill>
              <a:srgbClr val="C000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C00000"/>
                </a:solidFill>
              </a:endParaRPr>
            </a:p>
          </p:txBody>
        </p:sp>
        <p:sp>
          <p:nvSpPr>
            <p:cNvPr id="10" name="Rectángulo 9">
              <a:extLst>
                <a:ext uri="{FF2B5EF4-FFF2-40B4-BE49-F238E27FC236}">
                  <a16:creationId xmlns:a16="http://schemas.microsoft.com/office/drawing/2014/main" id="{C6700C98-8D66-B4AA-F2DA-9F4DC384215E}"/>
                </a:ext>
              </a:extLst>
            </p:cNvPr>
            <p:cNvSpPr/>
            <p:nvPr/>
          </p:nvSpPr>
          <p:spPr>
            <a:xfrm>
              <a:off x="9436409" y="4718992"/>
              <a:ext cx="298848" cy="244006"/>
            </a:xfrm>
            <a:prstGeom prst="rect">
              <a:avLst/>
            </a:prstGeom>
            <a:solidFill>
              <a:srgbClr val="C000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C00000"/>
                </a:solidFill>
              </a:endParaRPr>
            </a:p>
          </p:txBody>
        </p:sp>
        <p:sp>
          <p:nvSpPr>
            <p:cNvPr id="11" name="Rectángulo 10">
              <a:extLst>
                <a:ext uri="{FF2B5EF4-FFF2-40B4-BE49-F238E27FC236}">
                  <a16:creationId xmlns:a16="http://schemas.microsoft.com/office/drawing/2014/main" id="{65B2E541-D8AC-266F-030C-C961A8BD5C4B}"/>
                </a:ext>
              </a:extLst>
            </p:cNvPr>
            <p:cNvSpPr/>
            <p:nvPr/>
          </p:nvSpPr>
          <p:spPr>
            <a:xfrm rot="16200000">
              <a:off x="10041284" y="4548897"/>
              <a:ext cx="2242827" cy="58419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rgbClr val="C00000"/>
                  </a:solidFill>
                  <a:latin typeface="Agency FB" panose="020B0503020202020204" pitchFamily="34" charset="0"/>
                </a:rPr>
                <a:t>Interlineado doble (2.0) sin espacio entre párrafos</a:t>
              </a:r>
              <a:endParaRPr lang="es-PE" sz="1600" dirty="0">
                <a:solidFill>
                  <a:srgbClr val="C00000"/>
                </a:solidFill>
                <a:latin typeface="Agency FB" panose="020B0503020202020204" pitchFamily="34" charset="0"/>
              </a:endParaRPr>
            </a:p>
          </p:txBody>
        </p:sp>
        <p:cxnSp>
          <p:nvCxnSpPr>
            <p:cNvPr id="12" name="Conector recto 11">
              <a:extLst>
                <a:ext uri="{FF2B5EF4-FFF2-40B4-BE49-F238E27FC236}">
                  <a16:creationId xmlns:a16="http://schemas.microsoft.com/office/drawing/2014/main" id="{1D379F75-2C96-AF91-1016-8EFD732E0067}"/>
                </a:ext>
              </a:extLst>
            </p:cNvPr>
            <p:cNvCxnSpPr>
              <a:cxnSpLocks/>
              <a:stCxn id="10" idx="3"/>
              <a:endCxn id="11" idx="0"/>
            </p:cNvCxnSpPr>
            <p:nvPr/>
          </p:nvCxnSpPr>
          <p:spPr>
            <a:xfrm flipV="1">
              <a:off x="9735257" y="4840994"/>
              <a:ext cx="1135344"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8976726C-4950-DB5F-DA00-945582B3AC0A}"/>
                </a:ext>
              </a:extLst>
            </p:cNvPr>
            <p:cNvSpPr/>
            <p:nvPr/>
          </p:nvSpPr>
          <p:spPr>
            <a:xfrm>
              <a:off x="9436409" y="5093387"/>
              <a:ext cx="298848" cy="244006"/>
            </a:xfrm>
            <a:prstGeom prst="rect">
              <a:avLst/>
            </a:prstGeom>
            <a:solidFill>
              <a:srgbClr val="C000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C00000"/>
                </a:solidFill>
              </a:endParaRPr>
            </a:p>
          </p:txBody>
        </p:sp>
        <p:sp>
          <p:nvSpPr>
            <p:cNvPr id="16" name="Rectángulo 15">
              <a:extLst>
                <a:ext uri="{FF2B5EF4-FFF2-40B4-BE49-F238E27FC236}">
                  <a16:creationId xmlns:a16="http://schemas.microsoft.com/office/drawing/2014/main" id="{8B8CA2F8-D362-FE52-BD19-B14705628CAC}"/>
                </a:ext>
              </a:extLst>
            </p:cNvPr>
            <p:cNvSpPr/>
            <p:nvPr/>
          </p:nvSpPr>
          <p:spPr>
            <a:xfrm>
              <a:off x="9436409" y="5460311"/>
              <a:ext cx="298848" cy="244006"/>
            </a:xfrm>
            <a:prstGeom prst="rect">
              <a:avLst/>
            </a:prstGeom>
            <a:solidFill>
              <a:srgbClr val="C000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C00000"/>
                </a:solidFill>
              </a:endParaRPr>
            </a:p>
          </p:txBody>
        </p:sp>
        <p:sp>
          <p:nvSpPr>
            <p:cNvPr id="17" name="Rectángulo 16">
              <a:extLst>
                <a:ext uri="{FF2B5EF4-FFF2-40B4-BE49-F238E27FC236}">
                  <a16:creationId xmlns:a16="http://schemas.microsoft.com/office/drawing/2014/main" id="{31C56EE3-4C87-479E-5EA7-63F417FBF955}"/>
                </a:ext>
              </a:extLst>
            </p:cNvPr>
            <p:cNvSpPr/>
            <p:nvPr/>
          </p:nvSpPr>
          <p:spPr>
            <a:xfrm>
              <a:off x="9436409" y="5840405"/>
              <a:ext cx="298848" cy="244006"/>
            </a:xfrm>
            <a:prstGeom prst="rect">
              <a:avLst/>
            </a:prstGeom>
            <a:solidFill>
              <a:srgbClr val="C000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C00000"/>
                </a:solidFill>
              </a:endParaRPr>
            </a:p>
          </p:txBody>
        </p:sp>
      </p:grpSp>
      <p:sp>
        <p:nvSpPr>
          <p:cNvPr id="18" name="Rectángulo 17">
            <a:extLst>
              <a:ext uri="{FF2B5EF4-FFF2-40B4-BE49-F238E27FC236}">
                <a16:creationId xmlns:a16="http://schemas.microsoft.com/office/drawing/2014/main" id="{6415A364-53A4-C40C-6615-96184ED25617}"/>
              </a:ext>
            </a:extLst>
          </p:cNvPr>
          <p:cNvSpPr/>
          <p:nvPr/>
        </p:nvSpPr>
        <p:spPr>
          <a:xfrm>
            <a:off x="4704824" y="3055411"/>
            <a:ext cx="411079" cy="244006"/>
          </a:xfrm>
          <a:prstGeom prst="rect">
            <a:avLst/>
          </a:prstGeom>
          <a:solidFill>
            <a:srgbClr val="00B0F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00B0F0"/>
              </a:solidFill>
            </a:endParaRPr>
          </a:p>
        </p:txBody>
      </p:sp>
      <p:sp>
        <p:nvSpPr>
          <p:cNvPr id="19" name="Rectángulo 18">
            <a:extLst>
              <a:ext uri="{FF2B5EF4-FFF2-40B4-BE49-F238E27FC236}">
                <a16:creationId xmlns:a16="http://schemas.microsoft.com/office/drawing/2014/main" id="{2AFAFAD4-E357-F85D-E57B-6AEB8210DC4A}"/>
              </a:ext>
            </a:extLst>
          </p:cNvPr>
          <p:cNvSpPr/>
          <p:nvPr/>
        </p:nvSpPr>
        <p:spPr>
          <a:xfrm>
            <a:off x="2780933" y="2738152"/>
            <a:ext cx="839203" cy="6908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1600" b="1" dirty="0">
                <a:solidFill>
                  <a:srgbClr val="00B0F0"/>
                </a:solidFill>
                <a:latin typeface="Agency FB" panose="020B0503020202020204" pitchFamily="34" charset="0"/>
              </a:rPr>
              <a:t>Sangría Francesa</a:t>
            </a:r>
          </a:p>
          <a:p>
            <a:pPr algn="r"/>
            <a:r>
              <a:rPr lang="es-ES" sz="1600" b="1" dirty="0">
                <a:solidFill>
                  <a:srgbClr val="00B0F0"/>
                </a:solidFill>
                <a:latin typeface="Agency FB" panose="020B0503020202020204" pitchFamily="34" charset="0"/>
              </a:rPr>
              <a:t>1.27 cm</a:t>
            </a:r>
            <a:endParaRPr lang="es-PE" sz="1600" b="1" dirty="0">
              <a:solidFill>
                <a:srgbClr val="00B0F0"/>
              </a:solidFill>
              <a:latin typeface="Agency FB" panose="020B0503020202020204" pitchFamily="34" charset="0"/>
            </a:endParaRPr>
          </a:p>
        </p:txBody>
      </p:sp>
      <p:grpSp>
        <p:nvGrpSpPr>
          <p:cNvPr id="31" name="Grupo 30">
            <a:extLst>
              <a:ext uri="{FF2B5EF4-FFF2-40B4-BE49-F238E27FC236}">
                <a16:creationId xmlns:a16="http://schemas.microsoft.com/office/drawing/2014/main" id="{C0D0FD8A-E0C4-DF49-2DCA-00EB26242F9A}"/>
              </a:ext>
            </a:extLst>
          </p:cNvPr>
          <p:cNvGrpSpPr/>
          <p:nvPr/>
        </p:nvGrpSpPr>
        <p:grpSpPr>
          <a:xfrm>
            <a:off x="6890426" y="1881045"/>
            <a:ext cx="2714127" cy="257963"/>
            <a:chOff x="7343861" y="2771374"/>
            <a:chExt cx="2714127" cy="257963"/>
          </a:xfrm>
        </p:grpSpPr>
        <p:sp>
          <p:nvSpPr>
            <p:cNvPr id="21" name="Rectángulo 20">
              <a:extLst>
                <a:ext uri="{FF2B5EF4-FFF2-40B4-BE49-F238E27FC236}">
                  <a16:creationId xmlns:a16="http://schemas.microsoft.com/office/drawing/2014/main" id="{DC28C441-CD96-4EBB-65D8-A601C2BA0C54}"/>
                </a:ext>
              </a:extLst>
            </p:cNvPr>
            <p:cNvSpPr/>
            <p:nvPr/>
          </p:nvSpPr>
          <p:spPr>
            <a:xfrm>
              <a:off x="7343861" y="2785331"/>
              <a:ext cx="2275120" cy="2440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solidFill>
                    <a:srgbClr val="0070C0"/>
                  </a:solidFill>
                  <a:latin typeface="Agency FB" panose="020B0503020202020204" pitchFamily="34" charset="0"/>
                </a:rPr>
                <a:t>Línea adicional en blanco 2.0</a:t>
              </a:r>
              <a:endParaRPr lang="es-PE" sz="1200" b="1" dirty="0">
                <a:solidFill>
                  <a:srgbClr val="0070C0"/>
                </a:solidFill>
                <a:latin typeface="Agency FB" panose="020B0503020202020204" pitchFamily="34" charset="0"/>
              </a:endParaRPr>
            </a:p>
          </p:txBody>
        </p:sp>
        <p:sp>
          <p:nvSpPr>
            <p:cNvPr id="22" name="Rectángulo 21">
              <a:extLst>
                <a:ext uri="{FF2B5EF4-FFF2-40B4-BE49-F238E27FC236}">
                  <a16:creationId xmlns:a16="http://schemas.microsoft.com/office/drawing/2014/main" id="{90BDF6D9-06A4-CE92-01F8-6B2644643D3A}"/>
                </a:ext>
              </a:extLst>
            </p:cNvPr>
            <p:cNvSpPr/>
            <p:nvPr/>
          </p:nvSpPr>
          <p:spPr>
            <a:xfrm>
              <a:off x="9256542" y="2771374"/>
              <a:ext cx="801446" cy="2440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200" b="1" dirty="0">
                <a:solidFill>
                  <a:srgbClr val="0070C0"/>
                </a:solidFill>
                <a:latin typeface="Agency FB" panose="020B0503020202020204" pitchFamily="34" charset="0"/>
              </a:endParaRPr>
            </a:p>
          </p:txBody>
        </p:sp>
      </p:grpSp>
      <p:sp>
        <p:nvSpPr>
          <p:cNvPr id="23" name="Rectángulo 22">
            <a:extLst>
              <a:ext uri="{FF2B5EF4-FFF2-40B4-BE49-F238E27FC236}">
                <a16:creationId xmlns:a16="http://schemas.microsoft.com/office/drawing/2014/main" id="{D43D7638-8BBE-8EC1-ACC0-ACF2BE082C74}"/>
              </a:ext>
            </a:extLst>
          </p:cNvPr>
          <p:cNvSpPr/>
          <p:nvPr/>
        </p:nvSpPr>
        <p:spPr>
          <a:xfrm>
            <a:off x="4679506" y="1138037"/>
            <a:ext cx="5181944" cy="5551149"/>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44" name="Grupo 43">
            <a:extLst>
              <a:ext uri="{FF2B5EF4-FFF2-40B4-BE49-F238E27FC236}">
                <a16:creationId xmlns:a16="http://schemas.microsoft.com/office/drawing/2014/main" id="{8602F66B-CB1A-3C4C-9DB7-D7C9C6590E0F}"/>
              </a:ext>
            </a:extLst>
          </p:cNvPr>
          <p:cNvGrpSpPr/>
          <p:nvPr/>
        </p:nvGrpSpPr>
        <p:grpSpPr>
          <a:xfrm>
            <a:off x="9506391" y="438239"/>
            <a:ext cx="2521129" cy="1180812"/>
            <a:chOff x="9764146" y="1034293"/>
            <a:chExt cx="2697864" cy="1180812"/>
          </a:xfrm>
        </p:grpSpPr>
        <p:sp>
          <p:nvSpPr>
            <p:cNvPr id="40" name="Rectángulo 39">
              <a:extLst>
                <a:ext uri="{FF2B5EF4-FFF2-40B4-BE49-F238E27FC236}">
                  <a16:creationId xmlns:a16="http://schemas.microsoft.com/office/drawing/2014/main" id="{EC189BD5-4DE5-5380-29DA-A09CB1259DA9}"/>
                </a:ext>
              </a:extLst>
            </p:cNvPr>
            <p:cNvSpPr/>
            <p:nvPr/>
          </p:nvSpPr>
          <p:spPr>
            <a:xfrm>
              <a:off x="11326666" y="1034293"/>
              <a:ext cx="1135344" cy="1180812"/>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1600" b="1" dirty="0">
                  <a:solidFill>
                    <a:srgbClr val="FED04A"/>
                  </a:solidFill>
                  <a:latin typeface="Agency FB" panose="020B0503020202020204" pitchFamily="34" charset="0"/>
                </a:rPr>
                <a:t>Numeración</a:t>
              </a:r>
            </a:p>
            <a:p>
              <a:pPr algn="r"/>
              <a:r>
                <a:rPr lang="es-ES" sz="1600" b="1" dirty="0">
                  <a:solidFill>
                    <a:srgbClr val="FED04A"/>
                  </a:solidFill>
                  <a:latin typeface="Agency FB" panose="020B0503020202020204" pitchFamily="34" charset="0"/>
                </a:rPr>
                <a:t>en arábigos</a:t>
              </a:r>
              <a:endParaRPr lang="es-PE" sz="1600" b="1" dirty="0">
                <a:solidFill>
                  <a:srgbClr val="FED04A"/>
                </a:solidFill>
                <a:latin typeface="Agency FB" panose="020B0503020202020204" pitchFamily="34" charset="0"/>
              </a:endParaRPr>
            </a:p>
          </p:txBody>
        </p:sp>
        <p:sp>
          <p:nvSpPr>
            <p:cNvPr id="41" name="Rectángulo 40">
              <a:extLst>
                <a:ext uri="{FF2B5EF4-FFF2-40B4-BE49-F238E27FC236}">
                  <a16:creationId xmlns:a16="http://schemas.microsoft.com/office/drawing/2014/main" id="{956B5B52-5DCF-CFB8-9523-8FDFF4CC751A}"/>
                </a:ext>
              </a:extLst>
            </p:cNvPr>
            <p:cNvSpPr/>
            <p:nvPr/>
          </p:nvSpPr>
          <p:spPr>
            <a:xfrm>
              <a:off x="9764146" y="1472614"/>
              <a:ext cx="423050" cy="2440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1200" b="1" dirty="0">
                  <a:solidFill>
                    <a:schemeClr val="bg1"/>
                  </a:solidFill>
                  <a:latin typeface="Times New Roman" panose="02020603050405020304" pitchFamily="18" charset="0"/>
                  <a:cs typeface="Times New Roman" panose="02020603050405020304" pitchFamily="18" charset="0"/>
                </a:rPr>
                <a:t>60</a:t>
              </a:r>
              <a:endParaRPr lang="es-PE" sz="1200" b="1" dirty="0">
                <a:solidFill>
                  <a:schemeClr val="bg1"/>
                </a:solidFill>
                <a:latin typeface="Times New Roman" panose="02020603050405020304" pitchFamily="18" charset="0"/>
                <a:cs typeface="Times New Roman" panose="02020603050405020304" pitchFamily="18" charset="0"/>
              </a:endParaRPr>
            </a:p>
          </p:txBody>
        </p:sp>
        <p:sp>
          <p:nvSpPr>
            <p:cNvPr id="42" name="Rectángulo 41">
              <a:extLst>
                <a:ext uri="{FF2B5EF4-FFF2-40B4-BE49-F238E27FC236}">
                  <a16:creationId xmlns:a16="http://schemas.microsoft.com/office/drawing/2014/main" id="{D1392D80-01A1-0365-B3CE-5995BD55D5B7}"/>
                </a:ext>
              </a:extLst>
            </p:cNvPr>
            <p:cNvSpPr/>
            <p:nvPr/>
          </p:nvSpPr>
          <p:spPr>
            <a:xfrm>
              <a:off x="10181907" y="1501955"/>
              <a:ext cx="45720" cy="244006"/>
            </a:xfrm>
            <a:prstGeom prst="rect">
              <a:avLst/>
            </a:prstGeom>
            <a:solidFill>
              <a:srgbClr val="FED04A"/>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7030A0"/>
                </a:solidFill>
              </a:endParaRPr>
            </a:p>
          </p:txBody>
        </p:sp>
        <p:cxnSp>
          <p:nvCxnSpPr>
            <p:cNvPr id="43" name="Conector: angular 42">
              <a:extLst>
                <a:ext uri="{FF2B5EF4-FFF2-40B4-BE49-F238E27FC236}">
                  <a16:creationId xmlns:a16="http://schemas.microsoft.com/office/drawing/2014/main" id="{8FF24822-6F2C-553B-A825-12D6A5CE8664}"/>
                </a:ext>
              </a:extLst>
            </p:cNvPr>
            <p:cNvCxnSpPr>
              <a:cxnSpLocks/>
              <a:stCxn id="42" idx="0"/>
              <a:endCxn id="40" idx="0"/>
            </p:cNvCxnSpPr>
            <p:nvPr/>
          </p:nvCxnSpPr>
          <p:spPr>
            <a:xfrm rot="5400000" flipH="1" flipV="1">
              <a:off x="10815721" y="423339"/>
              <a:ext cx="467662" cy="1689571"/>
            </a:xfrm>
            <a:prstGeom prst="bentConnector3">
              <a:avLst>
                <a:gd name="adj1" fmla="val 148881"/>
              </a:avLst>
            </a:prstGeom>
            <a:ln w="28575">
              <a:solidFill>
                <a:srgbClr val="FED04A"/>
              </a:solidFill>
            </a:ln>
          </p:spPr>
          <p:style>
            <a:lnRef idx="1">
              <a:schemeClr val="accent1"/>
            </a:lnRef>
            <a:fillRef idx="0">
              <a:schemeClr val="accent1"/>
            </a:fillRef>
            <a:effectRef idx="0">
              <a:schemeClr val="accent1"/>
            </a:effectRef>
            <a:fontRef idx="minor">
              <a:schemeClr val="tx1"/>
            </a:fontRef>
          </p:style>
        </p:cxnSp>
      </p:grpSp>
      <p:sp>
        <p:nvSpPr>
          <p:cNvPr id="4" name="Rectángulo 3">
            <a:extLst>
              <a:ext uri="{FF2B5EF4-FFF2-40B4-BE49-F238E27FC236}">
                <a16:creationId xmlns:a16="http://schemas.microsoft.com/office/drawing/2014/main" id="{DF48915F-AD6A-B9CE-7E02-3700AFA6C065}"/>
              </a:ext>
            </a:extLst>
          </p:cNvPr>
          <p:cNvSpPr/>
          <p:nvPr/>
        </p:nvSpPr>
        <p:spPr>
          <a:xfrm>
            <a:off x="4694675" y="4102985"/>
            <a:ext cx="411079" cy="244006"/>
          </a:xfrm>
          <a:prstGeom prst="rect">
            <a:avLst/>
          </a:prstGeom>
          <a:solidFill>
            <a:srgbClr val="00B0F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00B0F0"/>
              </a:solidFill>
            </a:endParaRPr>
          </a:p>
        </p:txBody>
      </p:sp>
      <p:sp>
        <p:nvSpPr>
          <p:cNvPr id="13" name="Rectángulo 12">
            <a:extLst>
              <a:ext uri="{FF2B5EF4-FFF2-40B4-BE49-F238E27FC236}">
                <a16:creationId xmlns:a16="http://schemas.microsoft.com/office/drawing/2014/main" id="{050DCBA3-0972-A511-E7E6-1C9965B0B0D2}"/>
              </a:ext>
            </a:extLst>
          </p:cNvPr>
          <p:cNvSpPr/>
          <p:nvPr/>
        </p:nvSpPr>
        <p:spPr>
          <a:xfrm>
            <a:off x="4704824" y="4849381"/>
            <a:ext cx="411079" cy="244006"/>
          </a:xfrm>
          <a:prstGeom prst="rect">
            <a:avLst/>
          </a:prstGeom>
          <a:solidFill>
            <a:srgbClr val="00B0F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00B0F0"/>
              </a:solidFill>
            </a:endParaRPr>
          </a:p>
        </p:txBody>
      </p:sp>
      <p:cxnSp>
        <p:nvCxnSpPr>
          <p:cNvPr id="53" name="Conector: angular 52">
            <a:extLst>
              <a:ext uri="{FF2B5EF4-FFF2-40B4-BE49-F238E27FC236}">
                <a16:creationId xmlns:a16="http://schemas.microsoft.com/office/drawing/2014/main" id="{E909BB15-DE55-4CC2-A1B8-D908848AC11B}"/>
              </a:ext>
            </a:extLst>
          </p:cNvPr>
          <p:cNvCxnSpPr>
            <a:cxnSpLocks/>
            <a:stCxn id="4" idx="1"/>
            <a:endCxn id="19" idx="2"/>
          </p:cNvCxnSpPr>
          <p:nvPr/>
        </p:nvCxnSpPr>
        <p:spPr>
          <a:xfrm rot="10800000">
            <a:off x="3200535" y="3429000"/>
            <a:ext cx="1494140" cy="795988"/>
          </a:xfrm>
          <a:prstGeom prst="bentConnector2">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758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5F48AD-3538-2932-3BA7-299CB88FD3BA}"/>
              </a:ext>
            </a:extLst>
          </p:cNvPr>
          <p:cNvSpPr>
            <a:spLocks noGrp="1"/>
          </p:cNvSpPr>
          <p:nvPr>
            <p:ph type="title"/>
          </p:nvPr>
        </p:nvSpPr>
        <p:spPr>
          <a:xfrm>
            <a:off x="913796" y="763701"/>
            <a:ext cx="3482782" cy="1675559"/>
          </a:xfrm>
        </p:spPr>
        <p:txBody>
          <a:bodyPr/>
          <a:lstStyle/>
          <a:p>
            <a:r>
              <a:rPr lang="es-ES" dirty="0"/>
              <a:t>EXCEPCIONES- ESPACIADO</a:t>
            </a:r>
            <a:endParaRPr lang="es-PE" dirty="0"/>
          </a:p>
        </p:txBody>
      </p:sp>
      <p:sp>
        <p:nvSpPr>
          <p:cNvPr id="4" name="Marcador de texto 3">
            <a:extLst>
              <a:ext uri="{FF2B5EF4-FFF2-40B4-BE49-F238E27FC236}">
                <a16:creationId xmlns:a16="http://schemas.microsoft.com/office/drawing/2014/main" id="{9EC328BB-751C-8613-DD94-D53482B6F904}"/>
              </a:ext>
            </a:extLst>
          </p:cNvPr>
          <p:cNvSpPr>
            <a:spLocks noGrp="1"/>
          </p:cNvSpPr>
          <p:nvPr>
            <p:ph type="body" sz="half" idx="2"/>
          </p:nvPr>
        </p:nvSpPr>
        <p:spPr>
          <a:xfrm>
            <a:off x="1262387" y="2850893"/>
            <a:ext cx="2785600" cy="3135695"/>
          </a:xfrm>
        </p:spPr>
        <p:txBody>
          <a:bodyPr>
            <a:normAutofit/>
          </a:bodyPr>
          <a:lstStyle/>
          <a:p>
            <a:r>
              <a:rPr lang="es-ES" sz="2000" b="1" dirty="0"/>
              <a:t>Paginas del título</a:t>
            </a:r>
          </a:p>
          <a:p>
            <a:pPr algn="just"/>
            <a:r>
              <a:rPr lang="es-ES" sz="1800" dirty="0"/>
              <a:t>Los títulos van a doble espacio, pero se incorpora una línea adicional en blanco a doble espacio entre el título y el subtítulo.</a:t>
            </a:r>
            <a:endParaRPr lang="es-PE" sz="1800" dirty="0"/>
          </a:p>
        </p:txBody>
      </p:sp>
      <p:grpSp>
        <p:nvGrpSpPr>
          <p:cNvPr id="5" name="Grupo 4">
            <a:extLst>
              <a:ext uri="{FF2B5EF4-FFF2-40B4-BE49-F238E27FC236}">
                <a16:creationId xmlns:a16="http://schemas.microsoft.com/office/drawing/2014/main" id="{9BFE9AB3-6209-5B16-4095-CD5421D33F3D}"/>
              </a:ext>
            </a:extLst>
          </p:cNvPr>
          <p:cNvGrpSpPr/>
          <p:nvPr/>
        </p:nvGrpSpPr>
        <p:grpSpPr>
          <a:xfrm>
            <a:off x="5090764" y="1042606"/>
            <a:ext cx="6187440" cy="4000449"/>
            <a:chOff x="4712677" y="1266092"/>
            <a:chExt cx="6166338" cy="4325816"/>
          </a:xfrm>
        </p:grpSpPr>
        <p:sp>
          <p:nvSpPr>
            <p:cNvPr id="6" name="Rectángulo 5">
              <a:extLst>
                <a:ext uri="{FF2B5EF4-FFF2-40B4-BE49-F238E27FC236}">
                  <a16:creationId xmlns:a16="http://schemas.microsoft.com/office/drawing/2014/main" id="{4FB5D8D0-BD8E-B1CD-9CF6-267896364C34}"/>
                </a:ext>
              </a:extLst>
            </p:cNvPr>
            <p:cNvSpPr/>
            <p:nvPr/>
          </p:nvSpPr>
          <p:spPr>
            <a:xfrm>
              <a:off x="4712677" y="1266092"/>
              <a:ext cx="6166338" cy="43258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7" name="CuadroTexto 6">
              <a:extLst>
                <a:ext uri="{FF2B5EF4-FFF2-40B4-BE49-F238E27FC236}">
                  <a16:creationId xmlns:a16="http://schemas.microsoft.com/office/drawing/2014/main" id="{A6F0D14D-1FAC-134F-E831-42D15DBC586B}"/>
                </a:ext>
              </a:extLst>
            </p:cNvPr>
            <p:cNvSpPr txBox="1"/>
            <p:nvPr/>
          </p:nvSpPr>
          <p:spPr>
            <a:xfrm>
              <a:off x="5318634" y="2019309"/>
              <a:ext cx="4868562" cy="2069494"/>
            </a:xfrm>
            <a:prstGeom prst="rect">
              <a:avLst/>
            </a:prstGeom>
            <a:noFill/>
            <a:ln>
              <a:noFill/>
            </a:ln>
          </p:spPr>
          <p:txBody>
            <a:bodyPr wrap="square">
              <a:spAutoFit/>
            </a:bodyPr>
            <a:lstStyle/>
            <a:p>
              <a:pPr algn="ctr">
                <a:lnSpc>
                  <a:spcPct val="200000"/>
                </a:lnSpc>
              </a:pPr>
              <a:r>
                <a:rPr lang="es-ES" sz="1200" b="1" dirty="0">
                  <a:ln>
                    <a:noFill/>
                  </a:ln>
                  <a:solidFill>
                    <a:schemeClr val="bg1"/>
                  </a:solidFill>
                  <a:effectLst/>
                  <a:latin typeface="Times New Roman" panose="02020603050405020304" pitchFamily="18" charset="0"/>
                  <a:cs typeface="Times New Roman" panose="02020603050405020304" pitchFamily="18" charset="0"/>
                </a:rPr>
                <a:t>Capítulo I</a:t>
              </a:r>
            </a:p>
            <a:p>
              <a:pPr algn="ctr">
                <a:lnSpc>
                  <a:spcPct val="200000"/>
                </a:lnSpc>
              </a:pPr>
              <a:r>
                <a:rPr lang="es-ES" sz="1200" b="1" dirty="0">
                  <a:ln>
                    <a:noFill/>
                  </a:ln>
                  <a:solidFill>
                    <a:schemeClr val="bg1"/>
                  </a:solidFill>
                  <a:effectLst/>
                  <a:latin typeface="Times New Roman" panose="02020603050405020304" pitchFamily="18" charset="0"/>
                  <a:cs typeface="Times New Roman" panose="02020603050405020304" pitchFamily="18" charset="0"/>
                </a:rPr>
                <a:t>Contenidos básicos de la Programación Curricular</a:t>
              </a:r>
            </a:p>
            <a:p>
              <a:pPr algn="ctr">
                <a:lnSpc>
                  <a:spcPct val="200000"/>
                </a:lnSpc>
              </a:pPr>
              <a:endParaRPr lang="es-ES" sz="1200" b="1" dirty="0">
                <a:ln>
                  <a:noFill/>
                </a:ln>
                <a:solidFill>
                  <a:schemeClr val="bg1"/>
                </a:solidFill>
                <a:effectLst/>
                <a:latin typeface="Times New Roman" panose="02020603050405020304" pitchFamily="18" charset="0"/>
                <a:cs typeface="Times New Roman" panose="02020603050405020304" pitchFamily="18" charset="0"/>
              </a:endParaRPr>
            </a:p>
            <a:p>
              <a:pPr>
                <a:lnSpc>
                  <a:spcPct val="200000"/>
                </a:lnSpc>
              </a:pPr>
              <a:r>
                <a:rPr lang="es-ES" sz="1200" b="1" dirty="0">
                  <a:ln>
                    <a:noFill/>
                  </a:ln>
                  <a:solidFill>
                    <a:schemeClr val="bg1"/>
                  </a:solidFill>
                  <a:effectLst/>
                  <a:latin typeface="Times New Roman" panose="02020603050405020304" pitchFamily="18" charset="0"/>
                  <a:cs typeface="Times New Roman" panose="02020603050405020304" pitchFamily="18" charset="0"/>
                </a:rPr>
                <a:t>1.1       Programa curricular del nivel de Educación Primaria</a:t>
              </a:r>
            </a:p>
            <a:p>
              <a:pPr>
                <a:lnSpc>
                  <a:spcPct val="200000"/>
                </a:lnSpc>
              </a:pPr>
              <a:r>
                <a:rPr lang="es-ES" sz="1200" b="1" dirty="0">
                  <a:ln>
                    <a:noFill/>
                  </a:ln>
                  <a:solidFill>
                    <a:schemeClr val="bg1"/>
                  </a:solidFill>
                  <a:effectLst/>
                  <a:latin typeface="Times New Roman" panose="02020603050405020304" pitchFamily="18" charset="0"/>
                  <a:cs typeface="Times New Roman" panose="02020603050405020304" pitchFamily="18" charset="0"/>
                </a:rPr>
                <a:t>            </a:t>
              </a:r>
              <a:r>
                <a:rPr lang="es-ES" sz="1200" dirty="0">
                  <a:ln>
                    <a:noFill/>
                  </a:ln>
                  <a:solidFill>
                    <a:schemeClr val="bg1"/>
                  </a:solidFill>
                  <a:effectLst/>
                  <a:latin typeface="Times New Roman" panose="02020603050405020304" pitchFamily="18" charset="0"/>
                  <a:cs typeface="Times New Roman" panose="02020603050405020304" pitchFamily="18" charset="0"/>
                </a:rPr>
                <a:t>Según Peñaloza (2005), “un currículo que es un conjunto de previsiones, el cual poseerá diversos componentes, con el que se aspira a realizar la concepción de la educación” (p. 20).</a:t>
              </a:r>
              <a:endParaRPr lang="es-PE" sz="1200" dirty="0">
                <a:solidFill>
                  <a:schemeClr val="bg1"/>
                </a:solidFill>
                <a:latin typeface="Times New Roman" panose="02020603050405020304" pitchFamily="18" charset="0"/>
                <a:cs typeface="Times New Roman" panose="02020603050405020304" pitchFamily="18" charset="0"/>
              </a:endParaRPr>
            </a:p>
          </p:txBody>
        </p:sp>
      </p:grpSp>
      <p:sp>
        <p:nvSpPr>
          <p:cNvPr id="8" name="Rectángulo 7">
            <a:extLst>
              <a:ext uri="{FF2B5EF4-FFF2-40B4-BE49-F238E27FC236}">
                <a16:creationId xmlns:a16="http://schemas.microsoft.com/office/drawing/2014/main" id="{E433FE3D-54A7-3136-78F2-9C4833901E9E}"/>
              </a:ext>
            </a:extLst>
          </p:cNvPr>
          <p:cNvSpPr/>
          <p:nvPr/>
        </p:nvSpPr>
        <p:spPr>
          <a:xfrm>
            <a:off x="5787933" y="1912102"/>
            <a:ext cx="4706946" cy="3130953"/>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16" name="Grupo 15">
            <a:extLst>
              <a:ext uri="{FF2B5EF4-FFF2-40B4-BE49-F238E27FC236}">
                <a16:creationId xmlns:a16="http://schemas.microsoft.com/office/drawing/2014/main" id="{ADE0D217-1730-130C-ED67-B014E96F1D77}"/>
              </a:ext>
            </a:extLst>
          </p:cNvPr>
          <p:cNvGrpSpPr/>
          <p:nvPr/>
        </p:nvGrpSpPr>
        <p:grpSpPr>
          <a:xfrm>
            <a:off x="7780752" y="2592930"/>
            <a:ext cx="2714127" cy="257963"/>
            <a:chOff x="7343861" y="2771374"/>
            <a:chExt cx="2714127" cy="257963"/>
          </a:xfrm>
        </p:grpSpPr>
        <p:sp>
          <p:nvSpPr>
            <p:cNvPr id="17" name="Rectángulo 16">
              <a:extLst>
                <a:ext uri="{FF2B5EF4-FFF2-40B4-BE49-F238E27FC236}">
                  <a16:creationId xmlns:a16="http://schemas.microsoft.com/office/drawing/2014/main" id="{797E5F4C-8A1D-EF29-B80B-37F1CDF741FB}"/>
                </a:ext>
              </a:extLst>
            </p:cNvPr>
            <p:cNvSpPr/>
            <p:nvPr/>
          </p:nvSpPr>
          <p:spPr>
            <a:xfrm>
              <a:off x="7343861" y="2785331"/>
              <a:ext cx="2275120" cy="2440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solidFill>
                    <a:srgbClr val="0070C0"/>
                  </a:solidFill>
                  <a:latin typeface="Agency FB" panose="020B0503020202020204" pitchFamily="34" charset="0"/>
                </a:rPr>
                <a:t>Línea adicional en blanco 2.0</a:t>
              </a:r>
              <a:endParaRPr lang="es-PE" sz="1200" b="1" dirty="0">
                <a:solidFill>
                  <a:srgbClr val="0070C0"/>
                </a:solidFill>
                <a:latin typeface="Agency FB" panose="020B0503020202020204" pitchFamily="34" charset="0"/>
              </a:endParaRPr>
            </a:p>
          </p:txBody>
        </p:sp>
        <p:sp>
          <p:nvSpPr>
            <p:cNvPr id="18" name="Rectángulo 17">
              <a:extLst>
                <a:ext uri="{FF2B5EF4-FFF2-40B4-BE49-F238E27FC236}">
                  <a16:creationId xmlns:a16="http://schemas.microsoft.com/office/drawing/2014/main" id="{F57409B2-87A2-59D2-C071-67181618AF63}"/>
                </a:ext>
              </a:extLst>
            </p:cNvPr>
            <p:cNvSpPr/>
            <p:nvPr/>
          </p:nvSpPr>
          <p:spPr>
            <a:xfrm>
              <a:off x="9256542" y="2771374"/>
              <a:ext cx="801446" cy="2440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200" b="1" dirty="0">
                <a:solidFill>
                  <a:srgbClr val="0070C0"/>
                </a:solidFill>
                <a:latin typeface="Agency FB" panose="020B0503020202020204" pitchFamily="34" charset="0"/>
              </a:endParaRPr>
            </a:p>
          </p:txBody>
        </p:sp>
      </p:grpSp>
    </p:spTree>
    <p:extLst>
      <p:ext uri="{BB962C8B-B14F-4D97-AF65-F5344CB8AC3E}">
        <p14:creationId xmlns:p14="http://schemas.microsoft.com/office/powerpoint/2010/main" val="3768341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5F48AD-3538-2932-3BA7-299CB88FD3BA}"/>
              </a:ext>
            </a:extLst>
          </p:cNvPr>
          <p:cNvSpPr>
            <a:spLocks noGrp="1"/>
          </p:cNvSpPr>
          <p:nvPr>
            <p:ph type="title"/>
          </p:nvPr>
        </p:nvSpPr>
        <p:spPr>
          <a:xfrm>
            <a:off x="913796" y="763701"/>
            <a:ext cx="3482782" cy="1675559"/>
          </a:xfrm>
        </p:spPr>
        <p:txBody>
          <a:bodyPr/>
          <a:lstStyle/>
          <a:p>
            <a:r>
              <a:rPr lang="es-ES" dirty="0"/>
              <a:t>EXCEPCIONES- ESPACIADO</a:t>
            </a:r>
            <a:endParaRPr lang="es-PE" dirty="0"/>
          </a:p>
        </p:txBody>
      </p:sp>
      <p:sp>
        <p:nvSpPr>
          <p:cNvPr id="4" name="Marcador de texto 3">
            <a:extLst>
              <a:ext uri="{FF2B5EF4-FFF2-40B4-BE49-F238E27FC236}">
                <a16:creationId xmlns:a16="http://schemas.microsoft.com/office/drawing/2014/main" id="{9EC328BB-751C-8613-DD94-D53482B6F904}"/>
              </a:ext>
            </a:extLst>
          </p:cNvPr>
          <p:cNvSpPr>
            <a:spLocks noGrp="1"/>
          </p:cNvSpPr>
          <p:nvPr>
            <p:ph type="body" sz="half" idx="2"/>
          </p:nvPr>
        </p:nvSpPr>
        <p:spPr>
          <a:xfrm>
            <a:off x="1262387" y="2850893"/>
            <a:ext cx="2785600" cy="3135695"/>
          </a:xfrm>
        </p:spPr>
        <p:txBody>
          <a:bodyPr>
            <a:normAutofit lnSpcReduction="10000"/>
          </a:bodyPr>
          <a:lstStyle/>
          <a:p>
            <a:r>
              <a:rPr lang="es-ES" sz="2000" b="1" dirty="0"/>
              <a:t>Ecuaciones desplegadas</a:t>
            </a:r>
          </a:p>
          <a:p>
            <a:pPr algn="just"/>
            <a:r>
              <a:rPr lang="es-ES" sz="1800" dirty="0"/>
              <a:t>En ocasiones especiales se aplicará triple o cuádruple espacio según la circunstancia y dependiendo de la operación matemática que se desee mostrar. Las fórmulas irán numeradas a la derecha de cada una y cerca del margen. </a:t>
            </a:r>
            <a:endParaRPr lang="es-PE" sz="1800" dirty="0"/>
          </a:p>
        </p:txBody>
      </p:sp>
      <p:grpSp>
        <p:nvGrpSpPr>
          <p:cNvPr id="5" name="Grupo 4">
            <a:extLst>
              <a:ext uri="{FF2B5EF4-FFF2-40B4-BE49-F238E27FC236}">
                <a16:creationId xmlns:a16="http://schemas.microsoft.com/office/drawing/2014/main" id="{9BFE9AB3-6209-5B16-4095-CD5421D33F3D}"/>
              </a:ext>
            </a:extLst>
          </p:cNvPr>
          <p:cNvGrpSpPr/>
          <p:nvPr/>
        </p:nvGrpSpPr>
        <p:grpSpPr>
          <a:xfrm>
            <a:off x="4889286" y="1042605"/>
            <a:ext cx="6187440" cy="5497679"/>
            <a:chOff x="4712677" y="1266092"/>
            <a:chExt cx="6166338" cy="5346089"/>
          </a:xfrm>
        </p:grpSpPr>
        <p:sp>
          <p:nvSpPr>
            <p:cNvPr id="6" name="Rectángulo 5">
              <a:extLst>
                <a:ext uri="{FF2B5EF4-FFF2-40B4-BE49-F238E27FC236}">
                  <a16:creationId xmlns:a16="http://schemas.microsoft.com/office/drawing/2014/main" id="{4FB5D8D0-BD8E-B1CD-9CF6-267896364C34}"/>
                </a:ext>
              </a:extLst>
            </p:cNvPr>
            <p:cNvSpPr/>
            <p:nvPr/>
          </p:nvSpPr>
          <p:spPr>
            <a:xfrm>
              <a:off x="4712677" y="1266092"/>
              <a:ext cx="6166338" cy="53460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A6F0D14D-1FAC-134F-E831-42D15DBC586B}"/>
                    </a:ext>
                  </a:extLst>
                </p:cNvPr>
                <p:cNvSpPr txBox="1"/>
                <p:nvPr/>
              </p:nvSpPr>
              <p:spPr>
                <a:xfrm>
                  <a:off x="5407468" y="1454841"/>
                  <a:ext cx="4868562" cy="3844567"/>
                </a:xfrm>
                <a:prstGeom prst="rect">
                  <a:avLst/>
                </a:prstGeom>
                <a:noFill/>
                <a:ln>
                  <a:noFill/>
                </a:ln>
              </p:spPr>
              <p:txBody>
                <a:bodyPr wrap="square">
                  <a:spAutoFit/>
                </a:bodyPr>
                <a:lstStyle/>
                <a:p>
                  <a:pPr>
                    <a:lnSpc>
                      <a:spcPct val="200000"/>
                    </a:lnSpc>
                  </a:pPr>
                  <a:r>
                    <a:rPr lang="es-ES" sz="1200" dirty="0">
                      <a:solidFill>
                        <a:schemeClr val="bg1"/>
                      </a:solidFill>
                      <a:latin typeface="Times New Roman" panose="02020603050405020304" pitchFamily="18" charset="0"/>
                      <a:cs typeface="Times New Roman" panose="02020603050405020304" pitchFamily="18" charset="0"/>
                    </a:rPr>
                    <a:t>Las variables calculadas están definidas por:</a:t>
                  </a:r>
                </a:p>
                <a:p>
                  <a:pPr>
                    <a:lnSpc>
                      <a:spcPct val="200000"/>
                    </a:lnSpc>
                  </a:pPr>
                  <a:endParaRPr lang="es-ES" sz="1200" dirty="0">
                    <a:solidFill>
                      <a:schemeClr val="bg1"/>
                    </a:solidFill>
                    <a:latin typeface="Times New Roman" panose="02020603050405020304" pitchFamily="18" charset="0"/>
                    <a:cs typeface="Times New Roman" panose="02020603050405020304" pitchFamily="18" charset="0"/>
                  </a:endParaRPr>
                </a:p>
                <a:p>
                  <a:pPr>
                    <a:lnSpc>
                      <a:spcPct val="200000"/>
                    </a:lnSpc>
                  </a:pPr>
                  <a:r>
                    <a:rPr lang="es-PE" sz="1200" dirty="0">
                      <a:solidFill>
                        <a:schemeClr val="bg1"/>
                      </a:solidFill>
                      <a:cs typeface="Times New Roman" panose="02020603050405020304" pitchFamily="18" charset="0"/>
                    </a:rPr>
                    <a:t>x = </a:t>
                  </a:r>
                  <a14:m>
                    <m:oMath xmlns:m="http://schemas.openxmlformats.org/officeDocument/2006/math">
                      <m:rad>
                        <m:radPr>
                          <m:degHide m:val="on"/>
                          <m:ctrlPr>
                            <a:rPr lang="es-PE" sz="1200" i="1" smtClean="0">
                              <a:solidFill>
                                <a:schemeClr val="bg1"/>
                              </a:solidFill>
                              <a:latin typeface="Cambria Math" panose="02040503050406030204" pitchFamily="18" charset="0"/>
                              <a:cs typeface="Times New Roman" panose="02020603050405020304" pitchFamily="18" charset="0"/>
                            </a:rPr>
                          </m:ctrlPr>
                        </m:radPr>
                        <m:deg/>
                        <m:e>
                          <m:f>
                            <m:fPr>
                              <m:ctrlPr>
                                <a:rPr lang="es-PE" sz="1200" i="1" smtClean="0">
                                  <a:solidFill>
                                    <a:schemeClr val="bg1"/>
                                  </a:solidFill>
                                  <a:latin typeface="Cambria Math" panose="02040503050406030204" pitchFamily="18" charset="0"/>
                                  <a:cs typeface="Times New Roman" panose="02020603050405020304" pitchFamily="18" charset="0"/>
                                </a:rPr>
                              </m:ctrlPr>
                            </m:fPr>
                            <m:num>
                              <m:r>
                                <a:rPr lang="es-ES" sz="1200" b="0" i="1" smtClean="0">
                                  <a:solidFill>
                                    <a:schemeClr val="bg1"/>
                                  </a:solidFill>
                                  <a:latin typeface="Cambria Math" panose="02040503050406030204" pitchFamily="18" charset="0"/>
                                  <a:cs typeface="Times New Roman" panose="02020603050405020304" pitchFamily="18" charset="0"/>
                                </a:rPr>
                                <m:t>7∗</m:t>
                              </m:r>
                              <m:r>
                                <a:rPr lang="es-ES" sz="1200" b="0" i="1" smtClean="0">
                                  <a:solidFill>
                                    <a:schemeClr val="bg1"/>
                                  </a:solidFill>
                                  <a:latin typeface="Cambria Math" panose="02040503050406030204" pitchFamily="18" charset="0"/>
                                  <a:cs typeface="Times New Roman" panose="02020603050405020304" pitchFamily="18" charset="0"/>
                                </a:rPr>
                                <m:t>𝑦</m:t>
                              </m:r>
                            </m:num>
                            <m:den>
                              <m:r>
                                <a:rPr lang="es-ES" sz="1200" b="0" i="1" smtClean="0">
                                  <a:solidFill>
                                    <a:schemeClr val="bg1"/>
                                  </a:solidFill>
                                  <a:latin typeface="Cambria Math" panose="02040503050406030204" pitchFamily="18" charset="0"/>
                                  <a:cs typeface="Times New Roman" panose="02020603050405020304" pitchFamily="18" charset="0"/>
                                </a:rPr>
                                <m:t>𝑧</m:t>
                              </m:r>
                            </m:den>
                          </m:f>
                        </m:e>
                      </m:rad>
                    </m:oMath>
                  </a14:m>
                  <a:r>
                    <a:rPr lang="es-PE" sz="1200" dirty="0">
                      <a:solidFill>
                        <a:schemeClr val="bg1"/>
                      </a:solidFill>
                      <a:latin typeface="Times New Roman" panose="02020603050405020304" pitchFamily="18" charset="0"/>
                      <a:cs typeface="Times New Roman" panose="02020603050405020304" pitchFamily="18" charset="0"/>
                    </a:rPr>
                    <a:t>                                                                                        (1)</a:t>
                  </a:r>
                </a:p>
                <a:p>
                  <a:pPr>
                    <a:lnSpc>
                      <a:spcPct val="200000"/>
                    </a:lnSpc>
                  </a:pPr>
                  <a:endParaRPr lang="es-PE" sz="1200" dirty="0">
                    <a:solidFill>
                      <a:schemeClr val="bg1"/>
                    </a:solidFill>
                    <a:latin typeface="Times New Roman" panose="02020603050405020304" pitchFamily="18" charset="0"/>
                    <a:cs typeface="Times New Roman" panose="02020603050405020304" pitchFamily="18" charset="0"/>
                  </a:endParaRPr>
                </a:p>
                <a:p>
                  <a:pPr>
                    <a:lnSpc>
                      <a:spcPct val="200000"/>
                    </a:lnSpc>
                  </a:pPr>
                  <a:r>
                    <a:rPr lang="es-PE" sz="1200" dirty="0">
                      <a:solidFill>
                        <a:schemeClr val="bg1"/>
                      </a:solidFill>
                      <a:latin typeface="Times New Roman" panose="02020603050405020304" pitchFamily="18" charset="0"/>
                      <a:cs typeface="Times New Roman" panose="02020603050405020304" pitchFamily="18" charset="0"/>
                    </a:rPr>
                    <a:t>Al igual que la ecuación 1, podíamos llega al mismo resultado con la siguiente ecuación:</a:t>
                  </a:r>
                </a:p>
                <a:p>
                  <a:pPr>
                    <a:lnSpc>
                      <a:spcPct val="200000"/>
                    </a:lnSpc>
                  </a:pPr>
                  <a:endParaRPr lang="es-PE" sz="1200" dirty="0">
                    <a:solidFill>
                      <a:schemeClr val="bg1"/>
                    </a:solidFill>
                    <a:latin typeface="Times New Roman" panose="02020603050405020304" pitchFamily="18" charset="0"/>
                    <a:cs typeface="Times New Roman" panose="02020603050405020304" pitchFamily="18" charset="0"/>
                  </a:endParaRPr>
                </a:p>
                <a:p>
                  <a:pPr>
                    <a:lnSpc>
                      <a:spcPct val="200000"/>
                    </a:lnSpc>
                  </a:pPr>
                  <a:r>
                    <a:rPr lang="es-PE" sz="1200" dirty="0">
                      <a:solidFill>
                        <a:schemeClr val="bg1"/>
                      </a:solidFill>
                      <a:latin typeface="Times New Roman" panose="02020603050405020304" pitchFamily="18" charset="0"/>
                      <a:cs typeface="Times New Roman" panose="02020603050405020304" pitchFamily="18" charset="0"/>
                    </a:rPr>
                    <a:t>F(x) = </a:t>
                  </a:r>
                  <a14:m>
                    <m:oMath xmlns:m="http://schemas.openxmlformats.org/officeDocument/2006/math">
                      <m:sSub>
                        <m:sSubPr>
                          <m:ctrlPr>
                            <a:rPr lang="es-PE" sz="1200" i="1" smtClean="0">
                              <a:solidFill>
                                <a:schemeClr val="bg1"/>
                              </a:solidFill>
                              <a:latin typeface="Cambria Math" panose="02040503050406030204" pitchFamily="18" charset="0"/>
                              <a:cs typeface="Times New Roman" panose="02020603050405020304" pitchFamily="18" charset="0"/>
                            </a:rPr>
                          </m:ctrlPr>
                        </m:sSubPr>
                        <m:e>
                          <m:r>
                            <a:rPr lang="es-ES" sz="1200" b="0" i="1" smtClean="0">
                              <a:solidFill>
                                <a:schemeClr val="bg1"/>
                              </a:solidFill>
                              <a:latin typeface="Cambria Math" panose="02040503050406030204" pitchFamily="18" charset="0"/>
                              <a:cs typeface="Times New Roman" panose="02020603050405020304" pitchFamily="18" charset="0"/>
                            </a:rPr>
                            <m:t>𝑎</m:t>
                          </m:r>
                        </m:e>
                        <m:sub>
                          <m:r>
                            <a:rPr lang="es-ES" sz="1200" b="0" i="1" smtClean="0">
                              <a:solidFill>
                                <a:schemeClr val="bg1"/>
                              </a:solidFill>
                              <a:latin typeface="Cambria Math" panose="02040503050406030204" pitchFamily="18" charset="0"/>
                              <a:cs typeface="Times New Roman" panose="02020603050405020304" pitchFamily="18" charset="0"/>
                            </a:rPr>
                            <m:t>0</m:t>
                          </m:r>
                        </m:sub>
                      </m:sSub>
                      <m:r>
                        <a:rPr lang="es-ES" sz="1200" b="0" i="1" smtClean="0">
                          <a:solidFill>
                            <a:schemeClr val="bg1"/>
                          </a:solidFill>
                          <a:latin typeface="Cambria Math" panose="02040503050406030204" pitchFamily="18" charset="0"/>
                          <a:cs typeface="Times New Roman" panose="02020603050405020304" pitchFamily="18" charset="0"/>
                        </a:rPr>
                        <m:t>+ </m:t>
                      </m:r>
                      <m:nary>
                        <m:naryPr>
                          <m:chr m:val="∑"/>
                          <m:limLoc m:val="subSup"/>
                          <m:ctrlPr>
                            <a:rPr lang="es-ES" sz="1200" b="0" i="1" smtClean="0">
                              <a:solidFill>
                                <a:schemeClr val="bg1"/>
                              </a:solidFill>
                              <a:latin typeface="Cambria Math" panose="02040503050406030204" pitchFamily="18" charset="0"/>
                              <a:cs typeface="Times New Roman" panose="02020603050405020304" pitchFamily="18" charset="0"/>
                            </a:rPr>
                          </m:ctrlPr>
                        </m:naryPr>
                        <m:sub>
                          <m:r>
                            <m:rPr>
                              <m:brk m:alnAt="25"/>
                            </m:rPr>
                            <a:rPr lang="es-ES" sz="1200" b="0" i="1" smtClean="0">
                              <a:solidFill>
                                <a:schemeClr val="bg1"/>
                              </a:solidFill>
                              <a:latin typeface="Cambria Math" panose="02040503050406030204" pitchFamily="18" charset="0"/>
                              <a:cs typeface="Times New Roman" panose="02020603050405020304" pitchFamily="18" charset="0"/>
                            </a:rPr>
                            <m:t>𝑛</m:t>
                          </m:r>
                          <m:r>
                            <a:rPr lang="es-ES" sz="1200" b="0" i="1" smtClean="0">
                              <a:solidFill>
                                <a:schemeClr val="bg1"/>
                              </a:solidFill>
                              <a:latin typeface="Cambria Math" panose="02040503050406030204" pitchFamily="18" charset="0"/>
                              <a:cs typeface="Times New Roman" panose="02020603050405020304" pitchFamily="18" charset="0"/>
                            </a:rPr>
                            <m:t>=1</m:t>
                          </m:r>
                        </m:sub>
                        <m:sup>
                          <m:r>
                            <a:rPr lang="es-ES" sz="12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sup>
                        <m:e>
                          <m:d>
                            <m:dPr>
                              <m:ctrlPr>
                                <a:rPr lang="es-ES" sz="1200" b="0" i="1" smtClean="0">
                                  <a:solidFill>
                                    <a:schemeClr val="bg1"/>
                                  </a:solidFill>
                                  <a:latin typeface="Cambria Math" panose="02040503050406030204" pitchFamily="18" charset="0"/>
                                  <a:cs typeface="Times New Roman" panose="02020603050405020304" pitchFamily="18" charset="0"/>
                                </a:rPr>
                              </m:ctrlPr>
                            </m:dPr>
                            <m:e>
                              <m:sSub>
                                <m:sSubPr>
                                  <m:ctrlPr>
                                    <a:rPr lang="es-ES" sz="1200" b="0" i="1" smtClean="0">
                                      <a:solidFill>
                                        <a:schemeClr val="bg1"/>
                                      </a:solidFill>
                                      <a:latin typeface="Cambria Math" panose="02040503050406030204" pitchFamily="18" charset="0"/>
                                      <a:cs typeface="Times New Roman" panose="02020603050405020304" pitchFamily="18" charset="0"/>
                                    </a:rPr>
                                  </m:ctrlPr>
                                </m:sSubPr>
                                <m:e>
                                  <m:r>
                                    <a:rPr lang="es-ES" sz="1200" b="0" i="1" smtClean="0">
                                      <a:solidFill>
                                        <a:schemeClr val="bg1"/>
                                      </a:solidFill>
                                      <a:latin typeface="Cambria Math" panose="02040503050406030204" pitchFamily="18" charset="0"/>
                                      <a:cs typeface="Times New Roman" panose="02020603050405020304" pitchFamily="18" charset="0"/>
                                    </a:rPr>
                                    <m:t>𝑎</m:t>
                                  </m:r>
                                </m:e>
                                <m:sub>
                                  <m:r>
                                    <a:rPr lang="es-ES" sz="1200" b="0" i="1" smtClean="0">
                                      <a:solidFill>
                                        <a:schemeClr val="bg1"/>
                                      </a:solidFill>
                                      <a:latin typeface="Cambria Math" panose="02040503050406030204" pitchFamily="18" charset="0"/>
                                      <a:cs typeface="Times New Roman" panose="02020603050405020304" pitchFamily="18" charset="0"/>
                                    </a:rPr>
                                    <m:t>𝑛</m:t>
                                  </m:r>
                                </m:sub>
                              </m:sSub>
                              <m:r>
                                <a:rPr lang="es-ES" sz="1200" b="0" i="1" smtClean="0">
                                  <a:solidFill>
                                    <a:schemeClr val="bg1"/>
                                  </a:solidFill>
                                  <a:latin typeface="Cambria Math" panose="02040503050406030204" pitchFamily="18" charset="0"/>
                                  <a:cs typeface="Times New Roman" panose="02020603050405020304" pitchFamily="18" charset="0"/>
                                </a:rPr>
                                <m:t>𝑐𝑜𝑠</m:t>
                              </m:r>
                              <m:f>
                                <m:fPr>
                                  <m:ctrlPr>
                                    <a:rPr lang="es-ES" sz="1200" b="0" i="1" smtClean="0">
                                      <a:solidFill>
                                        <a:schemeClr val="bg1"/>
                                      </a:solidFill>
                                      <a:latin typeface="Cambria Math" panose="02040503050406030204" pitchFamily="18" charset="0"/>
                                      <a:cs typeface="Times New Roman" panose="02020603050405020304" pitchFamily="18" charset="0"/>
                                    </a:rPr>
                                  </m:ctrlPr>
                                </m:fPr>
                                <m:num>
                                  <m:r>
                                    <a:rPr lang="es-ES" sz="1200" b="0" i="1" smtClean="0">
                                      <a:solidFill>
                                        <a:schemeClr val="bg1"/>
                                      </a:solidFill>
                                      <a:latin typeface="Cambria Math" panose="02040503050406030204" pitchFamily="18" charset="0"/>
                                      <a:cs typeface="Times New Roman" panose="02020603050405020304" pitchFamily="18" charset="0"/>
                                    </a:rPr>
                                    <m:t>𝑛</m:t>
                                  </m:r>
                                  <m:r>
                                    <a:rPr lang="es-ES" sz="12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𝜋</m:t>
                                  </m:r>
                                  <m:r>
                                    <a:rPr lang="es-ES" sz="12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𝑥</m:t>
                                  </m:r>
                                </m:num>
                                <m:den>
                                  <m:r>
                                    <a:rPr lang="es-ES" sz="1200" b="0" i="1" smtClean="0">
                                      <a:solidFill>
                                        <a:schemeClr val="bg1"/>
                                      </a:solidFill>
                                      <a:latin typeface="Cambria Math" panose="02040503050406030204" pitchFamily="18" charset="0"/>
                                      <a:cs typeface="Times New Roman" panose="02020603050405020304" pitchFamily="18" charset="0"/>
                                    </a:rPr>
                                    <m:t>𝐿</m:t>
                                  </m:r>
                                </m:den>
                              </m:f>
                              <m:r>
                                <a:rPr lang="es-ES" sz="1200" b="0" i="1" smtClean="0">
                                  <a:solidFill>
                                    <a:schemeClr val="bg1"/>
                                  </a:solidFill>
                                  <a:latin typeface="Cambria Math" panose="02040503050406030204" pitchFamily="18" charset="0"/>
                                  <a:cs typeface="Times New Roman" panose="02020603050405020304" pitchFamily="18" charset="0"/>
                                </a:rPr>
                                <m:t>+</m:t>
                              </m:r>
                              <m:sSub>
                                <m:sSubPr>
                                  <m:ctrlPr>
                                    <a:rPr lang="es-ES" sz="1200" b="0" i="1" smtClean="0">
                                      <a:solidFill>
                                        <a:schemeClr val="bg1"/>
                                      </a:solidFill>
                                      <a:latin typeface="Cambria Math" panose="02040503050406030204" pitchFamily="18" charset="0"/>
                                      <a:cs typeface="Times New Roman" panose="02020603050405020304" pitchFamily="18" charset="0"/>
                                    </a:rPr>
                                  </m:ctrlPr>
                                </m:sSubPr>
                                <m:e>
                                  <m:r>
                                    <a:rPr lang="es-ES" sz="1200" b="0" i="1" smtClean="0">
                                      <a:solidFill>
                                        <a:schemeClr val="bg1"/>
                                      </a:solidFill>
                                      <a:latin typeface="Cambria Math" panose="02040503050406030204" pitchFamily="18" charset="0"/>
                                      <a:cs typeface="Times New Roman" panose="02020603050405020304" pitchFamily="18" charset="0"/>
                                    </a:rPr>
                                    <m:t>𝑏</m:t>
                                  </m:r>
                                </m:e>
                                <m:sub>
                                  <m:r>
                                    <a:rPr lang="es-ES" sz="1200" b="0" i="1" smtClean="0">
                                      <a:solidFill>
                                        <a:schemeClr val="bg1"/>
                                      </a:solidFill>
                                      <a:latin typeface="Cambria Math" panose="02040503050406030204" pitchFamily="18" charset="0"/>
                                      <a:cs typeface="Times New Roman" panose="02020603050405020304" pitchFamily="18" charset="0"/>
                                    </a:rPr>
                                    <m:t>𝑛</m:t>
                                  </m:r>
                                </m:sub>
                              </m:sSub>
                              <m:r>
                                <a:rPr lang="es-ES" sz="1200" b="0" i="1" smtClean="0">
                                  <a:solidFill>
                                    <a:schemeClr val="bg1"/>
                                  </a:solidFill>
                                  <a:latin typeface="Cambria Math" panose="02040503050406030204" pitchFamily="18" charset="0"/>
                                  <a:cs typeface="Times New Roman" panose="02020603050405020304" pitchFamily="18" charset="0"/>
                                </a:rPr>
                                <m:t>𝑠𝑖𝑛</m:t>
                              </m:r>
                              <m:f>
                                <m:fPr>
                                  <m:ctrlPr>
                                    <a:rPr lang="es-ES" sz="1200" b="0" i="1" smtClean="0">
                                      <a:solidFill>
                                        <a:schemeClr val="bg1"/>
                                      </a:solidFill>
                                      <a:latin typeface="Cambria Math" panose="02040503050406030204" pitchFamily="18" charset="0"/>
                                      <a:cs typeface="Times New Roman" panose="02020603050405020304" pitchFamily="18" charset="0"/>
                                    </a:rPr>
                                  </m:ctrlPr>
                                </m:fPr>
                                <m:num>
                                  <m:r>
                                    <a:rPr lang="es-ES" sz="1200" b="0" i="1" smtClean="0">
                                      <a:solidFill>
                                        <a:schemeClr val="bg1"/>
                                      </a:solidFill>
                                      <a:latin typeface="Cambria Math" panose="02040503050406030204" pitchFamily="18" charset="0"/>
                                      <a:cs typeface="Times New Roman" panose="02020603050405020304" pitchFamily="18" charset="0"/>
                                    </a:rPr>
                                    <m:t>𝑛</m:t>
                                  </m:r>
                                  <m:r>
                                    <a:rPr lang="es-ES" sz="12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𝜋</m:t>
                                  </m:r>
                                  <m:r>
                                    <a:rPr lang="es-ES" sz="12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𝑥</m:t>
                                  </m:r>
                                </m:num>
                                <m:den>
                                  <m:r>
                                    <a:rPr lang="es-ES" sz="1200" b="0" i="1" smtClean="0">
                                      <a:solidFill>
                                        <a:schemeClr val="bg1"/>
                                      </a:solidFill>
                                      <a:latin typeface="Cambria Math" panose="02040503050406030204" pitchFamily="18" charset="0"/>
                                      <a:cs typeface="Times New Roman" panose="02020603050405020304" pitchFamily="18" charset="0"/>
                                    </a:rPr>
                                    <m:t>𝐿</m:t>
                                  </m:r>
                                </m:den>
                              </m:f>
                            </m:e>
                          </m:d>
                        </m:e>
                      </m:nary>
                    </m:oMath>
                  </a14:m>
                  <a:r>
                    <a:rPr lang="es-PE" sz="1200" dirty="0">
                      <a:solidFill>
                        <a:schemeClr val="bg1"/>
                      </a:solidFill>
                      <a:latin typeface="Times New Roman" panose="02020603050405020304" pitchFamily="18" charset="0"/>
                      <a:cs typeface="Times New Roman" panose="02020603050405020304" pitchFamily="18" charset="0"/>
                    </a:rPr>
                    <a:t>                              (2)</a:t>
                  </a:r>
                </a:p>
              </p:txBody>
            </p:sp>
          </mc:Choice>
          <mc:Fallback xmlns="">
            <p:sp>
              <p:nvSpPr>
                <p:cNvPr id="7" name="CuadroTexto 6">
                  <a:extLst>
                    <a:ext uri="{FF2B5EF4-FFF2-40B4-BE49-F238E27FC236}">
                      <a16:creationId xmlns:a16="http://schemas.microsoft.com/office/drawing/2014/main" id="{A6F0D14D-1FAC-134F-E831-42D15DBC586B}"/>
                    </a:ext>
                  </a:extLst>
                </p:cNvPr>
                <p:cNvSpPr txBox="1">
                  <a:spLocks noRot="1" noChangeAspect="1" noMove="1" noResize="1" noEditPoints="1" noAdjustHandles="1" noChangeArrowheads="1" noChangeShapeType="1" noTextEdit="1"/>
                </p:cNvSpPr>
                <p:nvPr/>
              </p:nvSpPr>
              <p:spPr>
                <a:xfrm>
                  <a:off x="5407468" y="1454841"/>
                  <a:ext cx="4868562" cy="3844567"/>
                </a:xfrm>
                <a:prstGeom prst="rect">
                  <a:avLst/>
                </a:prstGeom>
                <a:blipFill>
                  <a:blip r:embed="rId2"/>
                  <a:stretch>
                    <a:fillRect/>
                  </a:stretch>
                </a:blipFill>
                <a:ln>
                  <a:noFill/>
                </a:ln>
              </p:spPr>
              <p:txBody>
                <a:bodyPr/>
                <a:lstStyle/>
                <a:p>
                  <a:r>
                    <a:rPr lang="es-PE">
                      <a:noFill/>
                    </a:rPr>
                    <a:t> </a:t>
                  </a:r>
                </a:p>
              </p:txBody>
            </p:sp>
          </mc:Fallback>
        </mc:AlternateContent>
      </p:grpSp>
      <p:sp>
        <p:nvSpPr>
          <p:cNvPr id="8" name="Rectángulo 7">
            <a:extLst>
              <a:ext uri="{FF2B5EF4-FFF2-40B4-BE49-F238E27FC236}">
                <a16:creationId xmlns:a16="http://schemas.microsoft.com/office/drawing/2014/main" id="{E433FE3D-54A7-3136-78F2-9C4833901E9E}"/>
              </a:ext>
            </a:extLst>
          </p:cNvPr>
          <p:cNvSpPr/>
          <p:nvPr/>
        </p:nvSpPr>
        <p:spPr>
          <a:xfrm>
            <a:off x="5586455" y="1042605"/>
            <a:ext cx="4706946" cy="4397300"/>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16" name="Grupo 15">
            <a:extLst>
              <a:ext uri="{FF2B5EF4-FFF2-40B4-BE49-F238E27FC236}">
                <a16:creationId xmlns:a16="http://schemas.microsoft.com/office/drawing/2014/main" id="{ADE0D217-1730-130C-ED67-B014E96F1D77}"/>
              </a:ext>
            </a:extLst>
          </p:cNvPr>
          <p:cNvGrpSpPr/>
          <p:nvPr/>
        </p:nvGrpSpPr>
        <p:grpSpPr>
          <a:xfrm>
            <a:off x="7579274" y="1832514"/>
            <a:ext cx="2714127" cy="257963"/>
            <a:chOff x="7343861" y="2771374"/>
            <a:chExt cx="2714127" cy="257963"/>
          </a:xfrm>
        </p:grpSpPr>
        <p:sp>
          <p:nvSpPr>
            <p:cNvPr id="17" name="Rectángulo 16">
              <a:extLst>
                <a:ext uri="{FF2B5EF4-FFF2-40B4-BE49-F238E27FC236}">
                  <a16:creationId xmlns:a16="http://schemas.microsoft.com/office/drawing/2014/main" id="{797E5F4C-8A1D-EF29-B80B-37F1CDF741FB}"/>
                </a:ext>
              </a:extLst>
            </p:cNvPr>
            <p:cNvSpPr/>
            <p:nvPr/>
          </p:nvSpPr>
          <p:spPr>
            <a:xfrm>
              <a:off x="7343861" y="2785331"/>
              <a:ext cx="2275120" cy="2440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solidFill>
                    <a:srgbClr val="0070C0"/>
                  </a:solidFill>
                  <a:latin typeface="Agency FB" panose="020B0503020202020204" pitchFamily="34" charset="0"/>
                </a:rPr>
                <a:t>Línea adicional en blanco 2.0</a:t>
              </a:r>
              <a:endParaRPr lang="es-PE" sz="1200" b="1" dirty="0">
                <a:solidFill>
                  <a:srgbClr val="0070C0"/>
                </a:solidFill>
                <a:latin typeface="Agency FB" panose="020B0503020202020204" pitchFamily="34" charset="0"/>
              </a:endParaRPr>
            </a:p>
          </p:txBody>
        </p:sp>
        <p:sp>
          <p:nvSpPr>
            <p:cNvPr id="18" name="Rectángulo 17">
              <a:extLst>
                <a:ext uri="{FF2B5EF4-FFF2-40B4-BE49-F238E27FC236}">
                  <a16:creationId xmlns:a16="http://schemas.microsoft.com/office/drawing/2014/main" id="{F57409B2-87A2-59D2-C071-67181618AF63}"/>
                </a:ext>
              </a:extLst>
            </p:cNvPr>
            <p:cNvSpPr/>
            <p:nvPr/>
          </p:nvSpPr>
          <p:spPr>
            <a:xfrm>
              <a:off x="9256542" y="2771374"/>
              <a:ext cx="801446" cy="2440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200" b="1" dirty="0">
                <a:solidFill>
                  <a:srgbClr val="0070C0"/>
                </a:solidFill>
                <a:latin typeface="Agency FB" panose="020B0503020202020204" pitchFamily="34" charset="0"/>
              </a:endParaRPr>
            </a:p>
          </p:txBody>
        </p:sp>
      </p:grpSp>
      <p:grpSp>
        <p:nvGrpSpPr>
          <p:cNvPr id="3" name="Grupo 2">
            <a:extLst>
              <a:ext uri="{FF2B5EF4-FFF2-40B4-BE49-F238E27FC236}">
                <a16:creationId xmlns:a16="http://schemas.microsoft.com/office/drawing/2014/main" id="{D8F455D3-6A4F-D258-A8BD-7CE5DD102CFD}"/>
              </a:ext>
            </a:extLst>
          </p:cNvPr>
          <p:cNvGrpSpPr/>
          <p:nvPr/>
        </p:nvGrpSpPr>
        <p:grpSpPr>
          <a:xfrm>
            <a:off x="7579274" y="2721911"/>
            <a:ext cx="2714127" cy="257963"/>
            <a:chOff x="7343861" y="2771374"/>
            <a:chExt cx="2714127" cy="257963"/>
          </a:xfrm>
        </p:grpSpPr>
        <p:sp>
          <p:nvSpPr>
            <p:cNvPr id="9" name="Rectángulo 8">
              <a:extLst>
                <a:ext uri="{FF2B5EF4-FFF2-40B4-BE49-F238E27FC236}">
                  <a16:creationId xmlns:a16="http://schemas.microsoft.com/office/drawing/2014/main" id="{159B551D-F5B6-7D2D-C659-37C186EB24DC}"/>
                </a:ext>
              </a:extLst>
            </p:cNvPr>
            <p:cNvSpPr/>
            <p:nvPr/>
          </p:nvSpPr>
          <p:spPr>
            <a:xfrm>
              <a:off x="7343861" y="2785331"/>
              <a:ext cx="2275120" cy="2440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solidFill>
                    <a:srgbClr val="0070C0"/>
                  </a:solidFill>
                  <a:latin typeface="Agency FB" panose="020B0503020202020204" pitchFamily="34" charset="0"/>
                </a:rPr>
                <a:t>Línea adicional en blanco 2.0</a:t>
              </a:r>
              <a:endParaRPr lang="es-PE" sz="1200" b="1" dirty="0">
                <a:solidFill>
                  <a:srgbClr val="0070C0"/>
                </a:solidFill>
                <a:latin typeface="Agency FB" panose="020B0503020202020204" pitchFamily="34" charset="0"/>
              </a:endParaRPr>
            </a:p>
          </p:txBody>
        </p:sp>
        <p:sp>
          <p:nvSpPr>
            <p:cNvPr id="10" name="Rectángulo 9">
              <a:extLst>
                <a:ext uri="{FF2B5EF4-FFF2-40B4-BE49-F238E27FC236}">
                  <a16:creationId xmlns:a16="http://schemas.microsoft.com/office/drawing/2014/main" id="{322C27CD-2FEC-03B7-6D2A-57C5570134EE}"/>
                </a:ext>
              </a:extLst>
            </p:cNvPr>
            <p:cNvSpPr/>
            <p:nvPr/>
          </p:nvSpPr>
          <p:spPr>
            <a:xfrm>
              <a:off x="9256542" y="2771374"/>
              <a:ext cx="801446" cy="2440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200" b="1" dirty="0">
                <a:solidFill>
                  <a:srgbClr val="0070C0"/>
                </a:solidFill>
                <a:latin typeface="Agency FB" panose="020B0503020202020204" pitchFamily="34" charset="0"/>
              </a:endParaRPr>
            </a:p>
          </p:txBody>
        </p:sp>
      </p:grpSp>
      <p:grpSp>
        <p:nvGrpSpPr>
          <p:cNvPr id="11" name="Grupo 10">
            <a:extLst>
              <a:ext uri="{FF2B5EF4-FFF2-40B4-BE49-F238E27FC236}">
                <a16:creationId xmlns:a16="http://schemas.microsoft.com/office/drawing/2014/main" id="{13EC784A-B91D-B718-0B3C-EDB7D053B07E}"/>
              </a:ext>
            </a:extLst>
          </p:cNvPr>
          <p:cNvGrpSpPr/>
          <p:nvPr/>
        </p:nvGrpSpPr>
        <p:grpSpPr>
          <a:xfrm>
            <a:off x="7579274" y="3899782"/>
            <a:ext cx="2714127" cy="257963"/>
            <a:chOff x="7343861" y="2771374"/>
            <a:chExt cx="2714127" cy="257963"/>
          </a:xfrm>
        </p:grpSpPr>
        <p:sp>
          <p:nvSpPr>
            <p:cNvPr id="12" name="Rectángulo 11">
              <a:extLst>
                <a:ext uri="{FF2B5EF4-FFF2-40B4-BE49-F238E27FC236}">
                  <a16:creationId xmlns:a16="http://schemas.microsoft.com/office/drawing/2014/main" id="{9FC0F97F-7A73-2994-6B46-F93C9825B90E}"/>
                </a:ext>
              </a:extLst>
            </p:cNvPr>
            <p:cNvSpPr/>
            <p:nvPr/>
          </p:nvSpPr>
          <p:spPr>
            <a:xfrm>
              <a:off x="7343861" y="2785331"/>
              <a:ext cx="2275120" cy="2440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solidFill>
                    <a:srgbClr val="0070C0"/>
                  </a:solidFill>
                  <a:latin typeface="Agency FB" panose="020B0503020202020204" pitchFamily="34" charset="0"/>
                </a:rPr>
                <a:t>Línea adicional en blanco 2.0</a:t>
              </a:r>
              <a:endParaRPr lang="es-PE" sz="1200" b="1" dirty="0">
                <a:solidFill>
                  <a:srgbClr val="0070C0"/>
                </a:solidFill>
                <a:latin typeface="Agency FB" panose="020B0503020202020204" pitchFamily="34" charset="0"/>
              </a:endParaRPr>
            </a:p>
          </p:txBody>
        </p:sp>
        <p:sp>
          <p:nvSpPr>
            <p:cNvPr id="13" name="Rectángulo 12">
              <a:extLst>
                <a:ext uri="{FF2B5EF4-FFF2-40B4-BE49-F238E27FC236}">
                  <a16:creationId xmlns:a16="http://schemas.microsoft.com/office/drawing/2014/main" id="{8B39CB56-17C2-F092-FA25-1B9725F7F6E9}"/>
                </a:ext>
              </a:extLst>
            </p:cNvPr>
            <p:cNvSpPr/>
            <p:nvPr/>
          </p:nvSpPr>
          <p:spPr>
            <a:xfrm>
              <a:off x="9256542" y="2771374"/>
              <a:ext cx="801446" cy="2440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200" b="1" dirty="0">
                <a:solidFill>
                  <a:srgbClr val="0070C0"/>
                </a:solidFill>
                <a:latin typeface="Agency FB" panose="020B0503020202020204" pitchFamily="34" charset="0"/>
              </a:endParaRPr>
            </a:p>
          </p:txBody>
        </p:sp>
      </p:grpSp>
      <p:grpSp>
        <p:nvGrpSpPr>
          <p:cNvPr id="14" name="Grupo 13">
            <a:extLst>
              <a:ext uri="{FF2B5EF4-FFF2-40B4-BE49-F238E27FC236}">
                <a16:creationId xmlns:a16="http://schemas.microsoft.com/office/drawing/2014/main" id="{4B65211B-7EEF-C5F6-3E8A-3ED5BEA58B93}"/>
              </a:ext>
            </a:extLst>
          </p:cNvPr>
          <p:cNvGrpSpPr/>
          <p:nvPr/>
        </p:nvGrpSpPr>
        <p:grpSpPr>
          <a:xfrm>
            <a:off x="7579274" y="4748449"/>
            <a:ext cx="2714127" cy="257963"/>
            <a:chOff x="7343861" y="2771374"/>
            <a:chExt cx="2714127" cy="257963"/>
          </a:xfrm>
        </p:grpSpPr>
        <p:sp>
          <p:nvSpPr>
            <p:cNvPr id="15" name="Rectángulo 14">
              <a:extLst>
                <a:ext uri="{FF2B5EF4-FFF2-40B4-BE49-F238E27FC236}">
                  <a16:creationId xmlns:a16="http://schemas.microsoft.com/office/drawing/2014/main" id="{B49B2BBC-E9EE-AB87-ACDF-C287B50168BE}"/>
                </a:ext>
              </a:extLst>
            </p:cNvPr>
            <p:cNvSpPr/>
            <p:nvPr/>
          </p:nvSpPr>
          <p:spPr>
            <a:xfrm>
              <a:off x="7343861" y="2785331"/>
              <a:ext cx="2275120" cy="2440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solidFill>
                    <a:srgbClr val="0070C0"/>
                  </a:solidFill>
                  <a:latin typeface="Agency FB" panose="020B0503020202020204" pitchFamily="34" charset="0"/>
                </a:rPr>
                <a:t>Línea adicional en blanco 2.0</a:t>
              </a:r>
              <a:endParaRPr lang="es-PE" sz="1200" b="1" dirty="0">
                <a:solidFill>
                  <a:srgbClr val="0070C0"/>
                </a:solidFill>
                <a:latin typeface="Agency FB" panose="020B0503020202020204" pitchFamily="34" charset="0"/>
              </a:endParaRPr>
            </a:p>
          </p:txBody>
        </p:sp>
        <p:sp>
          <p:nvSpPr>
            <p:cNvPr id="19" name="Rectángulo 18">
              <a:extLst>
                <a:ext uri="{FF2B5EF4-FFF2-40B4-BE49-F238E27FC236}">
                  <a16:creationId xmlns:a16="http://schemas.microsoft.com/office/drawing/2014/main" id="{77B1813D-30D1-1058-CD01-1C58C60ED2AC}"/>
                </a:ext>
              </a:extLst>
            </p:cNvPr>
            <p:cNvSpPr/>
            <p:nvPr/>
          </p:nvSpPr>
          <p:spPr>
            <a:xfrm>
              <a:off x="9256542" y="2771374"/>
              <a:ext cx="801446" cy="2440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200" b="1" dirty="0">
                <a:solidFill>
                  <a:srgbClr val="0070C0"/>
                </a:solidFill>
                <a:latin typeface="Agency FB" panose="020B0503020202020204" pitchFamily="34" charset="0"/>
              </a:endParaRPr>
            </a:p>
          </p:txBody>
        </p:sp>
      </p:grpSp>
    </p:spTree>
    <p:extLst>
      <p:ext uri="{BB962C8B-B14F-4D97-AF65-F5344CB8AC3E}">
        <p14:creationId xmlns:p14="http://schemas.microsoft.com/office/powerpoint/2010/main" val="2040484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5F48AD-3538-2932-3BA7-299CB88FD3BA}"/>
              </a:ext>
            </a:extLst>
          </p:cNvPr>
          <p:cNvSpPr>
            <a:spLocks noGrp="1"/>
          </p:cNvSpPr>
          <p:nvPr>
            <p:ph type="title"/>
          </p:nvPr>
        </p:nvSpPr>
        <p:spPr>
          <a:xfrm>
            <a:off x="913796" y="-192649"/>
            <a:ext cx="3482782" cy="1675559"/>
          </a:xfrm>
        </p:spPr>
        <p:txBody>
          <a:bodyPr/>
          <a:lstStyle/>
          <a:p>
            <a:r>
              <a:rPr lang="es-ES" dirty="0"/>
              <a:t>EXCEPCIONES- ESPACIADO</a:t>
            </a:r>
            <a:endParaRPr lang="es-PE" dirty="0"/>
          </a:p>
        </p:txBody>
      </p:sp>
      <p:sp>
        <p:nvSpPr>
          <p:cNvPr id="4" name="Marcador de texto 3">
            <a:extLst>
              <a:ext uri="{FF2B5EF4-FFF2-40B4-BE49-F238E27FC236}">
                <a16:creationId xmlns:a16="http://schemas.microsoft.com/office/drawing/2014/main" id="{9EC328BB-751C-8613-DD94-D53482B6F904}"/>
              </a:ext>
            </a:extLst>
          </p:cNvPr>
          <p:cNvSpPr>
            <a:spLocks noGrp="1"/>
          </p:cNvSpPr>
          <p:nvPr>
            <p:ph type="body" sz="half" idx="2"/>
          </p:nvPr>
        </p:nvSpPr>
        <p:spPr>
          <a:xfrm>
            <a:off x="1282381" y="1852454"/>
            <a:ext cx="2785600" cy="3135695"/>
          </a:xfrm>
        </p:spPr>
        <p:txBody>
          <a:bodyPr>
            <a:normAutofit fontScale="85000" lnSpcReduction="10000"/>
          </a:bodyPr>
          <a:lstStyle/>
          <a:p>
            <a:r>
              <a:rPr lang="es-ES" sz="2000" b="1" dirty="0"/>
              <a:t>Tablas y figuras</a:t>
            </a:r>
          </a:p>
          <a:p>
            <a:pPr marL="342900" indent="-342900" algn="just">
              <a:buAutoNum type="alphaLcParenBoth"/>
            </a:pPr>
            <a:r>
              <a:rPr lang="es-ES" sz="1800" dirty="0"/>
              <a:t>El texto dentro de las celdas y las imágenes puede ir a un espacio, a un espacio y medio o a doble espacio, según la organización de los datos. </a:t>
            </a:r>
          </a:p>
          <a:p>
            <a:pPr marL="342900" indent="-342900" algn="just">
              <a:buAutoNum type="alphaLcParenBoth"/>
            </a:pPr>
            <a:r>
              <a:rPr lang="es-ES" sz="1800" dirty="0"/>
              <a:t>Además, si en la misma página de la tabla o la figura se presentase un texto, incorpore una línea en blanco a doble espacio entre el texto y la tabla o la figura.</a:t>
            </a:r>
            <a:endParaRPr lang="es-PE" sz="1800" dirty="0"/>
          </a:p>
        </p:txBody>
      </p:sp>
      <p:grpSp>
        <p:nvGrpSpPr>
          <p:cNvPr id="5" name="Grupo 4">
            <a:extLst>
              <a:ext uri="{FF2B5EF4-FFF2-40B4-BE49-F238E27FC236}">
                <a16:creationId xmlns:a16="http://schemas.microsoft.com/office/drawing/2014/main" id="{9BFE9AB3-6209-5B16-4095-CD5421D33F3D}"/>
              </a:ext>
            </a:extLst>
          </p:cNvPr>
          <p:cNvGrpSpPr/>
          <p:nvPr/>
        </p:nvGrpSpPr>
        <p:grpSpPr>
          <a:xfrm>
            <a:off x="4937760" y="0"/>
            <a:ext cx="5598155" cy="7337717"/>
            <a:chOff x="4712677" y="1266092"/>
            <a:chExt cx="6166338" cy="5535531"/>
          </a:xfrm>
        </p:grpSpPr>
        <p:sp>
          <p:nvSpPr>
            <p:cNvPr id="6" name="Rectángulo 5">
              <a:extLst>
                <a:ext uri="{FF2B5EF4-FFF2-40B4-BE49-F238E27FC236}">
                  <a16:creationId xmlns:a16="http://schemas.microsoft.com/office/drawing/2014/main" id="{4FB5D8D0-BD8E-B1CD-9CF6-267896364C34}"/>
                </a:ext>
              </a:extLst>
            </p:cNvPr>
            <p:cNvSpPr/>
            <p:nvPr/>
          </p:nvSpPr>
          <p:spPr>
            <a:xfrm>
              <a:off x="4712677" y="1266092"/>
              <a:ext cx="6166338" cy="53460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7" name="CuadroTexto 6">
              <a:extLst>
                <a:ext uri="{FF2B5EF4-FFF2-40B4-BE49-F238E27FC236}">
                  <a16:creationId xmlns:a16="http://schemas.microsoft.com/office/drawing/2014/main" id="{A6F0D14D-1FAC-134F-E831-42D15DBC586B}"/>
                </a:ext>
              </a:extLst>
            </p:cNvPr>
            <p:cNvSpPr txBox="1"/>
            <p:nvPr/>
          </p:nvSpPr>
          <p:spPr>
            <a:xfrm>
              <a:off x="5407468" y="1454841"/>
              <a:ext cx="4868562" cy="5346782"/>
            </a:xfrm>
            <a:prstGeom prst="rect">
              <a:avLst/>
            </a:prstGeom>
            <a:noFill/>
            <a:ln>
              <a:noFill/>
            </a:ln>
          </p:spPr>
          <p:txBody>
            <a:bodyPr wrap="square">
              <a:spAutoFit/>
            </a:bodyPr>
            <a:lstStyle/>
            <a:p>
              <a:pPr>
                <a:lnSpc>
                  <a:spcPct val="150000"/>
                </a:lnSpc>
              </a:pPr>
              <a:r>
                <a:rPr lang="es-ES" sz="800" b="1" dirty="0">
                  <a:solidFill>
                    <a:schemeClr val="bg1"/>
                  </a:solidFill>
                  <a:latin typeface="Times New Roman" panose="02020603050405020304" pitchFamily="18" charset="0"/>
                  <a:cs typeface="Times New Roman" panose="02020603050405020304" pitchFamily="18" charset="0"/>
                </a:rPr>
                <a:t>Tabla 12</a:t>
              </a:r>
            </a:p>
            <a:p>
              <a:pPr>
                <a:lnSpc>
                  <a:spcPct val="150000"/>
                </a:lnSpc>
              </a:pPr>
              <a:r>
                <a:rPr lang="es-ES" sz="800" i="1" dirty="0">
                  <a:solidFill>
                    <a:schemeClr val="bg1"/>
                  </a:solidFill>
                  <a:latin typeface="Times New Roman" panose="02020603050405020304" pitchFamily="18" charset="0"/>
                  <a:cs typeface="Times New Roman" panose="02020603050405020304" pitchFamily="18" charset="0"/>
                </a:rPr>
                <a:t>Distribución de frecuencias de la variable Uso de las TIC en la enseñanza de la química</a:t>
              </a:r>
            </a:p>
            <a:p>
              <a:pPr>
                <a:lnSpc>
                  <a:spcPct val="150000"/>
                </a:lnSpc>
              </a:pPr>
              <a:endParaRPr lang="es-ES" sz="800" b="1" i="1"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s-ES" sz="800" b="1" i="1"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s-ES" sz="800" b="1" i="1"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s-ES" sz="800" b="1" i="1"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s-ES" sz="800" b="1" i="1"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s-ES" sz="800" b="1" i="1"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s-ES" sz="800" b="1" i="1"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s-ES" sz="800" b="1" i="1"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s-ES" sz="800" b="1" i="1"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s-ES" sz="800" b="1" i="1"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s-ES" sz="800" b="1" dirty="0">
                  <a:solidFill>
                    <a:schemeClr val="bg1"/>
                  </a:solidFill>
                  <a:latin typeface="Times New Roman" panose="02020603050405020304" pitchFamily="18" charset="0"/>
                  <a:cs typeface="Times New Roman" panose="02020603050405020304" pitchFamily="18" charset="0"/>
                </a:rPr>
                <a:t>                              Figura 1</a:t>
              </a:r>
            </a:p>
            <a:p>
              <a:pPr>
                <a:lnSpc>
                  <a:spcPct val="150000"/>
                </a:lnSpc>
              </a:pPr>
              <a:r>
                <a:rPr lang="es-ES" sz="800" i="1" dirty="0">
                  <a:solidFill>
                    <a:schemeClr val="bg1"/>
                  </a:solidFill>
                  <a:latin typeface="Times New Roman" panose="02020603050405020304" pitchFamily="18" charset="0"/>
                  <a:cs typeface="Times New Roman" panose="02020603050405020304" pitchFamily="18" charset="0"/>
                </a:rPr>
                <a:t>                              Uso de las TIC en la enseñanza de la química</a:t>
              </a:r>
            </a:p>
            <a:p>
              <a:pPr>
                <a:lnSpc>
                  <a:spcPct val="150000"/>
                </a:lnSpc>
              </a:pPr>
              <a:endParaRPr lang="es-ES" sz="800" i="1"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s-ES" sz="800" i="1"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s-ES" sz="800" i="1"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s-ES" sz="800" i="1"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s-ES" sz="800" i="1"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s-ES" sz="800" i="1"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s-ES" sz="800" i="1"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s-ES" sz="800" i="1"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s-ES" sz="800" i="1"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s-ES" sz="800" i="1"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s-ES" sz="800" i="1" dirty="0">
                <a:solidFill>
                  <a:schemeClr val="bg1"/>
                </a:solidFill>
                <a:latin typeface="Times New Roman" panose="02020603050405020304" pitchFamily="18" charset="0"/>
                <a:cs typeface="Times New Roman" panose="02020603050405020304" pitchFamily="18" charset="0"/>
              </a:endParaRPr>
            </a:p>
            <a:p>
              <a:pPr>
                <a:lnSpc>
                  <a:spcPct val="200000"/>
                </a:lnSpc>
              </a:pPr>
              <a:endParaRPr lang="es-ES" sz="900" dirty="0">
                <a:solidFill>
                  <a:schemeClr val="bg1"/>
                </a:solidFill>
                <a:latin typeface="Times New Roman" panose="02020603050405020304" pitchFamily="18" charset="0"/>
                <a:cs typeface="Times New Roman" panose="02020603050405020304" pitchFamily="18" charset="0"/>
              </a:endParaRPr>
            </a:p>
            <a:p>
              <a:pPr>
                <a:lnSpc>
                  <a:spcPct val="200000"/>
                </a:lnSpc>
              </a:pPr>
              <a:r>
                <a:rPr lang="es-ES" sz="900" dirty="0">
                  <a:solidFill>
                    <a:schemeClr val="bg1"/>
                  </a:solidFill>
                  <a:latin typeface="Times New Roman" panose="02020603050405020304" pitchFamily="18" charset="0"/>
                  <a:cs typeface="Times New Roman" panose="02020603050405020304" pitchFamily="18" charset="0"/>
                </a:rPr>
                <a:t>          En la tabla 12 y figura 1, se observa que de una muestra de 31 estudiantes, el</a:t>
              </a:r>
            </a:p>
            <a:p>
              <a:pPr>
                <a:lnSpc>
                  <a:spcPct val="200000"/>
                </a:lnSpc>
              </a:pPr>
              <a:r>
                <a:rPr lang="es-ES" sz="900" dirty="0">
                  <a:solidFill>
                    <a:schemeClr val="bg1"/>
                  </a:solidFill>
                  <a:latin typeface="Times New Roman" panose="02020603050405020304" pitchFamily="18" charset="0"/>
                  <a:cs typeface="Times New Roman" panose="02020603050405020304" pitchFamily="18" charset="0"/>
                </a:rPr>
                <a:t>45,2% (14) considera que el uso de las TIC en la enseñanza de la química es de nivel</a:t>
              </a:r>
            </a:p>
            <a:p>
              <a:pPr>
                <a:lnSpc>
                  <a:spcPct val="200000"/>
                </a:lnSpc>
              </a:pPr>
              <a:r>
                <a:rPr lang="es-ES" sz="900" dirty="0">
                  <a:solidFill>
                    <a:schemeClr val="bg1"/>
                  </a:solidFill>
                  <a:latin typeface="Times New Roman" panose="02020603050405020304" pitchFamily="18" charset="0"/>
                  <a:cs typeface="Times New Roman" panose="02020603050405020304" pitchFamily="18" charset="0"/>
                </a:rPr>
                <a:t>regular, seguido por un 29,0 % (9) que cree que el uso es malo, el 16,1 % (5) piensa que el</a:t>
              </a:r>
            </a:p>
            <a:p>
              <a:pPr>
                <a:lnSpc>
                  <a:spcPct val="200000"/>
                </a:lnSpc>
              </a:pPr>
              <a:r>
                <a:rPr lang="es-ES" sz="900" dirty="0">
                  <a:solidFill>
                    <a:schemeClr val="bg1"/>
                  </a:solidFill>
                  <a:latin typeface="Times New Roman" panose="02020603050405020304" pitchFamily="18" charset="0"/>
                  <a:cs typeface="Times New Roman" panose="02020603050405020304" pitchFamily="18" charset="0"/>
                </a:rPr>
                <a:t>uso es muy malo, otro 6,5 % (2) estima que el uso es muy bueno y, por último, solo un 3,2</a:t>
              </a:r>
            </a:p>
            <a:p>
              <a:pPr>
                <a:lnSpc>
                  <a:spcPct val="200000"/>
                </a:lnSpc>
              </a:pPr>
              <a:r>
                <a:rPr lang="es-ES" sz="900" dirty="0">
                  <a:solidFill>
                    <a:schemeClr val="bg1"/>
                  </a:solidFill>
                  <a:latin typeface="Times New Roman" panose="02020603050405020304" pitchFamily="18" charset="0"/>
                  <a:cs typeface="Times New Roman" panose="02020603050405020304" pitchFamily="18" charset="0"/>
                </a:rPr>
                <a:t>% (1) considera que el uso de las TIC en la enseñanza de la química es bueno.</a:t>
              </a:r>
            </a:p>
            <a:p>
              <a:pPr>
                <a:lnSpc>
                  <a:spcPct val="150000"/>
                </a:lnSpc>
              </a:pPr>
              <a:endParaRPr lang="es-ES" sz="800" i="1"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s-ES" sz="800" i="1"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s-ES" sz="800" i="1"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s-ES" sz="800" i="1" dirty="0">
                  <a:solidFill>
                    <a:schemeClr val="bg1"/>
                  </a:solidFill>
                  <a:latin typeface="Times New Roman" panose="02020603050405020304" pitchFamily="18" charset="0"/>
                  <a:cs typeface="Times New Roman" panose="02020603050405020304" pitchFamily="18" charset="0"/>
                </a:rPr>
                <a:t> </a:t>
              </a:r>
              <a:endParaRPr lang="es-PE" sz="800" i="1" dirty="0">
                <a:solidFill>
                  <a:schemeClr val="bg1"/>
                </a:solidFill>
                <a:latin typeface="Times New Roman" panose="02020603050405020304" pitchFamily="18" charset="0"/>
                <a:cs typeface="Times New Roman" panose="02020603050405020304" pitchFamily="18" charset="0"/>
              </a:endParaRPr>
            </a:p>
          </p:txBody>
        </p:sp>
      </p:grpSp>
      <p:sp>
        <p:nvSpPr>
          <p:cNvPr id="8" name="Rectángulo 7">
            <a:extLst>
              <a:ext uri="{FF2B5EF4-FFF2-40B4-BE49-F238E27FC236}">
                <a16:creationId xmlns:a16="http://schemas.microsoft.com/office/drawing/2014/main" id="{E433FE3D-54A7-3136-78F2-9C4833901E9E}"/>
              </a:ext>
            </a:extLst>
          </p:cNvPr>
          <p:cNvSpPr/>
          <p:nvPr/>
        </p:nvSpPr>
        <p:spPr>
          <a:xfrm>
            <a:off x="5568531" y="343673"/>
            <a:ext cx="4285863" cy="6264127"/>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aphicFrame>
        <p:nvGraphicFramePr>
          <p:cNvPr id="20" name="Tabla 20">
            <a:extLst>
              <a:ext uri="{FF2B5EF4-FFF2-40B4-BE49-F238E27FC236}">
                <a16:creationId xmlns:a16="http://schemas.microsoft.com/office/drawing/2014/main" id="{D93159FF-13F5-08AA-8852-A8BFBA0CEBD9}"/>
              </a:ext>
            </a:extLst>
          </p:cNvPr>
          <p:cNvGraphicFramePr>
            <a:graphicFrameLocks noGrp="1"/>
          </p:cNvGraphicFramePr>
          <p:nvPr>
            <p:extLst>
              <p:ext uri="{D42A27DB-BD31-4B8C-83A1-F6EECF244321}">
                <p14:modId xmlns:p14="http://schemas.microsoft.com/office/powerpoint/2010/main" val="2265576061"/>
              </p:ext>
            </p:extLst>
          </p:nvPr>
        </p:nvGraphicFramePr>
        <p:xfrm>
          <a:off x="5568531" y="783217"/>
          <a:ext cx="4285864" cy="1454150"/>
        </p:xfrm>
        <a:graphic>
          <a:graphicData uri="http://schemas.openxmlformats.org/drawingml/2006/table">
            <a:tbl>
              <a:tblPr firstRow="1" bandRow="1">
                <a:tableStyleId>{5C22544A-7EE6-4342-B048-85BDC9FD1C3A}</a:tableStyleId>
              </a:tblPr>
              <a:tblGrid>
                <a:gridCol w="1071466">
                  <a:extLst>
                    <a:ext uri="{9D8B030D-6E8A-4147-A177-3AD203B41FA5}">
                      <a16:colId xmlns:a16="http://schemas.microsoft.com/office/drawing/2014/main" val="1952855866"/>
                    </a:ext>
                  </a:extLst>
                </a:gridCol>
                <a:gridCol w="1071466">
                  <a:extLst>
                    <a:ext uri="{9D8B030D-6E8A-4147-A177-3AD203B41FA5}">
                      <a16:colId xmlns:a16="http://schemas.microsoft.com/office/drawing/2014/main" val="2930686206"/>
                    </a:ext>
                  </a:extLst>
                </a:gridCol>
                <a:gridCol w="1071466">
                  <a:extLst>
                    <a:ext uri="{9D8B030D-6E8A-4147-A177-3AD203B41FA5}">
                      <a16:colId xmlns:a16="http://schemas.microsoft.com/office/drawing/2014/main" val="1156943114"/>
                    </a:ext>
                  </a:extLst>
                </a:gridCol>
                <a:gridCol w="1071466">
                  <a:extLst>
                    <a:ext uri="{9D8B030D-6E8A-4147-A177-3AD203B41FA5}">
                      <a16:colId xmlns:a16="http://schemas.microsoft.com/office/drawing/2014/main" val="3215391629"/>
                    </a:ext>
                  </a:extLst>
                </a:gridCol>
              </a:tblGrid>
              <a:tr h="203448">
                <a:tc>
                  <a:txBody>
                    <a:bodyPr/>
                    <a:lstStyle/>
                    <a:p>
                      <a:pPr algn="ctr">
                        <a:lnSpc>
                          <a:spcPct val="100000"/>
                        </a:lnSpc>
                      </a:pPr>
                      <a:r>
                        <a:rPr lang="es-ES" sz="800" b="0" dirty="0">
                          <a:solidFill>
                            <a:schemeClr val="bg1"/>
                          </a:solidFill>
                        </a:rPr>
                        <a:t>Niveles </a:t>
                      </a:r>
                      <a:endParaRPr lang="es-PE" sz="800" b="0" dirty="0">
                        <a:solidFill>
                          <a:schemeClr val="bg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lnSpc>
                          <a:spcPct val="100000"/>
                        </a:lnSpc>
                      </a:pPr>
                      <a:r>
                        <a:rPr lang="es-ES" sz="800" dirty="0">
                          <a:solidFill>
                            <a:schemeClr val="bg1"/>
                          </a:solidFill>
                        </a:rPr>
                        <a:t>Rango </a:t>
                      </a:r>
                      <a:endParaRPr lang="es-PE" sz="800" dirty="0">
                        <a:solidFill>
                          <a:schemeClr val="bg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lnSpc>
                          <a:spcPct val="100000"/>
                        </a:lnSpc>
                      </a:pPr>
                      <a:r>
                        <a:rPr lang="es-ES" sz="800" dirty="0">
                          <a:solidFill>
                            <a:schemeClr val="bg1"/>
                          </a:solidFill>
                        </a:rPr>
                        <a:t>Frecuencia absoluta</a:t>
                      </a:r>
                      <a:endParaRPr lang="es-PE" sz="800" dirty="0">
                        <a:solidFill>
                          <a:schemeClr val="bg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lnSpc>
                          <a:spcPct val="100000"/>
                        </a:lnSpc>
                      </a:pPr>
                      <a:r>
                        <a:rPr lang="es-ES" sz="800" dirty="0">
                          <a:solidFill>
                            <a:schemeClr val="bg1"/>
                          </a:solidFill>
                        </a:rPr>
                        <a:t>Frecuencia relativa</a:t>
                      </a:r>
                      <a:endParaRPr lang="es-PE" sz="800" dirty="0">
                        <a:solidFill>
                          <a:schemeClr val="bg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3379109579"/>
                  </a:ext>
                </a:extLst>
              </a:tr>
              <a:tr h="586878">
                <a:tc>
                  <a:txBody>
                    <a:bodyPr/>
                    <a:lstStyle/>
                    <a:p>
                      <a:pPr algn="l">
                        <a:lnSpc>
                          <a:spcPct val="100000"/>
                        </a:lnSpc>
                      </a:pPr>
                      <a:r>
                        <a:rPr lang="es-ES" sz="800" dirty="0"/>
                        <a:t>Muy bueno</a:t>
                      </a:r>
                    </a:p>
                    <a:p>
                      <a:pPr algn="l">
                        <a:lnSpc>
                          <a:spcPct val="100000"/>
                        </a:lnSpc>
                      </a:pPr>
                      <a:r>
                        <a:rPr lang="es-ES" sz="800" dirty="0"/>
                        <a:t>Bueno</a:t>
                      </a:r>
                    </a:p>
                    <a:p>
                      <a:pPr algn="l">
                        <a:lnSpc>
                          <a:spcPct val="100000"/>
                        </a:lnSpc>
                      </a:pPr>
                      <a:r>
                        <a:rPr lang="es-ES" sz="800" dirty="0"/>
                        <a:t>Regular</a:t>
                      </a:r>
                    </a:p>
                    <a:p>
                      <a:pPr algn="l">
                        <a:lnSpc>
                          <a:spcPct val="100000"/>
                        </a:lnSpc>
                      </a:pPr>
                      <a:r>
                        <a:rPr lang="es-ES" sz="800" dirty="0"/>
                        <a:t>Malo</a:t>
                      </a:r>
                    </a:p>
                    <a:p>
                      <a:pPr algn="l">
                        <a:lnSpc>
                          <a:spcPct val="100000"/>
                        </a:lnSpc>
                      </a:pPr>
                      <a:r>
                        <a:rPr lang="es-ES" sz="800" dirty="0"/>
                        <a:t>Muy malo</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lnSpc>
                          <a:spcPct val="100000"/>
                        </a:lnSpc>
                      </a:pPr>
                      <a:r>
                        <a:rPr lang="es-ES" sz="800" dirty="0"/>
                        <a:t>[72 - 85]</a:t>
                      </a:r>
                    </a:p>
                    <a:p>
                      <a:pPr marL="0" marR="0" lvl="0" indent="0" algn="ctr" defTabSz="457200" rtl="0" eaLnBrk="1" fontAlgn="auto" latinLnBrk="0" hangingPunct="1">
                        <a:lnSpc>
                          <a:spcPct val="100000"/>
                        </a:lnSpc>
                        <a:spcBef>
                          <a:spcPts val="0"/>
                        </a:spcBef>
                        <a:spcAft>
                          <a:spcPts val="0"/>
                        </a:spcAft>
                        <a:buClrTx/>
                        <a:buSzTx/>
                        <a:buFontTx/>
                        <a:buNone/>
                        <a:tabLst/>
                        <a:defRPr/>
                      </a:pPr>
                      <a:r>
                        <a:rPr lang="es-ES" sz="800" dirty="0"/>
                        <a:t>[59 - 71]</a:t>
                      </a:r>
                      <a:endParaRPr lang="es-PE" sz="800" dirty="0"/>
                    </a:p>
                    <a:p>
                      <a:pPr marL="0" marR="0" lvl="0" indent="0" algn="ctr" defTabSz="457200" rtl="0" eaLnBrk="1" fontAlgn="auto" latinLnBrk="0" hangingPunct="1">
                        <a:lnSpc>
                          <a:spcPct val="100000"/>
                        </a:lnSpc>
                        <a:spcBef>
                          <a:spcPts val="0"/>
                        </a:spcBef>
                        <a:spcAft>
                          <a:spcPts val="0"/>
                        </a:spcAft>
                        <a:buClrTx/>
                        <a:buSzTx/>
                        <a:buFontTx/>
                        <a:buNone/>
                        <a:tabLst/>
                        <a:defRPr/>
                      </a:pPr>
                      <a:r>
                        <a:rPr lang="es-ES" sz="800" dirty="0"/>
                        <a:t>[45 - 58]</a:t>
                      </a:r>
                      <a:endParaRPr lang="es-PE" sz="800" dirty="0"/>
                    </a:p>
                    <a:p>
                      <a:pPr marL="0" marR="0" lvl="0" indent="0" algn="ctr" defTabSz="457200" rtl="0" eaLnBrk="1" fontAlgn="auto" latinLnBrk="0" hangingPunct="1">
                        <a:lnSpc>
                          <a:spcPct val="100000"/>
                        </a:lnSpc>
                        <a:spcBef>
                          <a:spcPts val="0"/>
                        </a:spcBef>
                        <a:spcAft>
                          <a:spcPts val="0"/>
                        </a:spcAft>
                        <a:buClrTx/>
                        <a:buSzTx/>
                        <a:buFontTx/>
                        <a:buNone/>
                        <a:tabLst/>
                        <a:defRPr/>
                      </a:pPr>
                      <a:r>
                        <a:rPr lang="es-ES" sz="800" dirty="0"/>
                        <a:t>[32 - 44]</a:t>
                      </a:r>
                      <a:endParaRPr lang="es-PE" sz="800" dirty="0"/>
                    </a:p>
                    <a:p>
                      <a:pPr marL="0" marR="0" lvl="0" indent="0" algn="ctr" defTabSz="457200" rtl="0" eaLnBrk="1" fontAlgn="auto" latinLnBrk="0" hangingPunct="1">
                        <a:lnSpc>
                          <a:spcPct val="100000"/>
                        </a:lnSpc>
                        <a:spcBef>
                          <a:spcPts val="0"/>
                        </a:spcBef>
                        <a:spcAft>
                          <a:spcPts val="0"/>
                        </a:spcAft>
                        <a:buClrTx/>
                        <a:buSzTx/>
                        <a:buFontTx/>
                        <a:buNone/>
                        <a:tabLst/>
                        <a:defRPr/>
                      </a:pPr>
                      <a:r>
                        <a:rPr lang="es-ES" sz="800" dirty="0"/>
                        <a:t>[17 - 31]</a:t>
                      </a:r>
                      <a:endParaRPr lang="es-PE" sz="800" dirty="0"/>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lnSpc>
                          <a:spcPct val="150000"/>
                        </a:lnSpc>
                      </a:pPr>
                      <a:r>
                        <a:rPr lang="es-ES" sz="800" dirty="0"/>
                        <a:t>2</a:t>
                      </a:r>
                    </a:p>
                    <a:p>
                      <a:pPr algn="ctr">
                        <a:lnSpc>
                          <a:spcPct val="150000"/>
                        </a:lnSpc>
                      </a:pPr>
                      <a:r>
                        <a:rPr lang="es-ES" sz="800" dirty="0"/>
                        <a:t>1</a:t>
                      </a:r>
                    </a:p>
                    <a:p>
                      <a:pPr algn="ctr">
                        <a:lnSpc>
                          <a:spcPct val="150000"/>
                        </a:lnSpc>
                      </a:pPr>
                      <a:r>
                        <a:rPr lang="es-ES" sz="800" dirty="0"/>
                        <a:t>14</a:t>
                      </a:r>
                    </a:p>
                    <a:p>
                      <a:pPr algn="ctr">
                        <a:lnSpc>
                          <a:spcPct val="150000"/>
                        </a:lnSpc>
                      </a:pPr>
                      <a:r>
                        <a:rPr lang="es-ES" sz="800" dirty="0"/>
                        <a:t>9</a:t>
                      </a:r>
                    </a:p>
                    <a:p>
                      <a:pPr algn="ctr">
                        <a:lnSpc>
                          <a:spcPct val="150000"/>
                        </a:lnSpc>
                      </a:pPr>
                      <a:r>
                        <a:rPr lang="es-ES" sz="800" dirty="0"/>
                        <a:t>5</a:t>
                      </a:r>
                      <a:endParaRPr lang="es-PE" sz="800" dirty="0"/>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lnSpc>
                          <a:spcPct val="150000"/>
                        </a:lnSpc>
                      </a:pPr>
                      <a:r>
                        <a:rPr lang="es-ES" sz="800" dirty="0"/>
                        <a:t>6,5%</a:t>
                      </a:r>
                    </a:p>
                    <a:p>
                      <a:pPr algn="ctr">
                        <a:lnSpc>
                          <a:spcPct val="150000"/>
                        </a:lnSpc>
                      </a:pPr>
                      <a:r>
                        <a:rPr lang="es-ES" sz="800" dirty="0"/>
                        <a:t>3,2%</a:t>
                      </a:r>
                    </a:p>
                    <a:p>
                      <a:pPr algn="ctr">
                        <a:lnSpc>
                          <a:spcPct val="150000"/>
                        </a:lnSpc>
                      </a:pPr>
                      <a:r>
                        <a:rPr lang="es-ES" sz="800" dirty="0"/>
                        <a:t>45.2%</a:t>
                      </a:r>
                    </a:p>
                    <a:p>
                      <a:pPr algn="ctr">
                        <a:lnSpc>
                          <a:spcPct val="150000"/>
                        </a:lnSpc>
                      </a:pPr>
                      <a:r>
                        <a:rPr lang="es-ES" sz="800" dirty="0"/>
                        <a:t>29,0%</a:t>
                      </a:r>
                    </a:p>
                    <a:p>
                      <a:pPr algn="ctr">
                        <a:lnSpc>
                          <a:spcPct val="150000"/>
                        </a:lnSpc>
                      </a:pPr>
                      <a:r>
                        <a:rPr lang="es-ES" sz="800" dirty="0"/>
                        <a:t>16,1%</a:t>
                      </a:r>
                      <a:endParaRPr lang="es-PE" sz="800" dirty="0"/>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283832696"/>
                  </a:ext>
                </a:extLst>
              </a:tr>
              <a:tr h="190385">
                <a:tc>
                  <a:txBody>
                    <a:bodyPr/>
                    <a:lstStyle/>
                    <a:p>
                      <a:pPr algn="l">
                        <a:lnSpc>
                          <a:spcPct val="100000"/>
                        </a:lnSpc>
                      </a:pPr>
                      <a:r>
                        <a:rPr lang="es-ES" sz="800" dirty="0"/>
                        <a:t>Total </a:t>
                      </a:r>
                      <a:endParaRPr lang="es-PE" sz="800" dirty="0"/>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lnSpc>
                          <a:spcPct val="100000"/>
                        </a:lnSpc>
                      </a:pPr>
                      <a:endParaRPr lang="es-PE" sz="800" dirty="0"/>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lnSpc>
                          <a:spcPct val="150000"/>
                        </a:lnSpc>
                      </a:pPr>
                      <a:r>
                        <a:rPr lang="es-ES" sz="800" dirty="0"/>
                        <a:t>31</a:t>
                      </a:r>
                      <a:endParaRPr lang="es-PE" sz="800" dirty="0"/>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lnSpc>
                          <a:spcPct val="150000"/>
                        </a:lnSpc>
                      </a:pPr>
                      <a:r>
                        <a:rPr lang="es-ES" sz="800" dirty="0"/>
                        <a:t>100%</a:t>
                      </a:r>
                      <a:endParaRPr lang="es-PE" sz="800" dirty="0"/>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2394017602"/>
                  </a:ext>
                </a:extLst>
              </a:tr>
            </a:tbl>
          </a:graphicData>
        </a:graphic>
      </p:graphicFrame>
      <p:grpSp>
        <p:nvGrpSpPr>
          <p:cNvPr id="11" name="Grupo 10">
            <a:extLst>
              <a:ext uri="{FF2B5EF4-FFF2-40B4-BE49-F238E27FC236}">
                <a16:creationId xmlns:a16="http://schemas.microsoft.com/office/drawing/2014/main" id="{13EC784A-B91D-B718-0B3C-EDB7D053B07E}"/>
              </a:ext>
            </a:extLst>
          </p:cNvPr>
          <p:cNvGrpSpPr/>
          <p:nvPr/>
        </p:nvGrpSpPr>
        <p:grpSpPr>
          <a:xfrm>
            <a:off x="9052948" y="195066"/>
            <a:ext cx="2975716" cy="1244183"/>
            <a:chOff x="8817535" y="-933342"/>
            <a:chExt cx="2975716" cy="1244183"/>
          </a:xfrm>
        </p:grpSpPr>
        <p:sp>
          <p:nvSpPr>
            <p:cNvPr id="12" name="Rectángulo 11">
              <a:extLst>
                <a:ext uri="{FF2B5EF4-FFF2-40B4-BE49-F238E27FC236}">
                  <a16:creationId xmlns:a16="http://schemas.microsoft.com/office/drawing/2014/main" id="{9FC0F97F-7A73-2994-6B46-F93C9825B90E}"/>
                </a:ext>
              </a:extLst>
            </p:cNvPr>
            <p:cNvSpPr/>
            <p:nvPr/>
          </p:nvSpPr>
          <p:spPr>
            <a:xfrm>
              <a:off x="10480343" y="-933342"/>
              <a:ext cx="1312908" cy="124418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solidFill>
                    <a:srgbClr val="00B050"/>
                  </a:solidFill>
                  <a:latin typeface="Agency FB" panose="020B0503020202020204" pitchFamily="34" charset="0"/>
                </a:rPr>
                <a:t>Use interlineado de 1.5 entre el número de la tabla, el título de la tabla y la tabla</a:t>
              </a:r>
              <a:endParaRPr lang="es-PE" sz="1400" b="1" dirty="0">
                <a:solidFill>
                  <a:srgbClr val="00B050"/>
                </a:solidFill>
                <a:latin typeface="Agency FB" panose="020B0503020202020204" pitchFamily="34" charset="0"/>
              </a:endParaRPr>
            </a:p>
          </p:txBody>
        </p:sp>
        <p:sp>
          <p:nvSpPr>
            <p:cNvPr id="13" name="Rectángulo 12">
              <a:extLst>
                <a:ext uri="{FF2B5EF4-FFF2-40B4-BE49-F238E27FC236}">
                  <a16:creationId xmlns:a16="http://schemas.microsoft.com/office/drawing/2014/main" id="{8B39CB56-17C2-F092-FA25-1B9725F7F6E9}"/>
                </a:ext>
              </a:extLst>
            </p:cNvPr>
            <p:cNvSpPr/>
            <p:nvPr/>
          </p:nvSpPr>
          <p:spPr>
            <a:xfrm flipV="1">
              <a:off x="8817535" y="-694068"/>
              <a:ext cx="801446" cy="10330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200" b="1" dirty="0">
                <a:solidFill>
                  <a:srgbClr val="0070C0"/>
                </a:solidFill>
                <a:latin typeface="Agency FB" panose="020B0503020202020204" pitchFamily="34" charset="0"/>
              </a:endParaRPr>
            </a:p>
          </p:txBody>
        </p:sp>
        <p:sp>
          <p:nvSpPr>
            <p:cNvPr id="24" name="Rectángulo 23">
              <a:extLst>
                <a:ext uri="{FF2B5EF4-FFF2-40B4-BE49-F238E27FC236}">
                  <a16:creationId xmlns:a16="http://schemas.microsoft.com/office/drawing/2014/main" id="{B2664949-DD93-C2C3-D568-E86AE57FDD07}"/>
                </a:ext>
              </a:extLst>
            </p:cNvPr>
            <p:cNvSpPr/>
            <p:nvPr/>
          </p:nvSpPr>
          <p:spPr>
            <a:xfrm flipV="1">
              <a:off x="8817535" y="-483277"/>
              <a:ext cx="801446" cy="10330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200" b="1" dirty="0">
                <a:solidFill>
                  <a:srgbClr val="0070C0"/>
                </a:solidFill>
                <a:latin typeface="Agency FB" panose="020B0503020202020204" pitchFamily="34" charset="0"/>
              </a:endParaRPr>
            </a:p>
          </p:txBody>
        </p:sp>
      </p:grpSp>
      <p:sp>
        <p:nvSpPr>
          <p:cNvPr id="25" name="Rectángulo 24">
            <a:extLst>
              <a:ext uri="{FF2B5EF4-FFF2-40B4-BE49-F238E27FC236}">
                <a16:creationId xmlns:a16="http://schemas.microsoft.com/office/drawing/2014/main" id="{DBA9EDD7-F7D5-CA60-3F42-DA1A8504354A}"/>
              </a:ext>
            </a:extLst>
          </p:cNvPr>
          <p:cNvSpPr/>
          <p:nvPr/>
        </p:nvSpPr>
        <p:spPr>
          <a:xfrm flipV="1">
            <a:off x="9453671" y="1172355"/>
            <a:ext cx="400723" cy="7182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200" b="1" dirty="0">
              <a:solidFill>
                <a:srgbClr val="0070C0"/>
              </a:solidFill>
              <a:latin typeface="Agency FB" panose="020B0503020202020204" pitchFamily="34" charset="0"/>
            </a:endParaRPr>
          </a:p>
        </p:txBody>
      </p:sp>
      <p:sp>
        <p:nvSpPr>
          <p:cNvPr id="29" name="Rectángulo 28">
            <a:extLst>
              <a:ext uri="{FF2B5EF4-FFF2-40B4-BE49-F238E27FC236}">
                <a16:creationId xmlns:a16="http://schemas.microsoft.com/office/drawing/2014/main" id="{501D6E61-BD8C-D6F4-093D-1905F4AE72C7}"/>
              </a:ext>
            </a:extLst>
          </p:cNvPr>
          <p:cNvSpPr/>
          <p:nvPr/>
        </p:nvSpPr>
        <p:spPr>
          <a:xfrm flipV="1">
            <a:off x="9453671" y="1367421"/>
            <a:ext cx="400723" cy="7182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200" b="1" dirty="0">
              <a:solidFill>
                <a:srgbClr val="0070C0"/>
              </a:solidFill>
              <a:latin typeface="Agency FB" panose="020B0503020202020204" pitchFamily="34" charset="0"/>
            </a:endParaRPr>
          </a:p>
        </p:txBody>
      </p:sp>
      <p:sp>
        <p:nvSpPr>
          <p:cNvPr id="30" name="Rectángulo 29">
            <a:extLst>
              <a:ext uri="{FF2B5EF4-FFF2-40B4-BE49-F238E27FC236}">
                <a16:creationId xmlns:a16="http://schemas.microsoft.com/office/drawing/2014/main" id="{550C3863-CC69-B6D8-1256-ECFF058CE927}"/>
              </a:ext>
            </a:extLst>
          </p:cNvPr>
          <p:cNvSpPr/>
          <p:nvPr/>
        </p:nvSpPr>
        <p:spPr>
          <a:xfrm flipV="1">
            <a:off x="9453671" y="1561493"/>
            <a:ext cx="400723" cy="7182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200" b="1" dirty="0">
              <a:solidFill>
                <a:srgbClr val="0070C0"/>
              </a:solidFill>
              <a:latin typeface="Agency FB" panose="020B0503020202020204" pitchFamily="34" charset="0"/>
            </a:endParaRPr>
          </a:p>
        </p:txBody>
      </p:sp>
      <p:sp>
        <p:nvSpPr>
          <p:cNvPr id="31" name="Rectángulo 30">
            <a:extLst>
              <a:ext uri="{FF2B5EF4-FFF2-40B4-BE49-F238E27FC236}">
                <a16:creationId xmlns:a16="http://schemas.microsoft.com/office/drawing/2014/main" id="{C02207CE-D32E-C43D-734A-5EF4C441A6D3}"/>
              </a:ext>
            </a:extLst>
          </p:cNvPr>
          <p:cNvSpPr/>
          <p:nvPr/>
        </p:nvSpPr>
        <p:spPr>
          <a:xfrm flipV="1">
            <a:off x="9453671" y="1755565"/>
            <a:ext cx="400723" cy="7182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200" b="1" dirty="0">
              <a:solidFill>
                <a:srgbClr val="0070C0"/>
              </a:solidFill>
              <a:latin typeface="Agency FB" panose="020B0503020202020204" pitchFamily="34" charset="0"/>
            </a:endParaRPr>
          </a:p>
        </p:txBody>
      </p:sp>
      <p:sp>
        <p:nvSpPr>
          <p:cNvPr id="32" name="Rectángulo 31">
            <a:extLst>
              <a:ext uri="{FF2B5EF4-FFF2-40B4-BE49-F238E27FC236}">
                <a16:creationId xmlns:a16="http://schemas.microsoft.com/office/drawing/2014/main" id="{682587FE-1B07-A55D-6D6C-70A2E026CD97}"/>
              </a:ext>
            </a:extLst>
          </p:cNvPr>
          <p:cNvSpPr/>
          <p:nvPr/>
        </p:nvSpPr>
        <p:spPr>
          <a:xfrm>
            <a:off x="10715756" y="2107501"/>
            <a:ext cx="1312908" cy="927667"/>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solidFill>
                  <a:schemeClr val="accent1">
                    <a:lumMod val="75000"/>
                  </a:schemeClr>
                </a:solidFill>
                <a:latin typeface="Agency FB" panose="020B0503020202020204" pitchFamily="34" charset="0"/>
              </a:rPr>
              <a:t>Las filas de las tablas pueden ir con interlineado de 1.0, 1.5 o 2.0</a:t>
            </a:r>
            <a:endParaRPr lang="es-PE" sz="1400" b="1" dirty="0">
              <a:solidFill>
                <a:schemeClr val="accent1">
                  <a:lumMod val="75000"/>
                </a:schemeClr>
              </a:solidFill>
              <a:latin typeface="Agency FB" panose="020B0503020202020204" pitchFamily="34" charset="0"/>
            </a:endParaRPr>
          </a:p>
        </p:txBody>
      </p:sp>
      <p:pic>
        <p:nvPicPr>
          <p:cNvPr id="34" name="Imagen 33">
            <a:extLst>
              <a:ext uri="{FF2B5EF4-FFF2-40B4-BE49-F238E27FC236}">
                <a16:creationId xmlns:a16="http://schemas.microsoft.com/office/drawing/2014/main" id="{C0E5284B-D9CE-D57C-58B4-B36DA15D0E85}"/>
              </a:ext>
            </a:extLst>
          </p:cNvPr>
          <p:cNvPicPr>
            <a:picLocks noChangeAspect="1"/>
          </p:cNvPicPr>
          <p:nvPr/>
        </p:nvPicPr>
        <p:blipFill>
          <a:blip r:embed="rId2"/>
          <a:stretch>
            <a:fillRect/>
          </a:stretch>
        </p:blipFill>
        <p:spPr>
          <a:xfrm>
            <a:off x="6404826" y="2902519"/>
            <a:ext cx="2613271" cy="1933821"/>
          </a:xfrm>
          <a:prstGeom prst="rect">
            <a:avLst/>
          </a:prstGeom>
        </p:spPr>
      </p:pic>
      <p:grpSp>
        <p:nvGrpSpPr>
          <p:cNvPr id="35" name="Grupo 34">
            <a:extLst>
              <a:ext uri="{FF2B5EF4-FFF2-40B4-BE49-F238E27FC236}">
                <a16:creationId xmlns:a16="http://schemas.microsoft.com/office/drawing/2014/main" id="{BD97F815-870B-ACF7-81A6-AAB4C97931E4}"/>
              </a:ext>
            </a:extLst>
          </p:cNvPr>
          <p:cNvGrpSpPr/>
          <p:nvPr/>
        </p:nvGrpSpPr>
        <p:grpSpPr>
          <a:xfrm>
            <a:off x="7133046" y="2313372"/>
            <a:ext cx="2714127" cy="257963"/>
            <a:chOff x="7343861" y="2771374"/>
            <a:chExt cx="2714127" cy="257963"/>
          </a:xfrm>
        </p:grpSpPr>
        <p:sp>
          <p:nvSpPr>
            <p:cNvPr id="36" name="Rectángulo 35">
              <a:extLst>
                <a:ext uri="{FF2B5EF4-FFF2-40B4-BE49-F238E27FC236}">
                  <a16:creationId xmlns:a16="http://schemas.microsoft.com/office/drawing/2014/main" id="{1EBFF6F5-B560-98BD-FB6E-326F1A567B15}"/>
                </a:ext>
              </a:extLst>
            </p:cNvPr>
            <p:cNvSpPr/>
            <p:nvPr/>
          </p:nvSpPr>
          <p:spPr>
            <a:xfrm>
              <a:off x="7343861" y="2785331"/>
              <a:ext cx="2275120" cy="2440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solidFill>
                    <a:srgbClr val="0070C0"/>
                  </a:solidFill>
                  <a:latin typeface="Agency FB" panose="020B0503020202020204" pitchFamily="34" charset="0"/>
                </a:rPr>
                <a:t>Línea adicional en blanco 2.0</a:t>
              </a:r>
              <a:endParaRPr lang="es-PE" sz="1200" b="1" dirty="0">
                <a:solidFill>
                  <a:srgbClr val="0070C0"/>
                </a:solidFill>
                <a:latin typeface="Agency FB" panose="020B0503020202020204" pitchFamily="34" charset="0"/>
              </a:endParaRPr>
            </a:p>
          </p:txBody>
        </p:sp>
        <p:sp>
          <p:nvSpPr>
            <p:cNvPr id="37" name="Rectángulo 36">
              <a:extLst>
                <a:ext uri="{FF2B5EF4-FFF2-40B4-BE49-F238E27FC236}">
                  <a16:creationId xmlns:a16="http://schemas.microsoft.com/office/drawing/2014/main" id="{BAB976BC-D19E-5CB2-438B-C69767151843}"/>
                </a:ext>
              </a:extLst>
            </p:cNvPr>
            <p:cNvSpPr/>
            <p:nvPr/>
          </p:nvSpPr>
          <p:spPr>
            <a:xfrm>
              <a:off x="9256542" y="2771374"/>
              <a:ext cx="801446" cy="2440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200" b="1" dirty="0">
                <a:solidFill>
                  <a:srgbClr val="0070C0"/>
                </a:solidFill>
                <a:latin typeface="Agency FB" panose="020B0503020202020204" pitchFamily="34" charset="0"/>
              </a:endParaRPr>
            </a:p>
          </p:txBody>
        </p:sp>
      </p:grpSp>
      <p:grpSp>
        <p:nvGrpSpPr>
          <p:cNvPr id="38" name="Grupo 37">
            <a:extLst>
              <a:ext uri="{FF2B5EF4-FFF2-40B4-BE49-F238E27FC236}">
                <a16:creationId xmlns:a16="http://schemas.microsoft.com/office/drawing/2014/main" id="{F80FA60C-F53D-49F4-4F6B-467ABB9B5CB7}"/>
              </a:ext>
            </a:extLst>
          </p:cNvPr>
          <p:cNvGrpSpPr/>
          <p:nvPr/>
        </p:nvGrpSpPr>
        <p:grpSpPr>
          <a:xfrm>
            <a:off x="7133046" y="4830643"/>
            <a:ext cx="2714127" cy="257963"/>
            <a:chOff x="7343861" y="2771374"/>
            <a:chExt cx="2714127" cy="257963"/>
          </a:xfrm>
        </p:grpSpPr>
        <p:sp>
          <p:nvSpPr>
            <p:cNvPr id="39" name="Rectángulo 38">
              <a:extLst>
                <a:ext uri="{FF2B5EF4-FFF2-40B4-BE49-F238E27FC236}">
                  <a16:creationId xmlns:a16="http://schemas.microsoft.com/office/drawing/2014/main" id="{99F4868F-27CB-0619-2736-BB8C4CBB19FC}"/>
                </a:ext>
              </a:extLst>
            </p:cNvPr>
            <p:cNvSpPr/>
            <p:nvPr/>
          </p:nvSpPr>
          <p:spPr>
            <a:xfrm>
              <a:off x="7343861" y="2785331"/>
              <a:ext cx="2275120" cy="2440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solidFill>
                    <a:srgbClr val="0070C0"/>
                  </a:solidFill>
                  <a:latin typeface="Agency FB" panose="020B0503020202020204" pitchFamily="34" charset="0"/>
                </a:rPr>
                <a:t>Línea adicional en blanco 2.0</a:t>
              </a:r>
              <a:endParaRPr lang="es-PE" sz="1200" b="1" dirty="0">
                <a:solidFill>
                  <a:srgbClr val="0070C0"/>
                </a:solidFill>
                <a:latin typeface="Agency FB" panose="020B0503020202020204" pitchFamily="34" charset="0"/>
              </a:endParaRPr>
            </a:p>
          </p:txBody>
        </p:sp>
        <p:sp>
          <p:nvSpPr>
            <p:cNvPr id="40" name="Rectángulo 39">
              <a:extLst>
                <a:ext uri="{FF2B5EF4-FFF2-40B4-BE49-F238E27FC236}">
                  <a16:creationId xmlns:a16="http://schemas.microsoft.com/office/drawing/2014/main" id="{02B59DDF-07DB-27C6-6898-633E141C3004}"/>
                </a:ext>
              </a:extLst>
            </p:cNvPr>
            <p:cNvSpPr/>
            <p:nvPr/>
          </p:nvSpPr>
          <p:spPr>
            <a:xfrm>
              <a:off x="9256542" y="2771374"/>
              <a:ext cx="801446" cy="2440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200" b="1" dirty="0">
                <a:solidFill>
                  <a:srgbClr val="0070C0"/>
                </a:solidFill>
                <a:latin typeface="Agency FB" panose="020B0503020202020204" pitchFamily="34" charset="0"/>
              </a:endParaRPr>
            </a:p>
          </p:txBody>
        </p:sp>
      </p:grpSp>
      <p:cxnSp>
        <p:nvCxnSpPr>
          <p:cNvPr id="42" name="Conector: angular 41">
            <a:extLst>
              <a:ext uri="{FF2B5EF4-FFF2-40B4-BE49-F238E27FC236}">
                <a16:creationId xmlns:a16="http://schemas.microsoft.com/office/drawing/2014/main" id="{D8360AD4-A5A5-BEE7-3477-6BBFB5E24DD6}"/>
              </a:ext>
            </a:extLst>
          </p:cNvPr>
          <p:cNvCxnSpPr>
            <a:cxnSpLocks/>
            <a:stCxn id="30" idx="3"/>
            <a:endCxn id="32" idx="0"/>
          </p:cNvCxnSpPr>
          <p:nvPr/>
        </p:nvCxnSpPr>
        <p:spPr>
          <a:xfrm>
            <a:off x="9854394" y="1597407"/>
            <a:ext cx="1517816" cy="510094"/>
          </a:xfrm>
          <a:prstGeom prst="bentConnector2">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Conector: angular 46">
            <a:extLst>
              <a:ext uri="{FF2B5EF4-FFF2-40B4-BE49-F238E27FC236}">
                <a16:creationId xmlns:a16="http://schemas.microsoft.com/office/drawing/2014/main" id="{C49C3545-4145-E902-A01B-675A114E0E48}"/>
              </a:ext>
            </a:extLst>
          </p:cNvPr>
          <p:cNvCxnSpPr>
            <a:cxnSpLocks/>
            <a:stCxn id="13" idx="3"/>
            <a:endCxn id="12" idx="1"/>
          </p:cNvCxnSpPr>
          <p:nvPr/>
        </p:nvCxnSpPr>
        <p:spPr>
          <a:xfrm>
            <a:off x="9854394" y="485993"/>
            <a:ext cx="861362" cy="331165"/>
          </a:xfrm>
          <a:prstGeom prst="bentConnector3">
            <a:avLst>
              <a:gd name="adj1" fmla="val 3440"/>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52" name="Rectángulo 51">
            <a:extLst>
              <a:ext uri="{FF2B5EF4-FFF2-40B4-BE49-F238E27FC236}">
                <a16:creationId xmlns:a16="http://schemas.microsoft.com/office/drawing/2014/main" id="{DF10EF90-141B-3F4A-00AA-E54245C82C93}"/>
              </a:ext>
            </a:extLst>
          </p:cNvPr>
          <p:cNvSpPr/>
          <p:nvPr/>
        </p:nvSpPr>
        <p:spPr>
          <a:xfrm>
            <a:off x="10619262" y="3736606"/>
            <a:ext cx="1462880" cy="287119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600" b="1" dirty="0">
                <a:solidFill>
                  <a:srgbClr val="002060"/>
                </a:solidFill>
                <a:latin typeface="Agency FB" panose="020B0503020202020204" pitchFamily="34" charset="0"/>
              </a:rPr>
              <a:t>Las tablas y las figuras deben ir centradas en la página.</a:t>
            </a:r>
          </a:p>
          <a:p>
            <a:pPr algn="just"/>
            <a:endParaRPr lang="es-ES" sz="1600" b="1" dirty="0">
              <a:solidFill>
                <a:srgbClr val="002060"/>
              </a:solidFill>
              <a:latin typeface="Agency FB" panose="020B0503020202020204" pitchFamily="34" charset="0"/>
            </a:endParaRPr>
          </a:p>
          <a:p>
            <a:pPr algn="just"/>
            <a:endParaRPr lang="es-ES" sz="1600" b="1" dirty="0">
              <a:solidFill>
                <a:schemeClr val="tx1"/>
              </a:solidFill>
              <a:latin typeface="Agency FB" panose="020B0503020202020204" pitchFamily="34" charset="0"/>
            </a:endParaRPr>
          </a:p>
          <a:p>
            <a:pPr algn="just"/>
            <a:endParaRPr lang="es-PE" sz="1600" b="1" dirty="0">
              <a:solidFill>
                <a:schemeClr val="tx1"/>
              </a:solidFill>
              <a:latin typeface="Agency FB" panose="020B0503020202020204" pitchFamily="34" charset="0"/>
            </a:endParaRPr>
          </a:p>
        </p:txBody>
      </p:sp>
      <p:grpSp>
        <p:nvGrpSpPr>
          <p:cNvPr id="60" name="Grupo 59">
            <a:extLst>
              <a:ext uri="{FF2B5EF4-FFF2-40B4-BE49-F238E27FC236}">
                <a16:creationId xmlns:a16="http://schemas.microsoft.com/office/drawing/2014/main" id="{0B765280-ED4B-3DE3-4464-86706540FF2D}"/>
              </a:ext>
            </a:extLst>
          </p:cNvPr>
          <p:cNvGrpSpPr/>
          <p:nvPr/>
        </p:nvGrpSpPr>
        <p:grpSpPr>
          <a:xfrm>
            <a:off x="10929613" y="5416079"/>
            <a:ext cx="782537" cy="1141017"/>
            <a:chOff x="292284" y="1172355"/>
            <a:chExt cx="1568600" cy="2370944"/>
          </a:xfrm>
        </p:grpSpPr>
        <p:sp>
          <p:nvSpPr>
            <p:cNvPr id="55" name="Rectángulo 54">
              <a:extLst>
                <a:ext uri="{FF2B5EF4-FFF2-40B4-BE49-F238E27FC236}">
                  <a16:creationId xmlns:a16="http://schemas.microsoft.com/office/drawing/2014/main" id="{4BA72619-306E-38AD-1D41-7DC4D9FEFBBC}"/>
                </a:ext>
              </a:extLst>
            </p:cNvPr>
            <p:cNvSpPr/>
            <p:nvPr/>
          </p:nvSpPr>
          <p:spPr>
            <a:xfrm>
              <a:off x="292284" y="1172355"/>
              <a:ext cx="1568600" cy="2370944"/>
            </a:xfrm>
            <a:prstGeom prst="rect">
              <a:avLst/>
            </a:prstGeom>
            <a:solidFill>
              <a:schemeClr val="accent2">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6" name="Rectángulo 55">
              <a:extLst>
                <a:ext uri="{FF2B5EF4-FFF2-40B4-BE49-F238E27FC236}">
                  <a16:creationId xmlns:a16="http://schemas.microsoft.com/office/drawing/2014/main" id="{6E2031BC-6A7A-6508-2929-05B1BAAAF0C7}"/>
                </a:ext>
              </a:extLst>
            </p:cNvPr>
            <p:cNvSpPr/>
            <p:nvPr/>
          </p:nvSpPr>
          <p:spPr>
            <a:xfrm>
              <a:off x="574355" y="1633321"/>
              <a:ext cx="1004457" cy="323816"/>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7" name="Rectángulo 56">
              <a:extLst>
                <a:ext uri="{FF2B5EF4-FFF2-40B4-BE49-F238E27FC236}">
                  <a16:creationId xmlns:a16="http://schemas.microsoft.com/office/drawing/2014/main" id="{57F59D61-92EC-CB65-5245-632A281ABC88}"/>
                </a:ext>
              </a:extLst>
            </p:cNvPr>
            <p:cNvSpPr/>
            <p:nvPr/>
          </p:nvSpPr>
          <p:spPr>
            <a:xfrm>
              <a:off x="745058" y="2365791"/>
              <a:ext cx="664090" cy="323816"/>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59" name="Conector recto 58">
              <a:extLst>
                <a:ext uri="{FF2B5EF4-FFF2-40B4-BE49-F238E27FC236}">
                  <a16:creationId xmlns:a16="http://schemas.microsoft.com/office/drawing/2014/main" id="{88D3C6C7-A846-CFF5-6C8D-F194039DB9B8}"/>
                </a:ext>
              </a:extLst>
            </p:cNvPr>
            <p:cNvCxnSpPr>
              <a:cxnSpLocks/>
            </p:cNvCxnSpPr>
            <p:nvPr/>
          </p:nvCxnSpPr>
          <p:spPr>
            <a:xfrm>
              <a:off x="1076583" y="1342377"/>
              <a:ext cx="1" cy="2139964"/>
            </a:xfrm>
            <a:prstGeom prst="line">
              <a:avLst/>
            </a:prstGeom>
            <a:ln w="28575">
              <a:solidFill>
                <a:srgbClr val="002060"/>
              </a:solidFill>
              <a:prstDash val="sysDot"/>
            </a:ln>
          </p:spPr>
          <p:style>
            <a:lnRef idx="1">
              <a:schemeClr val="accent1"/>
            </a:lnRef>
            <a:fillRef idx="0">
              <a:schemeClr val="accent1"/>
            </a:fillRef>
            <a:effectRef idx="0">
              <a:schemeClr val="accent1"/>
            </a:effectRef>
            <a:fontRef idx="minor">
              <a:schemeClr val="tx1"/>
            </a:fontRef>
          </p:style>
        </p:cxnSp>
      </p:grpSp>
      <p:sp>
        <p:nvSpPr>
          <p:cNvPr id="67" name="Rectángulo 66">
            <a:extLst>
              <a:ext uri="{FF2B5EF4-FFF2-40B4-BE49-F238E27FC236}">
                <a16:creationId xmlns:a16="http://schemas.microsoft.com/office/drawing/2014/main" id="{63ADD14F-3C0D-E44D-1029-32024540EB44}"/>
              </a:ext>
            </a:extLst>
          </p:cNvPr>
          <p:cNvSpPr/>
          <p:nvPr/>
        </p:nvSpPr>
        <p:spPr>
          <a:xfrm>
            <a:off x="1555416" y="5573346"/>
            <a:ext cx="3248247" cy="114582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600" b="1" dirty="0">
                <a:solidFill>
                  <a:srgbClr val="002060"/>
                </a:solidFill>
                <a:latin typeface="Agency FB" panose="020B0503020202020204" pitchFamily="34" charset="0"/>
              </a:rPr>
              <a:t>Cuando se incluyan notas al pie de página, irán a un solo espacio y con</a:t>
            </a:r>
          </a:p>
          <a:p>
            <a:pPr algn="just"/>
            <a:r>
              <a:rPr lang="es-ES" sz="1600" b="1" dirty="0">
                <a:solidFill>
                  <a:srgbClr val="002060"/>
                </a:solidFill>
                <a:latin typeface="Agency FB" panose="020B0503020202020204" pitchFamily="34" charset="0"/>
              </a:rPr>
              <a:t>tamaño a 10 puntos</a:t>
            </a:r>
            <a:r>
              <a:rPr lang="es-ES" sz="1600" b="1" dirty="0">
                <a:solidFill>
                  <a:schemeClr val="tx1"/>
                </a:solidFill>
                <a:latin typeface="Agency FB" panose="020B0503020202020204" pitchFamily="34" charset="0"/>
              </a:rPr>
              <a:t>. </a:t>
            </a:r>
            <a:endParaRPr lang="es-PE" sz="1600" b="1" dirty="0">
              <a:solidFill>
                <a:schemeClr val="tx1"/>
              </a:solidFill>
              <a:latin typeface="Agency FB" panose="020B0503020202020204" pitchFamily="34" charset="0"/>
            </a:endParaRPr>
          </a:p>
        </p:txBody>
      </p:sp>
    </p:spTree>
    <p:extLst>
      <p:ext uri="{BB962C8B-B14F-4D97-AF65-F5344CB8AC3E}">
        <p14:creationId xmlns:p14="http://schemas.microsoft.com/office/powerpoint/2010/main" val="3779994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5F48AD-3538-2932-3BA7-299CB88FD3BA}"/>
              </a:ext>
            </a:extLst>
          </p:cNvPr>
          <p:cNvSpPr>
            <a:spLocks noGrp="1"/>
          </p:cNvSpPr>
          <p:nvPr>
            <p:ph type="title"/>
          </p:nvPr>
        </p:nvSpPr>
        <p:spPr>
          <a:xfrm>
            <a:off x="913796" y="763701"/>
            <a:ext cx="3482782" cy="1675559"/>
          </a:xfrm>
        </p:spPr>
        <p:txBody>
          <a:bodyPr/>
          <a:lstStyle/>
          <a:p>
            <a:r>
              <a:rPr lang="es-ES" dirty="0"/>
              <a:t>EXCEPCIONES- ESPACIADO</a:t>
            </a:r>
            <a:endParaRPr lang="es-PE" dirty="0"/>
          </a:p>
        </p:txBody>
      </p:sp>
      <p:sp>
        <p:nvSpPr>
          <p:cNvPr id="4" name="Marcador de texto 3">
            <a:extLst>
              <a:ext uri="{FF2B5EF4-FFF2-40B4-BE49-F238E27FC236}">
                <a16:creationId xmlns:a16="http://schemas.microsoft.com/office/drawing/2014/main" id="{9EC328BB-751C-8613-DD94-D53482B6F904}"/>
              </a:ext>
            </a:extLst>
          </p:cNvPr>
          <p:cNvSpPr>
            <a:spLocks noGrp="1"/>
          </p:cNvSpPr>
          <p:nvPr>
            <p:ph type="body" sz="half" idx="2"/>
          </p:nvPr>
        </p:nvSpPr>
        <p:spPr>
          <a:xfrm>
            <a:off x="1262387" y="2850893"/>
            <a:ext cx="2785600" cy="3135695"/>
          </a:xfrm>
        </p:spPr>
        <p:txBody>
          <a:bodyPr>
            <a:normAutofit fontScale="62500" lnSpcReduction="20000"/>
          </a:bodyPr>
          <a:lstStyle/>
          <a:p>
            <a:r>
              <a:rPr lang="es-ES" sz="2000" b="1" dirty="0"/>
              <a:t>Sangría </a:t>
            </a:r>
          </a:p>
          <a:p>
            <a:pPr algn="just"/>
            <a:r>
              <a:rPr lang="es-ES" sz="2000" dirty="0"/>
              <a:t>Utilice sangría de 1.27 cm. en la primera línea de cada párrafo. Las demás van alineadas a la izquierda.</a:t>
            </a:r>
          </a:p>
          <a:p>
            <a:pPr algn="just"/>
            <a:r>
              <a:rPr lang="es-ES" sz="2000" b="1" dirty="0"/>
              <a:t>Excepciones:</a:t>
            </a:r>
          </a:p>
          <a:p>
            <a:pPr marL="342900" indent="-342900" algn="just">
              <a:buClr>
                <a:srgbClr val="FED04A"/>
              </a:buClr>
              <a:buFont typeface="Wingdings" panose="05000000000000000000" pitchFamily="2" charset="2"/>
              <a:buChar char="Ü"/>
            </a:pPr>
            <a:r>
              <a:rPr lang="es-ES" sz="2000" dirty="0"/>
              <a:t>El título (negrita), el nombre del autor y la afiliación (sólo en artículo científico) van centrados.</a:t>
            </a:r>
          </a:p>
          <a:p>
            <a:pPr marL="342900" indent="-342900" algn="just">
              <a:buClr>
                <a:srgbClr val="FED04A"/>
              </a:buClr>
              <a:buFont typeface="Wingdings" panose="05000000000000000000" pitchFamily="2" charset="2"/>
              <a:buChar char="Ü"/>
            </a:pPr>
            <a:r>
              <a:rPr lang="es-ES" sz="2000" dirty="0"/>
              <a:t>La primera línea del resumen debe estar alineada a la izquierda.</a:t>
            </a:r>
          </a:p>
          <a:p>
            <a:pPr marL="342900" indent="-342900" algn="just">
              <a:buClr>
                <a:srgbClr val="FED04A"/>
              </a:buClr>
              <a:buFont typeface="Wingdings" panose="05000000000000000000" pitchFamily="2" charset="2"/>
              <a:buChar char="Ü"/>
            </a:pPr>
            <a:r>
              <a:rPr lang="es-ES" sz="2000" dirty="0"/>
              <a:t>La totalidad de una cita en bloque debe tener una sangría de 1.27 cm. </a:t>
            </a:r>
          </a:p>
        </p:txBody>
      </p:sp>
      <p:grpSp>
        <p:nvGrpSpPr>
          <p:cNvPr id="5" name="Grupo 4">
            <a:extLst>
              <a:ext uri="{FF2B5EF4-FFF2-40B4-BE49-F238E27FC236}">
                <a16:creationId xmlns:a16="http://schemas.microsoft.com/office/drawing/2014/main" id="{9BFE9AB3-6209-5B16-4095-CD5421D33F3D}"/>
              </a:ext>
            </a:extLst>
          </p:cNvPr>
          <p:cNvGrpSpPr/>
          <p:nvPr/>
        </p:nvGrpSpPr>
        <p:grpSpPr>
          <a:xfrm>
            <a:off x="5090764" y="1042606"/>
            <a:ext cx="6187440" cy="5815394"/>
            <a:chOff x="4712677" y="1266092"/>
            <a:chExt cx="6166338" cy="4325816"/>
          </a:xfrm>
        </p:grpSpPr>
        <p:sp>
          <p:nvSpPr>
            <p:cNvPr id="6" name="Rectángulo 5">
              <a:extLst>
                <a:ext uri="{FF2B5EF4-FFF2-40B4-BE49-F238E27FC236}">
                  <a16:creationId xmlns:a16="http://schemas.microsoft.com/office/drawing/2014/main" id="{4FB5D8D0-BD8E-B1CD-9CF6-267896364C34}"/>
                </a:ext>
              </a:extLst>
            </p:cNvPr>
            <p:cNvSpPr/>
            <p:nvPr/>
          </p:nvSpPr>
          <p:spPr>
            <a:xfrm>
              <a:off x="4712677" y="1266092"/>
              <a:ext cx="6166338" cy="43258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7" name="CuadroTexto 6">
              <a:extLst>
                <a:ext uri="{FF2B5EF4-FFF2-40B4-BE49-F238E27FC236}">
                  <a16:creationId xmlns:a16="http://schemas.microsoft.com/office/drawing/2014/main" id="{A6F0D14D-1FAC-134F-E831-42D15DBC586B}"/>
                </a:ext>
              </a:extLst>
            </p:cNvPr>
            <p:cNvSpPr txBox="1"/>
            <p:nvPr/>
          </p:nvSpPr>
          <p:spPr>
            <a:xfrm>
              <a:off x="5824598" y="1287091"/>
              <a:ext cx="4405529" cy="1675184"/>
            </a:xfrm>
            <a:prstGeom prst="rect">
              <a:avLst/>
            </a:prstGeom>
            <a:noFill/>
            <a:ln>
              <a:noFill/>
            </a:ln>
          </p:spPr>
          <p:txBody>
            <a:bodyPr wrap="square">
              <a:spAutoFit/>
            </a:bodyPr>
            <a:lstStyle/>
            <a:p>
              <a:pPr>
                <a:lnSpc>
                  <a:spcPct val="200000"/>
                </a:lnSpc>
              </a:pPr>
              <a:r>
                <a:rPr lang="es-ES" sz="1200" dirty="0">
                  <a:ln>
                    <a:noFill/>
                  </a:ln>
                  <a:solidFill>
                    <a:schemeClr val="bg1"/>
                  </a:solidFill>
                  <a:effectLst/>
                  <a:latin typeface="Times New Roman" panose="02020603050405020304" pitchFamily="18" charset="0"/>
                  <a:cs typeface="Times New Roman" panose="02020603050405020304" pitchFamily="18" charset="0"/>
                </a:rPr>
                <a:t>El beneficio de comprensión que pueden obtener los malos      descodificadores cuando disponen de conocimientos conceptuales sobre el ámbito que aborda el texto, sugiere que los grupos novatos / buenos lectores y expertos / malos</a:t>
              </a:r>
            </a:p>
            <a:p>
              <a:pPr>
                <a:lnSpc>
                  <a:spcPct val="200000"/>
                </a:lnSpc>
              </a:pPr>
              <a:r>
                <a:rPr lang="es-ES" sz="1200" dirty="0">
                  <a:ln>
                    <a:noFill/>
                  </a:ln>
                  <a:solidFill>
                    <a:schemeClr val="bg1"/>
                  </a:solidFill>
                  <a:effectLst/>
                  <a:latin typeface="Times New Roman" panose="02020603050405020304" pitchFamily="18" charset="0"/>
                  <a:cs typeface="Times New Roman" panose="02020603050405020304" pitchFamily="18" charset="0"/>
                </a:rPr>
                <a:t>lectores pueden alcanzar niveles de comprensión comparables, pero con rutas diferentes. (</a:t>
              </a:r>
              <a:r>
                <a:rPr lang="es-ES" sz="1200" dirty="0" err="1">
                  <a:ln>
                    <a:noFill/>
                  </a:ln>
                  <a:solidFill>
                    <a:schemeClr val="bg1"/>
                  </a:solidFill>
                  <a:effectLst/>
                  <a:latin typeface="Times New Roman" panose="02020603050405020304" pitchFamily="18" charset="0"/>
                  <a:cs typeface="Times New Roman" panose="02020603050405020304" pitchFamily="18" charset="0"/>
                </a:rPr>
                <a:t>Golder</a:t>
              </a:r>
              <a:r>
                <a:rPr lang="es-ES" sz="1200" dirty="0">
                  <a:ln>
                    <a:noFill/>
                  </a:ln>
                  <a:solidFill>
                    <a:schemeClr val="bg1"/>
                  </a:solidFill>
                  <a:effectLst/>
                  <a:latin typeface="Times New Roman" panose="02020603050405020304" pitchFamily="18" charset="0"/>
                  <a:cs typeface="Times New Roman" panose="02020603050405020304" pitchFamily="18" charset="0"/>
                </a:rPr>
                <a:t> y </a:t>
              </a:r>
              <a:r>
                <a:rPr lang="es-ES" sz="1200" dirty="0" err="1">
                  <a:ln>
                    <a:noFill/>
                  </a:ln>
                  <a:solidFill>
                    <a:schemeClr val="bg1"/>
                  </a:solidFill>
                  <a:effectLst/>
                  <a:latin typeface="Times New Roman" panose="02020603050405020304" pitchFamily="18" charset="0"/>
                  <a:cs typeface="Times New Roman" panose="02020603050405020304" pitchFamily="18" charset="0"/>
                </a:rPr>
                <a:t>Gaonac'h</a:t>
              </a:r>
              <a:r>
                <a:rPr lang="es-ES" sz="1200" dirty="0">
                  <a:ln>
                    <a:noFill/>
                  </a:ln>
                  <a:solidFill>
                    <a:schemeClr val="bg1"/>
                  </a:solidFill>
                  <a:effectLst/>
                  <a:latin typeface="Times New Roman" panose="02020603050405020304" pitchFamily="18" charset="0"/>
                  <a:cs typeface="Times New Roman" panose="02020603050405020304" pitchFamily="18" charset="0"/>
                </a:rPr>
                <a:t>, 2001, p. 147)</a:t>
              </a:r>
              <a:endParaRPr lang="es-PE" sz="1200" dirty="0">
                <a:solidFill>
                  <a:schemeClr val="bg1"/>
                </a:solidFill>
                <a:latin typeface="Times New Roman" panose="02020603050405020304" pitchFamily="18" charset="0"/>
                <a:cs typeface="Times New Roman" panose="02020603050405020304" pitchFamily="18" charset="0"/>
              </a:endParaRPr>
            </a:p>
          </p:txBody>
        </p:sp>
      </p:grpSp>
      <p:sp>
        <p:nvSpPr>
          <p:cNvPr id="8" name="Rectángulo 7">
            <a:extLst>
              <a:ext uri="{FF2B5EF4-FFF2-40B4-BE49-F238E27FC236}">
                <a16:creationId xmlns:a16="http://schemas.microsoft.com/office/drawing/2014/main" id="{E433FE3D-54A7-3136-78F2-9C4833901E9E}"/>
              </a:ext>
            </a:extLst>
          </p:cNvPr>
          <p:cNvSpPr/>
          <p:nvPr/>
        </p:nvSpPr>
        <p:spPr>
          <a:xfrm>
            <a:off x="5787933" y="1042606"/>
            <a:ext cx="4706946" cy="5163884"/>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Rectángulo 2">
            <a:extLst>
              <a:ext uri="{FF2B5EF4-FFF2-40B4-BE49-F238E27FC236}">
                <a16:creationId xmlns:a16="http://schemas.microsoft.com/office/drawing/2014/main" id="{F6BA03CD-78BB-B29B-24D9-95668F03A9FF}"/>
              </a:ext>
            </a:extLst>
          </p:cNvPr>
          <p:cNvSpPr/>
          <p:nvPr/>
        </p:nvSpPr>
        <p:spPr>
          <a:xfrm>
            <a:off x="5090764" y="2147207"/>
            <a:ext cx="697169" cy="25146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t>3 cm</a:t>
            </a:r>
            <a:endParaRPr lang="es-PE" sz="1400" b="1" dirty="0"/>
          </a:p>
        </p:txBody>
      </p:sp>
      <p:sp>
        <p:nvSpPr>
          <p:cNvPr id="9" name="Rectángulo 8">
            <a:extLst>
              <a:ext uri="{FF2B5EF4-FFF2-40B4-BE49-F238E27FC236}">
                <a16:creationId xmlns:a16="http://schemas.microsoft.com/office/drawing/2014/main" id="{4BFDCBEF-2F15-E8F8-89DE-50FC93DC0FE7}"/>
              </a:ext>
            </a:extLst>
          </p:cNvPr>
          <p:cNvSpPr/>
          <p:nvPr/>
        </p:nvSpPr>
        <p:spPr>
          <a:xfrm>
            <a:off x="5787933" y="1272812"/>
            <a:ext cx="498567" cy="2000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1,27</a:t>
            </a:r>
            <a:endParaRPr lang="es-PE" sz="1200" dirty="0">
              <a:solidFill>
                <a:schemeClr val="tx1"/>
              </a:solidFill>
            </a:endParaRPr>
          </a:p>
        </p:txBody>
      </p:sp>
      <p:sp>
        <p:nvSpPr>
          <p:cNvPr id="10" name="Rectángulo 9">
            <a:extLst>
              <a:ext uri="{FF2B5EF4-FFF2-40B4-BE49-F238E27FC236}">
                <a16:creationId xmlns:a16="http://schemas.microsoft.com/office/drawing/2014/main" id="{5DED0714-9DF9-C4AA-9007-4A695CB69AC8}"/>
              </a:ext>
            </a:extLst>
          </p:cNvPr>
          <p:cNvSpPr/>
          <p:nvPr/>
        </p:nvSpPr>
        <p:spPr>
          <a:xfrm>
            <a:off x="5090764" y="548640"/>
            <a:ext cx="6187440" cy="34326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srgbClr val="002060"/>
                </a:solidFill>
                <a:latin typeface="Agency FB" panose="020B0503020202020204" pitchFamily="34" charset="0"/>
              </a:rPr>
              <a:t> sangría en una cita en bloque (de 40 palabras o más): </a:t>
            </a:r>
            <a:r>
              <a:rPr lang="es-ES" sz="1600" b="1" dirty="0">
                <a:solidFill>
                  <a:schemeClr val="tx1"/>
                </a:solidFill>
                <a:latin typeface="Agency FB" panose="020B0503020202020204" pitchFamily="34" charset="0"/>
              </a:rPr>
              <a:t>. </a:t>
            </a:r>
            <a:endParaRPr lang="es-PE" sz="1600" b="1" dirty="0">
              <a:solidFill>
                <a:schemeClr val="tx1"/>
              </a:solidFill>
              <a:latin typeface="Agency FB" panose="020B0503020202020204" pitchFamily="34" charset="0"/>
            </a:endParaRPr>
          </a:p>
        </p:txBody>
      </p:sp>
      <p:sp>
        <p:nvSpPr>
          <p:cNvPr id="11" name="Rectángulo 10">
            <a:extLst>
              <a:ext uri="{FF2B5EF4-FFF2-40B4-BE49-F238E27FC236}">
                <a16:creationId xmlns:a16="http://schemas.microsoft.com/office/drawing/2014/main" id="{2C5E704B-561E-1A4E-35F9-F7EA2870D85F}"/>
              </a:ext>
            </a:extLst>
          </p:cNvPr>
          <p:cNvSpPr/>
          <p:nvPr/>
        </p:nvSpPr>
        <p:spPr>
          <a:xfrm>
            <a:off x="5091810" y="3683564"/>
            <a:ext cx="6187440" cy="134563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600" b="1" dirty="0">
                <a:solidFill>
                  <a:srgbClr val="002060"/>
                </a:solidFill>
                <a:latin typeface="Agency FB" panose="020B0503020202020204" pitchFamily="34" charset="0"/>
              </a:rPr>
              <a:t>Los encabezados de primer nivel deben ir centrados, y los niveles 2 y 3, alineados a la</a:t>
            </a:r>
          </a:p>
          <a:p>
            <a:r>
              <a:rPr lang="es-ES" sz="1600" b="1" dirty="0">
                <a:solidFill>
                  <a:srgbClr val="002060"/>
                </a:solidFill>
                <a:latin typeface="Agency FB" panose="020B0503020202020204" pitchFamily="34" charset="0"/>
              </a:rPr>
              <a:t>izquierda.</a:t>
            </a:r>
          </a:p>
          <a:p>
            <a:r>
              <a:rPr lang="es-ES" sz="1600" b="1" dirty="0">
                <a:solidFill>
                  <a:srgbClr val="002060"/>
                </a:solidFill>
                <a:latin typeface="Agency FB" panose="020B0503020202020204" pitchFamily="34" charset="0"/>
              </a:rPr>
              <a:t>Las referencias deben tener sangría francesa o colgante de 1.27 cm.</a:t>
            </a:r>
          </a:p>
          <a:p>
            <a:r>
              <a:rPr lang="es-ES" sz="1600" b="1" dirty="0">
                <a:solidFill>
                  <a:srgbClr val="002060"/>
                </a:solidFill>
                <a:latin typeface="Agency FB" panose="020B0503020202020204" pitchFamily="34" charset="0"/>
              </a:rPr>
              <a:t>Los títulos de los apéndices deben estar centrados y al inicio de página.</a:t>
            </a:r>
            <a:endParaRPr lang="es-PE" sz="1600" b="1" dirty="0">
              <a:solidFill>
                <a:schemeClr val="tx1"/>
              </a:solidFill>
              <a:latin typeface="Agency FB" panose="020B0503020202020204" pitchFamily="34" charset="0"/>
            </a:endParaRPr>
          </a:p>
        </p:txBody>
      </p:sp>
    </p:spTree>
    <p:extLst>
      <p:ext uri="{BB962C8B-B14F-4D97-AF65-F5344CB8AC3E}">
        <p14:creationId xmlns:p14="http://schemas.microsoft.com/office/powerpoint/2010/main" val="19993570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4286072_TF55705232.potx" id="{48989EC3-9309-4897-8C0D-BDF2311BCEFB}" vid="{43797E30-B318-41B0-A673-A012DE2BDE9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5239B32-5CDE-4319-97C7-B7711622853A}">
  <we:reference id="wa104178141" version="4.3.3.0" store="es-ES" storeType="OMEX"/>
  <we:alternateReferences>
    <we:reference id="WA104178141" version="4.3.3.0"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{AB094FAD-EB25-4ECD-B44A-F8F307F29DDA}tf55705232_win32</Template>
  <TotalTime>479</TotalTime>
  <Words>2496</Words>
  <Application>Microsoft Office PowerPoint</Application>
  <PresentationFormat>Panorámica</PresentationFormat>
  <Paragraphs>294</Paragraphs>
  <Slides>15</Slides>
  <Notes>2</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15</vt:i4>
      </vt:variant>
    </vt:vector>
  </HeadingPairs>
  <TitlesOfParts>
    <vt:vector size="25" baseType="lpstr">
      <vt:lpstr>Agency FB</vt:lpstr>
      <vt:lpstr>Arial</vt:lpstr>
      <vt:lpstr>Calibri</vt:lpstr>
      <vt:lpstr>Cambria Math</vt:lpstr>
      <vt:lpstr>Corbel</vt:lpstr>
      <vt:lpstr>Goudy Old Style</vt:lpstr>
      <vt:lpstr>Times New Roman</vt:lpstr>
      <vt:lpstr>Wingdings</vt:lpstr>
      <vt:lpstr>Wingdings 2</vt:lpstr>
      <vt:lpstr>SlateVTI</vt:lpstr>
      <vt:lpstr>GUIA PARA EL MANUAL APA</vt:lpstr>
      <vt:lpstr>FORMATO GENERAL</vt:lpstr>
      <vt:lpstr>FORMATO DE LA INTRODUCCIÓN</vt:lpstr>
      <vt:lpstr>FORMATO DE CAPITULOS</vt:lpstr>
      <vt:lpstr>FORMATO DE REFERENCIA</vt:lpstr>
      <vt:lpstr>EXCEPCIONES- ESPACIADO</vt:lpstr>
      <vt:lpstr>EXCEPCIONES- ESPACIADO</vt:lpstr>
      <vt:lpstr>EXCEPCIONES- ESPACIADO</vt:lpstr>
      <vt:lpstr>EXCEPCIONES- ESPACIADO</vt:lpstr>
      <vt:lpstr>RESUMENES Y PALABRAS CLAVES</vt:lpstr>
      <vt:lpstr>SERIACIÓN Y VIÑETAS</vt:lpstr>
      <vt:lpstr>SERIACIÓN Y VIÑETAS</vt:lpstr>
      <vt:lpstr>SERIACIÓN Y VIÑETAS</vt:lpstr>
      <vt:lpstr>SERIACIÓN Y VIÑETAS</vt:lpstr>
      <vt:lpstr>GUÍA PARA APLICAR  EL MANUAL APA Sétima edición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GUIA MANUAL APA</dc:title>
  <dc:creator>Marlon Suárez Bazán</dc:creator>
  <cp:lastModifiedBy>MARTINA BAZAN</cp:lastModifiedBy>
  <cp:revision>3</cp:revision>
  <dcterms:created xsi:type="dcterms:W3CDTF">2022-11-28T16:19:46Z</dcterms:created>
  <dcterms:modified xsi:type="dcterms:W3CDTF">2022-12-05T05:28:12Z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