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8" r:id="rId5"/>
    <p:sldId id="283" r:id="rId6"/>
    <p:sldId id="284" r:id="rId7"/>
    <p:sldId id="279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19" autoAdjust="0"/>
  </p:normalViewPr>
  <p:slideViewPr>
    <p:cSldViewPr snapToGrid="0">
      <p:cViewPr>
        <p:scale>
          <a:sx n="48" d="100"/>
          <a:sy n="48" d="100"/>
        </p:scale>
        <p:origin x="13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GUIA PARA EL MANUAL 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Sétima Edición</a:t>
            </a:r>
          </a:p>
          <a:p>
            <a:pPr algn="l" rtl="0"/>
            <a:r>
              <a:rPr lang="es-ES" dirty="0"/>
              <a:t>DRA. Martina Bazán</a:t>
            </a:r>
            <a:endParaRPr lang="es-ES" sz="23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1BAFB8B-2324-804B-A556-EF0EC7DA9FB7}"/>
              </a:ext>
            </a:extLst>
          </p:cNvPr>
          <p:cNvGrpSpPr/>
          <p:nvPr/>
        </p:nvGrpSpPr>
        <p:grpSpPr>
          <a:xfrm>
            <a:off x="650443" y="5515803"/>
            <a:ext cx="6739519" cy="707886"/>
            <a:chOff x="1375781" y="4601904"/>
            <a:chExt cx="6739519" cy="707886"/>
          </a:xfrm>
        </p:grpSpPr>
        <p:pic>
          <p:nvPicPr>
            <p:cNvPr id="6" name="Picture 2" descr="Universidad Nacional de Educación Enrique Guzmán y Valle - La Cantuta UNE -  Logo oficial de la UNE | Facebook">
              <a:extLst>
                <a:ext uri="{FF2B5EF4-FFF2-40B4-BE49-F238E27FC236}">
                  <a16:creationId xmlns:a16="http://schemas.microsoft.com/office/drawing/2014/main" id="{67CC8580-8610-57B5-92BA-3D5526F22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1" b="95556" l="9375" r="89286">
                          <a14:foregroundMark x1="39732" y1="60000" x2="39732" y2="60000"/>
                          <a14:foregroundMark x1="39286" y1="56000" x2="39286" y2="56000"/>
                          <a14:foregroundMark x1="41964" y1="56444" x2="41964" y2="56444"/>
                          <a14:foregroundMark x1="42857" y1="56444" x2="42857" y2="56444"/>
                          <a14:foregroundMark x1="44196" y1="56889" x2="44196" y2="56889"/>
                          <a14:foregroundMark x1="45089" y1="57778" x2="45089" y2="57778"/>
                          <a14:foregroundMark x1="40625" y1="68000" x2="40625" y2="68000"/>
                          <a14:foregroundMark x1="41518" y1="75111" x2="41518" y2="75111"/>
                          <a14:foregroundMark x1="37054" y1="60000" x2="37054" y2="60000"/>
                          <a14:foregroundMark x1="37500" y1="13333" x2="37500" y2="13333"/>
                          <a14:foregroundMark x1="40179" y1="10222" x2="40179" y2="10222"/>
                          <a14:foregroundMark x1="42857" y1="8444" x2="42857" y2="8444"/>
                          <a14:foregroundMark x1="45536" y1="9778" x2="45536" y2="9778"/>
                          <a14:foregroundMark x1="42857" y1="11111" x2="42857" y2="11111"/>
                          <a14:foregroundMark x1="28571" y1="13333" x2="28571" y2="13333"/>
                          <a14:foregroundMark x1="33482" y1="9778" x2="44643" y2="5778"/>
                          <a14:foregroundMark x1="44643" y1="5778" x2="52679" y2="5333"/>
                          <a14:foregroundMark x1="52679" y1="5333" x2="65179" y2="8889"/>
                          <a14:foregroundMark x1="65179" y1="8889" x2="71875" y2="17778"/>
                          <a14:foregroundMark x1="71875" y1="17778" x2="76339" y2="41333"/>
                          <a14:foregroundMark x1="76339" y1="41333" x2="74554" y2="65778"/>
                          <a14:foregroundMark x1="74554" y1="65778" x2="66518" y2="81333"/>
                          <a14:foregroundMark x1="66518" y1="81333" x2="59821" y2="87111"/>
                          <a14:foregroundMark x1="59821" y1="87111" x2="50000" y2="89778"/>
                          <a14:foregroundMark x1="50000" y1="89778" x2="37500" y2="88444"/>
                          <a14:foregroundMark x1="37500" y1="88444" x2="31696" y2="80889"/>
                          <a14:foregroundMark x1="31696" y1="80889" x2="28125" y2="38222"/>
                          <a14:foregroundMark x1="28125" y1="38222" x2="37500" y2="15111"/>
                          <a14:foregroundMark x1="37500" y1="15111" x2="49554" y2="10222"/>
                          <a14:foregroundMark x1="49554" y1="10222" x2="60268" y2="14222"/>
                          <a14:foregroundMark x1="60268" y1="14222" x2="76339" y2="41778"/>
                          <a14:foregroundMark x1="76339" y1="41778" x2="79464" y2="55111"/>
                          <a14:foregroundMark x1="79302" y1="58667" x2="79018" y2="64889"/>
                          <a14:foregroundMark x1="79383" y1="56889" x2="79302" y2="58667"/>
                          <a14:foregroundMark x1="79464" y1="55111" x2="79383" y2="56889"/>
                          <a14:foregroundMark x1="73884" y1="75111" x2="73661" y2="75556"/>
                          <a14:foregroundMark x1="79018" y1="64889" x2="73884" y2="75111"/>
                          <a14:foregroundMark x1="70700" y1="78667" x2="65625" y2="84000"/>
                          <a14:foregroundMark x1="71124" y1="78222" x2="70700" y2="78667"/>
                          <a14:foregroundMark x1="71970" y1="77333" x2="71124" y2="78222"/>
                          <a14:foregroundMark x1="73238" y1="76000" x2="71970" y2="77333"/>
                          <a14:foregroundMark x1="73661" y1="75556" x2="73238" y2="76000"/>
                          <a14:foregroundMark x1="65625" y1="84000" x2="54018" y2="88444"/>
                          <a14:foregroundMark x1="54018" y1="88444" x2="42857" y2="88889"/>
                          <a14:foregroundMark x1="42857" y1="88889" x2="32589" y2="85778"/>
                          <a14:foregroundMark x1="26676" y1="68444" x2="24554" y2="62222"/>
                          <a14:foregroundMark x1="27131" y1="69778" x2="26676" y2="68444"/>
                          <a14:foregroundMark x1="27586" y1="71111" x2="27131" y2="69778"/>
                          <a14:foregroundMark x1="27738" y1="71556" x2="27586" y2="71111"/>
                          <a14:foregroundMark x1="27890" y1="72000" x2="27738" y2="71556"/>
                          <a14:foregroundMark x1="28193" y1="72889" x2="27890" y2="72000"/>
                          <a14:foregroundMark x1="28648" y1="74222" x2="28193" y2="72889"/>
                          <a14:foregroundMark x1="28800" y1="74667" x2="28648" y2="74222"/>
                          <a14:foregroundMark x1="32589" y1="85778" x2="28800" y2="74667"/>
                          <a14:foregroundMark x1="24554" y1="58667" x2="24554" y2="34222"/>
                          <a14:foregroundMark x1="24554" y1="59556" x2="24554" y2="58667"/>
                          <a14:foregroundMark x1="24554" y1="60000" x2="24554" y2="59556"/>
                          <a14:foregroundMark x1="24554" y1="60889" x2="24554" y2="60000"/>
                          <a14:foregroundMark x1="24554" y1="62222" x2="24554" y2="60889"/>
                          <a14:foregroundMark x1="34060" y1="16386" x2="36161" y2="12444"/>
                          <a14:foregroundMark x1="26449" y1="30667" x2="33761" y2="16947"/>
                          <a14:foregroundMark x1="24554" y1="34222" x2="26449" y2="30667"/>
                          <a14:foregroundMark x1="36161" y1="12444" x2="36607" y2="12000"/>
                          <a14:foregroundMark x1="31688" y1="15325" x2="21875" y2="26222"/>
                          <a14:foregroundMark x1="33482" y1="13333" x2="32107" y2="14860"/>
                          <a14:foregroundMark x1="18868" y1="44889" x2="18750" y2="46222"/>
                          <a14:foregroundMark x1="20089" y1="31111" x2="18868" y2="44889"/>
                          <a14:foregroundMark x1="20751" y1="60889" x2="20982" y2="62222"/>
                          <a14:foregroundMark x1="20597" y1="60000" x2="20751" y2="60889"/>
                          <a14:foregroundMark x1="20520" y1="59556" x2="20597" y2="60000"/>
                          <a14:foregroundMark x1="20366" y1="58667" x2="20520" y2="59556"/>
                          <a14:foregroundMark x1="18750" y1="49333" x2="20366" y2="58667"/>
                          <a14:foregroundMark x1="22609" y1="74667" x2="22768" y2="75556"/>
                          <a14:foregroundMark x1="22529" y1="74222" x2="22609" y2="74667"/>
                          <a14:foregroundMark x1="22370" y1="73333" x2="22529" y2="74222"/>
                          <a14:foregroundMark x1="22290" y1="72889" x2="22370" y2="73333"/>
                          <a14:foregroundMark x1="22210" y1="72444" x2="22290" y2="72889"/>
                          <a14:foregroundMark x1="22131" y1="72000" x2="22210" y2="72444"/>
                          <a14:foregroundMark x1="22051" y1="71556" x2="22131" y2="72000"/>
                          <a14:foregroundMark x1="21971" y1="71111" x2="22051" y2="71556"/>
                          <a14:foregroundMark x1="21732" y1="69778" x2="21971" y2="71111"/>
                          <a14:foregroundMark x1="21493" y1="68444" x2="21732" y2="69778"/>
                          <a14:foregroundMark x1="20536" y1="63111" x2="21493" y2="68444"/>
                          <a14:foregroundMark x1="25000" y1="76444" x2="29911" y2="84889"/>
                          <a14:foregroundMark x1="41120" y1="93333" x2="41964" y2="93778"/>
                          <a14:foregroundMark x1="40277" y1="92889" x2="41120" y2="93333"/>
                          <a14:foregroundMark x1="34375" y1="89778" x2="40277" y2="92889"/>
                          <a14:foregroundMark x1="41964" y1="93778" x2="45982" y2="94667"/>
                          <a14:foregroundMark x1="68750" y1="18222" x2="68750" y2="18222"/>
                          <a14:foregroundMark x1="57143" y1="60000" x2="57143" y2="60000"/>
                          <a14:foregroundMark x1="64732" y1="60000" x2="64732" y2="60889"/>
                          <a14:foregroundMark x1="55804" y1="61333" x2="57589" y2="61778"/>
                          <a14:foregroundMark x1="58482" y1="72889" x2="59821" y2="74667"/>
                          <a14:foregroundMark x1="18304" y1="46667" x2="18304" y2="53333"/>
                          <a14:foregroundMark x1="18304" y1="46222" x2="18304" y2="46667"/>
                          <a14:foregroundMark x1="18304" y1="44889" x2="18304" y2="46222"/>
                          <a14:foregroundMark x1="18304" y1="38222" x2="18304" y2="44889"/>
                          <a14:foregroundMark x1="18304" y1="53333" x2="18750" y2="56889"/>
                          <a14:foregroundMark x1="16518" y1="45333" x2="16518" y2="46222"/>
                          <a14:foregroundMark x1="18233" y1="46667" x2="17857" y2="53778"/>
                          <a14:foregroundMark x1="18257" y1="46222" x2="18233" y2="46667"/>
                          <a14:foregroundMark x1="18304" y1="45333" x2="18257" y2="46222"/>
                          <a14:foregroundMark x1="18750" y1="54222" x2="18750" y2="54222"/>
                          <a14:foregroundMark x1="23715" y1="74667" x2="25446" y2="80444"/>
                          <a14:foregroundMark x1="23582" y1="74222" x2="23715" y2="74667"/>
                          <a14:foregroundMark x1="23316" y1="73333" x2="23582" y2="74222"/>
                          <a14:foregroundMark x1="23183" y1="72889" x2="23316" y2="73333"/>
                          <a14:foregroundMark x1="23050" y1="72444" x2="23183" y2="72889"/>
                          <a14:foregroundMark x1="22917" y1="72000" x2="23050" y2="72444"/>
                          <a14:foregroundMark x1="22784" y1="71556" x2="22917" y2="72000"/>
                          <a14:foregroundMark x1="22651" y1="71111" x2="22784" y2="71556"/>
                          <a14:foregroundMark x1="22251" y1="69778" x2="22651" y2="71111"/>
                          <a14:foregroundMark x1="21851" y1="68444" x2="22251" y2="69778"/>
                          <a14:foregroundMark x1="19987" y1="62222" x2="21851" y2="68444"/>
                          <a14:foregroundMark x1="19588" y1="60889" x2="19987" y2="62222"/>
                          <a14:foregroundMark x1="19321" y1="60000" x2="19588" y2="60889"/>
                          <a14:foregroundMark x1="19188" y1="59556" x2="19321" y2="60000"/>
                          <a14:foregroundMark x1="18922" y1="58667" x2="19188" y2="59556"/>
                          <a14:foregroundMark x1="17857" y1="55111" x2="18922" y2="58667"/>
                          <a14:foregroundMark x1="25446" y1="80444" x2="29018" y2="85778"/>
                          <a14:foregroundMark x1="21321" y1="73333" x2="21429" y2="73778"/>
                          <a14:foregroundMark x1="21213" y1="72889" x2="21321" y2="73333"/>
                          <a14:foregroundMark x1="21104" y1="72444" x2="21213" y2="72889"/>
                          <a14:foregroundMark x1="20996" y1="72000" x2="21104" y2="72444"/>
                          <a14:foregroundMark x1="20888" y1="71556" x2="20996" y2="72000"/>
                          <a14:foregroundMark x1="20780" y1="71111" x2="20888" y2="71556"/>
                          <a14:foregroundMark x1="20455" y1="69778" x2="20780" y2="71111"/>
                          <a14:foregroundMark x1="20130" y1="68444" x2="20455" y2="69778"/>
                          <a14:foregroundMark x1="18615" y1="62222" x2="20130" y2="68444"/>
                          <a14:foregroundMark x1="18290" y1="60889" x2="18615" y2="62222"/>
                          <a14:foregroundMark x1="18073" y1="60000" x2="18290" y2="60889"/>
                          <a14:foregroundMark x1="17965" y1="59556" x2="18073" y2="60000"/>
                          <a14:foregroundMark x1="17857" y1="59111" x2="17965" y2="59556"/>
                          <a14:foregroundMark x1="30357" y1="86667" x2="35268" y2="92444"/>
                          <a14:foregroundMark x1="50691" y1="96889" x2="52232" y2="97333"/>
                          <a14:foregroundMark x1="39897" y1="93778" x2="50691" y2="96889"/>
                          <a14:foregroundMark x1="38353" y1="93333" x2="39897" y2="93778"/>
                          <a14:foregroundMark x1="36812" y1="92889" x2="38353" y2="93333"/>
                          <a14:foregroundMark x1="35268" y1="92444" x2="36812" y2="92889"/>
                          <a14:foregroundMark x1="55582" y1="96444" x2="58929" y2="95556"/>
                          <a14:foregroundMark x1="53905" y1="96889" x2="55582" y2="96444"/>
                          <a14:foregroundMark x1="52232" y1="97333" x2="53905" y2="96889"/>
                          <a14:foregroundMark x1="60119" y1="94667" x2="60714" y2="94222"/>
                          <a14:foregroundMark x1="59525" y1="95111" x2="60119" y2="94667"/>
                          <a14:foregroundMark x1="58929" y1="95556" x2="59525" y2="95111"/>
                          <a14:foregroundMark x1="40179" y1="94667" x2="46875" y2="95556"/>
                          <a14:foregroundMark x1="77019" y1="77333" x2="76786" y2="78222"/>
                          <a14:foregroundMark x1="77368" y1="76000" x2="77019" y2="77333"/>
                          <a14:foregroundMark x1="77601" y1="75111" x2="77368" y2="76000"/>
                          <a14:foregroundMark x1="81910" y1="58667" x2="77601" y2="75111"/>
                          <a14:foregroundMark x1="82143" y1="57778" x2="81910" y2="58667"/>
                          <a14:foregroundMark x1="68183" y1="89333" x2="68750" y2="88889"/>
                          <a14:foregroundMark x1="67614" y1="89778" x2="68183" y2="89333"/>
                          <a14:foregroundMark x1="67046" y1="90222" x2="67614" y2="89778"/>
                          <a14:foregroundMark x1="65910" y1="91111" x2="67046" y2="90222"/>
                          <a14:foregroundMark x1="65341" y1="91556" x2="65910" y2="91111"/>
                          <a14:foregroundMark x1="64773" y1="92000" x2="65341" y2="91556"/>
                          <a14:foregroundMark x1="64205" y1="92444" x2="64773" y2="92000"/>
                          <a14:foregroundMark x1="63069" y1="93333" x2="64205" y2="92444"/>
                          <a14:foregroundMark x1="62500" y1="93778" x2="63069" y2="93333"/>
                          <a14:foregroundMark x1="76036" y1="78222" x2="76339" y2="77778"/>
                          <a14:foregroundMark x1="75732" y1="78667" x2="76036" y2="78222"/>
                          <a14:foregroundMark x1="70571" y1="86222" x2="75732" y2="78667"/>
                          <a14:foregroundMark x1="70267" y1="86667" x2="70571" y2="86222"/>
                          <a14:foregroundMark x1="69660" y1="87556" x2="70267" y2="86667"/>
                          <a14:foregroundMark x1="69357" y1="88000" x2="69660" y2="87556"/>
                          <a14:foregroundMark x1="68750" y1="88889" x2="69357" y2="88000"/>
                          <a14:foregroundMark x1="76339" y1="22667" x2="80357" y2="36000"/>
                          <a14:foregroundMark x1="79464" y1="29778" x2="82589" y2="56444"/>
                          <a14:foregroundMark x1="82589" y1="42667" x2="82589" y2="42667"/>
                          <a14:foregroundMark x1="81250" y1="38222" x2="81250" y2="38222"/>
                          <a14:foregroundMark x1="55804" y1="4000" x2="55804" y2="4000"/>
                          <a14:foregroundMark x1="58036" y1="4889" x2="58036" y2="4889"/>
                          <a14:foregroundMark x1="50893" y1="3111" x2="50893" y2="3111"/>
                          <a14:foregroundMark x1="65625" y1="59111" x2="65625" y2="59111"/>
                          <a14:foregroundMark x1="20982" y1="71556" x2="20982" y2="71556"/>
                          <a14:foregroundMark x1="20982" y1="71556" x2="20982" y2="71556"/>
                          <a14:foregroundMark x1="20982" y1="71556" x2="20982" y2="71556"/>
                          <a14:foregroundMark x1="20982" y1="71556" x2="20982" y2="72000"/>
                          <a14:foregroundMark x1="21938" y1="73333" x2="22321" y2="74222"/>
                          <a14:foregroundMark x1="21747" y1="72889" x2="21938" y2="73333"/>
                          <a14:foregroundMark x1="21556" y1="72444" x2="21747" y2="72889"/>
                          <a14:foregroundMark x1="21365" y1="72000" x2="21556" y2="72444"/>
                          <a14:foregroundMark x1="20982" y1="71111" x2="21365" y2="72000"/>
                          <a14:foregroundMark x1="21429" y1="71556" x2="21875" y2="72444"/>
                          <a14:backgroundMark x1="29018" y1="12444" x2="28571" y2="12889"/>
                          <a14:backgroundMark x1="19196" y1="30667" x2="19196" y2="30667"/>
                          <a14:backgroundMark x1="16518" y1="44889" x2="16518" y2="44889"/>
                          <a14:backgroundMark x1="16071" y1="46222" x2="16071" y2="46222"/>
                          <a14:backgroundMark x1="16518" y1="46667" x2="16518" y2="46667"/>
                          <a14:backgroundMark x1="16964" y1="58667" x2="16964" y2="58667"/>
                          <a14:backgroundMark x1="17411" y1="60889" x2="17411" y2="60889"/>
                          <a14:backgroundMark x1="17857" y1="62222" x2="17857" y2="62222"/>
                          <a14:backgroundMark x1="19643" y1="69778" x2="19643" y2="69778"/>
                          <a14:backgroundMark x1="19196" y1="68444" x2="19196" y2="68444"/>
                          <a14:backgroundMark x1="83036" y1="58667" x2="83036" y2="58667"/>
                          <a14:backgroundMark x1="67857" y1="90222" x2="67857" y2="90222"/>
                          <a14:backgroundMark x1="69196" y1="89778" x2="69196" y2="89778"/>
                          <a14:backgroundMark x1="69643" y1="88889" x2="69643" y2="88889"/>
                          <a14:backgroundMark x1="70982" y1="87556" x2="70982" y2="87556"/>
                          <a14:backgroundMark x1="77232" y1="78667" x2="77232" y2="78667"/>
                          <a14:backgroundMark x1="77679" y1="77333" x2="77679" y2="77333"/>
                          <a14:backgroundMark x1="76786" y1="78222" x2="76786" y2="78222"/>
                          <a14:backgroundMark x1="64732" y1="93333" x2="64732" y2="93333"/>
                          <a14:backgroundMark x1="62500" y1="94667" x2="62500" y2="94667"/>
                          <a14:backgroundMark x1="58929" y1="96444" x2="58929" y2="96444"/>
                          <a14:backgroundMark x1="56696" y1="96889" x2="56696" y2="96889"/>
                          <a14:backgroundMark x1="53571" y1="97778" x2="53571" y2="97778"/>
                          <a14:backgroundMark x1="51786" y1="97778" x2="51786" y2="97778"/>
                          <a14:backgroundMark x1="50893" y1="98222" x2="50893" y2="98222"/>
                          <a14:backgroundMark x1="54018" y1="97333" x2="54018" y2="97333"/>
                          <a14:backgroundMark x1="54911" y1="97333" x2="54911" y2="97333"/>
                          <a14:backgroundMark x1="58036" y1="96889" x2="58036" y2="96889"/>
                          <a14:backgroundMark x1="57589" y1="96889" x2="57589" y2="96889"/>
                          <a14:backgroundMark x1="58482" y1="96444" x2="58482" y2="96444"/>
                          <a14:backgroundMark x1="62946" y1="94222" x2="62946" y2="94222"/>
                          <a14:backgroundMark x1="60268" y1="95111" x2="60268" y2="95111"/>
                          <a14:backgroundMark x1="34821" y1="92889" x2="34821" y2="92889"/>
                          <a14:backgroundMark x1="83036" y1="56889" x2="83036" y2="56889"/>
                          <a14:backgroundMark x1="16964" y1="59556" x2="16964" y2="59556"/>
                          <a14:backgroundMark x1="17411" y1="60000" x2="17411" y2="60000"/>
                          <a14:backgroundMark x1="16518" y1="46222" x2="16518" y2="46222"/>
                          <a14:backgroundMark x1="78125" y1="76000" x2="78125" y2="76000"/>
                          <a14:backgroundMark x1="78571" y1="75111" x2="78571" y2="75111"/>
                          <a14:backgroundMark x1="70982" y1="86667" x2="70982" y2="86667"/>
                          <a14:backgroundMark x1="71875" y1="86222" x2="71875" y2="86222"/>
                          <a14:backgroundMark x1="70089" y1="88000" x2="70089" y2="88000"/>
                          <a14:backgroundMark x1="69196" y1="89333" x2="69196" y2="89333"/>
                          <a14:backgroundMark x1="66518" y1="91556" x2="66518" y2="91556"/>
                          <a14:backgroundMark x1="65625" y1="92000" x2="65625" y2="92000"/>
                          <a14:backgroundMark x1="65179" y1="92444" x2="65179" y2="92444"/>
                          <a14:backgroundMark x1="67411" y1="91111" x2="67411" y2="91111"/>
                          <a14:backgroundMark x1="63839" y1="93333" x2="63839" y2="93333"/>
                          <a14:backgroundMark x1="35714" y1="93333" x2="35714" y2="93333"/>
                          <a14:backgroundMark x1="36161" y1="93778" x2="36161" y2="93778"/>
                          <a14:backgroundMark x1="20089" y1="71111" x2="20089" y2="71111"/>
                          <a14:backgroundMark x1="21429" y1="74667" x2="21429" y2="74667"/>
                          <a14:backgroundMark x1="20089" y1="72444" x2="20089" y2="72444"/>
                          <a14:backgroundMark x1="20536" y1="73333" x2="20536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781" y="4601904"/>
              <a:ext cx="670660" cy="673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188AD1-61DD-1C96-F6C3-CB58533FB82C}"/>
                </a:ext>
              </a:extLst>
            </p:cNvPr>
            <p:cNvSpPr txBox="1"/>
            <p:nvPr/>
          </p:nvSpPr>
          <p:spPr>
            <a:xfrm>
              <a:off x="2021306" y="4601904"/>
              <a:ext cx="60939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Corbel" panose="020B0503020204020204" pitchFamily="34" charset="0"/>
                  <a:cs typeface="Times New Roman" panose="02020603050405020304" pitchFamily="18" charset="0"/>
                </a:rPr>
                <a:t>Universidad Nacional de Educación </a:t>
              </a:r>
            </a:p>
            <a:p>
              <a:r>
                <a:rPr lang="es-ES" sz="1600" b="1" dirty="0">
                  <a:solidFill>
                    <a:schemeClr val="bg1"/>
                  </a:solidFill>
                  <a:latin typeface="Corbel" panose="020B0503020204020204" pitchFamily="34" charset="0"/>
                  <a:cs typeface="Times New Roman" panose="02020603050405020304" pitchFamily="18" charset="0"/>
                </a:rPr>
                <a:t>Enrique Guzmán y Valle </a:t>
              </a:r>
            </a:p>
            <a:p>
              <a:r>
                <a:rPr lang="es-ES" sz="1200" i="1" dirty="0">
                  <a:solidFill>
                    <a:schemeClr val="bg1"/>
                  </a:solidFill>
                  <a:latin typeface="Corbel" panose="020B0503020204020204" pitchFamily="34" charset="0"/>
                  <a:cs typeface="Times New Roman" panose="02020603050405020304" pitchFamily="18" charset="0"/>
                </a:rPr>
                <a:t>Alma Máter del Magisterio Nacional</a:t>
              </a:r>
              <a:endParaRPr lang="es-PE" sz="1200" i="1" dirty="0">
                <a:solidFill>
                  <a:schemeClr val="bg1"/>
                </a:solidFill>
                <a:latin typeface="Corbel" panose="020B0503020204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97FAB0CC-6861-1790-B866-7D571F59B9B9}"/>
              </a:ext>
            </a:extLst>
          </p:cNvPr>
          <p:cNvSpPr/>
          <p:nvPr/>
        </p:nvSpPr>
        <p:spPr>
          <a:xfrm flipV="1">
            <a:off x="3880021" y="5066972"/>
            <a:ext cx="98854" cy="10904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3BE3-FBF4-7CEE-41E4-A761EAE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2" y="408157"/>
            <a:ext cx="3441322" cy="1180812"/>
          </a:xfrm>
        </p:spPr>
        <p:txBody>
          <a:bodyPr/>
          <a:lstStyle/>
          <a:p>
            <a:r>
              <a:rPr lang="es-ES" dirty="0"/>
              <a:t>NIVELES DE TÍTULO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435428-38DF-01B7-8BC2-8B3DE6886C46}"/>
              </a:ext>
            </a:extLst>
          </p:cNvPr>
          <p:cNvSpPr/>
          <p:nvPr/>
        </p:nvSpPr>
        <p:spPr>
          <a:xfrm>
            <a:off x="3868614" y="351695"/>
            <a:ext cx="7628422" cy="6506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9244B5-9FB3-0AA6-DA3A-C946B6999632}"/>
              </a:ext>
            </a:extLst>
          </p:cNvPr>
          <p:cNvSpPr txBox="1"/>
          <p:nvPr/>
        </p:nvSpPr>
        <p:spPr>
          <a:xfrm>
            <a:off x="4704824" y="692837"/>
            <a:ext cx="5959914" cy="55760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s-ES" sz="12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s-ES" sz="1200" b="1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Encabezado centrado en negrita</a:t>
            </a:r>
          </a:p>
          <a:p>
            <a:pPr algn="ctr">
              <a:lnSpc>
                <a:spcPct val="200000"/>
              </a:lnSpc>
            </a:pPr>
            <a:endParaRPr lang="es-ES" sz="12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s-ES" sz="12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texto que sigue al encabezado comienza como un nuevo párrafo</a:t>
            </a:r>
          </a:p>
          <a:p>
            <a:pPr algn="ctr">
              <a:lnSpc>
                <a:spcPct val="200000"/>
              </a:lnSpc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        Encabezado alineado a la izquierda en negrita</a:t>
            </a:r>
            <a:r>
              <a:rPr lang="es-ES" sz="12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s-ES" sz="12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 texto que sigue comienza como un nuevo párrafo.</a:t>
            </a:r>
          </a:p>
          <a:p>
            <a:pPr>
              <a:lnSpc>
                <a:spcPct val="200000"/>
              </a:lnSpc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      Encabezado alineado a la izquierda en negrita y cursiva</a:t>
            </a:r>
          </a:p>
          <a:p>
            <a:pPr>
              <a:lnSpc>
                <a:spcPct val="200000"/>
              </a:lnSpc>
            </a:pPr>
            <a:r>
              <a:rPr lang="es-ES" sz="12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 texto que sigue comienza como un nuevo párrafo</a:t>
            </a:r>
          </a:p>
          <a:p>
            <a:pPr>
              <a:lnSpc>
                <a:spcPct val="200000"/>
              </a:lnSpc>
            </a:pPr>
            <a:endParaRPr lang="es-ES" sz="12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1.1.1.1. Encabezado de párrafo con sangría, negrita y punto y aparte</a:t>
            </a:r>
          </a:p>
          <a:p>
            <a:pPr>
              <a:lnSpc>
                <a:spcPct val="200000"/>
              </a:lnSpc>
            </a:pPr>
            <a:r>
              <a:rPr lang="es-ES" sz="12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 texto que sigue comienza como un nuevo párrafo</a:t>
            </a:r>
          </a:p>
          <a:p>
            <a:pPr>
              <a:lnSpc>
                <a:spcPct val="200000"/>
              </a:lnSpc>
            </a:pPr>
            <a:endParaRPr lang="es-ES" sz="12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1.1.1.1.1. Encabezado de párrafo con sangría, negrita, cursiva y punto y aparte</a:t>
            </a:r>
            <a:endParaRPr lang="es-ES" sz="12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15A364-53A4-C40C-6615-96184ED25617}"/>
              </a:ext>
            </a:extLst>
          </p:cNvPr>
          <p:cNvSpPr/>
          <p:nvPr/>
        </p:nvSpPr>
        <p:spPr>
          <a:xfrm>
            <a:off x="5278054" y="1246063"/>
            <a:ext cx="658008" cy="244006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1.27</a:t>
            </a:r>
            <a:endParaRPr lang="es-PE" sz="1400" b="1" dirty="0">
              <a:solidFill>
                <a:schemeClr val="tx1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0D0FD8A-E0C4-DF49-2DCA-00EB26242F9A}"/>
              </a:ext>
            </a:extLst>
          </p:cNvPr>
          <p:cNvGrpSpPr/>
          <p:nvPr/>
        </p:nvGrpSpPr>
        <p:grpSpPr>
          <a:xfrm>
            <a:off x="5265635" y="1587048"/>
            <a:ext cx="2592419" cy="255052"/>
            <a:chOff x="7343860" y="2785331"/>
            <a:chExt cx="2592419" cy="25505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C28C441-CD96-4EBB-65D8-A601C2BA0C54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BDF6D9-06A4-CE92-01F8-6B2644643D3A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3D7638-8BBE-8EC1-ACC0-ACF2BE082C74}"/>
              </a:ext>
            </a:extLst>
          </p:cNvPr>
          <p:cNvSpPr/>
          <p:nvPr/>
        </p:nvSpPr>
        <p:spPr>
          <a:xfrm>
            <a:off x="4679506" y="1138037"/>
            <a:ext cx="5917189" cy="5551149"/>
          </a:xfrm>
          <a:prstGeom prst="rect">
            <a:avLst/>
          </a:prstGeom>
          <a:noFill/>
          <a:ln w="3175">
            <a:solidFill>
              <a:schemeClr val="tx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602F66B-CB1A-3C4C-9DB7-D7C9C6590E0F}"/>
              </a:ext>
            </a:extLst>
          </p:cNvPr>
          <p:cNvGrpSpPr/>
          <p:nvPr/>
        </p:nvGrpSpPr>
        <p:grpSpPr>
          <a:xfrm>
            <a:off x="10056289" y="438239"/>
            <a:ext cx="1971231" cy="711668"/>
            <a:chOff x="9373648" y="1034293"/>
            <a:chExt cx="3088362" cy="711668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EC189BD5-4DE5-5380-29DA-A09CB1259DA9}"/>
                </a:ext>
              </a:extLst>
            </p:cNvPr>
            <p:cNvSpPr/>
            <p:nvPr/>
          </p:nvSpPr>
          <p:spPr>
            <a:xfrm>
              <a:off x="10366582" y="1034293"/>
              <a:ext cx="2095428" cy="4676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b="1" dirty="0">
                  <a:solidFill>
                    <a:srgbClr val="FED04A"/>
                  </a:solidFill>
                  <a:latin typeface="Agency FB" panose="020B0503020202020204" pitchFamily="34" charset="0"/>
                </a:rPr>
                <a:t>Numeración</a:t>
              </a:r>
            </a:p>
            <a:p>
              <a:pPr algn="r"/>
              <a:r>
                <a:rPr lang="es-ES" sz="1600" b="1" dirty="0">
                  <a:solidFill>
                    <a:srgbClr val="FED04A"/>
                  </a:solidFill>
                  <a:latin typeface="Agency FB" panose="020B0503020202020204" pitchFamily="34" charset="0"/>
                </a:rPr>
                <a:t>en arábigos</a:t>
              </a:r>
              <a:endParaRPr lang="es-PE" sz="1600" b="1" dirty="0">
                <a:solidFill>
                  <a:srgbClr val="FED04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56B5B52-5DCF-CFB8-9523-8FDFF4CC751A}"/>
                </a:ext>
              </a:extLst>
            </p:cNvPr>
            <p:cNvSpPr/>
            <p:nvPr/>
          </p:nvSpPr>
          <p:spPr>
            <a:xfrm>
              <a:off x="9373648" y="1248957"/>
              <a:ext cx="813549" cy="467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es-P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1392D80-01A1-0365-B3CE-5995BD55D5B7}"/>
                </a:ext>
              </a:extLst>
            </p:cNvPr>
            <p:cNvSpPr/>
            <p:nvPr/>
          </p:nvSpPr>
          <p:spPr>
            <a:xfrm>
              <a:off x="10181907" y="1501955"/>
              <a:ext cx="45720" cy="244006"/>
            </a:xfrm>
            <a:prstGeom prst="rect">
              <a:avLst/>
            </a:prstGeom>
            <a:solidFill>
              <a:srgbClr val="FED04A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rgbClr val="7030A0"/>
                </a:solidFill>
              </a:endParaRPr>
            </a:p>
          </p:txBody>
        </p: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8FF24822-6F2C-553B-A825-12D6A5CE8664}"/>
                </a:ext>
              </a:extLst>
            </p:cNvPr>
            <p:cNvCxnSpPr>
              <a:cxnSpLocks/>
              <a:stCxn id="42" idx="0"/>
              <a:endCxn id="40" idx="0"/>
            </p:cNvCxnSpPr>
            <p:nvPr/>
          </p:nvCxnSpPr>
          <p:spPr>
            <a:xfrm rot="5400000" flipH="1" flipV="1">
              <a:off x="10575699" y="663360"/>
              <a:ext cx="467662" cy="1209529"/>
            </a:xfrm>
            <a:prstGeom prst="bentConnector3">
              <a:avLst>
                <a:gd name="adj1" fmla="val 148881"/>
              </a:avLst>
            </a:prstGeom>
            <a:ln w="28575">
              <a:solidFill>
                <a:srgbClr val="FED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DF48915F-AD6A-B9CE-7E02-3700AFA6C065}"/>
              </a:ext>
            </a:extLst>
          </p:cNvPr>
          <p:cNvSpPr/>
          <p:nvPr/>
        </p:nvSpPr>
        <p:spPr>
          <a:xfrm>
            <a:off x="4694675" y="1138036"/>
            <a:ext cx="668157" cy="5551149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F0"/>
              </a:solidFill>
            </a:endParaRPr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D2951F87-DB46-020E-2DE8-824F1FBBD517}"/>
              </a:ext>
            </a:extLst>
          </p:cNvPr>
          <p:cNvGrpSpPr/>
          <p:nvPr/>
        </p:nvGrpSpPr>
        <p:grpSpPr>
          <a:xfrm>
            <a:off x="8009428" y="1103974"/>
            <a:ext cx="3992865" cy="356217"/>
            <a:chOff x="6451955" y="1103943"/>
            <a:chExt cx="3992865" cy="356217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8BEF8287-4AD9-3D32-3E0C-1299AE68E631}"/>
                </a:ext>
              </a:extLst>
            </p:cNvPr>
            <p:cNvSpPr/>
            <p:nvPr/>
          </p:nvSpPr>
          <p:spPr>
            <a:xfrm>
              <a:off x="8858336" y="1103943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1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52A1D6D4-0D41-DCE2-A28E-182B89D5C637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0A5B893E-1068-687F-C8D3-EB886B53228B}"/>
              </a:ext>
            </a:extLst>
          </p:cNvPr>
          <p:cNvGrpSpPr/>
          <p:nvPr/>
        </p:nvGrpSpPr>
        <p:grpSpPr>
          <a:xfrm>
            <a:off x="5265635" y="2276411"/>
            <a:ext cx="2592419" cy="255052"/>
            <a:chOff x="7343860" y="2785331"/>
            <a:chExt cx="2592419" cy="255052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6B44BE8-BAC8-7238-E057-DBCC4ECBCA12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AB5548AE-EDA9-1B61-B7DD-C3FD650D0AA5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898D3942-A240-CD7F-8971-089204D58D26}"/>
              </a:ext>
            </a:extLst>
          </p:cNvPr>
          <p:cNvGrpSpPr/>
          <p:nvPr/>
        </p:nvGrpSpPr>
        <p:grpSpPr>
          <a:xfrm>
            <a:off x="5265635" y="3418483"/>
            <a:ext cx="2592419" cy="255052"/>
            <a:chOff x="7343860" y="2785331"/>
            <a:chExt cx="2592419" cy="255052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91D8BE28-113B-4B42-2FC3-85AEF772E4B5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ED1738B2-B790-87C9-F6D7-4D4770D4FE01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CDC14D0-D95E-4A32-3DA0-9FEA77BDD94C}"/>
              </a:ext>
            </a:extLst>
          </p:cNvPr>
          <p:cNvGrpSpPr/>
          <p:nvPr/>
        </p:nvGrpSpPr>
        <p:grpSpPr>
          <a:xfrm>
            <a:off x="5265635" y="4472368"/>
            <a:ext cx="2592419" cy="255052"/>
            <a:chOff x="7343860" y="2785331"/>
            <a:chExt cx="2592419" cy="255052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C5EBC5F4-1D64-DB8E-1E86-737F87547DE2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E02719B6-D86C-26B9-C8C9-EB6A22C69275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804363B-8FFA-8557-98E4-F06302810B0D}"/>
              </a:ext>
            </a:extLst>
          </p:cNvPr>
          <p:cNvGrpSpPr/>
          <p:nvPr/>
        </p:nvGrpSpPr>
        <p:grpSpPr>
          <a:xfrm>
            <a:off x="5265635" y="5523000"/>
            <a:ext cx="2592419" cy="255052"/>
            <a:chOff x="7343860" y="2785331"/>
            <a:chExt cx="2592419" cy="255052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25CA09B4-C437-D675-2C9C-00475BBDC985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6BC4D197-A949-FA67-3967-83CCDAC38D37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4A2A7CB-522D-C476-0209-4EB079D04583}"/>
              </a:ext>
            </a:extLst>
          </p:cNvPr>
          <p:cNvGrpSpPr/>
          <p:nvPr/>
        </p:nvGrpSpPr>
        <p:grpSpPr>
          <a:xfrm>
            <a:off x="8009428" y="2564368"/>
            <a:ext cx="3992865" cy="356217"/>
            <a:chOff x="6451955" y="1103943"/>
            <a:chExt cx="3992865" cy="356217"/>
          </a:xfrm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8638DE6E-0234-742A-8B58-6E6C4A4945E0}"/>
                </a:ext>
              </a:extLst>
            </p:cNvPr>
            <p:cNvSpPr/>
            <p:nvPr/>
          </p:nvSpPr>
          <p:spPr>
            <a:xfrm>
              <a:off x="8858336" y="1103943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2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9FC8958D-4D4C-DB5A-E825-07F57D4B7F65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7F06BBE0-27BC-BC9B-3A05-01F0A6E18830}"/>
              </a:ext>
            </a:extLst>
          </p:cNvPr>
          <p:cNvGrpSpPr/>
          <p:nvPr/>
        </p:nvGrpSpPr>
        <p:grpSpPr>
          <a:xfrm>
            <a:off x="8009428" y="3691959"/>
            <a:ext cx="3992865" cy="346534"/>
            <a:chOff x="6451955" y="1125714"/>
            <a:chExt cx="3992865" cy="346534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C8EEED83-6B18-1955-79E2-4593DAB2814A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3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3676512C-8629-B8FC-37B6-97BA450150A5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FC5C446-96C2-F535-7193-3B27E22BDF05}"/>
              </a:ext>
            </a:extLst>
          </p:cNvPr>
          <p:cNvGrpSpPr/>
          <p:nvPr/>
        </p:nvGrpSpPr>
        <p:grpSpPr>
          <a:xfrm>
            <a:off x="8009428" y="4765715"/>
            <a:ext cx="3992865" cy="346534"/>
            <a:chOff x="6451955" y="1125714"/>
            <a:chExt cx="3992865" cy="346534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A55FE694-907D-F2DA-B9A9-9735736B63CC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4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16F0407-6AD0-7D5F-FEFE-448F00E22038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233299D-8CBF-E4A9-2820-CF41972F3CE3}"/>
              </a:ext>
            </a:extLst>
          </p:cNvPr>
          <p:cNvGrpSpPr/>
          <p:nvPr/>
        </p:nvGrpSpPr>
        <p:grpSpPr>
          <a:xfrm>
            <a:off x="8009428" y="5887626"/>
            <a:ext cx="3992865" cy="346534"/>
            <a:chOff x="6451955" y="1125714"/>
            <a:chExt cx="3992865" cy="346534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962997FD-69D7-9F9F-AFEE-0E680FEC450F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5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F87B189-CCD4-BCF5-BE2C-52E975E42D3F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197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3BE3-FBF4-7CEE-41E4-A761EAE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2" y="408157"/>
            <a:ext cx="3441322" cy="1180812"/>
          </a:xfrm>
        </p:spPr>
        <p:txBody>
          <a:bodyPr/>
          <a:lstStyle/>
          <a:p>
            <a:r>
              <a:rPr lang="es-ES" dirty="0"/>
              <a:t>NIVELES DE TÍTULO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435428-38DF-01B7-8BC2-8B3DE6886C46}"/>
              </a:ext>
            </a:extLst>
          </p:cNvPr>
          <p:cNvSpPr/>
          <p:nvPr/>
        </p:nvSpPr>
        <p:spPr>
          <a:xfrm>
            <a:off x="3868614" y="351695"/>
            <a:ext cx="7648472" cy="6506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9244B5-9FB3-0AA6-DA3A-C946B6999632}"/>
              </a:ext>
            </a:extLst>
          </p:cNvPr>
          <p:cNvSpPr txBox="1"/>
          <p:nvPr/>
        </p:nvSpPr>
        <p:spPr>
          <a:xfrm>
            <a:off x="4803614" y="555005"/>
            <a:ext cx="4810644" cy="51226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s-ES" sz="9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900" b="1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Capítulo 1</a:t>
            </a:r>
          </a:p>
          <a:p>
            <a:pPr algn="ctr">
              <a:lnSpc>
                <a:spcPct val="150000"/>
              </a:lnSpc>
            </a:pPr>
            <a:r>
              <a:rPr lang="es-ES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 básicos de la Programación Curricular</a:t>
            </a:r>
            <a:endParaRPr lang="es-ES" sz="900" b="1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        Currículo</a:t>
            </a:r>
            <a:endParaRPr lang="es-ES" sz="9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Según </a:t>
            </a:r>
            <a:r>
              <a:rPr lang="es-ES" sz="90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Bobbit</a:t>
            </a: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(1918), se define de dos formas: “una, como el rango total de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experiencias, dirigidas o no, comprometido en desarrollar habilidades del individuo, y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otra, como la serie de experiencias de entrenamiento conscientemente dirigidas que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 escuelas emplean para completar y perfeccionar ese desarrollo” (p. 1).</a:t>
            </a:r>
          </a:p>
          <a:p>
            <a:pPr>
              <a:lnSpc>
                <a:spcPct val="150000"/>
              </a:lnSpc>
            </a:pPr>
            <a:endParaRPr lang="es-E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9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      Currículo Nacional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 Currículo Nacional de Educación Básica es la base para la elaboración de los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programas y herramientas curriculares de Educación Básica Regular...</a:t>
            </a:r>
          </a:p>
          <a:p>
            <a:pPr>
              <a:lnSpc>
                <a:spcPct val="150000"/>
              </a:lnSpc>
            </a:pPr>
            <a:endParaRPr lang="es-ES" sz="9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1.1.1.1. Propósitos de la educación peruana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Desarrolla su identidad como individuo, cultural y social, en el entorno de una</a:t>
            </a:r>
          </a:p>
          <a:p>
            <a:pPr>
              <a:lnSpc>
                <a:spcPct val="150000"/>
              </a:lnSpc>
            </a:pPr>
            <a:r>
              <a:rPr lang="es-ES" sz="9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sociedad demócrata, ética e intercultural en el Perú...</a:t>
            </a:r>
          </a:p>
          <a:p>
            <a:pPr>
              <a:lnSpc>
                <a:spcPct val="150000"/>
              </a:lnSpc>
            </a:pPr>
            <a:endParaRPr lang="es-ES" sz="9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9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1.1.1.1.1. Encabezado de párrafo con sangría, negrita, cursiva y punto y aparte</a:t>
            </a:r>
            <a:endParaRPr lang="es-ES" sz="9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15A364-53A4-C40C-6615-96184ED25617}"/>
              </a:ext>
            </a:extLst>
          </p:cNvPr>
          <p:cNvSpPr/>
          <p:nvPr/>
        </p:nvSpPr>
        <p:spPr>
          <a:xfrm>
            <a:off x="5133069" y="6495640"/>
            <a:ext cx="658008" cy="244006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1.27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3D7638-8BBE-8EC1-ACC0-ACF2BE082C74}"/>
              </a:ext>
            </a:extLst>
          </p:cNvPr>
          <p:cNvSpPr/>
          <p:nvPr/>
        </p:nvSpPr>
        <p:spPr>
          <a:xfrm>
            <a:off x="4675776" y="829272"/>
            <a:ext cx="4573351" cy="5551149"/>
          </a:xfrm>
          <a:prstGeom prst="rect">
            <a:avLst/>
          </a:prstGeom>
          <a:noFill/>
          <a:ln w="3175">
            <a:solidFill>
              <a:schemeClr val="tx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602F66B-CB1A-3C4C-9DB7-D7C9C6590E0F}"/>
              </a:ext>
            </a:extLst>
          </p:cNvPr>
          <p:cNvGrpSpPr/>
          <p:nvPr/>
        </p:nvGrpSpPr>
        <p:grpSpPr>
          <a:xfrm>
            <a:off x="8320073" y="310295"/>
            <a:ext cx="2477651" cy="638430"/>
            <a:chOff x="9373648" y="1107531"/>
            <a:chExt cx="2063924" cy="638430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EC189BD5-4DE5-5380-29DA-A09CB1259DA9}"/>
                </a:ext>
              </a:extLst>
            </p:cNvPr>
            <p:cNvSpPr/>
            <p:nvPr/>
          </p:nvSpPr>
          <p:spPr>
            <a:xfrm>
              <a:off x="10366583" y="1107531"/>
              <a:ext cx="1070989" cy="576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b="1" dirty="0">
                  <a:solidFill>
                    <a:srgbClr val="FED04A"/>
                  </a:solidFill>
                  <a:latin typeface="Agency FB" panose="020B0503020202020204" pitchFamily="34" charset="0"/>
                </a:rPr>
                <a:t>Numeración</a:t>
              </a:r>
            </a:p>
            <a:p>
              <a:pPr algn="r"/>
              <a:r>
                <a:rPr lang="es-ES" sz="1600" b="1" dirty="0">
                  <a:solidFill>
                    <a:srgbClr val="FED04A"/>
                  </a:solidFill>
                  <a:latin typeface="Agency FB" panose="020B0503020202020204" pitchFamily="34" charset="0"/>
                </a:rPr>
                <a:t>en arábigos</a:t>
              </a:r>
              <a:endParaRPr lang="es-PE" sz="1600" b="1" dirty="0">
                <a:solidFill>
                  <a:srgbClr val="FED04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56B5B52-5DCF-CFB8-9523-8FDFF4CC751A}"/>
                </a:ext>
              </a:extLst>
            </p:cNvPr>
            <p:cNvSpPr/>
            <p:nvPr/>
          </p:nvSpPr>
          <p:spPr>
            <a:xfrm>
              <a:off x="9373648" y="1248957"/>
              <a:ext cx="813549" cy="467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es-PE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1392D80-01A1-0365-B3CE-5995BD55D5B7}"/>
                </a:ext>
              </a:extLst>
            </p:cNvPr>
            <p:cNvSpPr/>
            <p:nvPr/>
          </p:nvSpPr>
          <p:spPr>
            <a:xfrm>
              <a:off x="10181907" y="1501955"/>
              <a:ext cx="45720" cy="244006"/>
            </a:xfrm>
            <a:prstGeom prst="rect">
              <a:avLst/>
            </a:prstGeom>
            <a:solidFill>
              <a:srgbClr val="FED04A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rgbClr val="7030A0"/>
                </a:solidFill>
              </a:endParaRPr>
            </a:p>
          </p:txBody>
        </p: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8FF24822-6F2C-553B-A825-12D6A5CE8664}"/>
                </a:ext>
              </a:extLst>
            </p:cNvPr>
            <p:cNvCxnSpPr>
              <a:cxnSpLocks/>
              <a:stCxn id="42" idx="0"/>
              <a:endCxn id="40" idx="0"/>
            </p:cNvCxnSpPr>
            <p:nvPr/>
          </p:nvCxnSpPr>
          <p:spPr>
            <a:xfrm rot="5400000" flipH="1" flipV="1">
              <a:off x="10356211" y="956088"/>
              <a:ext cx="394424" cy="697310"/>
            </a:xfrm>
            <a:prstGeom prst="bentConnector3">
              <a:avLst>
                <a:gd name="adj1" fmla="val 157958"/>
              </a:avLst>
            </a:prstGeom>
            <a:ln w="28575">
              <a:solidFill>
                <a:srgbClr val="FED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DF48915F-AD6A-B9CE-7E02-3700AFA6C065}"/>
              </a:ext>
            </a:extLst>
          </p:cNvPr>
          <p:cNvSpPr/>
          <p:nvPr/>
        </p:nvSpPr>
        <p:spPr>
          <a:xfrm>
            <a:off x="4694675" y="1138036"/>
            <a:ext cx="668157" cy="5551149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F0"/>
              </a:solidFill>
            </a:endParaRPr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D2951F87-DB46-020E-2DE8-824F1FBBD517}"/>
              </a:ext>
            </a:extLst>
          </p:cNvPr>
          <p:cNvGrpSpPr/>
          <p:nvPr/>
        </p:nvGrpSpPr>
        <p:grpSpPr>
          <a:xfrm>
            <a:off x="8018601" y="1976930"/>
            <a:ext cx="3992865" cy="356217"/>
            <a:chOff x="6451955" y="1103943"/>
            <a:chExt cx="3992865" cy="356217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8BEF8287-4AD9-3D32-3E0C-1299AE68E631}"/>
                </a:ext>
              </a:extLst>
            </p:cNvPr>
            <p:cNvSpPr/>
            <p:nvPr/>
          </p:nvSpPr>
          <p:spPr>
            <a:xfrm>
              <a:off x="8858336" y="1103943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1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52A1D6D4-0D41-DCE2-A28E-182B89D5C637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4A2A7CB-522D-C476-0209-4EB079D04583}"/>
              </a:ext>
            </a:extLst>
          </p:cNvPr>
          <p:cNvGrpSpPr/>
          <p:nvPr/>
        </p:nvGrpSpPr>
        <p:grpSpPr>
          <a:xfrm>
            <a:off x="8018601" y="2364618"/>
            <a:ext cx="3992865" cy="356217"/>
            <a:chOff x="6451955" y="1103943"/>
            <a:chExt cx="3992865" cy="356217"/>
          </a:xfrm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8638DE6E-0234-742A-8B58-6E6C4A4945E0}"/>
                </a:ext>
              </a:extLst>
            </p:cNvPr>
            <p:cNvSpPr/>
            <p:nvPr/>
          </p:nvSpPr>
          <p:spPr>
            <a:xfrm>
              <a:off x="8858336" y="1103943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2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9FC8958D-4D4C-DB5A-E825-07F57D4B7F65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7F06BBE0-27BC-BC9B-3A05-01F0A6E18830}"/>
              </a:ext>
            </a:extLst>
          </p:cNvPr>
          <p:cNvGrpSpPr/>
          <p:nvPr/>
        </p:nvGrpSpPr>
        <p:grpSpPr>
          <a:xfrm>
            <a:off x="8029681" y="3596672"/>
            <a:ext cx="3992865" cy="346534"/>
            <a:chOff x="6451955" y="1125714"/>
            <a:chExt cx="3992865" cy="346534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C8EEED83-6B18-1955-79E2-4593DAB2814A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3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3676512C-8629-B8FC-37B6-97BA450150A5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FC5C446-96C2-F535-7193-3B27E22BDF05}"/>
              </a:ext>
            </a:extLst>
          </p:cNvPr>
          <p:cNvGrpSpPr/>
          <p:nvPr/>
        </p:nvGrpSpPr>
        <p:grpSpPr>
          <a:xfrm>
            <a:off x="8029681" y="4388210"/>
            <a:ext cx="3992865" cy="346534"/>
            <a:chOff x="6451955" y="1125714"/>
            <a:chExt cx="3992865" cy="346534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A55FE694-907D-F2DA-B9A9-9735736B63CC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4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16F0407-6AD0-7D5F-FEFE-448F00E22038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233299D-8CBF-E4A9-2820-CF41972F3CE3}"/>
              </a:ext>
            </a:extLst>
          </p:cNvPr>
          <p:cNvGrpSpPr/>
          <p:nvPr/>
        </p:nvGrpSpPr>
        <p:grpSpPr>
          <a:xfrm>
            <a:off x="8029681" y="5311010"/>
            <a:ext cx="3992865" cy="346534"/>
            <a:chOff x="6451955" y="1125714"/>
            <a:chExt cx="3992865" cy="346534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962997FD-69D7-9F9F-AFEE-0E680FEC450F}"/>
                </a:ext>
              </a:extLst>
            </p:cNvPr>
            <p:cNvSpPr/>
            <p:nvPr/>
          </p:nvSpPr>
          <p:spPr>
            <a:xfrm>
              <a:off x="8858336" y="1125714"/>
              <a:ext cx="1586484" cy="346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gency FB" panose="020B0503020202020204" pitchFamily="34" charset="0"/>
                </a:rPr>
                <a:t>Nivel 5</a:t>
              </a:r>
              <a:endParaRPr lang="es-PE" b="1" dirty="0">
                <a:latin typeface="Agency FB" panose="020B0503020202020204" pitchFamily="34" charset="0"/>
              </a:endParaRP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F87B189-CCD4-BCF5-BE2C-52E975E42D3F}"/>
                </a:ext>
              </a:extLst>
            </p:cNvPr>
            <p:cNvSpPr/>
            <p:nvPr/>
          </p:nvSpPr>
          <p:spPr>
            <a:xfrm>
              <a:off x="6451955" y="1414441"/>
              <a:ext cx="278829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4FB2AE3-1BC6-A8D7-76E6-3D7A1688A6F1}"/>
              </a:ext>
            </a:extLst>
          </p:cNvPr>
          <p:cNvGrpSpPr/>
          <p:nvPr/>
        </p:nvGrpSpPr>
        <p:grpSpPr>
          <a:xfrm>
            <a:off x="5265635" y="886734"/>
            <a:ext cx="2592419" cy="154332"/>
            <a:chOff x="7343860" y="2785331"/>
            <a:chExt cx="2592419" cy="25505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57AC14C-6D48-0E97-6D97-EF47B2DAC195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F22F33-F74D-2768-FCD6-F55F921271BA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5A6BFDB-068F-1DB7-0567-33DF26BE8AFF}"/>
              </a:ext>
            </a:extLst>
          </p:cNvPr>
          <p:cNvGrpSpPr/>
          <p:nvPr/>
        </p:nvGrpSpPr>
        <p:grpSpPr>
          <a:xfrm>
            <a:off x="5265635" y="1060870"/>
            <a:ext cx="2592419" cy="154332"/>
            <a:chOff x="7343860" y="2785331"/>
            <a:chExt cx="2592419" cy="25505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813EAFE-33D3-2764-9218-32567F5BEB50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D37A58C-F485-8565-8F7F-1902349A0C46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DC6F38C-CBE6-CB7E-FC03-EF78FEDE5FF7}"/>
              </a:ext>
            </a:extLst>
          </p:cNvPr>
          <p:cNvGrpSpPr/>
          <p:nvPr/>
        </p:nvGrpSpPr>
        <p:grpSpPr>
          <a:xfrm>
            <a:off x="5265635" y="1231850"/>
            <a:ext cx="2592419" cy="154332"/>
            <a:chOff x="7343860" y="2785331"/>
            <a:chExt cx="2592419" cy="25505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0D3DE7EE-7E5F-3F99-CE91-BE6E2D01415D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60A79BA-35DC-2F97-C1BB-27F6F5ED5BA8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215248D-A4B8-C1E4-108F-B2AC627580CB}"/>
              </a:ext>
            </a:extLst>
          </p:cNvPr>
          <p:cNvGrpSpPr/>
          <p:nvPr/>
        </p:nvGrpSpPr>
        <p:grpSpPr>
          <a:xfrm>
            <a:off x="5265635" y="1405986"/>
            <a:ext cx="2592419" cy="154332"/>
            <a:chOff x="7343860" y="2785331"/>
            <a:chExt cx="2592419" cy="255052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63FCCB9-830A-904E-B388-7FEA73326466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81A36B-41E5-393A-5E11-6A13E2EEC1C9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281D84-6ADA-652B-7E15-0E4ECD4CF56D}"/>
              </a:ext>
            </a:extLst>
          </p:cNvPr>
          <p:cNvGrpSpPr/>
          <p:nvPr/>
        </p:nvGrpSpPr>
        <p:grpSpPr>
          <a:xfrm>
            <a:off x="5265635" y="1582807"/>
            <a:ext cx="2592419" cy="154332"/>
            <a:chOff x="7343860" y="2785331"/>
            <a:chExt cx="2592419" cy="255052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5B4F8832-5022-DB2B-661F-BAD36AB45857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A789309B-109B-A3DD-B2A9-C8C0CCC33CD5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9613DE7-DD4A-26F4-8A14-C3F4643F9863}"/>
              </a:ext>
            </a:extLst>
          </p:cNvPr>
          <p:cNvGrpSpPr/>
          <p:nvPr/>
        </p:nvGrpSpPr>
        <p:grpSpPr>
          <a:xfrm>
            <a:off x="5265635" y="1770889"/>
            <a:ext cx="2592419" cy="154332"/>
            <a:chOff x="7343860" y="2785331"/>
            <a:chExt cx="2592419" cy="255052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76CF4F01-B0EF-D62C-E83D-8BA3FE802955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AA67D2E5-D783-47F2-1BFF-69A072332BE2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412865D-8921-9522-8694-9D6378641631}"/>
              </a:ext>
            </a:extLst>
          </p:cNvPr>
          <p:cNvGrpSpPr/>
          <p:nvPr/>
        </p:nvGrpSpPr>
        <p:grpSpPr>
          <a:xfrm>
            <a:off x="5265635" y="2360523"/>
            <a:ext cx="2592419" cy="154332"/>
            <a:chOff x="7343860" y="2785331"/>
            <a:chExt cx="2592419" cy="255052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792539-58F7-BC65-9304-A1A1DFD94A81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08F738C5-F468-BE66-B789-F4E11DBE920C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1AD007F-3C23-BC12-0EB6-A3EC62CE5338}"/>
              </a:ext>
            </a:extLst>
          </p:cNvPr>
          <p:cNvGrpSpPr/>
          <p:nvPr/>
        </p:nvGrpSpPr>
        <p:grpSpPr>
          <a:xfrm>
            <a:off x="5265635" y="3596672"/>
            <a:ext cx="2592419" cy="154332"/>
            <a:chOff x="7343860" y="2785331"/>
            <a:chExt cx="2592419" cy="255052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D6B182B9-CDA7-3D8A-ACEB-9E14AD366825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6FAF81F1-3388-C39A-A13B-9161DA4C443D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1E39095-422D-F9BF-C0DF-0C6F935B64F0}"/>
              </a:ext>
            </a:extLst>
          </p:cNvPr>
          <p:cNvGrpSpPr/>
          <p:nvPr/>
        </p:nvGrpSpPr>
        <p:grpSpPr>
          <a:xfrm>
            <a:off x="5265635" y="4407145"/>
            <a:ext cx="2592419" cy="154332"/>
            <a:chOff x="7343860" y="2785331"/>
            <a:chExt cx="2592419" cy="255052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93385FB6-C5B6-6C86-BEF8-AA8EA3B71A9D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8A41944F-4B3D-40C1-E79F-74565738CA1D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645AC23-2C81-1EF3-2C67-DD7752CBE478}"/>
              </a:ext>
            </a:extLst>
          </p:cNvPr>
          <p:cNvGrpSpPr/>
          <p:nvPr/>
        </p:nvGrpSpPr>
        <p:grpSpPr>
          <a:xfrm>
            <a:off x="5265635" y="5222392"/>
            <a:ext cx="2592419" cy="154332"/>
            <a:chOff x="7343860" y="2785331"/>
            <a:chExt cx="2592419" cy="255052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10DA2075-ACAC-CA67-4613-E99CA3AFB202}"/>
                </a:ext>
              </a:extLst>
            </p:cNvPr>
            <p:cNvSpPr/>
            <p:nvPr/>
          </p:nvSpPr>
          <p:spPr>
            <a:xfrm>
              <a:off x="7343860" y="2785331"/>
              <a:ext cx="2592419" cy="244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0070C0"/>
                  </a:solidFill>
                  <a:latin typeface="Agency FB" panose="020B0503020202020204" pitchFamily="34" charset="0"/>
                </a:rPr>
                <a:t>                           Línea adicional en blanco </a:t>
              </a:r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BD6A1832-3EE8-D338-DF00-6702AF7A60F1}"/>
                </a:ext>
              </a:extLst>
            </p:cNvPr>
            <p:cNvSpPr/>
            <p:nvPr/>
          </p:nvSpPr>
          <p:spPr>
            <a:xfrm>
              <a:off x="7475821" y="2796378"/>
              <a:ext cx="801446" cy="2440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498" y="15240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3600" dirty="0"/>
              <a:t>GUÍA PARA APLICAR  </a:t>
            </a:r>
            <a:r>
              <a:rPr lang="es-ES" sz="4400" b="1" dirty="0"/>
              <a:t>EL MANUAL APA</a:t>
            </a:r>
            <a:br>
              <a:rPr lang="es-ES" sz="4000" b="1" dirty="0"/>
            </a:br>
            <a:r>
              <a:rPr lang="es-ES" sz="4000" b="1" dirty="0"/>
              <a:t>Sétima edición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021" y="3408848"/>
            <a:ext cx="4403596" cy="2794244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Dra. MARTINA BAZÁN</a:t>
            </a:r>
          </a:p>
          <a:p>
            <a:pPr marL="36900" lvl="0" indent="0" rtl="0">
              <a:buNone/>
            </a:pPr>
            <a:r>
              <a:rPr lang="es-ES" sz="2000" dirty="0"/>
              <a:t>Universidad Nacional de Educación Enrique Guzmán y Valle Alma Máter del Magisterio Nacional VICERRECTORADO DE INVESTIGACIÓN</a:t>
            </a:r>
            <a:endParaRPr lang="es-ES" sz="2400" dirty="0"/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239B32-5CDE-4319-97C7-B7711622853A}">
  <we:reference id="wa104178141" version="4.3.3.0" store="es-E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{AB094FAD-EB25-4ECD-B44A-F8F307F29DDA}tf55705232_win32</Template>
  <TotalTime>541</TotalTime>
  <Words>416</Words>
  <Application>Microsoft Office PowerPoint</Application>
  <PresentationFormat>Panorámica</PresentationFormat>
  <Paragraphs>85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Agency FB</vt:lpstr>
      <vt:lpstr>Arial</vt:lpstr>
      <vt:lpstr>Calibri</vt:lpstr>
      <vt:lpstr>Corbel</vt:lpstr>
      <vt:lpstr>Goudy Old Style</vt:lpstr>
      <vt:lpstr>Times New Roman</vt:lpstr>
      <vt:lpstr>Wingdings 2</vt:lpstr>
      <vt:lpstr>SlateVTI</vt:lpstr>
      <vt:lpstr>GUIA PARA EL MANUAL APA</vt:lpstr>
      <vt:lpstr>NIVELES DE TÍTULO</vt:lpstr>
      <vt:lpstr>NIVELES DE TÍTULO</vt:lpstr>
      <vt:lpstr>GUÍA PARA APLICAR  EL MANUAL APA Sétima edición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MANUAL APA</dc:title>
  <dc:creator>Marlon Suárez Bazán</dc:creator>
  <cp:lastModifiedBy>Marlon Suárez Bazán</cp:lastModifiedBy>
  <cp:revision>4</cp:revision>
  <dcterms:created xsi:type="dcterms:W3CDTF">2022-11-28T16:19:46Z</dcterms:created>
  <dcterms:modified xsi:type="dcterms:W3CDTF">2022-11-29T01:21:11Z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