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0"/>
  </p:notesMasterIdLst>
  <p:handoutMasterIdLst>
    <p:handoutMasterId r:id="rId31"/>
  </p:handoutMasterIdLst>
  <p:sldIdLst>
    <p:sldId id="298" r:id="rId5"/>
    <p:sldId id="280" r:id="rId6"/>
    <p:sldId id="282" r:id="rId7"/>
    <p:sldId id="283" r:id="rId8"/>
    <p:sldId id="284" r:id="rId9"/>
    <p:sldId id="308" r:id="rId10"/>
    <p:sldId id="285" r:id="rId11"/>
    <p:sldId id="286" r:id="rId12"/>
    <p:sldId id="281" r:id="rId13"/>
    <p:sldId id="287" r:id="rId14"/>
    <p:sldId id="288" r:id="rId15"/>
    <p:sldId id="290" r:id="rId16"/>
    <p:sldId id="309" r:id="rId17"/>
    <p:sldId id="312" r:id="rId18"/>
    <p:sldId id="292" r:id="rId19"/>
    <p:sldId id="293" r:id="rId20"/>
    <p:sldId id="294" r:id="rId21"/>
    <p:sldId id="301" r:id="rId22"/>
    <p:sldId id="302" r:id="rId23"/>
    <p:sldId id="303" r:id="rId24"/>
    <p:sldId id="304" r:id="rId25"/>
    <p:sldId id="305" r:id="rId26"/>
    <p:sldId id="306" r:id="rId27"/>
    <p:sldId id="307" r:id="rId28"/>
    <p:sldId id="300" r:id="rId2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40" d="100"/>
          <a:sy n="40" d="100"/>
        </p:scale>
        <p:origin x="1656" y="750"/>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21/12/2022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21/12/2022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6DE88F-1F85-4A27-9D34-D74A50E7B0DA}"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87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21/12/2022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21/12/2022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21/12/2022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s-ES" noProof="0"/>
              <a:t>Haga clic para modificar el estilo de título del patrón</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21/12/2022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21/12/2022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s-ES" noProof="0"/>
              <a:t>Haga clic para modificar el estilo de título del patrón</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21/12/2022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s-ES" noProof="0"/>
              <a:t>Haga clic para modificar el estilo de título del patrón</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21/12/2022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21/12/2022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21/12/2022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21/12/2022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21/12/2022</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21/12/2022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21/12/2022</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21/12/2022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21/12/2022</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21/12/2022</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notesSlide" Target="../notesSlides/notesSlide1.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s-ES" sz="4000" dirty="0"/>
              <a:t>GUIA PARA EL MANUAL APA</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es-ES" sz="2300" dirty="0"/>
              <a:t>Sétima Edición</a:t>
            </a:r>
          </a:p>
          <a:p>
            <a:pPr algn="l" rtl="0"/>
            <a:r>
              <a:rPr lang="es-ES" dirty="0"/>
              <a:t>DRA. Martina Bazán</a:t>
            </a:r>
            <a:endParaRPr lang="es-ES" sz="2300" dirty="0"/>
          </a:p>
        </p:txBody>
      </p:sp>
      <p:grpSp>
        <p:nvGrpSpPr>
          <p:cNvPr id="4" name="Grupo 3">
            <a:extLst>
              <a:ext uri="{FF2B5EF4-FFF2-40B4-BE49-F238E27FC236}">
                <a16:creationId xmlns:a16="http://schemas.microsoft.com/office/drawing/2014/main" id="{31BAFB8B-2324-804B-A556-EF0EC7DA9FB7}"/>
              </a:ext>
            </a:extLst>
          </p:cNvPr>
          <p:cNvGrpSpPr/>
          <p:nvPr/>
        </p:nvGrpSpPr>
        <p:grpSpPr>
          <a:xfrm>
            <a:off x="650443" y="5515803"/>
            <a:ext cx="6739519" cy="707886"/>
            <a:chOff x="1375781" y="4601904"/>
            <a:chExt cx="6739519" cy="707886"/>
          </a:xfrm>
        </p:grpSpPr>
        <p:pic>
          <p:nvPicPr>
            <p:cNvPr id="6" name="Picture 2" descr="Universidad Nacional de Educación Enrique Guzmán y Valle - La Cantuta UNE -  Logo oficial de la UNE | Facebook">
              <a:extLst>
                <a:ext uri="{FF2B5EF4-FFF2-40B4-BE49-F238E27FC236}">
                  <a16:creationId xmlns:a16="http://schemas.microsoft.com/office/drawing/2014/main" id="{67CC8580-8610-57B5-92BA-3D5526F2205A}"/>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3111" b="95556" l="9375" r="89286">
                          <a14:foregroundMark x1="39732" y1="60000" x2="39732" y2="60000"/>
                          <a14:foregroundMark x1="39286" y1="56000" x2="39286" y2="56000"/>
                          <a14:foregroundMark x1="41964" y1="56444" x2="41964" y2="56444"/>
                          <a14:foregroundMark x1="42857" y1="56444" x2="42857" y2="56444"/>
                          <a14:foregroundMark x1="44196" y1="56889" x2="44196" y2="56889"/>
                          <a14:foregroundMark x1="45089" y1="57778" x2="45089" y2="57778"/>
                          <a14:foregroundMark x1="40625" y1="68000" x2="40625" y2="68000"/>
                          <a14:foregroundMark x1="41518" y1="75111" x2="41518" y2="75111"/>
                          <a14:foregroundMark x1="37054" y1="60000" x2="37054" y2="60000"/>
                          <a14:foregroundMark x1="37500" y1="13333" x2="37500" y2="13333"/>
                          <a14:foregroundMark x1="40179" y1="10222" x2="40179" y2="10222"/>
                          <a14:foregroundMark x1="42857" y1="8444" x2="42857" y2="8444"/>
                          <a14:foregroundMark x1="45536" y1="9778" x2="45536" y2="9778"/>
                          <a14:foregroundMark x1="42857" y1="11111" x2="42857" y2="11111"/>
                          <a14:foregroundMark x1="28571" y1="13333" x2="28571" y2="13333"/>
                          <a14:foregroundMark x1="33482" y1="9778" x2="44643" y2="5778"/>
                          <a14:foregroundMark x1="44643" y1="5778" x2="52679" y2="5333"/>
                          <a14:foregroundMark x1="52679" y1="5333" x2="65179" y2="8889"/>
                          <a14:foregroundMark x1="65179" y1="8889" x2="71875" y2="17778"/>
                          <a14:foregroundMark x1="71875" y1="17778" x2="76339" y2="41333"/>
                          <a14:foregroundMark x1="76339" y1="41333" x2="74554" y2="65778"/>
                          <a14:foregroundMark x1="74554" y1="65778" x2="66518" y2="81333"/>
                          <a14:foregroundMark x1="66518" y1="81333" x2="59821" y2="87111"/>
                          <a14:foregroundMark x1="59821" y1="87111" x2="50000" y2="89778"/>
                          <a14:foregroundMark x1="50000" y1="89778" x2="37500" y2="88444"/>
                          <a14:foregroundMark x1="37500" y1="88444" x2="31696" y2="80889"/>
                          <a14:foregroundMark x1="31696" y1="80889" x2="28125" y2="38222"/>
                          <a14:foregroundMark x1="28125" y1="38222" x2="37500" y2="15111"/>
                          <a14:foregroundMark x1="37500" y1="15111" x2="49554" y2="10222"/>
                          <a14:foregroundMark x1="49554" y1="10222" x2="60268" y2="14222"/>
                          <a14:foregroundMark x1="60268" y1="14222" x2="76339" y2="41778"/>
                          <a14:foregroundMark x1="76339" y1="41778" x2="79464" y2="55111"/>
                          <a14:foregroundMark x1="79302" y1="58667" x2="79018" y2="64889"/>
                          <a14:foregroundMark x1="79383" y1="56889" x2="79302" y2="58667"/>
                          <a14:foregroundMark x1="79464" y1="55111" x2="79383" y2="56889"/>
                          <a14:foregroundMark x1="73884" y1="75111" x2="73661" y2="75556"/>
                          <a14:foregroundMark x1="79018" y1="64889" x2="73884" y2="75111"/>
                          <a14:foregroundMark x1="70700" y1="78667" x2="65625" y2="84000"/>
                          <a14:foregroundMark x1="71124" y1="78222" x2="70700" y2="78667"/>
                          <a14:foregroundMark x1="71970" y1="77333" x2="71124" y2="78222"/>
                          <a14:foregroundMark x1="73238" y1="76000" x2="71970" y2="77333"/>
                          <a14:foregroundMark x1="73661" y1="75556" x2="73238" y2="76000"/>
                          <a14:foregroundMark x1="65625" y1="84000" x2="54018" y2="88444"/>
                          <a14:foregroundMark x1="54018" y1="88444" x2="42857" y2="88889"/>
                          <a14:foregroundMark x1="42857" y1="88889" x2="32589" y2="85778"/>
                          <a14:foregroundMark x1="26676" y1="68444" x2="24554" y2="62222"/>
                          <a14:foregroundMark x1="27131" y1="69778" x2="26676" y2="68444"/>
                          <a14:foregroundMark x1="27586" y1="71111" x2="27131" y2="69778"/>
                          <a14:foregroundMark x1="27738" y1="71556" x2="27586" y2="71111"/>
                          <a14:foregroundMark x1="27890" y1="72000" x2="27738" y2="71556"/>
                          <a14:foregroundMark x1="28193" y1="72889" x2="27890" y2="72000"/>
                          <a14:foregroundMark x1="28648" y1="74222" x2="28193" y2="72889"/>
                          <a14:foregroundMark x1="28800" y1="74667" x2="28648" y2="74222"/>
                          <a14:foregroundMark x1="32589" y1="85778" x2="28800" y2="74667"/>
                          <a14:foregroundMark x1="24554" y1="58667" x2="24554" y2="34222"/>
                          <a14:foregroundMark x1="24554" y1="59556" x2="24554" y2="58667"/>
                          <a14:foregroundMark x1="24554" y1="60000" x2="24554" y2="59556"/>
                          <a14:foregroundMark x1="24554" y1="60889" x2="24554" y2="60000"/>
                          <a14:foregroundMark x1="24554" y1="62222" x2="24554" y2="60889"/>
                          <a14:foregroundMark x1="34060" y1="16386" x2="36161" y2="12444"/>
                          <a14:foregroundMark x1="26449" y1="30667" x2="33761" y2="16947"/>
                          <a14:foregroundMark x1="24554" y1="34222" x2="26449" y2="30667"/>
                          <a14:foregroundMark x1="36161" y1="12444" x2="36607" y2="12000"/>
                          <a14:foregroundMark x1="31688" y1="15325" x2="21875" y2="26222"/>
                          <a14:foregroundMark x1="33482" y1="13333" x2="32107" y2="14860"/>
                          <a14:foregroundMark x1="18868" y1="44889" x2="18750" y2="46222"/>
                          <a14:foregroundMark x1="20089" y1="31111" x2="18868" y2="44889"/>
                          <a14:foregroundMark x1="20751" y1="60889" x2="20982" y2="62222"/>
                          <a14:foregroundMark x1="20597" y1="60000" x2="20751" y2="60889"/>
                          <a14:foregroundMark x1="20520" y1="59556" x2="20597" y2="60000"/>
                          <a14:foregroundMark x1="20366" y1="58667" x2="20520" y2="59556"/>
                          <a14:foregroundMark x1="18750" y1="49333" x2="20366" y2="58667"/>
                          <a14:foregroundMark x1="22609" y1="74667" x2="22768" y2="75556"/>
                          <a14:foregroundMark x1="22529" y1="74222" x2="22609" y2="74667"/>
                          <a14:foregroundMark x1="22370" y1="73333" x2="22529" y2="74222"/>
                          <a14:foregroundMark x1="22290" y1="72889" x2="22370" y2="73333"/>
                          <a14:foregroundMark x1="22210" y1="72444" x2="22290" y2="72889"/>
                          <a14:foregroundMark x1="22131" y1="72000" x2="22210" y2="72444"/>
                          <a14:foregroundMark x1="22051" y1="71556" x2="22131" y2="72000"/>
                          <a14:foregroundMark x1="21971" y1="71111" x2="22051" y2="71556"/>
                          <a14:foregroundMark x1="21732" y1="69778" x2="21971" y2="71111"/>
                          <a14:foregroundMark x1="21493" y1="68444" x2="21732" y2="69778"/>
                          <a14:foregroundMark x1="20536" y1="63111" x2="21493" y2="68444"/>
                          <a14:foregroundMark x1="25000" y1="76444" x2="29911" y2="84889"/>
                          <a14:foregroundMark x1="41120" y1="93333" x2="41964" y2="93778"/>
                          <a14:foregroundMark x1="40277" y1="92889" x2="41120" y2="93333"/>
                          <a14:foregroundMark x1="34375" y1="89778" x2="40277" y2="92889"/>
                          <a14:foregroundMark x1="41964" y1="93778" x2="45982" y2="94667"/>
                          <a14:foregroundMark x1="68750" y1="18222" x2="68750" y2="18222"/>
                          <a14:foregroundMark x1="57143" y1="60000" x2="57143" y2="60000"/>
                          <a14:foregroundMark x1="64732" y1="60000" x2="64732" y2="60889"/>
                          <a14:foregroundMark x1="55804" y1="61333" x2="57589" y2="61778"/>
                          <a14:foregroundMark x1="58482" y1="72889" x2="59821" y2="74667"/>
                          <a14:foregroundMark x1="18304" y1="46667" x2="18304" y2="53333"/>
                          <a14:foregroundMark x1="18304" y1="46222" x2="18304" y2="46667"/>
                          <a14:foregroundMark x1="18304" y1="44889" x2="18304" y2="46222"/>
                          <a14:foregroundMark x1="18304" y1="38222" x2="18304" y2="44889"/>
                          <a14:foregroundMark x1="18304" y1="53333" x2="18750" y2="56889"/>
                          <a14:foregroundMark x1="16518" y1="45333" x2="16518" y2="46222"/>
                          <a14:foregroundMark x1="18233" y1="46667" x2="17857" y2="53778"/>
                          <a14:foregroundMark x1="18257" y1="46222" x2="18233" y2="46667"/>
                          <a14:foregroundMark x1="18304" y1="45333" x2="18257" y2="46222"/>
                          <a14:foregroundMark x1="18750" y1="54222" x2="18750" y2="54222"/>
                          <a14:foregroundMark x1="23715" y1="74667" x2="25446" y2="80444"/>
                          <a14:foregroundMark x1="23582" y1="74222" x2="23715" y2="74667"/>
                          <a14:foregroundMark x1="23316" y1="73333" x2="23582" y2="74222"/>
                          <a14:foregroundMark x1="23183" y1="72889" x2="23316" y2="73333"/>
                          <a14:foregroundMark x1="23050" y1="72444" x2="23183" y2="72889"/>
                          <a14:foregroundMark x1="22917" y1="72000" x2="23050" y2="72444"/>
                          <a14:foregroundMark x1="22784" y1="71556" x2="22917" y2="72000"/>
                          <a14:foregroundMark x1="22651" y1="71111" x2="22784" y2="71556"/>
                          <a14:foregroundMark x1="22251" y1="69778" x2="22651" y2="71111"/>
                          <a14:foregroundMark x1="21851" y1="68444" x2="22251" y2="69778"/>
                          <a14:foregroundMark x1="19987" y1="62222" x2="21851" y2="68444"/>
                          <a14:foregroundMark x1="19588" y1="60889" x2="19987" y2="62222"/>
                          <a14:foregroundMark x1="19321" y1="60000" x2="19588" y2="60889"/>
                          <a14:foregroundMark x1="19188" y1="59556" x2="19321" y2="60000"/>
                          <a14:foregroundMark x1="18922" y1="58667" x2="19188" y2="59556"/>
                          <a14:foregroundMark x1="17857" y1="55111" x2="18922" y2="58667"/>
                          <a14:foregroundMark x1="25446" y1="80444" x2="29018" y2="85778"/>
                          <a14:foregroundMark x1="21321" y1="73333" x2="21429" y2="73778"/>
                          <a14:foregroundMark x1="21213" y1="72889" x2="21321" y2="73333"/>
                          <a14:foregroundMark x1="21104" y1="72444" x2="21213" y2="72889"/>
                          <a14:foregroundMark x1="20996" y1="72000" x2="21104" y2="72444"/>
                          <a14:foregroundMark x1="20888" y1="71556" x2="20996" y2="72000"/>
                          <a14:foregroundMark x1="20780" y1="71111" x2="20888" y2="71556"/>
                          <a14:foregroundMark x1="20455" y1="69778" x2="20780" y2="71111"/>
                          <a14:foregroundMark x1="20130" y1="68444" x2="20455" y2="69778"/>
                          <a14:foregroundMark x1="18615" y1="62222" x2="20130" y2="68444"/>
                          <a14:foregroundMark x1="18290" y1="60889" x2="18615" y2="62222"/>
                          <a14:foregroundMark x1="18073" y1="60000" x2="18290" y2="60889"/>
                          <a14:foregroundMark x1="17965" y1="59556" x2="18073" y2="60000"/>
                          <a14:foregroundMark x1="17857" y1="59111" x2="17965" y2="59556"/>
                          <a14:foregroundMark x1="30357" y1="86667" x2="35268" y2="92444"/>
                          <a14:foregroundMark x1="50691" y1="96889" x2="52232" y2="97333"/>
                          <a14:foregroundMark x1="39897" y1="93778" x2="50691" y2="96889"/>
                          <a14:foregroundMark x1="38353" y1="93333" x2="39897" y2="93778"/>
                          <a14:foregroundMark x1="36812" y1="92889" x2="38353" y2="93333"/>
                          <a14:foregroundMark x1="35268" y1="92444" x2="36812" y2="92889"/>
                          <a14:foregroundMark x1="55582" y1="96444" x2="58929" y2="95556"/>
                          <a14:foregroundMark x1="53905" y1="96889" x2="55582" y2="96444"/>
                          <a14:foregroundMark x1="52232" y1="97333" x2="53905" y2="96889"/>
                          <a14:foregroundMark x1="60119" y1="94667" x2="60714" y2="94222"/>
                          <a14:foregroundMark x1="59525" y1="95111" x2="60119" y2="94667"/>
                          <a14:foregroundMark x1="58929" y1="95556" x2="59525" y2="95111"/>
                          <a14:foregroundMark x1="40179" y1="94667" x2="46875" y2="95556"/>
                          <a14:foregroundMark x1="77019" y1="77333" x2="76786" y2="78222"/>
                          <a14:foregroundMark x1="77368" y1="76000" x2="77019" y2="77333"/>
                          <a14:foregroundMark x1="77601" y1="75111" x2="77368" y2="76000"/>
                          <a14:foregroundMark x1="81910" y1="58667" x2="77601" y2="75111"/>
                          <a14:foregroundMark x1="82143" y1="57778" x2="81910" y2="58667"/>
                          <a14:foregroundMark x1="68183" y1="89333" x2="68750" y2="88889"/>
                          <a14:foregroundMark x1="67614" y1="89778" x2="68183" y2="89333"/>
                          <a14:foregroundMark x1="67046" y1="90222" x2="67614" y2="89778"/>
                          <a14:foregroundMark x1="65910" y1="91111" x2="67046" y2="90222"/>
                          <a14:foregroundMark x1="65341" y1="91556" x2="65910" y2="91111"/>
                          <a14:foregroundMark x1="64773" y1="92000" x2="65341" y2="91556"/>
                          <a14:foregroundMark x1="64205" y1="92444" x2="64773" y2="92000"/>
                          <a14:foregroundMark x1="63069" y1="93333" x2="64205" y2="92444"/>
                          <a14:foregroundMark x1="62500" y1="93778" x2="63069" y2="93333"/>
                          <a14:foregroundMark x1="76036" y1="78222" x2="76339" y2="77778"/>
                          <a14:foregroundMark x1="75732" y1="78667" x2="76036" y2="78222"/>
                          <a14:foregroundMark x1="70571" y1="86222" x2="75732" y2="78667"/>
                          <a14:foregroundMark x1="70267" y1="86667" x2="70571" y2="86222"/>
                          <a14:foregroundMark x1="69660" y1="87556" x2="70267" y2="86667"/>
                          <a14:foregroundMark x1="69357" y1="88000" x2="69660" y2="87556"/>
                          <a14:foregroundMark x1="68750" y1="88889" x2="69357" y2="88000"/>
                          <a14:foregroundMark x1="76339" y1="22667" x2="80357" y2="36000"/>
                          <a14:foregroundMark x1="79464" y1="29778" x2="82589" y2="56444"/>
                          <a14:foregroundMark x1="82589" y1="42667" x2="82589" y2="42667"/>
                          <a14:foregroundMark x1="81250" y1="38222" x2="81250" y2="38222"/>
                          <a14:foregroundMark x1="55804" y1="4000" x2="55804" y2="4000"/>
                          <a14:foregroundMark x1="58036" y1="4889" x2="58036" y2="4889"/>
                          <a14:foregroundMark x1="50893" y1="3111" x2="50893" y2="3111"/>
                          <a14:foregroundMark x1="65625" y1="59111" x2="65625" y2="59111"/>
                          <a14:foregroundMark x1="20982" y1="71556" x2="20982" y2="71556"/>
                          <a14:foregroundMark x1="20982" y1="71556" x2="20982" y2="71556"/>
                          <a14:foregroundMark x1="20982" y1="71556" x2="20982" y2="71556"/>
                          <a14:foregroundMark x1="20982" y1="71556" x2="20982" y2="72000"/>
                          <a14:foregroundMark x1="21938" y1="73333" x2="22321" y2="74222"/>
                          <a14:foregroundMark x1="21747" y1="72889" x2="21938" y2="73333"/>
                          <a14:foregroundMark x1="21556" y1="72444" x2="21747" y2="72889"/>
                          <a14:foregroundMark x1="21365" y1="72000" x2="21556" y2="72444"/>
                          <a14:foregroundMark x1="20982" y1="71111" x2="21365" y2="72000"/>
                          <a14:foregroundMark x1="21429" y1="71556" x2="21875" y2="72444"/>
                          <a14:backgroundMark x1="29018" y1="12444" x2="28571" y2="12889"/>
                          <a14:backgroundMark x1="19196" y1="30667" x2="19196" y2="30667"/>
                          <a14:backgroundMark x1="16518" y1="44889" x2="16518" y2="44889"/>
                          <a14:backgroundMark x1="16071" y1="46222" x2="16071" y2="46222"/>
                          <a14:backgroundMark x1="16518" y1="46667" x2="16518" y2="46667"/>
                          <a14:backgroundMark x1="16964" y1="58667" x2="16964" y2="58667"/>
                          <a14:backgroundMark x1="17411" y1="60889" x2="17411" y2="60889"/>
                          <a14:backgroundMark x1="17857" y1="62222" x2="17857" y2="62222"/>
                          <a14:backgroundMark x1="19643" y1="69778" x2="19643" y2="69778"/>
                          <a14:backgroundMark x1="19196" y1="68444" x2="19196" y2="68444"/>
                          <a14:backgroundMark x1="83036" y1="58667" x2="83036" y2="58667"/>
                          <a14:backgroundMark x1="67857" y1="90222" x2="67857" y2="90222"/>
                          <a14:backgroundMark x1="69196" y1="89778" x2="69196" y2="89778"/>
                          <a14:backgroundMark x1="69643" y1="88889" x2="69643" y2="88889"/>
                          <a14:backgroundMark x1="70982" y1="87556" x2="70982" y2="87556"/>
                          <a14:backgroundMark x1="77232" y1="78667" x2="77232" y2="78667"/>
                          <a14:backgroundMark x1="77679" y1="77333" x2="77679" y2="77333"/>
                          <a14:backgroundMark x1="76786" y1="78222" x2="76786" y2="78222"/>
                          <a14:backgroundMark x1="64732" y1="93333" x2="64732" y2="93333"/>
                          <a14:backgroundMark x1="62500" y1="94667" x2="62500" y2="94667"/>
                          <a14:backgroundMark x1="58929" y1="96444" x2="58929" y2="96444"/>
                          <a14:backgroundMark x1="56696" y1="96889" x2="56696" y2="96889"/>
                          <a14:backgroundMark x1="53571" y1="97778" x2="53571" y2="97778"/>
                          <a14:backgroundMark x1="51786" y1="97778" x2="51786" y2="97778"/>
                          <a14:backgroundMark x1="50893" y1="98222" x2="50893" y2="98222"/>
                          <a14:backgroundMark x1="54018" y1="97333" x2="54018" y2="97333"/>
                          <a14:backgroundMark x1="54911" y1="97333" x2="54911" y2="97333"/>
                          <a14:backgroundMark x1="58036" y1="96889" x2="58036" y2="96889"/>
                          <a14:backgroundMark x1="57589" y1="96889" x2="57589" y2="96889"/>
                          <a14:backgroundMark x1="58482" y1="96444" x2="58482" y2="96444"/>
                          <a14:backgroundMark x1="62946" y1="94222" x2="62946" y2="94222"/>
                          <a14:backgroundMark x1="60268" y1="95111" x2="60268" y2="95111"/>
                          <a14:backgroundMark x1="34821" y1="92889" x2="34821" y2="92889"/>
                          <a14:backgroundMark x1="83036" y1="56889" x2="83036" y2="56889"/>
                          <a14:backgroundMark x1="16964" y1="59556" x2="16964" y2="59556"/>
                          <a14:backgroundMark x1="17411" y1="60000" x2="17411" y2="60000"/>
                          <a14:backgroundMark x1="16518" y1="46222" x2="16518" y2="46222"/>
                          <a14:backgroundMark x1="78125" y1="76000" x2="78125" y2="76000"/>
                          <a14:backgroundMark x1="78571" y1="75111" x2="78571" y2="75111"/>
                          <a14:backgroundMark x1="70982" y1="86667" x2="70982" y2="86667"/>
                          <a14:backgroundMark x1="71875" y1="86222" x2="71875" y2="86222"/>
                          <a14:backgroundMark x1="70089" y1="88000" x2="70089" y2="88000"/>
                          <a14:backgroundMark x1="69196" y1="89333" x2="69196" y2="89333"/>
                          <a14:backgroundMark x1="66518" y1="91556" x2="66518" y2="91556"/>
                          <a14:backgroundMark x1="65625" y1="92000" x2="65625" y2="92000"/>
                          <a14:backgroundMark x1="65179" y1="92444" x2="65179" y2="92444"/>
                          <a14:backgroundMark x1="67411" y1="91111" x2="67411" y2="91111"/>
                          <a14:backgroundMark x1="63839" y1="93333" x2="63839" y2="93333"/>
                          <a14:backgroundMark x1="35714" y1="93333" x2="35714" y2="93333"/>
                          <a14:backgroundMark x1="36161" y1="93778" x2="36161" y2="93778"/>
                          <a14:backgroundMark x1="20089" y1="71111" x2="20089" y2="71111"/>
                          <a14:backgroundMark x1="21429" y1="74667" x2="21429" y2="74667"/>
                          <a14:backgroundMark x1="20089" y1="72444" x2="20089" y2="72444"/>
                          <a14:backgroundMark x1="20536" y1="73333" x2="20536" y2="73333"/>
                        </a14:backgroundRemoval>
                      </a14:imgEffect>
                    </a14:imgLayer>
                  </a14:imgProps>
                </a:ext>
                <a:ext uri="{28A0092B-C50C-407E-A947-70E740481C1C}">
                  <a14:useLocalDpi xmlns:a14="http://schemas.microsoft.com/office/drawing/2010/main" val="0"/>
                </a:ext>
              </a:extLst>
            </a:blip>
            <a:srcRect/>
            <a:stretch>
              <a:fillRect/>
            </a:stretch>
          </p:blipFill>
          <p:spPr bwMode="auto">
            <a:xfrm>
              <a:off x="1375781" y="4601904"/>
              <a:ext cx="670660" cy="673654"/>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F3188AD1-61DD-1C96-F6C3-CB58533FB82C}"/>
                </a:ext>
              </a:extLst>
            </p:cNvPr>
            <p:cNvSpPr txBox="1"/>
            <p:nvPr/>
          </p:nvSpPr>
          <p:spPr>
            <a:xfrm>
              <a:off x="2021306" y="4601904"/>
              <a:ext cx="6093994"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orbel" panose="020B0503020204020204" pitchFamily="34" charset="0"/>
                  <a:ea typeface="+mn-ea"/>
                  <a:cs typeface="Times New Roman" panose="02020603050405020304" pitchFamily="18" charset="0"/>
                </a:rPr>
                <a:t>Universidad Nacional de Educación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1" i="0" u="none" strike="noStrike" kern="1200" cap="none" spc="0" normalizeH="0" baseline="0" noProof="0" dirty="0">
                  <a:ln>
                    <a:noFill/>
                  </a:ln>
                  <a:solidFill>
                    <a:prstClr val="black"/>
                  </a:solidFill>
                  <a:effectLst/>
                  <a:uLnTx/>
                  <a:uFillTx/>
                  <a:latin typeface="Corbel" panose="020B0503020204020204" pitchFamily="34" charset="0"/>
                  <a:ea typeface="+mn-ea"/>
                  <a:cs typeface="Times New Roman" panose="02020603050405020304" pitchFamily="18" charset="0"/>
                </a:rPr>
                <a:t>Enrique Guzmán y Valle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1" u="none" strike="noStrike" kern="1200" cap="none" spc="0" normalizeH="0" baseline="0" noProof="0" dirty="0">
                  <a:ln>
                    <a:noFill/>
                  </a:ln>
                  <a:solidFill>
                    <a:prstClr val="black"/>
                  </a:solidFill>
                  <a:effectLst/>
                  <a:uLnTx/>
                  <a:uFillTx/>
                  <a:latin typeface="Corbel" panose="020B0503020204020204" pitchFamily="34" charset="0"/>
                  <a:ea typeface="+mn-ea"/>
                  <a:cs typeface="Times New Roman" panose="02020603050405020304" pitchFamily="18" charset="0"/>
                </a:rPr>
                <a:t>Alma Máter del Magisterio Nacional</a:t>
              </a:r>
              <a:endParaRPr kumimoji="0" lang="es-PE" sz="1200" b="0" i="1" u="none" strike="noStrike" kern="1200" cap="none" spc="0" normalizeH="0" baseline="0" noProof="0" dirty="0">
                <a:ln>
                  <a:noFill/>
                </a:ln>
                <a:solidFill>
                  <a:prstClr val="black"/>
                </a:solidFill>
                <a:effectLst/>
                <a:uLnTx/>
                <a:uFillTx/>
                <a:latin typeface="Corbel" panose="020B0503020204020204" pitchFamily="34" charset="0"/>
                <a:ea typeface="+mn-ea"/>
                <a:cs typeface="Times New Roman" panose="02020603050405020304" pitchFamily="18" charset="0"/>
              </a:endParaRPr>
            </a:p>
          </p:txBody>
        </p:sp>
      </p:grpSp>
      <p:sp>
        <p:nvSpPr>
          <p:cNvPr id="8" name="Rectángulo 7">
            <a:extLst>
              <a:ext uri="{FF2B5EF4-FFF2-40B4-BE49-F238E27FC236}">
                <a16:creationId xmlns:a16="http://schemas.microsoft.com/office/drawing/2014/main" id="{97FAB0CC-6861-1790-B866-7D571F59B9B9}"/>
              </a:ext>
            </a:extLst>
          </p:cNvPr>
          <p:cNvSpPr/>
          <p:nvPr/>
        </p:nvSpPr>
        <p:spPr>
          <a:xfrm flipV="1">
            <a:off x="3880021" y="5066972"/>
            <a:ext cx="98854" cy="109045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Goudy Old Style"/>
              <a:ea typeface="+mn-ea"/>
              <a:cs typeface="+mn-cs"/>
            </a:endParaRPr>
          </a:p>
        </p:txBody>
      </p:sp>
    </p:spTree>
    <p:extLst>
      <p:ext uri="{BB962C8B-B14F-4D97-AF65-F5344CB8AC3E}">
        <p14:creationId xmlns:p14="http://schemas.microsoft.com/office/powerpoint/2010/main" val="171776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03B7E10-E0B1-BA2C-9A69-51588A22191E}"/>
              </a:ext>
            </a:extLst>
          </p:cNvPr>
          <p:cNvSpPr>
            <a:spLocks noGrp="1"/>
          </p:cNvSpPr>
          <p:nvPr>
            <p:ph idx="1"/>
          </p:nvPr>
        </p:nvSpPr>
        <p:spPr>
          <a:xfrm>
            <a:off x="4834108" y="584199"/>
            <a:ext cx="6444097" cy="5689601"/>
          </a:xfrm>
        </p:spPr>
        <p:txBody>
          <a:bodyPr>
            <a:normAutofit fontScale="92500" lnSpcReduction="20000"/>
          </a:bodyPr>
          <a:lstStyle/>
          <a:p>
            <a:pPr marL="36900" indent="0">
              <a:buNone/>
            </a:pPr>
            <a:r>
              <a:rPr lang="es-ES" dirty="0">
                <a:solidFill>
                  <a:srgbClr val="FFC000"/>
                </a:solidFill>
              </a:rPr>
              <a:t>Estrada, Vásquez, Peralta, Sanabria y Navarro (2018)</a:t>
            </a:r>
          </a:p>
          <a:p>
            <a:pPr marL="36900" indent="0">
              <a:buNone/>
            </a:pPr>
            <a:r>
              <a:rPr lang="es-ES" b="1" dirty="0">
                <a:solidFill>
                  <a:srgbClr val="FFC000"/>
                </a:solidFill>
              </a:rPr>
              <a:t>                            </a:t>
            </a:r>
            <a:r>
              <a:rPr lang="es-PE" b="1" i="1" dirty="0"/>
              <a:t>se citará como </a:t>
            </a:r>
            <a:r>
              <a:rPr lang="es-PE" b="1" dirty="0">
                <a:solidFill>
                  <a:srgbClr val="FFC000"/>
                </a:solidFill>
              </a:rPr>
              <a:t>Estrada et al. (2018).</a:t>
            </a:r>
          </a:p>
          <a:p>
            <a:pPr marL="36900" indent="0">
              <a:buNone/>
            </a:pPr>
            <a:endParaRPr lang="es-PE" b="1" dirty="0">
              <a:solidFill>
                <a:srgbClr val="FFC000"/>
              </a:solidFill>
            </a:endParaRPr>
          </a:p>
          <a:p>
            <a:pPr marL="36900" indent="0">
              <a:buNone/>
            </a:pPr>
            <a:r>
              <a:rPr lang="es-ES" b="1" i="1" dirty="0"/>
              <a:t>Pero si se presentara un caso como el siguiente: </a:t>
            </a:r>
            <a:r>
              <a:rPr lang="es-ES" dirty="0">
                <a:solidFill>
                  <a:srgbClr val="FFC000"/>
                </a:solidFill>
              </a:rPr>
              <a:t>Estrada, Vásquez, Torres, Aliaga, Uribe, Rodríguez, Castro y Palomino (2018), </a:t>
            </a:r>
            <a:r>
              <a:rPr lang="es-ES" dirty="0"/>
              <a:t>en el que coinciden los dos primeros apellidos de los autores y el año de publicación, si se usara </a:t>
            </a:r>
            <a:r>
              <a:rPr lang="es-ES" b="1" dirty="0">
                <a:solidFill>
                  <a:srgbClr val="FFC000"/>
                </a:solidFill>
              </a:rPr>
              <a:t>Estrada et al. (2018)</a:t>
            </a:r>
            <a:r>
              <a:rPr lang="es-ES" dirty="0"/>
              <a:t> crearía confusión. Este caso se resolverá agregando los apellidos del segundo y tercer autores. Ejemplo:</a:t>
            </a:r>
          </a:p>
          <a:p>
            <a:pPr marL="36900" indent="0">
              <a:buNone/>
            </a:pPr>
            <a:r>
              <a:rPr lang="es-ES" b="1" dirty="0">
                <a:solidFill>
                  <a:srgbClr val="FFC000"/>
                </a:solidFill>
              </a:rPr>
              <a:t>Estrada, Vásquez, Peralta, Sanabria y Navarro (2018) Estrada, Vásquez, Torres, Aliaga, Uribe, Rodríguez, Castro y Palomino (2018)</a:t>
            </a:r>
          </a:p>
          <a:p>
            <a:pPr marL="36900" indent="0">
              <a:buNone/>
            </a:pPr>
            <a:r>
              <a:rPr lang="es-ES" b="1" i="1" dirty="0"/>
              <a:t>Ambas citaciones se denotarán de la siguiente manera: </a:t>
            </a:r>
            <a:r>
              <a:rPr lang="es-ES" b="1" dirty="0">
                <a:solidFill>
                  <a:srgbClr val="FFC000"/>
                </a:solidFill>
              </a:rPr>
              <a:t>Estrada, Vásquez, Peralta et al. (2018) y Estrada, Vásquez, Torres et al. (2018)</a:t>
            </a:r>
            <a:endParaRPr lang="es-PE" b="1" dirty="0">
              <a:solidFill>
                <a:srgbClr val="FFC000"/>
              </a:solidFill>
            </a:endParaRPr>
          </a:p>
        </p:txBody>
      </p:sp>
      <p:sp>
        <p:nvSpPr>
          <p:cNvPr id="7" name="Título 1">
            <a:extLst>
              <a:ext uri="{FF2B5EF4-FFF2-40B4-BE49-F238E27FC236}">
                <a16:creationId xmlns:a16="http://schemas.microsoft.com/office/drawing/2014/main" id="{6F38FBBE-35F4-EE83-0E9F-D73B7EC2A92C}"/>
              </a:ext>
            </a:extLst>
          </p:cNvPr>
          <p:cNvSpPr>
            <a:spLocks noGrp="1"/>
          </p:cNvSpPr>
          <p:nvPr>
            <p:ph type="title"/>
          </p:nvPr>
        </p:nvSpPr>
        <p:spPr>
          <a:xfrm>
            <a:off x="913795" y="821588"/>
            <a:ext cx="3706889" cy="1821918"/>
          </a:xfrm>
        </p:spPr>
        <p:txBody>
          <a:bodyPr/>
          <a:lstStyle/>
          <a:p>
            <a:r>
              <a:rPr lang="es-ES" dirty="0"/>
              <a:t>III. CITADO</a:t>
            </a:r>
            <a:endParaRPr lang="es-PE" dirty="0"/>
          </a:p>
        </p:txBody>
      </p:sp>
      <p:sp>
        <p:nvSpPr>
          <p:cNvPr id="8" name="Marcador de texto 3">
            <a:extLst>
              <a:ext uri="{FF2B5EF4-FFF2-40B4-BE49-F238E27FC236}">
                <a16:creationId xmlns:a16="http://schemas.microsoft.com/office/drawing/2014/main" id="{154C07BC-196F-A35F-3604-A10D45B12634}"/>
              </a:ext>
            </a:extLst>
          </p:cNvPr>
          <p:cNvSpPr txBox="1">
            <a:spLocks/>
          </p:cNvSpPr>
          <p:nvPr/>
        </p:nvSpPr>
        <p:spPr>
          <a:xfrm>
            <a:off x="913795" y="2885339"/>
            <a:ext cx="3706889" cy="30162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1800" b="1" dirty="0">
                <a:solidFill>
                  <a:srgbClr val="FFC000"/>
                </a:solidFill>
              </a:rPr>
              <a:t>3.4. REGLAS DE CITADO SEGÚN TIPO Y AUTORES</a:t>
            </a:r>
          </a:p>
          <a:p>
            <a:pPr algn="just"/>
            <a:r>
              <a:rPr lang="es-ES" b="1" dirty="0">
                <a:solidFill>
                  <a:srgbClr val="FFC000"/>
                </a:solidFill>
              </a:rPr>
              <a:t>3.4.2. CITA CON TRES AUTORES O MÁS</a:t>
            </a:r>
          </a:p>
          <a:p>
            <a:r>
              <a:rPr lang="es-ES" dirty="0"/>
              <a:t>Para una obra con tres autores o más, incluya, desde la primera citación, solo el apellido del primero más </a:t>
            </a:r>
            <a:r>
              <a:rPr lang="es-ES" sz="2000" b="1" dirty="0"/>
              <a:t>et al.</a:t>
            </a:r>
            <a:endParaRPr lang="es-PE" b="1" dirty="0">
              <a:solidFill>
                <a:srgbClr val="FFC000"/>
              </a:solidFill>
            </a:endParaRPr>
          </a:p>
        </p:txBody>
      </p:sp>
      <p:sp>
        <p:nvSpPr>
          <p:cNvPr id="13" name="Círculo: vacío 12">
            <a:extLst>
              <a:ext uri="{FF2B5EF4-FFF2-40B4-BE49-F238E27FC236}">
                <a16:creationId xmlns:a16="http://schemas.microsoft.com/office/drawing/2014/main" id="{7638C6D8-9C3A-1AB3-FD47-0EB46EFC1DB9}"/>
              </a:ext>
            </a:extLst>
          </p:cNvPr>
          <p:cNvSpPr/>
          <p:nvPr/>
        </p:nvSpPr>
        <p:spPr>
          <a:xfrm>
            <a:off x="387549" y="3713747"/>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157398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7DB9E07-0D82-8331-056A-2DB8A95BFAD1}"/>
              </a:ext>
            </a:extLst>
          </p:cNvPr>
          <p:cNvSpPr>
            <a:spLocks noGrp="1"/>
          </p:cNvSpPr>
          <p:nvPr>
            <p:ph type="title"/>
          </p:nvPr>
        </p:nvSpPr>
        <p:spPr/>
        <p:txBody>
          <a:bodyPr/>
          <a:lstStyle/>
          <a:p>
            <a:r>
              <a:rPr lang="es-ES" dirty="0"/>
              <a:t>RESUMEN</a:t>
            </a:r>
            <a:endParaRPr lang="es-PE" dirty="0"/>
          </a:p>
        </p:txBody>
      </p:sp>
      <p:graphicFrame>
        <p:nvGraphicFramePr>
          <p:cNvPr id="7" name="Tabla 7">
            <a:extLst>
              <a:ext uri="{FF2B5EF4-FFF2-40B4-BE49-F238E27FC236}">
                <a16:creationId xmlns:a16="http://schemas.microsoft.com/office/drawing/2014/main" id="{C595C5B0-9BFF-4BCA-300C-A8718A06965B}"/>
              </a:ext>
            </a:extLst>
          </p:cNvPr>
          <p:cNvGraphicFramePr>
            <a:graphicFrameLocks noGrp="1"/>
          </p:cNvGraphicFramePr>
          <p:nvPr>
            <p:extLst>
              <p:ext uri="{D42A27DB-BD31-4B8C-83A1-F6EECF244321}">
                <p14:modId xmlns:p14="http://schemas.microsoft.com/office/powerpoint/2010/main" val="1555324116"/>
              </p:ext>
            </p:extLst>
          </p:nvPr>
        </p:nvGraphicFramePr>
        <p:xfrm>
          <a:off x="913795" y="1680519"/>
          <a:ext cx="10775697" cy="4956110"/>
        </p:xfrm>
        <a:graphic>
          <a:graphicData uri="http://schemas.openxmlformats.org/drawingml/2006/table">
            <a:tbl>
              <a:tblPr firstRow="1" bandRow="1">
                <a:tableStyleId>{5C22544A-7EE6-4342-B048-85BDC9FD1C3A}</a:tableStyleId>
              </a:tblPr>
              <a:tblGrid>
                <a:gridCol w="3591899">
                  <a:extLst>
                    <a:ext uri="{9D8B030D-6E8A-4147-A177-3AD203B41FA5}">
                      <a16:colId xmlns:a16="http://schemas.microsoft.com/office/drawing/2014/main" val="1321549357"/>
                    </a:ext>
                  </a:extLst>
                </a:gridCol>
                <a:gridCol w="3591899">
                  <a:extLst>
                    <a:ext uri="{9D8B030D-6E8A-4147-A177-3AD203B41FA5}">
                      <a16:colId xmlns:a16="http://schemas.microsoft.com/office/drawing/2014/main" val="187756320"/>
                    </a:ext>
                  </a:extLst>
                </a:gridCol>
                <a:gridCol w="3591899">
                  <a:extLst>
                    <a:ext uri="{9D8B030D-6E8A-4147-A177-3AD203B41FA5}">
                      <a16:colId xmlns:a16="http://schemas.microsoft.com/office/drawing/2014/main" val="439261488"/>
                    </a:ext>
                  </a:extLst>
                </a:gridCol>
              </a:tblGrid>
              <a:tr h="790054">
                <a:tc>
                  <a:txBody>
                    <a:bodyPr/>
                    <a:lstStyle/>
                    <a:p>
                      <a:pPr algn="ctr"/>
                      <a:r>
                        <a:rPr lang="es-ES" sz="2000" b="1" dirty="0"/>
                        <a:t>Tipo de autor</a:t>
                      </a:r>
                      <a:endParaRPr lang="es-PE" sz="2000"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s-ES" sz="2000" dirty="0"/>
                        <a:t>Citación parentética</a:t>
                      </a:r>
                      <a:endParaRPr lang="es-PE"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s-ES" sz="2000" dirty="0"/>
                        <a:t>Citación narrativa</a:t>
                      </a:r>
                      <a:endParaRPr lang="es-PE"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4292814486"/>
                  </a:ext>
                </a:extLst>
              </a:tr>
              <a:tr h="790054">
                <a:tc>
                  <a:txBody>
                    <a:bodyPr/>
                    <a:lstStyle/>
                    <a:p>
                      <a:r>
                        <a:rPr lang="es-ES" sz="2000" dirty="0"/>
                        <a:t>Un autor</a:t>
                      </a:r>
                      <a:endParaRPr lang="es-PE"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r>
                        <a:rPr lang="es-PE" sz="2000" dirty="0"/>
                        <a:t>(Luna, 2020)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r>
                        <a:rPr lang="es-PE" sz="2000" dirty="0"/>
                        <a:t>Luna (2020)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547399231"/>
                  </a:ext>
                </a:extLst>
              </a:tr>
              <a:tr h="790054">
                <a:tc>
                  <a:txBody>
                    <a:bodyPr/>
                    <a:lstStyle/>
                    <a:p>
                      <a:r>
                        <a:rPr lang="es-ES" sz="2000" dirty="0"/>
                        <a:t>Dos autores</a:t>
                      </a:r>
                      <a:endParaRPr lang="es-PE"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r>
                        <a:rPr lang="es-PE" sz="2000" dirty="0"/>
                        <a:t>(Salas y </a:t>
                      </a:r>
                      <a:r>
                        <a:rPr lang="es-PE" sz="2000" dirty="0" err="1"/>
                        <a:t>D'Agostino</a:t>
                      </a:r>
                      <a:r>
                        <a:rPr lang="es-PE" sz="2000" dirty="0"/>
                        <a:t>, 2020)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r>
                        <a:rPr lang="es-PE" sz="2000" dirty="0"/>
                        <a:t>Salas y </a:t>
                      </a:r>
                      <a:r>
                        <a:rPr lang="es-PE" sz="2000" dirty="0" err="1"/>
                        <a:t>D'Agostino</a:t>
                      </a:r>
                      <a:r>
                        <a:rPr lang="es-PE" sz="2000" dirty="0"/>
                        <a:t> (2020)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3030010"/>
                  </a:ext>
                </a:extLst>
              </a:tr>
              <a:tr h="790054">
                <a:tc>
                  <a:txBody>
                    <a:bodyPr/>
                    <a:lstStyle/>
                    <a:p>
                      <a:r>
                        <a:rPr lang="es-ES" sz="2000" dirty="0"/>
                        <a:t>Tres autores o más</a:t>
                      </a:r>
                      <a:endParaRPr lang="es-PE"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r>
                        <a:rPr lang="es-PE" sz="2000" dirty="0"/>
                        <a:t>(Martin et al., 2020)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r>
                        <a:rPr lang="es-PE" sz="2000" dirty="0"/>
                        <a:t>Martin et al. (2020)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404438219"/>
                  </a:ext>
                </a:extLst>
              </a:tr>
              <a:tr h="868864">
                <a:tc>
                  <a:txBody>
                    <a:bodyPr/>
                    <a:lstStyle/>
                    <a:p>
                      <a:r>
                        <a:rPr lang="es-ES" sz="2000" dirty="0"/>
                        <a:t>Autor grupal con abreviatura Primera citación a Citaciones posteriores</a:t>
                      </a:r>
                      <a:endParaRPr lang="es-PE"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r>
                        <a:rPr lang="es-ES" sz="2000" dirty="0"/>
                        <a:t>(Organización de las Naciones Unidas [ONU], 2020) (ONU, 2020) </a:t>
                      </a:r>
                      <a:endParaRPr lang="es-PE"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r>
                        <a:rPr lang="es-ES" sz="2000" dirty="0"/>
                        <a:t>Organización de las Naciones Unidas (ONU, 2020) ONU (2020)</a:t>
                      </a:r>
                      <a:endParaRPr lang="es-PE"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191018726"/>
                  </a:ext>
                </a:extLst>
              </a:tr>
              <a:tr h="790054">
                <a:tc>
                  <a:txBody>
                    <a:bodyPr/>
                    <a:lstStyle/>
                    <a:p>
                      <a:r>
                        <a:rPr lang="es-PE" sz="2000" dirty="0"/>
                        <a:t>Autor grupal sin abreviatura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r>
                        <a:rPr lang="es-PE" sz="2000" dirty="0"/>
                        <a:t>(Universidad de Stanford, 2020)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a:txBody>
                    <a:bodyPr/>
                    <a:lstStyle/>
                    <a:p>
                      <a:r>
                        <a:rPr lang="es-PE" sz="2000" dirty="0"/>
                        <a:t>Universidad de Stanford (2020)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4185914524"/>
                  </a:ext>
                </a:extLst>
              </a:tr>
            </a:tbl>
          </a:graphicData>
        </a:graphic>
      </p:graphicFrame>
    </p:spTree>
    <p:extLst>
      <p:ext uri="{BB962C8B-B14F-4D97-AF65-F5344CB8AC3E}">
        <p14:creationId xmlns:p14="http://schemas.microsoft.com/office/powerpoint/2010/main" val="1611591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5BC188-F5D6-2A9C-4C24-C7BA061C34AE}"/>
              </a:ext>
            </a:extLst>
          </p:cNvPr>
          <p:cNvSpPr>
            <a:spLocks noGrp="1"/>
          </p:cNvSpPr>
          <p:nvPr>
            <p:ph type="title"/>
          </p:nvPr>
        </p:nvSpPr>
        <p:spPr>
          <a:xfrm>
            <a:off x="913795" y="-713873"/>
            <a:ext cx="3706889" cy="1821918"/>
          </a:xfrm>
        </p:spPr>
        <p:txBody>
          <a:bodyPr/>
          <a:lstStyle/>
          <a:p>
            <a:r>
              <a:rPr lang="es-ES" dirty="0"/>
              <a:t>III. CITADO</a:t>
            </a:r>
            <a:endParaRPr lang="es-PE" dirty="0"/>
          </a:p>
        </p:txBody>
      </p:sp>
      <p:sp>
        <p:nvSpPr>
          <p:cNvPr id="6" name="Marcador de texto 5">
            <a:extLst>
              <a:ext uri="{FF2B5EF4-FFF2-40B4-BE49-F238E27FC236}">
                <a16:creationId xmlns:a16="http://schemas.microsoft.com/office/drawing/2014/main" id="{D4932137-F897-885A-190C-4F99A0656E51}"/>
              </a:ext>
            </a:extLst>
          </p:cNvPr>
          <p:cNvSpPr>
            <a:spLocks noGrp="1"/>
          </p:cNvSpPr>
          <p:nvPr>
            <p:ph type="body" sz="half" idx="2"/>
          </p:nvPr>
        </p:nvSpPr>
        <p:spPr>
          <a:xfrm>
            <a:off x="746064" y="1371600"/>
            <a:ext cx="4885223" cy="5293895"/>
          </a:xfrm>
        </p:spPr>
        <p:txBody>
          <a:bodyPr>
            <a:normAutofit fontScale="70000" lnSpcReduction="20000"/>
          </a:bodyPr>
          <a:lstStyle/>
          <a:p>
            <a:r>
              <a:rPr lang="es-ES" sz="2900" b="1" dirty="0">
                <a:solidFill>
                  <a:srgbClr val="FFC000"/>
                </a:solidFill>
              </a:rPr>
              <a:t>3.4. REGLAS DE CITADO SEGÚN TIPO Y AUTORES</a:t>
            </a:r>
          </a:p>
          <a:p>
            <a:pPr algn="just"/>
            <a:r>
              <a:rPr lang="es-ES" sz="2300" b="1" dirty="0">
                <a:solidFill>
                  <a:srgbClr val="FFC000"/>
                </a:solidFill>
              </a:rPr>
              <a:t>3.4.3. FUENTE SECUNDARIA (CITA DE CITA)</a:t>
            </a:r>
          </a:p>
          <a:p>
            <a:pPr algn="just"/>
            <a:r>
              <a:rPr lang="es-ES" sz="2800" dirty="0"/>
              <a:t>Cuando cite una fuente secundaria, inclúyala en la lista de referencias. </a:t>
            </a:r>
          </a:p>
          <a:p>
            <a:pPr algn="just"/>
            <a:r>
              <a:rPr lang="es-ES" sz="2800" dirty="0"/>
              <a:t>En el texto, identifique la fuente primaria y luego escriba “como se cita en” la fuente secundaria que utilizó. </a:t>
            </a:r>
          </a:p>
          <a:p>
            <a:pPr algn="just"/>
            <a:r>
              <a:rPr lang="es-ES" sz="2800" dirty="0"/>
              <a:t>Si conoce el año de publicación de la fuente primaria, también inclúyalo en el texto. Por ejemplo, si lee una obra de Tapia (2016) en la que se cita a Riestra (2002), y no pudo leer la obra de este último, cítela como fuente original, seguida de la de Tapia (2016) como fuente secundaria. En la lista de referencias solo aparecerá la obra de Tapia (2016).</a:t>
            </a:r>
            <a:endParaRPr lang="es-PE" sz="1800" dirty="0"/>
          </a:p>
        </p:txBody>
      </p:sp>
      <p:grpSp>
        <p:nvGrpSpPr>
          <p:cNvPr id="11" name="Grupo 10">
            <a:extLst>
              <a:ext uri="{FF2B5EF4-FFF2-40B4-BE49-F238E27FC236}">
                <a16:creationId xmlns:a16="http://schemas.microsoft.com/office/drawing/2014/main" id="{C58A9B1C-2CA7-C767-6093-938FE8643C94}"/>
              </a:ext>
            </a:extLst>
          </p:cNvPr>
          <p:cNvGrpSpPr/>
          <p:nvPr/>
        </p:nvGrpSpPr>
        <p:grpSpPr>
          <a:xfrm>
            <a:off x="5851605" y="236634"/>
            <a:ext cx="6187440" cy="5851345"/>
            <a:chOff x="5090765" y="370669"/>
            <a:chExt cx="6187440" cy="3098797"/>
          </a:xfrm>
        </p:grpSpPr>
        <p:grpSp>
          <p:nvGrpSpPr>
            <p:cNvPr id="7" name="Grupo 6">
              <a:extLst>
                <a:ext uri="{FF2B5EF4-FFF2-40B4-BE49-F238E27FC236}">
                  <a16:creationId xmlns:a16="http://schemas.microsoft.com/office/drawing/2014/main" id="{F49DA8F3-360F-6AC4-1DEC-D0F9103E45C5}"/>
                </a:ext>
              </a:extLst>
            </p:cNvPr>
            <p:cNvGrpSpPr/>
            <p:nvPr/>
          </p:nvGrpSpPr>
          <p:grpSpPr>
            <a:xfrm>
              <a:off x="5090765" y="370669"/>
              <a:ext cx="6187440" cy="3098797"/>
              <a:chOff x="4712677" y="1266093"/>
              <a:chExt cx="6166338" cy="3571314"/>
            </a:xfrm>
          </p:grpSpPr>
          <p:sp>
            <p:nvSpPr>
              <p:cNvPr id="8" name="Rectángulo 7">
                <a:extLst>
                  <a:ext uri="{FF2B5EF4-FFF2-40B4-BE49-F238E27FC236}">
                    <a16:creationId xmlns:a16="http://schemas.microsoft.com/office/drawing/2014/main" id="{936F3068-79C9-6B96-6816-1F75314CD969}"/>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9566CB72-3417-6431-4C65-8BD815B26DC7}"/>
                  </a:ext>
                </a:extLst>
              </p:cNvPr>
              <p:cNvSpPr txBox="1"/>
              <p:nvPr/>
            </p:nvSpPr>
            <p:spPr>
              <a:xfrm>
                <a:off x="5450400" y="1266093"/>
                <a:ext cx="4868562" cy="2954075"/>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indent="444500">
                  <a:lnSpc>
                    <a:spcPct val="200000"/>
                  </a:lnSpc>
                </a:pPr>
                <a:r>
                  <a:rPr lang="es-ES" sz="1200" dirty="0">
                    <a:solidFill>
                      <a:schemeClr val="bg1"/>
                    </a:solidFill>
                  </a:rPr>
                  <a:t>Riestra (2002, como se cita en Tapia, 2016) plantea que “es preciso interactuar con los alumnos para que se apropien de los géneros textuales propios del ámbito universitario” (p. 100)</a:t>
                </a:r>
              </a:p>
              <a:p>
                <a:pPr indent="444500">
                  <a:lnSpc>
                    <a:spcPct val="200000"/>
                  </a:lnSpc>
                </a:pPr>
                <a:r>
                  <a:rPr lang="es-ES" sz="1200" dirty="0">
                    <a:solidFill>
                      <a:schemeClr val="bg1"/>
                    </a:solidFill>
                  </a:rPr>
                  <a:t>En relación al autor con el lector, “es preciso interactuar con los alumnos para que se apropien de los géneros textuales propios del ámbito universitario” (Riestra, 2002, como se cita en Tapia, 2016, p. 100).</a:t>
                </a:r>
              </a:p>
              <a:p>
                <a:pPr indent="444500">
                  <a:lnSpc>
                    <a:spcPct val="200000"/>
                  </a:lnSpc>
                </a:pPr>
                <a:endParaRPr lang="es-ES" sz="1200" dirty="0">
                  <a:solidFill>
                    <a:schemeClr val="bg1"/>
                  </a:solidFill>
                </a:endParaRPr>
              </a:p>
              <a:p>
                <a:pPr>
                  <a:lnSpc>
                    <a:spcPct val="200000"/>
                  </a:lnSpc>
                </a:pPr>
                <a:r>
                  <a:rPr lang="es-ES" sz="1200" dirty="0">
                    <a:solidFill>
                      <a:srgbClr val="FFC000"/>
                    </a:solidFill>
                  </a:rPr>
                  <a:t>Si se desconoce el año de la fuente primaria, omítalo en la cita.</a:t>
                </a:r>
              </a:p>
              <a:p>
                <a:pPr indent="444500">
                  <a:lnSpc>
                    <a:spcPct val="200000"/>
                  </a:lnSpc>
                </a:pPr>
                <a:endParaRPr lang="es-ES" sz="1200" dirty="0">
                  <a:solidFill>
                    <a:srgbClr val="FFC000"/>
                  </a:solidFill>
                  <a:latin typeface="Times New Roman" panose="02020603050405020304" pitchFamily="18" charset="0"/>
                  <a:cs typeface="Times New Roman" panose="02020603050405020304" pitchFamily="18" charset="0"/>
                </a:endParaRPr>
              </a:p>
              <a:p>
                <a:pPr indent="444500">
                  <a:lnSpc>
                    <a:spcPct val="200000"/>
                  </a:lnSpc>
                </a:pPr>
                <a:r>
                  <a:rPr lang="es-ES" sz="1200" dirty="0">
                    <a:solidFill>
                      <a:schemeClr val="bg1"/>
                    </a:solidFill>
                  </a:rPr>
                  <a:t>El diario de Allport (como se cita en Nicholson, 2003) </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10" name="Rectángulo 9">
              <a:extLst>
                <a:ext uri="{FF2B5EF4-FFF2-40B4-BE49-F238E27FC236}">
                  <a16:creationId xmlns:a16="http://schemas.microsoft.com/office/drawing/2014/main" id="{6CFE8A97-37C4-7AFB-A68E-D4050558F8CD}"/>
                </a:ext>
              </a:extLst>
            </p:cNvPr>
            <p:cNvSpPr/>
            <p:nvPr/>
          </p:nvSpPr>
          <p:spPr>
            <a:xfrm>
              <a:off x="5831012" y="370669"/>
              <a:ext cx="4706946" cy="3098797"/>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Círculo: vacío 12">
            <a:extLst>
              <a:ext uri="{FF2B5EF4-FFF2-40B4-BE49-F238E27FC236}">
                <a16:creationId xmlns:a16="http://schemas.microsoft.com/office/drawing/2014/main" id="{53881A38-87AE-3F4A-1D95-B3743D11A793}"/>
              </a:ext>
            </a:extLst>
          </p:cNvPr>
          <p:cNvSpPr/>
          <p:nvPr/>
        </p:nvSpPr>
        <p:spPr>
          <a:xfrm>
            <a:off x="345272" y="1981200"/>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280444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5BC188-F5D6-2A9C-4C24-C7BA061C34AE}"/>
              </a:ext>
            </a:extLst>
          </p:cNvPr>
          <p:cNvSpPr>
            <a:spLocks noGrp="1"/>
          </p:cNvSpPr>
          <p:nvPr>
            <p:ph type="title"/>
          </p:nvPr>
        </p:nvSpPr>
        <p:spPr>
          <a:xfrm>
            <a:off x="1148175" y="0"/>
            <a:ext cx="3706889" cy="1821918"/>
          </a:xfrm>
        </p:spPr>
        <p:txBody>
          <a:bodyPr/>
          <a:lstStyle/>
          <a:p>
            <a:r>
              <a:rPr lang="es-ES" dirty="0"/>
              <a:t>III. CITADO</a:t>
            </a:r>
            <a:endParaRPr lang="es-PE" dirty="0"/>
          </a:p>
        </p:txBody>
      </p:sp>
      <p:sp>
        <p:nvSpPr>
          <p:cNvPr id="6" name="Marcador de texto 5">
            <a:extLst>
              <a:ext uri="{FF2B5EF4-FFF2-40B4-BE49-F238E27FC236}">
                <a16:creationId xmlns:a16="http://schemas.microsoft.com/office/drawing/2014/main" id="{D4932137-F897-885A-190C-4F99A0656E51}"/>
              </a:ext>
            </a:extLst>
          </p:cNvPr>
          <p:cNvSpPr>
            <a:spLocks noGrp="1"/>
          </p:cNvSpPr>
          <p:nvPr>
            <p:ph type="body" sz="half" idx="2"/>
          </p:nvPr>
        </p:nvSpPr>
        <p:spPr>
          <a:xfrm>
            <a:off x="745404" y="2294033"/>
            <a:ext cx="4512432" cy="3529251"/>
          </a:xfrm>
        </p:spPr>
        <p:txBody>
          <a:bodyPr>
            <a:normAutofit fontScale="70000" lnSpcReduction="20000"/>
          </a:bodyPr>
          <a:lstStyle/>
          <a:p>
            <a:r>
              <a:rPr lang="es-ES" sz="2900" b="1" dirty="0">
                <a:solidFill>
                  <a:srgbClr val="FFC000"/>
                </a:solidFill>
              </a:rPr>
              <a:t>3.4. REGLAS DE CITADO SEGÚN TIPO Y AUTORES</a:t>
            </a:r>
          </a:p>
          <a:p>
            <a:pPr algn="just"/>
            <a:r>
              <a:rPr lang="es-ES" sz="2300" b="1" dirty="0">
                <a:solidFill>
                  <a:srgbClr val="FFC000"/>
                </a:solidFill>
              </a:rPr>
              <a:t>3.4.4. CITAS TRADUCIDAS</a:t>
            </a:r>
          </a:p>
          <a:p>
            <a:pPr algn="just"/>
            <a:r>
              <a:rPr lang="es-ES" sz="2300" b="1" dirty="0">
                <a:solidFill>
                  <a:srgbClr val="FFC000"/>
                </a:solidFill>
              </a:rPr>
              <a:t>3.4.4.1. Traducción propia</a:t>
            </a:r>
          </a:p>
          <a:p>
            <a:pPr algn="just"/>
            <a:r>
              <a:rPr lang="es-ES" sz="2800" dirty="0"/>
              <a:t>Si requiere citar una fuente de otro idioma (inglés, francés, etc.), puede presentar una traducción propia prescindiendo del original; asimismo, puede considerarla como una cita de paráfrasis porque una traducción no es una cita directa. </a:t>
            </a:r>
            <a:endParaRPr lang="es-PE" sz="2000" dirty="0"/>
          </a:p>
        </p:txBody>
      </p:sp>
      <p:grpSp>
        <p:nvGrpSpPr>
          <p:cNvPr id="2" name="Grupo 1">
            <a:extLst>
              <a:ext uri="{FF2B5EF4-FFF2-40B4-BE49-F238E27FC236}">
                <a16:creationId xmlns:a16="http://schemas.microsoft.com/office/drawing/2014/main" id="{6CD427CF-64B7-B6DF-6DA1-D359FEC391E8}"/>
              </a:ext>
            </a:extLst>
          </p:cNvPr>
          <p:cNvGrpSpPr/>
          <p:nvPr/>
        </p:nvGrpSpPr>
        <p:grpSpPr>
          <a:xfrm>
            <a:off x="5652023" y="2430376"/>
            <a:ext cx="6187440" cy="2269931"/>
            <a:chOff x="5090765" y="370669"/>
            <a:chExt cx="6187440" cy="3098797"/>
          </a:xfrm>
        </p:grpSpPr>
        <p:grpSp>
          <p:nvGrpSpPr>
            <p:cNvPr id="3" name="Grupo 2">
              <a:extLst>
                <a:ext uri="{FF2B5EF4-FFF2-40B4-BE49-F238E27FC236}">
                  <a16:creationId xmlns:a16="http://schemas.microsoft.com/office/drawing/2014/main" id="{7438953B-43E6-A194-F1C5-286B4A6A191D}"/>
                </a:ext>
              </a:extLst>
            </p:cNvPr>
            <p:cNvGrpSpPr/>
            <p:nvPr/>
          </p:nvGrpSpPr>
          <p:grpSpPr>
            <a:xfrm>
              <a:off x="5090765" y="370669"/>
              <a:ext cx="6187440" cy="3098797"/>
              <a:chOff x="4712677" y="1266093"/>
              <a:chExt cx="6166338" cy="3571314"/>
            </a:xfrm>
          </p:grpSpPr>
          <p:sp>
            <p:nvSpPr>
              <p:cNvPr id="12" name="Rectángulo 11">
                <a:extLst>
                  <a:ext uri="{FF2B5EF4-FFF2-40B4-BE49-F238E27FC236}">
                    <a16:creationId xmlns:a16="http://schemas.microsoft.com/office/drawing/2014/main" id="{99DA958F-F3F0-6B8F-53AD-6DF8F89790A0}"/>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CuadroTexto 12">
                <a:extLst>
                  <a:ext uri="{FF2B5EF4-FFF2-40B4-BE49-F238E27FC236}">
                    <a16:creationId xmlns:a16="http://schemas.microsoft.com/office/drawing/2014/main" id="{14772443-1DC0-94EB-5574-D92C1B779893}"/>
                  </a:ext>
                </a:extLst>
              </p:cNvPr>
              <p:cNvSpPr txBox="1"/>
              <p:nvPr/>
            </p:nvSpPr>
            <p:spPr>
              <a:xfrm>
                <a:off x="5450400" y="1266093"/>
                <a:ext cx="4868562" cy="962257"/>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indent="444500">
                  <a:lnSpc>
                    <a:spcPct val="200000"/>
                  </a:lnSpc>
                </a:pPr>
                <a:r>
                  <a:rPr lang="es-ES" sz="1200" dirty="0">
                    <a:solidFill>
                      <a:schemeClr val="bg1"/>
                    </a:solidFill>
                  </a:rPr>
                  <a:t>En el experimento de entregar el regalo a su tío, el niño lo hace la primera vez sin intención de abrir el paquete; la segunda, con la intención de mostrarle cómo funciona (Piaget, 1950)</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5" name="Rectángulo 4">
              <a:extLst>
                <a:ext uri="{FF2B5EF4-FFF2-40B4-BE49-F238E27FC236}">
                  <a16:creationId xmlns:a16="http://schemas.microsoft.com/office/drawing/2014/main" id="{CDD85521-8288-025C-8D38-3D7D4C3A64E1}"/>
                </a:ext>
              </a:extLst>
            </p:cNvPr>
            <p:cNvSpPr/>
            <p:nvPr/>
          </p:nvSpPr>
          <p:spPr>
            <a:xfrm>
              <a:off x="5831012" y="604445"/>
              <a:ext cx="4706946" cy="2204553"/>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4" name="Círculo: vacío 13">
            <a:extLst>
              <a:ext uri="{FF2B5EF4-FFF2-40B4-BE49-F238E27FC236}">
                <a16:creationId xmlns:a16="http://schemas.microsoft.com/office/drawing/2014/main" id="{03E815FE-A654-4DFE-F369-080A06A920DE}"/>
              </a:ext>
            </a:extLst>
          </p:cNvPr>
          <p:cNvSpPr/>
          <p:nvPr/>
        </p:nvSpPr>
        <p:spPr>
          <a:xfrm>
            <a:off x="351217" y="3374839"/>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535452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5BC188-F5D6-2A9C-4C24-C7BA061C34AE}"/>
              </a:ext>
            </a:extLst>
          </p:cNvPr>
          <p:cNvSpPr>
            <a:spLocks noGrp="1"/>
          </p:cNvSpPr>
          <p:nvPr>
            <p:ph type="title"/>
          </p:nvPr>
        </p:nvSpPr>
        <p:spPr>
          <a:xfrm>
            <a:off x="1148175" y="0"/>
            <a:ext cx="3706889" cy="1821918"/>
          </a:xfrm>
        </p:spPr>
        <p:txBody>
          <a:bodyPr/>
          <a:lstStyle/>
          <a:p>
            <a:r>
              <a:rPr lang="es-ES" dirty="0"/>
              <a:t>III. CITADO</a:t>
            </a:r>
            <a:endParaRPr lang="es-PE" dirty="0"/>
          </a:p>
        </p:txBody>
      </p:sp>
      <p:sp>
        <p:nvSpPr>
          <p:cNvPr id="6" name="Marcador de texto 5">
            <a:extLst>
              <a:ext uri="{FF2B5EF4-FFF2-40B4-BE49-F238E27FC236}">
                <a16:creationId xmlns:a16="http://schemas.microsoft.com/office/drawing/2014/main" id="{D4932137-F897-885A-190C-4F99A0656E51}"/>
              </a:ext>
            </a:extLst>
          </p:cNvPr>
          <p:cNvSpPr>
            <a:spLocks noGrp="1"/>
          </p:cNvSpPr>
          <p:nvPr>
            <p:ph type="body" sz="half" idx="2"/>
          </p:nvPr>
        </p:nvSpPr>
        <p:spPr>
          <a:xfrm>
            <a:off x="745404" y="2294033"/>
            <a:ext cx="4512432" cy="4082704"/>
          </a:xfrm>
        </p:spPr>
        <p:txBody>
          <a:bodyPr>
            <a:normAutofit fontScale="70000" lnSpcReduction="20000"/>
          </a:bodyPr>
          <a:lstStyle/>
          <a:p>
            <a:r>
              <a:rPr lang="es-ES" sz="2900" b="1" dirty="0">
                <a:solidFill>
                  <a:srgbClr val="FFC000"/>
                </a:solidFill>
              </a:rPr>
              <a:t>3.4. REGLAS DE CITADO SEGÚN TIPO Y AUTORES</a:t>
            </a:r>
          </a:p>
          <a:p>
            <a:pPr algn="just"/>
            <a:r>
              <a:rPr lang="es-ES" sz="2300" b="1" dirty="0">
                <a:solidFill>
                  <a:srgbClr val="FFC000"/>
                </a:solidFill>
              </a:rPr>
              <a:t>3.4.4. CITAS TRADUCIDAS</a:t>
            </a:r>
          </a:p>
          <a:p>
            <a:pPr algn="just"/>
            <a:r>
              <a:rPr lang="es-ES" sz="2300" b="1" dirty="0">
                <a:solidFill>
                  <a:srgbClr val="FFC000"/>
                </a:solidFill>
              </a:rPr>
              <a:t>3.4.4.2. Cita original y traducción propia</a:t>
            </a:r>
          </a:p>
          <a:p>
            <a:pPr algn="just"/>
            <a:r>
              <a:rPr lang="es-ES" sz="2800" dirty="0"/>
              <a:t>Si desea presentar una cita de otro idioma y la traducción personal, colóquela (del otro idioma) como cita corta (menos de 40 palabras) o en bloque (de 40 palabras o más). Luego de la cita en otro idioma, escriba la traducción al español entre corchetes; finalmente, agregue la fuente, el año y la página.</a:t>
            </a:r>
            <a:endParaRPr lang="es-PE" sz="1800" dirty="0"/>
          </a:p>
        </p:txBody>
      </p:sp>
      <p:grpSp>
        <p:nvGrpSpPr>
          <p:cNvPr id="7" name="Grupo 6">
            <a:extLst>
              <a:ext uri="{FF2B5EF4-FFF2-40B4-BE49-F238E27FC236}">
                <a16:creationId xmlns:a16="http://schemas.microsoft.com/office/drawing/2014/main" id="{863136A4-3369-B118-AB30-1DF4C2662713}"/>
              </a:ext>
            </a:extLst>
          </p:cNvPr>
          <p:cNvGrpSpPr/>
          <p:nvPr/>
        </p:nvGrpSpPr>
        <p:grpSpPr>
          <a:xfrm>
            <a:off x="5652023" y="910959"/>
            <a:ext cx="6187440" cy="5163050"/>
            <a:chOff x="5090765" y="370669"/>
            <a:chExt cx="6187440" cy="3098798"/>
          </a:xfrm>
        </p:grpSpPr>
        <p:grpSp>
          <p:nvGrpSpPr>
            <p:cNvPr id="8" name="Grupo 7">
              <a:extLst>
                <a:ext uri="{FF2B5EF4-FFF2-40B4-BE49-F238E27FC236}">
                  <a16:creationId xmlns:a16="http://schemas.microsoft.com/office/drawing/2014/main" id="{87566D09-4382-D44F-AC7C-95F7D2E5CA71}"/>
                </a:ext>
              </a:extLst>
            </p:cNvPr>
            <p:cNvGrpSpPr/>
            <p:nvPr/>
          </p:nvGrpSpPr>
          <p:grpSpPr>
            <a:xfrm>
              <a:off x="5090765" y="370669"/>
              <a:ext cx="6187440" cy="3098798"/>
              <a:chOff x="4712677" y="1266093"/>
              <a:chExt cx="6166338" cy="3571314"/>
            </a:xfrm>
          </p:grpSpPr>
          <p:sp>
            <p:nvSpPr>
              <p:cNvPr id="10" name="Rectángulo 9">
                <a:extLst>
                  <a:ext uri="{FF2B5EF4-FFF2-40B4-BE49-F238E27FC236}">
                    <a16:creationId xmlns:a16="http://schemas.microsoft.com/office/drawing/2014/main" id="{66CE963C-A0FD-A4A8-56C3-E9DD1F31540F}"/>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CuadroTexto 10">
                <a:extLst>
                  <a:ext uri="{FF2B5EF4-FFF2-40B4-BE49-F238E27FC236}">
                    <a16:creationId xmlns:a16="http://schemas.microsoft.com/office/drawing/2014/main" id="{C74DF723-FFB2-69A2-B3E2-3994E59A8536}"/>
                  </a:ext>
                </a:extLst>
              </p:cNvPr>
              <p:cNvSpPr txBox="1"/>
              <p:nvPr/>
            </p:nvSpPr>
            <p:spPr>
              <a:xfrm>
                <a:off x="5450400" y="1266093"/>
                <a:ext cx="4868562" cy="2836950"/>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marL="444500">
                  <a:lnSpc>
                    <a:spcPct val="200000"/>
                  </a:lnSpc>
                </a:pPr>
                <a:r>
                  <a:rPr lang="es-PE" sz="1200" dirty="0">
                    <a:solidFill>
                      <a:schemeClr val="bg1"/>
                    </a:solidFill>
                  </a:rPr>
                  <a:t>Economistas de la escuela austríaca han afirmado que: </a:t>
                </a:r>
                <a:r>
                  <a:rPr lang="es-PE" sz="1200" dirty="0" err="1">
                    <a:solidFill>
                      <a:schemeClr val="bg1"/>
                    </a:solidFill>
                  </a:rPr>
                  <a:t>It’s</a:t>
                </a:r>
                <a:r>
                  <a:rPr lang="es-PE" sz="1200" dirty="0">
                    <a:solidFill>
                      <a:schemeClr val="bg1"/>
                    </a:solidFill>
                  </a:rPr>
                  <a:t> </a:t>
                </a:r>
                <a:r>
                  <a:rPr lang="es-PE" sz="1200" dirty="0" err="1">
                    <a:solidFill>
                      <a:schemeClr val="bg1"/>
                    </a:solidFill>
                  </a:rPr>
                  <a:t>not</a:t>
                </a:r>
                <a:r>
                  <a:rPr lang="es-PE" sz="1200" dirty="0">
                    <a:solidFill>
                      <a:schemeClr val="bg1"/>
                    </a:solidFill>
                  </a:rPr>
                  <a:t> </a:t>
                </a:r>
                <a:r>
                  <a:rPr lang="es-PE" sz="1200" dirty="0" err="1">
                    <a:solidFill>
                      <a:schemeClr val="bg1"/>
                    </a:solidFill>
                  </a:rPr>
                  <a:t>an</a:t>
                </a:r>
                <a:r>
                  <a:rPr lang="es-PE" sz="1200" dirty="0">
                    <a:solidFill>
                      <a:schemeClr val="bg1"/>
                    </a:solidFill>
                  </a:rPr>
                  <a:t> </a:t>
                </a:r>
                <a:r>
                  <a:rPr lang="es-PE" sz="1200" dirty="0" err="1">
                    <a:solidFill>
                      <a:schemeClr val="bg1"/>
                    </a:solidFill>
                  </a:rPr>
                  <a:t>endlessly</a:t>
                </a:r>
                <a:r>
                  <a:rPr lang="es-PE" sz="1200" dirty="0">
                    <a:solidFill>
                      <a:schemeClr val="bg1"/>
                    </a:solidFill>
                  </a:rPr>
                  <a:t> </a:t>
                </a:r>
                <a:r>
                  <a:rPr lang="es-PE" sz="1200" dirty="0" err="1">
                    <a:solidFill>
                      <a:schemeClr val="bg1"/>
                    </a:solidFill>
                  </a:rPr>
                  <a:t>expanding</a:t>
                </a:r>
                <a:r>
                  <a:rPr lang="es-PE" sz="1200" dirty="0">
                    <a:solidFill>
                      <a:schemeClr val="bg1"/>
                    </a:solidFill>
                  </a:rPr>
                  <a:t> </a:t>
                </a:r>
                <a:r>
                  <a:rPr lang="es-PE" sz="1200" dirty="0" err="1">
                    <a:solidFill>
                      <a:schemeClr val="bg1"/>
                    </a:solidFill>
                  </a:rPr>
                  <a:t>list</a:t>
                </a:r>
                <a:r>
                  <a:rPr lang="es-PE" sz="1200" dirty="0">
                    <a:solidFill>
                      <a:schemeClr val="bg1"/>
                    </a:solidFill>
                  </a:rPr>
                  <a:t> </a:t>
                </a:r>
                <a:r>
                  <a:rPr lang="es-PE" sz="1200" dirty="0" err="1">
                    <a:solidFill>
                      <a:schemeClr val="bg1"/>
                    </a:solidFill>
                  </a:rPr>
                  <a:t>of</a:t>
                </a:r>
                <a:r>
                  <a:rPr lang="es-PE" sz="1200" dirty="0">
                    <a:solidFill>
                      <a:schemeClr val="bg1"/>
                    </a:solidFill>
                  </a:rPr>
                  <a:t> </a:t>
                </a:r>
                <a:r>
                  <a:rPr lang="es-PE" sz="1200" dirty="0" err="1">
                    <a:solidFill>
                      <a:schemeClr val="bg1"/>
                    </a:solidFill>
                  </a:rPr>
                  <a:t>rights</a:t>
                </a:r>
                <a:r>
                  <a:rPr lang="es-PE" sz="1200" dirty="0">
                    <a:solidFill>
                      <a:schemeClr val="bg1"/>
                    </a:solidFill>
                  </a:rPr>
                  <a:t> —</a:t>
                </a:r>
                <a:r>
                  <a:rPr lang="es-PE" sz="1200" dirty="0" err="1">
                    <a:solidFill>
                      <a:schemeClr val="bg1"/>
                    </a:solidFill>
                  </a:rPr>
                  <a:t>the</a:t>
                </a:r>
                <a:r>
                  <a:rPr lang="es-PE" sz="1200" dirty="0">
                    <a:solidFill>
                      <a:schemeClr val="bg1"/>
                    </a:solidFill>
                  </a:rPr>
                  <a:t> ‘</a:t>
                </a:r>
                <a:r>
                  <a:rPr lang="es-PE" sz="1200" dirty="0" err="1">
                    <a:solidFill>
                      <a:schemeClr val="bg1"/>
                    </a:solidFill>
                  </a:rPr>
                  <a:t>right</a:t>
                </a:r>
                <a:r>
                  <a:rPr lang="es-PE" sz="1200" dirty="0">
                    <a:solidFill>
                      <a:schemeClr val="bg1"/>
                    </a:solidFill>
                  </a:rPr>
                  <a:t>’ </a:t>
                </a:r>
                <a:r>
                  <a:rPr lang="es-PE" sz="1200" dirty="0" err="1">
                    <a:solidFill>
                      <a:schemeClr val="bg1"/>
                    </a:solidFill>
                  </a:rPr>
                  <a:t>to</a:t>
                </a:r>
                <a:r>
                  <a:rPr lang="es-PE" sz="1200" dirty="0">
                    <a:solidFill>
                      <a:schemeClr val="bg1"/>
                    </a:solidFill>
                  </a:rPr>
                  <a:t> </a:t>
                </a:r>
                <a:r>
                  <a:rPr lang="es-PE" sz="1200" dirty="0" err="1">
                    <a:solidFill>
                      <a:schemeClr val="bg1"/>
                    </a:solidFill>
                  </a:rPr>
                  <a:t>education</a:t>
                </a:r>
                <a:r>
                  <a:rPr lang="es-PE" sz="1200" dirty="0">
                    <a:solidFill>
                      <a:schemeClr val="bg1"/>
                    </a:solidFill>
                  </a:rPr>
                  <a:t>, </a:t>
                </a:r>
                <a:r>
                  <a:rPr lang="es-PE" sz="1200" dirty="0" err="1">
                    <a:solidFill>
                      <a:schemeClr val="bg1"/>
                    </a:solidFill>
                  </a:rPr>
                  <a:t>the</a:t>
                </a:r>
                <a:r>
                  <a:rPr lang="es-PE" sz="1200" dirty="0">
                    <a:solidFill>
                      <a:schemeClr val="bg1"/>
                    </a:solidFill>
                  </a:rPr>
                  <a:t> ‘</a:t>
                </a:r>
                <a:r>
                  <a:rPr lang="es-PE" sz="1200" dirty="0" err="1">
                    <a:solidFill>
                      <a:schemeClr val="bg1"/>
                    </a:solidFill>
                  </a:rPr>
                  <a:t>right</a:t>
                </a:r>
                <a:r>
                  <a:rPr lang="es-PE" sz="1200" dirty="0">
                    <a:solidFill>
                      <a:schemeClr val="bg1"/>
                    </a:solidFill>
                  </a:rPr>
                  <a:t>’ </a:t>
                </a:r>
                <a:r>
                  <a:rPr lang="es-PE" sz="1200" dirty="0" err="1">
                    <a:solidFill>
                      <a:schemeClr val="bg1"/>
                    </a:solidFill>
                  </a:rPr>
                  <a:t>to</a:t>
                </a:r>
                <a:r>
                  <a:rPr lang="es-PE" sz="1200" dirty="0">
                    <a:solidFill>
                      <a:schemeClr val="bg1"/>
                    </a:solidFill>
                  </a:rPr>
                  <a:t> </a:t>
                </a:r>
                <a:r>
                  <a:rPr lang="es-PE" sz="1200" dirty="0" err="1">
                    <a:solidFill>
                      <a:schemeClr val="bg1"/>
                    </a:solidFill>
                  </a:rPr>
                  <a:t>health</a:t>
                </a:r>
                <a:r>
                  <a:rPr lang="es-PE" sz="1200" dirty="0">
                    <a:solidFill>
                      <a:schemeClr val="bg1"/>
                    </a:solidFill>
                  </a:rPr>
                  <a:t> care, </a:t>
                </a:r>
                <a:r>
                  <a:rPr lang="es-PE" sz="1200" dirty="0" err="1">
                    <a:solidFill>
                      <a:schemeClr val="bg1"/>
                    </a:solidFill>
                  </a:rPr>
                  <a:t>the</a:t>
                </a:r>
                <a:r>
                  <a:rPr lang="es-PE" sz="1200" dirty="0">
                    <a:solidFill>
                      <a:schemeClr val="bg1"/>
                    </a:solidFill>
                  </a:rPr>
                  <a:t> ‘</a:t>
                </a:r>
                <a:r>
                  <a:rPr lang="es-PE" sz="1200" dirty="0" err="1">
                    <a:solidFill>
                      <a:schemeClr val="bg1"/>
                    </a:solidFill>
                  </a:rPr>
                  <a:t>right</a:t>
                </a:r>
                <a:r>
                  <a:rPr lang="es-PE" sz="1200" dirty="0">
                    <a:solidFill>
                      <a:schemeClr val="bg1"/>
                    </a:solidFill>
                  </a:rPr>
                  <a:t>’ </a:t>
                </a:r>
                <a:r>
                  <a:rPr lang="es-PE" sz="1200" dirty="0" err="1">
                    <a:solidFill>
                      <a:schemeClr val="bg1"/>
                    </a:solidFill>
                  </a:rPr>
                  <a:t>to</a:t>
                </a:r>
                <a:r>
                  <a:rPr lang="es-PE" sz="1200" dirty="0">
                    <a:solidFill>
                      <a:schemeClr val="bg1"/>
                    </a:solidFill>
                  </a:rPr>
                  <a:t> </a:t>
                </a:r>
                <a:r>
                  <a:rPr lang="es-PE" sz="1200" dirty="0" err="1">
                    <a:solidFill>
                      <a:schemeClr val="bg1"/>
                    </a:solidFill>
                  </a:rPr>
                  <a:t>food</a:t>
                </a:r>
                <a:r>
                  <a:rPr lang="es-PE" sz="1200" dirty="0">
                    <a:solidFill>
                      <a:schemeClr val="bg1"/>
                    </a:solidFill>
                  </a:rPr>
                  <a:t> and </a:t>
                </a:r>
                <a:r>
                  <a:rPr lang="es-PE" sz="1200" dirty="0" err="1">
                    <a:solidFill>
                      <a:schemeClr val="bg1"/>
                    </a:solidFill>
                  </a:rPr>
                  <a:t>housing</a:t>
                </a:r>
                <a:r>
                  <a:rPr lang="es-PE" sz="1200" dirty="0">
                    <a:solidFill>
                      <a:schemeClr val="bg1"/>
                    </a:solidFill>
                  </a:rPr>
                  <a:t>. </a:t>
                </a:r>
                <a:r>
                  <a:rPr lang="es-PE" sz="1200" dirty="0" err="1">
                    <a:solidFill>
                      <a:schemeClr val="bg1"/>
                    </a:solidFill>
                  </a:rPr>
                  <a:t>That’s</a:t>
                </a:r>
                <a:r>
                  <a:rPr lang="es-PE" sz="1200" dirty="0">
                    <a:solidFill>
                      <a:schemeClr val="bg1"/>
                    </a:solidFill>
                  </a:rPr>
                  <a:t> </a:t>
                </a:r>
                <a:r>
                  <a:rPr lang="es-PE" sz="1200" dirty="0" err="1">
                    <a:solidFill>
                      <a:schemeClr val="bg1"/>
                    </a:solidFill>
                  </a:rPr>
                  <a:t>not</a:t>
                </a:r>
                <a:r>
                  <a:rPr lang="es-PE" sz="1200" dirty="0">
                    <a:solidFill>
                      <a:schemeClr val="bg1"/>
                    </a:solidFill>
                  </a:rPr>
                  <a:t> </a:t>
                </a:r>
                <a:r>
                  <a:rPr lang="es-PE" sz="1200" dirty="0" err="1">
                    <a:solidFill>
                      <a:schemeClr val="bg1"/>
                    </a:solidFill>
                  </a:rPr>
                  <a:t>freedom</a:t>
                </a:r>
                <a:r>
                  <a:rPr lang="es-PE" sz="1200" dirty="0">
                    <a:solidFill>
                      <a:schemeClr val="bg1"/>
                    </a:solidFill>
                  </a:rPr>
                  <a:t>, </a:t>
                </a:r>
                <a:r>
                  <a:rPr lang="es-PE" sz="1200" dirty="0" err="1">
                    <a:solidFill>
                      <a:schemeClr val="bg1"/>
                    </a:solidFill>
                  </a:rPr>
                  <a:t>that’s</a:t>
                </a:r>
                <a:r>
                  <a:rPr lang="es-PE" sz="1200" dirty="0">
                    <a:solidFill>
                      <a:schemeClr val="bg1"/>
                    </a:solidFill>
                  </a:rPr>
                  <a:t> </a:t>
                </a:r>
                <a:r>
                  <a:rPr lang="es-PE" sz="1200" dirty="0" err="1">
                    <a:solidFill>
                      <a:schemeClr val="bg1"/>
                    </a:solidFill>
                  </a:rPr>
                  <a:t>dependency</a:t>
                </a:r>
                <a:r>
                  <a:rPr lang="es-PE" sz="1200" dirty="0">
                    <a:solidFill>
                      <a:schemeClr val="bg1"/>
                    </a:solidFill>
                  </a:rPr>
                  <a:t>. </a:t>
                </a:r>
                <a:r>
                  <a:rPr lang="es-PE" sz="1200" dirty="0" err="1">
                    <a:solidFill>
                      <a:schemeClr val="bg1"/>
                    </a:solidFill>
                  </a:rPr>
                  <a:t>Those</a:t>
                </a:r>
                <a:r>
                  <a:rPr lang="es-PE" sz="1200" dirty="0">
                    <a:solidFill>
                      <a:schemeClr val="bg1"/>
                    </a:solidFill>
                  </a:rPr>
                  <a:t> </a:t>
                </a:r>
                <a:r>
                  <a:rPr lang="es-PE" sz="1200" dirty="0" err="1">
                    <a:solidFill>
                      <a:schemeClr val="bg1"/>
                    </a:solidFill>
                  </a:rPr>
                  <a:t>aren’t</a:t>
                </a:r>
                <a:r>
                  <a:rPr lang="es-PE" sz="1200" dirty="0">
                    <a:solidFill>
                      <a:schemeClr val="bg1"/>
                    </a:solidFill>
                  </a:rPr>
                  <a:t> </a:t>
                </a:r>
                <a:r>
                  <a:rPr lang="es-PE" sz="1200" dirty="0" err="1">
                    <a:solidFill>
                      <a:schemeClr val="bg1"/>
                    </a:solidFill>
                  </a:rPr>
                  <a:t>rights</a:t>
                </a:r>
                <a:r>
                  <a:rPr lang="es-PE" sz="1200" dirty="0">
                    <a:solidFill>
                      <a:schemeClr val="bg1"/>
                    </a:solidFill>
                  </a:rPr>
                  <a:t>, </a:t>
                </a:r>
                <a:r>
                  <a:rPr lang="es-PE" sz="1200" dirty="0" err="1">
                    <a:solidFill>
                      <a:schemeClr val="bg1"/>
                    </a:solidFill>
                  </a:rPr>
                  <a:t>those</a:t>
                </a:r>
                <a:r>
                  <a:rPr lang="es-PE" sz="1200" dirty="0">
                    <a:solidFill>
                      <a:schemeClr val="bg1"/>
                    </a:solidFill>
                  </a:rPr>
                  <a:t> are </a:t>
                </a:r>
                <a:r>
                  <a:rPr lang="es-PE" sz="1200" dirty="0" err="1">
                    <a:solidFill>
                      <a:schemeClr val="bg1"/>
                    </a:solidFill>
                  </a:rPr>
                  <a:t>the</a:t>
                </a:r>
                <a:r>
                  <a:rPr lang="es-PE" sz="1200" dirty="0">
                    <a:solidFill>
                      <a:schemeClr val="bg1"/>
                    </a:solidFill>
                  </a:rPr>
                  <a:t> </a:t>
                </a:r>
                <a:r>
                  <a:rPr lang="es-PE" sz="1200" dirty="0" err="1">
                    <a:solidFill>
                      <a:schemeClr val="bg1"/>
                    </a:solidFill>
                  </a:rPr>
                  <a:t>rations</a:t>
                </a:r>
                <a:r>
                  <a:rPr lang="es-PE" sz="1200" dirty="0">
                    <a:solidFill>
                      <a:schemeClr val="bg1"/>
                    </a:solidFill>
                  </a:rPr>
                  <a:t> </a:t>
                </a:r>
                <a:r>
                  <a:rPr lang="es-PE" sz="1200" dirty="0" err="1">
                    <a:solidFill>
                      <a:schemeClr val="bg1"/>
                    </a:solidFill>
                  </a:rPr>
                  <a:t>of</a:t>
                </a:r>
                <a:r>
                  <a:rPr lang="es-PE" sz="1200" dirty="0">
                    <a:solidFill>
                      <a:schemeClr val="bg1"/>
                    </a:solidFill>
                  </a:rPr>
                  <a:t> </a:t>
                </a:r>
                <a:r>
                  <a:rPr lang="es-PE" sz="1200" dirty="0" err="1">
                    <a:solidFill>
                      <a:schemeClr val="bg1"/>
                    </a:solidFill>
                  </a:rPr>
                  <a:t>slavery</a:t>
                </a:r>
                <a:r>
                  <a:rPr lang="es-PE" sz="1200" dirty="0">
                    <a:solidFill>
                      <a:schemeClr val="bg1"/>
                    </a:solidFill>
                  </a:rPr>
                  <a:t>— hay and a barn </a:t>
                </a:r>
                <a:r>
                  <a:rPr lang="es-PE" sz="1200" dirty="0" err="1">
                    <a:solidFill>
                      <a:schemeClr val="bg1"/>
                    </a:solidFill>
                  </a:rPr>
                  <a:t>for</a:t>
                </a:r>
                <a:r>
                  <a:rPr lang="es-PE" sz="1200" dirty="0">
                    <a:solidFill>
                      <a:schemeClr val="bg1"/>
                    </a:solidFill>
                  </a:rPr>
                  <a:t> human </a:t>
                </a:r>
                <a:r>
                  <a:rPr lang="es-PE" sz="1200" dirty="0" err="1">
                    <a:solidFill>
                      <a:schemeClr val="bg1"/>
                    </a:solidFill>
                  </a:rPr>
                  <a:t>cattle</a:t>
                </a:r>
                <a:r>
                  <a:rPr lang="es-PE" sz="1200" dirty="0">
                    <a:solidFill>
                      <a:schemeClr val="bg1"/>
                    </a:solidFill>
                  </a:rPr>
                  <a:t> [No es una lista de derechos que se expande sin cesar: el ‘derecho’ a la educación, el ‘derecho’ a la atención médica, el ‘derecho’ a la alimentación y a la vivienda. Eso no es libertad, es dependencia. Esos no son derechos, esas son las raciones de la esclavitud: heno y un granero para ganado humano]. (Tocqueville, 1835, p. 43)</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9" name="Rectángulo 8">
              <a:extLst>
                <a:ext uri="{FF2B5EF4-FFF2-40B4-BE49-F238E27FC236}">
                  <a16:creationId xmlns:a16="http://schemas.microsoft.com/office/drawing/2014/main" id="{2E78F245-5FFF-7171-50B4-EC5485F59877}"/>
                </a:ext>
              </a:extLst>
            </p:cNvPr>
            <p:cNvSpPr/>
            <p:nvPr/>
          </p:nvSpPr>
          <p:spPr>
            <a:xfrm>
              <a:off x="5831011" y="604445"/>
              <a:ext cx="4885223" cy="2204553"/>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4" name="Círculo: vacío 13">
            <a:extLst>
              <a:ext uri="{FF2B5EF4-FFF2-40B4-BE49-F238E27FC236}">
                <a16:creationId xmlns:a16="http://schemas.microsoft.com/office/drawing/2014/main" id="{8E534E78-F15C-25B8-250F-865AB8FD87A6}"/>
              </a:ext>
            </a:extLst>
          </p:cNvPr>
          <p:cNvSpPr/>
          <p:nvPr/>
        </p:nvSpPr>
        <p:spPr>
          <a:xfrm>
            <a:off x="351217" y="3301982"/>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3531728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D4932137-F897-885A-190C-4F99A0656E51}"/>
              </a:ext>
            </a:extLst>
          </p:cNvPr>
          <p:cNvSpPr>
            <a:spLocks noGrp="1"/>
          </p:cNvSpPr>
          <p:nvPr>
            <p:ph type="body" sz="half" idx="2"/>
          </p:nvPr>
        </p:nvSpPr>
        <p:spPr>
          <a:xfrm>
            <a:off x="617231" y="1821918"/>
            <a:ext cx="4591819" cy="5036082"/>
          </a:xfrm>
        </p:spPr>
        <p:txBody>
          <a:bodyPr>
            <a:normAutofit fontScale="62500" lnSpcReduction="20000"/>
          </a:bodyPr>
          <a:lstStyle/>
          <a:p>
            <a:pPr algn="l"/>
            <a:r>
              <a:rPr lang="es-ES" sz="2200" b="1" dirty="0">
                <a:solidFill>
                  <a:srgbClr val="FFC000"/>
                </a:solidFill>
              </a:rPr>
              <a:t>3.4.5. AUTOR GRUPAL (Cita corporativa)</a:t>
            </a:r>
          </a:p>
          <a:p>
            <a:pPr algn="just"/>
            <a:r>
              <a:rPr lang="es-ES" sz="2800" dirty="0"/>
              <a:t>Si una referencia tiene un autor grupal, a veces puede abreviarse el nombre del grupo; por ejemplo, ‘American </a:t>
            </a:r>
            <a:r>
              <a:rPr lang="es-ES" sz="2800" dirty="0" err="1"/>
              <a:t>Psychological</a:t>
            </a:r>
            <a:r>
              <a:rPr lang="es-ES" sz="2800" dirty="0"/>
              <a:t> </a:t>
            </a:r>
            <a:r>
              <a:rPr lang="es-ES" sz="2800" dirty="0" err="1"/>
              <a:t>Association</a:t>
            </a:r>
            <a:r>
              <a:rPr lang="es-ES" sz="2800" dirty="0"/>
              <a:t>’ puede ser abreviado como ‘APA’. No está obligado a abreviar el nombre de un autor grupal; pero puede hacerlo si la abreviatura es bien conocida, o si ayudara a evitar repeticiones engorrosas, o si apareciera al menos tres veces en el escrito. </a:t>
            </a:r>
          </a:p>
          <a:p>
            <a:pPr algn="just"/>
            <a:r>
              <a:rPr lang="es-ES" sz="2800" dirty="0"/>
              <a:t>Como en el caso de otras abreviaturas, indique el nombre completo del grupo en la primera mención del texto, seguido de la abreviatura.</a:t>
            </a:r>
          </a:p>
          <a:p>
            <a:pPr algn="just"/>
            <a:r>
              <a:rPr lang="es-ES" sz="2800" dirty="0"/>
              <a:t> Si el nombre del grupo aparece por primera vez en una citación narrativa, incluya la abreviatura antes del año entre paréntesis, separada con una coma.</a:t>
            </a:r>
            <a:endParaRPr lang="es-PE" sz="1800" dirty="0"/>
          </a:p>
        </p:txBody>
      </p:sp>
      <p:grpSp>
        <p:nvGrpSpPr>
          <p:cNvPr id="11" name="Grupo 10">
            <a:extLst>
              <a:ext uri="{FF2B5EF4-FFF2-40B4-BE49-F238E27FC236}">
                <a16:creationId xmlns:a16="http://schemas.microsoft.com/office/drawing/2014/main" id="{C58A9B1C-2CA7-C767-6093-938FE8643C94}"/>
              </a:ext>
            </a:extLst>
          </p:cNvPr>
          <p:cNvGrpSpPr/>
          <p:nvPr/>
        </p:nvGrpSpPr>
        <p:grpSpPr>
          <a:xfrm>
            <a:off x="5609750" y="208171"/>
            <a:ext cx="6187440" cy="1293458"/>
            <a:chOff x="5090765" y="370669"/>
            <a:chExt cx="6187440" cy="3098797"/>
          </a:xfrm>
        </p:grpSpPr>
        <p:grpSp>
          <p:nvGrpSpPr>
            <p:cNvPr id="7" name="Grupo 6">
              <a:extLst>
                <a:ext uri="{FF2B5EF4-FFF2-40B4-BE49-F238E27FC236}">
                  <a16:creationId xmlns:a16="http://schemas.microsoft.com/office/drawing/2014/main" id="{F49DA8F3-360F-6AC4-1DEC-D0F9103E45C5}"/>
                </a:ext>
              </a:extLst>
            </p:cNvPr>
            <p:cNvGrpSpPr/>
            <p:nvPr/>
          </p:nvGrpSpPr>
          <p:grpSpPr>
            <a:xfrm>
              <a:off x="5090765" y="370669"/>
              <a:ext cx="6187440" cy="3098797"/>
              <a:chOff x="4712677" y="1266093"/>
              <a:chExt cx="6166338" cy="3571314"/>
            </a:xfrm>
          </p:grpSpPr>
          <p:sp>
            <p:nvSpPr>
              <p:cNvPr id="8" name="Rectángulo 7">
                <a:extLst>
                  <a:ext uri="{FF2B5EF4-FFF2-40B4-BE49-F238E27FC236}">
                    <a16:creationId xmlns:a16="http://schemas.microsoft.com/office/drawing/2014/main" id="{936F3068-79C9-6B96-6816-1F75314CD969}"/>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9566CB72-3417-6431-4C65-8BD815B26DC7}"/>
                  </a:ext>
                </a:extLst>
              </p:cNvPr>
              <p:cNvSpPr txBox="1"/>
              <p:nvPr/>
            </p:nvSpPr>
            <p:spPr>
              <a:xfrm>
                <a:off x="5450400" y="1266093"/>
                <a:ext cx="4868562" cy="1223082"/>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indent="444500">
                  <a:lnSpc>
                    <a:spcPct val="200000"/>
                  </a:lnSpc>
                </a:pPr>
                <a:r>
                  <a:rPr lang="es-PE" sz="1200" dirty="0">
                    <a:solidFill>
                      <a:schemeClr val="bg1"/>
                    </a:solidFill>
                  </a:rPr>
                  <a:t>La American </a:t>
                </a:r>
                <a:r>
                  <a:rPr lang="es-PE" sz="1200" dirty="0" err="1">
                    <a:solidFill>
                      <a:schemeClr val="bg1"/>
                    </a:solidFill>
                  </a:rPr>
                  <a:t>Psychological</a:t>
                </a:r>
                <a:r>
                  <a:rPr lang="es-PE" sz="1200" dirty="0">
                    <a:solidFill>
                      <a:schemeClr val="bg1"/>
                    </a:solidFill>
                  </a:rPr>
                  <a:t> </a:t>
                </a:r>
                <a:r>
                  <a:rPr lang="es-PE" sz="1200" dirty="0" err="1">
                    <a:solidFill>
                      <a:schemeClr val="bg1"/>
                    </a:solidFill>
                  </a:rPr>
                  <a:t>Association</a:t>
                </a:r>
                <a:r>
                  <a:rPr lang="es-PE" sz="1200" dirty="0">
                    <a:solidFill>
                      <a:schemeClr val="bg1"/>
                    </a:solidFill>
                  </a:rPr>
                  <a:t> (APA, 2017) describió... </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10" name="Rectángulo 9">
              <a:extLst>
                <a:ext uri="{FF2B5EF4-FFF2-40B4-BE49-F238E27FC236}">
                  <a16:creationId xmlns:a16="http://schemas.microsoft.com/office/drawing/2014/main" id="{6CFE8A97-37C4-7AFB-A68E-D4050558F8CD}"/>
                </a:ext>
              </a:extLst>
            </p:cNvPr>
            <p:cNvSpPr/>
            <p:nvPr/>
          </p:nvSpPr>
          <p:spPr>
            <a:xfrm>
              <a:off x="5831012" y="604445"/>
              <a:ext cx="4706946" cy="2204553"/>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3" name="CuadroTexto 2">
            <a:extLst>
              <a:ext uri="{FF2B5EF4-FFF2-40B4-BE49-F238E27FC236}">
                <a16:creationId xmlns:a16="http://schemas.microsoft.com/office/drawing/2014/main" id="{157664D9-06A5-1C60-8F1A-388B4374F8A4}"/>
              </a:ext>
            </a:extLst>
          </p:cNvPr>
          <p:cNvSpPr txBox="1"/>
          <p:nvPr/>
        </p:nvSpPr>
        <p:spPr>
          <a:xfrm>
            <a:off x="5746669" y="1572661"/>
            <a:ext cx="6091880" cy="923330"/>
          </a:xfrm>
          <a:prstGeom prst="rect">
            <a:avLst/>
          </a:prstGeom>
          <a:noFill/>
        </p:spPr>
        <p:txBody>
          <a:bodyPr wrap="square">
            <a:spAutoFit/>
          </a:bodyPr>
          <a:lstStyle/>
          <a:p>
            <a:r>
              <a:rPr lang="es-ES" dirty="0"/>
              <a:t>Si el nombre del grupo aparece primero en una citación parentética, incluya la abreviatura entre corchetes, seguida de una coma y el año.</a:t>
            </a:r>
            <a:endParaRPr lang="es-PE" dirty="0"/>
          </a:p>
        </p:txBody>
      </p:sp>
      <p:grpSp>
        <p:nvGrpSpPr>
          <p:cNvPr id="5" name="Grupo 4">
            <a:extLst>
              <a:ext uri="{FF2B5EF4-FFF2-40B4-BE49-F238E27FC236}">
                <a16:creationId xmlns:a16="http://schemas.microsoft.com/office/drawing/2014/main" id="{797CA606-7AB2-C0AE-CC46-5FA25511E1F8}"/>
              </a:ext>
            </a:extLst>
          </p:cNvPr>
          <p:cNvGrpSpPr/>
          <p:nvPr/>
        </p:nvGrpSpPr>
        <p:grpSpPr>
          <a:xfrm>
            <a:off x="5609750" y="2567023"/>
            <a:ext cx="6187440" cy="1293458"/>
            <a:chOff x="5090765" y="370669"/>
            <a:chExt cx="6187440" cy="3098797"/>
          </a:xfrm>
        </p:grpSpPr>
        <p:grpSp>
          <p:nvGrpSpPr>
            <p:cNvPr id="12" name="Grupo 11">
              <a:extLst>
                <a:ext uri="{FF2B5EF4-FFF2-40B4-BE49-F238E27FC236}">
                  <a16:creationId xmlns:a16="http://schemas.microsoft.com/office/drawing/2014/main" id="{9DA13627-B00E-0B6B-CA03-757EDBFD9B22}"/>
                </a:ext>
              </a:extLst>
            </p:cNvPr>
            <p:cNvGrpSpPr/>
            <p:nvPr/>
          </p:nvGrpSpPr>
          <p:grpSpPr>
            <a:xfrm>
              <a:off x="5090765" y="370669"/>
              <a:ext cx="6187440" cy="3098797"/>
              <a:chOff x="4712677" y="1266093"/>
              <a:chExt cx="6166338" cy="3571314"/>
            </a:xfrm>
          </p:grpSpPr>
          <p:sp>
            <p:nvSpPr>
              <p:cNvPr id="14" name="Rectángulo 13">
                <a:extLst>
                  <a:ext uri="{FF2B5EF4-FFF2-40B4-BE49-F238E27FC236}">
                    <a16:creationId xmlns:a16="http://schemas.microsoft.com/office/drawing/2014/main" id="{29C4C328-573D-0E01-2485-3C5095C69E38}"/>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CuadroTexto 14">
                <a:extLst>
                  <a:ext uri="{FF2B5EF4-FFF2-40B4-BE49-F238E27FC236}">
                    <a16:creationId xmlns:a16="http://schemas.microsoft.com/office/drawing/2014/main" id="{27B2660B-1684-6B9B-F3D4-DF2F731ED85A}"/>
                  </a:ext>
                </a:extLst>
              </p:cNvPr>
              <p:cNvSpPr txBox="1"/>
              <p:nvPr/>
            </p:nvSpPr>
            <p:spPr>
              <a:xfrm>
                <a:off x="5450400" y="1266093"/>
                <a:ext cx="4868562" cy="2146425"/>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indent="444500">
                  <a:lnSpc>
                    <a:spcPct val="200000"/>
                  </a:lnSpc>
                </a:pPr>
                <a:r>
                  <a:rPr lang="es-PE" sz="1200" dirty="0">
                    <a:solidFill>
                      <a:schemeClr val="bg1"/>
                    </a:solidFill>
                  </a:rPr>
                  <a:t>(American </a:t>
                </a:r>
                <a:r>
                  <a:rPr lang="es-PE" sz="1200" dirty="0" err="1">
                    <a:solidFill>
                      <a:schemeClr val="bg1"/>
                    </a:solidFill>
                  </a:rPr>
                  <a:t>Psychological</a:t>
                </a:r>
                <a:r>
                  <a:rPr lang="es-PE" sz="1200" dirty="0">
                    <a:solidFill>
                      <a:schemeClr val="bg1"/>
                    </a:solidFill>
                  </a:rPr>
                  <a:t> </a:t>
                </a:r>
                <a:r>
                  <a:rPr lang="es-PE" sz="1200" dirty="0" err="1">
                    <a:solidFill>
                      <a:schemeClr val="bg1"/>
                    </a:solidFill>
                  </a:rPr>
                  <a:t>Association</a:t>
                </a:r>
                <a:r>
                  <a:rPr lang="es-PE" sz="1200" dirty="0">
                    <a:solidFill>
                      <a:schemeClr val="bg1"/>
                    </a:solidFill>
                  </a:rPr>
                  <a:t> [APA], 2017)</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13" name="Rectángulo 12">
              <a:extLst>
                <a:ext uri="{FF2B5EF4-FFF2-40B4-BE49-F238E27FC236}">
                  <a16:creationId xmlns:a16="http://schemas.microsoft.com/office/drawing/2014/main" id="{71C2B983-1137-D480-2E7B-9FBE71F10D8F}"/>
                </a:ext>
              </a:extLst>
            </p:cNvPr>
            <p:cNvSpPr/>
            <p:nvPr/>
          </p:nvSpPr>
          <p:spPr>
            <a:xfrm>
              <a:off x="5831012" y="604445"/>
              <a:ext cx="4706946" cy="2204553"/>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7" name="CuadroTexto 16">
            <a:extLst>
              <a:ext uri="{FF2B5EF4-FFF2-40B4-BE49-F238E27FC236}">
                <a16:creationId xmlns:a16="http://schemas.microsoft.com/office/drawing/2014/main" id="{2FC0C2E6-4B89-2268-D73A-3C37E5B4EBA8}"/>
              </a:ext>
            </a:extLst>
          </p:cNvPr>
          <p:cNvSpPr txBox="1"/>
          <p:nvPr/>
        </p:nvSpPr>
        <p:spPr>
          <a:xfrm>
            <a:off x="5746669" y="3751324"/>
            <a:ext cx="6091880" cy="923330"/>
          </a:xfrm>
          <a:prstGeom prst="rect">
            <a:avLst/>
          </a:prstGeom>
          <a:noFill/>
        </p:spPr>
        <p:txBody>
          <a:bodyPr wrap="square">
            <a:spAutoFit/>
          </a:bodyPr>
          <a:lstStyle/>
          <a:p>
            <a:r>
              <a:rPr lang="es-ES" dirty="0"/>
              <a:t>En la entrada de la lista de referencias, no abrevie el nombre del autor grupal. En lugar de esto, escriba el nombre completo del grupo como se presenta en la fuente.</a:t>
            </a:r>
            <a:endParaRPr lang="es-PE" dirty="0"/>
          </a:p>
        </p:txBody>
      </p:sp>
      <p:grpSp>
        <p:nvGrpSpPr>
          <p:cNvPr id="18" name="Grupo 17">
            <a:extLst>
              <a:ext uri="{FF2B5EF4-FFF2-40B4-BE49-F238E27FC236}">
                <a16:creationId xmlns:a16="http://schemas.microsoft.com/office/drawing/2014/main" id="{42903129-D0B5-9417-DEE0-71A659247C4A}"/>
              </a:ext>
            </a:extLst>
          </p:cNvPr>
          <p:cNvGrpSpPr/>
          <p:nvPr/>
        </p:nvGrpSpPr>
        <p:grpSpPr>
          <a:xfrm>
            <a:off x="5609750" y="4840130"/>
            <a:ext cx="6187440" cy="2006237"/>
            <a:chOff x="5090765" y="370669"/>
            <a:chExt cx="6187440" cy="3098797"/>
          </a:xfrm>
        </p:grpSpPr>
        <p:grpSp>
          <p:nvGrpSpPr>
            <p:cNvPr id="19" name="Grupo 18">
              <a:extLst>
                <a:ext uri="{FF2B5EF4-FFF2-40B4-BE49-F238E27FC236}">
                  <a16:creationId xmlns:a16="http://schemas.microsoft.com/office/drawing/2014/main" id="{03BBB6B4-14A8-073F-8AFA-400B716236F3}"/>
                </a:ext>
              </a:extLst>
            </p:cNvPr>
            <p:cNvGrpSpPr/>
            <p:nvPr/>
          </p:nvGrpSpPr>
          <p:grpSpPr>
            <a:xfrm>
              <a:off x="5090765" y="370669"/>
              <a:ext cx="6187440" cy="3098797"/>
              <a:chOff x="4712677" y="1266093"/>
              <a:chExt cx="6166338" cy="3571314"/>
            </a:xfrm>
          </p:grpSpPr>
          <p:sp>
            <p:nvSpPr>
              <p:cNvPr id="21" name="Rectángulo 20">
                <a:extLst>
                  <a:ext uri="{FF2B5EF4-FFF2-40B4-BE49-F238E27FC236}">
                    <a16:creationId xmlns:a16="http://schemas.microsoft.com/office/drawing/2014/main" id="{83C51B8F-C797-C5AA-333F-CD2D31111B27}"/>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 name="CuadroTexto 21">
                <a:extLst>
                  <a:ext uri="{FF2B5EF4-FFF2-40B4-BE49-F238E27FC236}">
                    <a16:creationId xmlns:a16="http://schemas.microsoft.com/office/drawing/2014/main" id="{70ED0B8E-A524-CE2A-DD15-35B22DA37731}"/>
                  </a:ext>
                </a:extLst>
              </p:cNvPr>
              <p:cNvSpPr txBox="1"/>
              <p:nvPr/>
            </p:nvSpPr>
            <p:spPr>
              <a:xfrm>
                <a:off x="5450400" y="1266093"/>
                <a:ext cx="4868562" cy="2041290"/>
              </a:xfrm>
              <a:prstGeom prst="rect">
                <a:avLst/>
              </a:prstGeom>
              <a:noFill/>
              <a:ln>
                <a:noFill/>
              </a:ln>
            </p:spPr>
            <p:txBody>
              <a:bodyPr wrap="square">
                <a:spAutoFit/>
              </a:bodyPr>
              <a:lstStyle/>
              <a:p>
                <a:pPr marL="444500" indent="-444500">
                  <a:lnSpc>
                    <a:spcPct val="200000"/>
                  </a:lnSpc>
                </a:pPr>
                <a:r>
                  <a:rPr lang="es-ES" sz="1200" dirty="0">
                    <a:solidFill>
                      <a:schemeClr val="bg1"/>
                    </a:solidFill>
                  </a:rPr>
                  <a:t>American </a:t>
                </a:r>
                <a:r>
                  <a:rPr lang="es-ES" sz="1200" dirty="0" err="1">
                    <a:solidFill>
                      <a:schemeClr val="bg1"/>
                    </a:solidFill>
                  </a:rPr>
                  <a:t>Psychological</a:t>
                </a:r>
                <a:r>
                  <a:rPr lang="es-ES" sz="1200" dirty="0">
                    <a:solidFill>
                      <a:schemeClr val="bg1"/>
                    </a:solidFill>
                  </a:rPr>
                  <a:t> </a:t>
                </a:r>
                <a:r>
                  <a:rPr lang="es-ES" sz="1200" dirty="0" err="1">
                    <a:solidFill>
                      <a:schemeClr val="bg1"/>
                    </a:solidFill>
                  </a:rPr>
                  <a:t>Association</a:t>
                </a:r>
                <a:r>
                  <a:rPr lang="es-ES" sz="1200" dirty="0">
                    <a:solidFill>
                      <a:schemeClr val="bg1"/>
                    </a:solidFill>
                  </a:rPr>
                  <a:t>. (2017, enero). Comprender y superar el abuso de los opiáceos. https://wvw.apa.org/helpcenter/opioid-abuse.aspx</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20" name="Rectángulo 19">
              <a:extLst>
                <a:ext uri="{FF2B5EF4-FFF2-40B4-BE49-F238E27FC236}">
                  <a16:creationId xmlns:a16="http://schemas.microsoft.com/office/drawing/2014/main" id="{71AF1682-FD02-82A4-C2E7-2D768FF1C7FB}"/>
                </a:ext>
              </a:extLst>
            </p:cNvPr>
            <p:cNvSpPr/>
            <p:nvPr/>
          </p:nvSpPr>
          <p:spPr>
            <a:xfrm>
              <a:off x="5831012" y="604445"/>
              <a:ext cx="4706946" cy="2204553"/>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23" name="Título 3">
            <a:extLst>
              <a:ext uri="{FF2B5EF4-FFF2-40B4-BE49-F238E27FC236}">
                <a16:creationId xmlns:a16="http://schemas.microsoft.com/office/drawing/2014/main" id="{18E43B9C-FC78-5C16-C189-5934E345BDF1}"/>
              </a:ext>
            </a:extLst>
          </p:cNvPr>
          <p:cNvSpPr>
            <a:spLocks noGrp="1"/>
          </p:cNvSpPr>
          <p:nvPr>
            <p:ph type="title"/>
          </p:nvPr>
        </p:nvSpPr>
        <p:spPr>
          <a:xfrm>
            <a:off x="789663" y="-702788"/>
            <a:ext cx="3706889" cy="1821918"/>
          </a:xfrm>
        </p:spPr>
        <p:txBody>
          <a:bodyPr/>
          <a:lstStyle/>
          <a:p>
            <a:r>
              <a:rPr lang="es-ES" dirty="0"/>
              <a:t>III. CITADO</a:t>
            </a:r>
            <a:endParaRPr lang="es-PE" dirty="0"/>
          </a:p>
        </p:txBody>
      </p:sp>
      <p:sp>
        <p:nvSpPr>
          <p:cNvPr id="24" name="Marcador de texto 5">
            <a:extLst>
              <a:ext uri="{FF2B5EF4-FFF2-40B4-BE49-F238E27FC236}">
                <a16:creationId xmlns:a16="http://schemas.microsoft.com/office/drawing/2014/main" id="{114963C5-A58C-9857-3761-E977C926CB8C}"/>
              </a:ext>
            </a:extLst>
          </p:cNvPr>
          <p:cNvSpPr txBox="1">
            <a:spLocks/>
          </p:cNvSpPr>
          <p:nvPr/>
        </p:nvSpPr>
        <p:spPr>
          <a:xfrm>
            <a:off x="394810" y="1293848"/>
            <a:ext cx="4252273" cy="557625"/>
          </a:xfrm>
          <a:prstGeom prst="rect">
            <a:avLst/>
          </a:prstGeom>
          <a:effectLst>
            <a:outerShdw blurRad="25400" dir="17880000">
              <a:srgbClr val="000000">
                <a:alpha val="46000"/>
              </a:srgbClr>
            </a:outerShdw>
          </a:effectLst>
        </p:spPr>
        <p:txBody>
          <a:bodyPr vert="horz" lIns="91440" tIns="45720" rIns="91440" bIns="45720" rtlCol="0" anchor="t">
            <a:normAutofit fontScale="55000" lnSpcReduction="2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2900" b="1" dirty="0">
                <a:solidFill>
                  <a:srgbClr val="FFC000"/>
                </a:solidFill>
              </a:rPr>
              <a:t>3.4. REGLAS DE CITADO SEGÚN TIPO Y AUTORES</a:t>
            </a:r>
          </a:p>
        </p:txBody>
      </p:sp>
      <p:sp>
        <p:nvSpPr>
          <p:cNvPr id="25" name="Círculo: vacío 24">
            <a:extLst>
              <a:ext uri="{FF2B5EF4-FFF2-40B4-BE49-F238E27FC236}">
                <a16:creationId xmlns:a16="http://schemas.microsoft.com/office/drawing/2014/main" id="{AC12A45C-039D-170C-E6A1-A16CD34B9F0C}"/>
              </a:ext>
            </a:extLst>
          </p:cNvPr>
          <p:cNvSpPr/>
          <p:nvPr/>
        </p:nvSpPr>
        <p:spPr>
          <a:xfrm>
            <a:off x="172977" y="1821918"/>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2922433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D4932137-F897-885A-190C-4F99A0656E51}"/>
              </a:ext>
            </a:extLst>
          </p:cNvPr>
          <p:cNvSpPr>
            <a:spLocks noGrp="1"/>
          </p:cNvSpPr>
          <p:nvPr>
            <p:ph type="body" sz="half" idx="2"/>
          </p:nvPr>
        </p:nvSpPr>
        <p:spPr>
          <a:xfrm>
            <a:off x="617230" y="2279117"/>
            <a:ext cx="4748853" cy="3977303"/>
          </a:xfrm>
        </p:spPr>
        <p:txBody>
          <a:bodyPr>
            <a:normAutofit/>
          </a:bodyPr>
          <a:lstStyle/>
          <a:p>
            <a:pPr algn="l"/>
            <a:r>
              <a:rPr lang="es-ES" b="1" dirty="0">
                <a:solidFill>
                  <a:srgbClr val="FFC000"/>
                </a:solidFill>
              </a:rPr>
              <a:t>3.4.6. CITA DEL MISMO AUTOR</a:t>
            </a:r>
            <a:endParaRPr lang="es-ES" b="1" dirty="0">
              <a:solidFill>
                <a:srgbClr val="00B0F0"/>
              </a:solidFill>
            </a:endParaRPr>
          </a:p>
          <a:p>
            <a:pPr algn="just"/>
            <a:r>
              <a:rPr lang="es-ES" sz="2000" dirty="0"/>
              <a:t>La utilización de datos de trabajos personales anteriores en uno nuevo está permitida, siempre y cuando se tenga en cuenta los aspectos éticos de reutilización. Algunas circunstancias permiten que los autores puedan duplicar la información ya presentada sin citaciones ni comillas. El material duplicado tiene que ser limitado, por ello debe tener en cuenta lo siguiente</a:t>
            </a:r>
            <a:r>
              <a:rPr lang="es-ES" sz="1800" dirty="0"/>
              <a:t>:</a:t>
            </a:r>
            <a:endParaRPr lang="es-PE" sz="1800" dirty="0"/>
          </a:p>
        </p:txBody>
      </p:sp>
      <p:sp>
        <p:nvSpPr>
          <p:cNvPr id="2" name="Marcador de texto 5">
            <a:extLst>
              <a:ext uri="{FF2B5EF4-FFF2-40B4-BE49-F238E27FC236}">
                <a16:creationId xmlns:a16="http://schemas.microsoft.com/office/drawing/2014/main" id="{CCA25ABE-DB71-0750-9610-C4E693C1980A}"/>
              </a:ext>
            </a:extLst>
          </p:cNvPr>
          <p:cNvSpPr txBox="1">
            <a:spLocks/>
          </p:cNvSpPr>
          <p:nvPr/>
        </p:nvSpPr>
        <p:spPr>
          <a:xfrm>
            <a:off x="6096000" y="1013254"/>
            <a:ext cx="5478769" cy="503608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2900" indent="-342900" algn="l">
              <a:buFont typeface="Wingdings" panose="05000000000000000000" pitchFamily="2" charset="2"/>
              <a:buChar char=""/>
            </a:pPr>
            <a:r>
              <a:rPr lang="es-ES" sz="2000" dirty="0"/>
              <a:t>El nuevo texto tiene que reflejar originalidad, es decir, una nueva contribución al conocimiento. </a:t>
            </a:r>
          </a:p>
          <a:p>
            <a:pPr marL="342900" indent="-342900" algn="l">
              <a:buFont typeface="Wingdings" panose="05000000000000000000" pitchFamily="2" charset="2"/>
              <a:buChar char=""/>
            </a:pPr>
            <a:r>
              <a:rPr lang="es-ES" sz="2000" dirty="0"/>
              <a:t>Utilizar una cantidad necesaria de información antigua para comprender mejor la contribución. </a:t>
            </a:r>
          </a:p>
          <a:p>
            <a:pPr marL="342900" indent="-342900" algn="l">
              <a:buFont typeface="Wingdings" panose="05000000000000000000" pitchFamily="2" charset="2"/>
              <a:buChar char=""/>
            </a:pPr>
            <a:r>
              <a:rPr lang="es-ES" sz="2000" dirty="0"/>
              <a:t>Que la información aparezca principalmente en la discusión y la metodología. </a:t>
            </a:r>
          </a:p>
          <a:p>
            <a:pPr marL="342900" indent="-342900" algn="l">
              <a:buFont typeface="Wingdings" panose="05000000000000000000" pitchFamily="2" charset="2"/>
              <a:buChar char=""/>
            </a:pPr>
            <a:r>
              <a:rPr lang="es-ES" sz="2000" dirty="0"/>
              <a:t>Coloque la información duplicada en uno o varios párrafos, de preferencia cite al principio o al final de cada párrafo. </a:t>
            </a:r>
          </a:p>
          <a:p>
            <a:pPr marL="342900" indent="-342900" algn="l">
              <a:buFont typeface="Wingdings" panose="05000000000000000000" pitchFamily="2" charset="2"/>
              <a:buChar char=""/>
            </a:pPr>
            <a:r>
              <a:rPr lang="es-ES" sz="2000" dirty="0"/>
              <a:t>Antes de incorporar el material, inicie el párrafo con: Como ya he discutido previamente. No use formatos de citas directas.</a:t>
            </a:r>
            <a:endParaRPr lang="es-PE" sz="1800" dirty="0"/>
          </a:p>
        </p:txBody>
      </p:sp>
      <p:sp>
        <p:nvSpPr>
          <p:cNvPr id="9" name="Título 3">
            <a:extLst>
              <a:ext uri="{FF2B5EF4-FFF2-40B4-BE49-F238E27FC236}">
                <a16:creationId xmlns:a16="http://schemas.microsoft.com/office/drawing/2014/main" id="{A77B90EC-4815-AD80-CB4D-54FFABBED865}"/>
              </a:ext>
            </a:extLst>
          </p:cNvPr>
          <p:cNvSpPr>
            <a:spLocks noGrp="1"/>
          </p:cNvSpPr>
          <p:nvPr>
            <p:ph type="title"/>
          </p:nvPr>
        </p:nvSpPr>
        <p:spPr>
          <a:xfrm>
            <a:off x="789663" y="-702788"/>
            <a:ext cx="3706889" cy="1821918"/>
          </a:xfrm>
        </p:spPr>
        <p:txBody>
          <a:bodyPr/>
          <a:lstStyle/>
          <a:p>
            <a:r>
              <a:rPr lang="es-ES" dirty="0"/>
              <a:t>III. CITADO</a:t>
            </a:r>
            <a:endParaRPr lang="es-PE" dirty="0"/>
          </a:p>
        </p:txBody>
      </p:sp>
      <p:sp>
        <p:nvSpPr>
          <p:cNvPr id="10" name="Marcador de texto 5">
            <a:extLst>
              <a:ext uri="{FF2B5EF4-FFF2-40B4-BE49-F238E27FC236}">
                <a16:creationId xmlns:a16="http://schemas.microsoft.com/office/drawing/2014/main" id="{9D422D59-4E83-591D-0F40-6D92FA6B4FC6}"/>
              </a:ext>
            </a:extLst>
          </p:cNvPr>
          <p:cNvSpPr txBox="1">
            <a:spLocks/>
          </p:cNvSpPr>
          <p:nvPr/>
        </p:nvSpPr>
        <p:spPr>
          <a:xfrm>
            <a:off x="394810" y="1293848"/>
            <a:ext cx="4252273" cy="557625"/>
          </a:xfrm>
          <a:prstGeom prst="rect">
            <a:avLst/>
          </a:prstGeom>
          <a:effectLst>
            <a:outerShdw blurRad="25400" dir="17880000">
              <a:srgbClr val="000000">
                <a:alpha val="46000"/>
              </a:srgbClr>
            </a:outerShdw>
          </a:effectLst>
        </p:spPr>
        <p:txBody>
          <a:bodyPr vert="horz" lIns="91440" tIns="45720" rIns="91440" bIns="45720" rtlCol="0" anchor="t">
            <a:normAutofit fontScale="55000" lnSpcReduction="2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2900" b="1" dirty="0">
                <a:solidFill>
                  <a:srgbClr val="FFC000"/>
                </a:solidFill>
              </a:rPr>
              <a:t>3.4. REGLAS DE CITADO SEGÚN TIPO Y AUTORES</a:t>
            </a:r>
          </a:p>
        </p:txBody>
      </p:sp>
      <p:sp>
        <p:nvSpPr>
          <p:cNvPr id="11" name="Círculo: vacío 10">
            <a:extLst>
              <a:ext uri="{FF2B5EF4-FFF2-40B4-BE49-F238E27FC236}">
                <a16:creationId xmlns:a16="http://schemas.microsoft.com/office/drawing/2014/main" id="{A7DD26E4-C9B4-2559-BC8D-9F0CEAEF6930}"/>
              </a:ext>
            </a:extLst>
          </p:cNvPr>
          <p:cNvSpPr/>
          <p:nvPr/>
        </p:nvSpPr>
        <p:spPr>
          <a:xfrm>
            <a:off x="256282" y="2279117"/>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105308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D4932137-F897-885A-190C-4F99A0656E51}"/>
              </a:ext>
            </a:extLst>
          </p:cNvPr>
          <p:cNvSpPr>
            <a:spLocks noGrp="1"/>
          </p:cNvSpPr>
          <p:nvPr>
            <p:ph type="body" sz="half" idx="2"/>
          </p:nvPr>
        </p:nvSpPr>
        <p:spPr>
          <a:xfrm>
            <a:off x="357630" y="1242526"/>
            <a:ext cx="11476739" cy="1993963"/>
          </a:xfrm>
        </p:spPr>
        <p:txBody>
          <a:bodyPr>
            <a:normAutofit fontScale="55000" lnSpcReduction="20000"/>
          </a:bodyPr>
          <a:lstStyle/>
          <a:p>
            <a:pPr algn="l"/>
            <a:r>
              <a:rPr lang="es-ES" sz="2500" b="1" dirty="0">
                <a:solidFill>
                  <a:srgbClr val="FFC000"/>
                </a:solidFill>
              </a:rPr>
              <a:t>3.4.7. AUTOR ANÓNIMO</a:t>
            </a:r>
            <a:endParaRPr lang="es-ES" sz="2500" b="1" dirty="0">
              <a:solidFill>
                <a:srgbClr val="00B0F0"/>
              </a:solidFill>
            </a:endParaRPr>
          </a:p>
          <a:p>
            <a:pPr algn="just"/>
            <a:r>
              <a:rPr lang="es-ES" sz="3200" dirty="0"/>
              <a:t>Cuando no se nombra al autor de una obra, este puede ser desconocido (es decir, no aparece ningún nombre en la obra, como en el caso de una obra religiosa) o puede ser identificado específicamente como ‘Anónimo’. En el caso de las obras de autor desconocido, incluya el título y el año de publicación en la cita en el texto (obsérvese que el título pasa también a la posición de autor en la entrada de la lista de referencias). Los títulos de las obras se ponen en cursivas tanto en la referencia como en la citación en el texto. En cuanto a los títulos de los artículos, que no están en cursivas en las referencias, póngalos entre comillas dobles en la citación en el texto. </a:t>
            </a:r>
            <a:endParaRPr lang="es-PE" sz="2600" dirty="0"/>
          </a:p>
        </p:txBody>
      </p:sp>
      <p:grpSp>
        <p:nvGrpSpPr>
          <p:cNvPr id="3" name="Grupo 2">
            <a:extLst>
              <a:ext uri="{FF2B5EF4-FFF2-40B4-BE49-F238E27FC236}">
                <a16:creationId xmlns:a16="http://schemas.microsoft.com/office/drawing/2014/main" id="{7AA1FB06-585F-5DD6-D2DA-39DF8115EF00}"/>
              </a:ext>
            </a:extLst>
          </p:cNvPr>
          <p:cNvGrpSpPr/>
          <p:nvPr/>
        </p:nvGrpSpPr>
        <p:grpSpPr>
          <a:xfrm>
            <a:off x="1637785" y="5214899"/>
            <a:ext cx="6187440" cy="1293458"/>
            <a:chOff x="5090765" y="370669"/>
            <a:chExt cx="6187440" cy="3098797"/>
          </a:xfrm>
        </p:grpSpPr>
        <p:grpSp>
          <p:nvGrpSpPr>
            <p:cNvPr id="5" name="Grupo 4">
              <a:extLst>
                <a:ext uri="{FF2B5EF4-FFF2-40B4-BE49-F238E27FC236}">
                  <a16:creationId xmlns:a16="http://schemas.microsoft.com/office/drawing/2014/main" id="{78D17644-32A7-FD10-918E-50153022304C}"/>
                </a:ext>
              </a:extLst>
            </p:cNvPr>
            <p:cNvGrpSpPr/>
            <p:nvPr/>
          </p:nvGrpSpPr>
          <p:grpSpPr>
            <a:xfrm>
              <a:off x="5090765" y="370669"/>
              <a:ext cx="6187440" cy="3098797"/>
              <a:chOff x="4712677" y="1266093"/>
              <a:chExt cx="6166338" cy="3571314"/>
            </a:xfrm>
          </p:grpSpPr>
          <p:sp>
            <p:nvSpPr>
              <p:cNvPr id="8" name="Rectángulo 7">
                <a:extLst>
                  <a:ext uri="{FF2B5EF4-FFF2-40B4-BE49-F238E27FC236}">
                    <a16:creationId xmlns:a16="http://schemas.microsoft.com/office/drawing/2014/main" id="{5E314F04-3D7D-1E8C-8431-5D3ABD8D9A6C}"/>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7F6D91E3-2043-90B7-8D02-1F8B1D12A5BE}"/>
                  </a:ext>
                </a:extLst>
              </p:cNvPr>
              <p:cNvSpPr txBox="1"/>
              <p:nvPr/>
            </p:nvSpPr>
            <p:spPr>
              <a:xfrm>
                <a:off x="5450400" y="1266093"/>
                <a:ext cx="4868562" cy="2146425"/>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indent="444500">
                  <a:lnSpc>
                    <a:spcPct val="200000"/>
                  </a:lnSpc>
                </a:pPr>
                <a:r>
                  <a:rPr lang="es-PE" sz="1200" dirty="0">
                    <a:solidFill>
                      <a:schemeClr val="bg1"/>
                    </a:solidFill>
                  </a:rPr>
                  <a:t>(Anónimo, 2017)</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7" name="Rectángulo 6">
              <a:extLst>
                <a:ext uri="{FF2B5EF4-FFF2-40B4-BE49-F238E27FC236}">
                  <a16:creationId xmlns:a16="http://schemas.microsoft.com/office/drawing/2014/main" id="{C4A51A77-FC7D-3AD2-678F-75E972AA8C5E}"/>
                </a:ext>
              </a:extLst>
            </p:cNvPr>
            <p:cNvSpPr/>
            <p:nvPr/>
          </p:nvSpPr>
          <p:spPr>
            <a:xfrm>
              <a:off x="5831012" y="604445"/>
              <a:ext cx="4706946" cy="2204553"/>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2" name="Marcador de texto 5">
            <a:extLst>
              <a:ext uri="{FF2B5EF4-FFF2-40B4-BE49-F238E27FC236}">
                <a16:creationId xmlns:a16="http://schemas.microsoft.com/office/drawing/2014/main" id="{AF9D711B-C086-5DF3-158E-EDE84BCAFC1B}"/>
              </a:ext>
            </a:extLst>
          </p:cNvPr>
          <p:cNvSpPr txBox="1">
            <a:spLocks/>
          </p:cNvSpPr>
          <p:nvPr/>
        </p:nvSpPr>
        <p:spPr>
          <a:xfrm>
            <a:off x="357630" y="3087915"/>
            <a:ext cx="11476739" cy="199396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l"/>
            <a:r>
              <a:rPr lang="es-ES" sz="2500" b="1" dirty="0">
                <a:solidFill>
                  <a:srgbClr val="FFC000"/>
                </a:solidFill>
              </a:rPr>
              <a:t>Libro sin autor: </a:t>
            </a:r>
            <a:r>
              <a:rPr lang="es-ES" sz="2500" b="1" i="1" dirty="0">
                <a:solidFill>
                  <a:srgbClr val="FFC000"/>
                </a:solidFill>
              </a:rPr>
              <a:t>(Habilidades Interpersonales</a:t>
            </a:r>
            <a:r>
              <a:rPr lang="es-ES" sz="2500" b="1" dirty="0">
                <a:solidFill>
                  <a:srgbClr val="FFC000"/>
                </a:solidFill>
              </a:rPr>
              <a:t>, 2019, párr. 6)</a:t>
            </a:r>
          </a:p>
          <a:p>
            <a:pPr algn="l"/>
            <a:r>
              <a:rPr lang="es-ES" sz="2500" b="1" dirty="0">
                <a:solidFill>
                  <a:srgbClr val="FFC000"/>
                </a:solidFill>
              </a:rPr>
              <a:t>Artículo de revista sin autor: (“Entendiendo la memoria sensorial”, 2018)</a:t>
            </a:r>
            <a:endParaRPr lang="es-PE" sz="2600" dirty="0"/>
          </a:p>
        </p:txBody>
      </p:sp>
      <p:sp>
        <p:nvSpPr>
          <p:cNvPr id="14" name="CuadroTexto 13">
            <a:extLst>
              <a:ext uri="{FF2B5EF4-FFF2-40B4-BE49-F238E27FC236}">
                <a16:creationId xmlns:a16="http://schemas.microsoft.com/office/drawing/2014/main" id="{A28C37FF-35CC-D5AC-15C9-4989043E367D}"/>
              </a:ext>
            </a:extLst>
          </p:cNvPr>
          <p:cNvSpPr txBox="1"/>
          <p:nvPr/>
        </p:nvSpPr>
        <p:spPr>
          <a:xfrm>
            <a:off x="1555188" y="4195619"/>
            <a:ext cx="6091880" cy="923330"/>
          </a:xfrm>
          <a:prstGeom prst="rect">
            <a:avLst/>
          </a:prstGeom>
          <a:noFill/>
        </p:spPr>
        <p:txBody>
          <a:bodyPr wrap="square">
            <a:spAutoFit/>
          </a:bodyPr>
          <a:lstStyle/>
          <a:p>
            <a:r>
              <a:rPr lang="es-ES" dirty="0"/>
              <a:t>Cuando el autor de una obra se designa abiertamente como ‘Anónimo’, este sustituye al nombre del autor en la citación en el texto. </a:t>
            </a:r>
            <a:endParaRPr lang="es-PE" dirty="0"/>
          </a:p>
        </p:txBody>
      </p:sp>
      <p:sp>
        <p:nvSpPr>
          <p:cNvPr id="11" name="Título 3">
            <a:extLst>
              <a:ext uri="{FF2B5EF4-FFF2-40B4-BE49-F238E27FC236}">
                <a16:creationId xmlns:a16="http://schemas.microsoft.com/office/drawing/2014/main" id="{F5BE2842-FC9A-6942-BC7C-53140E672A8D}"/>
              </a:ext>
            </a:extLst>
          </p:cNvPr>
          <p:cNvSpPr>
            <a:spLocks noGrp="1"/>
          </p:cNvSpPr>
          <p:nvPr>
            <p:ph type="title"/>
          </p:nvPr>
        </p:nvSpPr>
        <p:spPr>
          <a:xfrm>
            <a:off x="0" y="-1130606"/>
            <a:ext cx="3706889" cy="1821918"/>
          </a:xfrm>
        </p:spPr>
        <p:txBody>
          <a:bodyPr/>
          <a:lstStyle/>
          <a:p>
            <a:r>
              <a:rPr lang="es-ES" dirty="0"/>
              <a:t>III. CITADO</a:t>
            </a:r>
            <a:endParaRPr lang="es-PE" dirty="0"/>
          </a:p>
        </p:txBody>
      </p:sp>
      <p:sp>
        <p:nvSpPr>
          <p:cNvPr id="13" name="Marcador de texto 5">
            <a:extLst>
              <a:ext uri="{FF2B5EF4-FFF2-40B4-BE49-F238E27FC236}">
                <a16:creationId xmlns:a16="http://schemas.microsoft.com/office/drawing/2014/main" id="{AB157520-7E55-F806-B7D0-2421DBA0D887}"/>
              </a:ext>
            </a:extLst>
          </p:cNvPr>
          <p:cNvSpPr txBox="1">
            <a:spLocks/>
          </p:cNvSpPr>
          <p:nvPr/>
        </p:nvSpPr>
        <p:spPr>
          <a:xfrm>
            <a:off x="251895" y="726461"/>
            <a:ext cx="4993873" cy="420116"/>
          </a:xfrm>
          <a:prstGeom prst="rect">
            <a:avLst/>
          </a:prstGeom>
          <a:effectLst>
            <a:outerShdw blurRad="25400" dir="17880000">
              <a:srgbClr val="000000">
                <a:alpha val="46000"/>
              </a:srgbClr>
            </a:outerShdw>
          </a:effectLst>
        </p:spPr>
        <p:txBody>
          <a:bodyPr vert="horz" lIns="91440" tIns="45720" rIns="91440" bIns="45720" rtlCol="0" anchor="t">
            <a:normAutofit fontScale="55000" lnSpcReduction="2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2900" b="1" dirty="0">
                <a:solidFill>
                  <a:srgbClr val="FFC000"/>
                </a:solidFill>
              </a:rPr>
              <a:t>3.4. REGLAS DE CITADO SEGÚN TIPO Y AUTORES</a:t>
            </a:r>
          </a:p>
        </p:txBody>
      </p:sp>
      <p:sp>
        <p:nvSpPr>
          <p:cNvPr id="15" name="Círculo: vacío 14">
            <a:extLst>
              <a:ext uri="{FF2B5EF4-FFF2-40B4-BE49-F238E27FC236}">
                <a16:creationId xmlns:a16="http://schemas.microsoft.com/office/drawing/2014/main" id="{C9F59859-B06A-AD0A-8036-92336EA2B84F}"/>
              </a:ext>
            </a:extLst>
          </p:cNvPr>
          <p:cNvSpPr/>
          <p:nvPr/>
        </p:nvSpPr>
        <p:spPr>
          <a:xfrm>
            <a:off x="2622884" y="1173110"/>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3479065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626705F-6F70-1410-ED74-7C0A986D77E8}"/>
              </a:ext>
            </a:extLst>
          </p:cNvPr>
          <p:cNvSpPr>
            <a:spLocks noGrp="1"/>
          </p:cNvSpPr>
          <p:nvPr>
            <p:ph idx="1"/>
          </p:nvPr>
        </p:nvSpPr>
        <p:spPr>
          <a:xfrm>
            <a:off x="678846" y="4002087"/>
            <a:ext cx="3701620" cy="1146175"/>
          </a:xfrm>
        </p:spPr>
        <p:txBody>
          <a:bodyPr>
            <a:normAutofit fontScale="92500" lnSpcReduction="10000"/>
          </a:bodyPr>
          <a:lstStyle/>
          <a:p>
            <a:pPr marL="36900" indent="0">
              <a:buNone/>
            </a:pPr>
            <a:r>
              <a:rPr lang="es-ES" sz="1800" dirty="0"/>
              <a:t>a. Cuando cite varias obras de manera parentética, escríbalas en orden alfabético, separadas por un punto y coma.</a:t>
            </a:r>
            <a:endParaRPr lang="es-PE" sz="1800" dirty="0"/>
          </a:p>
        </p:txBody>
      </p:sp>
      <p:sp>
        <p:nvSpPr>
          <p:cNvPr id="4" name="Marcador de texto 3">
            <a:extLst>
              <a:ext uri="{FF2B5EF4-FFF2-40B4-BE49-F238E27FC236}">
                <a16:creationId xmlns:a16="http://schemas.microsoft.com/office/drawing/2014/main" id="{E4B9BAF7-C25A-CDF9-6448-DC80C6BED786}"/>
              </a:ext>
            </a:extLst>
          </p:cNvPr>
          <p:cNvSpPr>
            <a:spLocks noGrp="1"/>
          </p:cNvSpPr>
          <p:nvPr>
            <p:ph type="body" sz="half" idx="2"/>
          </p:nvPr>
        </p:nvSpPr>
        <p:spPr>
          <a:xfrm>
            <a:off x="586775" y="2251076"/>
            <a:ext cx="3706889" cy="3016250"/>
          </a:xfrm>
        </p:spPr>
        <p:txBody>
          <a:bodyPr/>
          <a:lstStyle/>
          <a:p>
            <a:pPr algn="just"/>
            <a:r>
              <a:rPr lang="es-ES" b="1" dirty="0">
                <a:solidFill>
                  <a:srgbClr val="FFC000"/>
                </a:solidFill>
              </a:rPr>
              <a:t>3.5.1. CITAR VARIAS OBRAS EN CITACIÓN PARENTÉTICA Y CITACIÓN NARRATIVA</a:t>
            </a:r>
            <a:endParaRPr lang="es-PE" b="1" dirty="0">
              <a:solidFill>
                <a:srgbClr val="FFC000"/>
              </a:solidFill>
            </a:endParaRPr>
          </a:p>
        </p:txBody>
      </p:sp>
      <p:sp>
        <p:nvSpPr>
          <p:cNvPr id="5" name="Marcador de contenido 2">
            <a:extLst>
              <a:ext uri="{FF2B5EF4-FFF2-40B4-BE49-F238E27FC236}">
                <a16:creationId xmlns:a16="http://schemas.microsoft.com/office/drawing/2014/main" id="{28B3380D-1E35-30F4-00B5-6718AF9D4F42}"/>
              </a:ext>
            </a:extLst>
          </p:cNvPr>
          <p:cNvSpPr txBox="1">
            <a:spLocks/>
          </p:cNvSpPr>
          <p:nvPr/>
        </p:nvSpPr>
        <p:spPr>
          <a:xfrm>
            <a:off x="4855633" y="2952945"/>
            <a:ext cx="6422572" cy="78739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s-ES" sz="1800" dirty="0"/>
              <a:t>b. Cuando tenga que citar varias obras en citación narrativa, prescinda del orden alfabético.</a:t>
            </a:r>
            <a:endParaRPr lang="es-PE" sz="1800" dirty="0"/>
          </a:p>
        </p:txBody>
      </p:sp>
      <p:grpSp>
        <p:nvGrpSpPr>
          <p:cNvPr id="6" name="Grupo 5">
            <a:extLst>
              <a:ext uri="{FF2B5EF4-FFF2-40B4-BE49-F238E27FC236}">
                <a16:creationId xmlns:a16="http://schemas.microsoft.com/office/drawing/2014/main" id="{A6F675B2-C522-77CC-950C-971386CBF0F2}"/>
              </a:ext>
            </a:extLst>
          </p:cNvPr>
          <p:cNvGrpSpPr/>
          <p:nvPr/>
        </p:nvGrpSpPr>
        <p:grpSpPr>
          <a:xfrm>
            <a:off x="5090765" y="526979"/>
            <a:ext cx="6187440" cy="2269931"/>
            <a:chOff x="5090765" y="370669"/>
            <a:chExt cx="6187440" cy="3098797"/>
          </a:xfrm>
        </p:grpSpPr>
        <p:grpSp>
          <p:nvGrpSpPr>
            <p:cNvPr id="7" name="Grupo 6">
              <a:extLst>
                <a:ext uri="{FF2B5EF4-FFF2-40B4-BE49-F238E27FC236}">
                  <a16:creationId xmlns:a16="http://schemas.microsoft.com/office/drawing/2014/main" id="{958DCB0C-C36D-27DD-7FAF-A635EE896403}"/>
                </a:ext>
              </a:extLst>
            </p:cNvPr>
            <p:cNvGrpSpPr/>
            <p:nvPr/>
          </p:nvGrpSpPr>
          <p:grpSpPr>
            <a:xfrm>
              <a:off x="5090765" y="370669"/>
              <a:ext cx="6187440" cy="3098797"/>
              <a:chOff x="4712677" y="1266093"/>
              <a:chExt cx="6166338" cy="3571314"/>
            </a:xfrm>
          </p:grpSpPr>
          <p:sp>
            <p:nvSpPr>
              <p:cNvPr id="9" name="Rectángulo 8">
                <a:extLst>
                  <a:ext uri="{FF2B5EF4-FFF2-40B4-BE49-F238E27FC236}">
                    <a16:creationId xmlns:a16="http://schemas.microsoft.com/office/drawing/2014/main" id="{F249FCC2-53FD-C491-ED3E-A1556CA22354}"/>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CuadroTexto 9">
                <a:extLst>
                  <a:ext uri="{FF2B5EF4-FFF2-40B4-BE49-F238E27FC236}">
                    <a16:creationId xmlns:a16="http://schemas.microsoft.com/office/drawing/2014/main" id="{7899F43A-46F4-CC9F-BADD-80689426E257}"/>
                  </a:ext>
                </a:extLst>
              </p:cNvPr>
              <p:cNvSpPr txBox="1"/>
              <p:nvPr/>
            </p:nvSpPr>
            <p:spPr>
              <a:xfrm>
                <a:off x="5450400" y="1266093"/>
                <a:ext cx="4868562" cy="3547382"/>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indent="444500">
                  <a:lnSpc>
                    <a:spcPct val="200000"/>
                  </a:lnSpc>
                </a:pPr>
                <a:r>
                  <a:rPr lang="es-ES" sz="1200" dirty="0">
                    <a:solidFill>
                      <a:schemeClr val="bg1"/>
                    </a:solidFill>
                  </a:rPr>
                  <a:t>El manejo y destreza de las herramientas y medios digitales es ya un imperativo, hasta el punto de dar paso a una nueva alfabetización, la alfabetización digital (</a:t>
                </a:r>
                <a:r>
                  <a:rPr lang="es-ES" sz="1200" dirty="0" err="1">
                    <a:solidFill>
                      <a:schemeClr val="bg1"/>
                    </a:solidFill>
                  </a:rPr>
                  <a:t>Area</a:t>
                </a:r>
                <a:r>
                  <a:rPr lang="es-ES" sz="1200" dirty="0">
                    <a:solidFill>
                      <a:schemeClr val="bg1"/>
                    </a:solidFill>
                  </a:rPr>
                  <a:t> y Guarro, 2012; Gutiérrez y Tyner, 2012; Pérez-Escoda y Pedrero, 2015) para la sobrevivencia en una sociedad altamente digitalizada</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8" name="Rectángulo 7">
              <a:extLst>
                <a:ext uri="{FF2B5EF4-FFF2-40B4-BE49-F238E27FC236}">
                  <a16:creationId xmlns:a16="http://schemas.microsoft.com/office/drawing/2014/main" id="{8E63CE4D-C570-68D6-2082-F411D5AB9EE3}"/>
                </a:ext>
              </a:extLst>
            </p:cNvPr>
            <p:cNvSpPr/>
            <p:nvPr/>
          </p:nvSpPr>
          <p:spPr>
            <a:xfrm>
              <a:off x="5831012" y="604446"/>
              <a:ext cx="4706946" cy="2865020"/>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grpSp>
        <p:nvGrpSpPr>
          <p:cNvPr id="11" name="Grupo 10">
            <a:extLst>
              <a:ext uri="{FF2B5EF4-FFF2-40B4-BE49-F238E27FC236}">
                <a16:creationId xmlns:a16="http://schemas.microsoft.com/office/drawing/2014/main" id="{6A340DA9-5E62-CBB1-399E-CEB96870DDBF}"/>
              </a:ext>
            </a:extLst>
          </p:cNvPr>
          <p:cNvGrpSpPr/>
          <p:nvPr/>
        </p:nvGrpSpPr>
        <p:grpSpPr>
          <a:xfrm>
            <a:off x="5090765" y="3867344"/>
            <a:ext cx="6187440" cy="2624052"/>
            <a:chOff x="5090765" y="370669"/>
            <a:chExt cx="6187440" cy="3582225"/>
          </a:xfrm>
        </p:grpSpPr>
        <p:grpSp>
          <p:nvGrpSpPr>
            <p:cNvPr id="12" name="Grupo 11">
              <a:extLst>
                <a:ext uri="{FF2B5EF4-FFF2-40B4-BE49-F238E27FC236}">
                  <a16:creationId xmlns:a16="http://schemas.microsoft.com/office/drawing/2014/main" id="{BB61B56B-1CF8-859B-3052-5E11FC2F5BED}"/>
                </a:ext>
              </a:extLst>
            </p:cNvPr>
            <p:cNvGrpSpPr/>
            <p:nvPr/>
          </p:nvGrpSpPr>
          <p:grpSpPr>
            <a:xfrm>
              <a:off x="5090765" y="370669"/>
              <a:ext cx="6187440" cy="3582225"/>
              <a:chOff x="4712677" y="1266093"/>
              <a:chExt cx="6166338" cy="4128457"/>
            </a:xfrm>
          </p:grpSpPr>
          <p:sp>
            <p:nvSpPr>
              <p:cNvPr id="14" name="Rectángulo 13">
                <a:extLst>
                  <a:ext uri="{FF2B5EF4-FFF2-40B4-BE49-F238E27FC236}">
                    <a16:creationId xmlns:a16="http://schemas.microsoft.com/office/drawing/2014/main" id="{C39C8271-09B1-6A60-F7A4-7A7FE4479E81}"/>
                  </a:ext>
                </a:extLst>
              </p:cNvPr>
              <p:cNvSpPr/>
              <p:nvPr/>
            </p:nvSpPr>
            <p:spPr>
              <a:xfrm>
                <a:off x="4712677" y="1266093"/>
                <a:ext cx="6166338" cy="41284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CuadroTexto 14">
                <a:extLst>
                  <a:ext uri="{FF2B5EF4-FFF2-40B4-BE49-F238E27FC236}">
                    <a16:creationId xmlns:a16="http://schemas.microsoft.com/office/drawing/2014/main" id="{23AC5CEE-6BE2-B226-FB0D-390B3BB7CFA1}"/>
                  </a:ext>
                </a:extLst>
              </p:cNvPr>
              <p:cNvSpPr txBox="1"/>
              <p:nvPr/>
            </p:nvSpPr>
            <p:spPr>
              <a:xfrm>
                <a:off x="5450400" y="1266093"/>
                <a:ext cx="4868562" cy="4128457"/>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indent="444500">
                  <a:lnSpc>
                    <a:spcPct val="200000"/>
                  </a:lnSpc>
                </a:pPr>
                <a:r>
                  <a:rPr lang="es-ES" sz="1200" dirty="0">
                    <a:solidFill>
                      <a:schemeClr val="bg1"/>
                    </a:solidFill>
                  </a:rPr>
                  <a:t>En Estados Unidos, hacia comienzos de la década de 1980, profesores e investigadores como Lees (1979), Freedman (1979), </a:t>
                </a:r>
                <a:r>
                  <a:rPr lang="es-ES" sz="1200" dirty="0" err="1">
                    <a:solidFill>
                      <a:schemeClr val="bg1"/>
                    </a:solidFill>
                  </a:rPr>
                  <a:t>Lamberg</a:t>
                </a:r>
                <a:r>
                  <a:rPr lang="es-ES" sz="1200" dirty="0">
                    <a:solidFill>
                      <a:schemeClr val="bg1"/>
                    </a:solidFill>
                  </a:rPr>
                  <a:t> (1980), Butler (1980), </a:t>
                </a:r>
                <a:r>
                  <a:rPr lang="es-ES" sz="1200" dirty="0" err="1">
                    <a:solidFill>
                      <a:schemeClr val="bg1"/>
                    </a:solidFill>
                  </a:rPr>
                  <a:t>Bartholomae</a:t>
                </a:r>
                <a:r>
                  <a:rPr lang="es-ES" sz="1200" dirty="0">
                    <a:solidFill>
                      <a:schemeClr val="bg1"/>
                    </a:solidFill>
                  </a:rPr>
                  <a:t> (1980), Williams (1981), </a:t>
                </a:r>
                <a:r>
                  <a:rPr lang="es-ES" sz="1200" dirty="0" err="1">
                    <a:solidFill>
                      <a:schemeClr val="bg1"/>
                    </a:solidFill>
                  </a:rPr>
                  <a:t>Sommers</a:t>
                </a:r>
                <a:r>
                  <a:rPr lang="es-ES" sz="1200" dirty="0">
                    <a:solidFill>
                      <a:schemeClr val="bg1"/>
                    </a:solidFill>
                  </a:rPr>
                  <a:t> (1982) y </a:t>
                </a:r>
                <a:r>
                  <a:rPr lang="es-ES" sz="1200" dirty="0" err="1">
                    <a:solidFill>
                      <a:schemeClr val="bg1"/>
                    </a:solidFill>
                  </a:rPr>
                  <a:t>Haswell</a:t>
                </a:r>
                <a:r>
                  <a:rPr lang="es-ES" sz="1200" dirty="0">
                    <a:solidFill>
                      <a:schemeClr val="bg1"/>
                    </a:solidFill>
                  </a:rPr>
                  <a:t> (1983), entre otros, intentaron explorar la forma en la que los docentes interactúan con las composiciones escritas por sus alumnos y con los errores que en ellas se encuentran.</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13" name="Rectángulo 12">
              <a:extLst>
                <a:ext uri="{FF2B5EF4-FFF2-40B4-BE49-F238E27FC236}">
                  <a16:creationId xmlns:a16="http://schemas.microsoft.com/office/drawing/2014/main" id="{B2446660-4050-588A-4054-156C33CDDA2C}"/>
                </a:ext>
              </a:extLst>
            </p:cNvPr>
            <p:cNvSpPr/>
            <p:nvPr/>
          </p:nvSpPr>
          <p:spPr>
            <a:xfrm>
              <a:off x="5831012" y="604446"/>
              <a:ext cx="4706946" cy="3348448"/>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6" name="Título 3">
            <a:extLst>
              <a:ext uri="{FF2B5EF4-FFF2-40B4-BE49-F238E27FC236}">
                <a16:creationId xmlns:a16="http://schemas.microsoft.com/office/drawing/2014/main" id="{2E1D5ED5-4B75-8EA9-322F-5A484E6DDEAD}"/>
              </a:ext>
            </a:extLst>
          </p:cNvPr>
          <p:cNvSpPr txBox="1">
            <a:spLocks/>
          </p:cNvSpPr>
          <p:nvPr/>
        </p:nvSpPr>
        <p:spPr>
          <a:xfrm>
            <a:off x="678846" y="-653519"/>
            <a:ext cx="3706889" cy="1821918"/>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2800" b="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III. CITADO</a:t>
            </a:r>
            <a:endParaRPr lang="es-PE" dirty="0"/>
          </a:p>
        </p:txBody>
      </p:sp>
      <p:sp>
        <p:nvSpPr>
          <p:cNvPr id="17" name="Marcador de texto 5">
            <a:extLst>
              <a:ext uri="{FF2B5EF4-FFF2-40B4-BE49-F238E27FC236}">
                <a16:creationId xmlns:a16="http://schemas.microsoft.com/office/drawing/2014/main" id="{18137E9D-6C5D-3447-A1BE-F154AA2EE78C}"/>
              </a:ext>
            </a:extLst>
          </p:cNvPr>
          <p:cNvSpPr txBox="1">
            <a:spLocks/>
          </p:cNvSpPr>
          <p:nvPr/>
        </p:nvSpPr>
        <p:spPr>
          <a:xfrm>
            <a:off x="368411" y="1430925"/>
            <a:ext cx="4252273" cy="557625"/>
          </a:xfrm>
          <a:prstGeom prst="rect">
            <a:avLst/>
          </a:prstGeom>
          <a:effectLst>
            <a:outerShdw blurRad="25400" dir="17880000">
              <a:srgbClr val="000000">
                <a:alpha val="46000"/>
              </a:srgbClr>
            </a:outerShdw>
          </a:effectLst>
        </p:spPr>
        <p:txBody>
          <a:bodyPr vert="horz" lIns="91440" tIns="45720" rIns="91440" bIns="45720" rtlCol="0" anchor="t">
            <a:normAutofit fontScale="55000" lnSpcReduction="2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2900" b="1" dirty="0">
                <a:solidFill>
                  <a:srgbClr val="FFC000"/>
                </a:solidFill>
              </a:rPr>
              <a:t>3.5. FORMALIDADES Y EXCEPCIONES EN CITADO</a:t>
            </a:r>
          </a:p>
        </p:txBody>
      </p:sp>
      <p:sp>
        <p:nvSpPr>
          <p:cNvPr id="20" name="Círculo: vacío 19">
            <a:extLst>
              <a:ext uri="{FF2B5EF4-FFF2-40B4-BE49-F238E27FC236}">
                <a16:creationId xmlns:a16="http://schemas.microsoft.com/office/drawing/2014/main" id="{59B73745-7E2A-8DD5-1338-F86E056309BF}"/>
              </a:ext>
            </a:extLst>
          </p:cNvPr>
          <p:cNvSpPr/>
          <p:nvPr/>
        </p:nvSpPr>
        <p:spPr>
          <a:xfrm>
            <a:off x="3031958" y="2936080"/>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3167468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626705F-6F70-1410-ED74-7C0A986D77E8}"/>
              </a:ext>
            </a:extLst>
          </p:cNvPr>
          <p:cNvSpPr>
            <a:spLocks noGrp="1"/>
          </p:cNvSpPr>
          <p:nvPr>
            <p:ph idx="1"/>
          </p:nvPr>
        </p:nvSpPr>
        <p:spPr>
          <a:xfrm>
            <a:off x="678846" y="2935705"/>
            <a:ext cx="3701620" cy="3555691"/>
          </a:xfrm>
        </p:spPr>
        <p:txBody>
          <a:bodyPr>
            <a:normAutofit/>
          </a:bodyPr>
          <a:lstStyle/>
          <a:p>
            <a:pPr marL="36900" indent="0" algn="just">
              <a:lnSpc>
                <a:spcPct val="150000"/>
              </a:lnSpc>
              <a:buNone/>
            </a:pPr>
            <a:r>
              <a:rPr lang="es-ES" sz="1600" dirty="0"/>
              <a:t>Incluya autor y año en cada cita en el texto. Puede omitir el año, siempre y cuando cite de manera narrativa en el mismo párrafo. En el caso de las citas parentéticas, siempre coloque el año. En las citas narrativas del mismo autor, pero de diferente año, se mantiene este, inclusive en el mismo párrafo, para evitar ambigüedades.</a:t>
            </a:r>
            <a:endParaRPr lang="es-PE" sz="2000" dirty="0"/>
          </a:p>
        </p:txBody>
      </p:sp>
      <p:sp>
        <p:nvSpPr>
          <p:cNvPr id="4" name="Marcador de texto 3">
            <a:extLst>
              <a:ext uri="{FF2B5EF4-FFF2-40B4-BE49-F238E27FC236}">
                <a16:creationId xmlns:a16="http://schemas.microsoft.com/office/drawing/2014/main" id="{E4B9BAF7-C25A-CDF9-6448-DC80C6BED786}"/>
              </a:ext>
            </a:extLst>
          </p:cNvPr>
          <p:cNvSpPr>
            <a:spLocks noGrp="1"/>
          </p:cNvSpPr>
          <p:nvPr>
            <p:ph type="body" sz="half" idx="2"/>
          </p:nvPr>
        </p:nvSpPr>
        <p:spPr>
          <a:xfrm>
            <a:off x="500568" y="2251076"/>
            <a:ext cx="3706889" cy="3016250"/>
          </a:xfrm>
        </p:spPr>
        <p:txBody>
          <a:bodyPr/>
          <a:lstStyle/>
          <a:p>
            <a:pPr algn="just"/>
            <a:r>
              <a:rPr lang="es-ES" b="1" dirty="0">
                <a:solidFill>
                  <a:srgbClr val="FFC000"/>
                </a:solidFill>
              </a:rPr>
              <a:t>3.5.2. OMITIR EL AÑO EN LAS CITAS NARRATIVAS REPETIDAS</a:t>
            </a:r>
            <a:endParaRPr lang="es-PE" b="1" dirty="0">
              <a:solidFill>
                <a:srgbClr val="FFC000"/>
              </a:solidFill>
            </a:endParaRPr>
          </a:p>
        </p:txBody>
      </p:sp>
      <p:grpSp>
        <p:nvGrpSpPr>
          <p:cNvPr id="6" name="Grupo 5">
            <a:extLst>
              <a:ext uri="{FF2B5EF4-FFF2-40B4-BE49-F238E27FC236}">
                <a16:creationId xmlns:a16="http://schemas.microsoft.com/office/drawing/2014/main" id="{A6F675B2-C522-77CC-950C-971386CBF0F2}"/>
              </a:ext>
            </a:extLst>
          </p:cNvPr>
          <p:cNvGrpSpPr/>
          <p:nvPr/>
        </p:nvGrpSpPr>
        <p:grpSpPr>
          <a:xfrm>
            <a:off x="5090765" y="526979"/>
            <a:ext cx="6187440" cy="5632796"/>
            <a:chOff x="5090765" y="370669"/>
            <a:chExt cx="6187440" cy="7689613"/>
          </a:xfrm>
        </p:grpSpPr>
        <p:grpSp>
          <p:nvGrpSpPr>
            <p:cNvPr id="7" name="Grupo 6">
              <a:extLst>
                <a:ext uri="{FF2B5EF4-FFF2-40B4-BE49-F238E27FC236}">
                  <a16:creationId xmlns:a16="http://schemas.microsoft.com/office/drawing/2014/main" id="{958DCB0C-C36D-27DD-7FAF-A635EE896403}"/>
                </a:ext>
              </a:extLst>
            </p:cNvPr>
            <p:cNvGrpSpPr/>
            <p:nvPr/>
          </p:nvGrpSpPr>
          <p:grpSpPr>
            <a:xfrm>
              <a:off x="5090765" y="370669"/>
              <a:ext cx="6187440" cy="7689613"/>
              <a:chOff x="4712677" y="1266093"/>
              <a:chExt cx="6166338" cy="8862156"/>
            </a:xfrm>
          </p:grpSpPr>
          <p:sp>
            <p:nvSpPr>
              <p:cNvPr id="9" name="Rectángulo 8">
                <a:extLst>
                  <a:ext uri="{FF2B5EF4-FFF2-40B4-BE49-F238E27FC236}">
                    <a16:creationId xmlns:a16="http://schemas.microsoft.com/office/drawing/2014/main" id="{F249FCC2-53FD-C491-ED3E-A1556CA22354}"/>
                  </a:ext>
                </a:extLst>
              </p:cNvPr>
              <p:cNvSpPr/>
              <p:nvPr/>
            </p:nvSpPr>
            <p:spPr>
              <a:xfrm>
                <a:off x="4712677" y="1266093"/>
                <a:ext cx="6166338" cy="88621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CuadroTexto 9">
                <a:extLst>
                  <a:ext uri="{FF2B5EF4-FFF2-40B4-BE49-F238E27FC236}">
                    <a16:creationId xmlns:a16="http://schemas.microsoft.com/office/drawing/2014/main" id="{7899F43A-46F4-CC9F-BADD-80689426E257}"/>
                  </a:ext>
                </a:extLst>
              </p:cNvPr>
              <p:cNvSpPr txBox="1"/>
              <p:nvPr/>
            </p:nvSpPr>
            <p:spPr>
              <a:xfrm>
                <a:off x="5450400" y="1266093"/>
                <a:ext cx="4868562" cy="7614907"/>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indent="444500">
                  <a:lnSpc>
                    <a:spcPct val="200000"/>
                  </a:lnSpc>
                </a:pPr>
                <a:r>
                  <a:rPr lang="es-ES" sz="1200" dirty="0">
                    <a:solidFill>
                      <a:schemeClr val="bg1"/>
                    </a:solidFill>
                  </a:rPr>
                  <a:t>Koehler (2016) examinó experimentalmente cómo la cobertura periodística influye en la percepción pública del nivel de consenso entre los expertos. Koehler proporcionó a los participantes citas de reseñas reales de películas que los críticos amaban o detestaban. Observó que los participantes apreciaban mejor el nivel de consenso entre los expertos en relación con las películas de buenas calificaciones cuando sólo se proporcionaban reseñas positivas que cuando se proporcionaban reseñas tanto positivas como negativas, incluso cuando se indicaba la proporción entre reseñas positivas y negativas. Estos hallazgos, en combinación con investigaciones similares, demuestran que, cuando la mayoría de los expertos están de acuerdo, proporcionar evidencia que respalda ambas posiciones puede conducir a un falso sentido de balance (Koehler, 2016; Reginald, 2015)</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8" name="Rectángulo 7">
              <a:extLst>
                <a:ext uri="{FF2B5EF4-FFF2-40B4-BE49-F238E27FC236}">
                  <a16:creationId xmlns:a16="http://schemas.microsoft.com/office/drawing/2014/main" id="{8E63CE4D-C570-68D6-2082-F411D5AB9EE3}"/>
                </a:ext>
              </a:extLst>
            </p:cNvPr>
            <p:cNvSpPr/>
            <p:nvPr/>
          </p:nvSpPr>
          <p:spPr>
            <a:xfrm>
              <a:off x="5831012" y="604446"/>
              <a:ext cx="4706946" cy="6813978"/>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6" name="Globo: línea doblada con barra de énfasis 15">
            <a:extLst>
              <a:ext uri="{FF2B5EF4-FFF2-40B4-BE49-F238E27FC236}">
                <a16:creationId xmlns:a16="http://schemas.microsoft.com/office/drawing/2014/main" id="{806F9288-1B2E-FF83-5225-7DCB865C2913}"/>
              </a:ext>
            </a:extLst>
          </p:cNvPr>
          <p:cNvSpPr/>
          <p:nvPr/>
        </p:nvSpPr>
        <p:spPr>
          <a:xfrm flipH="1">
            <a:off x="4625829" y="228051"/>
            <a:ext cx="1470201" cy="755995"/>
          </a:xfrm>
          <a:prstGeom prst="accentCallout2">
            <a:avLst/>
          </a:prstGeom>
          <a:ln w="28575">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Nombre de autor y año</a:t>
            </a:r>
            <a:endParaRPr lang="es-PE" sz="1400" dirty="0"/>
          </a:p>
        </p:txBody>
      </p:sp>
      <p:sp>
        <p:nvSpPr>
          <p:cNvPr id="17" name="Globo: línea doblada con barra de énfasis 16">
            <a:extLst>
              <a:ext uri="{FF2B5EF4-FFF2-40B4-BE49-F238E27FC236}">
                <a16:creationId xmlns:a16="http://schemas.microsoft.com/office/drawing/2014/main" id="{5E3EA885-8EDC-021E-D2DA-B437D840B11C}"/>
              </a:ext>
            </a:extLst>
          </p:cNvPr>
          <p:cNvSpPr/>
          <p:nvPr/>
        </p:nvSpPr>
        <p:spPr>
          <a:xfrm>
            <a:off x="10712111" y="1142561"/>
            <a:ext cx="1479889" cy="755995"/>
          </a:xfrm>
          <a:prstGeom prst="accentCallout2">
            <a:avLst>
              <a:gd name="adj1" fmla="val 18750"/>
              <a:gd name="adj2" fmla="val -8333"/>
              <a:gd name="adj3" fmla="val 83706"/>
              <a:gd name="adj4" fmla="val -10657"/>
              <a:gd name="adj5" fmla="val 83382"/>
              <a:gd name="adj6" fmla="val -279044"/>
            </a:avLst>
          </a:prstGeom>
          <a:ln w="31750">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Año omitido</a:t>
            </a:r>
            <a:endParaRPr lang="es-PE" sz="1400" dirty="0"/>
          </a:p>
        </p:txBody>
      </p:sp>
      <p:sp>
        <p:nvSpPr>
          <p:cNvPr id="18" name="Globo: línea doblada con barra de énfasis 17">
            <a:extLst>
              <a:ext uri="{FF2B5EF4-FFF2-40B4-BE49-F238E27FC236}">
                <a16:creationId xmlns:a16="http://schemas.microsoft.com/office/drawing/2014/main" id="{68FCA23A-DD1B-B5C9-63D6-FED23406DA92}"/>
              </a:ext>
            </a:extLst>
          </p:cNvPr>
          <p:cNvSpPr/>
          <p:nvPr/>
        </p:nvSpPr>
        <p:spPr>
          <a:xfrm flipH="1">
            <a:off x="4625828" y="5903894"/>
            <a:ext cx="2181371" cy="755995"/>
          </a:xfrm>
          <a:prstGeom prst="accentCallout2">
            <a:avLst>
              <a:gd name="adj1" fmla="val 18750"/>
              <a:gd name="adj2" fmla="val -8333"/>
              <a:gd name="adj3" fmla="val 18750"/>
              <a:gd name="adj4" fmla="val -16667"/>
              <a:gd name="adj5" fmla="val -80129"/>
              <a:gd name="adj6" fmla="val -58528"/>
            </a:avLst>
          </a:prstGeom>
          <a:ln w="28575">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El año siempre se incluye en las citas parentéticas</a:t>
            </a:r>
            <a:endParaRPr lang="es-PE" sz="1400" dirty="0"/>
          </a:p>
        </p:txBody>
      </p:sp>
      <p:sp>
        <p:nvSpPr>
          <p:cNvPr id="12" name="Título 3">
            <a:extLst>
              <a:ext uri="{FF2B5EF4-FFF2-40B4-BE49-F238E27FC236}">
                <a16:creationId xmlns:a16="http://schemas.microsoft.com/office/drawing/2014/main" id="{157EB9CC-75AC-20FE-3F6A-7E50BC7825F6}"/>
              </a:ext>
            </a:extLst>
          </p:cNvPr>
          <p:cNvSpPr txBox="1">
            <a:spLocks/>
          </p:cNvSpPr>
          <p:nvPr/>
        </p:nvSpPr>
        <p:spPr>
          <a:xfrm>
            <a:off x="678846" y="-653519"/>
            <a:ext cx="3706889" cy="1821918"/>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2800" b="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III. CITADO</a:t>
            </a:r>
            <a:endParaRPr lang="es-PE" dirty="0"/>
          </a:p>
        </p:txBody>
      </p:sp>
      <p:sp>
        <p:nvSpPr>
          <p:cNvPr id="13" name="Marcador de texto 5">
            <a:extLst>
              <a:ext uri="{FF2B5EF4-FFF2-40B4-BE49-F238E27FC236}">
                <a16:creationId xmlns:a16="http://schemas.microsoft.com/office/drawing/2014/main" id="{C340D210-A683-C567-50E7-27CB7AFC07C7}"/>
              </a:ext>
            </a:extLst>
          </p:cNvPr>
          <p:cNvSpPr txBox="1">
            <a:spLocks/>
          </p:cNvSpPr>
          <p:nvPr/>
        </p:nvSpPr>
        <p:spPr>
          <a:xfrm>
            <a:off x="368411" y="1430925"/>
            <a:ext cx="4252273" cy="557625"/>
          </a:xfrm>
          <a:prstGeom prst="rect">
            <a:avLst/>
          </a:prstGeom>
          <a:effectLst>
            <a:outerShdw blurRad="25400" dir="17880000">
              <a:srgbClr val="000000">
                <a:alpha val="46000"/>
              </a:srgbClr>
            </a:outerShdw>
          </a:effectLst>
        </p:spPr>
        <p:txBody>
          <a:bodyPr vert="horz" lIns="91440" tIns="45720" rIns="91440" bIns="45720" rtlCol="0" anchor="t">
            <a:normAutofit fontScale="55000" lnSpcReduction="2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2900" b="1" dirty="0">
                <a:solidFill>
                  <a:srgbClr val="FFC000"/>
                </a:solidFill>
              </a:rPr>
              <a:t>3.5. FORMALIDADES Y EXCEPCIONES EN CITADO</a:t>
            </a:r>
          </a:p>
        </p:txBody>
      </p:sp>
      <p:sp>
        <p:nvSpPr>
          <p:cNvPr id="14" name="Círculo: vacío 13">
            <a:extLst>
              <a:ext uri="{FF2B5EF4-FFF2-40B4-BE49-F238E27FC236}">
                <a16:creationId xmlns:a16="http://schemas.microsoft.com/office/drawing/2014/main" id="{C9CD1BD5-3117-56B1-3050-AAD37A62328A}"/>
              </a:ext>
            </a:extLst>
          </p:cNvPr>
          <p:cNvSpPr/>
          <p:nvPr/>
        </p:nvSpPr>
        <p:spPr>
          <a:xfrm>
            <a:off x="3152273" y="2565997"/>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396040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5BC188-F5D6-2A9C-4C24-C7BA061C34AE}"/>
              </a:ext>
            </a:extLst>
          </p:cNvPr>
          <p:cNvSpPr>
            <a:spLocks noGrp="1"/>
          </p:cNvSpPr>
          <p:nvPr>
            <p:ph type="title"/>
          </p:nvPr>
        </p:nvSpPr>
        <p:spPr/>
        <p:txBody>
          <a:bodyPr/>
          <a:lstStyle/>
          <a:p>
            <a:r>
              <a:rPr lang="es-ES" dirty="0"/>
              <a:t>III. CITACIONES</a:t>
            </a:r>
            <a:endParaRPr lang="es-PE" dirty="0"/>
          </a:p>
        </p:txBody>
      </p:sp>
      <p:sp>
        <p:nvSpPr>
          <p:cNvPr id="5" name="Marcador de contenido 4">
            <a:extLst>
              <a:ext uri="{FF2B5EF4-FFF2-40B4-BE49-F238E27FC236}">
                <a16:creationId xmlns:a16="http://schemas.microsoft.com/office/drawing/2014/main" id="{9607BDDB-66D0-78D1-4B49-441C86FCDC3B}"/>
              </a:ext>
            </a:extLst>
          </p:cNvPr>
          <p:cNvSpPr>
            <a:spLocks noGrp="1"/>
          </p:cNvSpPr>
          <p:nvPr>
            <p:ph idx="1"/>
          </p:nvPr>
        </p:nvSpPr>
        <p:spPr>
          <a:xfrm>
            <a:off x="4855633" y="609601"/>
            <a:ext cx="6411924" cy="1270000"/>
          </a:xfrm>
        </p:spPr>
        <p:txBody>
          <a:bodyPr>
            <a:normAutofit/>
          </a:bodyPr>
          <a:lstStyle/>
          <a:p>
            <a:pPr marL="36900" indent="0">
              <a:buNone/>
            </a:pPr>
            <a:r>
              <a:rPr lang="es-ES" sz="1800" dirty="0">
                <a:solidFill>
                  <a:srgbClr val="FFC000"/>
                </a:solidFill>
              </a:rPr>
              <a:t>3.1.1. CITACIÓN NARRATIVA</a:t>
            </a:r>
          </a:p>
          <a:p>
            <a:pPr marL="36900" indent="0">
              <a:buNone/>
            </a:pPr>
            <a:r>
              <a:rPr lang="es-ES" sz="1400" dirty="0"/>
              <a:t>En una cita narrativa, el autor forma parte del texto, por tanto, después de su apellido coloque la fecha entre paréntesis</a:t>
            </a:r>
            <a:endParaRPr lang="es-PE" sz="1800" dirty="0">
              <a:solidFill>
                <a:srgbClr val="FFC000"/>
              </a:solidFill>
            </a:endParaRPr>
          </a:p>
        </p:txBody>
      </p:sp>
      <p:sp>
        <p:nvSpPr>
          <p:cNvPr id="6" name="Marcador de texto 5">
            <a:extLst>
              <a:ext uri="{FF2B5EF4-FFF2-40B4-BE49-F238E27FC236}">
                <a16:creationId xmlns:a16="http://schemas.microsoft.com/office/drawing/2014/main" id="{D4932137-F897-885A-190C-4F99A0656E51}"/>
              </a:ext>
            </a:extLst>
          </p:cNvPr>
          <p:cNvSpPr>
            <a:spLocks noGrp="1"/>
          </p:cNvSpPr>
          <p:nvPr>
            <p:ph type="body" sz="half" idx="2"/>
          </p:nvPr>
        </p:nvSpPr>
        <p:spPr>
          <a:xfrm>
            <a:off x="913795" y="2673350"/>
            <a:ext cx="3706889" cy="3829049"/>
          </a:xfrm>
        </p:spPr>
        <p:txBody>
          <a:bodyPr/>
          <a:lstStyle/>
          <a:p>
            <a:r>
              <a:rPr lang="es-ES" b="1" dirty="0">
                <a:solidFill>
                  <a:srgbClr val="FFC000"/>
                </a:solidFill>
              </a:rPr>
              <a:t>3.1. SISTEMA DE CITAS Y CITACIONES</a:t>
            </a:r>
          </a:p>
          <a:p>
            <a:pPr algn="just"/>
            <a:r>
              <a:rPr lang="es-ES" sz="1800" dirty="0"/>
              <a:t>Las citas en el texto tienen dos formatos: parentético y narrativo. En las citas parentéticas, aparecen el nombre del autor y la fecha de publicación (o información equivalente) entre paréntesis. En las citas narrativas, esta información se incorpora al texto como parte de la oración. (APA, 2021)</a:t>
            </a:r>
            <a:endParaRPr lang="es-PE" sz="1800" dirty="0"/>
          </a:p>
        </p:txBody>
      </p:sp>
      <p:grpSp>
        <p:nvGrpSpPr>
          <p:cNvPr id="7" name="Grupo 6">
            <a:extLst>
              <a:ext uri="{FF2B5EF4-FFF2-40B4-BE49-F238E27FC236}">
                <a16:creationId xmlns:a16="http://schemas.microsoft.com/office/drawing/2014/main" id="{F49DA8F3-360F-6AC4-1DEC-D0F9103E45C5}"/>
              </a:ext>
            </a:extLst>
          </p:cNvPr>
          <p:cNvGrpSpPr/>
          <p:nvPr/>
        </p:nvGrpSpPr>
        <p:grpSpPr>
          <a:xfrm>
            <a:off x="5090765" y="1809161"/>
            <a:ext cx="6187440" cy="3169239"/>
            <a:chOff x="4712677" y="1184910"/>
            <a:chExt cx="6166338" cy="3652497"/>
          </a:xfrm>
        </p:grpSpPr>
        <p:sp>
          <p:nvSpPr>
            <p:cNvPr id="8" name="Rectángulo 7">
              <a:extLst>
                <a:ext uri="{FF2B5EF4-FFF2-40B4-BE49-F238E27FC236}">
                  <a16:creationId xmlns:a16="http://schemas.microsoft.com/office/drawing/2014/main" id="{936F3068-79C9-6B96-6816-1F75314CD969}"/>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9566CB72-3417-6431-4C65-8BD815B26DC7}"/>
                </a:ext>
              </a:extLst>
            </p:cNvPr>
            <p:cNvSpPr txBox="1"/>
            <p:nvPr/>
          </p:nvSpPr>
          <p:spPr>
            <a:xfrm>
              <a:off x="5239094" y="1184910"/>
              <a:ext cx="4868562" cy="1866839"/>
            </a:xfrm>
            <a:prstGeom prst="rect">
              <a:avLst/>
            </a:prstGeom>
            <a:noFill/>
            <a:ln>
              <a:noFill/>
            </a:ln>
          </p:spPr>
          <p:txBody>
            <a:bodyPr wrap="square">
              <a:spAutoFit/>
            </a:bodyPr>
            <a:lstStyle/>
            <a:p>
              <a:pPr algn="ctr">
                <a:lnSpc>
                  <a:spcPct val="200000"/>
                </a:lnSpc>
              </a:pPr>
              <a:endParaRPr lang="es-ES" sz="1200" b="1" dirty="0">
                <a:ln>
                  <a:noFill/>
                </a:ln>
                <a:solidFill>
                  <a:schemeClr val="bg1"/>
                </a:solidFill>
                <a:effectLst/>
                <a:latin typeface="Times New Roman" panose="02020603050405020304" pitchFamily="18" charset="0"/>
                <a:cs typeface="Times New Roman" panose="02020603050405020304" pitchFamily="18" charset="0"/>
              </a:endParaRPr>
            </a:p>
            <a:p>
              <a:pPr>
                <a:lnSpc>
                  <a:spcPct val="200000"/>
                </a:lnSpc>
              </a:pPr>
              <a:r>
                <a:rPr lang="es-ES" sz="1200" dirty="0">
                  <a:solidFill>
                    <a:schemeClr val="bg1"/>
                  </a:solidFill>
                  <a:latin typeface="Times New Roman" panose="02020603050405020304" pitchFamily="18" charset="0"/>
                  <a:cs typeface="Times New Roman" panose="02020603050405020304" pitchFamily="18" charset="0"/>
                </a:rPr>
                <a:t>          </a:t>
              </a:r>
              <a:r>
                <a:rPr lang="es-ES" sz="1200" dirty="0">
                  <a:solidFill>
                    <a:schemeClr val="bg1"/>
                  </a:solidFill>
                </a:rPr>
                <a:t>Según Prieto (2017), “el profesor deberá aprender a usar herramientas y apps para buscar, enriquecer y crear contenidos, para comprobar el estudio previo y analizar la información de las respuestas de sus alumnos, y para realizar evaluación formativa en clase” (p. 86).</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10" name="Rectángulo 9">
            <a:extLst>
              <a:ext uri="{FF2B5EF4-FFF2-40B4-BE49-F238E27FC236}">
                <a16:creationId xmlns:a16="http://schemas.microsoft.com/office/drawing/2014/main" id="{6CFE8A97-37C4-7AFB-A68E-D4050558F8CD}"/>
              </a:ext>
            </a:extLst>
          </p:cNvPr>
          <p:cNvSpPr/>
          <p:nvPr/>
        </p:nvSpPr>
        <p:spPr>
          <a:xfrm>
            <a:off x="5698796" y="1884847"/>
            <a:ext cx="4706946" cy="2204553"/>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Círculo: vacío 1">
            <a:extLst>
              <a:ext uri="{FF2B5EF4-FFF2-40B4-BE49-F238E27FC236}">
                <a16:creationId xmlns:a16="http://schemas.microsoft.com/office/drawing/2014/main" id="{6515EAD7-44AA-B37F-95B2-0F2219FEF63C}"/>
              </a:ext>
            </a:extLst>
          </p:cNvPr>
          <p:cNvSpPr/>
          <p:nvPr/>
        </p:nvSpPr>
        <p:spPr>
          <a:xfrm>
            <a:off x="8253663" y="609600"/>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1150700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626705F-6F70-1410-ED74-7C0A986D77E8}"/>
              </a:ext>
            </a:extLst>
          </p:cNvPr>
          <p:cNvSpPr>
            <a:spLocks noGrp="1"/>
          </p:cNvSpPr>
          <p:nvPr>
            <p:ph idx="1"/>
          </p:nvPr>
        </p:nvSpPr>
        <p:spPr>
          <a:xfrm>
            <a:off x="678846" y="3200401"/>
            <a:ext cx="3701620" cy="3290996"/>
          </a:xfrm>
        </p:spPr>
        <p:txBody>
          <a:bodyPr>
            <a:normAutofit fontScale="92500" lnSpcReduction="10000"/>
          </a:bodyPr>
          <a:lstStyle/>
          <a:p>
            <a:pPr marL="36900" indent="0" algn="just">
              <a:lnSpc>
                <a:spcPct val="150000"/>
              </a:lnSpc>
              <a:buNone/>
            </a:pPr>
            <a:r>
              <a:rPr lang="es-ES" sz="1400" dirty="0"/>
              <a:t>Las citas directas deben ser exactas, salvo excepciones. El texto citado debe coincidir, rigurosamente, con la fuente original, incluso si el texto de la fuente es incorrecto. Si hay algún error gramatical en el texto de la fuente que pueda confundir a los lectores, inserte la palabra [sic], en cursivas y entre corchetes, inmediatamente después del error en la cita. Una cita que incluya un error puede distraer, por lo que se debe considerar la posibilidad de parafrasearla. Al citar, siempre compare su escrito con la fuente para asegurarse de que no hay discrepancias</a:t>
            </a:r>
            <a:endParaRPr lang="es-PE" sz="1800" dirty="0"/>
          </a:p>
        </p:txBody>
      </p:sp>
      <p:sp>
        <p:nvSpPr>
          <p:cNvPr id="4" name="Marcador de texto 3">
            <a:extLst>
              <a:ext uri="{FF2B5EF4-FFF2-40B4-BE49-F238E27FC236}">
                <a16:creationId xmlns:a16="http://schemas.microsoft.com/office/drawing/2014/main" id="{E4B9BAF7-C25A-CDF9-6448-DC80C6BED786}"/>
              </a:ext>
            </a:extLst>
          </p:cNvPr>
          <p:cNvSpPr>
            <a:spLocks noGrp="1"/>
          </p:cNvSpPr>
          <p:nvPr>
            <p:ph type="body" sz="half" idx="2"/>
          </p:nvPr>
        </p:nvSpPr>
        <p:spPr>
          <a:xfrm>
            <a:off x="643629" y="2638796"/>
            <a:ext cx="3706889" cy="527049"/>
          </a:xfrm>
        </p:spPr>
        <p:txBody>
          <a:bodyPr/>
          <a:lstStyle/>
          <a:p>
            <a:r>
              <a:rPr lang="es-ES" b="1" dirty="0">
                <a:solidFill>
                  <a:srgbClr val="FFC000"/>
                </a:solidFill>
              </a:rPr>
              <a:t>3.5.3.  PRECISIÓN DE LAS CITAS</a:t>
            </a:r>
            <a:endParaRPr lang="es-PE" b="1" dirty="0">
              <a:solidFill>
                <a:srgbClr val="FFC000"/>
              </a:solidFill>
            </a:endParaRPr>
          </a:p>
        </p:txBody>
      </p:sp>
      <p:grpSp>
        <p:nvGrpSpPr>
          <p:cNvPr id="6" name="Grupo 5">
            <a:extLst>
              <a:ext uri="{FF2B5EF4-FFF2-40B4-BE49-F238E27FC236}">
                <a16:creationId xmlns:a16="http://schemas.microsoft.com/office/drawing/2014/main" id="{A6F675B2-C522-77CC-950C-971386CBF0F2}"/>
              </a:ext>
            </a:extLst>
          </p:cNvPr>
          <p:cNvGrpSpPr/>
          <p:nvPr/>
        </p:nvGrpSpPr>
        <p:grpSpPr>
          <a:xfrm>
            <a:off x="5090765" y="2065434"/>
            <a:ext cx="6187440" cy="2269931"/>
            <a:chOff x="5090765" y="370669"/>
            <a:chExt cx="6187440" cy="3098797"/>
          </a:xfrm>
        </p:grpSpPr>
        <p:grpSp>
          <p:nvGrpSpPr>
            <p:cNvPr id="7" name="Grupo 6">
              <a:extLst>
                <a:ext uri="{FF2B5EF4-FFF2-40B4-BE49-F238E27FC236}">
                  <a16:creationId xmlns:a16="http://schemas.microsoft.com/office/drawing/2014/main" id="{958DCB0C-C36D-27DD-7FAF-A635EE896403}"/>
                </a:ext>
              </a:extLst>
            </p:cNvPr>
            <p:cNvGrpSpPr/>
            <p:nvPr/>
          </p:nvGrpSpPr>
          <p:grpSpPr>
            <a:xfrm>
              <a:off x="5090765" y="370669"/>
              <a:ext cx="6187440" cy="3098797"/>
              <a:chOff x="4712677" y="1266093"/>
              <a:chExt cx="6166338" cy="3571314"/>
            </a:xfrm>
          </p:grpSpPr>
          <p:sp>
            <p:nvSpPr>
              <p:cNvPr id="9" name="Rectángulo 8">
                <a:extLst>
                  <a:ext uri="{FF2B5EF4-FFF2-40B4-BE49-F238E27FC236}">
                    <a16:creationId xmlns:a16="http://schemas.microsoft.com/office/drawing/2014/main" id="{F249FCC2-53FD-C491-ED3E-A1556CA22354}"/>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CuadroTexto 9">
                <a:extLst>
                  <a:ext uri="{FF2B5EF4-FFF2-40B4-BE49-F238E27FC236}">
                    <a16:creationId xmlns:a16="http://schemas.microsoft.com/office/drawing/2014/main" id="{7899F43A-46F4-CC9F-BADD-80689426E257}"/>
                  </a:ext>
                </a:extLst>
              </p:cNvPr>
              <p:cNvSpPr txBox="1"/>
              <p:nvPr/>
            </p:nvSpPr>
            <p:spPr>
              <a:xfrm>
                <a:off x="5450400" y="1266093"/>
                <a:ext cx="4868562" cy="1804157"/>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indent="444500">
                  <a:lnSpc>
                    <a:spcPct val="200000"/>
                  </a:lnSpc>
                </a:pPr>
                <a:r>
                  <a:rPr lang="es-ES" sz="1200" dirty="0">
                    <a:solidFill>
                      <a:schemeClr val="bg1"/>
                    </a:solidFill>
                  </a:rPr>
                  <a:t>Echevarría (2019) señaló que “en las ciencias sociales se pueden identificar tres grandes propuesta [sic] metodológicas” (p. 22</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8" name="Rectángulo 7">
              <a:extLst>
                <a:ext uri="{FF2B5EF4-FFF2-40B4-BE49-F238E27FC236}">
                  <a16:creationId xmlns:a16="http://schemas.microsoft.com/office/drawing/2014/main" id="{8E63CE4D-C570-68D6-2082-F411D5AB9EE3}"/>
                </a:ext>
              </a:extLst>
            </p:cNvPr>
            <p:cNvSpPr/>
            <p:nvPr/>
          </p:nvSpPr>
          <p:spPr>
            <a:xfrm>
              <a:off x="5831012" y="604446"/>
              <a:ext cx="4706946" cy="2865020"/>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6" name="Globo: línea doblada con barra de énfasis 15">
            <a:extLst>
              <a:ext uri="{FF2B5EF4-FFF2-40B4-BE49-F238E27FC236}">
                <a16:creationId xmlns:a16="http://schemas.microsoft.com/office/drawing/2014/main" id="{C507B7DD-6F46-A14B-09E1-27392532248F}"/>
              </a:ext>
            </a:extLst>
          </p:cNvPr>
          <p:cNvSpPr/>
          <p:nvPr/>
        </p:nvSpPr>
        <p:spPr>
          <a:xfrm>
            <a:off x="8441501" y="3608405"/>
            <a:ext cx="3306785" cy="755995"/>
          </a:xfrm>
          <a:prstGeom prst="accentCallout2">
            <a:avLst>
              <a:gd name="adj1" fmla="val 18750"/>
              <a:gd name="adj2" fmla="val -8333"/>
              <a:gd name="adj3" fmla="val 18750"/>
              <a:gd name="adj4" fmla="val -16667"/>
              <a:gd name="adj5" fmla="val -56835"/>
              <a:gd name="adj6" fmla="val -23746"/>
            </a:avLst>
          </a:prstGeom>
          <a:ln w="28575">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Tal y como se encuentra en el texto original</a:t>
            </a:r>
            <a:endParaRPr lang="es-PE" sz="1400" dirty="0"/>
          </a:p>
        </p:txBody>
      </p:sp>
      <p:sp>
        <p:nvSpPr>
          <p:cNvPr id="12" name="Título 3">
            <a:extLst>
              <a:ext uri="{FF2B5EF4-FFF2-40B4-BE49-F238E27FC236}">
                <a16:creationId xmlns:a16="http://schemas.microsoft.com/office/drawing/2014/main" id="{B89F42CB-D4BF-AFC0-B695-2B546B9F33F1}"/>
              </a:ext>
            </a:extLst>
          </p:cNvPr>
          <p:cNvSpPr txBox="1">
            <a:spLocks/>
          </p:cNvSpPr>
          <p:nvPr/>
        </p:nvSpPr>
        <p:spPr>
          <a:xfrm>
            <a:off x="778803" y="-222355"/>
            <a:ext cx="3706889" cy="1821918"/>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2800" b="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III. CITADO</a:t>
            </a:r>
            <a:endParaRPr lang="es-PE" dirty="0"/>
          </a:p>
        </p:txBody>
      </p:sp>
      <p:sp>
        <p:nvSpPr>
          <p:cNvPr id="13" name="Marcador de texto 5">
            <a:extLst>
              <a:ext uri="{FF2B5EF4-FFF2-40B4-BE49-F238E27FC236}">
                <a16:creationId xmlns:a16="http://schemas.microsoft.com/office/drawing/2014/main" id="{34188610-F7EC-C3EB-B92D-9EE03C787EE2}"/>
              </a:ext>
            </a:extLst>
          </p:cNvPr>
          <p:cNvSpPr txBox="1">
            <a:spLocks/>
          </p:cNvSpPr>
          <p:nvPr/>
        </p:nvSpPr>
        <p:spPr>
          <a:xfrm>
            <a:off x="468368" y="1862089"/>
            <a:ext cx="4252273" cy="557625"/>
          </a:xfrm>
          <a:prstGeom prst="rect">
            <a:avLst/>
          </a:prstGeom>
          <a:effectLst>
            <a:outerShdw blurRad="25400" dir="17880000">
              <a:srgbClr val="000000">
                <a:alpha val="46000"/>
              </a:srgbClr>
            </a:outerShdw>
          </a:effectLst>
        </p:spPr>
        <p:txBody>
          <a:bodyPr vert="horz" lIns="91440" tIns="45720" rIns="91440" bIns="45720" rtlCol="0" anchor="t">
            <a:normAutofit fontScale="55000" lnSpcReduction="2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2900" b="1" dirty="0">
                <a:solidFill>
                  <a:srgbClr val="FFC000"/>
                </a:solidFill>
              </a:rPr>
              <a:t>3.5. FORMALIDADES Y EXCEPCIONES EN CITADO</a:t>
            </a:r>
          </a:p>
        </p:txBody>
      </p:sp>
      <p:sp>
        <p:nvSpPr>
          <p:cNvPr id="14" name="Círculo: vacío 13">
            <a:extLst>
              <a:ext uri="{FF2B5EF4-FFF2-40B4-BE49-F238E27FC236}">
                <a16:creationId xmlns:a16="http://schemas.microsoft.com/office/drawing/2014/main" id="{5C31B953-0B12-7D19-15B7-105B8D4DD2B9}"/>
              </a:ext>
            </a:extLst>
          </p:cNvPr>
          <p:cNvSpPr/>
          <p:nvPr/>
        </p:nvSpPr>
        <p:spPr>
          <a:xfrm>
            <a:off x="4120077" y="2638796"/>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2292187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626705F-6F70-1410-ED74-7C0A986D77E8}"/>
              </a:ext>
            </a:extLst>
          </p:cNvPr>
          <p:cNvSpPr>
            <a:spLocks noGrp="1"/>
          </p:cNvSpPr>
          <p:nvPr>
            <p:ph idx="1"/>
          </p:nvPr>
        </p:nvSpPr>
        <p:spPr>
          <a:xfrm>
            <a:off x="678846" y="4239685"/>
            <a:ext cx="3701620" cy="1564104"/>
          </a:xfrm>
        </p:spPr>
        <p:txBody>
          <a:bodyPr>
            <a:normAutofit/>
          </a:bodyPr>
          <a:lstStyle/>
          <a:p>
            <a:pPr marL="36900" indent="0" algn="just">
              <a:lnSpc>
                <a:spcPct val="150000"/>
              </a:lnSpc>
              <a:buNone/>
            </a:pPr>
            <a:r>
              <a:rPr lang="es-ES" sz="1400" dirty="0"/>
              <a:t>Puede hacer algunas modificaciones a las citas directas sin alertar a los lectores: Algunas modificaciones a las citas directas requieren una explicación:</a:t>
            </a:r>
            <a:endParaRPr lang="es-PE" sz="2400" dirty="0"/>
          </a:p>
        </p:txBody>
      </p:sp>
      <p:sp>
        <p:nvSpPr>
          <p:cNvPr id="4" name="Marcador de texto 3">
            <a:extLst>
              <a:ext uri="{FF2B5EF4-FFF2-40B4-BE49-F238E27FC236}">
                <a16:creationId xmlns:a16="http://schemas.microsoft.com/office/drawing/2014/main" id="{E4B9BAF7-C25A-CDF9-6448-DC80C6BED786}"/>
              </a:ext>
            </a:extLst>
          </p:cNvPr>
          <p:cNvSpPr>
            <a:spLocks noGrp="1"/>
          </p:cNvSpPr>
          <p:nvPr>
            <p:ph type="body" sz="half" idx="2"/>
          </p:nvPr>
        </p:nvSpPr>
        <p:spPr>
          <a:xfrm>
            <a:off x="468368" y="3539467"/>
            <a:ext cx="3706889" cy="527049"/>
          </a:xfrm>
        </p:spPr>
        <p:txBody>
          <a:bodyPr>
            <a:normAutofit fontScale="92500" lnSpcReduction="20000"/>
          </a:bodyPr>
          <a:lstStyle/>
          <a:p>
            <a:r>
              <a:rPr lang="es-ES" b="1" dirty="0">
                <a:solidFill>
                  <a:srgbClr val="FFC000"/>
                </a:solidFill>
              </a:rPr>
              <a:t>3.5.3.1. Modificaciones en una cita directa que no requiere explicación</a:t>
            </a:r>
            <a:endParaRPr lang="es-PE" b="1" dirty="0">
              <a:solidFill>
                <a:srgbClr val="FFC000"/>
              </a:solidFill>
            </a:endParaRPr>
          </a:p>
        </p:txBody>
      </p:sp>
      <p:sp>
        <p:nvSpPr>
          <p:cNvPr id="5" name="Marcador de contenido 2">
            <a:extLst>
              <a:ext uri="{FF2B5EF4-FFF2-40B4-BE49-F238E27FC236}">
                <a16:creationId xmlns:a16="http://schemas.microsoft.com/office/drawing/2014/main" id="{F568DCAB-6804-6EDA-8C6C-E8FCDA53B4EE}"/>
              </a:ext>
            </a:extLst>
          </p:cNvPr>
          <p:cNvSpPr txBox="1">
            <a:spLocks/>
          </p:cNvSpPr>
          <p:nvPr/>
        </p:nvSpPr>
        <p:spPr>
          <a:xfrm>
            <a:off x="5960726" y="2067137"/>
            <a:ext cx="5552428" cy="1212427"/>
          </a:xfrm>
          <a:prstGeom prst="rect">
            <a:avLst/>
          </a:prstGeom>
          <a:solidFill>
            <a:schemeClr val="accent1"/>
          </a:solidFill>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lnSpc>
                <a:spcPct val="150000"/>
              </a:lnSpc>
              <a:buFont typeface="Wingdings 2" charset="2"/>
              <a:buNone/>
            </a:pPr>
            <a:r>
              <a:rPr lang="es-ES" sz="1400" dirty="0">
                <a:ln>
                  <a:noFill/>
                </a:ln>
                <a:solidFill>
                  <a:schemeClr val="tx1"/>
                </a:solidFill>
                <a:effectLst/>
              </a:rPr>
              <a:t>La primera letra de la primera palabra de una cita la puede cambiar por mayúscula o minúscula para ajustarse al contexto del enunciado en el que aparece la cita.</a:t>
            </a:r>
            <a:endParaRPr lang="es-PE" sz="2400" dirty="0">
              <a:ln>
                <a:noFill/>
              </a:ln>
              <a:solidFill>
                <a:schemeClr val="tx1"/>
              </a:solidFill>
              <a:effectLst/>
            </a:endParaRPr>
          </a:p>
        </p:txBody>
      </p:sp>
      <p:sp>
        <p:nvSpPr>
          <p:cNvPr id="11" name="Marcador de contenido 2">
            <a:extLst>
              <a:ext uri="{FF2B5EF4-FFF2-40B4-BE49-F238E27FC236}">
                <a16:creationId xmlns:a16="http://schemas.microsoft.com/office/drawing/2014/main" id="{B700A1AB-5EC2-400C-4DD9-8F180CA8CA23}"/>
              </a:ext>
            </a:extLst>
          </p:cNvPr>
          <p:cNvSpPr txBox="1">
            <a:spLocks/>
          </p:cNvSpPr>
          <p:nvPr/>
        </p:nvSpPr>
        <p:spPr>
          <a:xfrm>
            <a:off x="5960726" y="4239685"/>
            <a:ext cx="5552428" cy="1212427"/>
          </a:xfrm>
          <a:prstGeom prst="rect">
            <a:avLst/>
          </a:prstGeom>
          <a:solidFill>
            <a:schemeClr val="accent1"/>
          </a:solidFill>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lnSpc>
                <a:spcPct val="150000"/>
              </a:lnSpc>
              <a:buFont typeface="Wingdings 2" charset="2"/>
              <a:buNone/>
            </a:pPr>
            <a:r>
              <a:rPr lang="es-ES" sz="1400" dirty="0">
                <a:ln>
                  <a:noFill/>
                </a:ln>
                <a:solidFill>
                  <a:schemeClr val="tx1"/>
                </a:solidFill>
                <a:effectLst/>
              </a:rPr>
              <a:t>Algunos signos de puntuación al final de la cita puede cambiarlos para ajustarse a la sintaxis del enunciado en el que aparece la cita, siempre que no se cambie el significado.</a:t>
            </a:r>
            <a:endParaRPr lang="es-PE" sz="3200" dirty="0">
              <a:ln>
                <a:noFill/>
              </a:ln>
              <a:solidFill>
                <a:schemeClr val="tx1"/>
              </a:solidFill>
              <a:effectLst/>
            </a:endParaRPr>
          </a:p>
        </p:txBody>
      </p:sp>
      <p:sp>
        <p:nvSpPr>
          <p:cNvPr id="12" name="Marcador de texto 3">
            <a:extLst>
              <a:ext uri="{FF2B5EF4-FFF2-40B4-BE49-F238E27FC236}">
                <a16:creationId xmlns:a16="http://schemas.microsoft.com/office/drawing/2014/main" id="{B4FC62B7-4875-3224-FAE9-4FC89BF1CF5E}"/>
              </a:ext>
            </a:extLst>
          </p:cNvPr>
          <p:cNvSpPr txBox="1">
            <a:spLocks/>
          </p:cNvSpPr>
          <p:nvPr/>
        </p:nvSpPr>
        <p:spPr>
          <a:xfrm>
            <a:off x="282682" y="2716066"/>
            <a:ext cx="3706889" cy="5270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b="1" dirty="0">
                <a:solidFill>
                  <a:srgbClr val="FFC000"/>
                </a:solidFill>
              </a:rPr>
              <a:t>3.5.3.  PRECISIÓN DE LAS CITAS</a:t>
            </a:r>
            <a:endParaRPr lang="es-PE" b="1" dirty="0">
              <a:solidFill>
                <a:srgbClr val="FFC000"/>
              </a:solidFill>
            </a:endParaRPr>
          </a:p>
        </p:txBody>
      </p:sp>
      <p:sp>
        <p:nvSpPr>
          <p:cNvPr id="13" name="Título 3">
            <a:extLst>
              <a:ext uri="{FF2B5EF4-FFF2-40B4-BE49-F238E27FC236}">
                <a16:creationId xmlns:a16="http://schemas.microsoft.com/office/drawing/2014/main" id="{EAE10DF5-75BC-A2EC-E96E-5E5625F0C612}"/>
              </a:ext>
            </a:extLst>
          </p:cNvPr>
          <p:cNvSpPr txBox="1">
            <a:spLocks/>
          </p:cNvSpPr>
          <p:nvPr/>
        </p:nvSpPr>
        <p:spPr>
          <a:xfrm>
            <a:off x="778803" y="-222355"/>
            <a:ext cx="3706889" cy="1821918"/>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2800" b="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III. CITADO</a:t>
            </a:r>
            <a:endParaRPr lang="es-PE" dirty="0"/>
          </a:p>
        </p:txBody>
      </p:sp>
      <p:sp>
        <p:nvSpPr>
          <p:cNvPr id="14" name="Marcador de texto 5">
            <a:extLst>
              <a:ext uri="{FF2B5EF4-FFF2-40B4-BE49-F238E27FC236}">
                <a16:creationId xmlns:a16="http://schemas.microsoft.com/office/drawing/2014/main" id="{7221193B-76DE-C11F-E69F-A73BA9872A41}"/>
              </a:ext>
            </a:extLst>
          </p:cNvPr>
          <p:cNvSpPr txBox="1">
            <a:spLocks/>
          </p:cNvSpPr>
          <p:nvPr/>
        </p:nvSpPr>
        <p:spPr>
          <a:xfrm>
            <a:off x="468368" y="1862089"/>
            <a:ext cx="4252273" cy="557625"/>
          </a:xfrm>
          <a:prstGeom prst="rect">
            <a:avLst/>
          </a:prstGeom>
          <a:effectLst>
            <a:outerShdw blurRad="25400" dir="17880000">
              <a:srgbClr val="000000">
                <a:alpha val="46000"/>
              </a:srgbClr>
            </a:outerShdw>
          </a:effectLst>
        </p:spPr>
        <p:txBody>
          <a:bodyPr vert="horz" lIns="91440" tIns="45720" rIns="91440" bIns="45720" rtlCol="0" anchor="t">
            <a:normAutofit fontScale="55000" lnSpcReduction="2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2900" b="1" dirty="0">
                <a:solidFill>
                  <a:srgbClr val="FFC000"/>
                </a:solidFill>
              </a:rPr>
              <a:t>3.5. FORMALIDADES Y EXCEPCIONES EN CITADO</a:t>
            </a:r>
          </a:p>
        </p:txBody>
      </p:sp>
      <p:sp>
        <p:nvSpPr>
          <p:cNvPr id="15" name="Círculo: vacío 14">
            <a:extLst>
              <a:ext uri="{FF2B5EF4-FFF2-40B4-BE49-F238E27FC236}">
                <a16:creationId xmlns:a16="http://schemas.microsoft.com/office/drawing/2014/main" id="{A1BDB4BE-68B9-9061-4D8C-D71389D8294F}"/>
              </a:ext>
            </a:extLst>
          </p:cNvPr>
          <p:cNvSpPr/>
          <p:nvPr/>
        </p:nvSpPr>
        <p:spPr>
          <a:xfrm>
            <a:off x="4019518" y="3685513"/>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6058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E4B9BAF7-C25A-CDF9-6448-DC80C6BED786}"/>
              </a:ext>
            </a:extLst>
          </p:cNvPr>
          <p:cNvSpPr>
            <a:spLocks noGrp="1"/>
          </p:cNvSpPr>
          <p:nvPr>
            <p:ph type="body" idx="1"/>
          </p:nvPr>
        </p:nvSpPr>
        <p:spPr>
          <a:xfrm>
            <a:off x="913795" y="1885950"/>
            <a:ext cx="6241384" cy="764782"/>
          </a:xfrm>
          <a:solidFill>
            <a:schemeClr val="accent1"/>
          </a:solidFill>
        </p:spPr>
        <p:txBody>
          <a:bodyPr>
            <a:normAutofit/>
          </a:bodyPr>
          <a:lstStyle/>
          <a:p>
            <a:r>
              <a:rPr lang="es-ES" dirty="0">
                <a:ln>
                  <a:noFill/>
                </a:ln>
                <a:effectLst/>
              </a:rPr>
              <a:t>Omitir material</a:t>
            </a:r>
            <a:endParaRPr lang="es-PE" dirty="0">
              <a:ln>
                <a:noFill/>
              </a:ln>
              <a:effectLst/>
            </a:endParaRPr>
          </a:p>
        </p:txBody>
      </p:sp>
      <p:sp>
        <p:nvSpPr>
          <p:cNvPr id="10" name="Marcador de texto 9">
            <a:extLst>
              <a:ext uri="{FF2B5EF4-FFF2-40B4-BE49-F238E27FC236}">
                <a16:creationId xmlns:a16="http://schemas.microsoft.com/office/drawing/2014/main" id="{24E22002-4E35-83D8-A6ED-B6A7572D5911}"/>
              </a:ext>
            </a:extLst>
          </p:cNvPr>
          <p:cNvSpPr>
            <a:spLocks noGrp="1"/>
          </p:cNvSpPr>
          <p:nvPr>
            <p:ph type="body" sz="half" idx="15"/>
          </p:nvPr>
        </p:nvSpPr>
        <p:spPr>
          <a:xfrm>
            <a:off x="913794" y="2768112"/>
            <a:ext cx="6241385" cy="3023088"/>
          </a:xfrm>
        </p:spPr>
        <p:txBody>
          <a:bodyPr>
            <a:normAutofit/>
          </a:bodyPr>
          <a:lstStyle/>
          <a:p>
            <a:pPr algn="just">
              <a:lnSpc>
                <a:spcPct val="150000"/>
              </a:lnSpc>
            </a:pPr>
            <a:r>
              <a:rPr lang="es-ES" dirty="0"/>
              <a:t>Utilice puntos suspensivos para indicar que ha omitido palabras dentro de una cita (p. ej., para acortar una oración o unir dos oraciones). Escriba puntos con espacios antes y después de cada uno … o utilice el carácter de puntos suspensivos creado por su procesador de textos cuando escribe tres puntos seguidos ..., con un espacio antes y después. No utilice puntos </a:t>
            </a:r>
            <a:r>
              <a:rPr lang="es-ES" sz="1600" dirty="0"/>
              <a:t>suspensivos</a:t>
            </a:r>
            <a:r>
              <a:rPr lang="es-ES" dirty="0"/>
              <a:t> al principio o al final de ninguna cita, a menos que la fuente original los incluya. Empiece o termine la cita en el punto en que el texto de la fuente empieza o termina. Agregue un punto a los puntos suspensivos cuando la cita directa continúa con una oración.</a:t>
            </a:r>
            <a:endParaRPr lang="es-PE" dirty="0"/>
          </a:p>
        </p:txBody>
      </p:sp>
      <p:sp>
        <p:nvSpPr>
          <p:cNvPr id="8" name="Marcador de texto 7">
            <a:extLst>
              <a:ext uri="{FF2B5EF4-FFF2-40B4-BE49-F238E27FC236}">
                <a16:creationId xmlns:a16="http://schemas.microsoft.com/office/drawing/2014/main" id="{B7ADFD5F-E555-7824-3A2F-7EE68C5D200C}"/>
              </a:ext>
            </a:extLst>
          </p:cNvPr>
          <p:cNvSpPr>
            <a:spLocks noGrp="1"/>
          </p:cNvSpPr>
          <p:nvPr>
            <p:ph type="body" sz="quarter" idx="3"/>
          </p:nvPr>
        </p:nvSpPr>
        <p:spPr>
          <a:xfrm>
            <a:off x="7966572" y="1885949"/>
            <a:ext cx="3300984" cy="764783"/>
          </a:xfrm>
          <a:solidFill>
            <a:schemeClr val="accent1"/>
          </a:solidFill>
          <a:effectLst>
            <a:outerShdw blurRad="25400" dir="17880000">
              <a:srgbClr val="000000">
                <a:alpha val="46000"/>
              </a:srgbClr>
            </a:outerShdw>
          </a:effectLst>
        </p:spPr>
        <p:txBody>
          <a:bodyPr vert="horz" lIns="91440" tIns="45720" rIns="91440" bIns="45720" rtlCol="0" anchor="b">
            <a:normAutofit/>
          </a:bodyPr>
          <a:lstStyle/>
          <a:p>
            <a:r>
              <a:rPr lang="es-ES" dirty="0">
                <a:ln>
                  <a:noFill/>
                </a:ln>
                <a:effectLst/>
              </a:rPr>
              <a:t>Insertar material</a:t>
            </a:r>
            <a:endParaRPr lang="es-PE" dirty="0">
              <a:ln>
                <a:noFill/>
              </a:ln>
              <a:effectLst/>
            </a:endParaRPr>
          </a:p>
        </p:txBody>
      </p:sp>
      <p:sp>
        <p:nvSpPr>
          <p:cNvPr id="12" name="Marcador de texto 11">
            <a:extLst>
              <a:ext uri="{FF2B5EF4-FFF2-40B4-BE49-F238E27FC236}">
                <a16:creationId xmlns:a16="http://schemas.microsoft.com/office/drawing/2014/main" id="{D02A2561-C4E4-2826-7D74-BB5BD7AC2CAE}"/>
              </a:ext>
            </a:extLst>
          </p:cNvPr>
          <p:cNvSpPr>
            <a:spLocks noGrp="1"/>
          </p:cNvSpPr>
          <p:nvPr>
            <p:ph type="body" sz="half" idx="16"/>
          </p:nvPr>
        </p:nvSpPr>
        <p:spPr>
          <a:xfrm>
            <a:off x="7961296" y="2768112"/>
            <a:ext cx="3300984" cy="980928"/>
          </a:xfrm>
        </p:spPr>
        <p:txBody>
          <a:bodyPr/>
          <a:lstStyle/>
          <a:p>
            <a:pPr algn="just"/>
            <a:r>
              <a:rPr lang="es-ES" dirty="0"/>
              <a:t>Utilice corchetes, no paréntesis, para delimitar el texto que haya insertado en una cita, como una adición o una explicación</a:t>
            </a:r>
            <a:endParaRPr lang="es-PE" dirty="0"/>
          </a:p>
        </p:txBody>
      </p:sp>
      <p:sp>
        <p:nvSpPr>
          <p:cNvPr id="9" name="Marcador de texto 8">
            <a:extLst>
              <a:ext uri="{FF2B5EF4-FFF2-40B4-BE49-F238E27FC236}">
                <a16:creationId xmlns:a16="http://schemas.microsoft.com/office/drawing/2014/main" id="{F872FBBF-7AA3-2FC7-9055-10BCDBA6AA75}"/>
              </a:ext>
            </a:extLst>
          </p:cNvPr>
          <p:cNvSpPr>
            <a:spLocks noGrp="1"/>
          </p:cNvSpPr>
          <p:nvPr>
            <p:ph type="body" sz="quarter" idx="13"/>
          </p:nvPr>
        </p:nvSpPr>
        <p:spPr>
          <a:xfrm>
            <a:off x="7966572" y="3931676"/>
            <a:ext cx="3300984" cy="764782"/>
          </a:xfrm>
          <a:solidFill>
            <a:schemeClr val="accent1"/>
          </a:solidFill>
          <a:effectLst>
            <a:outerShdw blurRad="25400" dir="17880000">
              <a:srgbClr val="000000">
                <a:alpha val="46000"/>
              </a:srgbClr>
            </a:outerShdw>
          </a:effectLst>
        </p:spPr>
        <p:txBody>
          <a:bodyPr vert="horz" lIns="91440" tIns="45720" rIns="91440" bIns="45720" rtlCol="0" anchor="b">
            <a:normAutofit/>
          </a:bodyPr>
          <a:lstStyle/>
          <a:p>
            <a:r>
              <a:rPr lang="es-ES" dirty="0">
                <a:ln>
                  <a:noFill/>
                </a:ln>
                <a:effectLst/>
              </a:rPr>
              <a:t>Añadir énfasis</a:t>
            </a:r>
            <a:endParaRPr lang="es-PE" dirty="0">
              <a:ln>
                <a:noFill/>
              </a:ln>
              <a:effectLst/>
            </a:endParaRPr>
          </a:p>
        </p:txBody>
      </p:sp>
      <p:sp>
        <p:nvSpPr>
          <p:cNvPr id="13" name="Marcador de texto 12">
            <a:extLst>
              <a:ext uri="{FF2B5EF4-FFF2-40B4-BE49-F238E27FC236}">
                <a16:creationId xmlns:a16="http://schemas.microsoft.com/office/drawing/2014/main" id="{CACE52D4-9CB6-F1EC-889A-C3B8F4CA7DA1}"/>
              </a:ext>
            </a:extLst>
          </p:cNvPr>
          <p:cNvSpPr>
            <a:spLocks noGrp="1"/>
          </p:cNvSpPr>
          <p:nvPr>
            <p:ph type="body" sz="half" idx="17"/>
          </p:nvPr>
        </p:nvSpPr>
        <p:spPr>
          <a:xfrm>
            <a:off x="7966572" y="4813836"/>
            <a:ext cx="3300984" cy="1439159"/>
          </a:xfrm>
        </p:spPr>
        <p:txBody>
          <a:bodyPr/>
          <a:lstStyle/>
          <a:p>
            <a:pPr algn="just"/>
            <a:r>
              <a:rPr lang="es-ES" dirty="0"/>
              <a:t>Si quiere enfatizar una o varias palabras en una cita, use cursiva. Inmediatamente después de las palabras en cursiva, inserte ‘énfasis añadido’ entre corchetes como sigue: </a:t>
            </a:r>
            <a:r>
              <a:rPr lang="es-ES" dirty="0">
                <a:solidFill>
                  <a:srgbClr val="FFC000"/>
                </a:solidFill>
              </a:rPr>
              <a:t>[énfasis añadido].</a:t>
            </a:r>
            <a:endParaRPr lang="es-PE" dirty="0">
              <a:solidFill>
                <a:srgbClr val="FFC000"/>
              </a:solidFill>
            </a:endParaRPr>
          </a:p>
        </p:txBody>
      </p:sp>
      <p:sp>
        <p:nvSpPr>
          <p:cNvPr id="14" name="Marcador de texto 3">
            <a:extLst>
              <a:ext uri="{FF2B5EF4-FFF2-40B4-BE49-F238E27FC236}">
                <a16:creationId xmlns:a16="http://schemas.microsoft.com/office/drawing/2014/main" id="{A8A64A10-6E3E-6C6A-C1BB-9AAFEA88FABD}"/>
              </a:ext>
            </a:extLst>
          </p:cNvPr>
          <p:cNvSpPr txBox="1">
            <a:spLocks/>
          </p:cNvSpPr>
          <p:nvPr/>
        </p:nvSpPr>
        <p:spPr>
          <a:xfrm>
            <a:off x="712475" y="616434"/>
            <a:ext cx="8024465" cy="764782"/>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b="1" dirty="0">
                <a:solidFill>
                  <a:srgbClr val="FFC000"/>
                </a:solidFill>
              </a:rPr>
              <a:t>3.5.3.2. Modificaciones en una cita directa que requiere explicación</a:t>
            </a:r>
            <a:endParaRPr lang="es-PE" b="1" dirty="0">
              <a:solidFill>
                <a:srgbClr val="FFC000"/>
              </a:solidFill>
            </a:endParaRPr>
          </a:p>
        </p:txBody>
      </p:sp>
    </p:spTree>
    <p:extLst>
      <p:ext uri="{BB962C8B-B14F-4D97-AF65-F5344CB8AC3E}">
        <p14:creationId xmlns:p14="http://schemas.microsoft.com/office/powerpoint/2010/main" val="2444849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626705F-6F70-1410-ED74-7C0A986D77E8}"/>
              </a:ext>
            </a:extLst>
          </p:cNvPr>
          <p:cNvSpPr>
            <a:spLocks noGrp="1"/>
          </p:cNvSpPr>
          <p:nvPr>
            <p:ph idx="1"/>
          </p:nvPr>
        </p:nvSpPr>
        <p:spPr>
          <a:xfrm>
            <a:off x="5155198" y="266892"/>
            <a:ext cx="3701620" cy="457200"/>
          </a:xfrm>
        </p:spPr>
        <p:txBody>
          <a:bodyPr>
            <a:normAutofit/>
          </a:bodyPr>
          <a:lstStyle/>
          <a:p>
            <a:pPr marL="36900" indent="0" algn="just">
              <a:lnSpc>
                <a:spcPct val="150000"/>
              </a:lnSpc>
              <a:buNone/>
            </a:pPr>
            <a:r>
              <a:rPr lang="es-ES" sz="1100" dirty="0"/>
              <a:t>Ejemplo de modificaciones en una cita directa:</a:t>
            </a:r>
            <a:endParaRPr lang="es-PE" sz="1800" dirty="0"/>
          </a:p>
        </p:txBody>
      </p:sp>
      <p:sp>
        <p:nvSpPr>
          <p:cNvPr id="4" name="Marcador de texto 3">
            <a:extLst>
              <a:ext uri="{FF2B5EF4-FFF2-40B4-BE49-F238E27FC236}">
                <a16:creationId xmlns:a16="http://schemas.microsoft.com/office/drawing/2014/main" id="{E4B9BAF7-C25A-CDF9-6448-DC80C6BED786}"/>
              </a:ext>
            </a:extLst>
          </p:cNvPr>
          <p:cNvSpPr>
            <a:spLocks noGrp="1"/>
          </p:cNvSpPr>
          <p:nvPr>
            <p:ph type="body" sz="half" idx="2"/>
          </p:nvPr>
        </p:nvSpPr>
        <p:spPr>
          <a:xfrm>
            <a:off x="643629" y="4373380"/>
            <a:ext cx="3706889" cy="527049"/>
          </a:xfrm>
        </p:spPr>
        <p:txBody>
          <a:bodyPr>
            <a:normAutofit fontScale="92500" lnSpcReduction="20000"/>
          </a:bodyPr>
          <a:lstStyle/>
          <a:p>
            <a:r>
              <a:rPr lang="es-ES" b="1" dirty="0">
                <a:solidFill>
                  <a:srgbClr val="FFC000"/>
                </a:solidFill>
              </a:rPr>
              <a:t>3.5.3.2. Modificaciones en una cita directa que requiere explicación</a:t>
            </a:r>
            <a:endParaRPr lang="es-PE" b="1" dirty="0">
              <a:solidFill>
                <a:srgbClr val="FFC000"/>
              </a:solidFill>
            </a:endParaRPr>
          </a:p>
        </p:txBody>
      </p:sp>
      <p:grpSp>
        <p:nvGrpSpPr>
          <p:cNvPr id="6" name="Grupo 5">
            <a:extLst>
              <a:ext uri="{FF2B5EF4-FFF2-40B4-BE49-F238E27FC236}">
                <a16:creationId xmlns:a16="http://schemas.microsoft.com/office/drawing/2014/main" id="{A6F675B2-C522-77CC-950C-971386CBF0F2}"/>
              </a:ext>
            </a:extLst>
          </p:cNvPr>
          <p:cNvGrpSpPr/>
          <p:nvPr/>
        </p:nvGrpSpPr>
        <p:grpSpPr>
          <a:xfrm>
            <a:off x="5090765" y="576348"/>
            <a:ext cx="6187440" cy="2665433"/>
            <a:chOff x="5090765" y="370669"/>
            <a:chExt cx="6187440" cy="3098798"/>
          </a:xfrm>
        </p:grpSpPr>
        <p:grpSp>
          <p:nvGrpSpPr>
            <p:cNvPr id="7" name="Grupo 6">
              <a:extLst>
                <a:ext uri="{FF2B5EF4-FFF2-40B4-BE49-F238E27FC236}">
                  <a16:creationId xmlns:a16="http://schemas.microsoft.com/office/drawing/2014/main" id="{958DCB0C-C36D-27DD-7FAF-A635EE896403}"/>
                </a:ext>
              </a:extLst>
            </p:cNvPr>
            <p:cNvGrpSpPr/>
            <p:nvPr/>
          </p:nvGrpSpPr>
          <p:grpSpPr>
            <a:xfrm>
              <a:off x="5090765" y="370669"/>
              <a:ext cx="6187440" cy="3098797"/>
              <a:chOff x="4712677" y="1266093"/>
              <a:chExt cx="6166338" cy="3571314"/>
            </a:xfrm>
          </p:grpSpPr>
          <p:sp>
            <p:nvSpPr>
              <p:cNvPr id="9" name="Rectángulo 8">
                <a:extLst>
                  <a:ext uri="{FF2B5EF4-FFF2-40B4-BE49-F238E27FC236}">
                    <a16:creationId xmlns:a16="http://schemas.microsoft.com/office/drawing/2014/main" id="{F249FCC2-53FD-C491-ED3E-A1556CA22354}"/>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CuadroTexto 9">
                <a:extLst>
                  <a:ext uri="{FF2B5EF4-FFF2-40B4-BE49-F238E27FC236}">
                    <a16:creationId xmlns:a16="http://schemas.microsoft.com/office/drawing/2014/main" id="{7899F43A-46F4-CC9F-BADD-80689426E257}"/>
                  </a:ext>
                </a:extLst>
              </p:cNvPr>
              <p:cNvSpPr txBox="1"/>
              <p:nvPr/>
            </p:nvSpPr>
            <p:spPr>
              <a:xfrm>
                <a:off x="5450400" y="1266093"/>
                <a:ext cx="4868562" cy="3515870"/>
              </a:xfrm>
              <a:prstGeom prst="rect">
                <a:avLst/>
              </a:prstGeom>
              <a:noFill/>
              <a:ln>
                <a:noFill/>
              </a:ln>
            </p:spPr>
            <p:txBody>
              <a:bodyPr wrap="square">
                <a:spAutoFit/>
              </a:bodyPr>
              <a:lstStyle/>
              <a:p>
                <a:pPr marL="457200" indent="-12700">
                  <a:lnSpc>
                    <a:spcPct val="200000"/>
                  </a:lnSpc>
                </a:pPr>
                <a:r>
                  <a:rPr lang="es-ES" sz="1200" dirty="0">
                    <a:solidFill>
                      <a:schemeClr val="bg1"/>
                    </a:solidFill>
                  </a:rPr>
                  <a:t>Dicho esto, aquí hay que establecer límites: el análisis de los movimientos de los ojos jamás podrá revelar todos los secretos de los procesos mentales aun cuando … no se trata de mirarse a través de los ojos, sino de mirar entre ambos en la misma dirección … y además … tampoco resolveremos todos los problemas [¡de lectura, desde luego!] conduciendo correctamente la mirada. (</a:t>
                </a:r>
                <a:r>
                  <a:rPr lang="es-ES" sz="1200" dirty="0" err="1">
                    <a:solidFill>
                      <a:schemeClr val="bg1"/>
                    </a:solidFill>
                  </a:rPr>
                  <a:t>Golder</a:t>
                </a:r>
                <a:r>
                  <a:rPr lang="es-ES" sz="1200" dirty="0">
                    <a:solidFill>
                      <a:schemeClr val="bg1"/>
                    </a:solidFill>
                  </a:rPr>
                  <a:t> y </a:t>
                </a:r>
                <a:r>
                  <a:rPr lang="es-ES" sz="1200" dirty="0" err="1">
                    <a:solidFill>
                      <a:schemeClr val="bg1"/>
                    </a:solidFill>
                  </a:rPr>
                  <a:t>Gaonac'h</a:t>
                </a:r>
                <a:r>
                  <a:rPr lang="es-ES" sz="1200" dirty="0">
                    <a:solidFill>
                      <a:schemeClr val="bg1"/>
                    </a:solidFill>
                  </a:rPr>
                  <a:t>, 2001, p. 26)</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8" name="Rectángulo 7">
              <a:extLst>
                <a:ext uri="{FF2B5EF4-FFF2-40B4-BE49-F238E27FC236}">
                  <a16:creationId xmlns:a16="http://schemas.microsoft.com/office/drawing/2014/main" id="{8E63CE4D-C570-68D6-2082-F411D5AB9EE3}"/>
                </a:ext>
              </a:extLst>
            </p:cNvPr>
            <p:cNvSpPr/>
            <p:nvPr/>
          </p:nvSpPr>
          <p:spPr>
            <a:xfrm>
              <a:off x="5831012" y="370670"/>
              <a:ext cx="4706946" cy="3098797"/>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5" name="Marcador de contenido 2">
            <a:extLst>
              <a:ext uri="{FF2B5EF4-FFF2-40B4-BE49-F238E27FC236}">
                <a16:creationId xmlns:a16="http://schemas.microsoft.com/office/drawing/2014/main" id="{A85EA8DD-5D41-A9E0-BAB4-8F018FDF1E86}"/>
              </a:ext>
            </a:extLst>
          </p:cNvPr>
          <p:cNvSpPr txBox="1">
            <a:spLocks/>
          </p:cNvSpPr>
          <p:nvPr/>
        </p:nvSpPr>
        <p:spPr>
          <a:xfrm>
            <a:off x="5267139" y="3295120"/>
            <a:ext cx="3701620" cy="4572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lnSpc>
                <a:spcPct val="150000"/>
              </a:lnSpc>
              <a:buFont typeface="Wingdings 2" charset="2"/>
              <a:buNone/>
            </a:pPr>
            <a:r>
              <a:rPr lang="es-ES" sz="1000" dirty="0"/>
              <a:t>Ejemplo de modificación de cita directa por énfasis añadido:</a:t>
            </a:r>
            <a:endParaRPr lang="es-PE" sz="1800" dirty="0"/>
          </a:p>
        </p:txBody>
      </p:sp>
      <p:grpSp>
        <p:nvGrpSpPr>
          <p:cNvPr id="17" name="Grupo 16">
            <a:extLst>
              <a:ext uri="{FF2B5EF4-FFF2-40B4-BE49-F238E27FC236}">
                <a16:creationId xmlns:a16="http://schemas.microsoft.com/office/drawing/2014/main" id="{C4CB9B4D-953A-4FDE-EF8C-CAD01CA256E5}"/>
              </a:ext>
            </a:extLst>
          </p:cNvPr>
          <p:cNvGrpSpPr/>
          <p:nvPr/>
        </p:nvGrpSpPr>
        <p:grpSpPr>
          <a:xfrm>
            <a:off x="5090765" y="3608178"/>
            <a:ext cx="6187440" cy="3362714"/>
            <a:chOff x="5090765" y="370669"/>
            <a:chExt cx="6187440" cy="3909448"/>
          </a:xfrm>
        </p:grpSpPr>
        <p:grpSp>
          <p:nvGrpSpPr>
            <p:cNvPr id="18" name="Grupo 17">
              <a:extLst>
                <a:ext uri="{FF2B5EF4-FFF2-40B4-BE49-F238E27FC236}">
                  <a16:creationId xmlns:a16="http://schemas.microsoft.com/office/drawing/2014/main" id="{E4684A15-9D61-8C7B-08F7-A8C4E9685DE3}"/>
                </a:ext>
              </a:extLst>
            </p:cNvPr>
            <p:cNvGrpSpPr/>
            <p:nvPr/>
          </p:nvGrpSpPr>
          <p:grpSpPr>
            <a:xfrm>
              <a:off x="5090765" y="370669"/>
              <a:ext cx="6187440" cy="3909448"/>
              <a:chOff x="4712677" y="1266093"/>
              <a:chExt cx="6166338" cy="4505577"/>
            </a:xfrm>
          </p:grpSpPr>
          <p:sp>
            <p:nvSpPr>
              <p:cNvPr id="20" name="Rectángulo 19">
                <a:extLst>
                  <a:ext uri="{FF2B5EF4-FFF2-40B4-BE49-F238E27FC236}">
                    <a16:creationId xmlns:a16="http://schemas.microsoft.com/office/drawing/2014/main" id="{D9B4323E-6956-A1EE-DE3D-392886BC54CC}"/>
                  </a:ext>
                </a:extLst>
              </p:cNvPr>
              <p:cNvSpPr/>
              <p:nvPr/>
            </p:nvSpPr>
            <p:spPr>
              <a:xfrm>
                <a:off x="4712677" y="1266093"/>
                <a:ext cx="6166338" cy="45055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CuadroTexto 20">
                <a:extLst>
                  <a:ext uri="{FF2B5EF4-FFF2-40B4-BE49-F238E27FC236}">
                    <a16:creationId xmlns:a16="http://schemas.microsoft.com/office/drawing/2014/main" id="{184A6227-1FD3-9C3C-3A0E-7D9991640F98}"/>
                  </a:ext>
                </a:extLst>
              </p:cNvPr>
              <p:cNvSpPr txBox="1"/>
              <p:nvPr/>
            </p:nvSpPr>
            <p:spPr>
              <a:xfrm>
                <a:off x="5450400" y="1266093"/>
                <a:ext cx="4868562" cy="4010725"/>
              </a:xfrm>
              <a:prstGeom prst="rect">
                <a:avLst/>
              </a:prstGeom>
              <a:noFill/>
              <a:ln>
                <a:noFill/>
              </a:ln>
            </p:spPr>
            <p:txBody>
              <a:bodyPr wrap="square">
                <a:spAutoFit/>
              </a:bodyPr>
              <a:lstStyle/>
              <a:p>
                <a:pPr marL="457200" indent="-12700">
                  <a:lnSpc>
                    <a:spcPct val="200000"/>
                  </a:lnSpc>
                </a:pPr>
                <a:r>
                  <a:rPr lang="es-ES" sz="1200" dirty="0">
                    <a:solidFill>
                      <a:schemeClr val="bg1"/>
                    </a:solidFill>
                  </a:rPr>
                  <a:t>Para entender bien lo que viene a continuación, el lector debe recordar un principio que puede parecer trivial, pero que constituye un requisito previo para aceptar [énfasis añadido] las ideas que se van a enunciar: contrario a lo que sucede en el animal, la exploración ocular en el hombre recurre a las funciones psicológicas superiores, puesto que se trata de una organización inteligente de captación y procesamiento de las informaciones visuales vinculadas con ciertas propiedades del lenguaje. (</a:t>
                </a:r>
                <a:r>
                  <a:rPr lang="es-ES" sz="1200" dirty="0" err="1">
                    <a:solidFill>
                      <a:schemeClr val="bg1"/>
                    </a:solidFill>
                  </a:rPr>
                  <a:t>Golder</a:t>
                </a:r>
                <a:r>
                  <a:rPr lang="es-ES" sz="1200" dirty="0">
                    <a:solidFill>
                      <a:schemeClr val="bg1"/>
                    </a:solidFill>
                  </a:rPr>
                  <a:t> y </a:t>
                </a:r>
                <a:r>
                  <a:rPr lang="es-ES" sz="1200" dirty="0" err="1">
                    <a:solidFill>
                      <a:schemeClr val="bg1"/>
                    </a:solidFill>
                  </a:rPr>
                  <a:t>Gaonac'h</a:t>
                </a:r>
                <a:r>
                  <a:rPr lang="es-ES" sz="1200" dirty="0">
                    <a:solidFill>
                      <a:schemeClr val="bg1"/>
                    </a:solidFill>
                  </a:rPr>
                  <a:t>, 2001, p. 26)26)</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19" name="Rectángulo 18">
              <a:extLst>
                <a:ext uri="{FF2B5EF4-FFF2-40B4-BE49-F238E27FC236}">
                  <a16:creationId xmlns:a16="http://schemas.microsoft.com/office/drawing/2014/main" id="{9FD36E90-0573-2C9F-00CD-4BDFFA0FCD1F}"/>
                </a:ext>
              </a:extLst>
            </p:cNvPr>
            <p:cNvSpPr/>
            <p:nvPr/>
          </p:nvSpPr>
          <p:spPr>
            <a:xfrm>
              <a:off x="5831012" y="604446"/>
              <a:ext cx="4706946" cy="3480070"/>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6" name="Marcador de texto 3">
            <a:extLst>
              <a:ext uri="{FF2B5EF4-FFF2-40B4-BE49-F238E27FC236}">
                <a16:creationId xmlns:a16="http://schemas.microsoft.com/office/drawing/2014/main" id="{0EA66AFF-4C96-033B-D681-D96ABB11B310}"/>
              </a:ext>
            </a:extLst>
          </p:cNvPr>
          <p:cNvSpPr txBox="1">
            <a:spLocks/>
          </p:cNvSpPr>
          <p:nvPr/>
        </p:nvSpPr>
        <p:spPr>
          <a:xfrm>
            <a:off x="468368" y="3739486"/>
            <a:ext cx="3706889" cy="5270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b="1" dirty="0">
                <a:solidFill>
                  <a:srgbClr val="FFC000"/>
                </a:solidFill>
              </a:rPr>
              <a:t>3.5.3.  PRECISIÓN DE LAS CITAS</a:t>
            </a:r>
            <a:endParaRPr lang="es-PE" b="1" dirty="0">
              <a:solidFill>
                <a:srgbClr val="FFC000"/>
              </a:solidFill>
            </a:endParaRPr>
          </a:p>
        </p:txBody>
      </p:sp>
      <p:sp>
        <p:nvSpPr>
          <p:cNvPr id="22" name="Título 3">
            <a:extLst>
              <a:ext uri="{FF2B5EF4-FFF2-40B4-BE49-F238E27FC236}">
                <a16:creationId xmlns:a16="http://schemas.microsoft.com/office/drawing/2014/main" id="{93567B50-EE3C-D259-AC54-164F59BDDC2A}"/>
              </a:ext>
            </a:extLst>
          </p:cNvPr>
          <p:cNvSpPr txBox="1">
            <a:spLocks/>
          </p:cNvSpPr>
          <p:nvPr/>
        </p:nvSpPr>
        <p:spPr>
          <a:xfrm>
            <a:off x="639554" y="882729"/>
            <a:ext cx="3706889" cy="1821918"/>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2800" b="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III. CITADO</a:t>
            </a:r>
            <a:endParaRPr lang="es-PE" dirty="0"/>
          </a:p>
        </p:txBody>
      </p:sp>
      <p:sp>
        <p:nvSpPr>
          <p:cNvPr id="23" name="Marcador de texto 5">
            <a:extLst>
              <a:ext uri="{FF2B5EF4-FFF2-40B4-BE49-F238E27FC236}">
                <a16:creationId xmlns:a16="http://schemas.microsoft.com/office/drawing/2014/main" id="{0BDE2080-CE1A-3B7F-9C52-029E6D8DEDD1}"/>
              </a:ext>
            </a:extLst>
          </p:cNvPr>
          <p:cNvSpPr txBox="1">
            <a:spLocks/>
          </p:cNvSpPr>
          <p:nvPr/>
        </p:nvSpPr>
        <p:spPr>
          <a:xfrm>
            <a:off x="643629" y="3075016"/>
            <a:ext cx="4252273" cy="557625"/>
          </a:xfrm>
          <a:prstGeom prst="rect">
            <a:avLst/>
          </a:prstGeom>
          <a:effectLst>
            <a:outerShdw blurRad="25400" dir="17880000">
              <a:srgbClr val="000000">
                <a:alpha val="46000"/>
              </a:srgbClr>
            </a:outerShdw>
          </a:effectLst>
        </p:spPr>
        <p:txBody>
          <a:bodyPr vert="horz" lIns="91440" tIns="45720" rIns="91440" bIns="45720" rtlCol="0" anchor="t">
            <a:normAutofit fontScale="55000" lnSpcReduction="2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2900" b="1" dirty="0">
                <a:solidFill>
                  <a:srgbClr val="FFC000"/>
                </a:solidFill>
              </a:rPr>
              <a:t>3.5. FORMALIDADES Y EXCEPCIONES EN CITADO</a:t>
            </a:r>
          </a:p>
        </p:txBody>
      </p:sp>
      <p:sp>
        <p:nvSpPr>
          <p:cNvPr id="24" name="Círculo: vacío 23">
            <a:extLst>
              <a:ext uri="{FF2B5EF4-FFF2-40B4-BE49-F238E27FC236}">
                <a16:creationId xmlns:a16="http://schemas.microsoft.com/office/drawing/2014/main" id="{93D2A789-E540-BB43-9F77-AE8E92A78069}"/>
              </a:ext>
            </a:extLst>
          </p:cNvPr>
          <p:cNvSpPr/>
          <p:nvPr/>
        </p:nvSpPr>
        <p:spPr>
          <a:xfrm>
            <a:off x="3585410" y="4677938"/>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488363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626705F-6F70-1410-ED74-7C0A986D77E8}"/>
              </a:ext>
            </a:extLst>
          </p:cNvPr>
          <p:cNvSpPr>
            <a:spLocks noGrp="1"/>
          </p:cNvSpPr>
          <p:nvPr>
            <p:ph idx="1"/>
          </p:nvPr>
        </p:nvSpPr>
        <p:spPr>
          <a:xfrm>
            <a:off x="970892" y="3623943"/>
            <a:ext cx="3701620" cy="2489309"/>
          </a:xfrm>
        </p:spPr>
        <p:txBody>
          <a:bodyPr>
            <a:normAutofit/>
          </a:bodyPr>
          <a:lstStyle/>
          <a:p>
            <a:pPr marL="36900" indent="0" algn="just">
              <a:buNone/>
            </a:pPr>
            <a:r>
              <a:rPr lang="es-ES" sz="1400" dirty="0"/>
              <a:t>Para una mención general de un sitio web sin indicación de información particular o una página específica de ese sitio, no se necesita ninguna entrada en la lista de referencias o una citación en el texto. Proporcione el nombre del sitio web en el texto e incluya la URL entre paréntesis. Por ejemplo, si utilizó un sitio web para crear una encuesta, menciónelo en el texto. </a:t>
            </a:r>
            <a:endParaRPr lang="es-PE" sz="1800" dirty="0"/>
          </a:p>
        </p:txBody>
      </p:sp>
      <p:sp>
        <p:nvSpPr>
          <p:cNvPr id="4" name="Marcador de texto 3">
            <a:extLst>
              <a:ext uri="{FF2B5EF4-FFF2-40B4-BE49-F238E27FC236}">
                <a16:creationId xmlns:a16="http://schemas.microsoft.com/office/drawing/2014/main" id="{E4B9BAF7-C25A-CDF9-6448-DC80C6BED786}"/>
              </a:ext>
            </a:extLst>
          </p:cNvPr>
          <p:cNvSpPr>
            <a:spLocks noGrp="1"/>
          </p:cNvSpPr>
          <p:nvPr>
            <p:ph type="body" sz="half" idx="2"/>
          </p:nvPr>
        </p:nvSpPr>
        <p:spPr>
          <a:xfrm>
            <a:off x="787772" y="2235007"/>
            <a:ext cx="4067861" cy="1193993"/>
          </a:xfrm>
        </p:spPr>
        <p:txBody>
          <a:bodyPr/>
          <a:lstStyle/>
          <a:p>
            <a:pPr algn="just"/>
            <a:r>
              <a:rPr lang="es-ES" b="1" dirty="0">
                <a:solidFill>
                  <a:srgbClr val="FFC000"/>
                </a:solidFill>
              </a:rPr>
              <a:t>3.5.4.  MENCIONES GENERALES DE SITIOS WEB, PUBLICACIONES PERIÓDICAS, SOFTWARE Y APLICACIONES COMUNES</a:t>
            </a:r>
            <a:endParaRPr lang="es-PE" b="1" dirty="0">
              <a:solidFill>
                <a:srgbClr val="FFC000"/>
              </a:solidFill>
            </a:endParaRPr>
          </a:p>
        </p:txBody>
      </p:sp>
      <p:sp>
        <p:nvSpPr>
          <p:cNvPr id="5" name="Marcador de contenido 2">
            <a:extLst>
              <a:ext uri="{FF2B5EF4-FFF2-40B4-BE49-F238E27FC236}">
                <a16:creationId xmlns:a16="http://schemas.microsoft.com/office/drawing/2014/main" id="{28B3380D-1E35-30F4-00B5-6718AF9D4F42}"/>
              </a:ext>
            </a:extLst>
          </p:cNvPr>
          <p:cNvSpPr txBox="1">
            <a:spLocks/>
          </p:cNvSpPr>
          <p:nvPr/>
        </p:nvSpPr>
        <p:spPr>
          <a:xfrm>
            <a:off x="4973199" y="2482948"/>
            <a:ext cx="6422572" cy="787399"/>
          </a:xfrm>
          <a:prstGeom prst="rect">
            <a:avLst/>
          </a:prstGeom>
          <a:effectLst>
            <a:outerShdw blurRad="25400" dir="17880000">
              <a:srgbClr val="000000">
                <a:alpha val="46000"/>
              </a:srgbClr>
            </a:outerShdw>
          </a:effectLst>
        </p:spPr>
        <p:txBody>
          <a:bodyPr vert="horz" lIns="91440" tIns="45720" rIns="91440" bIns="45720" rtlCol="0" anchor="t">
            <a:normAutofit fontScale="925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s-ES" sz="1400" dirty="0"/>
              <a:t>Una variante de esta técnica se utiliza también para las menciones generales de publicaciones periódicas. Por ejemplo, si desea incluir el nombre de una revista científica que revisó durante un metaanálisis, indique el título de la revista científica (en cursivas).</a:t>
            </a:r>
            <a:endParaRPr lang="es-PE" sz="1800" dirty="0"/>
          </a:p>
        </p:txBody>
      </p:sp>
      <p:grpSp>
        <p:nvGrpSpPr>
          <p:cNvPr id="6" name="Grupo 5">
            <a:extLst>
              <a:ext uri="{FF2B5EF4-FFF2-40B4-BE49-F238E27FC236}">
                <a16:creationId xmlns:a16="http://schemas.microsoft.com/office/drawing/2014/main" id="{A6F675B2-C522-77CC-950C-971386CBF0F2}"/>
              </a:ext>
            </a:extLst>
          </p:cNvPr>
          <p:cNvGrpSpPr/>
          <p:nvPr/>
        </p:nvGrpSpPr>
        <p:grpSpPr>
          <a:xfrm>
            <a:off x="5090765" y="816044"/>
            <a:ext cx="6187440" cy="1278960"/>
            <a:chOff x="5090765" y="370669"/>
            <a:chExt cx="6187440" cy="3098797"/>
          </a:xfrm>
        </p:grpSpPr>
        <p:grpSp>
          <p:nvGrpSpPr>
            <p:cNvPr id="7" name="Grupo 6">
              <a:extLst>
                <a:ext uri="{FF2B5EF4-FFF2-40B4-BE49-F238E27FC236}">
                  <a16:creationId xmlns:a16="http://schemas.microsoft.com/office/drawing/2014/main" id="{958DCB0C-C36D-27DD-7FAF-A635EE896403}"/>
                </a:ext>
              </a:extLst>
            </p:cNvPr>
            <p:cNvGrpSpPr/>
            <p:nvPr/>
          </p:nvGrpSpPr>
          <p:grpSpPr>
            <a:xfrm>
              <a:off x="5090765" y="370669"/>
              <a:ext cx="6187440" cy="3098797"/>
              <a:chOff x="4712677" y="1266093"/>
              <a:chExt cx="6166338" cy="3571314"/>
            </a:xfrm>
          </p:grpSpPr>
          <p:sp>
            <p:nvSpPr>
              <p:cNvPr id="9" name="Rectángulo 8">
                <a:extLst>
                  <a:ext uri="{FF2B5EF4-FFF2-40B4-BE49-F238E27FC236}">
                    <a16:creationId xmlns:a16="http://schemas.microsoft.com/office/drawing/2014/main" id="{F249FCC2-53FD-C491-ED3E-A1556CA22354}"/>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CuadroTexto 9">
                <a:extLst>
                  <a:ext uri="{FF2B5EF4-FFF2-40B4-BE49-F238E27FC236}">
                    <a16:creationId xmlns:a16="http://schemas.microsoft.com/office/drawing/2014/main" id="{7899F43A-46F4-CC9F-BADD-80689426E257}"/>
                  </a:ext>
                </a:extLst>
              </p:cNvPr>
              <p:cNvSpPr txBox="1"/>
              <p:nvPr/>
            </p:nvSpPr>
            <p:spPr>
              <a:xfrm>
                <a:off x="5450400" y="1266093"/>
                <a:ext cx="4868562" cy="1223082"/>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indent="444500">
                  <a:lnSpc>
                    <a:spcPct val="200000"/>
                  </a:lnSpc>
                </a:pPr>
                <a:r>
                  <a:rPr lang="es-PE" sz="1200" dirty="0">
                    <a:solidFill>
                      <a:schemeClr val="bg1"/>
                    </a:solidFill>
                  </a:rPr>
                  <a:t>Se creó la encuesta usando </a:t>
                </a:r>
                <a:r>
                  <a:rPr lang="es-PE" sz="1200" dirty="0" err="1">
                    <a:solidFill>
                      <a:schemeClr val="bg1"/>
                    </a:solidFill>
                  </a:rPr>
                  <a:t>Qualtrics</a:t>
                </a:r>
                <a:r>
                  <a:rPr lang="es-PE" sz="1200" dirty="0">
                    <a:solidFill>
                      <a:schemeClr val="bg1"/>
                    </a:solidFill>
                  </a:rPr>
                  <a:t> (https://www.qualtrics.com). </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8" name="Rectángulo 7">
              <a:extLst>
                <a:ext uri="{FF2B5EF4-FFF2-40B4-BE49-F238E27FC236}">
                  <a16:creationId xmlns:a16="http://schemas.microsoft.com/office/drawing/2014/main" id="{8E63CE4D-C570-68D6-2082-F411D5AB9EE3}"/>
                </a:ext>
              </a:extLst>
            </p:cNvPr>
            <p:cNvSpPr/>
            <p:nvPr/>
          </p:nvSpPr>
          <p:spPr>
            <a:xfrm>
              <a:off x="5831012" y="370669"/>
              <a:ext cx="4706946" cy="3098797"/>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grpSp>
        <p:nvGrpSpPr>
          <p:cNvPr id="11" name="Grupo 10">
            <a:extLst>
              <a:ext uri="{FF2B5EF4-FFF2-40B4-BE49-F238E27FC236}">
                <a16:creationId xmlns:a16="http://schemas.microsoft.com/office/drawing/2014/main" id="{6A340DA9-5E62-CBB1-399E-CEB96870DDBF}"/>
              </a:ext>
            </a:extLst>
          </p:cNvPr>
          <p:cNvGrpSpPr/>
          <p:nvPr/>
        </p:nvGrpSpPr>
        <p:grpSpPr>
          <a:xfrm>
            <a:off x="5090765" y="3773119"/>
            <a:ext cx="6187440" cy="1193993"/>
            <a:chOff x="5090765" y="370669"/>
            <a:chExt cx="6187440" cy="3582225"/>
          </a:xfrm>
        </p:grpSpPr>
        <p:grpSp>
          <p:nvGrpSpPr>
            <p:cNvPr id="12" name="Grupo 11">
              <a:extLst>
                <a:ext uri="{FF2B5EF4-FFF2-40B4-BE49-F238E27FC236}">
                  <a16:creationId xmlns:a16="http://schemas.microsoft.com/office/drawing/2014/main" id="{BB61B56B-1CF8-859B-3052-5E11FC2F5BED}"/>
                </a:ext>
              </a:extLst>
            </p:cNvPr>
            <p:cNvGrpSpPr/>
            <p:nvPr/>
          </p:nvGrpSpPr>
          <p:grpSpPr>
            <a:xfrm>
              <a:off x="5090765" y="370669"/>
              <a:ext cx="6187440" cy="3582225"/>
              <a:chOff x="4712677" y="1266093"/>
              <a:chExt cx="6166338" cy="4128457"/>
            </a:xfrm>
          </p:grpSpPr>
          <p:sp>
            <p:nvSpPr>
              <p:cNvPr id="14" name="Rectángulo 13">
                <a:extLst>
                  <a:ext uri="{FF2B5EF4-FFF2-40B4-BE49-F238E27FC236}">
                    <a16:creationId xmlns:a16="http://schemas.microsoft.com/office/drawing/2014/main" id="{C39C8271-09B1-6A60-F7A4-7A7FE4479E81}"/>
                  </a:ext>
                </a:extLst>
              </p:cNvPr>
              <p:cNvSpPr/>
              <p:nvPr/>
            </p:nvSpPr>
            <p:spPr>
              <a:xfrm>
                <a:off x="4712677" y="1266093"/>
                <a:ext cx="6166338" cy="41284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CuadroTexto 14">
                <a:extLst>
                  <a:ext uri="{FF2B5EF4-FFF2-40B4-BE49-F238E27FC236}">
                    <a16:creationId xmlns:a16="http://schemas.microsoft.com/office/drawing/2014/main" id="{23AC5CEE-6BE2-B226-FB0D-390B3BB7CFA1}"/>
                  </a:ext>
                </a:extLst>
              </p:cNvPr>
              <p:cNvSpPr txBox="1"/>
              <p:nvPr/>
            </p:nvSpPr>
            <p:spPr>
              <a:xfrm>
                <a:off x="5450400" y="1266093"/>
                <a:ext cx="4868562" cy="1804157"/>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indent="444500">
                  <a:lnSpc>
                    <a:spcPct val="200000"/>
                  </a:lnSpc>
                </a:pPr>
                <a:r>
                  <a:rPr lang="es-ES" sz="1200" dirty="0">
                    <a:solidFill>
                      <a:schemeClr val="bg1"/>
                    </a:solidFill>
                  </a:rPr>
                  <a:t>Se revisó la </a:t>
                </a:r>
                <a:r>
                  <a:rPr lang="es-ES" sz="1200" b="1" i="1" dirty="0">
                    <a:solidFill>
                      <a:schemeClr val="bg1"/>
                    </a:solidFill>
                  </a:rPr>
                  <a:t>Revista de Psicología del Desarrollo </a:t>
                </a:r>
                <a:r>
                  <a:rPr lang="es-ES" sz="1200" dirty="0">
                    <a:solidFill>
                      <a:schemeClr val="bg1"/>
                    </a:solidFill>
                  </a:rPr>
                  <a:t>buscando estudios para inducir el metaanálisis. </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13" name="Rectángulo 12">
              <a:extLst>
                <a:ext uri="{FF2B5EF4-FFF2-40B4-BE49-F238E27FC236}">
                  <a16:creationId xmlns:a16="http://schemas.microsoft.com/office/drawing/2014/main" id="{B2446660-4050-588A-4054-156C33CDDA2C}"/>
                </a:ext>
              </a:extLst>
            </p:cNvPr>
            <p:cNvSpPr/>
            <p:nvPr/>
          </p:nvSpPr>
          <p:spPr>
            <a:xfrm>
              <a:off x="5831012" y="370669"/>
              <a:ext cx="4706946" cy="3582225"/>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6" name="Marcador de contenido 2">
            <a:extLst>
              <a:ext uri="{FF2B5EF4-FFF2-40B4-BE49-F238E27FC236}">
                <a16:creationId xmlns:a16="http://schemas.microsoft.com/office/drawing/2014/main" id="{62A261E9-49FE-F447-452A-4389021EAE5B}"/>
              </a:ext>
            </a:extLst>
          </p:cNvPr>
          <p:cNvSpPr txBox="1">
            <a:spLocks/>
          </p:cNvSpPr>
          <p:nvPr/>
        </p:nvSpPr>
        <p:spPr>
          <a:xfrm>
            <a:off x="4973199" y="5347617"/>
            <a:ext cx="6422572" cy="78739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s-ES" sz="1100" dirty="0"/>
              <a:t>El software y las aplicaciones móviles comunes se tratan de manera similar; en la mayoría de los casos, basta con mencionar en el texto el nombre del programa o aplicación y la versión utilizada (si se conoce), sin proporcionar una citación en el texto o una entrada en la lista de referencias.</a:t>
            </a:r>
            <a:endParaRPr lang="es-PE" sz="1800" dirty="0"/>
          </a:p>
        </p:txBody>
      </p:sp>
      <p:sp>
        <p:nvSpPr>
          <p:cNvPr id="20" name="Título 3">
            <a:extLst>
              <a:ext uri="{FF2B5EF4-FFF2-40B4-BE49-F238E27FC236}">
                <a16:creationId xmlns:a16="http://schemas.microsoft.com/office/drawing/2014/main" id="{5392C31F-5621-B0C4-1889-4FBA020E6B23}"/>
              </a:ext>
            </a:extLst>
          </p:cNvPr>
          <p:cNvSpPr txBox="1">
            <a:spLocks/>
          </p:cNvSpPr>
          <p:nvPr/>
        </p:nvSpPr>
        <p:spPr>
          <a:xfrm>
            <a:off x="913795" y="-604260"/>
            <a:ext cx="3706889" cy="1821918"/>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2800" b="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III. CITADO</a:t>
            </a:r>
            <a:endParaRPr lang="es-PE" dirty="0"/>
          </a:p>
        </p:txBody>
      </p:sp>
      <p:sp>
        <p:nvSpPr>
          <p:cNvPr id="21" name="Marcador de texto 5">
            <a:extLst>
              <a:ext uri="{FF2B5EF4-FFF2-40B4-BE49-F238E27FC236}">
                <a16:creationId xmlns:a16="http://schemas.microsoft.com/office/drawing/2014/main" id="{F5ED6ADC-6AE6-DD01-002F-96EC2196F0BC}"/>
              </a:ext>
            </a:extLst>
          </p:cNvPr>
          <p:cNvSpPr txBox="1">
            <a:spLocks/>
          </p:cNvSpPr>
          <p:nvPr/>
        </p:nvSpPr>
        <p:spPr>
          <a:xfrm>
            <a:off x="603360" y="1480184"/>
            <a:ext cx="4252273" cy="557625"/>
          </a:xfrm>
          <a:prstGeom prst="rect">
            <a:avLst/>
          </a:prstGeom>
          <a:effectLst>
            <a:outerShdw blurRad="25400" dir="17880000">
              <a:srgbClr val="000000">
                <a:alpha val="46000"/>
              </a:srgbClr>
            </a:outerShdw>
          </a:effectLst>
        </p:spPr>
        <p:txBody>
          <a:bodyPr vert="horz" lIns="91440" tIns="45720" rIns="91440" bIns="45720" rtlCol="0" anchor="t">
            <a:normAutofit fontScale="55000" lnSpcReduction="2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2900" b="1" dirty="0">
                <a:solidFill>
                  <a:srgbClr val="FFC000"/>
                </a:solidFill>
              </a:rPr>
              <a:t>3.5. FORMALIDADES Y EXCEPCIONES EN CITADO</a:t>
            </a:r>
          </a:p>
        </p:txBody>
      </p:sp>
      <p:sp>
        <p:nvSpPr>
          <p:cNvPr id="22" name="Círculo: vacío 21">
            <a:extLst>
              <a:ext uri="{FF2B5EF4-FFF2-40B4-BE49-F238E27FC236}">
                <a16:creationId xmlns:a16="http://schemas.microsoft.com/office/drawing/2014/main" id="{E47835BF-E91F-F01B-A343-5F58FC9FBCD1}"/>
              </a:ext>
            </a:extLst>
          </p:cNvPr>
          <p:cNvSpPr/>
          <p:nvPr/>
        </p:nvSpPr>
        <p:spPr>
          <a:xfrm>
            <a:off x="3585411" y="3145468"/>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2661549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á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n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727498" y="1524000"/>
            <a:ext cx="4538124" cy="970450"/>
          </a:xfrm>
        </p:spPr>
        <p:txBody>
          <a:bodyPr rtlCol="0" anchor="b">
            <a:normAutofit fontScale="90000"/>
          </a:bodyPr>
          <a:lstStyle/>
          <a:p>
            <a:pPr algn="l"/>
            <a:r>
              <a:rPr lang="es-ES" sz="3600" dirty="0"/>
              <a:t>GUÍA PARA APLICAR  </a:t>
            </a:r>
            <a:r>
              <a:rPr lang="es-ES" sz="4400" b="1" dirty="0"/>
              <a:t>EL MANUAL APA</a:t>
            </a:r>
            <a:br>
              <a:rPr lang="es-ES" sz="4000" b="1" dirty="0"/>
            </a:br>
            <a:r>
              <a:rPr lang="es-ES" sz="4000" b="1" dirty="0"/>
              <a:t>Sétima edición</a:t>
            </a:r>
            <a:endParaRPr lang="es-ES" sz="4000" dirty="0"/>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7035021" y="3408848"/>
            <a:ext cx="4403596" cy="2794244"/>
          </a:xfrm>
        </p:spPr>
        <p:txBody>
          <a:bodyPr rtlCol="0" anchor="t">
            <a:normAutofit/>
          </a:bodyPr>
          <a:lstStyle/>
          <a:p>
            <a:pPr marL="36900" lvl="0" indent="0" rtl="0">
              <a:buNone/>
            </a:pPr>
            <a:r>
              <a:rPr lang="es-ES" sz="2400" dirty="0"/>
              <a:t>Dra. MARTINA BAZÁN</a:t>
            </a:r>
          </a:p>
          <a:p>
            <a:pPr marL="36900" lvl="0" indent="0" rtl="0">
              <a:buNone/>
            </a:pPr>
            <a:r>
              <a:rPr lang="es-ES" sz="2000" dirty="0"/>
              <a:t>Universidad Nacional de Educación Enrique Guzmán y Valle Alma Máter del Magisterio Nacional VICERRECTORADO DE INVESTIGACIÓN</a:t>
            </a:r>
            <a:endParaRPr lang="es-ES" sz="2400" dirty="0"/>
          </a:p>
          <a:p>
            <a:pPr rtl="0"/>
            <a:endParaRPr lang="es-ES" sz="2400" dirty="0"/>
          </a:p>
        </p:txBody>
      </p:sp>
    </p:spTree>
    <p:extLst>
      <p:ext uri="{BB962C8B-B14F-4D97-AF65-F5344CB8AC3E}">
        <p14:creationId xmlns:p14="http://schemas.microsoft.com/office/powerpoint/2010/main" val="371376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5BC188-F5D6-2A9C-4C24-C7BA061C34AE}"/>
              </a:ext>
            </a:extLst>
          </p:cNvPr>
          <p:cNvSpPr>
            <a:spLocks noGrp="1"/>
          </p:cNvSpPr>
          <p:nvPr>
            <p:ph type="title"/>
          </p:nvPr>
        </p:nvSpPr>
        <p:spPr>
          <a:xfrm>
            <a:off x="913795" y="968644"/>
            <a:ext cx="3706889" cy="1821918"/>
          </a:xfrm>
        </p:spPr>
        <p:txBody>
          <a:bodyPr/>
          <a:lstStyle/>
          <a:p>
            <a:r>
              <a:rPr lang="es-ES" dirty="0"/>
              <a:t>III. CITACIONES</a:t>
            </a:r>
            <a:endParaRPr lang="es-PE" dirty="0"/>
          </a:p>
        </p:txBody>
      </p:sp>
      <p:sp>
        <p:nvSpPr>
          <p:cNvPr id="5" name="Marcador de contenido 4">
            <a:extLst>
              <a:ext uri="{FF2B5EF4-FFF2-40B4-BE49-F238E27FC236}">
                <a16:creationId xmlns:a16="http://schemas.microsoft.com/office/drawing/2014/main" id="{9607BDDB-66D0-78D1-4B49-441C86FCDC3B}"/>
              </a:ext>
            </a:extLst>
          </p:cNvPr>
          <p:cNvSpPr>
            <a:spLocks noGrp="1"/>
          </p:cNvSpPr>
          <p:nvPr>
            <p:ph idx="1"/>
          </p:nvPr>
        </p:nvSpPr>
        <p:spPr>
          <a:xfrm>
            <a:off x="4855633" y="609600"/>
            <a:ext cx="6661916" cy="1821918"/>
          </a:xfrm>
        </p:spPr>
        <p:txBody>
          <a:bodyPr>
            <a:normAutofit/>
          </a:bodyPr>
          <a:lstStyle/>
          <a:p>
            <a:pPr marL="36900" indent="0">
              <a:buNone/>
            </a:pPr>
            <a:r>
              <a:rPr lang="es-ES" sz="1800" dirty="0">
                <a:solidFill>
                  <a:srgbClr val="FFC000"/>
                </a:solidFill>
              </a:rPr>
              <a:t>3.1.2. CITACIÓN PERENTÉTICA</a:t>
            </a:r>
          </a:p>
          <a:p>
            <a:pPr marL="36900" indent="0">
              <a:buNone/>
            </a:pPr>
            <a:r>
              <a:rPr lang="es-ES" sz="1200" dirty="0"/>
              <a:t>En una cita parentética, escriba el apellido del autor y la fecha entre paréntesis, separados por una coma. Puede citar dentro o al final de una oración. Cuando cite al finalizar, coloque el punto u otro signo de puntuación después del paréntesis de cierre.</a:t>
            </a:r>
            <a:endParaRPr lang="es-PE" sz="2000" dirty="0">
              <a:solidFill>
                <a:srgbClr val="FFC000"/>
              </a:solidFill>
            </a:endParaRPr>
          </a:p>
        </p:txBody>
      </p:sp>
      <p:sp>
        <p:nvSpPr>
          <p:cNvPr id="6" name="Marcador de texto 5">
            <a:extLst>
              <a:ext uri="{FF2B5EF4-FFF2-40B4-BE49-F238E27FC236}">
                <a16:creationId xmlns:a16="http://schemas.microsoft.com/office/drawing/2014/main" id="{D4932137-F897-885A-190C-4F99A0656E51}"/>
              </a:ext>
            </a:extLst>
          </p:cNvPr>
          <p:cNvSpPr>
            <a:spLocks noGrp="1"/>
          </p:cNvSpPr>
          <p:nvPr>
            <p:ph type="body" sz="half" idx="2"/>
          </p:nvPr>
        </p:nvSpPr>
        <p:spPr>
          <a:xfrm>
            <a:off x="844965" y="3068201"/>
            <a:ext cx="3706889" cy="1021199"/>
          </a:xfrm>
        </p:spPr>
        <p:txBody>
          <a:bodyPr/>
          <a:lstStyle/>
          <a:p>
            <a:r>
              <a:rPr lang="es-ES" b="1" dirty="0">
                <a:solidFill>
                  <a:srgbClr val="FFC000"/>
                </a:solidFill>
              </a:rPr>
              <a:t>3.1. SISTEMA DE CITAS Y CITACIONES</a:t>
            </a:r>
          </a:p>
        </p:txBody>
      </p:sp>
      <p:grpSp>
        <p:nvGrpSpPr>
          <p:cNvPr id="7" name="Grupo 6">
            <a:extLst>
              <a:ext uri="{FF2B5EF4-FFF2-40B4-BE49-F238E27FC236}">
                <a16:creationId xmlns:a16="http://schemas.microsoft.com/office/drawing/2014/main" id="{F49DA8F3-360F-6AC4-1DEC-D0F9103E45C5}"/>
              </a:ext>
            </a:extLst>
          </p:cNvPr>
          <p:cNvGrpSpPr/>
          <p:nvPr/>
        </p:nvGrpSpPr>
        <p:grpSpPr>
          <a:xfrm>
            <a:off x="5090765" y="1809161"/>
            <a:ext cx="6187440" cy="3169239"/>
            <a:chOff x="4712677" y="1184910"/>
            <a:chExt cx="6166338" cy="3652497"/>
          </a:xfrm>
        </p:grpSpPr>
        <p:sp>
          <p:nvSpPr>
            <p:cNvPr id="8" name="Rectángulo 7">
              <a:extLst>
                <a:ext uri="{FF2B5EF4-FFF2-40B4-BE49-F238E27FC236}">
                  <a16:creationId xmlns:a16="http://schemas.microsoft.com/office/drawing/2014/main" id="{936F3068-79C9-6B96-6816-1F75314CD969}"/>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9566CB72-3417-6431-4C65-8BD815B26DC7}"/>
                </a:ext>
              </a:extLst>
            </p:cNvPr>
            <p:cNvSpPr txBox="1"/>
            <p:nvPr/>
          </p:nvSpPr>
          <p:spPr>
            <a:xfrm>
              <a:off x="5239094" y="1184910"/>
              <a:ext cx="4868562" cy="2172879"/>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a:lnSpc>
                  <a:spcPct val="200000"/>
                </a:lnSpc>
              </a:pPr>
              <a:r>
                <a:rPr lang="es-ES" sz="1200" b="1" dirty="0">
                  <a:solidFill>
                    <a:schemeClr val="bg1"/>
                  </a:solidFill>
                  <a:latin typeface="Times New Roman" panose="02020603050405020304" pitchFamily="18" charset="0"/>
                  <a:cs typeface="Times New Roman" panose="02020603050405020304" pitchFamily="18" charset="0"/>
                </a:rPr>
                <a:t>          </a:t>
              </a:r>
              <a:r>
                <a:rPr lang="es-ES" sz="1200" dirty="0">
                  <a:solidFill>
                    <a:schemeClr val="bg1"/>
                  </a:solidFill>
                </a:rPr>
                <a:t>Acerca de las acciones en este contexto “el profesor deberá aprender a usar herramientas y apps para buscar, enriquecer y crear contenidos, para comprobar el estudio previo y analizar la información de las respuestas de sus alumnos, y para realizar evaluación formativa en clase” (Prieto, 2017, p. 86).</a:t>
              </a: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10" name="Rectángulo 9">
            <a:extLst>
              <a:ext uri="{FF2B5EF4-FFF2-40B4-BE49-F238E27FC236}">
                <a16:creationId xmlns:a16="http://schemas.microsoft.com/office/drawing/2014/main" id="{6CFE8A97-37C4-7AFB-A68E-D4050558F8CD}"/>
              </a:ext>
            </a:extLst>
          </p:cNvPr>
          <p:cNvSpPr/>
          <p:nvPr/>
        </p:nvSpPr>
        <p:spPr>
          <a:xfrm>
            <a:off x="5698796" y="1884847"/>
            <a:ext cx="4706946" cy="2204553"/>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Círculo: vacío 1">
            <a:extLst>
              <a:ext uri="{FF2B5EF4-FFF2-40B4-BE49-F238E27FC236}">
                <a16:creationId xmlns:a16="http://schemas.microsoft.com/office/drawing/2014/main" id="{1A189533-708E-C8D9-67E4-1F4923B45851}"/>
              </a:ext>
            </a:extLst>
          </p:cNvPr>
          <p:cNvSpPr/>
          <p:nvPr/>
        </p:nvSpPr>
        <p:spPr>
          <a:xfrm>
            <a:off x="8373979" y="609600"/>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2301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5BC188-F5D6-2A9C-4C24-C7BA061C34AE}"/>
              </a:ext>
            </a:extLst>
          </p:cNvPr>
          <p:cNvSpPr>
            <a:spLocks noGrp="1"/>
          </p:cNvSpPr>
          <p:nvPr>
            <p:ph type="title"/>
          </p:nvPr>
        </p:nvSpPr>
        <p:spPr>
          <a:xfrm>
            <a:off x="380395" y="-609600"/>
            <a:ext cx="3706889" cy="1821918"/>
          </a:xfrm>
        </p:spPr>
        <p:txBody>
          <a:bodyPr/>
          <a:lstStyle/>
          <a:p>
            <a:r>
              <a:rPr lang="es-ES" dirty="0"/>
              <a:t>III. CITACIONES</a:t>
            </a:r>
            <a:endParaRPr lang="es-PE" dirty="0"/>
          </a:p>
        </p:txBody>
      </p:sp>
      <p:sp>
        <p:nvSpPr>
          <p:cNvPr id="5" name="Marcador de contenido 4">
            <a:extLst>
              <a:ext uri="{FF2B5EF4-FFF2-40B4-BE49-F238E27FC236}">
                <a16:creationId xmlns:a16="http://schemas.microsoft.com/office/drawing/2014/main" id="{9607BDDB-66D0-78D1-4B49-441C86FCDC3B}"/>
              </a:ext>
            </a:extLst>
          </p:cNvPr>
          <p:cNvSpPr>
            <a:spLocks noGrp="1"/>
          </p:cNvSpPr>
          <p:nvPr>
            <p:ph idx="1"/>
          </p:nvPr>
        </p:nvSpPr>
        <p:spPr>
          <a:xfrm>
            <a:off x="813217" y="2196493"/>
            <a:ext cx="3706888" cy="4160892"/>
          </a:xfrm>
        </p:spPr>
        <p:txBody>
          <a:bodyPr>
            <a:normAutofit/>
          </a:bodyPr>
          <a:lstStyle/>
          <a:p>
            <a:pPr marL="36900" indent="0">
              <a:buNone/>
            </a:pPr>
            <a:r>
              <a:rPr lang="es-ES" sz="1800" dirty="0">
                <a:solidFill>
                  <a:srgbClr val="FFC000"/>
                </a:solidFill>
              </a:rPr>
              <a:t>3.2.1. CITAS CORTAS (Menos de 40 palabras)</a:t>
            </a:r>
          </a:p>
          <a:p>
            <a:pPr>
              <a:buFont typeface="Wingdings" panose="05000000000000000000" pitchFamily="2" charset="2"/>
              <a:buChar char=""/>
            </a:pPr>
            <a:r>
              <a:rPr lang="es-ES" sz="1400" dirty="0"/>
              <a:t>Incorpore las citas en el texto y delimítelas entre comillas. </a:t>
            </a:r>
          </a:p>
          <a:p>
            <a:pPr>
              <a:buFont typeface="Wingdings" panose="05000000000000000000" pitchFamily="2" charset="2"/>
              <a:buChar char=""/>
            </a:pPr>
            <a:r>
              <a:rPr lang="es-ES" sz="1400" dirty="0"/>
              <a:t>Incluya la referencia en la cita narrativa o parentética. </a:t>
            </a:r>
          </a:p>
          <a:p>
            <a:pPr>
              <a:buFont typeface="Wingdings" panose="05000000000000000000" pitchFamily="2" charset="2"/>
              <a:buChar char=""/>
            </a:pPr>
            <a:r>
              <a:rPr lang="es-ES" sz="1400" dirty="0"/>
              <a:t>En la citación narrativa, incluya el autor y año al inicio del párrafo y luego coloque el número de página entre paréntesis después de la cita. </a:t>
            </a:r>
          </a:p>
          <a:p>
            <a:pPr>
              <a:buFont typeface="Wingdings" panose="05000000000000000000" pitchFamily="2" charset="2"/>
              <a:buChar char=""/>
            </a:pPr>
            <a:r>
              <a:rPr lang="es-ES" sz="1400" dirty="0"/>
              <a:t>En la cita parentética, escriba entre paréntesis autor, año y número de página al final del párrafo</a:t>
            </a:r>
            <a:endParaRPr lang="es-PE" sz="2400" dirty="0">
              <a:solidFill>
                <a:srgbClr val="FFC000"/>
              </a:solidFill>
            </a:endParaRPr>
          </a:p>
        </p:txBody>
      </p:sp>
      <p:sp>
        <p:nvSpPr>
          <p:cNvPr id="6" name="Marcador de texto 5">
            <a:extLst>
              <a:ext uri="{FF2B5EF4-FFF2-40B4-BE49-F238E27FC236}">
                <a16:creationId xmlns:a16="http://schemas.microsoft.com/office/drawing/2014/main" id="{D4932137-F897-885A-190C-4F99A0656E51}"/>
              </a:ext>
            </a:extLst>
          </p:cNvPr>
          <p:cNvSpPr>
            <a:spLocks noGrp="1"/>
          </p:cNvSpPr>
          <p:nvPr>
            <p:ph type="body" sz="half" idx="2"/>
          </p:nvPr>
        </p:nvSpPr>
        <p:spPr>
          <a:xfrm>
            <a:off x="781455" y="1442057"/>
            <a:ext cx="3706889" cy="400050"/>
          </a:xfrm>
        </p:spPr>
        <p:txBody>
          <a:bodyPr>
            <a:normAutofit lnSpcReduction="10000"/>
          </a:bodyPr>
          <a:lstStyle/>
          <a:p>
            <a:r>
              <a:rPr lang="es-ES" sz="2000" b="1" dirty="0">
                <a:solidFill>
                  <a:srgbClr val="FFC000"/>
                </a:solidFill>
              </a:rPr>
              <a:t>3.2. CITACIONES DIRECTAS</a:t>
            </a:r>
          </a:p>
        </p:txBody>
      </p:sp>
      <p:grpSp>
        <p:nvGrpSpPr>
          <p:cNvPr id="2" name="Grupo 1">
            <a:extLst>
              <a:ext uri="{FF2B5EF4-FFF2-40B4-BE49-F238E27FC236}">
                <a16:creationId xmlns:a16="http://schemas.microsoft.com/office/drawing/2014/main" id="{2CB1996E-710F-4DC3-DFB9-6990311AA60C}"/>
              </a:ext>
            </a:extLst>
          </p:cNvPr>
          <p:cNvGrpSpPr/>
          <p:nvPr/>
        </p:nvGrpSpPr>
        <p:grpSpPr>
          <a:xfrm>
            <a:off x="5021744" y="1194990"/>
            <a:ext cx="6789861" cy="4468019"/>
            <a:chOff x="5090765" y="3235491"/>
            <a:chExt cx="6187440" cy="3327528"/>
          </a:xfrm>
        </p:grpSpPr>
        <p:grpSp>
          <p:nvGrpSpPr>
            <p:cNvPr id="7" name="Grupo 6">
              <a:extLst>
                <a:ext uri="{FF2B5EF4-FFF2-40B4-BE49-F238E27FC236}">
                  <a16:creationId xmlns:a16="http://schemas.microsoft.com/office/drawing/2014/main" id="{F49DA8F3-360F-6AC4-1DEC-D0F9103E45C5}"/>
                </a:ext>
              </a:extLst>
            </p:cNvPr>
            <p:cNvGrpSpPr/>
            <p:nvPr/>
          </p:nvGrpSpPr>
          <p:grpSpPr>
            <a:xfrm>
              <a:off x="5090765" y="3235491"/>
              <a:ext cx="6187440" cy="3327528"/>
              <a:chOff x="4712677" y="1002485"/>
              <a:chExt cx="6166338" cy="3834922"/>
            </a:xfrm>
          </p:grpSpPr>
          <p:sp>
            <p:nvSpPr>
              <p:cNvPr id="8" name="Rectángulo 7">
                <a:extLst>
                  <a:ext uri="{FF2B5EF4-FFF2-40B4-BE49-F238E27FC236}">
                    <a16:creationId xmlns:a16="http://schemas.microsoft.com/office/drawing/2014/main" id="{936F3068-79C9-6B96-6816-1F75314CD969}"/>
                  </a:ext>
                </a:extLst>
              </p:cNvPr>
              <p:cNvSpPr/>
              <p:nvPr/>
            </p:nvSpPr>
            <p:spPr>
              <a:xfrm>
                <a:off x="4712677" y="1266093"/>
                <a:ext cx="6166338" cy="357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9566CB72-3417-6431-4C65-8BD815B26DC7}"/>
                  </a:ext>
                </a:extLst>
              </p:cNvPr>
              <p:cNvSpPr txBox="1"/>
              <p:nvPr/>
            </p:nvSpPr>
            <p:spPr>
              <a:xfrm>
                <a:off x="5239094" y="1002485"/>
                <a:ext cx="4779726" cy="3834922"/>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a:lnSpc>
                    <a:spcPct val="200000"/>
                  </a:lnSpc>
                </a:pPr>
                <a:r>
                  <a:rPr lang="es-ES" sz="1200" dirty="0">
                    <a:solidFill>
                      <a:schemeClr val="bg1"/>
                    </a:solidFill>
                  </a:rPr>
                  <a:t>        Gimeno (1998) afirma que “hablar de educación supone referirse a un mundo de significados variados: logro de cualidades o estados subjetivos en las personas, procesos que conducen a ellos, aspiraciones sociales compartidas, actividades familiares, políticas para la educación, actividades profesionales e instituciones”     (p. 19). </a:t>
                </a:r>
                <a:r>
                  <a:rPr lang="es-ES" sz="1200" dirty="0">
                    <a:highlight>
                      <a:srgbClr val="008080"/>
                    </a:highlight>
                  </a:rPr>
                  <a:t>-------------EJEM- CITA CORTA NARRATIVA</a:t>
                </a:r>
              </a:p>
              <a:p>
                <a:pPr>
                  <a:lnSpc>
                    <a:spcPct val="200000"/>
                  </a:lnSpc>
                </a:pPr>
                <a:r>
                  <a:rPr lang="es-ES" sz="1200" dirty="0">
                    <a:solidFill>
                      <a:schemeClr val="bg1"/>
                    </a:solidFill>
                  </a:rPr>
                  <a:t>          Se afirma que “hablar de educación supone referirse a un mundo de significados variados: logro de cualidades o estados subjetivos en las personas, procesos que conducen a ellos, aspiraciones sociales compartidas, actividades familiares, políticas para la educación, actividades profesionales e instituciones” (Gimeno, 1998, p. 19).</a:t>
                </a:r>
                <a:r>
                  <a:rPr lang="es-ES" sz="1200" dirty="0">
                    <a:highlight>
                      <a:srgbClr val="008080"/>
                    </a:highlight>
                  </a:rPr>
                  <a:t> -------------EJEM- CITA CORTA PARENTÉTICA</a:t>
                </a:r>
              </a:p>
              <a:p>
                <a:pPr>
                  <a:lnSpc>
                    <a:spcPct val="200000"/>
                  </a:lnSpc>
                </a:pPr>
                <a:endParaRPr lang="es-PE" sz="1200" dirty="0">
                  <a:solidFill>
                    <a:schemeClr val="bg1"/>
                  </a:solidFill>
                  <a:latin typeface="Times New Roman" panose="02020603050405020304" pitchFamily="18" charset="0"/>
                  <a:cs typeface="Times New Roman" panose="02020603050405020304" pitchFamily="18" charset="0"/>
                </a:endParaRPr>
              </a:p>
            </p:txBody>
          </p:sp>
        </p:grpSp>
        <p:sp>
          <p:nvSpPr>
            <p:cNvPr id="10" name="Rectángulo 9">
              <a:extLst>
                <a:ext uri="{FF2B5EF4-FFF2-40B4-BE49-F238E27FC236}">
                  <a16:creationId xmlns:a16="http://schemas.microsoft.com/office/drawing/2014/main" id="{6CFE8A97-37C4-7AFB-A68E-D4050558F8CD}"/>
                </a:ext>
              </a:extLst>
            </p:cNvPr>
            <p:cNvSpPr/>
            <p:nvPr/>
          </p:nvSpPr>
          <p:spPr>
            <a:xfrm>
              <a:off x="5618984" y="3464221"/>
              <a:ext cx="4706946" cy="2954741"/>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3" name="Círculo: vacío 2">
            <a:extLst>
              <a:ext uri="{FF2B5EF4-FFF2-40B4-BE49-F238E27FC236}">
                <a16:creationId xmlns:a16="http://schemas.microsoft.com/office/drawing/2014/main" id="{6F6F95E2-E011-0795-629A-24353089FF54}"/>
              </a:ext>
            </a:extLst>
          </p:cNvPr>
          <p:cNvSpPr/>
          <p:nvPr/>
        </p:nvSpPr>
        <p:spPr>
          <a:xfrm>
            <a:off x="420507" y="2366211"/>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170627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5BC188-F5D6-2A9C-4C24-C7BA061C34AE}"/>
              </a:ext>
            </a:extLst>
          </p:cNvPr>
          <p:cNvSpPr>
            <a:spLocks noGrp="1"/>
          </p:cNvSpPr>
          <p:nvPr>
            <p:ph type="title"/>
          </p:nvPr>
        </p:nvSpPr>
        <p:spPr>
          <a:xfrm>
            <a:off x="458465" y="166610"/>
            <a:ext cx="3706889" cy="832338"/>
          </a:xfrm>
        </p:spPr>
        <p:txBody>
          <a:bodyPr/>
          <a:lstStyle/>
          <a:p>
            <a:r>
              <a:rPr lang="es-ES" dirty="0"/>
              <a:t>III. CITACIONES</a:t>
            </a:r>
            <a:endParaRPr lang="es-PE" dirty="0"/>
          </a:p>
        </p:txBody>
      </p:sp>
      <p:sp>
        <p:nvSpPr>
          <p:cNvPr id="5" name="Marcador de contenido 4">
            <a:extLst>
              <a:ext uri="{FF2B5EF4-FFF2-40B4-BE49-F238E27FC236}">
                <a16:creationId xmlns:a16="http://schemas.microsoft.com/office/drawing/2014/main" id="{9607BDDB-66D0-78D1-4B49-441C86FCDC3B}"/>
              </a:ext>
            </a:extLst>
          </p:cNvPr>
          <p:cNvSpPr>
            <a:spLocks noGrp="1"/>
          </p:cNvSpPr>
          <p:nvPr>
            <p:ph idx="1"/>
          </p:nvPr>
        </p:nvSpPr>
        <p:spPr>
          <a:xfrm>
            <a:off x="372818" y="1848146"/>
            <a:ext cx="4043692" cy="4468019"/>
          </a:xfrm>
        </p:spPr>
        <p:txBody>
          <a:bodyPr>
            <a:normAutofit lnSpcReduction="10000"/>
          </a:bodyPr>
          <a:lstStyle/>
          <a:p>
            <a:pPr marL="36900" indent="0">
              <a:buNone/>
            </a:pPr>
            <a:r>
              <a:rPr lang="es-ES" sz="1800" dirty="0">
                <a:solidFill>
                  <a:srgbClr val="FFC000"/>
                </a:solidFill>
              </a:rPr>
              <a:t>3.2.2.  CITAS EN BLOQUE ( 40 palabras o más)</a:t>
            </a:r>
          </a:p>
          <a:p>
            <a:pPr>
              <a:buFont typeface="Wingdings" panose="05000000000000000000" pitchFamily="2" charset="2"/>
              <a:buChar char=""/>
            </a:pPr>
            <a:r>
              <a:rPr lang="es-ES" sz="1800" dirty="0"/>
              <a:t>No use comillas para este tipo de cita. </a:t>
            </a:r>
          </a:p>
          <a:p>
            <a:pPr>
              <a:buFont typeface="Wingdings" panose="05000000000000000000" pitchFamily="2" charset="2"/>
              <a:buChar char=""/>
            </a:pPr>
            <a:r>
              <a:rPr lang="es-ES" sz="1800" dirty="0"/>
              <a:t>Escriba la cita en un párrafo aparte, con una sangría de 1.27 cm. en todas las líneas. Si la cita contiene párrafos adicionales, a estos les corresponderá una sangría de 1.27 cm, en la primera línea. </a:t>
            </a:r>
          </a:p>
          <a:p>
            <a:pPr>
              <a:buFont typeface="Wingdings" panose="05000000000000000000" pitchFamily="2" charset="2"/>
              <a:buChar char=""/>
            </a:pPr>
            <a:r>
              <a:rPr lang="es-ES" sz="1800" dirty="0"/>
              <a:t>Use doble espacio en toda la cita. </a:t>
            </a:r>
          </a:p>
          <a:p>
            <a:pPr>
              <a:buFont typeface="Wingdings" panose="05000000000000000000" pitchFamily="2" charset="2"/>
              <a:buChar char=""/>
            </a:pPr>
            <a:r>
              <a:rPr lang="es-ES" sz="1800" dirty="0"/>
              <a:t>No utilice punto después del paréntesis en cualquiera de las citas (narrativa o parentética).</a:t>
            </a:r>
            <a:endParaRPr lang="es-PE" sz="4000" dirty="0">
              <a:solidFill>
                <a:srgbClr val="FFC000"/>
              </a:solidFill>
            </a:endParaRPr>
          </a:p>
        </p:txBody>
      </p:sp>
      <p:sp>
        <p:nvSpPr>
          <p:cNvPr id="6" name="Marcador de texto 5">
            <a:extLst>
              <a:ext uri="{FF2B5EF4-FFF2-40B4-BE49-F238E27FC236}">
                <a16:creationId xmlns:a16="http://schemas.microsoft.com/office/drawing/2014/main" id="{D4932137-F897-885A-190C-4F99A0656E51}"/>
              </a:ext>
            </a:extLst>
          </p:cNvPr>
          <p:cNvSpPr>
            <a:spLocks noGrp="1"/>
          </p:cNvSpPr>
          <p:nvPr>
            <p:ph type="body" sz="half" idx="2"/>
          </p:nvPr>
        </p:nvSpPr>
        <p:spPr>
          <a:xfrm>
            <a:off x="372818" y="1313280"/>
            <a:ext cx="3706889" cy="400050"/>
          </a:xfrm>
        </p:spPr>
        <p:txBody>
          <a:bodyPr>
            <a:normAutofit lnSpcReduction="10000"/>
          </a:bodyPr>
          <a:lstStyle/>
          <a:p>
            <a:r>
              <a:rPr lang="es-ES" sz="2000" b="1" dirty="0">
                <a:solidFill>
                  <a:srgbClr val="FFC000"/>
                </a:solidFill>
              </a:rPr>
              <a:t>3.2. CITACIONES DIRECTAS</a:t>
            </a:r>
          </a:p>
        </p:txBody>
      </p:sp>
      <p:grpSp>
        <p:nvGrpSpPr>
          <p:cNvPr id="2" name="Grupo 1">
            <a:extLst>
              <a:ext uri="{FF2B5EF4-FFF2-40B4-BE49-F238E27FC236}">
                <a16:creationId xmlns:a16="http://schemas.microsoft.com/office/drawing/2014/main" id="{2CB1996E-710F-4DC3-DFB9-6990311AA60C}"/>
              </a:ext>
            </a:extLst>
          </p:cNvPr>
          <p:cNvGrpSpPr/>
          <p:nvPr/>
        </p:nvGrpSpPr>
        <p:grpSpPr>
          <a:xfrm>
            <a:off x="4707504" y="0"/>
            <a:ext cx="6789861" cy="7056740"/>
            <a:chOff x="4957173" y="3235491"/>
            <a:chExt cx="6187440" cy="3423957"/>
          </a:xfrm>
        </p:grpSpPr>
        <p:grpSp>
          <p:nvGrpSpPr>
            <p:cNvPr id="7" name="Grupo 6">
              <a:extLst>
                <a:ext uri="{FF2B5EF4-FFF2-40B4-BE49-F238E27FC236}">
                  <a16:creationId xmlns:a16="http://schemas.microsoft.com/office/drawing/2014/main" id="{F49DA8F3-360F-6AC4-1DEC-D0F9103E45C5}"/>
                </a:ext>
              </a:extLst>
            </p:cNvPr>
            <p:cNvGrpSpPr/>
            <p:nvPr/>
          </p:nvGrpSpPr>
          <p:grpSpPr>
            <a:xfrm>
              <a:off x="4957173" y="3235491"/>
              <a:ext cx="6187440" cy="3423957"/>
              <a:chOff x="4579541" y="1002485"/>
              <a:chExt cx="6166338" cy="3946055"/>
            </a:xfrm>
          </p:grpSpPr>
          <p:sp>
            <p:nvSpPr>
              <p:cNvPr id="8" name="Rectángulo 7">
                <a:extLst>
                  <a:ext uri="{FF2B5EF4-FFF2-40B4-BE49-F238E27FC236}">
                    <a16:creationId xmlns:a16="http://schemas.microsoft.com/office/drawing/2014/main" id="{936F3068-79C9-6B96-6816-1F75314CD969}"/>
                  </a:ext>
                </a:extLst>
              </p:cNvPr>
              <p:cNvSpPr/>
              <p:nvPr/>
            </p:nvSpPr>
            <p:spPr>
              <a:xfrm>
                <a:off x="4579541" y="1002485"/>
                <a:ext cx="6166338" cy="38349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9566CB72-3417-6431-4C65-8BD815B26DC7}"/>
                  </a:ext>
                </a:extLst>
              </p:cNvPr>
              <p:cNvSpPr txBox="1"/>
              <p:nvPr/>
            </p:nvSpPr>
            <p:spPr>
              <a:xfrm>
                <a:off x="5239094" y="1002485"/>
                <a:ext cx="5014422" cy="3946055"/>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a:lnSpc>
                    <a:spcPct val="200000"/>
                  </a:lnSpc>
                </a:pPr>
                <a:r>
                  <a:rPr lang="es-ES" sz="1200" dirty="0">
                    <a:solidFill>
                      <a:schemeClr val="bg1"/>
                    </a:solidFill>
                  </a:rPr>
                  <a:t>         No es fácil definir el término educación, que este es un concepto </a:t>
                </a:r>
                <a:r>
                  <a:rPr lang="es-ES" sz="1200" dirty="0" err="1">
                    <a:solidFill>
                      <a:schemeClr val="bg1"/>
                    </a:solidFill>
                  </a:rPr>
                  <a:t>plurisemántico</a:t>
                </a:r>
                <a:r>
                  <a:rPr lang="es-ES" sz="1200" dirty="0">
                    <a:solidFill>
                      <a:schemeClr val="bg1"/>
                    </a:solidFill>
                  </a:rPr>
                  <a:t>; pero que esto no ha detenido el esfuerzo por definir la educación desde diversos tiempos y enfoques. Por ello, Gimeno (1998) afirma que: </a:t>
                </a:r>
              </a:p>
              <a:p>
                <a:pPr marL="352425" indent="-352425">
                  <a:lnSpc>
                    <a:spcPct val="200000"/>
                  </a:lnSpc>
                </a:pPr>
                <a:r>
                  <a:rPr lang="es-ES" sz="1200" dirty="0">
                    <a:solidFill>
                      <a:schemeClr val="bg1"/>
                    </a:solidFill>
                  </a:rPr>
                  <a:t>          Desde el siglo XIX se vienen realizando esfuerzos sistemáticos para    comprender a través de la formalización de un conocimiento especializado, en el que se mezclan muchos otros del sentido común, cómo se estructuran las fuerzas, los componentes, la dinámica que hace que la educación funcione de la forma en que lo hace. (p. 19)</a:t>
                </a:r>
                <a:r>
                  <a:rPr lang="es-ES" sz="1200" dirty="0">
                    <a:highlight>
                      <a:srgbClr val="008080"/>
                    </a:highlight>
                  </a:rPr>
                  <a:t> -------------EJEM- CITACIÓN  NARRATIVA EN BLOQUE</a:t>
                </a:r>
              </a:p>
              <a:p>
                <a:pPr indent="352425">
                  <a:lnSpc>
                    <a:spcPct val="200000"/>
                  </a:lnSpc>
                </a:pPr>
                <a:r>
                  <a:rPr lang="es-ES" sz="1200" dirty="0">
                    <a:solidFill>
                      <a:schemeClr val="bg1"/>
                    </a:solidFill>
                  </a:rPr>
                  <a:t>No es fácil definir el concepto de educación, que es un término </a:t>
                </a:r>
                <a:r>
                  <a:rPr lang="es-ES" sz="1200" dirty="0" err="1">
                    <a:solidFill>
                      <a:schemeClr val="bg1"/>
                    </a:solidFill>
                  </a:rPr>
                  <a:t>plurisemántico</a:t>
                </a:r>
                <a:r>
                  <a:rPr lang="es-ES" sz="1200" dirty="0">
                    <a:solidFill>
                      <a:schemeClr val="bg1"/>
                    </a:solidFill>
                  </a:rPr>
                  <a:t>; pero esto no ha detenido el esfuerzo por definir la educación desde diversos tiempos y enfoques: </a:t>
                </a:r>
              </a:p>
              <a:p>
                <a:pPr marL="352425">
                  <a:lnSpc>
                    <a:spcPct val="200000"/>
                  </a:lnSpc>
                </a:pPr>
                <a:r>
                  <a:rPr lang="es-ES" sz="1200" dirty="0">
                    <a:solidFill>
                      <a:schemeClr val="bg1"/>
                    </a:solidFill>
                  </a:rPr>
                  <a:t>Desde el siglo XIX se vienen realizando esfuerzos sistemáticos para comprender a través de la formalización de un conocimiento especializado, en el que se mezclan muchos otros del sentido común, cómo se estructuran las fuerzas, los componentes, la dinámica que hace que la educación funcione de la forma en que lo hace. (Gimeno, 1998, p. 19) )</a:t>
                </a:r>
                <a:r>
                  <a:rPr lang="es-ES" sz="1200" dirty="0">
                    <a:highlight>
                      <a:srgbClr val="008080"/>
                    </a:highlight>
                  </a:rPr>
                  <a:t> -------------EJEM- CITACIÓN  PARENTÉTICA EN BLOQUE</a:t>
                </a:r>
              </a:p>
              <a:p>
                <a:pPr marL="352425">
                  <a:lnSpc>
                    <a:spcPct val="200000"/>
                  </a:lnSpc>
                </a:pPr>
                <a:endParaRPr lang="es-ES" sz="1200" dirty="0">
                  <a:solidFill>
                    <a:schemeClr val="bg1"/>
                  </a:solidFill>
                  <a:highlight>
                    <a:srgbClr val="008080"/>
                  </a:highlight>
                </a:endParaRPr>
              </a:p>
            </p:txBody>
          </p:sp>
        </p:grpSp>
        <p:sp>
          <p:nvSpPr>
            <p:cNvPr id="10" name="Rectángulo 9">
              <a:extLst>
                <a:ext uri="{FF2B5EF4-FFF2-40B4-BE49-F238E27FC236}">
                  <a16:creationId xmlns:a16="http://schemas.microsoft.com/office/drawing/2014/main" id="{6CFE8A97-37C4-7AFB-A68E-D4050558F8CD}"/>
                </a:ext>
              </a:extLst>
            </p:cNvPr>
            <p:cNvSpPr/>
            <p:nvPr/>
          </p:nvSpPr>
          <p:spPr>
            <a:xfrm>
              <a:off x="5653877" y="3464221"/>
              <a:ext cx="4884517" cy="2954741"/>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3" name="Círculo: vacío 2">
            <a:extLst>
              <a:ext uri="{FF2B5EF4-FFF2-40B4-BE49-F238E27FC236}">
                <a16:creationId xmlns:a16="http://schemas.microsoft.com/office/drawing/2014/main" id="{D11F85B8-A041-4B57-6414-62E960921776}"/>
              </a:ext>
            </a:extLst>
          </p:cNvPr>
          <p:cNvSpPr/>
          <p:nvPr/>
        </p:nvSpPr>
        <p:spPr>
          <a:xfrm>
            <a:off x="84059" y="1848146"/>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55105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5BC188-F5D6-2A9C-4C24-C7BA061C34AE}"/>
              </a:ext>
            </a:extLst>
          </p:cNvPr>
          <p:cNvSpPr>
            <a:spLocks noGrp="1"/>
          </p:cNvSpPr>
          <p:nvPr>
            <p:ph type="title"/>
          </p:nvPr>
        </p:nvSpPr>
        <p:spPr>
          <a:xfrm>
            <a:off x="458465" y="166610"/>
            <a:ext cx="3706889" cy="832338"/>
          </a:xfrm>
        </p:spPr>
        <p:txBody>
          <a:bodyPr/>
          <a:lstStyle/>
          <a:p>
            <a:r>
              <a:rPr lang="es-ES" dirty="0"/>
              <a:t>III. CITACIONES</a:t>
            </a:r>
            <a:endParaRPr lang="es-PE" dirty="0"/>
          </a:p>
        </p:txBody>
      </p:sp>
      <p:sp>
        <p:nvSpPr>
          <p:cNvPr id="5" name="Marcador de contenido 4">
            <a:extLst>
              <a:ext uri="{FF2B5EF4-FFF2-40B4-BE49-F238E27FC236}">
                <a16:creationId xmlns:a16="http://schemas.microsoft.com/office/drawing/2014/main" id="{9607BDDB-66D0-78D1-4B49-441C86FCDC3B}"/>
              </a:ext>
            </a:extLst>
          </p:cNvPr>
          <p:cNvSpPr>
            <a:spLocks noGrp="1"/>
          </p:cNvSpPr>
          <p:nvPr>
            <p:ph idx="1"/>
          </p:nvPr>
        </p:nvSpPr>
        <p:spPr>
          <a:xfrm>
            <a:off x="372818" y="1848146"/>
            <a:ext cx="4043692" cy="4468019"/>
          </a:xfrm>
        </p:spPr>
        <p:txBody>
          <a:bodyPr>
            <a:normAutofit/>
          </a:bodyPr>
          <a:lstStyle/>
          <a:p>
            <a:pPr marL="36900" indent="0">
              <a:buNone/>
            </a:pPr>
            <a:r>
              <a:rPr lang="es-ES" sz="1800" dirty="0">
                <a:solidFill>
                  <a:srgbClr val="FFC000"/>
                </a:solidFill>
              </a:rPr>
              <a:t>3.3.1.  CITAS  DE PARAFRASIS </a:t>
            </a:r>
          </a:p>
          <a:p>
            <a:pPr>
              <a:buFont typeface="Wingdings" panose="05000000000000000000" pitchFamily="2" charset="2"/>
              <a:buChar char=""/>
            </a:pPr>
            <a:r>
              <a:rPr lang="es-ES" sz="1400" dirty="0"/>
              <a:t>Según APA (2021), “una paráfrasis repite la idea de otro (o su propia idea publicada previamente) en sus propias palabras” (p. 275).</a:t>
            </a:r>
          </a:p>
          <a:p>
            <a:pPr>
              <a:buFont typeface="Wingdings" panose="05000000000000000000" pitchFamily="2" charset="2"/>
              <a:buChar char=""/>
            </a:pPr>
            <a:r>
              <a:rPr lang="es-ES" sz="1400" dirty="0"/>
              <a:t> El parafraseo permite sintetizar información de aspectos relevantes de un texto.</a:t>
            </a:r>
          </a:p>
          <a:p>
            <a:pPr>
              <a:buFont typeface="Wingdings" panose="05000000000000000000" pitchFamily="2" charset="2"/>
              <a:buChar char=""/>
            </a:pPr>
            <a:r>
              <a:rPr lang="es-ES" sz="1400" dirty="0"/>
              <a:t> Se recomienda que parafrasee en vez de escribir citas directas. </a:t>
            </a:r>
          </a:p>
          <a:p>
            <a:pPr>
              <a:buFont typeface="Wingdings" panose="05000000000000000000" pitchFamily="2" charset="2"/>
              <a:buChar char=""/>
            </a:pPr>
            <a:r>
              <a:rPr lang="es-ES" sz="1400" dirty="0"/>
              <a:t>En el parafraseo, utilice siempre un lenguaje académico.</a:t>
            </a:r>
          </a:p>
          <a:p>
            <a:pPr>
              <a:buFont typeface="Wingdings" panose="05000000000000000000" pitchFamily="2" charset="2"/>
              <a:buChar char=""/>
            </a:pPr>
            <a:r>
              <a:rPr lang="es-ES" sz="1400" dirty="0"/>
              <a:t> Cite la obra parafraseada con cualquiera de las dos opciones (narrativa o parentética).</a:t>
            </a:r>
            <a:endParaRPr lang="es-PE" sz="4000" dirty="0">
              <a:solidFill>
                <a:srgbClr val="FFC000"/>
              </a:solidFill>
            </a:endParaRPr>
          </a:p>
        </p:txBody>
      </p:sp>
      <p:sp>
        <p:nvSpPr>
          <p:cNvPr id="6" name="Marcador de texto 5">
            <a:extLst>
              <a:ext uri="{FF2B5EF4-FFF2-40B4-BE49-F238E27FC236}">
                <a16:creationId xmlns:a16="http://schemas.microsoft.com/office/drawing/2014/main" id="{D4932137-F897-885A-190C-4F99A0656E51}"/>
              </a:ext>
            </a:extLst>
          </p:cNvPr>
          <p:cNvSpPr>
            <a:spLocks noGrp="1"/>
          </p:cNvSpPr>
          <p:nvPr>
            <p:ph type="body" sz="half" idx="2"/>
          </p:nvPr>
        </p:nvSpPr>
        <p:spPr>
          <a:xfrm>
            <a:off x="372818" y="1313280"/>
            <a:ext cx="3706889" cy="400050"/>
          </a:xfrm>
        </p:spPr>
        <p:txBody>
          <a:bodyPr>
            <a:normAutofit fontScale="92500"/>
          </a:bodyPr>
          <a:lstStyle/>
          <a:p>
            <a:r>
              <a:rPr lang="es-ES" sz="2000" b="1" dirty="0">
                <a:solidFill>
                  <a:srgbClr val="FFC000"/>
                </a:solidFill>
              </a:rPr>
              <a:t>3.3. CITACIONES  INDIRECTAS</a:t>
            </a:r>
          </a:p>
        </p:txBody>
      </p:sp>
      <p:grpSp>
        <p:nvGrpSpPr>
          <p:cNvPr id="2" name="Grupo 1">
            <a:extLst>
              <a:ext uri="{FF2B5EF4-FFF2-40B4-BE49-F238E27FC236}">
                <a16:creationId xmlns:a16="http://schemas.microsoft.com/office/drawing/2014/main" id="{2CB1996E-710F-4DC3-DFB9-6990311AA60C}"/>
              </a:ext>
            </a:extLst>
          </p:cNvPr>
          <p:cNvGrpSpPr/>
          <p:nvPr/>
        </p:nvGrpSpPr>
        <p:grpSpPr>
          <a:xfrm>
            <a:off x="4707504" y="0"/>
            <a:ext cx="6789861" cy="6858001"/>
            <a:chOff x="4957173" y="3235491"/>
            <a:chExt cx="6187440" cy="3327528"/>
          </a:xfrm>
        </p:grpSpPr>
        <p:grpSp>
          <p:nvGrpSpPr>
            <p:cNvPr id="7" name="Grupo 6">
              <a:extLst>
                <a:ext uri="{FF2B5EF4-FFF2-40B4-BE49-F238E27FC236}">
                  <a16:creationId xmlns:a16="http://schemas.microsoft.com/office/drawing/2014/main" id="{F49DA8F3-360F-6AC4-1DEC-D0F9103E45C5}"/>
                </a:ext>
              </a:extLst>
            </p:cNvPr>
            <p:cNvGrpSpPr/>
            <p:nvPr/>
          </p:nvGrpSpPr>
          <p:grpSpPr>
            <a:xfrm>
              <a:off x="4957173" y="3235491"/>
              <a:ext cx="6187440" cy="3327528"/>
              <a:chOff x="4579541" y="1002485"/>
              <a:chExt cx="6166338" cy="3834922"/>
            </a:xfrm>
          </p:grpSpPr>
          <p:sp>
            <p:nvSpPr>
              <p:cNvPr id="8" name="Rectángulo 7">
                <a:extLst>
                  <a:ext uri="{FF2B5EF4-FFF2-40B4-BE49-F238E27FC236}">
                    <a16:creationId xmlns:a16="http://schemas.microsoft.com/office/drawing/2014/main" id="{936F3068-79C9-6B96-6816-1F75314CD969}"/>
                  </a:ext>
                </a:extLst>
              </p:cNvPr>
              <p:cNvSpPr/>
              <p:nvPr/>
            </p:nvSpPr>
            <p:spPr>
              <a:xfrm>
                <a:off x="4579541" y="1002485"/>
                <a:ext cx="6166338" cy="38349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9566CB72-3417-6431-4C65-8BD815B26DC7}"/>
                  </a:ext>
                </a:extLst>
              </p:cNvPr>
              <p:cNvSpPr txBox="1"/>
              <p:nvPr/>
            </p:nvSpPr>
            <p:spPr>
              <a:xfrm>
                <a:off x="5239094" y="1002485"/>
                <a:ext cx="5014422" cy="3533002"/>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a:lnSpc>
                    <a:spcPct val="200000"/>
                  </a:lnSpc>
                </a:pPr>
                <a:r>
                  <a:rPr lang="es-ES" sz="1200" dirty="0">
                    <a:solidFill>
                      <a:schemeClr val="bg1"/>
                    </a:solidFill>
                  </a:rPr>
                  <a:t>         La educación es un concepto que abarca un conjunto de significados que van desde el acto de adquirir cualidades o estados individuales, hasta procesos que representan el uso de estas cualidades para el desarrollo social, cultural, político e histórico (Gimeno, 1998</a:t>
                </a:r>
                <a:r>
                  <a:rPr lang="es-ES" sz="1200" dirty="0"/>
                  <a:t>).</a:t>
                </a:r>
                <a:r>
                  <a:rPr lang="es-ES" sz="1200" dirty="0">
                    <a:highlight>
                      <a:srgbClr val="008080"/>
                    </a:highlight>
                  </a:rPr>
                  <a:t>-------------EJEM- CITADO DE PARÁFRASIS PARÉNTETICA</a:t>
                </a:r>
              </a:p>
              <a:p>
                <a:pPr>
                  <a:lnSpc>
                    <a:spcPct val="200000"/>
                  </a:lnSpc>
                </a:pPr>
                <a:r>
                  <a:rPr lang="es-ES" sz="1200" dirty="0">
                    <a:solidFill>
                      <a:srgbClr val="FFC000"/>
                    </a:solidFill>
                  </a:rPr>
                  <a:t>No </a:t>
                </a:r>
                <a:r>
                  <a:rPr lang="es-ES" sz="1200" i="1" dirty="0">
                    <a:solidFill>
                      <a:srgbClr val="FFC000"/>
                    </a:solidFill>
                  </a:rPr>
                  <a:t>es necesario colocar el número de página o de párrafo junto al autor y el año, salvo para hacer alguna indicación relevante (APA, 2021</a:t>
                </a:r>
                <a:r>
                  <a:rPr lang="es-ES" sz="1200" dirty="0">
                    <a:solidFill>
                      <a:srgbClr val="FFC000"/>
                    </a:solidFill>
                  </a:rPr>
                  <a:t>).</a:t>
                </a:r>
              </a:p>
              <a:p>
                <a:pPr>
                  <a:lnSpc>
                    <a:spcPct val="200000"/>
                  </a:lnSpc>
                </a:pPr>
                <a:endParaRPr lang="es-ES" sz="1200" dirty="0">
                  <a:solidFill>
                    <a:srgbClr val="FFC000"/>
                  </a:solidFill>
                </a:endParaRPr>
              </a:p>
              <a:p>
                <a:pPr indent="352425">
                  <a:lnSpc>
                    <a:spcPct val="200000"/>
                  </a:lnSpc>
                </a:pPr>
                <a:r>
                  <a:rPr lang="es-ES" sz="1200" dirty="0">
                    <a:solidFill>
                      <a:schemeClr val="bg1"/>
                    </a:solidFill>
                  </a:rPr>
                  <a:t>Webster-</a:t>
                </a:r>
                <a:r>
                  <a:rPr lang="es-ES" sz="1200" dirty="0" err="1">
                    <a:solidFill>
                      <a:schemeClr val="bg1"/>
                    </a:solidFill>
                  </a:rPr>
                  <a:t>Stratton</a:t>
                </a:r>
                <a:r>
                  <a:rPr lang="es-ES" sz="1200" dirty="0">
                    <a:solidFill>
                      <a:schemeClr val="bg1"/>
                    </a:solidFill>
                  </a:rPr>
                  <a:t> (2016) describió el caso de una niña de 4 años que mostraba un apego inseguro a su madre; al trabajar con ellas, el terapeuta puso hincapié en aumentar la empatía de la madre hacia su hija (pp. 152-153).</a:t>
                </a:r>
                <a:r>
                  <a:rPr lang="es-ES" sz="1200" dirty="0">
                    <a:solidFill>
                      <a:schemeClr val="bg1"/>
                    </a:solidFill>
                    <a:highlight>
                      <a:srgbClr val="008080"/>
                    </a:highlight>
                  </a:rPr>
                  <a:t> </a:t>
                </a:r>
                <a:r>
                  <a:rPr lang="es-ES" sz="1200" dirty="0">
                    <a:highlight>
                      <a:srgbClr val="008080"/>
                    </a:highlight>
                  </a:rPr>
                  <a:t>-------------EJEM- CITADO DE PARAFRASIS NARRATIVA CON NUMERO DE PAGINA</a:t>
                </a:r>
              </a:p>
              <a:p>
                <a:pPr indent="352425">
                  <a:lnSpc>
                    <a:spcPct val="200000"/>
                  </a:lnSpc>
                </a:pPr>
                <a:endParaRPr lang="es-ES" sz="1200" dirty="0">
                  <a:highlight>
                    <a:srgbClr val="008080"/>
                  </a:highlight>
                </a:endParaRPr>
              </a:p>
              <a:p>
                <a:pPr>
                  <a:lnSpc>
                    <a:spcPct val="200000"/>
                  </a:lnSpc>
                </a:pPr>
                <a:r>
                  <a:rPr lang="es-ES" sz="1200" i="1" dirty="0">
                    <a:solidFill>
                      <a:srgbClr val="FFC000"/>
                    </a:solidFill>
                  </a:rPr>
                  <a:t>Todas estas pautas se ajustan para la lectura de fuentes primarias y su posterior parafraseo; pero si se lee el parafraseo de una fuente primaria; es mejor citarla fuente primaria: en caso contrario, se puede citar la fuente secundaria (cita de cita).</a:t>
                </a:r>
                <a:endParaRPr lang="es-ES" sz="1200" i="1" dirty="0">
                  <a:solidFill>
                    <a:srgbClr val="FFC000"/>
                  </a:solidFill>
                  <a:highlight>
                    <a:srgbClr val="008080"/>
                  </a:highlight>
                </a:endParaRPr>
              </a:p>
              <a:p>
                <a:pPr marL="352425">
                  <a:lnSpc>
                    <a:spcPct val="200000"/>
                  </a:lnSpc>
                </a:pPr>
                <a:endParaRPr lang="es-ES" sz="1200" dirty="0">
                  <a:solidFill>
                    <a:schemeClr val="bg1"/>
                  </a:solidFill>
                  <a:highlight>
                    <a:srgbClr val="008080"/>
                  </a:highlight>
                </a:endParaRPr>
              </a:p>
            </p:txBody>
          </p:sp>
        </p:grpSp>
        <p:sp>
          <p:nvSpPr>
            <p:cNvPr id="10" name="Rectángulo 9">
              <a:extLst>
                <a:ext uri="{FF2B5EF4-FFF2-40B4-BE49-F238E27FC236}">
                  <a16:creationId xmlns:a16="http://schemas.microsoft.com/office/drawing/2014/main" id="{6CFE8A97-37C4-7AFB-A68E-D4050558F8CD}"/>
                </a:ext>
              </a:extLst>
            </p:cNvPr>
            <p:cNvSpPr/>
            <p:nvPr/>
          </p:nvSpPr>
          <p:spPr>
            <a:xfrm>
              <a:off x="5653877" y="3464221"/>
              <a:ext cx="4884517" cy="2954741"/>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3" name="Círculo: vacío 2">
            <a:extLst>
              <a:ext uri="{FF2B5EF4-FFF2-40B4-BE49-F238E27FC236}">
                <a16:creationId xmlns:a16="http://schemas.microsoft.com/office/drawing/2014/main" id="{299733B2-078F-E92A-16C2-0F221A219B95}"/>
              </a:ext>
            </a:extLst>
          </p:cNvPr>
          <p:cNvSpPr/>
          <p:nvPr/>
        </p:nvSpPr>
        <p:spPr>
          <a:xfrm>
            <a:off x="69252" y="1821941"/>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1668456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5BC188-F5D6-2A9C-4C24-C7BA061C34AE}"/>
              </a:ext>
            </a:extLst>
          </p:cNvPr>
          <p:cNvSpPr>
            <a:spLocks noGrp="1"/>
          </p:cNvSpPr>
          <p:nvPr>
            <p:ph type="title"/>
          </p:nvPr>
        </p:nvSpPr>
        <p:spPr>
          <a:xfrm>
            <a:off x="710792" y="125996"/>
            <a:ext cx="3706889" cy="832338"/>
          </a:xfrm>
        </p:spPr>
        <p:txBody>
          <a:bodyPr/>
          <a:lstStyle/>
          <a:p>
            <a:r>
              <a:rPr lang="es-ES" dirty="0"/>
              <a:t>III. CITACIONES</a:t>
            </a:r>
            <a:endParaRPr lang="es-PE" dirty="0"/>
          </a:p>
        </p:txBody>
      </p:sp>
      <p:sp>
        <p:nvSpPr>
          <p:cNvPr id="5" name="Marcador de contenido 4">
            <a:extLst>
              <a:ext uri="{FF2B5EF4-FFF2-40B4-BE49-F238E27FC236}">
                <a16:creationId xmlns:a16="http://schemas.microsoft.com/office/drawing/2014/main" id="{9607BDDB-66D0-78D1-4B49-441C86FCDC3B}"/>
              </a:ext>
            </a:extLst>
          </p:cNvPr>
          <p:cNvSpPr>
            <a:spLocks noGrp="1"/>
          </p:cNvSpPr>
          <p:nvPr>
            <p:ph idx="1"/>
          </p:nvPr>
        </p:nvSpPr>
        <p:spPr>
          <a:xfrm>
            <a:off x="558084" y="1901934"/>
            <a:ext cx="3607270" cy="4468019"/>
          </a:xfrm>
        </p:spPr>
        <p:txBody>
          <a:bodyPr>
            <a:normAutofit/>
          </a:bodyPr>
          <a:lstStyle/>
          <a:p>
            <a:pPr marL="36900" indent="0">
              <a:buNone/>
            </a:pPr>
            <a:r>
              <a:rPr lang="es-ES" sz="1800" dirty="0">
                <a:solidFill>
                  <a:srgbClr val="FFC000"/>
                </a:solidFill>
              </a:rPr>
              <a:t>3.3.2. PARÁFRASIS LARGA</a:t>
            </a:r>
          </a:p>
          <a:p>
            <a:pPr algn="just">
              <a:buFont typeface="Wingdings" panose="05000000000000000000" pitchFamily="2" charset="2"/>
              <a:buChar char=""/>
            </a:pPr>
            <a:r>
              <a:rPr lang="es-ES" sz="1600" dirty="0"/>
              <a:t>Una paráfrasis puede continuar en varias oraciones. En ese caso, cite la obra que se parafrasea en la primera mención. Después ya no es necesario repetir la cita, siempre que el contexto aclare que la misma obra sigue parafraseándose. La cita puede ser parentética o narrativa; si selecciona la segunda y repite los nombres de los autores en la narración de los enunciados siguientes, puede omitir el año de la obra. </a:t>
            </a:r>
            <a:endParaRPr lang="es-PE" sz="5400" dirty="0">
              <a:solidFill>
                <a:srgbClr val="FFC000"/>
              </a:solidFill>
            </a:endParaRPr>
          </a:p>
        </p:txBody>
      </p:sp>
      <p:sp>
        <p:nvSpPr>
          <p:cNvPr id="6" name="Marcador de texto 5">
            <a:extLst>
              <a:ext uri="{FF2B5EF4-FFF2-40B4-BE49-F238E27FC236}">
                <a16:creationId xmlns:a16="http://schemas.microsoft.com/office/drawing/2014/main" id="{D4932137-F897-885A-190C-4F99A0656E51}"/>
              </a:ext>
            </a:extLst>
          </p:cNvPr>
          <p:cNvSpPr>
            <a:spLocks noGrp="1"/>
          </p:cNvSpPr>
          <p:nvPr>
            <p:ph type="body" sz="half" idx="2"/>
          </p:nvPr>
        </p:nvSpPr>
        <p:spPr>
          <a:xfrm>
            <a:off x="710792" y="1230109"/>
            <a:ext cx="3706889" cy="400050"/>
          </a:xfrm>
        </p:spPr>
        <p:txBody>
          <a:bodyPr>
            <a:normAutofit fontScale="92500"/>
          </a:bodyPr>
          <a:lstStyle/>
          <a:p>
            <a:r>
              <a:rPr lang="es-ES" sz="2000" b="1" dirty="0">
                <a:solidFill>
                  <a:srgbClr val="FFC000"/>
                </a:solidFill>
              </a:rPr>
              <a:t>3.3. CITACIONES INDIRECTAS</a:t>
            </a:r>
          </a:p>
        </p:txBody>
      </p:sp>
      <p:grpSp>
        <p:nvGrpSpPr>
          <p:cNvPr id="2" name="Grupo 1">
            <a:extLst>
              <a:ext uri="{FF2B5EF4-FFF2-40B4-BE49-F238E27FC236}">
                <a16:creationId xmlns:a16="http://schemas.microsoft.com/office/drawing/2014/main" id="{2CB1996E-710F-4DC3-DFB9-6990311AA60C}"/>
              </a:ext>
            </a:extLst>
          </p:cNvPr>
          <p:cNvGrpSpPr/>
          <p:nvPr/>
        </p:nvGrpSpPr>
        <p:grpSpPr>
          <a:xfrm>
            <a:off x="4707504" y="0"/>
            <a:ext cx="6789861" cy="6872074"/>
            <a:chOff x="4957173" y="3235491"/>
            <a:chExt cx="6187440" cy="3334356"/>
          </a:xfrm>
        </p:grpSpPr>
        <p:grpSp>
          <p:nvGrpSpPr>
            <p:cNvPr id="7" name="Grupo 6">
              <a:extLst>
                <a:ext uri="{FF2B5EF4-FFF2-40B4-BE49-F238E27FC236}">
                  <a16:creationId xmlns:a16="http://schemas.microsoft.com/office/drawing/2014/main" id="{F49DA8F3-360F-6AC4-1DEC-D0F9103E45C5}"/>
                </a:ext>
              </a:extLst>
            </p:cNvPr>
            <p:cNvGrpSpPr/>
            <p:nvPr/>
          </p:nvGrpSpPr>
          <p:grpSpPr>
            <a:xfrm>
              <a:off x="4957173" y="3235491"/>
              <a:ext cx="6187440" cy="3334356"/>
              <a:chOff x="4579541" y="1002485"/>
              <a:chExt cx="6166338" cy="3842792"/>
            </a:xfrm>
          </p:grpSpPr>
          <p:sp>
            <p:nvSpPr>
              <p:cNvPr id="8" name="Rectángulo 7">
                <a:extLst>
                  <a:ext uri="{FF2B5EF4-FFF2-40B4-BE49-F238E27FC236}">
                    <a16:creationId xmlns:a16="http://schemas.microsoft.com/office/drawing/2014/main" id="{936F3068-79C9-6B96-6816-1F75314CD969}"/>
                  </a:ext>
                </a:extLst>
              </p:cNvPr>
              <p:cNvSpPr/>
              <p:nvPr/>
            </p:nvSpPr>
            <p:spPr>
              <a:xfrm>
                <a:off x="4579541" y="1002485"/>
                <a:ext cx="6166338" cy="38349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9566CB72-3417-6431-4C65-8BD815B26DC7}"/>
                  </a:ext>
                </a:extLst>
              </p:cNvPr>
              <p:cNvSpPr txBox="1"/>
              <p:nvPr/>
            </p:nvSpPr>
            <p:spPr>
              <a:xfrm>
                <a:off x="5239094" y="1002485"/>
                <a:ext cx="5014422" cy="3842792"/>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a:lnSpc>
                    <a:spcPct val="200000"/>
                  </a:lnSpc>
                </a:pPr>
                <a:r>
                  <a:rPr lang="es-ES" sz="1200" dirty="0">
                    <a:solidFill>
                      <a:schemeClr val="bg1"/>
                    </a:solidFill>
                  </a:rPr>
                  <a:t>       </a:t>
                </a:r>
              </a:p>
              <a:p>
                <a:pPr indent="352425">
                  <a:lnSpc>
                    <a:spcPct val="200000"/>
                  </a:lnSpc>
                </a:pPr>
                <a:r>
                  <a:rPr lang="es-ES" sz="1200" dirty="0"/>
                  <a:t>.</a:t>
                </a:r>
                <a:r>
                  <a:rPr lang="es-ES" sz="1200" dirty="0">
                    <a:solidFill>
                      <a:schemeClr val="bg1"/>
                    </a:solidFill>
                  </a:rPr>
                  <a:t> Vélez et al. (2018) encontraron que, para las mujeres de color, el sexismo y el racismo en el lugar de trabajo se asociaban a resultados laborales y de salud mental deficientes, incluidos burnout relacionado al trabajo, intenciones de dejar el empleo y malestar psicológico. Sin embargo, la autoestima, el ajuste entre la persona y la organización, y el apoyo organizativo percibido mediaron estos efectos. Además, las actitudes feministas más fuertes —que reconocen los desafíos únicos que enfrentan las mujeres de color en una sociedad sexista y racista— debilitaron la asociación de la discriminación en el lugar de trabajo con el malestar psicológico. Estos hallazgos subrayan la importancia de considerar las diversas formas de discriminación en el lugar de trabajo en la práctica clínica y la investigación en relación con las mujeres de color, junto con los esfuerzos para desafiar y reducir dicha discriminación. </a:t>
                </a:r>
                <a:r>
                  <a:rPr lang="es-ES" sz="1200" dirty="0">
                    <a:highlight>
                      <a:srgbClr val="008080"/>
                    </a:highlight>
                  </a:rPr>
                  <a:t>EJEM. DE PARÁFRAIS LARGA</a:t>
                </a:r>
              </a:p>
              <a:p>
                <a:pPr>
                  <a:lnSpc>
                    <a:spcPct val="200000"/>
                  </a:lnSpc>
                </a:pPr>
                <a:r>
                  <a:rPr lang="es-ES" sz="1400" i="1" dirty="0">
                    <a:solidFill>
                      <a:srgbClr val="FFC000"/>
                    </a:solidFill>
                  </a:rPr>
                  <a:t>Si la paráfrasis continúa en un nuevo párrafo, vuelva a citar al autor. Si esta incorpora varias fuentes o las cambia, repita la cita. Lea sus oraciones cuidadosamente para asegurarse de que ha citado de manera adecuada.</a:t>
                </a:r>
                <a:endParaRPr lang="es-ES" sz="1400" i="1" dirty="0">
                  <a:solidFill>
                    <a:srgbClr val="FFC000"/>
                  </a:solidFill>
                  <a:highlight>
                    <a:srgbClr val="008080"/>
                  </a:highlight>
                </a:endParaRPr>
              </a:p>
              <a:p>
                <a:pPr>
                  <a:lnSpc>
                    <a:spcPct val="200000"/>
                  </a:lnSpc>
                </a:pPr>
                <a:endParaRPr lang="es-ES" sz="1200" dirty="0">
                  <a:solidFill>
                    <a:schemeClr val="bg1"/>
                  </a:solidFill>
                  <a:highlight>
                    <a:srgbClr val="008080"/>
                  </a:highlight>
                </a:endParaRPr>
              </a:p>
            </p:txBody>
          </p:sp>
        </p:grpSp>
        <p:sp>
          <p:nvSpPr>
            <p:cNvPr id="10" name="Rectángulo 9">
              <a:extLst>
                <a:ext uri="{FF2B5EF4-FFF2-40B4-BE49-F238E27FC236}">
                  <a16:creationId xmlns:a16="http://schemas.microsoft.com/office/drawing/2014/main" id="{6CFE8A97-37C4-7AFB-A68E-D4050558F8CD}"/>
                </a:ext>
              </a:extLst>
            </p:cNvPr>
            <p:cNvSpPr/>
            <p:nvPr/>
          </p:nvSpPr>
          <p:spPr>
            <a:xfrm>
              <a:off x="5653877" y="3464221"/>
              <a:ext cx="4884517" cy="2954741"/>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3" name="Círculo: vacío 2">
            <a:extLst>
              <a:ext uri="{FF2B5EF4-FFF2-40B4-BE49-F238E27FC236}">
                <a16:creationId xmlns:a16="http://schemas.microsoft.com/office/drawing/2014/main" id="{0A8A5D89-68CA-F9E1-5579-4C553ADBC469}"/>
              </a:ext>
            </a:extLst>
          </p:cNvPr>
          <p:cNvSpPr/>
          <p:nvPr/>
        </p:nvSpPr>
        <p:spPr>
          <a:xfrm>
            <a:off x="197136" y="1901934"/>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274638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5BC188-F5D6-2A9C-4C24-C7BA061C34AE}"/>
              </a:ext>
            </a:extLst>
          </p:cNvPr>
          <p:cNvSpPr>
            <a:spLocks noGrp="1"/>
          </p:cNvSpPr>
          <p:nvPr>
            <p:ph type="title"/>
          </p:nvPr>
        </p:nvSpPr>
        <p:spPr>
          <a:xfrm>
            <a:off x="335373" y="2000201"/>
            <a:ext cx="3706889" cy="832338"/>
          </a:xfrm>
        </p:spPr>
        <p:txBody>
          <a:bodyPr/>
          <a:lstStyle/>
          <a:p>
            <a:r>
              <a:rPr lang="es-ES" dirty="0"/>
              <a:t>III. CITACIONES</a:t>
            </a:r>
            <a:endParaRPr lang="es-PE" dirty="0"/>
          </a:p>
        </p:txBody>
      </p:sp>
      <p:sp>
        <p:nvSpPr>
          <p:cNvPr id="5" name="Marcador de contenido 4">
            <a:extLst>
              <a:ext uri="{FF2B5EF4-FFF2-40B4-BE49-F238E27FC236}">
                <a16:creationId xmlns:a16="http://schemas.microsoft.com/office/drawing/2014/main" id="{9607BDDB-66D0-78D1-4B49-441C86FCDC3B}"/>
              </a:ext>
            </a:extLst>
          </p:cNvPr>
          <p:cNvSpPr>
            <a:spLocks noGrp="1"/>
          </p:cNvSpPr>
          <p:nvPr>
            <p:ph idx="1"/>
          </p:nvPr>
        </p:nvSpPr>
        <p:spPr>
          <a:xfrm>
            <a:off x="558084" y="3516255"/>
            <a:ext cx="3607270" cy="720950"/>
          </a:xfrm>
        </p:spPr>
        <p:txBody>
          <a:bodyPr>
            <a:normAutofit/>
          </a:bodyPr>
          <a:lstStyle/>
          <a:p>
            <a:pPr marL="36900" indent="0">
              <a:buNone/>
            </a:pPr>
            <a:r>
              <a:rPr lang="es-ES" sz="1800" dirty="0">
                <a:solidFill>
                  <a:srgbClr val="FFC000"/>
                </a:solidFill>
              </a:rPr>
              <a:t>3.3.2 PARÁFRASIS LARGA</a:t>
            </a:r>
          </a:p>
        </p:txBody>
      </p:sp>
      <p:sp>
        <p:nvSpPr>
          <p:cNvPr id="6" name="Marcador de texto 5">
            <a:extLst>
              <a:ext uri="{FF2B5EF4-FFF2-40B4-BE49-F238E27FC236}">
                <a16:creationId xmlns:a16="http://schemas.microsoft.com/office/drawing/2014/main" id="{D4932137-F897-885A-190C-4F99A0656E51}"/>
              </a:ext>
            </a:extLst>
          </p:cNvPr>
          <p:cNvSpPr>
            <a:spLocks noGrp="1"/>
          </p:cNvSpPr>
          <p:nvPr>
            <p:ph type="body" sz="half" idx="2"/>
          </p:nvPr>
        </p:nvSpPr>
        <p:spPr>
          <a:xfrm>
            <a:off x="458465" y="2974372"/>
            <a:ext cx="3706889" cy="400050"/>
          </a:xfrm>
        </p:spPr>
        <p:txBody>
          <a:bodyPr>
            <a:normAutofit fontScale="92500"/>
          </a:bodyPr>
          <a:lstStyle/>
          <a:p>
            <a:r>
              <a:rPr lang="es-ES" sz="2000" b="1" dirty="0">
                <a:solidFill>
                  <a:srgbClr val="FFC000"/>
                </a:solidFill>
              </a:rPr>
              <a:t>3.3. CITACIONES INDIRECTAS</a:t>
            </a:r>
          </a:p>
        </p:txBody>
      </p:sp>
      <p:grpSp>
        <p:nvGrpSpPr>
          <p:cNvPr id="2" name="Grupo 1">
            <a:extLst>
              <a:ext uri="{FF2B5EF4-FFF2-40B4-BE49-F238E27FC236}">
                <a16:creationId xmlns:a16="http://schemas.microsoft.com/office/drawing/2014/main" id="{2CB1996E-710F-4DC3-DFB9-6990311AA60C}"/>
              </a:ext>
            </a:extLst>
          </p:cNvPr>
          <p:cNvGrpSpPr/>
          <p:nvPr/>
        </p:nvGrpSpPr>
        <p:grpSpPr>
          <a:xfrm>
            <a:off x="4707504" y="0"/>
            <a:ext cx="6789861" cy="6858001"/>
            <a:chOff x="4957173" y="3235491"/>
            <a:chExt cx="6187440" cy="3327528"/>
          </a:xfrm>
        </p:grpSpPr>
        <p:grpSp>
          <p:nvGrpSpPr>
            <p:cNvPr id="7" name="Grupo 6">
              <a:extLst>
                <a:ext uri="{FF2B5EF4-FFF2-40B4-BE49-F238E27FC236}">
                  <a16:creationId xmlns:a16="http://schemas.microsoft.com/office/drawing/2014/main" id="{F49DA8F3-360F-6AC4-1DEC-D0F9103E45C5}"/>
                </a:ext>
              </a:extLst>
            </p:cNvPr>
            <p:cNvGrpSpPr/>
            <p:nvPr/>
          </p:nvGrpSpPr>
          <p:grpSpPr>
            <a:xfrm>
              <a:off x="4957173" y="3235491"/>
              <a:ext cx="6187440" cy="3327528"/>
              <a:chOff x="4579541" y="1002485"/>
              <a:chExt cx="6166338" cy="3834922"/>
            </a:xfrm>
          </p:grpSpPr>
          <p:sp>
            <p:nvSpPr>
              <p:cNvPr id="8" name="Rectángulo 7">
                <a:extLst>
                  <a:ext uri="{FF2B5EF4-FFF2-40B4-BE49-F238E27FC236}">
                    <a16:creationId xmlns:a16="http://schemas.microsoft.com/office/drawing/2014/main" id="{936F3068-79C9-6B96-6816-1F75314CD969}"/>
                  </a:ext>
                </a:extLst>
              </p:cNvPr>
              <p:cNvSpPr/>
              <p:nvPr/>
            </p:nvSpPr>
            <p:spPr>
              <a:xfrm>
                <a:off x="4579541" y="1002485"/>
                <a:ext cx="6166338" cy="38349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9566CB72-3417-6431-4C65-8BD815B26DC7}"/>
                  </a:ext>
                </a:extLst>
              </p:cNvPr>
              <p:cNvSpPr txBox="1"/>
              <p:nvPr/>
            </p:nvSpPr>
            <p:spPr>
              <a:xfrm>
                <a:off x="5239094" y="1002485"/>
                <a:ext cx="5014422" cy="2706896"/>
              </a:xfrm>
              <a:prstGeom prst="rect">
                <a:avLst/>
              </a:prstGeom>
              <a:noFill/>
              <a:ln>
                <a:noFill/>
              </a:ln>
            </p:spPr>
            <p:txBody>
              <a:bodyPr wrap="square">
                <a:spAutoFit/>
              </a:bodyPr>
              <a:lstStyle/>
              <a:p>
                <a:pPr>
                  <a:lnSpc>
                    <a:spcPct val="200000"/>
                  </a:lnSpc>
                </a:pPr>
                <a:endParaRPr lang="es-ES" sz="1200" b="1" dirty="0">
                  <a:solidFill>
                    <a:schemeClr val="bg1"/>
                  </a:solidFill>
                  <a:latin typeface="Times New Roman" panose="02020603050405020304" pitchFamily="18" charset="0"/>
                  <a:cs typeface="Times New Roman" panose="02020603050405020304" pitchFamily="18" charset="0"/>
                </a:endParaRPr>
              </a:p>
              <a:p>
                <a:pPr>
                  <a:lnSpc>
                    <a:spcPct val="200000"/>
                  </a:lnSpc>
                </a:pPr>
                <a:r>
                  <a:rPr lang="es-ES" sz="1200" dirty="0">
                    <a:solidFill>
                      <a:schemeClr val="bg1"/>
                    </a:solidFill>
                  </a:rPr>
                  <a:t> </a:t>
                </a:r>
              </a:p>
              <a:p>
                <a:pPr indent="352425">
                  <a:lnSpc>
                    <a:spcPct val="200000"/>
                  </a:lnSpc>
                </a:pPr>
                <a:endParaRPr lang="es-ES" sz="1200" dirty="0">
                  <a:solidFill>
                    <a:schemeClr val="bg1"/>
                  </a:solidFill>
                </a:endParaRPr>
              </a:p>
              <a:p>
                <a:pPr indent="352425">
                  <a:lnSpc>
                    <a:spcPct val="200000"/>
                  </a:lnSpc>
                </a:pPr>
                <a:r>
                  <a:rPr lang="es-ES" sz="1200" dirty="0">
                    <a:solidFill>
                      <a:schemeClr val="bg1"/>
                    </a:solidFill>
                  </a:rPr>
                  <a:t>Los terapeutas de juego pueden experimentar muchos síntomas de deterioro del bienestar, incluido el agotamiento emocional o la reducción de la capacidad de generar empatía con los demás (Elwood et al., 2011; </a:t>
                </a:r>
                <a:r>
                  <a:rPr lang="es-ES" sz="1200" dirty="0" err="1">
                    <a:solidFill>
                      <a:schemeClr val="bg1"/>
                    </a:solidFill>
                  </a:rPr>
                  <a:t>Figley</a:t>
                </a:r>
                <a:r>
                  <a:rPr lang="es-ES" sz="1200" dirty="0">
                    <a:solidFill>
                      <a:schemeClr val="bg1"/>
                    </a:solidFill>
                  </a:rPr>
                  <a:t>, 2002), la afectación de las relaciones personales (Elwood et al., 2011; Robinson-</a:t>
                </a:r>
                <a:r>
                  <a:rPr lang="es-ES" sz="1200" dirty="0" err="1">
                    <a:solidFill>
                      <a:schemeClr val="bg1"/>
                    </a:solidFill>
                  </a:rPr>
                  <a:t>Keilig</a:t>
                </a:r>
                <a:r>
                  <a:rPr lang="es-ES" sz="1200" dirty="0">
                    <a:solidFill>
                      <a:schemeClr val="bg1"/>
                    </a:solidFill>
                  </a:rPr>
                  <a:t>, 2014), menor satisfacción con su trabajo (Elwood et al., 2011), evitación de situaciones particulares (</a:t>
                </a:r>
                <a:r>
                  <a:rPr lang="es-ES" sz="1200" dirty="0" err="1">
                    <a:solidFill>
                      <a:schemeClr val="bg1"/>
                    </a:solidFill>
                  </a:rPr>
                  <a:t>Figley</a:t>
                </a:r>
                <a:r>
                  <a:rPr lang="es-ES" sz="1200" dirty="0">
                    <a:solidFill>
                      <a:schemeClr val="bg1"/>
                    </a:solidFill>
                  </a:rPr>
                  <a:t>, 2002; </a:t>
                </a:r>
                <a:r>
                  <a:rPr lang="es-ES" sz="1200" dirty="0" err="1">
                    <a:solidFill>
                      <a:schemeClr val="bg1"/>
                    </a:solidFill>
                  </a:rPr>
                  <a:t>O’Halloran</a:t>
                </a:r>
                <a:r>
                  <a:rPr lang="es-ES" sz="1200" dirty="0">
                    <a:solidFill>
                      <a:schemeClr val="bg1"/>
                    </a:solidFill>
                  </a:rPr>
                  <a:t> &amp; Linton, 2000) y sentimientos o pensamientos de impotencia (Elwood et al., 2011; </a:t>
                </a:r>
                <a:r>
                  <a:rPr lang="es-ES" sz="1200" dirty="0" err="1">
                    <a:solidFill>
                      <a:schemeClr val="bg1"/>
                    </a:solidFill>
                  </a:rPr>
                  <a:t>Figley</a:t>
                </a:r>
                <a:r>
                  <a:rPr lang="es-ES" sz="1200" dirty="0">
                    <a:solidFill>
                      <a:schemeClr val="bg1"/>
                    </a:solidFill>
                  </a:rPr>
                  <a:t>, 2002; </a:t>
                </a:r>
                <a:r>
                  <a:rPr lang="es-ES" sz="1200" dirty="0" err="1">
                    <a:solidFill>
                      <a:schemeClr val="bg1"/>
                    </a:solidFill>
                  </a:rPr>
                  <a:t>O’Halloran</a:t>
                </a:r>
                <a:r>
                  <a:rPr lang="es-ES" sz="1200" dirty="0">
                    <a:solidFill>
                      <a:schemeClr val="bg1"/>
                    </a:solidFill>
                  </a:rPr>
                  <a:t> &amp; Linton, 2000).</a:t>
                </a:r>
                <a:r>
                  <a:rPr lang="es-ES" sz="1200" dirty="0">
                    <a:highlight>
                      <a:srgbClr val="008080"/>
                    </a:highlight>
                  </a:rPr>
                  <a:t>EJEM.  DE REPETICION DE CITACIONES NECESARIAS PARA ACLARAR LAS FUENTES    ( Use el símbolo ampersand “&amp;” si se cita obras en ingles </a:t>
                </a:r>
              </a:p>
              <a:p>
                <a:pPr>
                  <a:lnSpc>
                    <a:spcPct val="200000"/>
                  </a:lnSpc>
                </a:pPr>
                <a:endParaRPr lang="es-ES" sz="1200" dirty="0">
                  <a:solidFill>
                    <a:schemeClr val="bg1"/>
                  </a:solidFill>
                  <a:highlight>
                    <a:srgbClr val="008080"/>
                  </a:highlight>
                </a:endParaRPr>
              </a:p>
            </p:txBody>
          </p:sp>
        </p:grpSp>
        <p:sp>
          <p:nvSpPr>
            <p:cNvPr id="10" name="Rectángulo 9">
              <a:extLst>
                <a:ext uri="{FF2B5EF4-FFF2-40B4-BE49-F238E27FC236}">
                  <a16:creationId xmlns:a16="http://schemas.microsoft.com/office/drawing/2014/main" id="{6CFE8A97-37C4-7AFB-A68E-D4050558F8CD}"/>
                </a:ext>
              </a:extLst>
            </p:cNvPr>
            <p:cNvSpPr/>
            <p:nvPr/>
          </p:nvSpPr>
          <p:spPr>
            <a:xfrm>
              <a:off x="5653877" y="3464221"/>
              <a:ext cx="4884517" cy="2954741"/>
            </a:xfrm>
            <a:prstGeom prst="rect">
              <a:avLst/>
            </a:prstGeom>
            <a:noFill/>
            <a:ln w="3175">
              <a:solidFill>
                <a:schemeClr val="tx1">
                  <a:lumMod val="65000"/>
                </a:schemeClr>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3" name="Círculo: vacío 2">
            <a:extLst>
              <a:ext uri="{FF2B5EF4-FFF2-40B4-BE49-F238E27FC236}">
                <a16:creationId xmlns:a16="http://schemas.microsoft.com/office/drawing/2014/main" id="{CE6E7FDF-2FDA-A008-7F98-7E3F85869831}"/>
              </a:ext>
            </a:extLst>
          </p:cNvPr>
          <p:cNvSpPr/>
          <p:nvPr/>
        </p:nvSpPr>
        <p:spPr>
          <a:xfrm>
            <a:off x="154899" y="3483579"/>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3184489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B7482F-9622-75AD-EC2A-33F85407AD63}"/>
              </a:ext>
            </a:extLst>
          </p:cNvPr>
          <p:cNvSpPr>
            <a:spLocks noGrp="1"/>
          </p:cNvSpPr>
          <p:nvPr>
            <p:ph type="title"/>
          </p:nvPr>
        </p:nvSpPr>
        <p:spPr/>
        <p:txBody>
          <a:bodyPr/>
          <a:lstStyle/>
          <a:p>
            <a:r>
              <a:rPr lang="es-ES" dirty="0"/>
              <a:t>III. CITADO</a:t>
            </a:r>
            <a:endParaRPr lang="es-PE" dirty="0"/>
          </a:p>
        </p:txBody>
      </p:sp>
      <p:sp>
        <p:nvSpPr>
          <p:cNvPr id="3" name="Marcador de contenido 2">
            <a:extLst>
              <a:ext uri="{FF2B5EF4-FFF2-40B4-BE49-F238E27FC236}">
                <a16:creationId xmlns:a16="http://schemas.microsoft.com/office/drawing/2014/main" id="{D03B7E10-E0B1-BA2C-9A69-51588A22191E}"/>
              </a:ext>
            </a:extLst>
          </p:cNvPr>
          <p:cNvSpPr>
            <a:spLocks noGrp="1"/>
          </p:cNvSpPr>
          <p:nvPr>
            <p:ph idx="1"/>
          </p:nvPr>
        </p:nvSpPr>
        <p:spPr>
          <a:xfrm>
            <a:off x="5780076" y="681318"/>
            <a:ext cx="5757500" cy="5080001"/>
          </a:xfrm>
        </p:spPr>
        <p:txBody>
          <a:bodyPr/>
          <a:lstStyle/>
          <a:p>
            <a:endParaRPr lang="es-ES" dirty="0"/>
          </a:p>
          <a:p>
            <a:r>
              <a:rPr lang="es-ES" dirty="0"/>
              <a:t>CON UN AUTOR</a:t>
            </a:r>
          </a:p>
          <a:p>
            <a:pPr marL="36900" indent="0">
              <a:buNone/>
            </a:pPr>
            <a:r>
              <a:rPr lang="es-PE" dirty="0"/>
              <a:t>     </a:t>
            </a:r>
            <a:r>
              <a:rPr lang="es-PE" b="1" dirty="0"/>
              <a:t>Narrativa: </a:t>
            </a:r>
            <a:r>
              <a:rPr lang="es-PE" b="1" dirty="0">
                <a:solidFill>
                  <a:srgbClr val="FFC000"/>
                </a:solidFill>
              </a:rPr>
              <a:t>Salas (2009) </a:t>
            </a:r>
          </a:p>
          <a:p>
            <a:pPr marL="36900" indent="0">
              <a:buNone/>
            </a:pPr>
            <a:r>
              <a:rPr lang="es-PE" b="1" dirty="0">
                <a:solidFill>
                  <a:srgbClr val="FFC000"/>
                </a:solidFill>
              </a:rPr>
              <a:t>     </a:t>
            </a:r>
            <a:r>
              <a:rPr lang="es-PE" b="1" dirty="0"/>
              <a:t>Parentética: </a:t>
            </a:r>
            <a:r>
              <a:rPr lang="es-PE" b="1" dirty="0">
                <a:solidFill>
                  <a:srgbClr val="FFC000"/>
                </a:solidFill>
              </a:rPr>
              <a:t>(Salas, 2009)</a:t>
            </a:r>
          </a:p>
          <a:p>
            <a:pPr marL="36900" indent="0">
              <a:buNone/>
            </a:pPr>
            <a:endParaRPr lang="es-ES" b="1" dirty="0">
              <a:solidFill>
                <a:srgbClr val="FFC000"/>
              </a:solidFill>
            </a:endParaRPr>
          </a:p>
          <a:p>
            <a:r>
              <a:rPr lang="es-ES" dirty="0"/>
              <a:t>CON DOS AUTORES</a:t>
            </a:r>
          </a:p>
          <a:p>
            <a:pPr marL="365125" indent="-328613">
              <a:buNone/>
            </a:pPr>
            <a:r>
              <a:rPr lang="es-ES" dirty="0"/>
              <a:t>     </a:t>
            </a:r>
            <a:r>
              <a:rPr lang="es-ES" b="1" dirty="0"/>
              <a:t>Narrativa: </a:t>
            </a:r>
            <a:r>
              <a:rPr lang="es-ES" b="1" dirty="0">
                <a:solidFill>
                  <a:srgbClr val="FFC000"/>
                </a:solidFill>
              </a:rPr>
              <a:t>Salas y Vásquez (2015)</a:t>
            </a:r>
          </a:p>
          <a:p>
            <a:pPr marL="365125" indent="-328613">
              <a:buNone/>
            </a:pPr>
            <a:r>
              <a:rPr lang="es-ES" b="1" dirty="0"/>
              <a:t>     Parentética</a:t>
            </a:r>
            <a:r>
              <a:rPr lang="es-ES" dirty="0"/>
              <a:t>: </a:t>
            </a:r>
            <a:r>
              <a:rPr lang="es-ES" b="1" dirty="0">
                <a:solidFill>
                  <a:srgbClr val="FFC000"/>
                </a:solidFill>
              </a:rPr>
              <a:t>(Salas y Vásquez, 2015)</a:t>
            </a:r>
            <a:endParaRPr lang="es-PE" b="1" dirty="0">
              <a:solidFill>
                <a:srgbClr val="FFC000"/>
              </a:solidFill>
            </a:endParaRPr>
          </a:p>
        </p:txBody>
      </p:sp>
      <p:sp>
        <p:nvSpPr>
          <p:cNvPr id="4" name="Marcador de texto 3">
            <a:extLst>
              <a:ext uri="{FF2B5EF4-FFF2-40B4-BE49-F238E27FC236}">
                <a16:creationId xmlns:a16="http://schemas.microsoft.com/office/drawing/2014/main" id="{B4CDEF59-0EE3-7649-8A76-DDE3344DE77F}"/>
              </a:ext>
            </a:extLst>
          </p:cNvPr>
          <p:cNvSpPr>
            <a:spLocks noGrp="1"/>
          </p:cNvSpPr>
          <p:nvPr>
            <p:ph type="body" sz="half" idx="2"/>
          </p:nvPr>
        </p:nvSpPr>
        <p:spPr/>
        <p:txBody>
          <a:bodyPr>
            <a:normAutofit lnSpcReduction="10000"/>
          </a:bodyPr>
          <a:lstStyle/>
          <a:p>
            <a:r>
              <a:rPr lang="es-ES" sz="1800" b="1" dirty="0">
                <a:solidFill>
                  <a:srgbClr val="FFC000"/>
                </a:solidFill>
              </a:rPr>
              <a:t>3.4. REGLAS DE CITADO SEGÚN TIPO Y AUTORES</a:t>
            </a:r>
          </a:p>
          <a:p>
            <a:pPr algn="just"/>
            <a:r>
              <a:rPr lang="es-ES" b="1" dirty="0">
                <a:solidFill>
                  <a:srgbClr val="FFC000"/>
                </a:solidFill>
              </a:rPr>
              <a:t>3.4.1. CITA CON UNO O CON DOS AUTORES</a:t>
            </a:r>
          </a:p>
          <a:p>
            <a:pPr algn="just"/>
            <a:r>
              <a:rPr lang="es-ES" dirty="0"/>
              <a:t>Si la paráfrasis continúa en un nuevo párrafo, vuelva a citar al autor. Si esta incorpora varias fuentes o las cambia, repita la cita. Lea sus oraciones cuidadosamente para asegurarse de que ha citado de manera adecuada.</a:t>
            </a:r>
            <a:endParaRPr lang="es-PE" b="1" dirty="0">
              <a:solidFill>
                <a:srgbClr val="FFC000"/>
              </a:solidFill>
            </a:endParaRPr>
          </a:p>
        </p:txBody>
      </p:sp>
      <p:sp>
        <p:nvSpPr>
          <p:cNvPr id="5" name="Círculo: vacío 4">
            <a:extLst>
              <a:ext uri="{FF2B5EF4-FFF2-40B4-BE49-F238E27FC236}">
                <a16:creationId xmlns:a16="http://schemas.microsoft.com/office/drawing/2014/main" id="{581F3268-D3DE-A945-74E6-9DCE416166BD}"/>
              </a:ext>
            </a:extLst>
          </p:cNvPr>
          <p:cNvSpPr/>
          <p:nvPr/>
        </p:nvSpPr>
        <p:spPr>
          <a:xfrm>
            <a:off x="473950" y="3429000"/>
            <a:ext cx="360948" cy="381003"/>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2536480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{E48FC9D2-CDBB-4BC4-AB45-012A3BDBB8E6}tf55705232_win32</Template>
  <TotalTime>183</TotalTime>
  <Words>4567</Words>
  <Application>Microsoft Office PowerPoint</Application>
  <PresentationFormat>Panorámica</PresentationFormat>
  <Paragraphs>234</Paragraphs>
  <Slides>25</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Calibri</vt:lpstr>
      <vt:lpstr>Corbel</vt:lpstr>
      <vt:lpstr>Goudy Old Style</vt:lpstr>
      <vt:lpstr>Times New Roman</vt:lpstr>
      <vt:lpstr>Wingdings</vt:lpstr>
      <vt:lpstr>Wingdings 2</vt:lpstr>
      <vt:lpstr>SlateVTI</vt:lpstr>
      <vt:lpstr>GUIA PARA EL MANUAL APA</vt:lpstr>
      <vt:lpstr>III. CITACIONES</vt:lpstr>
      <vt:lpstr>III. CITACIONES</vt:lpstr>
      <vt:lpstr>III. CITACIONES</vt:lpstr>
      <vt:lpstr>III. CITACIONES</vt:lpstr>
      <vt:lpstr>III. CITACIONES</vt:lpstr>
      <vt:lpstr>III. CITACIONES</vt:lpstr>
      <vt:lpstr>III. CITACIONES</vt:lpstr>
      <vt:lpstr>III. CITADO</vt:lpstr>
      <vt:lpstr>III. CITADO</vt:lpstr>
      <vt:lpstr>RESUMEN</vt:lpstr>
      <vt:lpstr>III. CITADO</vt:lpstr>
      <vt:lpstr>III. CITADO</vt:lpstr>
      <vt:lpstr>III. CITADO</vt:lpstr>
      <vt:lpstr>III. CITADO</vt:lpstr>
      <vt:lpstr>III. CITADO</vt:lpstr>
      <vt:lpstr>III. CITADO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GUÍA PARA APLICAR  EL MANUAL APA Sétima edición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GUIA PARA EL MANUAL APA</dc:title>
  <dc:creator>Marlon Suárez Bazán</dc:creator>
  <cp:lastModifiedBy>Marlon Suárez Bazán</cp:lastModifiedBy>
  <cp:revision>3</cp:revision>
  <dcterms:created xsi:type="dcterms:W3CDTF">2022-12-19T13:24:42Z</dcterms:created>
  <dcterms:modified xsi:type="dcterms:W3CDTF">2022-12-21T22:47:31Z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