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handoutMasterIdLst>
    <p:handoutMasterId r:id="rId20"/>
  </p:handoutMasterIdLst>
  <p:sldIdLst>
    <p:sldId id="298" r:id="rId5"/>
    <p:sldId id="301" r:id="rId6"/>
    <p:sldId id="302" r:id="rId7"/>
    <p:sldId id="303" r:id="rId8"/>
    <p:sldId id="304" r:id="rId9"/>
    <p:sldId id="305" r:id="rId10"/>
    <p:sldId id="306" r:id="rId11"/>
    <p:sldId id="307" r:id="rId12"/>
    <p:sldId id="308" r:id="rId13"/>
    <p:sldId id="309" r:id="rId14"/>
    <p:sldId id="310" r:id="rId15"/>
    <p:sldId id="311" r:id="rId16"/>
    <p:sldId id="312" r:id="rId17"/>
    <p:sldId id="300" r:id="rId18"/>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99FFCC"/>
    <a:srgbClr val="1818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35" autoAdjust="0"/>
    <p:restoredTop sz="94619" autoAdjust="0"/>
  </p:normalViewPr>
  <p:slideViewPr>
    <p:cSldViewPr snapToGrid="0">
      <p:cViewPr varScale="1">
        <p:scale>
          <a:sx n="87" d="100"/>
          <a:sy n="87" d="100"/>
        </p:scale>
        <p:origin x="120" y="450"/>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6FB012-E420-4B95-AE63-A8D98F1E9FF8}" type="datetime1">
              <a:rPr lang="es-ES" smtClean="0"/>
              <a:t>26/12/2022</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483E88-2765-4140-A04D-8B1D491FFF40}" type="slidenum">
              <a:rPr lang="es-ES" smtClean="0"/>
              <a:t>‹Nº›</a:t>
            </a:fld>
            <a:endParaRPr lang="es-ES" dirty="0"/>
          </a:p>
        </p:txBody>
      </p:sp>
    </p:spTree>
    <p:extLst>
      <p:ext uri="{BB962C8B-B14F-4D97-AF65-F5344CB8AC3E}">
        <p14:creationId xmlns:p14="http://schemas.microsoft.com/office/powerpoint/2010/main" val="18428893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BEC11F6-780B-4A70-BC74-0ABACE79CAA5}" type="datetime1">
              <a:rPr lang="es-ES" noProof="0" smtClean="0"/>
              <a:t>26/12/2022</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E6DE88F-1F85-4A27-9D34-D74A50E7B0DA}" type="slidenum">
              <a:rPr lang="es-ES" noProof="0" smtClean="0"/>
              <a:t>‹Nº›</a:t>
            </a:fld>
            <a:endParaRPr lang="es-ES" noProof="0"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6DE88F-1F85-4A27-9D34-D74A50E7B0DA}"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s-E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9876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s-E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l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4" name="Marcador de fecha 3"/>
          <p:cNvSpPr>
            <a:spLocks noGrp="1"/>
          </p:cNvSpPr>
          <p:nvPr>
            <p:ph type="dt" sz="half" idx="10"/>
          </p:nvPr>
        </p:nvSpPr>
        <p:spPr/>
        <p:txBody>
          <a:bodyPr rtlCol="0"/>
          <a:lstStyle/>
          <a:p>
            <a:pPr rtl="0"/>
            <a:fld id="{931C7952-479D-4D4B-8F19-C6026F510D9E}" type="datetime1">
              <a:rPr lang="es-ES" noProof="0" smtClean="0"/>
              <a:t>26/12/2022</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leyenda">
    <p:spTree>
      <p:nvGrpSpPr>
        <p:cNvPr id="1" name=""/>
        <p:cNvGrpSpPr/>
        <p:nvPr/>
      </p:nvGrpSpPr>
      <p:grpSpPr>
        <a:xfrm>
          <a:off x="0" y="0"/>
          <a:ext cx="0" cy="0"/>
          <a:chOff x="0" y="0"/>
          <a:chExt cx="0" cy="0"/>
        </a:xfrm>
      </p:grpSpPr>
      <p:pic>
        <p:nvPicPr>
          <p:cNvPr id="16" name="Imagen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ítulo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es-ES" noProof="0"/>
              <a:t>Haga clic para modificar el estilo de título del patrón</a:t>
            </a:r>
            <a:endParaRPr lang="es-ES" noProof="0" dirty="0"/>
          </a:p>
        </p:txBody>
      </p:sp>
      <p:sp>
        <p:nvSpPr>
          <p:cNvPr id="3" name="Marcador de posición de imagen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74758912-430E-46D1-BA95-7CF218A879F9}" type="datetime1">
              <a:rPr lang="es-ES" noProof="0" smtClean="0"/>
              <a:t>26/12/2022</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8437"/>
            <a:ext cx="10353762" cy="3534344"/>
          </a:xfrm>
        </p:spPr>
        <p:txBody>
          <a:bodyPr rtlCol="0" anchor="ctr">
            <a:normAutofit/>
          </a:bodyPr>
          <a:lstStyle>
            <a:lvl1pPr>
              <a:defRPr sz="4000"/>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83D604E1-623C-4365-B688-201238FB20C0}" type="datetime1">
              <a:rPr lang="es-ES" noProof="0" smtClean="0"/>
              <a:t>26/12/2022</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446212" y="609600"/>
            <a:ext cx="9302752" cy="2992904"/>
          </a:xfrm>
        </p:spPr>
        <p:txBody>
          <a:bodyPr rtlCol="0" anchor="ctr">
            <a:normAutofit/>
          </a:bodyPr>
          <a:lstStyle>
            <a:lvl1pPr>
              <a:defRPr sz="3600"/>
            </a:lvl1pPr>
          </a:lstStyle>
          <a:p>
            <a:pPr rtl="0"/>
            <a:r>
              <a:rPr lang="es-ES" noProof="0"/>
              <a:t>Haga clic para modificar el estilo de título del patrón</a:t>
            </a:r>
            <a:endParaRPr lang="es-ES" noProof="0" dirty="0"/>
          </a:p>
        </p:txBody>
      </p:sp>
      <p:sp>
        <p:nvSpPr>
          <p:cNvPr id="12" name="Marcador de texto 3"/>
          <p:cNvSpPr>
            <a:spLocks noGrp="1"/>
          </p:cNvSpPr>
          <p:nvPr>
            <p:ph type="body" sz="half" idx="13"/>
          </p:nvPr>
        </p:nvSpPr>
        <p:spPr>
          <a:xfrm>
            <a:off x="1720644" y="3610032"/>
            <a:ext cx="8752299" cy="532749"/>
          </a:xfrm>
        </p:spPr>
        <p:txBody>
          <a:bodyPr rtlCol="0"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4" name="Marcador de posición de texto 3"/>
          <p:cNvSpPr>
            <a:spLocks noGrp="1"/>
          </p:cNvSpPr>
          <p:nvPr>
            <p:ph type="body" sz="half" idx="2"/>
          </p:nvPr>
        </p:nvSpPr>
        <p:spPr>
          <a:xfrm>
            <a:off x="913794" y="4304353"/>
            <a:ext cx="10353763" cy="1489496"/>
          </a:xfrm>
        </p:spPr>
        <p:txBody>
          <a:bodyPr rtlCol="0"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86ADFC75-E87D-46C2-9102-15C11F0259DB}" type="datetime1">
              <a:rPr lang="es-ES" noProof="0" smtClean="0"/>
              <a:t>26/12/2022</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
        <p:nvSpPr>
          <p:cNvPr id="11" name="Cuadro de texto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es-ES" sz="8000" noProof="0" dirty="0">
                <a:solidFill>
                  <a:schemeClr val="tx1"/>
                </a:solidFill>
                <a:effectLst/>
              </a:rPr>
              <a:t>“</a:t>
            </a:r>
          </a:p>
        </p:txBody>
      </p:sp>
      <p:sp>
        <p:nvSpPr>
          <p:cNvPr id="13" name="Cuadro de texto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ítulo 1"/>
          <p:cNvSpPr>
            <a:spLocks noGrp="1"/>
          </p:cNvSpPr>
          <p:nvPr>
            <p:ph type="title"/>
          </p:nvPr>
        </p:nvSpPr>
        <p:spPr>
          <a:xfrm>
            <a:off x="913794" y="2126942"/>
            <a:ext cx="10353763" cy="2511835"/>
          </a:xfrm>
        </p:spPr>
        <p:txBody>
          <a:bodyPr rtlCol="0" anchor="b"/>
          <a:lstStyle>
            <a:lvl1pPr>
              <a:defRPr sz="3200"/>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12E54EC6-1219-49EE-8B80-3C24DE8E5A44}" type="datetime1">
              <a:rPr lang="es-ES" noProof="0" smtClean="0"/>
              <a:t>26/12/2022</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ítulo 1"/>
          <p:cNvSpPr>
            <a:spLocks noGrp="1"/>
          </p:cNvSpPr>
          <p:nvPr>
            <p:ph type="title"/>
          </p:nvPr>
        </p:nvSpPr>
        <p:spPr>
          <a:xfrm>
            <a:off x="913795" y="609600"/>
            <a:ext cx="10353762" cy="970450"/>
          </a:xfrm>
        </p:spPr>
        <p:txBody>
          <a:bodyPr rtlCol="0"/>
          <a:lstStyle/>
          <a:p>
            <a:pPr rtl="0"/>
            <a:r>
              <a:rPr lang="es-ES" noProof="0"/>
              <a:t>Haga clic para modificar el estilo de título del patrón</a:t>
            </a:r>
            <a:endParaRPr lang="es-ES" noProof="0" dirty="0"/>
          </a:p>
        </p:txBody>
      </p:sp>
      <p:sp>
        <p:nvSpPr>
          <p:cNvPr id="7" name="Marcador de texto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8" name="Marcador de posición de texto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9" name="Marcador de texto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0" name="Marcador de posición de texto 3"/>
          <p:cNvSpPr>
            <a:spLocks noGrp="1"/>
          </p:cNvSpPr>
          <p:nvPr>
            <p:ph type="body" sz="half" idx="16"/>
          </p:nvPr>
        </p:nvSpPr>
        <p:spPr>
          <a:xfrm>
            <a:off x="444143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11" name="Marcador de posición de texto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2" name="Marcador de posición de texto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3" name="Marcador de fecha 2"/>
          <p:cNvSpPr>
            <a:spLocks noGrp="1"/>
          </p:cNvSpPr>
          <p:nvPr>
            <p:ph type="dt" sz="half" idx="10"/>
          </p:nvPr>
        </p:nvSpPr>
        <p:spPr/>
        <p:txBody>
          <a:bodyPr rtlCol="0"/>
          <a:lstStyle/>
          <a:p>
            <a:pPr rtl="0"/>
            <a:fld id="{B94DCC15-8F35-48A3-948F-896E04D77AE9}" type="datetime1">
              <a:rPr lang="es-ES" noProof="0" smtClean="0"/>
              <a:t>26/12/2022</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Imagen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Imagen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Imagen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ítulo 1"/>
          <p:cNvSpPr>
            <a:spLocks noGrp="1"/>
          </p:cNvSpPr>
          <p:nvPr>
            <p:ph type="title"/>
          </p:nvPr>
        </p:nvSpPr>
        <p:spPr>
          <a:xfrm>
            <a:off x="913794" y="609600"/>
            <a:ext cx="10353763" cy="970450"/>
          </a:xfrm>
        </p:spPr>
        <p:txBody>
          <a:bodyPr rtlCol="0"/>
          <a:lstStyle/>
          <a:p>
            <a:pPr rtl="0"/>
            <a:r>
              <a:rPr lang="es-ES" noProof="0"/>
              <a:t>Haga clic para modificar el estilo de título del patrón</a:t>
            </a:r>
            <a:endParaRPr lang="es-ES" noProof="0" dirty="0"/>
          </a:p>
        </p:txBody>
      </p:sp>
      <p:sp>
        <p:nvSpPr>
          <p:cNvPr id="19" name="Marcador de texto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0" name="Marcador de posición de imagen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21" name="Marcador de posición de texto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22" name="Marcador de posición de texto 4"/>
          <p:cNvSpPr>
            <a:spLocks noGrp="1"/>
          </p:cNvSpPr>
          <p:nvPr>
            <p:ph type="body" sz="quarter" idx="3"/>
          </p:nvPr>
        </p:nvSpPr>
        <p:spPr>
          <a:xfrm>
            <a:off x="4442788"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3" name="Marcador de posición de imagen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24" name="Marcador de posición de texto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25" name="Marcador de posición de texto 4"/>
          <p:cNvSpPr>
            <a:spLocks noGrp="1"/>
          </p:cNvSpPr>
          <p:nvPr>
            <p:ph type="body" sz="quarter" idx="13"/>
          </p:nvPr>
        </p:nvSpPr>
        <p:spPr>
          <a:xfrm>
            <a:off x="7966697"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6" name="Marcador de posición de imagen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27" name="Marcador de posición de texto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3" name="Marcador de fecha 2"/>
          <p:cNvSpPr>
            <a:spLocks noGrp="1"/>
          </p:cNvSpPr>
          <p:nvPr>
            <p:ph type="dt" sz="half" idx="10"/>
          </p:nvPr>
        </p:nvSpPr>
        <p:spPr/>
        <p:txBody>
          <a:bodyPr rtlCol="0"/>
          <a:lstStyle/>
          <a:p>
            <a:pPr rtl="0"/>
            <a:fld id="{3776F276-4198-468B-A622-B7B7E3766911}" type="datetime1">
              <a:rPr lang="es-ES" noProof="0" smtClean="0"/>
              <a:t>26/12/2022</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fecha 3"/>
          <p:cNvSpPr>
            <a:spLocks noGrp="1"/>
          </p:cNvSpPr>
          <p:nvPr>
            <p:ph type="dt" sz="half" idx="10"/>
          </p:nvPr>
        </p:nvSpPr>
        <p:spPr/>
        <p:txBody>
          <a:bodyPr rtlCol="0"/>
          <a:lstStyle/>
          <a:p>
            <a:pPr rtl="0"/>
            <a:fld id="{FD5F9175-B10B-4641-995C-12E45A3F36CD}" type="datetime1">
              <a:rPr lang="es-ES" noProof="0" smtClean="0"/>
              <a:t>26/12/2022</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295401" y="1761067"/>
            <a:ext cx="9590550" cy="1828813"/>
          </a:xfrm>
        </p:spPr>
        <p:txBody>
          <a:bodyPr rtlCol="0" anchor="b"/>
          <a:lstStyle>
            <a:lvl1pPr algn="ctr">
              <a:defRPr sz="4000" b="0" cap="none"/>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84CEA549-D5CD-4EAF-92DD-F120BAE2B00B}" type="datetime1">
              <a:rPr lang="es-ES" noProof="0" smtClean="0"/>
              <a:t>26/12/2022</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9600"/>
            <a:ext cx="10353762" cy="1261872"/>
          </a:xfrm>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913795" y="2076450"/>
            <a:ext cx="4856841" cy="3622671"/>
          </a:xfrm>
        </p:spPr>
        <p:txBody>
          <a:bodyPr rtlCol="0" anchor="t">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410716" y="2076451"/>
            <a:ext cx="4856841" cy="3622672"/>
          </a:xfrm>
        </p:spPr>
        <p:txBody>
          <a:bodyPr rtlCol="0" anchor="t">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fecha 4"/>
          <p:cNvSpPr>
            <a:spLocks noGrp="1"/>
          </p:cNvSpPr>
          <p:nvPr>
            <p:ph type="dt" sz="half" idx="10"/>
          </p:nvPr>
        </p:nvSpPr>
        <p:spPr/>
        <p:txBody>
          <a:bodyPr rtlCol="0"/>
          <a:lstStyle/>
          <a:p>
            <a:pPr rtl="0"/>
            <a:fld id="{709D2F8E-7231-4034-8D2D-3DE6DA3442B3}" type="datetime1">
              <a:rPr lang="es-ES" noProof="0" smtClean="0"/>
              <a:t>26/12/2022</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Imagen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Imagen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ítulo 1"/>
          <p:cNvSpPr>
            <a:spLocks noGrp="1"/>
          </p:cNvSpPr>
          <p:nvPr>
            <p:ph type="title"/>
          </p:nvPr>
        </p:nvSpPr>
        <p:spPr>
          <a:xfrm>
            <a:off x="913795" y="609600"/>
            <a:ext cx="10353762" cy="970450"/>
          </a:xfrm>
        </p:spPr>
        <p:txBody>
          <a:bodyPr rtlCol="0"/>
          <a:lstStyle>
            <a:lvl1pPr>
              <a:defRPr/>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46013" y="1855153"/>
            <a:ext cx="4764764" cy="69249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texto 4"/>
          <p:cNvSpPr>
            <a:spLocks noGrp="1"/>
          </p:cNvSpPr>
          <p:nvPr>
            <p:ph type="body" sz="quarter" idx="3"/>
          </p:nvPr>
        </p:nvSpPr>
        <p:spPr>
          <a:xfrm>
            <a:off x="6363166" y="1855152"/>
            <a:ext cx="4779582" cy="692495"/>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fecha 6"/>
          <p:cNvSpPr>
            <a:spLocks noGrp="1"/>
          </p:cNvSpPr>
          <p:nvPr>
            <p:ph type="dt" sz="half" idx="10"/>
          </p:nvPr>
        </p:nvSpPr>
        <p:spPr/>
        <p:txBody>
          <a:bodyPr rtlCol="0"/>
          <a:lstStyle/>
          <a:p>
            <a:pPr rtl="0"/>
            <a:fld id="{39E704EA-5CB1-494A-9524-E0FAE6BBE6C4}" type="datetime1">
              <a:rPr lang="es-ES" noProof="0" smtClean="0"/>
              <a:t>26/12/2022</a:t>
            </a:fld>
            <a:endParaRPr lang="es-ES" noProof="0" dirty="0"/>
          </a:p>
        </p:txBody>
      </p:sp>
      <p:sp>
        <p:nvSpPr>
          <p:cNvPr id="8" name="Marcador de pie de página 7"/>
          <p:cNvSpPr>
            <a:spLocks noGrp="1"/>
          </p:cNvSpPr>
          <p:nvPr>
            <p:ph type="ftr" sz="quarter" idx="11"/>
          </p:nvPr>
        </p:nvSpPr>
        <p:spPr/>
        <p:txBody>
          <a:bodyPr rtlCol="0"/>
          <a:lstStyle/>
          <a:p>
            <a:pPr rtl="0"/>
            <a:endParaRPr lang="es-ES" noProof="0" dirty="0"/>
          </a:p>
        </p:txBody>
      </p:sp>
      <p:sp>
        <p:nvSpPr>
          <p:cNvPr id="9" name="Marcador de número de diapositiva 8"/>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fecha 2"/>
          <p:cNvSpPr>
            <a:spLocks noGrp="1"/>
          </p:cNvSpPr>
          <p:nvPr>
            <p:ph type="dt" sz="half" idx="10"/>
          </p:nvPr>
        </p:nvSpPr>
        <p:spPr/>
        <p:txBody>
          <a:bodyPr rtlCol="0"/>
          <a:lstStyle/>
          <a:p>
            <a:pPr rtl="0"/>
            <a:fld id="{EE842E49-C804-4EEC-9941-A438EC0B005D}" type="datetime1">
              <a:rPr lang="es-ES" noProof="0" smtClean="0"/>
              <a:t>26/12/2022</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10CB7135-DC88-46C5-8577-B4652D9D518F}" type="datetime1">
              <a:rPr lang="es-ES" noProof="0" smtClean="0"/>
              <a:t>26/12/2022</a:t>
            </a:fld>
            <a:endParaRPr lang="es-ES" noProof="0" dirty="0"/>
          </a:p>
        </p:txBody>
      </p:sp>
      <p:sp>
        <p:nvSpPr>
          <p:cNvPr id="3" name="Marcador de pie de página 2"/>
          <p:cNvSpPr>
            <a:spLocks noGrp="1"/>
          </p:cNvSpPr>
          <p:nvPr>
            <p:ph type="ftr" sz="quarter" idx="11"/>
          </p:nvPr>
        </p:nvSpPr>
        <p:spPr/>
        <p:txBody>
          <a:bodyPr rtlCol="0"/>
          <a:lstStyle/>
          <a:p>
            <a:pPr rtl="0"/>
            <a:endParaRPr lang="es-ES" noProof="0" dirty="0"/>
          </a:p>
        </p:txBody>
      </p:sp>
      <p:sp>
        <p:nvSpPr>
          <p:cNvPr id="4" name="Marcador de número de diapositiva 3"/>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4855633" y="609600"/>
            <a:ext cx="6411924" cy="5080001"/>
          </a:xfrm>
        </p:spPr>
        <p:txBody>
          <a:bodyPr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DB0BDDAF-5FB4-4645-B812-33656A6F2B85}" type="datetime1">
              <a:rPr lang="es-ES" noProof="0" smtClean="0"/>
              <a:t>26/12/2022</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pic>
        <p:nvPicPr>
          <p:cNvPr id="22" name="Imagen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ítulo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es-ES" noProof="0"/>
              <a:t>Haga clic para modificar el estilo de título del patrón</a:t>
            </a:r>
            <a:endParaRPr lang="es-ES" noProof="0" dirty="0"/>
          </a:p>
        </p:txBody>
      </p:sp>
      <p:sp>
        <p:nvSpPr>
          <p:cNvPr id="3" name="Marcador de posición de imagen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C43182DB-EE2B-4FEC-B9F5-C787A05118D2}" type="datetime1">
              <a:rPr lang="es-ES" noProof="0" smtClean="0"/>
              <a:t>26/12/2022</a:t>
            </a:fld>
            <a:endParaRPr lang="es-ES" noProof="0" dirty="0"/>
          </a:p>
        </p:txBody>
      </p:sp>
      <p:sp>
        <p:nvSpPr>
          <p:cNvPr id="6" name="Marcador de pie de página 5"/>
          <p:cNvSpPr>
            <a:spLocks noGrp="1"/>
          </p:cNvSpPr>
          <p:nvPr>
            <p:ph type="ftr" sz="quarter" idx="11"/>
          </p:nvPr>
        </p:nvSpPr>
        <p:spPr/>
        <p:txBody>
          <a:bodyPr rtlCol="0"/>
          <a:lstStyle/>
          <a:p>
            <a:pPr algn="l"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es-ES" noProof="0" dirty="0"/>
              <a:t>Haga clic para modificar el estilo de título del patrón</a:t>
            </a:r>
          </a:p>
        </p:txBody>
      </p:sp>
      <p:sp>
        <p:nvSpPr>
          <p:cNvPr id="3" name="Marcador de texto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7305C6AA-9D71-4080-8813-13E932244C60}" type="datetime1">
              <a:rPr lang="es-ES" noProof="0" smtClean="0"/>
              <a:t>26/12/2022</a:t>
            </a:fld>
            <a:endParaRPr lang="es-ES" noProof="0" dirty="0"/>
          </a:p>
        </p:txBody>
      </p:sp>
      <p:sp>
        <p:nvSpPr>
          <p:cNvPr id="5" name="Marcador de posición de pie de página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pPr rtl="0"/>
            <a:endParaRPr lang="es-ES" noProof="0" dirty="0"/>
          </a:p>
        </p:txBody>
      </p:sp>
      <p:sp>
        <p:nvSpPr>
          <p:cNvPr id="6" name="Marcador de número de diapositiva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notesSlide" Target="../notesSlides/notesSlide1.xml"/><Relationship Id="rId7"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5" Type="http://schemas.openxmlformats.org/officeDocument/2006/relationships/image" Target="../media/image17.sv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5">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orma libre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ítulo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rtlCol="0">
            <a:normAutofit/>
          </a:bodyPr>
          <a:lstStyle/>
          <a:p>
            <a:pPr algn="l"/>
            <a:r>
              <a:rPr lang="es-ES" sz="4000" dirty="0"/>
              <a:t>GUIA PARA EL MANUAL APA</a:t>
            </a:r>
          </a:p>
        </p:txBody>
      </p:sp>
      <p:sp>
        <p:nvSpPr>
          <p:cNvPr id="3" name="Subtítulo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rtlCol="0">
            <a:normAutofit/>
          </a:bodyPr>
          <a:lstStyle/>
          <a:p>
            <a:pPr algn="l" rtl="0"/>
            <a:r>
              <a:rPr lang="es-ES" sz="2300" dirty="0"/>
              <a:t>Sétima Edición</a:t>
            </a:r>
          </a:p>
          <a:p>
            <a:pPr algn="l" rtl="0"/>
            <a:r>
              <a:rPr lang="es-ES" dirty="0"/>
              <a:t>DRA. Martina Bazán</a:t>
            </a:r>
            <a:endParaRPr lang="es-ES" sz="2300" dirty="0"/>
          </a:p>
        </p:txBody>
      </p:sp>
      <p:grpSp>
        <p:nvGrpSpPr>
          <p:cNvPr id="4" name="Grupo 3">
            <a:extLst>
              <a:ext uri="{FF2B5EF4-FFF2-40B4-BE49-F238E27FC236}">
                <a16:creationId xmlns:a16="http://schemas.microsoft.com/office/drawing/2014/main" id="{31BAFB8B-2324-804B-A556-EF0EC7DA9FB7}"/>
              </a:ext>
            </a:extLst>
          </p:cNvPr>
          <p:cNvGrpSpPr/>
          <p:nvPr/>
        </p:nvGrpSpPr>
        <p:grpSpPr>
          <a:xfrm>
            <a:off x="650443" y="5515803"/>
            <a:ext cx="6739519" cy="707886"/>
            <a:chOff x="1375781" y="4601904"/>
            <a:chExt cx="6739519" cy="707886"/>
          </a:xfrm>
        </p:grpSpPr>
        <p:pic>
          <p:nvPicPr>
            <p:cNvPr id="6" name="Picture 2" descr="Universidad Nacional de Educación Enrique Guzmán y Valle - La Cantuta UNE -  Logo oficial de la UNE | Facebook">
              <a:extLst>
                <a:ext uri="{FF2B5EF4-FFF2-40B4-BE49-F238E27FC236}">
                  <a16:creationId xmlns:a16="http://schemas.microsoft.com/office/drawing/2014/main" id="{67CC8580-8610-57B5-92BA-3D5526F2205A}"/>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3111" b="95556" l="9375" r="89286">
                          <a14:foregroundMark x1="39732" y1="60000" x2="39732" y2="60000"/>
                          <a14:foregroundMark x1="39286" y1="56000" x2="39286" y2="56000"/>
                          <a14:foregroundMark x1="41964" y1="56444" x2="41964" y2="56444"/>
                          <a14:foregroundMark x1="42857" y1="56444" x2="42857" y2="56444"/>
                          <a14:foregroundMark x1="44196" y1="56889" x2="44196" y2="56889"/>
                          <a14:foregroundMark x1="45089" y1="57778" x2="45089" y2="57778"/>
                          <a14:foregroundMark x1="40625" y1="68000" x2="40625" y2="68000"/>
                          <a14:foregroundMark x1="41518" y1="75111" x2="41518" y2="75111"/>
                          <a14:foregroundMark x1="37054" y1="60000" x2="37054" y2="60000"/>
                          <a14:foregroundMark x1="37500" y1="13333" x2="37500" y2="13333"/>
                          <a14:foregroundMark x1="40179" y1="10222" x2="40179" y2="10222"/>
                          <a14:foregroundMark x1="42857" y1="8444" x2="42857" y2="8444"/>
                          <a14:foregroundMark x1="45536" y1="9778" x2="45536" y2="9778"/>
                          <a14:foregroundMark x1="42857" y1="11111" x2="42857" y2="11111"/>
                          <a14:foregroundMark x1="28571" y1="13333" x2="28571" y2="13333"/>
                          <a14:foregroundMark x1="33482" y1="9778" x2="44643" y2="5778"/>
                          <a14:foregroundMark x1="44643" y1="5778" x2="52679" y2="5333"/>
                          <a14:foregroundMark x1="52679" y1="5333" x2="65179" y2="8889"/>
                          <a14:foregroundMark x1="65179" y1="8889" x2="71875" y2="17778"/>
                          <a14:foregroundMark x1="71875" y1="17778" x2="76339" y2="41333"/>
                          <a14:foregroundMark x1="76339" y1="41333" x2="74554" y2="65778"/>
                          <a14:foregroundMark x1="74554" y1="65778" x2="66518" y2="81333"/>
                          <a14:foregroundMark x1="66518" y1="81333" x2="59821" y2="87111"/>
                          <a14:foregroundMark x1="59821" y1="87111" x2="50000" y2="89778"/>
                          <a14:foregroundMark x1="50000" y1="89778" x2="37500" y2="88444"/>
                          <a14:foregroundMark x1="37500" y1="88444" x2="31696" y2="80889"/>
                          <a14:foregroundMark x1="31696" y1="80889" x2="28125" y2="38222"/>
                          <a14:foregroundMark x1="28125" y1="38222" x2="37500" y2="15111"/>
                          <a14:foregroundMark x1="37500" y1="15111" x2="49554" y2="10222"/>
                          <a14:foregroundMark x1="49554" y1="10222" x2="60268" y2="14222"/>
                          <a14:foregroundMark x1="60268" y1="14222" x2="76339" y2="41778"/>
                          <a14:foregroundMark x1="76339" y1="41778" x2="79464" y2="55111"/>
                          <a14:foregroundMark x1="79302" y1="58667" x2="79018" y2="64889"/>
                          <a14:foregroundMark x1="79383" y1="56889" x2="79302" y2="58667"/>
                          <a14:foregroundMark x1="79464" y1="55111" x2="79383" y2="56889"/>
                          <a14:foregroundMark x1="73884" y1="75111" x2="73661" y2="75556"/>
                          <a14:foregroundMark x1="79018" y1="64889" x2="73884" y2="75111"/>
                          <a14:foregroundMark x1="70700" y1="78667" x2="65625" y2="84000"/>
                          <a14:foregroundMark x1="71124" y1="78222" x2="70700" y2="78667"/>
                          <a14:foregroundMark x1="71970" y1="77333" x2="71124" y2="78222"/>
                          <a14:foregroundMark x1="73238" y1="76000" x2="71970" y2="77333"/>
                          <a14:foregroundMark x1="73661" y1="75556" x2="73238" y2="76000"/>
                          <a14:foregroundMark x1="65625" y1="84000" x2="54018" y2="88444"/>
                          <a14:foregroundMark x1="54018" y1="88444" x2="42857" y2="88889"/>
                          <a14:foregroundMark x1="42857" y1="88889" x2="32589" y2="85778"/>
                          <a14:foregroundMark x1="26676" y1="68444" x2="24554" y2="62222"/>
                          <a14:foregroundMark x1="27131" y1="69778" x2="26676" y2="68444"/>
                          <a14:foregroundMark x1="27586" y1="71111" x2="27131" y2="69778"/>
                          <a14:foregroundMark x1="27738" y1="71556" x2="27586" y2="71111"/>
                          <a14:foregroundMark x1="27890" y1="72000" x2="27738" y2="71556"/>
                          <a14:foregroundMark x1="28193" y1="72889" x2="27890" y2="72000"/>
                          <a14:foregroundMark x1="28648" y1="74222" x2="28193" y2="72889"/>
                          <a14:foregroundMark x1="28800" y1="74667" x2="28648" y2="74222"/>
                          <a14:foregroundMark x1="32589" y1="85778" x2="28800" y2="74667"/>
                          <a14:foregroundMark x1="24554" y1="58667" x2="24554" y2="34222"/>
                          <a14:foregroundMark x1="24554" y1="59556" x2="24554" y2="58667"/>
                          <a14:foregroundMark x1="24554" y1="60000" x2="24554" y2="59556"/>
                          <a14:foregroundMark x1="24554" y1="60889" x2="24554" y2="60000"/>
                          <a14:foregroundMark x1="24554" y1="62222" x2="24554" y2="60889"/>
                          <a14:foregroundMark x1="34060" y1="16386" x2="36161" y2="12444"/>
                          <a14:foregroundMark x1="26449" y1="30667" x2="33761" y2="16947"/>
                          <a14:foregroundMark x1="24554" y1="34222" x2="26449" y2="30667"/>
                          <a14:foregroundMark x1="36161" y1="12444" x2="36607" y2="12000"/>
                          <a14:foregroundMark x1="31688" y1="15325" x2="21875" y2="26222"/>
                          <a14:foregroundMark x1="33482" y1="13333" x2="32107" y2="14860"/>
                          <a14:foregroundMark x1="18868" y1="44889" x2="18750" y2="46222"/>
                          <a14:foregroundMark x1="20089" y1="31111" x2="18868" y2="44889"/>
                          <a14:foregroundMark x1="20751" y1="60889" x2="20982" y2="62222"/>
                          <a14:foregroundMark x1="20597" y1="60000" x2="20751" y2="60889"/>
                          <a14:foregroundMark x1="20520" y1="59556" x2="20597" y2="60000"/>
                          <a14:foregroundMark x1="20366" y1="58667" x2="20520" y2="59556"/>
                          <a14:foregroundMark x1="18750" y1="49333" x2="20366" y2="58667"/>
                          <a14:foregroundMark x1="22609" y1="74667" x2="22768" y2="75556"/>
                          <a14:foregroundMark x1="22529" y1="74222" x2="22609" y2="74667"/>
                          <a14:foregroundMark x1="22370" y1="73333" x2="22529" y2="74222"/>
                          <a14:foregroundMark x1="22290" y1="72889" x2="22370" y2="73333"/>
                          <a14:foregroundMark x1="22210" y1="72444" x2="22290" y2="72889"/>
                          <a14:foregroundMark x1="22131" y1="72000" x2="22210" y2="72444"/>
                          <a14:foregroundMark x1="22051" y1="71556" x2="22131" y2="72000"/>
                          <a14:foregroundMark x1="21971" y1="71111" x2="22051" y2="71556"/>
                          <a14:foregroundMark x1="21732" y1="69778" x2="21971" y2="71111"/>
                          <a14:foregroundMark x1="21493" y1="68444" x2="21732" y2="69778"/>
                          <a14:foregroundMark x1="20536" y1="63111" x2="21493" y2="68444"/>
                          <a14:foregroundMark x1="25000" y1="76444" x2="29911" y2="84889"/>
                          <a14:foregroundMark x1="41120" y1="93333" x2="41964" y2="93778"/>
                          <a14:foregroundMark x1="40277" y1="92889" x2="41120" y2="93333"/>
                          <a14:foregroundMark x1="34375" y1="89778" x2="40277" y2="92889"/>
                          <a14:foregroundMark x1="41964" y1="93778" x2="45982" y2="94667"/>
                          <a14:foregroundMark x1="68750" y1="18222" x2="68750" y2="18222"/>
                          <a14:foregroundMark x1="57143" y1="60000" x2="57143" y2="60000"/>
                          <a14:foregroundMark x1="64732" y1="60000" x2="64732" y2="60889"/>
                          <a14:foregroundMark x1="55804" y1="61333" x2="57589" y2="61778"/>
                          <a14:foregroundMark x1="58482" y1="72889" x2="59821" y2="74667"/>
                          <a14:foregroundMark x1="18304" y1="46667" x2="18304" y2="53333"/>
                          <a14:foregroundMark x1="18304" y1="46222" x2="18304" y2="46667"/>
                          <a14:foregroundMark x1="18304" y1="44889" x2="18304" y2="46222"/>
                          <a14:foregroundMark x1="18304" y1="38222" x2="18304" y2="44889"/>
                          <a14:foregroundMark x1="18304" y1="53333" x2="18750" y2="56889"/>
                          <a14:foregroundMark x1="16518" y1="45333" x2="16518" y2="46222"/>
                          <a14:foregroundMark x1="18233" y1="46667" x2="17857" y2="53778"/>
                          <a14:foregroundMark x1="18257" y1="46222" x2="18233" y2="46667"/>
                          <a14:foregroundMark x1="18304" y1="45333" x2="18257" y2="46222"/>
                          <a14:foregroundMark x1="18750" y1="54222" x2="18750" y2="54222"/>
                          <a14:foregroundMark x1="23715" y1="74667" x2="25446" y2="80444"/>
                          <a14:foregroundMark x1="23582" y1="74222" x2="23715" y2="74667"/>
                          <a14:foregroundMark x1="23316" y1="73333" x2="23582" y2="74222"/>
                          <a14:foregroundMark x1="23183" y1="72889" x2="23316" y2="73333"/>
                          <a14:foregroundMark x1="23050" y1="72444" x2="23183" y2="72889"/>
                          <a14:foregroundMark x1="22917" y1="72000" x2="23050" y2="72444"/>
                          <a14:foregroundMark x1="22784" y1="71556" x2="22917" y2="72000"/>
                          <a14:foregroundMark x1="22651" y1="71111" x2="22784" y2="71556"/>
                          <a14:foregroundMark x1="22251" y1="69778" x2="22651" y2="71111"/>
                          <a14:foregroundMark x1="21851" y1="68444" x2="22251" y2="69778"/>
                          <a14:foregroundMark x1="19987" y1="62222" x2="21851" y2="68444"/>
                          <a14:foregroundMark x1="19588" y1="60889" x2="19987" y2="62222"/>
                          <a14:foregroundMark x1="19321" y1="60000" x2="19588" y2="60889"/>
                          <a14:foregroundMark x1="19188" y1="59556" x2="19321" y2="60000"/>
                          <a14:foregroundMark x1="18922" y1="58667" x2="19188" y2="59556"/>
                          <a14:foregroundMark x1="17857" y1="55111" x2="18922" y2="58667"/>
                          <a14:foregroundMark x1="25446" y1="80444" x2="29018" y2="85778"/>
                          <a14:foregroundMark x1="21321" y1="73333" x2="21429" y2="73778"/>
                          <a14:foregroundMark x1="21213" y1="72889" x2="21321" y2="73333"/>
                          <a14:foregroundMark x1="21104" y1="72444" x2="21213" y2="72889"/>
                          <a14:foregroundMark x1="20996" y1="72000" x2="21104" y2="72444"/>
                          <a14:foregroundMark x1="20888" y1="71556" x2="20996" y2="72000"/>
                          <a14:foregroundMark x1="20780" y1="71111" x2="20888" y2="71556"/>
                          <a14:foregroundMark x1="20455" y1="69778" x2="20780" y2="71111"/>
                          <a14:foregroundMark x1="20130" y1="68444" x2="20455" y2="69778"/>
                          <a14:foregroundMark x1="18615" y1="62222" x2="20130" y2="68444"/>
                          <a14:foregroundMark x1="18290" y1="60889" x2="18615" y2="62222"/>
                          <a14:foregroundMark x1="18073" y1="60000" x2="18290" y2="60889"/>
                          <a14:foregroundMark x1="17965" y1="59556" x2="18073" y2="60000"/>
                          <a14:foregroundMark x1="17857" y1="59111" x2="17965" y2="59556"/>
                          <a14:foregroundMark x1="30357" y1="86667" x2="35268" y2="92444"/>
                          <a14:foregroundMark x1="50691" y1="96889" x2="52232" y2="97333"/>
                          <a14:foregroundMark x1="39897" y1="93778" x2="50691" y2="96889"/>
                          <a14:foregroundMark x1="38353" y1="93333" x2="39897" y2="93778"/>
                          <a14:foregroundMark x1="36812" y1="92889" x2="38353" y2="93333"/>
                          <a14:foregroundMark x1="35268" y1="92444" x2="36812" y2="92889"/>
                          <a14:foregroundMark x1="55582" y1="96444" x2="58929" y2="95556"/>
                          <a14:foregroundMark x1="53905" y1="96889" x2="55582" y2="96444"/>
                          <a14:foregroundMark x1="52232" y1="97333" x2="53905" y2="96889"/>
                          <a14:foregroundMark x1="60119" y1="94667" x2="60714" y2="94222"/>
                          <a14:foregroundMark x1="59525" y1="95111" x2="60119" y2="94667"/>
                          <a14:foregroundMark x1="58929" y1="95556" x2="59525" y2="95111"/>
                          <a14:foregroundMark x1="40179" y1="94667" x2="46875" y2="95556"/>
                          <a14:foregroundMark x1="77019" y1="77333" x2="76786" y2="78222"/>
                          <a14:foregroundMark x1="77368" y1="76000" x2="77019" y2="77333"/>
                          <a14:foregroundMark x1="77601" y1="75111" x2="77368" y2="76000"/>
                          <a14:foregroundMark x1="81910" y1="58667" x2="77601" y2="75111"/>
                          <a14:foregroundMark x1="82143" y1="57778" x2="81910" y2="58667"/>
                          <a14:foregroundMark x1="68183" y1="89333" x2="68750" y2="88889"/>
                          <a14:foregroundMark x1="67614" y1="89778" x2="68183" y2="89333"/>
                          <a14:foregroundMark x1="67046" y1="90222" x2="67614" y2="89778"/>
                          <a14:foregroundMark x1="65910" y1="91111" x2="67046" y2="90222"/>
                          <a14:foregroundMark x1="65341" y1="91556" x2="65910" y2="91111"/>
                          <a14:foregroundMark x1="64773" y1="92000" x2="65341" y2="91556"/>
                          <a14:foregroundMark x1="64205" y1="92444" x2="64773" y2="92000"/>
                          <a14:foregroundMark x1="63069" y1="93333" x2="64205" y2="92444"/>
                          <a14:foregroundMark x1="62500" y1="93778" x2="63069" y2="93333"/>
                          <a14:foregroundMark x1="76036" y1="78222" x2="76339" y2="77778"/>
                          <a14:foregroundMark x1="75732" y1="78667" x2="76036" y2="78222"/>
                          <a14:foregroundMark x1="70571" y1="86222" x2="75732" y2="78667"/>
                          <a14:foregroundMark x1="70267" y1="86667" x2="70571" y2="86222"/>
                          <a14:foregroundMark x1="69660" y1="87556" x2="70267" y2="86667"/>
                          <a14:foregroundMark x1="69357" y1="88000" x2="69660" y2="87556"/>
                          <a14:foregroundMark x1="68750" y1="88889" x2="69357" y2="88000"/>
                          <a14:foregroundMark x1="76339" y1="22667" x2="80357" y2="36000"/>
                          <a14:foregroundMark x1="79464" y1="29778" x2="82589" y2="56444"/>
                          <a14:foregroundMark x1="82589" y1="42667" x2="82589" y2="42667"/>
                          <a14:foregroundMark x1="81250" y1="38222" x2="81250" y2="38222"/>
                          <a14:foregroundMark x1="55804" y1="4000" x2="55804" y2="4000"/>
                          <a14:foregroundMark x1="58036" y1="4889" x2="58036" y2="4889"/>
                          <a14:foregroundMark x1="50893" y1="3111" x2="50893" y2="3111"/>
                          <a14:foregroundMark x1="65625" y1="59111" x2="65625" y2="59111"/>
                          <a14:foregroundMark x1="20982" y1="71556" x2="20982" y2="71556"/>
                          <a14:foregroundMark x1="20982" y1="71556" x2="20982" y2="71556"/>
                          <a14:foregroundMark x1="20982" y1="71556" x2="20982" y2="71556"/>
                          <a14:foregroundMark x1="20982" y1="71556" x2="20982" y2="72000"/>
                          <a14:foregroundMark x1="21938" y1="73333" x2="22321" y2="74222"/>
                          <a14:foregroundMark x1="21747" y1="72889" x2="21938" y2="73333"/>
                          <a14:foregroundMark x1="21556" y1="72444" x2="21747" y2="72889"/>
                          <a14:foregroundMark x1="21365" y1="72000" x2="21556" y2="72444"/>
                          <a14:foregroundMark x1="20982" y1="71111" x2="21365" y2="72000"/>
                          <a14:foregroundMark x1="21429" y1="71556" x2="21875" y2="72444"/>
                          <a14:backgroundMark x1="29018" y1="12444" x2="28571" y2="12889"/>
                          <a14:backgroundMark x1="19196" y1="30667" x2="19196" y2="30667"/>
                          <a14:backgroundMark x1="16518" y1="44889" x2="16518" y2="44889"/>
                          <a14:backgroundMark x1="16071" y1="46222" x2="16071" y2="46222"/>
                          <a14:backgroundMark x1="16518" y1="46667" x2="16518" y2="46667"/>
                          <a14:backgroundMark x1="16964" y1="58667" x2="16964" y2="58667"/>
                          <a14:backgroundMark x1="17411" y1="60889" x2="17411" y2="60889"/>
                          <a14:backgroundMark x1="17857" y1="62222" x2="17857" y2="62222"/>
                          <a14:backgroundMark x1="19643" y1="69778" x2="19643" y2="69778"/>
                          <a14:backgroundMark x1="19196" y1="68444" x2="19196" y2="68444"/>
                          <a14:backgroundMark x1="83036" y1="58667" x2="83036" y2="58667"/>
                          <a14:backgroundMark x1="67857" y1="90222" x2="67857" y2="90222"/>
                          <a14:backgroundMark x1="69196" y1="89778" x2="69196" y2="89778"/>
                          <a14:backgroundMark x1="69643" y1="88889" x2="69643" y2="88889"/>
                          <a14:backgroundMark x1="70982" y1="87556" x2="70982" y2="87556"/>
                          <a14:backgroundMark x1="77232" y1="78667" x2="77232" y2="78667"/>
                          <a14:backgroundMark x1="77679" y1="77333" x2="77679" y2="77333"/>
                          <a14:backgroundMark x1="76786" y1="78222" x2="76786" y2="78222"/>
                          <a14:backgroundMark x1="64732" y1="93333" x2="64732" y2="93333"/>
                          <a14:backgroundMark x1="62500" y1="94667" x2="62500" y2="94667"/>
                          <a14:backgroundMark x1="58929" y1="96444" x2="58929" y2="96444"/>
                          <a14:backgroundMark x1="56696" y1="96889" x2="56696" y2="96889"/>
                          <a14:backgroundMark x1="53571" y1="97778" x2="53571" y2="97778"/>
                          <a14:backgroundMark x1="51786" y1="97778" x2="51786" y2="97778"/>
                          <a14:backgroundMark x1="50893" y1="98222" x2="50893" y2="98222"/>
                          <a14:backgroundMark x1="54018" y1="97333" x2="54018" y2="97333"/>
                          <a14:backgroundMark x1="54911" y1="97333" x2="54911" y2="97333"/>
                          <a14:backgroundMark x1="58036" y1="96889" x2="58036" y2="96889"/>
                          <a14:backgroundMark x1="57589" y1="96889" x2="57589" y2="96889"/>
                          <a14:backgroundMark x1="58482" y1="96444" x2="58482" y2="96444"/>
                          <a14:backgroundMark x1="62946" y1="94222" x2="62946" y2="94222"/>
                          <a14:backgroundMark x1="60268" y1="95111" x2="60268" y2="95111"/>
                          <a14:backgroundMark x1="34821" y1="92889" x2="34821" y2="92889"/>
                          <a14:backgroundMark x1="83036" y1="56889" x2="83036" y2="56889"/>
                          <a14:backgroundMark x1="16964" y1="59556" x2="16964" y2="59556"/>
                          <a14:backgroundMark x1="17411" y1="60000" x2="17411" y2="60000"/>
                          <a14:backgroundMark x1="16518" y1="46222" x2="16518" y2="46222"/>
                          <a14:backgroundMark x1="78125" y1="76000" x2="78125" y2="76000"/>
                          <a14:backgroundMark x1="78571" y1="75111" x2="78571" y2="75111"/>
                          <a14:backgroundMark x1="70982" y1="86667" x2="70982" y2="86667"/>
                          <a14:backgroundMark x1="71875" y1="86222" x2="71875" y2="86222"/>
                          <a14:backgroundMark x1="70089" y1="88000" x2="70089" y2="88000"/>
                          <a14:backgroundMark x1="69196" y1="89333" x2="69196" y2="89333"/>
                          <a14:backgroundMark x1="66518" y1="91556" x2="66518" y2="91556"/>
                          <a14:backgroundMark x1="65625" y1="92000" x2="65625" y2="92000"/>
                          <a14:backgroundMark x1="65179" y1="92444" x2="65179" y2="92444"/>
                          <a14:backgroundMark x1="67411" y1="91111" x2="67411" y2="91111"/>
                          <a14:backgroundMark x1="63839" y1="93333" x2="63839" y2="93333"/>
                          <a14:backgroundMark x1="35714" y1="93333" x2="35714" y2="93333"/>
                          <a14:backgroundMark x1="36161" y1="93778" x2="36161" y2="93778"/>
                          <a14:backgroundMark x1="20089" y1="71111" x2="20089" y2="71111"/>
                          <a14:backgroundMark x1="21429" y1="74667" x2="21429" y2="74667"/>
                          <a14:backgroundMark x1="20089" y1="72444" x2="20089" y2="72444"/>
                          <a14:backgroundMark x1="20536" y1="73333" x2="20536" y2="73333"/>
                        </a14:backgroundRemoval>
                      </a14:imgEffect>
                    </a14:imgLayer>
                  </a14:imgProps>
                </a:ext>
                <a:ext uri="{28A0092B-C50C-407E-A947-70E740481C1C}">
                  <a14:useLocalDpi xmlns:a14="http://schemas.microsoft.com/office/drawing/2010/main" val="0"/>
                </a:ext>
              </a:extLst>
            </a:blip>
            <a:srcRect/>
            <a:stretch>
              <a:fillRect/>
            </a:stretch>
          </p:blipFill>
          <p:spPr bwMode="auto">
            <a:xfrm>
              <a:off x="1375781" y="4601904"/>
              <a:ext cx="670660" cy="673654"/>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F3188AD1-61DD-1C96-F6C3-CB58533FB82C}"/>
                </a:ext>
              </a:extLst>
            </p:cNvPr>
            <p:cNvSpPr txBox="1"/>
            <p:nvPr/>
          </p:nvSpPr>
          <p:spPr>
            <a:xfrm>
              <a:off x="2021306" y="4601904"/>
              <a:ext cx="6093994"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prstClr val="black"/>
                  </a:solidFill>
                  <a:effectLst/>
                  <a:uLnTx/>
                  <a:uFillTx/>
                  <a:latin typeface="Corbel" panose="020B0503020204020204" pitchFamily="34" charset="0"/>
                  <a:ea typeface="+mn-ea"/>
                  <a:cs typeface="Times New Roman" panose="02020603050405020304" pitchFamily="18" charset="0"/>
                </a:rPr>
                <a:t>Universidad Nacional de Educación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600" b="1" i="0" u="none" strike="noStrike" kern="1200" cap="none" spc="0" normalizeH="0" baseline="0" noProof="0" dirty="0">
                  <a:ln>
                    <a:noFill/>
                  </a:ln>
                  <a:solidFill>
                    <a:prstClr val="black"/>
                  </a:solidFill>
                  <a:effectLst/>
                  <a:uLnTx/>
                  <a:uFillTx/>
                  <a:latin typeface="Corbel" panose="020B0503020204020204" pitchFamily="34" charset="0"/>
                  <a:ea typeface="+mn-ea"/>
                  <a:cs typeface="Times New Roman" panose="02020603050405020304" pitchFamily="18" charset="0"/>
                </a:rPr>
                <a:t>Enrique Guzmán y Valle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0" i="1" u="none" strike="noStrike" kern="1200" cap="none" spc="0" normalizeH="0" baseline="0" noProof="0" dirty="0">
                  <a:ln>
                    <a:noFill/>
                  </a:ln>
                  <a:solidFill>
                    <a:prstClr val="black"/>
                  </a:solidFill>
                  <a:effectLst/>
                  <a:uLnTx/>
                  <a:uFillTx/>
                  <a:latin typeface="Corbel" panose="020B0503020204020204" pitchFamily="34" charset="0"/>
                  <a:ea typeface="+mn-ea"/>
                  <a:cs typeface="Times New Roman" panose="02020603050405020304" pitchFamily="18" charset="0"/>
                </a:rPr>
                <a:t>Alma Máter del Magisterio Nacional</a:t>
              </a:r>
              <a:endParaRPr kumimoji="0" lang="es-PE" sz="1200" b="0" i="1" u="none" strike="noStrike" kern="1200" cap="none" spc="0" normalizeH="0" baseline="0" noProof="0" dirty="0">
                <a:ln>
                  <a:noFill/>
                </a:ln>
                <a:solidFill>
                  <a:prstClr val="black"/>
                </a:solidFill>
                <a:effectLst/>
                <a:uLnTx/>
                <a:uFillTx/>
                <a:latin typeface="Corbel" panose="020B0503020204020204" pitchFamily="34" charset="0"/>
                <a:ea typeface="+mn-ea"/>
                <a:cs typeface="Times New Roman" panose="02020603050405020304" pitchFamily="18" charset="0"/>
              </a:endParaRPr>
            </a:p>
          </p:txBody>
        </p:sp>
      </p:grpSp>
      <p:sp>
        <p:nvSpPr>
          <p:cNvPr id="8" name="Rectángulo 7">
            <a:extLst>
              <a:ext uri="{FF2B5EF4-FFF2-40B4-BE49-F238E27FC236}">
                <a16:creationId xmlns:a16="http://schemas.microsoft.com/office/drawing/2014/main" id="{97FAB0CC-6861-1790-B866-7D571F59B9B9}"/>
              </a:ext>
            </a:extLst>
          </p:cNvPr>
          <p:cNvSpPr/>
          <p:nvPr/>
        </p:nvSpPr>
        <p:spPr>
          <a:xfrm flipV="1">
            <a:off x="3880021" y="5066972"/>
            <a:ext cx="98854" cy="1090450"/>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Goudy Old Style"/>
              <a:ea typeface="+mn-ea"/>
              <a:cs typeface="+mn-cs"/>
            </a:endParaRPr>
          </a:p>
        </p:txBody>
      </p:sp>
    </p:spTree>
    <p:extLst>
      <p:ext uri="{BB962C8B-B14F-4D97-AF65-F5344CB8AC3E}">
        <p14:creationId xmlns:p14="http://schemas.microsoft.com/office/powerpoint/2010/main" val="1717765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4A19916-D7F5-8073-2FA9-222CC522B358}"/>
              </a:ext>
            </a:extLst>
          </p:cNvPr>
          <p:cNvSpPr>
            <a:spLocks noGrp="1"/>
          </p:cNvSpPr>
          <p:nvPr>
            <p:ph type="title"/>
          </p:nvPr>
        </p:nvSpPr>
        <p:spPr/>
        <p:txBody>
          <a:bodyPr/>
          <a:lstStyle/>
          <a:p>
            <a:r>
              <a:rPr lang="es-ES" dirty="0"/>
              <a:t>4.2. FORMATO DE FIGURAS</a:t>
            </a:r>
            <a:endParaRPr lang="es-PE" dirty="0"/>
          </a:p>
        </p:txBody>
      </p:sp>
      <p:sp>
        <p:nvSpPr>
          <p:cNvPr id="5" name="Marcador de contenido 4">
            <a:extLst>
              <a:ext uri="{FF2B5EF4-FFF2-40B4-BE49-F238E27FC236}">
                <a16:creationId xmlns:a16="http://schemas.microsoft.com/office/drawing/2014/main" id="{4AFDBAE1-F3E6-4C06-3D19-13A50851F630}"/>
              </a:ext>
            </a:extLst>
          </p:cNvPr>
          <p:cNvSpPr>
            <a:spLocks noGrp="1"/>
          </p:cNvSpPr>
          <p:nvPr>
            <p:ph idx="1"/>
          </p:nvPr>
        </p:nvSpPr>
        <p:spPr>
          <a:xfrm>
            <a:off x="4855633" y="609601"/>
            <a:ext cx="6411924" cy="508000"/>
          </a:xfrm>
        </p:spPr>
        <p:txBody>
          <a:bodyPr>
            <a:normAutofit/>
          </a:bodyPr>
          <a:lstStyle/>
          <a:p>
            <a:pPr marL="36900" indent="0">
              <a:buNone/>
            </a:pPr>
            <a:r>
              <a:rPr lang="es-ES" sz="2000" b="1" dirty="0">
                <a:solidFill>
                  <a:srgbClr val="FFC000"/>
                </a:solidFill>
              </a:rPr>
              <a:t>4.2.2. Título</a:t>
            </a:r>
            <a:endParaRPr lang="es-PE" sz="2000" b="1" dirty="0">
              <a:solidFill>
                <a:srgbClr val="FFC000"/>
              </a:solidFill>
            </a:endParaRPr>
          </a:p>
        </p:txBody>
      </p:sp>
      <p:sp>
        <p:nvSpPr>
          <p:cNvPr id="6" name="Marcador de texto 5">
            <a:extLst>
              <a:ext uri="{FF2B5EF4-FFF2-40B4-BE49-F238E27FC236}">
                <a16:creationId xmlns:a16="http://schemas.microsoft.com/office/drawing/2014/main" id="{5FB70EDC-C2F9-A8A4-16F8-D4157AF1BA3B}"/>
              </a:ext>
            </a:extLst>
          </p:cNvPr>
          <p:cNvSpPr>
            <a:spLocks noGrp="1"/>
          </p:cNvSpPr>
          <p:nvPr>
            <p:ph type="body" sz="half" idx="2"/>
          </p:nvPr>
        </p:nvSpPr>
        <p:spPr/>
        <p:txBody>
          <a:bodyPr/>
          <a:lstStyle/>
          <a:p>
            <a:r>
              <a:rPr lang="es-ES" sz="2000" b="1" dirty="0">
                <a:solidFill>
                  <a:srgbClr val="FFC000"/>
                </a:solidFill>
              </a:rPr>
              <a:t>4.2.1. Número</a:t>
            </a:r>
          </a:p>
          <a:p>
            <a:r>
              <a:rPr lang="es-ES" dirty="0"/>
              <a:t>El número de la figura (p. ej., Figura 1) aparece arriba de la figura en negritas. Tamaño de fuente: 10 puntos. </a:t>
            </a:r>
            <a:endParaRPr lang="es-PE" b="1" dirty="0">
              <a:solidFill>
                <a:srgbClr val="FFC000"/>
              </a:solidFill>
            </a:endParaRPr>
          </a:p>
        </p:txBody>
      </p:sp>
      <p:sp>
        <p:nvSpPr>
          <p:cNvPr id="8" name="Marcador de texto 5">
            <a:extLst>
              <a:ext uri="{FF2B5EF4-FFF2-40B4-BE49-F238E27FC236}">
                <a16:creationId xmlns:a16="http://schemas.microsoft.com/office/drawing/2014/main" id="{774824D9-B0CD-4798-F588-CD65FD6E0C4B}"/>
              </a:ext>
            </a:extLst>
          </p:cNvPr>
          <p:cNvSpPr txBox="1">
            <a:spLocks/>
          </p:cNvSpPr>
          <p:nvPr/>
        </p:nvSpPr>
        <p:spPr>
          <a:xfrm>
            <a:off x="5309845" y="1046471"/>
            <a:ext cx="6411924" cy="1385047"/>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S" dirty="0"/>
              <a:t>Dé un título breve pero claro y explicativo a cada figura, de preferencia en una sola línea; el contenido básico de la figura debe inferirse fácilmente a partir del título. Evite que este sea demasiado general o detallado. Escríbalo en letra cursiva debajo del número de la figura y deje un espacio y medio entre ellos. </a:t>
            </a:r>
            <a:endParaRPr lang="es-PE" b="1" dirty="0">
              <a:solidFill>
                <a:srgbClr val="FFC000"/>
              </a:solidFill>
            </a:endParaRPr>
          </a:p>
        </p:txBody>
      </p:sp>
      <p:sp>
        <p:nvSpPr>
          <p:cNvPr id="2" name="Marcador de contenido 4">
            <a:extLst>
              <a:ext uri="{FF2B5EF4-FFF2-40B4-BE49-F238E27FC236}">
                <a16:creationId xmlns:a16="http://schemas.microsoft.com/office/drawing/2014/main" id="{335C4045-12D6-437B-5244-74DA462C2612}"/>
              </a:ext>
            </a:extLst>
          </p:cNvPr>
          <p:cNvSpPr txBox="1">
            <a:spLocks/>
          </p:cNvSpPr>
          <p:nvPr/>
        </p:nvSpPr>
        <p:spPr>
          <a:xfrm>
            <a:off x="4855633" y="2629768"/>
            <a:ext cx="6411924" cy="50800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r>
              <a:rPr lang="es-ES" sz="2000" b="1" dirty="0">
                <a:solidFill>
                  <a:srgbClr val="FFC000"/>
                </a:solidFill>
              </a:rPr>
              <a:t>4.2.3. Imagen de la figura</a:t>
            </a:r>
            <a:endParaRPr lang="es-PE" sz="2000" b="1" dirty="0">
              <a:solidFill>
                <a:srgbClr val="FFC000"/>
              </a:solidFill>
            </a:endParaRPr>
          </a:p>
        </p:txBody>
      </p:sp>
      <p:sp>
        <p:nvSpPr>
          <p:cNvPr id="3" name="Marcador de texto 5">
            <a:extLst>
              <a:ext uri="{FF2B5EF4-FFF2-40B4-BE49-F238E27FC236}">
                <a16:creationId xmlns:a16="http://schemas.microsoft.com/office/drawing/2014/main" id="{ADBE15A7-057F-7C37-3D45-1075468D83F1}"/>
              </a:ext>
            </a:extLst>
          </p:cNvPr>
          <p:cNvSpPr txBox="1">
            <a:spLocks/>
          </p:cNvSpPr>
          <p:nvPr/>
        </p:nvSpPr>
        <p:spPr>
          <a:xfrm>
            <a:off x="5309845" y="3066638"/>
            <a:ext cx="6411924" cy="1385047"/>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S" dirty="0"/>
              <a:t>Se considera imagen de la figura a: gráfica, diagrama, dibujo, mapa, fotografía u otra ilustración que no sea tabla. Se debe guardar con una resolución suficiente para permitir una impresión o visualización clara y no distorsionada.</a:t>
            </a:r>
            <a:endParaRPr lang="es-PE" b="1" dirty="0">
              <a:solidFill>
                <a:srgbClr val="FFC000"/>
              </a:solidFill>
            </a:endParaRPr>
          </a:p>
        </p:txBody>
      </p:sp>
      <p:sp>
        <p:nvSpPr>
          <p:cNvPr id="9" name="Marcador de contenido 4">
            <a:extLst>
              <a:ext uri="{FF2B5EF4-FFF2-40B4-BE49-F238E27FC236}">
                <a16:creationId xmlns:a16="http://schemas.microsoft.com/office/drawing/2014/main" id="{B26643C7-D6A8-4938-38DF-D515E49866F4}"/>
              </a:ext>
            </a:extLst>
          </p:cNvPr>
          <p:cNvSpPr txBox="1">
            <a:spLocks/>
          </p:cNvSpPr>
          <p:nvPr/>
        </p:nvSpPr>
        <p:spPr>
          <a:xfrm>
            <a:off x="4855633" y="4426482"/>
            <a:ext cx="6411924" cy="50800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r>
              <a:rPr lang="es-ES" sz="2000" b="1" dirty="0">
                <a:solidFill>
                  <a:srgbClr val="FFC000"/>
                </a:solidFill>
              </a:rPr>
              <a:t>4.2.4. leyenda </a:t>
            </a:r>
            <a:endParaRPr lang="es-PE" sz="2000" b="1" dirty="0">
              <a:solidFill>
                <a:srgbClr val="FFC000"/>
              </a:solidFill>
            </a:endParaRPr>
          </a:p>
        </p:txBody>
      </p:sp>
      <p:sp>
        <p:nvSpPr>
          <p:cNvPr id="10" name="Marcador de texto 5">
            <a:extLst>
              <a:ext uri="{FF2B5EF4-FFF2-40B4-BE49-F238E27FC236}">
                <a16:creationId xmlns:a16="http://schemas.microsoft.com/office/drawing/2014/main" id="{86033CFA-F230-0D62-2774-31CD60D70EDD}"/>
              </a:ext>
            </a:extLst>
          </p:cNvPr>
          <p:cNvSpPr txBox="1">
            <a:spLocks/>
          </p:cNvSpPr>
          <p:nvPr/>
        </p:nvSpPr>
        <p:spPr>
          <a:xfrm>
            <a:off x="5309845" y="4863352"/>
            <a:ext cx="6411924" cy="1385047"/>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S" dirty="0"/>
              <a:t>La leyenda o clave de la figura, si está presente, debe colocarse dentro de los límites de la figura y explicar los símbolos utilizados en la imagen de la figura. </a:t>
            </a:r>
            <a:endParaRPr lang="es-PE" b="1" dirty="0">
              <a:solidFill>
                <a:srgbClr val="FFC000"/>
              </a:solidFill>
            </a:endParaRPr>
          </a:p>
        </p:txBody>
      </p:sp>
    </p:spTree>
    <p:extLst>
      <p:ext uri="{BB962C8B-B14F-4D97-AF65-F5344CB8AC3E}">
        <p14:creationId xmlns:p14="http://schemas.microsoft.com/office/powerpoint/2010/main" val="3929300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4A19916-D7F5-8073-2FA9-222CC522B358}"/>
              </a:ext>
            </a:extLst>
          </p:cNvPr>
          <p:cNvSpPr>
            <a:spLocks noGrp="1"/>
          </p:cNvSpPr>
          <p:nvPr>
            <p:ph type="title"/>
          </p:nvPr>
        </p:nvSpPr>
        <p:spPr/>
        <p:txBody>
          <a:bodyPr/>
          <a:lstStyle/>
          <a:p>
            <a:r>
              <a:rPr lang="es-ES" dirty="0"/>
              <a:t>4.2. FORMATO DE FIGURAS</a:t>
            </a:r>
            <a:endParaRPr lang="es-PE" dirty="0"/>
          </a:p>
        </p:txBody>
      </p:sp>
      <p:sp>
        <p:nvSpPr>
          <p:cNvPr id="6" name="Marcador de texto 5">
            <a:extLst>
              <a:ext uri="{FF2B5EF4-FFF2-40B4-BE49-F238E27FC236}">
                <a16:creationId xmlns:a16="http://schemas.microsoft.com/office/drawing/2014/main" id="{5FB70EDC-C2F9-A8A4-16F8-D4157AF1BA3B}"/>
              </a:ext>
            </a:extLst>
          </p:cNvPr>
          <p:cNvSpPr>
            <a:spLocks noGrp="1"/>
          </p:cNvSpPr>
          <p:nvPr>
            <p:ph type="body" sz="half" idx="2"/>
          </p:nvPr>
        </p:nvSpPr>
        <p:spPr/>
        <p:txBody>
          <a:bodyPr>
            <a:normAutofit fontScale="92500" lnSpcReduction="10000"/>
          </a:bodyPr>
          <a:lstStyle/>
          <a:p>
            <a:r>
              <a:rPr lang="es-ES" sz="2000" b="1" dirty="0">
                <a:solidFill>
                  <a:srgbClr val="FFC000"/>
                </a:solidFill>
              </a:rPr>
              <a:t>4.2.5. Nota</a:t>
            </a:r>
          </a:p>
          <a:p>
            <a:r>
              <a:rPr lang="es-ES" dirty="0"/>
              <a:t>Pueden aparecer tres tipos de notas (generales, específicas y de probabilidad) debajo de la figura para describir parte de su contenido que no pueda ser comprendido a partir del título de la figura, de la imagen o de la leyenda solamente (p. ej., definiciones de abreviaturas, atribución de derechos de autor). No todas incluyen notas de figura. Si el investigador es el propio autor de la figura, no se requiere indicar la autoría.</a:t>
            </a:r>
            <a:endParaRPr lang="es-PE" b="1" dirty="0">
              <a:solidFill>
                <a:srgbClr val="FFC000"/>
              </a:solidFill>
            </a:endParaRPr>
          </a:p>
        </p:txBody>
      </p:sp>
      <p:sp>
        <p:nvSpPr>
          <p:cNvPr id="12" name="Rectángulo 11">
            <a:extLst>
              <a:ext uri="{FF2B5EF4-FFF2-40B4-BE49-F238E27FC236}">
                <a16:creationId xmlns:a16="http://schemas.microsoft.com/office/drawing/2014/main" id="{319B91A7-9D07-DB2B-BF60-C507CCB031BF}"/>
              </a:ext>
            </a:extLst>
          </p:cNvPr>
          <p:cNvSpPr/>
          <p:nvPr/>
        </p:nvSpPr>
        <p:spPr>
          <a:xfrm>
            <a:off x="4620684" y="0"/>
            <a:ext cx="7571316"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aphicFrame>
        <p:nvGraphicFramePr>
          <p:cNvPr id="13" name="Tabla 7">
            <a:extLst>
              <a:ext uri="{FF2B5EF4-FFF2-40B4-BE49-F238E27FC236}">
                <a16:creationId xmlns:a16="http://schemas.microsoft.com/office/drawing/2014/main" id="{8FA4ECB9-5DAE-0BA7-AC0A-6759113A244F}"/>
              </a:ext>
            </a:extLst>
          </p:cNvPr>
          <p:cNvGraphicFramePr>
            <a:graphicFrameLocks noGrp="1"/>
          </p:cNvGraphicFramePr>
          <p:nvPr>
            <p:extLst>
              <p:ext uri="{D42A27DB-BD31-4B8C-83A1-F6EECF244321}">
                <p14:modId xmlns:p14="http://schemas.microsoft.com/office/powerpoint/2010/main" val="1492471866"/>
              </p:ext>
            </p:extLst>
          </p:nvPr>
        </p:nvGraphicFramePr>
        <p:xfrm>
          <a:off x="5048661" y="383977"/>
          <a:ext cx="7143339" cy="908241"/>
        </p:xfrm>
        <a:graphic>
          <a:graphicData uri="http://schemas.openxmlformats.org/drawingml/2006/table">
            <a:tbl>
              <a:tblPr firstRow="1" bandRow="1">
                <a:tableStyleId>{5C22544A-7EE6-4342-B048-85BDC9FD1C3A}</a:tableStyleId>
              </a:tblPr>
              <a:tblGrid>
                <a:gridCol w="7143339">
                  <a:extLst>
                    <a:ext uri="{9D8B030D-6E8A-4147-A177-3AD203B41FA5}">
                      <a16:colId xmlns:a16="http://schemas.microsoft.com/office/drawing/2014/main" val="3917251684"/>
                    </a:ext>
                  </a:extLst>
                </a:gridCol>
              </a:tblGrid>
              <a:tr h="419705">
                <a:tc>
                  <a:txBody>
                    <a:bodyPr/>
                    <a:lstStyle/>
                    <a:p>
                      <a:pPr>
                        <a:lnSpc>
                          <a:spcPct val="150000"/>
                        </a:lnSpc>
                      </a:pPr>
                      <a:r>
                        <a:rPr lang="es-ES" b="1" dirty="0">
                          <a:solidFill>
                            <a:schemeClr val="bg1"/>
                          </a:solidFill>
                        </a:rPr>
                        <a:t>Figura 1</a:t>
                      </a:r>
                      <a:endParaRPr lang="es-PE" b="1" dirty="0">
                        <a:solidFill>
                          <a:schemeClr val="bg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446417298"/>
                  </a:ext>
                </a:extLst>
              </a:tr>
              <a:tr h="419705">
                <a:tc>
                  <a:txBody>
                    <a:bodyPr/>
                    <a:lstStyle/>
                    <a:p>
                      <a:pPr>
                        <a:lnSpc>
                          <a:spcPct val="150000"/>
                        </a:lnSpc>
                      </a:pPr>
                      <a:r>
                        <a:rPr lang="es-ES" i="1" dirty="0"/>
                        <a:t>Conjunción de atributos del tercer nivel</a:t>
                      </a:r>
                      <a:endParaRPr lang="es-PE" i="1" dirty="0"/>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967493781"/>
                  </a:ext>
                </a:extLst>
              </a:tr>
            </a:tbl>
          </a:graphicData>
        </a:graphic>
      </p:graphicFrame>
      <p:pic>
        <p:nvPicPr>
          <p:cNvPr id="15" name="Imagen 14">
            <a:extLst>
              <a:ext uri="{FF2B5EF4-FFF2-40B4-BE49-F238E27FC236}">
                <a16:creationId xmlns:a16="http://schemas.microsoft.com/office/drawing/2014/main" id="{5FD011AE-6F47-CB93-2290-15977410AE25}"/>
              </a:ext>
            </a:extLst>
          </p:cNvPr>
          <p:cNvPicPr>
            <a:picLocks noChangeAspect="1"/>
          </p:cNvPicPr>
          <p:nvPr/>
        </p:nvPicPr>
        <p:blipFill>
          <a:blip r:embed="rId2"/>
          <a:stretch>
            <a:fillRect/>
          </a:stretch>
        </p:blipFill>
        <p:spPr>
          <a:xfrm>
            <a:off x="5048661" y="1676195"/>
            <a:ext cx="6651192" cy="4013406"/>
          </a:xfrm>
          <a:prstGeom prst="rect">
            <a:avLst/>
          </a:prstGeom>
        </p:spPr>
      </p:pic>
    </p:spTree>
    <p:extLst>
      <p:ext uri="{BB962C8B-B14F-4D97-AF65-F5344CB8AC3E}">
        <p14:creationId xmlns:p14="http://schemas.microsoft.com/office/powerpoint/2010/main" val="4141042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Marcador de texto 5">
            <a:extLst>
              <a:ext uri="{FF2B5EF4-FFF2-40B4-BE49-F238E27FC236}">
                <a16:creationId xmlns:a16="http://schemas.microsoft.com/office/drawing/2014/main" id="{0D03E1FF-95BA-BC27-902D-A9602AAAF9D8}"/>
              </a:ext>
            </a:extLst>
          </p:cNvPr>
          <p:cNvSpPr>
            <a:spLocks noGrp="1"/>
          </p:cNvSpPr>
          <p:nvPr>
            <p:ph type="body" sz="half" idx="2"/>
          </p:nvPr>
        </p:nvSpPr>
        <p:spPr>
          <a:xfrm>
            <a:off x="957702" y="1488638"/>
            <a:ext cx="10352199" cy="558800"/>
          </a:xfrm>
        </p:spPr>
        <p:txBody>
          <a:bodyPr/>
          <a:lstStyle/>
          <a:p>
            <a:r>
              <a:rPr lang="es-ES" dirty="0">
                <a:ln>
                  <a:noFill/>
                </a:ln>
                <a:solidFill>
                  <a:srgbClr val="181818"/>
                </a:solidFill>
                <a:effectLst/>
              </a:rPr>
              <a:t>Ejemplo de figura con nota general, resaltando las abreviaturas:</a:t>
            </a:r>
          </a:p>
        </p:txBody>
      </p:sp>
      <p:graphicFrame>
        <p:nvGraphicFramePr>
          <p:cNvPr id="7" name="Tabla 7">
            <a:extLst>
              <a:ext uri="{FF2B5EF4-FFF2-40B4-BE49-F238E27FC236}">
                <a16:creationId xmlns:a16="http://schemas.microsoft.com/office/drawing/2014/main" id="{E0B2E609-7956-AF0E-050F-270BAC9704BD}"/>
              </a:ext>
            </a:extLst>
          </p:cNvPr>
          <p:cNvGraphicFramePr>
            <a:graphicFrameLocks noGrp="1"/>
          </p:cNvGraphicFramePr>
          <p:nvPr>
            <p:extLst>
              <p:ext uri="{D42A27DB-BD31-4B8C-83A1-F6EECF244321}">
                <p14:modId xmlns:p14="http://schemas.microsoft.com/office/powerpoint/2010/main" val="31076013"/>
              </p:ext>
            </p:extLst>
          </p:nvPr>
        </p:nvGraphicFramePr>
        <p:xfrm>
          <a:off x="2052935" y="2278743"/>
          <a:ext cx="9677994" cy="1021410"/>
        </p:xfrm>
        <a:graphic>
          <a:graphicData uri="http://schemas.openxmlformats.org/drawingml/2006/table">
            <a:tbl>
              <a:tblPr firstRow="1" bandRow="1">
                <a:tableStyleId>{5C22544A-7EE6-4342-B048-85BDC9FD1C3A}</a:tableStyleId>
              </a:tblPr>
              <a:tblGrid>
                <a:gridCol w="9677994">
                  <a:extLst>
                    <a:ext uri="{9D8B030D-6E8A-4147-A177-3AD203B41FA5}">
                      <a16:colId xmlns:a16="http://schemas.microsoft.com/office/drawing/2014/main" val="3917251684"/>
                    </a:ext>
                  </a:extLst>
                </a:gridCol>
              </a:tblGrid>
              <a:tr h="419705">
                <a:tc>
                  <a:txBody>
                    <a:bodyPr/>
                    <a:lstStyle/>
                    <a:p>
                      <a:pPr algn="l">
                        <a:lnSpc>
                          <a:spcPct val="150000"/>
                        </a:lnSpc>
                      </a:pPr>
                      <a:r>
                        <a:rPr lang="es-ES" b="1" dirty="0">
                          <a:solidFill>
                            <a:schemeClr val="bg1"/>
                          </a:solidFill>
                        </a:rPr>
                        <a:t>Figura 2</a:t>
                      </a:r>
                      <a:endParaRPr lang="es-PE" b="1" dirty="0">
                        <a:solidFill>
                          <a:schemeClr val="bg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446417298"/>
                  </a:ext>
                </a:extLst>
              </a:tr>
              <a:tr h="563448">
                <a:tc>
                  <a:txBody>
                    <a:bodyPr/>
                    <a:lstStyle/>
                    <a:p>
                      <a:pPr algn="l">
                        <a:lnSpc>
                          <a:spcPct val="150000"/>
                        </a:lnSpc>
                      </a:pPr>
                      <a:r>
                        <a:rPr lang="es-ES" i="1" dirty="0"/>
                        <a:t>Regiones del cerebro sensibles a evaluación de deshumanización, agrado y similitud con el yo</a:t>
                      </a:r>
                      <a:endParaRPr lang="es-PE" i="1" dirty="0"/>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967493781"/>
                  </a:ext>
                </a:extLst>
              </a:tr>
            </a:tbl>
          </a:graphicData>
        </a:graphic>
      </p:graphicFrame>
      <p:pic>
        <p:nvPicPr>
          <p:cNvPr id="4" name="Imagen 3">
            <a:extLst>
              <a:ext uri="{FF2B5EF4-FFF2-40B4-BE49-F238E27FC236}">
                <a16:creationId xmlns:a16="http://schemas.microsoft.com/office/drawing/2014/main" id="{C3372F28-A416-E9E0-3A29-F2BC2AFECD07}"/>
              </a:ext>
            </a:extLst>
          </p:cNvPr>
          <p:cNvPicPr>
            <a:picLocks noChangeAspect="1"/>
          </p:cNvPicPr>
          <p:nvPr/>
        </p:nvPicPr>
        <p:blipFill>
          <a:blip r:embed="rId2"/>
          <a:stretch>
            <a:fillRect/>
          </a:stretch>
        </p:blipFill>
        <p:spPr>
          <a:xfrm>
            <a:off x="2128540" y="3300153"/>
            <a:ext cx="8010525" cy="2362200"/>
          </a:xfrm>
          <a:prstGeom prst="rect">
            <a:avLst/>
          </a:prstGeom>
        </p:spPr>
      </p:pic>
    </p:spTree>
    <p:extLst>
      <p:ext uri="{BB962C8B-B14F-4D97-AF65-F5344CB8AC3E}">
        <p14:creationId xmlns:p14="http://schemas.microsoft.com/office/powerpoint/2010/main" val="2692422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Marcador de texto 5">
            <a:extLst>
              <a:ext uri="{FF2B5EF4-FFF2-40B4-BE49-F238E27FC236}">
                <a16:creationId xmlns:a16="http://schemas.microsoft.com/office/drawing/2014/main" id="{0D03E1FF-95BA-BC27-902D-A9602AAAF9D8}"/>
              </a:ext>
            </a:extLst>
          </p:cNvPr>
          <p:cNvSpPr>
            <a:spLocks noGrp="1"/>
          </p:cNvSpPr>
          <p:nvPr>
            <p:ph type="body" sz="half" idx="2"/>
          </p:nvPr>
        </p:nvSpPr>
        <p:spPr>
          <a:xfrm>
            <a:off x="919900" y="0"/>
            <a:ext cx="10352199" cy="558800"/>
          </a:xfrm>
        </p:spPr>
        <p:txBody>
          <a:bodyPr/>
          <a:lstStyle/>
          <a:p>
            <a:r>
              <a:rPr lang="es-ES" dirty="0">
                <a:ln>
                  <a:noFill/>
                </a:ln>
                <a:solidFill>
                  <a:srgbClr val="181818"/>
                </a:solidFill>
                <a:effectLst/>
              </a:rPr>
              <a:t>Ejemplo de figura con nota general:</a:t>
            </a:r>
          </a:p>
        </p:txBody>
      </p:sp>
      <p:graphicFrame>
        <p:nvGraphicFramePr>
          <p:cNvPr id="7" name="Tabla 7">
            <a:extLst>
              <a:ext uri="{FF2B5EF4-FFF2-40B4-BE49-F238E27FC236}">
                <a16:creationId xmlns:a16="http://schemas.microsoft.com/office/drawing/2014/main" id="{E0B2E609-7956-AF0E-050F-270BAC9704BD}"/>
              </a:ext>
            </a:extLst>
          </p:cNvPr>
          <p:cNvGraphicFramePr>
            <a:graphicFrameLocks noGrp="1"/>
          </p:cNvGraphicFramePr>
          <p:nvPr>
            <p:extLst>
              <p:ext uri="{D42A27DB-BD31-4B8C-83A1-F6EECF244321}">
                <p14:modId xmlns:p14="http://schemas.microsoft.com/office/powerpoint/2010/main" val="1908677347"/>
              </p:ext>
            </p:extLst>
          </p:nvPr>
        </p:nvGraphicFramePr>
        <p:xfrm>
          <a:off x="3199719" y="419100"/>
          <a:ext cx="8072380" cy="1021410"/>
        </p:xfrm>
        <a:graphic>
          <a:graphicData uri="http://schemas.openxmlformats.org/drawingml/2006/table">
            <a:tbl>
              <a:tblPr firstRow="1" bandRow="1">
                <a:tableStyleId>{5C22544A-7EE6-4342-B048-85BDC9FD1C3A}</a:tableStyleId>
              </a:tblPr>
              <a:tblGrid>
                <a:gridCol w="8072380">
                  <a:extLst>
                    <a:ext uri="{9D8B030D-6E8A-4147-A177-3AD203B41FA5}">
                      <a16:colId xmlns:a16="http://schemas.microsoft.com/office/drawing/2014/main" val="3917251684"/>
                    </a:ext>
                  </a:extLst>
                </a:gridCol>
              </a:tblGrid>
              <a:tr h="419705">
                <a:tc>
                  <a:txBody>
                    <a:bodyPr/>
                    <a:lstStyle/>
                    <a:p>
                      <a:pPr algn="l">
                        <a:lnSpc>
                          <a:spcPct val="150000"/>
                        </a:lnSpc>
                      </a:pPr>
                      <a:r>
                        <a:rPr lang="es-ES" b="1" dirty="0">
                          <a:solidFill>
                            <a:schemeClr val="bg1"/>
                          </a:solidFill>
                        </a:rPr>
                        <a:t>Figura 3</a:t>
                      </a:r>
                      <a:endParaRPr lang="es-PE" b="1" dirty="0">
                        <a:solidFill>
                          <a:schemeClr val="bg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446417298"/>
                  </a:ext>
                </a:extLst>
              </a:tr>
              <a:tr h="563448">
                <a:tc>
                  <a:txBody>
                    <a:bodyPr/>
                    <a:lstStyle/>
                    <a:p>
                      <a:pPr algn="l">
                        <a:lnSpc>
                          <a:spcPct val="150000"/>
                        </a:lnSpc>
                      </a:pPr>
                      <a:r>
                        <a:rPr lang="es-ES" i="1" dirty="0"/>
                        <a:t>Diagrama de flujo CONSORT de los participantes</a:t>
                      </a:r>
                      <a:endParaRPr lang="es-PE" i="1" dirty="0"/>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967493781"/>
                  </a:ext>
                </a:extLst>
              </a:tr>
            </a:tbl>
          </a:graphicData>
        </a:graphic>
      </p:graphicFrame>
      <p:pic>
        <p:nvPicPr>
          <p:cNvPr id="8" name="Imagen 7">
            <a:extLst>
              <a:ext uri="{FF2B5EF4-FFF2-40B4-BE49-F238E27FC236}">
                <a16:creationId xmlns:a16="http://schemas.microsoft.com/office/drawing/2014/main" id="{B6D5C8CE-BC27-2A76-DBA0-829F6217CEEE}"/>
              </a:ext>
            </a:extLst>
          </p:cNvPr>
          <p:cNvPicPr>
            <a:picLocks noChangeAspect="1"/>
          </p:cNvPicPr>
          <p:nvPr/>
        </p:nvPicPr>
        <p:blipFill>
          <a:blip r:embed="rId2"/>
          <a:stretch>
            <a:fillRect/>
          </a:stretch>
        </p:blipFill>
        <p:spPr>
          <a:xfrm>
            <a:off x="3199719" y="1300810"/>
            <a:ext cx="4943475" cy="4953000"/>
          </a:xfrm>
          <a:prstGeom prst="rect">
            <a:avLst/>
          </a:prstGeom>
        </p:spPr>
      </p:pic>
      <p:pic>
        <p:nvPicPr>
          <p:cNvPr id="11" name="Imagen 10">
            <a:extLst>
              <a:ext uri="{FF2B5EF4-FFF2-40B4-BE49-F238E27FC236}">
                <a16:creationId xmlns:a16="http://schemas.microsoft.com/office/drawing/2014/main" id="{2084FDCC-2B10-CDEA-87F0-F19960E3BE99}"/>
              </a:ext>
            </a:extLst>
          </p:cNvPr>
          <p:cNvPicPr>
            <a:picLocks noChangeAspect="1"/>
          </p:cNvPicPr>
          <p:nvPr/>
        </p:nvPicPr>
        <p:blipFill>
          <a:blip r:embed="rId3"/>
          <a:stretch>
            <a:fillRect/>
          </a:stretch>
        </p:blipFill>
        <p:spPr>
          <a:xfrm>
            <a:off x="3199719" y="6256952"/>
            <a:ext cx="4391025" cy="438150"/>
          </a:xfrm>
          <a:prstGeom prst="rect">
            <a:avLst/>
          </a:prstGeom>
        </p:spPr>
      </p:pic>
      <p:sp>
        <p:nvSpPr>
          <p:cNvPr id="12" name="Globo: línea doblada con barra de énfasis 11">
            <a:extLst>
              <a:ext uri="{FF2B5EF4-FFF2-40B4-BE49-F238E27FC236}">
                <a16:creationId xmlns:a16="http://schemas.microsoft.com/office/drawing/2014/main" id="{AA7B4E12-00AC-D763-8564-A9DF3EB8A82B}"/>
              </a:ext>
            </a:extLst>
          </p:cNvPr>
          <p:cNvSpPr/>
          <p:nvPr/>
        </p:nvSpPr>
        <p:spPr>
          <a:xfrm>
            <a:off x="8958655" y="4693723"/>
            <a:ext cx="2587593" cy="1527430"/>
          </a:xfrm>
          <a:prstGeom prst="accentCallout2">
            <a:avLst>
              <a:gd name="adj1" fmla="val 18750"/>
              <a:gd name="adj2" fmla="val -8333"/>
              <a:gd name="adj3" fmla="val 18750"/>
              <a:gd name="adj4" fmla="val -16667"/>
              <a:gd name="adj5" fmla="val 16190"/>
              <a:gd name="adj6" fmla="val -86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Las tablas y figuras se van centradas</a:t>
            </a:r>
            <a:endParaRPr lang="es-PE" b="1" dirty="0"/>
          </a:p>
        </p:txBody>
      </p:sp>
      <p:pic>
        <p:nvPicPr>
          <p:cNvPr id="13" name="Gráfico 12" descr="Informática en la nube con relleno sólido">
            <a:extLst>
              <a:ext uri="{FF2B5EF4-FFF2-40B4-BE49-F238E27FC236}">
                <a16:creationId xmlns:a16="http://schemas.microsoft.com/office/drawing/2014/main" id="{D7D46C49-2A61-96B1-0B70-CD988B1DA2E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14774" y="3048647"/>
            <a:ext cx="1457325" cy="1457325"/>
          </a:xfrm>
          <a:prstGeom prst="rect">
            <a:avLst/>
          </a:prstGeom>
        </p:spPr>
      </p:pic>
    </p:spTree>
    <p:extLst>
      <p:ext uri="{BB962C8B-B14F-4D97-AF65-F5344CB8AC3E}">
        <p14:creationId xmlns:p14="http://schemas.microsoft.com/office/powerpoint/2010/main" val="2884768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ángulo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Imagen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727498" y="1524000"/>
            <a:ext cx="4538124" cy="970450"/>
          </a:xfrm>
        </p:spPr>
        <p:txBody>
          <a:bodyPr rtlCol="0" anchor="b">
            <a:normAutofit fontScale="90000"/>
          </a:bodyPr>
          <a:lstStyle/>
          <a:p>
            <a:pPr algn="l"/>
            <a:r>
              <a:rPr lang="es-ES" sz="3600" dirty="0"/>
              <a:t>GUÍA PARA APLICAR  </a:t>
            </a:r>
            <a:r>
              <a:rPr lang="es-ES" sz="4400" b="1" dirty="0"/>
              <a:t>EL MANUAL APA</a:t>
            </a:r>
            <a:br>
              <a:rPr lang="es-ES" sz="4000" b="1" dirty="0"/>
            </a:br>
            <a:r>
              <a:rPr lang="es-ES" sz="4000" b="1" dirty="0"/>
              <a:t>Sétima edición</a:t>
            </a:r>
            <a:endParaRPr lang="es-ES" sz="4000" dirty="0"/>
          </a:p>
        </p:txBody>
      </p:sp>
      <p:sp>
        <p:nvSpPr>
          <p:cNvPr id="24" name="Marcador de contenido 2">
            <a:extLst>
              <a:ext uri="{FF2B5EF4-FFF2-40B4-BE49-F238E27FC236}">
                <a16:creationId xmlns:a16="http://schemas.microsoft.com/office/drawing/2014/main" id="{F260476B-CCA6-412B-A9C5-399C34AE6F05}"/>
              </a:ext>
            </a:extLst>
          </p:cNvPr>
          <p:cNvSpPr>
            <a:spLocks noGrp="1"/>
          </p:cNvSpPr>
          <p:nvPr>
            <p:ph idx="1"/>
          </p:nvPr>
        </p:nvSpPr>
        <p:spPr>
          <a:xfrm>
            <a:off x="7035021" y="3408848"/>
            <a:ext cx="4403596" cy="2794244"/>
          </a:xfrm>
        </p:spPr>
        <p:txBody>
          <a:bodyPr rtlCol="0" anchor="t">
            <a:normAutofit/>
          </a:bodyPr>
          <a:lstStyle/>
          <a:p>
            <a:pPr marL="36900" lvl="0" indent="0" rtl="0">
              <a:buNone/>
            </a:pPr>
            <a:r>
              <a:rPr lang="es-ES" sz="2400" dirty="0"/>
              <a:t>Dra. MARTINA BAZÁN</a:t>
            </a:r>
          </a:p>
          <a:p>
            <a:pPr marL="36900" lvl="0" indent="0" rtl="0">
              <a:buNone/>
            </a:pPr>
            <a:r>
              <a:rPr lang="es-ES" sz="2000" dirty="0"/>
              <a:t>Universidad Nacional de Educación Enrique Guzmán y Valle Alma Máter del Magisterio Nacional VICERRECTORADO DE INVESTIGACIÓN</a:t>
            </a:r>
            <a:endParaRPr lang="es-ES" sz="2400" dirty="0"/>
          </a:p>
          <a:p>
            <a:pPr rtl="0"/>
            <a:endParaRPr lang="es-ES" sz="2400" dirty="0"/>
          </a:p>
        </p:txBody>
      </p:sp>
    </p:spTree>
    <p:extLst>
      <p:ext uri="{BB962C8B-B14F-4D97-AF65-F5344CB8AC3E}">
        <p14:creationId xmlns:p14="http://schemas.microsoft.com/office/powerpoint/2010/main" val="3713762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40A307B-0347-8327-791D-95BA3241FFDB}"/>
              </a:ext>
            </a:extLst>
          </p:cNvPr>
          <p:cNvSpPr>
            <a:spLocks noGrp="1"/>
          </p:cNvSpPr>
          <p:nvPr>
            <p:ph type="title"/>
          </p:nvPr>
        </p:nvSpPr>
        <p:spPr/>
        <p:txBody>
          <a:bodyPr/>
          <a:lstStyle/>
          <a:p>
            <a:r>
              <a:rPr lang="es-ES" dirty="0"/>
              <a:t>IV. TABLAS Y FIGURAS </a:t>
            </a:r>
            <a:endParaRPr lang="es-PE" dirty="0"/>
          </a:p>
        </p:txBody>
      </p:sp>
      <p:sp>
        <p:nvSpPr>
          <p:cNvPr id="5" name="Marcador de texto 4">
            <a:extLst>
              <a:ext uri="{FF2B5EF4-FFF2-40B4-BE49-F238E27FC236}">
                <a16:creationId xmlns:a16="http://schemas.microsoft.com/office/drawing/2014/main" id="{BA441824-8380-8553-0542-67FA8C937A93}"/>
              </a:ext>
            </a:extLst>
          </p:cNvPr>
          <p:cNvSpPr>
            <a:spLocks noGrp="1"/>
          </p:cNvSpPr>
          <p:nvPr>
            <p:ph type="body" sz="half" idx="2"/>
          </p:nvPr>
        </p:nvSpPr>
        <p:spPr/>
        <p:txBody>
          <a:bodyPr/>
          <a:lstStyle/>
          <a:p>
            <a:r>
              <a:rPr lang="es-ES" dirty="0"/>
              <a:t>Las tablas y las figuras permiten a los autores presentar una gran cantidad de información de manera eficiente y hacer sus datos más comprensibles.</a:t>
            </a:r>
            <a:endParaRPr lang="es-PE" dirty="0"/>
          </a:p>
        </p:txBody>
      </p:sp>
      <p:pic>
        <p:nvPicPr>
          <p:cNvPr id="7" name="Gráfico 6" descr="Informática en la nube con relleno sólido">
            <a:extLst>
              <a:ext uri="{FF2B5EF4-FFF2-40B4-BE49-F238E27FC236}">
                <a16:creationId xmlns:a16="http://schemas.microsoft.com/office/drawing/2014/main" id="{FD23AC22-8B96-6109-0E97-F963168DB85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67337" y="1971675"/>
            <a:ext cx="1457325" cy="1457325"/>
          </a:xfrm>
          <a:prstGeom prst="rect">
            <a:avLst/>
          </a:prstGeom>
        </p:spPr>
      </p:pic>
    </p:spTree>
    <p:extLst>
      <p:ext uri="{BB962C8B-B14F-4D97-AF65-F5344CB8AC3E}">
        <p14:creationId xmlns:p14="http://schemas.microsoft.com/office/powerpoint/2010/main" val="2618031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4A19916-D7F5-8073-2FA9-222CC522B358}"/>
              </a:ext>
            </a:extLst>
          </p:cNvPr>
          <p:cNvSpPr>
            <a:spLocks noGrp="1"/>
          </p:cNvSpPr>
          <p:nvPr>
            <p:ph type="title"/>
          </p:nvPr>
        </p:nvSpPr>
        <p:spPr/>
        <p:txBody>
          <a:bodyPr/>
          <a:lstStyle/>
          <a:p>
            <a:r>
              <a:rPr lang="es-ES" dirty="0"/>
              <a:t>4.1. FORMATO DE TABLAS</a:t>
            </a:r>
            <a:endParaRPr lang="es-PE" dirty="0"/>
          </a:p>
        </p:txBody>
      </p:sp>
      <p:sp>
        <p:nvSpPr>
          <p:cNvPr id="5" name="Marcador de contenido 4">
            <a:extLst>
              <a:ext uri="{FF2B5EF4-FFF2-40B4-BE49-F238E27FC236}">
                <a16:creationId xmlns:a16="http://schemas.microsoft.com/office/drawing/2014/main" id="{4AFDBAE1-F3E6-4C06-3D19-13A50851F630}"/>
              </a:ext>
            </a:extLst>
          </p:cNvPr>
          <p:cNvSpPr>
            <a:spLocks noGrp="1"/>
          </p:cNvSpPr>
          <p:nvPr>
            <p:ph idx="1"/>
          </p:nvPr>
        </p:nvSpPr>
        <p:spPr>
          <a:xfrm>
            <a:off x="4855633" y="609601"/>
            <a:ext cx="6411924" cy="508000"/>
          </a:xfrm>
        </p:spPr>
        <p:txBody>
          <a:bodyPr>
            <a:normAutofit/>
          </a:bodyPr>
          <a:lstStyle/>
          <a:p>
            <a:pPr marL="36900" indent="0">
              <a:buNone/>
            </a:pPr>
            <a:r>
              <a:rPr lang="es-ES" sz="2000" b="1" dirty="0">
                <a:solidFill>
                  <a:srgbClr val="FFC000"/>
                </a:solidFill>
              </a:rPr>
              <a:t>4.1.2. Título</a:t>
            </a:r>
            <a:endParaRPr lang="es-PE" sz="2000" b="1" dirty="0">
              <a:solidFill>
                <a:srgbClr val="FFC000"/>
              </a:solidFill>
            </a:endParaRPr>
          </a:p>
        </p:txBody>
      </p:sp>
      <p:sp>
        <p:nvSpPr>
          <p:cNvPr id="6" name="Marcador de texto 5">
            <a:extLst>
              <a:ext uri="{FF2B5EF4-FFF2-40B4-BE49-F238E27FC236}">
                <a16:creationId xmlns:a16="http://schemas.microsoft.com/office/drawing/2014/main" id="{5FB70EDC-C2F9-A8A4-16F8-D4157AF1BA3B}"/>
              </a:ext>
            </a:extLst>
          </p:cNvPr>
          <p:cNvSpPr>
            <a:spLocks noGrp="1"/>
          </p:cNvSpPr>
          <p:nvPr>
            <p:ph type="body" sz="half" idx="2"/>
          </p:nvPr>
        </p:nvSpPr>
        <p:spPr/>
        <p:txBody>
          <a:bodyPr/>
          <a:lstStyle/>
          <a:p>
            <a:r>
              <a:rPr lang="es-ES" sz="2000" b="1" dirty="0">
                <a:solidFill>
                  <a:srgbClr val="FFC000"/>
                </a:solidFill>
              </a:rPr>
              <a:t>4.1.1. Número</a:t>
            </a:r>
          </a:p>
          <a:p>
            <a:r>
              <a:rPr lang="es-ES" dirty="0"/>
              <a:t>Escriba la palabra ‘Tabla’ y el número ‘1’ en negritas y a ras de la izquierda de la tabla (es decir, sin sangría y sin centrar y sin punto) (p. ej. Tabla 1). Tamaño de fuente: 10 puntos.</a:t>
            </a:r>
            <a:endParaRPr lang="es-PE" b="1" dirty="0">
              <a:solidFill>
                <a:srgbClr val="FFC000"/>
              </a:solidFill>
            </a:endParaRPr>
          </a:p>
        </p:txBody>
      </p:sp>
      <p:graphicFrame>
        <p:nvGraphicFramePr>
          <p:cNvPr id="7" name="Tabla 7">
            <a:extLst>
              <a:ext uri="{FF2B5EF4-FFF2-40B4-BE49-F238E27FC236}">
                <a16:creationId xmlns:a16="http://schemas.microsoft.com/office/drawing/2014/main" id="{0ED436E3-368C-B99B-33D7-E0DFC0C1A1F1}"/>
              </a:ext>
            </a:extLst>
          </p:cNvPr>
          <p:cNvGraphicFramePr>
            <a:graphicFrameLocks noGrp="1"/>
          </p:cNvGraphicFramePr>
          <p:nvPr>
            <p:extLst>
              <p:ext uri="{D42A27DB-BD31-4B8C-83A1-F6EECF244321}">
                <p14:modId xmlns:p14="http://schemas.microsoft.com/office/powerpoint/2010/main" val="3021558530"/>
              </p:ext>
            </p:extLst>
          </p:nvPr>
        </p:nvGraphicFramePr>
        <p:xfrm>
          <a:off x="5074896" y="2431518"/>
          <a:ext cx="6885516" cy="3950208"/>
        </p:xfrm>
        <a:graphic>
          <a:graphicData uri="http://schemas.openxmlformats.org/drawingml/2006/table">
            <a:tbl>
              <a:tblPr firstRow="1" bandRow="1">
                <a:tableStyleId>{5C22544A-7EE6-4342-B048-85BDC9FD1C3A}</a:tableStyleId>
              </a:tblPr>
              <a:tblGrid>
                <a:gridCol w="1406587">
                  <a:extLst>
                    <a:ext uri="{9D8B030D-6E8A-4147-A177-3AD203B41FA5}">
                      <a16:colId xmlns:a16="http://schemas.microsoft.com/office/drawing/2014/main" val="1088851854"/>
                    </a:ext>
                  </a:extLst>
                </a:gridCol>
                <a:gridCol w="3650129">
                  <a:extLst>
                    <a:ext uri="{9D8B030D-6E8A-4147-A177-3AD203B41FA5}">
                      <a16:colId xmlns:a16="http://schemas.microsoft.com/office/drawing/2014/main" val="272860205"/>
                    </a:ext>
                  </a:extLst>
                </a:gridCol>
                <a:gridCol w="1828800">
                  <a:extLst>
                    <a:ext uri="{9D8B030D-6E8A-4147-A177-3AD203B41FA5}">
                      <a16:colId xmlns:a16="http://schemas.microsoft.com/office/drawing/2014/main" val="318724293"/>
                    </a:ext>
                  </a:extLst>
                </a:gridCol>
              </a:tblGrid>
              <a:tr h="370840">
                <a:tc>
                  <a:txBody>
                    <a:bodyPr/>
                    <a:lstStyle/>
                    <a:p>
                      <a:r>
                        <a:rPr lang="es-ES" sz="1600" b="1" dirty="0">
                          <a:solidFill>
                            <a:schemeClr val="bg1"/>
                          </a:solidFill>
                        </a:rPr>
                        <a:t>Calidad del título</a:t>
                      </a:r>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s-ES" sz="1600" b="1" dirty="0">
                          <a:solidFill>
                            <a:schemeClr val="bg1"/>
                          </a:solidFill>
                        </a:rPr>
                        <a:t>Ejemplo de título en la taba</a:t>
                      </a:r>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s-ES" sz="1600" b="1" dirty="0">
                          <a:solidFill>
                            <a:schemeClr val="bg1"/>
                          </a:solidFill>
                        </a:rPr>
                        <a:t>Citación narrativa</a:t>
                      </a:r>
                      <a:endParaRPr lang="es-PE"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895291477"/>
                  </a:ext>
                </a:extLst>
              </a:tr>
              <a:tr h="370840">
                <a:tc>
                  <a:txBody>
                    <a:bodyPr/>
                    <a:lstStyle/>
                    <a:p>
                      <a:pPr>
                        <a:lnSpc>
                          <a:spcPct val="150000"/>
                        </a:lnSpc>
                      </a:pPr>
                      <a:r>
                        <a:rPr lang="es-ES" sz="1400" b="0" dirty="0">
                          <a:solidFill>
                            <a:schemeClr val="bg1"/>
                          </a:solidFill>
                        </a:rPr>
                        <a:t>Demasiado general</a:t>
                      </a:r>
                      <a:endParaRPr lang="es-PE" sz="1400" b="0"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99FFCC"/>
                    </a:solidFill>
                  </a:tcPr>
                </a:tc>
                <a:tc>
                  <a:txBody>
                    <a:bodyPr/>
                    <a:lstStyle/>
                    <a:p>
                      <a:pPr>
                        <a:lnSpc>
                          <a:spcPct val="150000"/>
                        </a:lnSpc>
                      </a:pPr>
                      <a:r>
                        <a:rPr lang="es-ES" sz="1400" i="1" dirty="0">
                          <a:solidFill>
                            <a:schemeClr val="bg1"/>
                          </a:solidFill>
                        </a:rPr>
                        <a:t>Relación entre las carreras universitarias y el rendimiento</a:t>
                      </a:r>
                      <a:endParaRPr lang="es-PE" sz="1400" i="1"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99FFCC"/>
                    </a:solidFill>
                  </a:tcPr>
                </a:tc>
                <a:tc>
                  <a:txBody>
                    <a:bodyPr/>
                    <a:lstStyle/>
                    <a:p>
                      <a:pPr>
                        <a:lnSpc>
                          <a:spcPct val="150000"/>
                        </a:lnSpc>
                      </a:pPr>
                      <a:r>
                        <a:rPr lang="es-ES" sz="1400" dirty="0">
                          <a:solidFill>
                            <a:schemeClr val="bg1"/>
                          </a:solidFill>
                        </a:rPr>
                        <a:t>No esta claro qué datos presenta la tabla</a:t>
                      </a:r>
                      <a:endParaRPr lang="es-PE" sz="1400"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99FFCC"/>
                    </a:solidFill>
                  </a:tcPr>
                </a:tc>
                <a:extLst>
                  <a:ext uri="{0D108BD9-81ED-4DB2-BD59-A6C34878D82A}">
                    <a16:rowId xmlns:a16="http://schemas.microsoft.com/office/drawing/2014/main" val="1351465598"/>
                  </a:ext>
                </a:extLst>
              </a:tr>
              <a:tr h="370840">
                <a:tc>
                  <a:txBody>
                    <a:bodyPr/>
                    <a:lstStyle/>
                    <a:p>
                      <a:pPr>
                        <a:lnSpc>
                          <a:spcPct val="150000"/>
                        </a:lnSpc>
                      </a:pPr>
                      <a:r>
                        <a:rPr lang="es-ES" sz="1400" dirty="0">
                          <a:solidFill>
                            <a:schemeClr val="bg1"/>
                          </a:solidFill>
                        </a:rPr>
                        <a:t>Demasiado detallado</a:t>
                      </a:r>
                      <a:endParaRPr lang="es-PE" sz="14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9FFCC"/>
                    </a:solidFill>
                  </a:tcPr>
                </a:tc>
                <a:tc>
                  <a:txBody>
                    <a:bodyPr/>
                    <a:lstStyle/>
                    <a:p>
                      <a:pPr>
                        <a:lnSpc>
                          <a:spcPct val="150000"/>
                        </a:lnSpc>
                      </a:pPr>
                      <a:r>
                        <a:rPr lang="es-ES" sz="1400" dirty="0">
                          <a:solidFill>
                            <a:schemeClr val="bg1"/>
                          </a:solidFill>
                        </a:rPr>
                        <a:t>Calificaciones medias de los exámenes A,B y C de los estudiantes de Psicología, Física, Ingles e Ingeniería</a:t>
                      </a:r>
                      <a:endParaRPr lang="es-PE" sz="14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9FFCC"/>
                    </a:solidFill>
                  </a:tcPr>
                </a:tc>
                <a:tc>
                  <a:txBody>
                    <a:bodyPr/>
                    <a:lstStyle/>
                    <a:p>
                      <a:pPr>
                        <a:lnSpc>
                          <a:spcPct val="150000"/>
                        </a:lnSpc>
                      </a:pPr>
                      <a:r>
                        <a:rPr lang="es-ES" sz="1400" dirty="0">
                          <a:solidFill>
                            <a:schemeClr val="bg1"/>
                          </a:solidFill>
                        </a:rPr>
                        <a:t>El titulo duplica la información de los títulos dentro de la tabla</a:t>
                      </a:r>
                      <a:endParaRPr lang="es-PE" sz="14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9FFCC"/>
                    </a:solidFill>
                  </a:tcPr>
                </a:tc>
                <a:extLst>
                  <a:ext uri="{0D108BD9-81ED-4DB2-BD59-A6C34878D82A}">
                    <a16:rowId xmlns:a16="http://schemas.microsoft.com/office/drawing/2014/main" val="1856638480"/>
                  </a:ext>
                </a:extLst>
              </a:tr>
              <a:tr h="0">
                <a:tc>
                  <a:txBody>
                    <a:bodyPr/>
                    <a:lstStyle/>
                    <a:p>
                      <a:pPr>
                        <a:lnSpc>
                          <a:spcPct val="150000"/>
                        </a:lnSpc>
                      </a:pPr>
                      <a:r>
                        <a:rPr lang="es-ES" sz="1400" dirty="0">
                          <a:solidFill>
                            <a:schemeClr val="bg1"/>
                          </a:solidFill>
                        </a:rPr>
                        <a:t>Efectivo </a:t>
                      </a:r>
                      <a:endParaRPr lang="es-PE" sz="14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9FFCC"/>
                    </a:solidFill>
                  </a:tcPr>
                </a:tc>
                <a:tc>
                  <a:txBody>
                    <a:bodyPr/>
                    <a:lstStyle/>
                    <a:p>
                      <a:pPr>
                        <a:lnSpc>
                          <a:spcPct val="150000"/>
                        </a:lnSpc>
                      </a:pPr>
                      <a:r>
                        <a:rPr lang="es-ES" sz="1400" dirty="0">
                          <a:solidFill>
                            <a:schemeClr val="bg1"/>
                          </a:solidFill>
                        </a:rPr>
                        <a:t>Calificaciones medias de estudiantes de diferentes carreras universitarias</a:t>
                      </a:r>
                      <a:endParaRPr lang="es-PE" sz="14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9FFCC"/>
                    </a:solidFill>
                  </a:tcPr>
                </a:tc>
                <a:tc>
                  <a:txBody>
                    <a:bodyPr/>
                    <a:lstStyle/>
                    <a:p>
                      <a:pPr>
                        <a:lnSpc>
                          <a:spcPct val="150000"/>
                        </a:lnSpc>
                      </a:pPr>
                      <a:r>
                        <a:rPr lang="es-ES" sz="1400" dirty="0">
                          <a:solidFill>
                            <a:schemeClr val="bg1"/>
                          </a:solidFill>
                        </a:rPr>
                        <a:t>El título es específico, pero no redundante con los títulos de la tabla</a:t>
                      </a:r>
                      <a:endParaRPr lang="es-PE" sz="14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9FFCC"/>
                    </a:solidFill>
                  </a:tcPr>
                </a:tc>
                <a:extLst>
                  <a:ext uri="{0D108BD9-81ED-4DB2-BD59-A6C34878D82A}">
                    <a16:rowId xmlns:a16="http://schemas.microsoft.com/office/drawing/2014/main" val="1321087993"/>
                  </a:ext>
                </a:extLst>
              </a:tr>
            </a:tbl>
          </a:graphicData>
        </a:graphic>
      </p:graphicFrame>
      <p:sp>
        <p:nvSpPr>
          <p:cNvPr id="8" name="Marcador de texto 5">
            <a:extLst>
              <a:ext uri="{FF2B5EF4-FFF2-40B4-BE49-F238E27FC236}">
                <a16:creationId xmlns:a16="http://schemas.microsoft.com/office/drawing/2014/main" id="{774824D9-B0CD-4798-F588-CD65FD6E0C4B}"/>
              </a:ext>
            </a:extLst>
          </p:cNvPr>
          <p:cNvSpPr txBox="1">
            <a:spLocks/>
          </p:cNvSpPr>
          <p:nvPr/>
        </p:nvSpPr>
        <p:spPr>
          <a:xfrm>
            <a:off x="5309845" y="1046471"/>
            <a:ext cx="6411924" cy="1385047"/>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S" dirty="0"/>
              <a:t>Dé un título breve pero claro y explicativo a cada tabla, de preferencia en una línea; el contenido básico de la tabla debe inferirse fácilmente del título. Escriba el título de la tabla en letra cursiva debajo del número de tabla y deje espacio y medio entre estos. Evite los títulos de tablas demasiado generales o detallados. Tamaño de fuente: 10 puntos</a:t>
            </a:r>
            <a:endParaRPr lang="es-PE" b="1" dirty="0">
              <a:solidFill>
                <a:srgbClr val="FFC000"/>
              </a:solidFill>
            </a:endParaRPr>
          </a:p>
        </p:txBody>
      </p:sp>
    </p:spTree>
    <p:extLst>
      <p:ext uri="{BB962C8B-B14F-4D97-AF65-F5344CB8AC3E}">
        <p14:creationId xmlns:p14="http://schemas.microsoft.com/office/powerpoint/2010/main" val="196737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00CEAC-6CAC-7051-F710-7D1F289EB8FF}"/>
              </a:ext>
            </a:extLst>
          </p:cNvPr>
          <p:cNvSpPr>
            <a:spLocks noGrp="1"/>
          </p:cNvSpPr>
          <p:nvPr>
            <p:ph type="title"/>
          </p:nvPr>
        </p:nvSpPr>
        <p:spPr/>
        <p:txBody>
          <a:bodyPr/>
          <a:lstStyle/>
          <a:p>
            <a:r>
              <a:rPr lang="es-ES" dirty="0"/>
              <a:t>4.1. FORMATO DE TABLAS</a:t>
            </a:r>
            <a:endParaRPr lang="es-PE" dirty="0"/>
          </a:p>
        </p:txBody>
      </p:sp>
      <p:sp>
        <p:nvSpPr>
          <p:cNvPr id="3" name="Marcador de contenido 2">
            <a:extLst>
              <a:ext uri="{FF2B5EF4-FFF2-40B4-BE49-F238E27FC236}">
                <a16:creationId xmlns:a16="http://schemas.microsoft.com/office/drawing/2014/main" id="{D744AB5D-678C-B894-0A05-3737082E0EA5}"/>
              </a:ext>
            </a:extLst>
          </p:cNvPr>
          <p:cNvSpPr>
            <a:spLocks noGrp="1"/>
          </p:cNvSpPr>
          <p:nvPr>
            <p:ph idx="1"/>
          </p:nvPr>
        </p:nvSpPr>
        <p:spPr>
          <a:xfrm>
            <a:off x="5262033" y="1041399"/>
            <a:ext cx="6411924" cy="4648201"/>
          </a:xfrm>
        </p:spPr>
        <p:txBody>
          <a:bodyPr>
            <a:normAutofit lnSpcReduction="10000"/>
          </a:bodyPr>
          <a:lstStyle/>
          <a:p>
            <a:pPr marL="36900" indent="0">
              <a:buNone/>
            </a:pPr>
            <a:r>
              <a:rPr lang="es-ES" sz="2400" b="1" dirty="0">
                <a:solidFill>
                  <a:srgbClr val="FFC000"/>
                </a:solidFill>
              </a:rPr>
              <a:t>4.1.4. Cuerpo (espaciado)</a:t>
            </a:r>
          </a:p>
          <a:p>
            <a:pPr marL="36900" indent="0">
              <a:buNone/>
            </a:pPr>
            <a:r>
              <a:rPr lang="es-ES" sz="1800" dirty="0"/>
              <a:t>El cuerpo de la tabla incluye todas las filas y columnas de una tabla. Una celda es el punto de intersección entre una fila y una columna. El cuerpo puede estar a un solo espacio, a un espacio y medio o a doble espacio.</a:t>
            </a:r>
          </a:p>
          <a:p>
            <a:pPr marL="36900" indent="0">
              <a:buNone/>
            </a:pPr>
            <a:r>
              <a:rPr lang="es-ES" sz="2400" b="1" dirty="0">
                <a:solidFill>
                  <a:srgbClr val="FFC000"/>
                </a:solidFill>
              </a:rPr>
              <a:t>4.1.5. Notas</a:t>
            </a:r>
          </a:p>
          <a:p>
            <a:pPr marL="36900" indent="0">
              <a:buNone/>
            </a:pPr>
            <a:r>
              <a:rPr lang="es-ES" sz="1800" dirty="0"/>
              <a:t>Debajo de la tabla aparecen tres tipos de notas (generales, específicas y de probabilidad), según sea necesario, para describir el contenido de la tabla que no puede entenderse a partir del título o del cuerpo de la tabla solamente (p. ej., definiciones de abreviaturas, atribución de derechos de autor). No todas incluyen notas de tabla. Si el investigador es el propio autor de la tabla, no se requiere indicar la autoría.</a:t>
            </a:r>
            <a:endParaRPr lang="es-ES" sz="1800" b="1" dirty="0">
              <a:solidFill>
                <a:srgbClr val="FFC000"/>
              </a:solidFill>
            </a:endParaRPr>
          </a:p>
          <a:p>
            <a:pPr marL="36900" indent="0">
              <a:buNone/>
            </a:pPr>
            <a:endParaRPr lang="es-ES" sz="1800" dirty="0"/>
          </a:p>
          <a:p>
            <a:pPr marL="36900" indent="0">
              <a:buNone/>
            </a:pPr>
            <a:endParaRPr lang="es-ES" sz="1800" b="1" dirty="0">
              <a:solidFill>
                <a:srgbClr val="FFC000"/>
              </a:solidFill>
            </a:endParaRPr>
          </a:p>
          <a:p>
            <a:pPr marL="36900" indent="0">
              <a:buNone/>
            </a:pPr>
            <a:endParaRPr lang="es-PE" sz="1800" dirty="0"/>
          </a:p>
        </p:txBody>
      </p:sp>
      <p:sp>
        <p:nvSpPr>
          <p:cNvPr id="4" name="Marcador de texto 3">
            <a:extLst>
              <a:ext uri="{FF2B5EF4-FFF2-40B4-BE49-F238E27FC236}">
                <a16:creationId xmlns:a16="http://schemas.microsoft.com/office/drawing/2014/main" id="{3CB43EA2-103D-7D8E-275C-269AE1F53A19}"/>
              </a:ext>
            </a:extLst>
          </p:cNvPr>
          <p:cNvSpPr>
            <a:spLocks noGrp="1"/>
          </p:cNvSpPr>
          <p:nvPr>
            <p:ph type="body" sz="half" idx="2"/>
          </p:nvPr>
        </p:nvSpPr>
        <p:spPr/>
        <p:txBody>
          <a:bodyPr>
            <a:normAutofit lnSpcReduction="10000"/>
          </a:bodyPr>
          <a:lstStyle/>
          <a:p>
            <a:r>
              <a:rPr lang="es-ES" sz="2400" b="1" dirty="0">
                <a:solidFill>
                  <a:srgbClr val="FFC000"/>
                </a:solidFill>
              </a:rPr>
              <a:t>4.1.3. Encabezado</a:t>
            </a:r>
          </a:p>
          <a:p>
            <a:r>
              <a:rPr lang="es-ES" dirty="0"/>
              <a:t>Los encabezados establecen la organización de lo que se informa en la tabla e identifican lo que hay en cada columna. Los que se encuentran en las columnas describen las entradas debajo de ellos. Los de las columnas de las tablas deben ser breves; de ser posible, no tienen que ser más anchos que la información de la columna.</a:t>
            </a:r>
            <a:endParaRPr lang="es-PE" dirty="0"/>
          </a:p>
        </p:txBody>
      </p:sp>
    </p:spTree>
    <p:extLst>
      <p:ext uri="{BB962C8B-B14F-4D97-AF65-F5344CB8AC3E}">
        <p14:creationId xmlns:p14="http://schemas.microsoft.com/office/powerpoint/2010/main" val="1309788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84739C-3797-3E4D-B17F-3F56498DFBAC}"/>
              </a:ext>
            </a:extLst>
          </p:cNvPr>
          <p:cNvSpPr>
            <a:spLocks noGrp="1"/>
          </p:cNvSpPr>
          <p:nvPr>
            <p:ph type="title"/>
          </p:nvPr>
        </p:nvSpPr>
        <p:spPr/>
        <p:txBody>
          <a:bodyPr/>
          <a:lstStyle/>
          <a:p>
            <a:r>
              <a:rPr lang="es-ES" dirty="0"/>
              <a:t>4.1. FORMATO DE TABLAS</a:t>
            </a:r>
            <a:endParaRPr lang="es-PE" dirty="0"/>
          </a:p>
        </p:txBody>
      </p:sp>
      <p:sp>
        <p:nvSpPr>
          <p:cNvPr id="3" name="Marcador de contenido 2">
            <a:extLst>
              <a:ext uri="{FF2B5EF4-FFF2-40B4-BE49-F238E27FC236}">
                <a16:creationId xmlns:a16="http://schemas.microsoft.com/office/drawing/2014/main" id="{AD93DA1A-EDE5-D1AF-308F-14E41B2BB8C2}"/>
              </a:ext>
            </a:extLst>
          </p:cNvPr>
          <p:cNvSpPr>
            <a:spLocks noGrp="1"/>
          </p:cNvSpPr>
          <p:nvPr>
            <p:ph idx="1"/>
          </p:nvPr>
        </p:nvSpPr>
        <p:spPr>
          <a:xfrm>
            <a:off x="4855633" y="609600"/>
            <a:ext cx="6411924" cy="508000"/>
          </a:xfrm>
        </p:spPr>
        <p:txBody>
          <a:bodyPr/>
          <a:lstStyle/>
          <a:p>
            <a:r>
              <a:rPr lang="es-ES" dirty="0"/>
              <a:t>GENERALES</a:t>
            </a:r>
            <a:endParaRPr lang="es-PE" dirty="0"/>
          </a:p>
        </p:txBody>
      </p:sp>
      <p:sp>
        <p:nvSpPr>
          <p:cNvPr id="4" name="Marcador de texto 3">
            <a:extLst>
              <a:ext uri="{FF2B5EF4-FFF2-40B4-BE49-F238E27FC236}">
                <a16:creationId xmlns:a16="http://schemas.microsoft.com/office/drawing/2014/main" id="{B0A0AD7D-D5B3-9DA0-07BB-51B587CA7B47}"/>
              </a:ext>
            </a:extLst>
          </p:cNvPr>
          <p:cNvSpPr>
            <a:spLocks noGrp="1"/>
          </p:cNvSpPr>
          <p:nvPr>
            <p:ph type="body" sz="half" idx="2"/>
          </p:nvPr>
        </p:nvSpPr>
        <p:spPr>
          <a:xfrm>
            <a:off x="913795" y="2673350"/>
            <a:ext cx="3706889" cy="3956050"/>
          </a:xfrm>
        </p:spPr>
        <p:txBody>
          <a:bodyPr/>
          <a:lstStyle/>
          <a:p>
            <a:r>
              <a:rPr lang="es-ES" sz="2400" b="1" dirty="0">
                <a:solidFill>
                  <a:srgbClr val="FFC000"/>
                </a:solidFill>
              </a:rPr>
              <a:t>4.1.5. Notas</a:t>
            </a:r>
          </a:p>
          <a:p>
            <a:pPr algn="just"/>
            <a:r>
              <a:rPr lang="es-PE" sz="1800" dirty="0">
                <a:solidFill>
                  <a:srgbClr val="FFC000"/>
                </a:solidFill>
              </a:rPr>
              <a:t>4.1.5.1. tipos  de notas</a:t>
            </a:r>
          </a:p>
          <a:p>
            <a:pPr algn="just"/>
            <a:r>
              <a:rPr lang="es-ES" sz="1800" dirty="0"/>
              <a:t>Si se desea presentar una cita en otro idioma y la traducción personal, se debe colocar la cita (en otro idioma) como cita corta (menos de 40 palabras) o en bloque (de 40 palabras o más). Luego de la cita en otro idioma, coloque la traducción al español entre corchetes; finalmente, agregue la fuente, el año y la página.</a:t>
            </a:r>
            <a:endParaRPr lang="es-PE" sz="1800" dirty="0">
              <a:solidFill>
                <a:srgbClr val="FFC000"/>
              </a:solidFill>
            </a:endParaRPr>
          </a:p>
        </p:txBody>
      </p:sp>
      <p:sp>
        <p:nvSpPr>
          <p:cNvPr id="5" name="Marcador de contenido 2">
            <a:extLst>
              <a:ext uri="{FF2B5EF4-FFF2-40B4-BE49-F238E27FC236}">
                <a16:creationId xmlns:a16="http://schemas.microsoft.com/office/drawing/2014/main" id="{B06244ED-1245-840E-07C1-2BB1D0D4ABF6}"/>
              </a:ext>
            </a:extLst>
          </p:cNvPr>
          <p:cNvSpPr txBox="1">
            <a:spLocks/>
          </p:cNvSpPr>
          <p:nvPr/>
        </p:nvSpPr>
        <p:spPr>
          <a:xfrm>
            <a:off x="4855633" y="1266558"/>
            <a:ext cx="6411924" cy="1821918"/>
          </a:xfrm>
          <a:prstGeom prst="rect">
            <a:avLst/>
          </a:prstGeom>
          <a:effectLst>
            <a:outerShdw blurRad="25400" dir="17880000">
              <a:srgbClr val="000000">
                <a:alpha val="46000"/>
              </a:srgbClr>
            </a:outerShdw>
          </a:effectLst>
        </p:spPr>
        <p:txBody>
          <a:bodyPr vert="horz" lIns="91440" tIns="45720" rIns="91440" bIns="45720" rtlCol="0" anchor="t">
            <a:normAutofit fontScale="70000" lnSpcReduction="2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s-ES" dirty="0"/>
              <a:t>Una nota general califica, explica o proporciona información relativa a la tabla en su totalidad y explica las abreviaturas, los símbolos, el uso de cursivas, negritas o paréntesis, etc. También incluye cualquier atribución de que una tabla se reimprime o adapta de otra fuente. Se designa con la palabra Nota (en cursiva) seguida de punto.</a:t>
            </a:r>
          </a:p>
          <a:p>
            <a:pPr marL="36900" indent="0">
              <a:buNone/>
            </a:pPr>
            <a:r>
              <a:rPr lang="es-ES" i="1" dirty="0">
                <a:solidFill>
                  <a:srgbClr val="0070C0"/>
                </a:solidFill>
              </a:rPr>
              <a:t>Nota. </a:t>
            </a:r>
            <a:r>
              <a:rPr lang="es-ES" dirty="0">
                <a:solidFill>
                  <a:srgbClr val="0070C0"/>
                </a:solidFill>
              </a:rPr>
              <a:t>Las cargas factoriales superiores a .45 se muestran en negritas. A = proceso de apareamiento; N = proceso sin apareamiento.</a:t>
            </a:r>
            <a:endParaRPr lang="es-PE" dirty="0">
              <a:solidFill>
                <a:srgbClr val="0070C0"/>
              </a:solidFill>
            </a:endParaRPr>
          </a:p>
        </p:txBody>
      </p:sp>
      <p:sp>
        <p:nvSpPr>
          <p:cNvPr id="6" name="Marcador de contenido 2">
            <a:extLst>
              <a:ext uri="{FF2B5EF4-FFF2-40B4-BE49-F238E27FC236}">
                <a16:creationId xmlns:a16="http://schemas.microsoft.com/office/drawing/2014/main" id="{346B10A9-4471-772A-A561-B656B8C5F689}"/>
              </a:ext>
            </a:extLst>
          </p:cNvPr>
          <p:cNvSpPr txBox="1">
            <a:spLocks/>
          </p:cNvSpPr>
          <p:nvPr/>
        </p:nvSpPr>
        <p:spPr>
          <a:xfrm>
            <a:off x="4855633" y="3261525"/>
            <a:ext cx="6411924" cy="50800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S" dirty="0"/>
              <a:t>ESPECÍFICAS</a:t>
            </a:r>
            <a:endParaRPr lang="es-PE" dirty="0"/>
          </a:p>
        </p:txBody>
      </p:sp>
      <mc:AlternateContent xmlns:mc="http://schemas.openxmlformats.org/markup-compatibility/2006" xmlns:a14="http://schemas.microsoft.com/office/drawing/2010/main">
        <mc:Choice Requires="a14">
          <p:sp>
            <p:nvSpPr>
              <p:cNvPr id="7" name="Marcador de contenido 2">
                <a:extLst>
                  <a:ext uri="{FF2B5EF4-FFF2-40B4-BE49-F238E27FC236}">
                    <a16:creationId xmlns:a16="http://schemas.microsoft.com/office/drawing/2014/main" id="{1490032F-FB69-F60A-B737-0C7501DFF92B}"/>
                  </a:ext>
                </a:extLst>
              </p:cNvPr>
              <p:cNvSpPr txBox="1">
                <a:spLocks/>
              </p:cNvSpPr>
              <p:nvPr/>
            </p:nvSpPr>
            <p:spPr>
              <a:xfrm>
                <a:off x="4855633" y="3809630"/>
                <a:ext cx="6411924" cy="1163423"/>
              </a:xfrm>
              <a:prstGeom prst="rect">
                <a:avLst/>
              </a:prstGeom>
              <a:effectLst>
                <a:outerShdw blurRad="25400" dir="17880000">
                  <a:srgbClr val="000000">
                    <a:alpha val="46000"/>
                  </a:srgbClr>
                </a:outerShdw>
              </a:effectLst>
            </p:spPr>
            <p:txBody>
              <a:bodyPr vert="horz" lIns="91440" tIns="45720" rIns="91440" bIns="45720" rtlCol="0" anchor="t">
                <a:normAutofit fontScale="70000" lnSpcReduction="2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s-ES" dirty="0"/>
                  <a:t>Hacen referencia a una columna, fila o celda en particular.</a:t>
                </a:r>
              </a:p>
              <a:p>
                <a:pPr marL="36900" indent="0">
                  <a:buNone/>
                </a:pPr>
                <a:r>
                  <a:rPr lang="es-ES" dirty="0"/>
                  <a:t>Estas se indican con letras minúsculas en superíndice </a:t>
                </a:r>
              </a:p>
              <a:p>
                <a:pPr marL="36900" indent="0">
                  <a:buNone/>
                </a:pPr>
                <a:r>
                  <a:rPr lang="es-ES" dirty="0">
                    <a:solidFill>
                      <a:srgbClr val="0070C0"/>
                    </a:solidFill>
                  </a:rPr>
                  <a:t>(p. ej., </a:t>
                </a:r>
                <a14:m>
                  <m:oMath xmlns:m="http://schemas.openxmlformats.org/officeDocument/2006/math">
                    <m:sSup>
                      <m:sSupPr>
                        <m:ctrlPr>
                          <a:rPr lang="es-ES" i="1" dirty="0" smtClean="0">
                            <a:solidFill>
                              <a:srgbClr val="0070C0"/>
                            </a:solidFill>
                            <a:latin typeface="Cambria Math" panose="02040503050406030204" pitchFamily="18" charset="0"/>
                          </a:rPr>
                        </m:ctrlPr>
                      </m:sSupPr>
                      <m:e>
                        <m:r>
                          <a:rPr lang="es-ES" b="0" i="1" dirty="0" smtClean="0">
                            <a:solidFill>
                              <a:srgbClr val="181818"/>
                            </a:solidFill>
                            <a:latin typeface="Cambria Math" panose="02040503050406030204" pitchFamily="18" charset="0"/>
                          </a:rPr>
                          <m:t>.</m:t>
                        </m:r>
                      </m:e>
                      <m:sup>
                        <m:r>
                          <a:rPr lang="es-ES" b="0" i="1" dirty="0" smtClean="0">
                            <a:solidFill>
                              <a:srgbClr val="0070C0"/>
                            </a:solidFill>
                            <a:latin typeface="Cambria Math" panose="02040503050406030204" pitchFamily="18" charset="0"/>
                          </a:rPr>
                          <m:t>𝑎</m:t>
                        </m:r>
                      </m:sup>
                    </m:sSup>
                  </m:oMath>
                </a14:m>
                <a:r>
                  <a:rPr lang="es-ES" dirty="0">
                    <a:solidFill>
                      <a:srgbClr val="0070C0"/>
                    </a:solidFill>
                  </a:rPr>
                  <a:t>, </a:t>
                </a:r>
                <a14:m>
                  <m:oMath xmlns:m="http://schemas.openxmlformats.org/officeDocument/2006/math">
                    <m:sSup>
                      <m:sSupPr>
                        <m:ctrlPr>
                          <a:rPr lang="es-ES" i="1" smtClean="0">
                            <a:solidFill>
                              <a:srgbClr val="0070C0"/>
                            </a:solidFill>
                            <a:latin typeface="Cambria Math" panose="02040503050406030204" pitchFamily="18" charset="0"/>
                          </a:rPr>
                        </m:ctrlPr>
                      </m:sSupPr>
                      <m:e>
                        <m:r>
                          <a:rPr lang="es-ES" b="0" i="1" smtClean="0">
                            <a:solidFill>
                              <a:srgbClr val="181818"/>
                            </a:solidFill>
                            <a:latin typeface="Cambria Math" panose="02040503050406030204" pitchFamily="18" charset="0"/>
                          </a:rPr>
                          <m:t>.</m:t>
                        </m:r>
                      </m:e>
                      <m:sup>
                        <m:r>
                          <a:rPr lang="es-ES" b="0" i="1" smtClean="0">
                            <a:solidFill>
                              <a:srgbClr val="0070C0"/>
                            </a:solidFill>
                            <a:latin typeface="Cambria Math" panose="02040503050406030204" pitchFamily="18" charset="0"/>
                          </a:rPr>
                          <m:t>𝑏</m:t>
                        </m:r>
                      </m:sup>
                    </m:sSup>
                  </m:oMath>
                </a14:m>
                <a:r>
                  <a:rPr lang="es-ES" dirty="0">
                    <a:solidFill>
                      <a:srgbClr val="0070C0"/>
                    </a:solidFill>
                  </a:rPr>
                  <a:t>, </a:t>
                </a:r>
                <a14:m>
                  <m:oMath xmlns:m="http://schemas.openxmlformats.org/officeDocument/2006/math">
                    <m:sSup>
                      <m:sSupPr>
                        <m:ctrlPr>
                          <a:rPr lang="es-ES" i="1" smtClean="0">
                            <a:solidFill>
                              <a:srgbClr val="0070C0"/>
                            </a:solidFill>
                            <a:latin typeface="Cambria Math" panose="02040503050406030204" pitchFamily="18" charset="0"/>
                          </a:rPr>
                        </m:ctrlPr>
                      </m:sSupPr>
                      <m:e>
                        <m:r>
                          <a:rPr lang="es-ES" b="0" i="1" smtClean="0">
                            <a:solidFill>
                              <a:srgbClr val="181818"/>
                            </a:solidFill>
                            <a:latin typeface="Cambria Math" panose="02040503050406030204" pitchFamily="18" charset="0"/>
                          </a:rPr>
                          <m:t>.</m:t>
                        </m:r>
                      </m:e>
                      <m:sup>
                        <m:r>
                          <a:rPr lang="es-ES" b="0" i="1" smtClean="0">
                            <a:solidFill>
                              <a:srgbClr val="0070C0"/>
                            </a:solidFill>
                            <a:latin typeface="Cambria Math" panose="02040503050406030204" pitchFamily="18" charset="0"/>
                          </a:rPr>
                          <m:t>𝑐</m:t>
                        </m:r>
                      </m:sup>
                    </m:sSup>
                  </m:oMath>
                </a14:m>
                <a:r>
                  <a:rPr lang="es-ES" dirty="0">
                    <a:solidFill>
                      <a:srgbClr val="0070C0"/>
                    </a:solidFill>
                  </a:rPr>
                  <a:t>).</a:t>
                </a:r>
              </a:p>
              <a:p>
                <a:pPr marL="36900" indent="0">
                  <a:buNone/>
                </a:pPr>
                <a:endParaRPr lang="es-PE" dirty="0">
                  <a:solidFill>
                    <a:srgbClr val="0070C0"/>
                  </a:solidFill>
                </a:endParaRPr>
              </a:p>
            </p:txBody>
          </p:sp>
        </mc:Choice>
        <mc:Fallback xmlns="">
          <p:sp>
            <p:nvSpPr>
              <p:cNvPr id="7" name="Marcador de contenido 2">
                <a:extLst>
                  <a:ext uri="{FF2B5EF4-FFF2-40B4-BE49-F238E27FC236}">
                    <a16:creationId xmlns:a16="http://schemas.microsoft.com/office/drawing/2014/main" id="{1490032F-FB69-F60A-B737-0C7501DFF92B}"/>
                  </a:ext>
                </a:extLst>
              </p:cNvPr>
              <p:cNvSpPr txBox="1">
                <a:spLocks noRot="1" noChangeAspect="1" noMove="1" noResize="1" noEditPoints="1" noAdjustHandles="1" noChangeArrowheads="1" noChangeShapeType="1" noTextEdit="1"/>
              </p:cNvSpPr>
              <p:nvPr/>
            </p:nvSpPr>
            <p:spPr>
              <a:xfrm>
                <a:off x="4855633" y="3809630"/>
                <a:ext cx="6411924" cy="1163423"/>
              </a:xfrm>
              <a:prstGeom prst="rect">
                <a:avLst/>
              </a:prstGeom>
              <a:blipFill>
                <a:blip r:embed="rId2"/>
                <a:stretch>
                  <a:fillRect/>
                </a:stretch>
              </a:blipFill>
              <a:effectLst>
                <a:outerShdw blurRad="25400" dir="17880000">
                  <a:srgbClr val="000000">
                    <a:alpha val="46000"/>
                  </a:srgbClr>
                </a:outerShdw>
              </a:effectLst>
            </p:spPr>
            <p:txBody>
              <a:bodyPr/>
              <a:lstStyle/>
              <a:p>
                <a:r>
                  <a:rPr lang="es-PE">
                    <a:noFill/>
                  </a:rPr>
                  <a:t> </a:t>
                </a:r>
              </a:p>
            </p:txBody>
          </p:sp>
        </mc:Fallback>
      </mc:AlternateContent>
      <p:sp>
        <p:nvSpPr>
          <p:cNvPr id="8" name="Marcador de contenido 2">
            <a:extLst>
              <a:ext uri="{FF2B5EF4-FFF2-40B4-BE49-F238E27FC236}">
                <a16:creationId xmlns:a16="http://schemas.microsoft.com/office/drawing/2014/main" id="{6F8D6D21-CA0C-5EB3-59FB-E6F3CAE90DD8}"/>
              </a:ext>
            </a:extLst>
          </p:cNvPr>
          <p:cNvSpPr txBox="1">
            <a:spLocks/>
          </p:cNvSpPr>
          <p:nvPr/>
        </p:nvSpPr>
        <p:spPr>
          <a:xfrm>
            <a:off x="4855633" y="4971987"/>
            <a:ext cx="6411924" cy="50800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S" dirty="0"/>
              <a:t>ESPECÍFICAS</a:t>
            </a:r>
            <a:endParaRPr lang="es-PE" dirty="0"/>
          </a:p>
        </p:txBody>
      </p:sp>
      <p:sp>
        <p:nvSpPr>
          <p:cNvPr id="9" name="Marcador de contenido 2">
            <a:extLst>
              <a:ext uri="{FF2B5EF4-FFF2-40B4-BE49-F238E27FC236}">
                <a16:creationId xmlns:a16="http://schemas.microsoft.com/office/drawing/2014/main" id="{384AE8DF-ECF9-2BEB-0506-A8F4DD86C507}"/>
              </a:ext>
            </a:extLst>
          </p:cNvPr>
          <p:cNvSpPr txBox="1">
            <a:spLocks/>
          </p:cNvSpPr>
          <p:nvPr/>
        </p:nvSpPr>
        <p:spPr>
          <a:xfrm>
            <a:off x="4855633" y="5591442"/>
            <a:ext cx="6411924" cy="1163423"/>
          </a:xfrm>
          <a:prstGeom prst="rect">
            <a:avLst/>
          </a:prstGeom>
          <a:effectLst>
            <a:outerShdw blurRad="25400" dir="17880000">
              <a:srgbClr val="000000">
                <a:alpha val="46000"/>
              </a:srgbClr>
            </a:outerShdw>
          </a:effectLst>
        </p:spPr>
        <p:txBody>
          <a:bodyPr vert="horz" lIns="91440" tIns="45720" rIns="91440" bIns="45720" rtlCol="0" anchor="t">
            <a:normAutofit fontScale="77500" lnSpcReduction="2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s-ES" dirty="0"/>
              <a:t>Una nota de probabilidad describe cómo se utilizan los asteriscos y otros símbolos en una tabla para indicar los valores de </a:t>
            </a:r>
            <a:r>
              <a:rPr lang="es-ES" b="1" dirty="0">
                <a:solidFill>
                  <a:srgbClr val="FFC000"/>
                </a:solidFill>
              </a:rPr>
              <a:t>p</a:t>
            </a:r>
            <a:r>
              <a:rPr lang="es-ES" dirty="0"/>
              <a:t> y, por lo tanto, la importancia de los resultados de las pruebas estadísticas de </a:t>
            </a:r>
            <a:r>
              <a:rPr lang="es-ES" b="1" dirty="0">
                <a:solidFill>
                  <a:srgbClr val="FFC000"/>
                </a:solidFill>
              </a:rPr>
              <a:t>las hipótesis.</a:t>
            </a:r>
            <a:endParaRPr lang="es-PE" b="1" dirty="0">
              <a:solidFill>
                <a:srgbClr val="FFC000"/>
              </a:solidFill>
            </a:endParaRPr>
          </a:p>
        </p:txBody>
      </p:sp>
    </p:spTree>
    <p:extLst>
      <p:ext uri="{BB962C8B-B14F-4D97-AF65-F5344CB8AC3E}">
        <p14:creationId xmlns:p14="http://schemas.microsoft.com/office/powerpoint/2010/main" val="3231422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Marcador de texto 5">
            <a:extLst>
              <a:ext uri="{FF2B5EF4-FFF2-40B4-BE49-F238E27FC236}">
                <a16:creationId xmlns:a16="http://schemas.microsoft.com/office/drawing/2014/main" id="{0D03E1FF-95BA-BC27-902D-A9602AAAF9D8}"/>
              </a:ext>
            </a:extLst>
          </p:cNvPr>
          <p:cNvSpPr>
            <a:spLocks noGrp="1"/>
          </p:cNvSpPr>
          <p:nvPr>
            <p:ph type="body" sz="half" idx="2"/>
          </p:nvPr>
        </p:nvSpPr>
        <p:spPr>
          <a:xfrm>
            <a:off x="919900" y="660400"/>
            <a:ext cx="10352199" cy="558800"/>
          </a:xfrm>
        </p:spPr>
        <p:txBody>
          <a:bodyPr/>
          <a:lstStyle/>
          <a:p>
            <a:r>
              <a:rPr lang="es-ES" dirty="0">
                <a:ln>
                  <a:noFill/>
                </a:ln>
                <a:solidFill>
                  <a:srgbClr val="181818"/>
                </a:solidFill>
                <a:effectLst/>
              </a:rPr>
              <a:t>Ejemplo de tabla que no necesita nota: </a:t>
            </a:r>
            <a:endParaRPr lang="es-PE" dirty="0">
              <a:ln>
                <a:noFill/>
              </a:ln>
              <a:solidFill>
                <a:srgbClr val="181818"/>
              </a:solidFill>
              <a:effectLst/>
            </a:endParaRPr>
          </a:p>
        </p:txBody>
      </p:sp>
      <p:graphicFrame>
        <p:nvGraphicFramePr>
          <p:cNvPr id="7" name="Tabla 7">
            <a:extLst>
              <a:ext uri="{FF2B5EF4-FFF2-40B4-BE49-F238E27FC236}">
                <a16:creationId xmlns:a16="http://schemas.microsoft.com/office/drawing/2014/main" id="{E0B2E609-7956-AF0E-050F-270BAC9704BD}"/>
              </a:ext>
            </a:extLst>
          </p:cNvPr>
          <p:cNvGraphicFramePr>
            <a:graphicFrameLocks noGrp="1"/>
          </p:cNvGraphicFramePr>
          <p:nvPr>
            <p:extLst>
              <p:ext uri="{D42A27DB-BD31-4B8C-83A1-F6EECF244321}">
                <p14:modId xmlns:p14="http://schemas.microsoft.com/office/powerpoint/2010/main" val="3700357824"/>
              </p:ext>
            </p:extLst>
          </p:nvPr>
        </p:nvGraphicFramePr>
        <p:xfrm>
          <a:off x="428534" y="1691216"/>
          <a:ext cx="8140700" cy="3045023"/>
        </p:xfrm>
        <a:graphic>
          <a:graphicData uri="http://schemas.openxmlformats.org/drawingml/2006/table">
            <a:tbl>
              <a:tblPr firstRow="1" bandRow="1">
                <a:tableStyleId>{5C22544A-7EE6-4342-B048-85BDC9FD1C3A}</a:tableStyleId>
              </a:tblPr>
              <a:tblGrid>
                <a:gridCol w="2035175">
                  <a:extLst>
                    <a:ext uri="{9D8B030D-6E8A-4147-A177-3AD203B41FA5}">
                      <a16:colId xmlns:a16="http://schemas.microsoft.com/office/drawing/2014/main" val="3917251684"/>
                    </a:ext>
                  </a:extLst>
                </a:gridCol>
                <a:gridCol w="2035175">
                  <a:extLst>
                    <a:ext uri="{9D8B030D-6E8A-4147-A177-3AD203B41FA5}">
                      <a16:colId xmlns:a16="http://schemas.microsoft.com/office/drawing/2014/main" val="3914417968"/>
                    </a:ext>
                  </a:extLst>
                </a:gridCol>
                <a:gridCol w="2035175">
                  <a:extLst>
                    <a:ext uri="{9D8B030D-6E8A-4147-A177-3AD203B41FA5}">
                      <a16:colId xmlns:a16="http://schemas.microsoft.com/office/drawing/2014/main" val="1074367784"/>
                    </a:ext>
                  </a:extLst>
                </a:gridCol>
                <a:gridCol w="2035175">
                  <a:extLst>
                    <a:ext uri="{9D8B030D-6E8A-4147-A177-3AD203B41FA5}">
                      <a16:colId xmlns:a16="http://schemas.microsoft.com/office/drawing/2014/main" val="394341333"/>
                    </a:ext>
                  </a:extLst>
                </a:gridCol>
              </a:tblGrid>
              <a:tr h="419705">
                <a:tc gridSpan="4">
                  <a:txBody>
                    <a:bodyPr/>
                    <a:lstStyle/>
                    <a:p>
                      <a:pPr>
                        <a:lnSpc>
                          <a:spcPct val="150000"/>
                        </a:lnSpc>
                      </a:pPr>
                      <a:r>
                        <a:rPr lang="es-ES" b="1" dirty="0">
                          <a:solidFill>
                            <a:schemeClr val="bg1"/>
                          </a:solidFill>
                        </a:rPr>
                        <a:t>Tabla 1</a:t>
                      </a:r>
                      <a:endParaRPr lang="es-PE" b="1" dirty="0">
                        <a:solidFill>
                          <a:schemeClr val="bg1"/>
                        </a:solidFill>
                      </a:endParaRPr>
                    </a:p>
                  </a:txBody>
                  <a:tcP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extLst>
                  <a:ext uri="{0D108BD9-81ED-4DB2-BD59-A6C34878D82A}">
                    <a16:rowId xmlns:a16="http://schemas.microsoft.com/office/drawing/2014/main" val="1446417298"/>
                  </a:ext>
                </a:extLst>
              </a:tr>
              <a:tr h="419705">
                <a:tc gridSpan="4">
                  <a:txBody>
                    <a:bodyPr/>
                    <a:lstStyle/>
                    <a:p>
                      <a:pPr>
                        <a:lnSpc>
                          <a:spcPct val="150000"/>
                        </a:lnSpc>
                      </a:pPr>
                      <a:r>
                        <a:rPr lang="es-ES" i="1" dirty="0"/>
                        <a:t>Baremo para la evaluación grupal de las dimensiones de psicomotricidad</a:t>
                      </a:r>
                      <a:endParaRPr lang="es-PE" i="1" dirty="0"/>
                    </a:p>
                  </a:txBody>
                  <a:tcPr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es-PE" dirty="0"/>
                    </a:p>
                  </a:txBody>
                  <a:tcPr/>
                </a:tc>
                <a:tc hMerge="1">
                  <a:txBody>
                    <a:bodyPr/>
                    <a:lstStyle/>
                    <a:p>
                      <a:endParaRPr lang="es-PE"/>
                    </a:p>
                  </a:txBody>
                  <a:tcPr/>
                </a:tc>
                <a:tc hMerge="1">
                  <a:txBody>
                    <a:bodyPr/>
                    <a:lstStyle/>
                    <a:p>
                      <a:endParaRPr lang="es-PE" dirty="0"/>
                    </a:p>
                  </a:txBody>
                  <a:tcPr/>
                </a:tc>
                <a:extLst>
                  <a:ext uri="{0D108BD9-81ED-4DB2-BD59-A6C34878D82A}">
                    <a16:rowId xmlns:a16="http://schemas.microsoft.com/office/drawing/2014/main" val="1967493781"/>
                  </a:ext>
                </a:extLst>
              </a:tr>
              <a:tr h="419705">
                <a:tc>
                  <a:txBody>
                    <a:bodyPr/>
                    <a:lstStyle/>
                    <a:p>
                      <a:pPr algn="ctr">
                        <a:lnSpc>
                          <a:spcPct val="150000"/>
                        </a:lnSpc>
                      </a:pPr>
                      <a:r>
                        <a:rPr lang="es-ES" b="1" dirty="0">
                          <a:solidFill>
                            <a:srgbClr val="181818"/>
                          </a:solidFill>
                        </a:rPr>
                        <a:t>Niveles</a:t>
                      </a:r>
                      <a:endParaRPr lang="es-PE" b="1" dirty="0">
                        <a:solidFill>
                          <a:srgbClr val="181818"/>
                        </a:solidFill>
                      </a:endParaRPr>
                    </a:p>
                  </a:txBody>
                  <a:tcP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solidFill>
                  </a:tcPr>
                </a:tc>
                <a:tc>
                  <a:txBody>
                    <a:bodyPr/>
                    <a:lstStyle/>
                    <a:p>
                      <a:pPr algn="ctr">
                        <a:lnSpc>
                          <a:spcPct val="150000"/>
                        </a:lnSpc>
                      </a:pPr>
                      <a:r>
                        <a:rPr lang="es-ES" b="1" dirty="0">
                          <a:solidFill>
                            <a:srgbClr val="181818"/>
                          </a:solidFill>
                        </a:rPr>
                        <a:t>Riesgo</a:t>
                      </a:r>
                      <a:endParaRPr lang="es-PE" b="1" dirty="0">
                        <a:solidFill>
                          <a:srgbClr val="181818"/>
                        </a:solidFill>
                      </a:endParaRPr>
                    </a:p>
                  </a:txBody>
                  <a:tcP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solidFill>
                  </a:tcPr>
                </a:tc>
                <a:tc>
                  <a:txBody>
                    <a:bodyPr/>
                    <a:lstStyle/>
                    <a:p>
                      <a:pPr algn="ctr">
                        <a:lnSpc>
                          <a:spcPct val="150000"/>
                        </a:lnSpc>
                      </a:pPr>
                      <a:r>
                        <a:rPr lang="es-ES" b="1" dirty="0">
                          <a:solidFill>
                            <a:srgbClr val="181818"/>
                          </a:solidFill>
                        </a:rPr>
                        <a:t>Retraso</a:t>
                      </a:r>
                      <a:endParaRPr lang="es-PE" b="1" dirty="0">
                        <a:solidFill>
                          <a:srgbClr val="181818"/>
                        </a:solidFill>
                      </a:endParaRPr>
                    </a:p>
                  </a:txBody>
                  <a:tcP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solidFill>
                  </a:tcPr>
                </a:tc>
                <a:tc>
                  <a:txBody>
                    <a:bodyPr/>
                    <a:lstStyle/>
                    <a:p>
                      <a:pPr algn="ctr">
                        <a:lnSpc>
                          <a:spcPct val="150000"/>
                        </a:lnSpc>
                      </a:pPr>
                      <a:r>
                        <a:rPr lang="es-ES" b="1" dirty="0">
                          <a:solidFill>
                            <a:srgbClr val="181818"/>
                          </a:solidFill>
                        </a:rPr>
                        <a:t>Normal</a:t>
                      </a:r>
                      <a:endParaRPr lang="es-PE" b="1" dirty="0">
                        <a:solidFill>
                          <a:srgbClr val="181818"/>
                        </a:solidFill>
                      </a:endParaRPr>
                    </a:p>
                  </a:txBody>
                  <a:tcP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991587015"/>
                  </a:ext>
                </a:extLst>
              </a:tr>
              <a:tr h="419705">
                <a:tc>
                  <a:txBody>
                    <a:bodyPr/>
                    <a:lstStyle/>
                    <a:p>
                      <a:r>
                        <a:rPr lang="es-ES" dirty="0"/>
                        <a:t>Coordinación</a:t>
                      </a:r>
                      <a:endParaRPr lang="es-PE"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ctr"/>
                      <a:r>
                        <a:rPr lang="es-ES" dirty="0"/>
                        <a:t>[0-5]</a:t>
                      </a:r>
                      <a:endParaRPr lang="es-PE"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ctr"/>
                      <a:r>
                        <a:rPr lang="es-ES" dirty="0"/>
                        <a:t>[6-11]</a:t>
                      </a:r>
                      <a:endParaRPr lang="es-PE"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ctr"/>
                      <a:r>
                        <a:rPr lang="es-ES" dirty="0"/>
                        <a:t>[12-16]</a:t>
                      </a:r>
                      <a:endParaRPr lang="es-PE"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74648148"/>
                  </a:ext>
                </a:extLst>
              </a:tr>
              <a:tr h="419705">
                <a:tc>
                  <a:txBody>
                    <a:bodyPr/>
                    <a:lstStyle/>
                    <a:p>
                      <a:r>
                        <a:rPr lang="es-ES" dirty="0"/>
                        <a:t>Lenguaje</a:t>
                      </a:r>
                      <a:endParaRPr lang="es-PE"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ctr"/>
                      <a:r>
                        <a:rPr lang="es-ES" dirty="0"/>
                        <a:t>[0-8]</a:t>
                      </a:r>
                      <a:endParaRPr lang="es-PE"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ctr"/>
                      <a:r>
                        <a:rPr lang="es-ES" dirty="0"/>
                        <a:t>[9-16]</a:t>
                      </a:r>
                      <a:endParaRPr lang="es-PE"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ctr"/>
                      <a:r>
                        <a:rPr lang="es-ES" dirty="0"/>
                        <a:t>[17-24]</a:t>
                      </a:r>
                      <a:endParaRPr lang="es-PE"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627589839"/>
                  </a:ext>
                </a:extLst>
              </a:tr>
              <a:tr h="419705">
                <a:tc>
                  <a:txBody>
                    <a:bodyPr/>
                    <a:lstStyle/>
                    <a:p>
                      <a:r>
                        <a:rPr lang="es-ES" dirty="0"/>
                        <a:t>Motricidad </a:t>
                      </a:r>
                      <a:endParaRPr lang="es-PE"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ctr"/>
                      <a:r>
                        <a:rPr lang="es-ES" dirty="0"/>
                        <a:t>[0-4]</a:t>
                      </a:r>
                      <a:endParaRPr lang="es-PE"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ctr"/>
                      <a:r>
                        <a:rPr lang="es-ES" dirty="0"/>
                        <a:t>[5-8]</a:t>
                      </a:r>
                      <a:endParaRPr lang="es-PE"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ctr"/>
                      <a:r>
                        <a:rPr lang="es-ES" dirty="0"/>
                        <a:t>[9-12]</a:t>
                      </a:r>
                      <a:endParaRPr lang="es-PE"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99282253"/>
                  </a:ext>
                </a:extLst>
              </a:tr>
              <a:tr h="419705">
                <a:tc>
                  <a:txBody>
                    <a:bodyPr/>
                    <a:lstStyle/>
                    <a:p>
                      <a:r>
                        <a:rPr lang="es-ES" dirty="0"/>
                        <a:t>psicomotricidad</a:t>
                      </a:r>
                      <a:endParaRPr lang="es-PE" dirty="0"/>
                    </a:p>
                  </a:txBody>
                  <a:tcP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s-ES" dirty="0"/>
                        <a:t>[0-17]</a:t>
                      </a:r>
                      <a:endParaRPr lang="es-PE" dirty="0"/>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s-ES" dirty="0"/>
                        <a:t>[18-35]</a:t>
                      </a:r>
                      <a:endParaRPr lang="es-PE" dirty="0"/>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s-ES" dirty="0"/>
                        <a:t>[36-52]</a:t>
                      </a:r>
                      <a:endParaRPr lang="es-PE" dirty="0"/>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473076845"/>
                  </a:ext>
                </a:extLst>
              </a:tr>
            </a:tbl>
          </a:graphicData>
        </a:graphic>
      </p:graphicFrame>
      <p:sp>
        <p:nvSpPr>
          <p:cNvPr id="11" name="Rectángulo 10">
            <a:extLst>
              <a:ext uri="{FF2B5EF4-FFF2-40B4-BE49-F238E27FC236}">
                <a16:creationId xmlns:a16="http://schemas.microsoft.com/office/drawing/2014/main" id="{6E5EA5DA-AFD6-C45E-C85C-FBB1ADDCFCCB}"/>
              </a:ext>
            </a:extLst>
          </p:cNvPr>
          <p:cNvSpPr/>
          <p:nvPr/>
        </p:nvSpPr>
        <p:spPr>
          <a:xfrm>
            <a:off x="7602583" y="2061121"/>
            <a:ext cx="1724297"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3" name="Rectángulo 12">
            <a:extLst>
              <a:ext uri="{FF2B5EF4-FFF2-40B4-BE49-F238E27FC236}">
                <a16:creationId xmlns:a16="http://schemas.microsoft.com/office/drawing/2014/main" id="{F508F9E3-81C4-3319-023C-E3A28B930BDE}"/>
              </a:ext>
            </a:extLst>
          </p:cNvPr>
          <p:cNvSpPr/>
          <p:nvPr/>
        </p:nvSpPr>
        <p:spPr>
          <a:xfrm>
            <a:off x="7602583" y="2533137"/>
            <a:ext cx="1724297"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4" name="Globo: línea doblada con barra de énfasis 13">
            <a:extLst>
              <a:ext uri="{FF2B5EF4-FFF2-40B4-BE49-F238E27FC236}">
                <a16:creationId xmlns:a16="http://schemas.microsoft.com/office/drawing/2014/main" id="{91B0A6E4-BB52-0DBC-42B0-93A194E7A9DE}"/>
              </a:ext>
            </a:extLst>
          </p:cNvPr>
          <p:cNvSpPr/>
          <p:nvPr/>
        </p:nvSpPr>
        <p:spPr>
          <a:xfrm>
            <a:off x="9604407" y="1901570"/>
            <a:ext cx="2587593" cy="1030816"/>
          </a:xfrm>
          <a:prstGeom prst="accentCallout2">
            <a:avLst>
              <a:gd name="adj1" fmla="val 18750"/>
              <a:gd name="adj2" fmla="val -8333"/>
              <a:gd name="adj3" fmla="val 18750"/>
              <a:gd name="adj4" fmla="val -16667"/>
              <a:gd name="adj5" fmla="val 16190"/>
              <a:gd name="adj6" fmla="val -86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Interlineado 1.5 entre el numero, el título y la tabla</a:t>
            </a:r>
            <a:endParaRPr lang="es-PE" dirty="0"/>
          </a:p>
        </p:txBody>
      </p:sp>
    </p:spTree>
    <p:extLst>
      <p:ext uri="{BB962C8B-B14F-4D97-AF65-F5344CB8AC3E}">
        <p14:creationId xmlns:p14="http://schemas.microsoft.com/office/powerpoint/2010/main" val="1570411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Marcador de texto 5">
            <a:extLst>
              <a:ext uri="{FF2B5EF4-FFF2-40B4-BE49-F238E27FC236}">
                <a16:creationId xmlns:a16="http://schemas.microsoft.com/office/drawing/2014/main" id="{0D03E1FF-95BA-BC27-902D-A9602AAAF9D8}"/>
              </a:ext>
            </a:extLst>
          </p:cNvPr>
          <p:cNvSpPr>
            <a:spLocks noGrp="1"/>
          </p:cNvSpPr>
          <p:nvPr>
            <p:ph type="body" sz="half" idx="2"/>
          </p:nvPr>
        </p:nvSpPr>
        <p:spPr>
          <a:xfrm>
            <a:off x="919900" y="0"/>
            <a:ext cx="10352199" cy="558800"/>
          </a:xfrm>
        </p:spPr>
        <p:txBody>
          <a:bodyPr/>
          <a:lstStyle/>
          <a:p>
            <a:r>
              <a:rPr lang="es-ES" b="1" dirty="0">
                <a:ln>
                  <a:noFill/>
                </a:ln>
                <a:solidFill>
                  <a:srgbClr val="181818"/>
                </a:solidFill>
                <a:effectLst/>
              </a:rPr>
              <a:t>Componentes básicos de una tabla</a:t>
            </a:r>
            <a:endParaRPr lang="es-PE" b="1" dirty="0">
              <a:ln>
                <a:noFill/>
              </a:ln>
              <a:solidFill>
                <a:srgbClr val="181818"/>
              </a:solidFill>
              <a:effectLst/>
            </a:endParaRPr>
          </a:p>
        </p:txBody>
      </p:sp>
      <mc:AlternateContent xmlns:mc="http://schemas.openxmlformats.org/markup-compatibility/2006" xmlns:a14="http://schemas.microsoft.com/office/drawing/2010/main">
        <mc:Choice Requires="a14">
          <p:graphicFrame>
            <p:nvGraphicFramePr>
              <p:cNvPr id="7" name="Tabla 7">
                <a:extLst>
                  <a:ext uri="{FF2B5EF4-FFF2-40B4-BE49-F238E27FC236}">
                    <a16:creationId xmlns:a16="http://schemas.microsoft.com/office/drawing/2014/main" id="{E0B2E609-7956-AF0E-050F-270BAC9704BD}"/>
                  </a:ext>
                </a:extLst>
              </p:cNvPr>
              <p:cNvGraphicFramePr>
                <a:graphicFrameLocks noGrp="1"/>
              </p:cNvGraphicFramePr>
              <p:nvPr>
                <p:extLst>
                  <p:ext uri="{D42A27DB-BD31-4B8C-83A1-F6EECF244321}">
                    <p14:modId xmlns:p14="http://schemas.microsoft.com/office/powerpoint/2010/main" val="1071322365"/>
                  </p:ext>
                </p:extLst>
              </p:nvPr>
            </p:nvGraphicFramePr>
            <p:xfrm>
              <a:off x="2709464" y="558800"/>
              <a:ext cx="7570954" cy="6318953"/>
            </p:xfrm>
            <a:graphic>
              <a:graphicData uri="http://schemas.openxmlformats.org/drawingml/2006/table">
                <a:tbl>
                  <a:tblPr firstRow="1" bandRow="1">
                    <a:tableStyleId>{5C22544A-7EE6-4342-B048-85BDC9FD1C3A}</a:tableStyleId>
                  </a:tblPr>
                  <a:tblGrid>
                    <a:gridCol w="1693463">
                      <a:extLst>
                        <a:ext uri="{9D8B030D-6E8A-4147-A177-3AD203B41FA5}">
                          <a16:colId xmlns:a16="http://schemas.microsoft.com/office/drawing/2014/main" val="3917251684"/>
                        </a:ext>
                      </a:extLst>
                    </a:gridCol>
                    <a:gridCol w="1594022">
                      <a:extLst>
                        <a:ext uri="{9D8B030D-6E8A-4147-A177-3AD203B41FA5}">
                          <a16:colId xmlns:a16="http://schemas.microsoft.com/office/drawing/2014/main" val="1720374137"/>
                        </a:ext>
                      </a:extLst>
                    </a:gridCol>
                    <a:gridCol w="1556951">
                      <a:extLst>
                        <a:ext uri="{9D8B030D-6E8A-4147-A177-3AD203B41FA5}">
                          <a16:colId xmlns:a16="http://schemas.microsoft.com/office/drawing/2014/main" val="2711016285"/>
                        </a:ext>
                      </a:extLst>
                    </a:gridCol>
                    <a:gridCol w="1322095">
                      <a:extLst>
                        <a:ext uri="{9D8B030D-6E8A-4147-A177-3AD203B41FA5}">
                          <a16:colId xmlns:a16="http://schemas.microsoft.com/office/drawing/2014/main" val="2726131610"/>
                        </a:ext>
                      </a:extLst>
                    </a:gridCol>
                    <a:gridCol w="1404423">
                      <a:extLst>
                        <a:ext uri="{9D8B030D-6E8A-4147-A177-3AD203B41FA5}">
                          <a16:colId xmlns:a16="http://schemas.microsoft.com/office/drawing/2014/main" val="394341333"/>
                        </a:ext>
                      </a:extLst>
                    </a:gridCol>
                  </a:tblGrid>
                  <a:tr h="431557">
                    <a:tc gridSpan="5">
                      <a:txBody>
                        <a:bodyPr/>
                        <a:lstStyle/>
                        <a:p>
                          <a:pPr>
                            <a:lnSpc>
                              <a:spcPct val="150000"/>
                            </a:lnSpc>
                          </a:pPr>
                          <a:r>
                            <a:rPr lang="es-ES" b="1" dirty="0">
                              <a:solidFill>
                                <a:schemeClr val="bg1"/>
                              </a:solidFill>
                            </a:rPr>
                            <a:t>Tabla 1</a:t>
                          </a:r>
                          <a:endParaRPr lang="es-PE" b="1"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dirty="0"/>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446417298"/>
                      </a:ext>
                    </a:extLst>
                  </a:tr>
                  <a:tr h="424317">
                    <a:tc gridSpan="5">
                      <a:txBody>
                        <a:bodyPr/>
                        <a:lstStyle/>
                        <a:p>
                          <a:pPr>
                            <a:lnSpc>
                              <a:spcPct val="150000"/>
                            </a:lnSpc>
                          </a:pPr>
                          <a:r>
                            <a:rPr lang="es-ES" sz="1600" i="1" dirty="0"/>
                            <a:t>Numero de niños y sin prueba de ciudadanía parental</a:t>
                          </a:r>
                          <a:endParaRPr lang="es-PE" sz="1600" i="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dirty="0"/>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67493781"/>
                      </a:ext>
                    </a:extLst>
                  </a:tr>
                  <a:tr h="310667">
                    <a:tc>
                      <a:txBody>
                        <a:bodyPr/>
                        <a:lstStyle/>
                        <a:p>
                          <a:pPr algn="ctr">
                            <a:lnSpc>
                              <a:spcPct val="100000"/>
                            </a:lnSpc>
                          </a:pPr>
                          <a:r>
                            <a:rPr lang="es-ES" sz="1400" b="1" dirty="0">
                              <a:solidFill>
                                <a:srgbClr val="181818"/>
                              </a:solidFill>
                            </a:rPr>
                            <a:t>Grado</a:t>
                          </a:r>
                          <a:endParaRPr lang="es-PE" sz="1400" b="1" dirty="0">
                            <a:solidFill>
                              <a:srgbClr val="181818"/>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gridSpan="2">
                      <a:txBody>
                        <a:bodyPr/>
                        <a:lstStyle/>
                        <a:p>
                          <a:pPr algn="ctr"/>
                          <a:r>
                            <a:rPr lang="es-ES" sz="1400" b="1" dirty="0">
                              <a:solidFill>
                                <a:srgbClr val="181818"/>
                              </a:solidFill>
                            </a:rPr>
                            <a:t>Niñas </a:t>
                          </a:r>
                          <a:endParaRPr lang="es-P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es-PE"/>
                        </a:p>
                      </a:txBody>
                      <a:tcPr/>
                    </a:tc>
                    <a:tc gridSpan="2">
                      <a:txBody>
                        <a:bodyPr/>
                        <a:lstStyle/>
                        <a:p>
                          <a:pPr algn="ctr"/>
                          <a:r>
                            <a:rPr lang="es-ES" sz="1400" b="1" dirty="0">
                              <a:solidFill>
                                <a:srgbClr val="181818"/>
                              </a:solidFill>
                            </a:rPr>
                            <a:t>Niños</a:t>
                          </a:r>
                          <a:endParaRPr lang="es-P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lnSpc>
                              <a:spcPct val="100000"/>
                            </a:lnSpc>
                          </a:pPr>
                          <a:r>
                            <a:rPr lang="es-ES" sz="1400" b="1" dirty="0">
                              <a:solidFill>
                                <a:srgbClr val="181818"/>
                              </a:solidFill>
                            </a:rPr>
                            <a:t>Niños</a:t>
                          </a:r>
                          <a:endParaRPr lang="es-PE" sz="1400" b="1" dirty="0">
                            <a:solidFill>
                              <a:srgbClr val="181818"/>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991587015"/>
                      </a:ext>
                    </a:extLst>
                  </a:tr>
                  <a:tr h="310667">
                    <a:tc>
                      <a:txBody>
                        <a:bodyPr/>
                        <a:lstStyle/>
                        <a:p>
                          <a:pPr algn="ctr">
                            <a:lnSpc>
                              <a:spcPct val="100000"/>
                            </a:lnSpc>
                          </a:pPr>
                          <a:endParaRPr lang="es-PE"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s-ES" sz="1400" dirty="0"/>
                            <a:t>Con </a:t>
                          </a:r>
                          <a:endParaRPr lang="es-PE"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s-ES" sz="1400" dirty="0"/>
                            <a:t>Sin </a:t>
                          </a:r>
                          <a:endParaRPr lang="es-PE"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s-ES" sz="1400" dirty="0"/>
                            <a:t>Con </a:t>
                          </a:r>
                          <a:endParaRPr lang="es-PE"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pPr>
                          <a:r>
                            <a:rPr lang="es-ES" sz="1400" dirty="0"/>
                            <a:t>sin</a:t>
                          </a:r>
                          <a:endParaRPr lang="es-PE"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74648148"/>
                      </a:ext>
                    </a:extLst>
                  </a:tr>
                  <a:tr h="310667">
                    <a:tc gridSpan="5">
                      <a:txBody>
                        <a:bodyPr/>
                        <a:lstStyle/>
                        <a:p>
                          <a:pPr algn="ctr">
                            <a:lnSpc>
                              <a:spcPct val="100000"/>
                            </a:lnSpc>
                          </a:pPr>
                          <a:r>
                            <a:rPr lang="es-ES" sz="1400" dirty="0"/>
                            <a:t>Ola 1 </a:t>
                          </a:r>
                          <a:endParaRPr lang="es-PE"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pPr algn="ctr"/>
                          <a:endParaRPr lang="es-PE"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627589839"/>
                      </a:ext>
                    </a:extLst>
                  </a:tr>
                  <a:tr h="310667">
                    <a:tc>
                      <a:txBody>
                        <a:bodyPr/>
                        <a:lstStyle/>
                        <a:p>
                          <a:pPr algn="ctr">
                            <a:lnSpc>
                              <a:spcPct val="100000"/>
                            </a:lnSpc>
                          </a:pPr>
                          <a:r>
                            <a:rPr lang="es-ES" sz="1400" dirty="0"/>
                            <a:t>3</a:t>
                          </a:r>
                          <a:endParaRPr lang="es-PE"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pPr>
                          <a:r>
                            <a:rPr lang="es-ES" sz="1400"/>
                            <a:t>208+</a:t>
                          </a:r>
                          <a:endParaRPr lang="es-PE"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pPr>
                          <a:r>
                            <a:rPr lang="es-ES" sz="1400"/>
                            <a:t>240+</a:t>
                          </a:r>
                          <a:endParaRPr lang="es-PE"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s-ES" sz="1400"/>
                            <a:t>281</a:t>
                          </a:r>
                          <a:endParaRPr lang="es-PE"/>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pPr>
                          <a:r>
                            <a:rPr lang="es-ES" sz="1400" dirty="0"/>
                            <a:t>232</a:t>
                          </a:r>
                          <a:endParaRPr lang="es-PE"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99282253"/>
                      </a:ext>
                    </a:extLst>
                  </a:tr>
                  <a:tr h="310667">
                    <a:tc>
                      <a:txBody>
                        <a:bodyPr/>
                        <a:lstStyle/>
                        <a:p>
                          <a:pPr algn="ctr">
                            <a:lnSpc>
                              <a:spcPct val="100000"/>
                            </a:lnSpc>
                          </a:pPr>
                          <a:r>
                            <a:rPr lang="es-ES" sz="1400" dirty="0"/>
                            <a:t>4</a:t>
                          </a:r>
                          <a:endParaRPr lang="es-PE"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pPr>
                          <a:r>
                            <a:rPr lang="es-ES" sz="1400"/>
                            <a:t>297</a:t>
                          </a:r>
                          <a:endParaRPr lang="es-PE"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pPr>
                          <a:r>
                            <a:rPr lang="es-ES" sz="1400"/>
                            <a:t>251</a:t>
                          </a:r>
                          <a:endParaRPr lang="es-PE"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s-ES" sz="1400"/>
                            <a:t>290</a:t>
                          </a:r>
                          <a:endParaRPr lang="es-PE"/>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pPr>
                          <a:r>
                            <a:rPr lang="es-ES" sz="1400"/>
                            <a:t>264</a:t>
                          </a:r>
                          <a:endParaRPr lang="es-PE"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473076845"/>
                      </a:ext>
                    </a:extLst>
                  </a:tr>
                  <a:tr h="310667">
                    <a:tc>
                      <a:txBody>
                        <a:bodyPr/>
                        <a:lstStyle/>
                        <a:p>
                          <a:pPr algn="ctr">
                            <a:lnSpc>
                              <a:spcPct val="100000"/>
                            </a:lnSpc>
                          </a:pPr>
                          <a:r>
                            <a:rPr lang="es-ES" sz="1400" dirty="0"/>
                            <a:t>5</a:t>
                          </a:r>
                          <a:endParaRPr lang="es-PE"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pPr>
                          <a:r>
                            <a:rPr lang="es-ES" sz="1400" dirty="0"/>
                            <a:t>301</a:t>
                          </a:r>
                          <a:endParaRPr lang="es-PE"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pPr>
                          <a:r>
                            <a:rPr lang="es-ES" sz="1400" dirty="0"/>
                            <a:t>260</a:t>
                          </a:r>
                          <a:endParaRPr lang="es-PE"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s-ES" sz="1400" dirty="0"/>
                            <a:t>306</a:t>
                          </a:r>
                          <a:endParaRPr lang="es-PE"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pPr>
                          <a:r>
                            <a:rPr lang="es-ES" sz="1400" dirty="0"/>
                            <a:t>221</a:t>
                          </a:r>
                          <a:endParaRPr lang="es-PE"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585686524"/>
                      </a:ext>
                    </a:extLst>
                  </a:tr>
                  <a:tr h="310667">
                    <a:tc>
                      <a:txBody>
                        <a:bodyPr/>
                        <a:lstStyle/>
                        <a:p>
                          <a:pPr algn="ctr">
                            <a:lnSpc>
                              <a:spcPct val="100000"/>
                            </a:lnSpc>
                          </a:pPr>
                          <a:r>
                            <a:rPr lang="es-ES" sz="1400" dirty="0"/>
                            <a:t>Total</a:t>
                          </a:r>
                          <a:endParaRPr lang="es-PE"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pPr>
                          <a:r>
                            <a:rPr lang="es-ES" sz="1400" dirty="0"/>
                            <a:t>878</a:t>
                          </a:r>
                          <a:endParaRPr lang="es-PE"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pPr>
                          <a:r>
                            <a:rPr lang="es-ES" sz="1400" dirty="0"/>
                            <a:t>751</a:t>
                          </a:r>
                          <a:endParaRPr lang="es-PE"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s-ES" sz="1400" dirty="0"/>
                            <a:t>877</a:t>
                          </a:r>
                          <a:endParaRPr lang="es-PE"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pPr>
                          <a:r>
                            <a:rPr lang="es-ES" sz="1400" dirty="0"/>
                            <a:t>717</a:t>
                          </a:r>
                          <a:endParaRPr lang="es-PE"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669891488"/>
                      </a:ext>
                    </a:extLst>
                  </a:tr>
                  <a:tr h="310667">
                    <a:tc gridSpan="5">
                      <a:txBody>
                        <a:bodyPr/>
                        <a:lstStyle/>
                        <a:p>
                          <a:pPr algn="ctr">
                            <a:lnSpc>
                              <a:spcPct val="100000"/>
                            </a:lnSpc>
                          </a:pPr>
                          <a:r>
                            <a:rPr lang="es-ES" sz="1400" dirty="0"/>
                            <a:t>Ola 2</a:t>
                          </a:r>
                          <a:endParaRPr lang="es-PE"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pPr algn="ctr"/>
                          <a:endParaRPr lang="es-PE"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872738587"/>
                      </a:ext>
                    </a:extLst>
                  </a:tr>
                  <a:tr h="310667">
                    <a:tc>
                      <a:txBody>
                        <a:bodyPr/>
                        <a:lstStyle/>
                        <a:p>
                          <a:pPr algn="ctr">
                            <a:lnSpc>
                              <a:spcPct val="100000"/>
                            </a:lnSpc>
                          </a:pPr>
                          <a:r>
                            <a:rPr lang="es-ES" sz="1400" dirty="0"/>
                            <a:t>3</a:t>
                          </a:r>
                          <a:endParaRPr lang="es-PE"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s-ES" sz="1400"/>
                            <a:t>201</a:t>
                          </a:r>
                          <a:endParaRPr lang="es-PE"/>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s-ES" sz="1400"/>
                            <a:t>189</a:t>
                          </a:r>
                          <a:endParaRPr lang="es-PE"/>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s-ES" sz="1400"/>
                            <a:t>210</a:t>
                          </a:r>
                          <a:endParaRPr lang="es-PE"/>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pPr>
                          <a:r>
                            <a:rPr lang="es-ES" sz="1400"/>
                            <a:t>199</a:t>
                          </a:r>
                          <a:endParaRPr lang="es-PE"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268863449"/>
                      </a:ext>
                    </a:extLst>
                  </a:tr>
                  <a:tr h="310667">
                    <a:tc>
                      <a:txBody>
                        <a:bodyPr/>
                        <a:lstStyle/>
                        <a:p>
                          <a:pPr algn="ctr">
                            <a:lnSpc>
                              <a:spcPct val="100000"/>
                            </a:lnSpc>
                          </a:pPr>
                          <a:r>
                            <a:rPr lang="es-ES" sz="1400" dirty="0"/>
                            <a:t>4</a:t>
                          </a:r>
                          <a:endParaRPr lang="es-PE"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s-ES" sz="1400"/>
                            <a:t>214</a:t>
                          </a:r>
                          <a:endParaRPr lang="es-PE"/>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s-ES" sz="1400"/>
                            <a:t>194</a:t>
                          </a:r>
                          <a:endParaRPr lang="es-PE"/>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s-ES" sz="1400"/>
                            <a:t>239</a:t>
                          </a:r>
                          <a:endParaRPr lang="es-PE"/>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pPr>
                          <a:r>
                            <a:rPr lang="es-ES" sz="1400"/>
                            <a:t>210</a:t>
                          </a:r>
                          <a:endParaRPr lang="es-PE"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079473469"/>
                      </a:ext>
                    </a:extLst>
                  </a:tr>
                  <a:tr h="310667">
                    <a:tc>
                      <a:txBody>
                        <a:bodyPr/>
                        <a:lstStyle/>
                        <a:p>
                          <a:pPr algn="ctr">
                            <a:lnSpc>
                              <a:spcPct val="100000"/>
                            </a:lnSpc>
                          </a:pPr>
                          <a:r>
                            <a:rPr lang="es-ES" sz="1400" dirty="0"/>
                            <a:t>5</a:t>
                          </a:r>
                          <a:endParaRPr lang="es-PE"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s-ES" sz="1400" dirty="0"/>
                            <a:t>221</a:t>
                          </a:r>
                          <a:endParaRPr lang="es-PE"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s-ES" sz="1400" dirty="0"/>
                            <a:t>216</a:t>
                          </a:r>
                          <a:endParaRPr lang="es-PE"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s-ES" sz="1400" dirty="0"/>
                            <a:t>239</a:t>
                          </a:r>
                          <a:endParaRPr lang="es-PE"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pPr>
                          <a:r>
                            <a:rPr lang="es-ES" sz="1400" dirty="0"/>
                            <a:t>213</a:t>
                          </a:r>
                          <a:endParaRPr lang="es-PE"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69691407"/>
                      </a:ext>
                    </a:extLst>
                  </a:tr>
                  <a:tr h="310667">
                    <a:tc>
                      <a:txBody>
                        <a:bodyPr/>
                        <a:lstStyle/>
                        <a:p>
                          <a:pPr algn="ctr">
                            <a:lnSpc>
                              <a:spcPct val="100000"/>
                            </a:lnSpc>
                          </a:pPr>
                          <a:r>
                            <a:rPr lang="es-ES" sz="1400" dirty="0"/>
                            <a:t>Total </a:t>
                          </a:r>
                          <a:endParaRPr lang="es-PE"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s-ES" sz="1400" dirty="0"/>
                            <a:t>636</a:t>
                          </a:r>
                          <a:endParaRPr lang="es-PE"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s-ES" sz="1400" dirty="0"/>
                            <a:t>599</a:t>
                          </a:r>
                          <a:endParaRPr lang="es-PE"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s-ES" sz="1400" dirty="0"/>
                            <a:t>685+</a:t>
                          </a:r>
                          <a:endParaRPr lang="es-PE"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pPr>
                          <a:r>
                            <a:rPr lang="es-ES" sz="1400" dirty="0"/>
                            <a:t>622</a:t>
                          </a:r>
                          <a:endParaRPr lang="es-PE"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31447723"/>
                      </a:ext>
                    </a:extLst>
                  </a:tr>
                  <a:tr h="1708670">
                    <a:tc gridSpan="5">
                      <a:txBody>
                        <a:bodyPr/>
                        <a:lstStyle/>
                        <a:p>
                          <a:r>
                            <a:rPr lang="es-ES" sz="1200" i="1" dirty="0"/>
                            <a:t>Nota. </a:t>
                          </a:r>
                          <a:r>
                            <a:rPr lang="es-ES" sz="1200" i="0" dirty="0"/>
                            <a:t>Esta tabla muestra los elementos de una tabla prototípica. En primer lugar, aparece una </a:t>
                          </a:r>
                          <a:r>
                            <a:rPr lang="es-ES" sz="1200" i="1" dirty="0"/>
                            <a:t>nota general, </a:t>
                          </a:r>
                          <a:r>
                            <a:rPr lang="es-ES" sz="1200" i="0" dirty="0"/>
                            <a:t>que contiene la información necesaria para comprender la tabla, incluidas las definiciones de las abreviaturas y la atribución de derechos de autor de una tabla reimpresa o adaptada.</a:t>
                          </a:r>
                        </a:p>
                        <a:p>
                          <a14:m>
                            <m:oMath xmlns:m="http://schemas.openxmlformats.org/officeDocument/2006/math">
                              <m:sSup>
                                <m:sSupPr>
                                  <m:ctrlPr>
                                    <a:rPr lang="es-ES" sz="1200" i="1" smtClean="0">
                                      <a:latin typeface="Cambria Math" panose="02040503050406030204" pitchFamily="18" charset="0"/>
                                    </a:rPr>
                                  </m:ctrlPr>
                                </m:sSupPr>
                                <m:e>
                                  <m:r>
                                    <a:rPr lang="es-ES" sz="1200" b="0" i="1" smtClean="0">
                                      <a:solidFill>
                                        <a:schemeClr val="tx1"/>
                                      </a:solidFill>
                                      <a:latin typeface="Cambria Math" panose="02040503050406030204" pitchFamily="18" charset="0"/>
                                    </a:rPr>
                                    <m:t>.</m:t>
                                  </m:r>
                                </m:e>
                                <m:sup>
                                  <m:r>
                                    <a:rPr lang="es-ES" sz="1200" b="0" i="1" smtClean="0">
                                      <a:latin typeface="Cambria Math" panose="02040503050406030204" pitchFamily="18" charset="0"/>
                                    </a:rPr>
                                    <m:t>𝑎</m:t>
                                  </m:r>
                                </m:sup>
                              </m:sSup>
                            </m:oMath>
                          </a14:m>
                          <a:r>
                            <a:rPr lang="es-ES" sz="1200" i="0" dirty="0"/>
                            <a:t>una </a:t>
                          </a:r>
                          <a:r>
                            <a:rPr lang="es-ES" sz="1200" i="1" dirty="0"/>
                            <a:t>nota específica </a:t>
                          </a:r>
                          <a:r>
                            <a:rPr lang="es-ES" sz="1200" i="0" dirty="0"/>
                            <a:t> aparece en un párrafo separado, debajo de la nota general. </a:t>
                          </a:r>
                          <a14:m>
                            <m:oMath xmlns:m="http://schemas.openxmlformats.org/officeDocument/2006/math">
                              <m:sSup>
                                <m:sSupPr>
                                  <m:ctrlPr>
                                    <a:rPr lang="es-ES" sz="1200" i="1" smtClean="0">
                                      <a:latin typeface="Cambria Math" panose="02040503050406030204" pitchFamily="18" charset="0"/>
                                    </a:rPr>
                                  </m:ctrlPr>
                                </m:sSupPr>
                                <m:e>
                                  <m:r>
                                    <a:rPr lang="es-ES" sz="1200" b="0" i="1" smtClean="0">
                                      <a:solidFill>
                                        <a:schemeClr val="tx1"/>
                                      </a:solidFill>
                                      <a:latin typeface="Cambria Math" panose="02040503050406030204" pitchFamily="18" charset="0"/>
                                    </a:rPr>
                                    <m:t>.</m:t>
                                  </m:r>
                                </m:e>
                                <m:sup>
                                  <m:r>
                                    <a:rPr lang="es-ES" sz="1200" b="0" i="1" smtClean="0">
                                      <a:latin typeface="Cambria Math" panose="02040503050406030204" pitchFamily="18" charset="0"/>
                                    </a:rPr>
                                    <m:t>𝑏</m:t>
                                  </m:r>
                                </m:sup>
                              </m:sSup>
                            </m:oMath>
                          </a14:m>
                          <a:r>
                            <a:rPr lang="es-ES" sz="1200" i="0" dirty="0"/>
                            <a:t>las notas especificas siguientes continúan en el mismo párrafo.</a:t>
                          </a:r>
                        </a:p>
                        <a:p>
                          <a14:m>
                            <m:oMath xmlns:m="http://schemas.openxmlformats.org/officeDocument/2006/math">
                              <m:sSup>
                                <m:sSupPr>
                                  <m:ctrlPr>
                                    <a:rPr lang="es-ES" sz="1200" i="1" smtClean="0">
                                      <a:latin typeface="Cambria Math" panose="02040503050406030204" pitchFamily="18" charset="0"/>
                                    </a:rPr>
                                  </m:ctrlPr>
                                </m:sSupPr>
                                <m:e>
                                  <m:r>
                                    <a:rPr lang="es-ES" sz="1200" b="0" i="1" smtClean="0">
                                      <a:solidFill>
                                        <a:schemeClr val="tx1"/>
                                      </a:solidFill>
                                      <a:latin typeface="Cambria Math" panose="02040503050406030204" pitchFamily="18" charset="0"/>
                                    </a:rPr>
                                    <m:t>.</m:t>
                                  </m:r>
                                </m:e>
                                <m:sup>
                                  <m:r>
                                    <a:rPr lang="es-ES" sz="1200" b="0" i="1" smtClean="0">
                                      <a:latin typeface="Cambria Math" panose="02040503050406030204" pitchFamily="18" charset="0"/>
                                    </a:rPr>
                                    <m:t>∗</m:t>
                                  </m:r>
                                </m:sup>
                              </m:sSup>
                            </m:oMath>
                          </a14:m>
                          <a:r>
                            <a:rPr lang="es-ES" sz="1200" i="0" dirty="0"/>
                            <a:t>una </a:t>
                          </a:r>
                          <a:r>
                            <a:rPr lang="es-ES" sz="1200" i="1" dirty="0"/>
                            <a:t>nota de probabilidad </a:t>
                          </a:r>
                          <a:r>
                            <a:rPr lang="es-ES" sz="1200" i="0" dirty="0"/>
                            <a:t>(para los valores de </a:t>
                          </a:r>
                          <a:r>
                            <a:rPr lang="es-ES" sz="1200" i="1" dirty="0"/>
                            <a:t>p</a:t>
                          </a:r>
                          <a:r>
                            <a:rPr lang="es-ES" sz="1200" i="0" dirty="0"/>
                            <a:t>) aparece como un párrafo separado, debajo de cualquier nota específica; las notas de probabilidad siguientes en el mismo párrafo.  </a:t>
                          </a:r>
                          <a:endParaRPr lang="es-PE" sz="1200" i="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pPr algn="ctr"/>
                          <a:endParaRPr lang="es-PE"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983241543"/>
                      </a:ext>
                    </a:extLst>
                  </a:tr>
                </a:tbl>
              </a:graphicData>
            </a:graphic>
          </p:graphicFrame>
        </mc:Choice>
        <mc:Fallback xmlns="">
          <p:graphicFrame>
            <p:nvGraphicFramePr>
              <p:cNvPr id="7" name="Tabla 7">
                <a:extLst>
                  <a:ext uri="{FF2B5EF4-FFF2-40B4-BE49-F238E27FC236}">
                    <a16:creationId xmlns:a16="http://schemas.microsoft.com/office/drawing/2014/main" id="{E0B2E609-7956-AF0E-050F-270BAC9704BD}"/>
                  </a:ext>
                </a:extLst>
              </p:cNvPr>
              <p:cNvGraphicFramePr>
                <a:graphicFrameLocks noGrp="1"/>
              </p:cNvGraphicFramePr>
              <p:nvPr>
                <p:extLst>
                  <p:ext uri="{D42A27DB-BD31-4B8C-83A1-F6EECF244321}">
                    <p14:modId xmlns:p14="http://schemas.microsoft.com/office/powerpoint/2010/main" val="1071322365"/>
                  </p:ext>
                </p:extLst>
              </p:nvPr>
            </p:nvGraphicFramePr>
            <p:xfrm>
              <a:off x="2709464" y="558800"/>
              <a:ext cx="7570954" cy="6318953"/>
            </p:xfrm>
            <a:graphic>
              <a:graphicData uri="http://schemas.openxmlformats.org/drawingml/2006/table">
                <a:tbl>
                  <a:tblPr firstRow="1" bandRow="1">
                    <a:tableStyleId>{5C22544A-7EE6-4342-B048-85BDC9FD1C3A}</a:tableStyleId>
                  </a:tblPr>
                  <a:tblGrid>
                    <a:gridCol w="1693463">
                      <a:extLst>
                        <a:ext uri="{9D8B030D-6E8A-4147-A177-3AD203B41FA5}">
                          <a16:colId xmlns:a16="http://schemas.microsoft.com/office/drawing/2014/main" val="3917251684"/>
                        </a:ext>
                      </a:extLst>
                    </a:gridCol>
                    <a:gridCol w="1594022">
                      <a:extLst>
                        <a:ext uri="{9D8B030D-6E8A-4147-A177-3AD203B41FA5}">
                          <a16:colId xmlns:a16="http://schemas.microsoft.com/office/drawing/2014/main" val="1720374137"/>
                        </a:ext>
                      </a:extLst>
                    </a:gridCol>
                    <a:gridCol w="1556951">
                      <a:extLst>
                        <a:ext uri="{9D8B030D-6E8A-4147-A177-3AD203B41FA5}">
                          <a16:colId xmlns:a16="http://schemas.microsoft.com/office/drawing/2014/main" val="2711016285"/>
                        </a:ext>
                      </a:extLst>
                    </a:gridCol>
                    <a:gridCol w="1322095">
                      <a:extLst>
                        <a:ext uri="{9D8B030D-6E8A-4147-A177-3AD203B41FA5}">
                          <a16:colId xmlns:a16="http://schemas.microsoft.com/office/drawing/2014/main" val="2726131610"/>
                        </a:ext>
                      </a:extLst>
                    </a:gridCol>
                    <a:gridCol w="1404423">
                      <a:extLst>
                        <a:ext uri="{9D8B030D-6E8A-4147-A177-3AD203B41FA5}">
                          <a16:colId xmlns:a16="http://schemas.microsoft.com/office/drawing/2014/main" val="394341333"/>
                        </a:ext>
                      </a:extLst>
                    </a:gridCol>
                  </a:tblGrid>
                  <a:tr h="457962">
                    <a:tc gridSpan="5">
                      <a:txBody>
                        <a:bodyPr/>
                        <a:lstStyle/>
                        <a:p>
                          <a:pPr>
                            <a:lnSpc>
                              <a:spcPct val="150000"/>
                            </a:lnSpc>
                          </a:pPr>
                          <a:r>
                            <a:rPr lang="es-ES" b="1" dirty="0">
                              <a:solidFill>
                                <a:schemeClr val="bg1"/>
                              </a:solidFill>
                            </a:rPr>
                            <a:t>Tabla 1</a:t>
                          </a:r>
                          <a:endParaRPr lang="es-PE" b="1"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dirty="0"/>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446417298"/>
                      </a:ext>
                    </a:extLst>
                  </a:tr>
                  <a:tr h="424317">
                    <a:tc gridSpan="5">
                      <a:txBody>
                        <a:bodyPr/>
                        <a:lstStyle/>
                        <a:p>
                          <a:pPr>
                            <a:lnSpc>
                              <a:spcPct val="150000"/>
                            </a:lnSpc>
                          </a:pPr>
                          <a:r>
                            <a:rPr lang="es-ES" sz="1600" i="1" dirty="0"/>
                            <a:t>Numero de niños y sin prueba de ciudadanía parental</a:t>
                          </a:r>
                          <a:endParaRPr lang="es-PE" sz="1600" i="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dirty="0"/>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67493781"/>
                      </a:ext>
                    </a:extLst>
                  </a:tr>
                  <a:tr h="310667">
                    <a:tc>
                      <a:txBody>
                        <a:bodyPr/>
                        <a:lstStyle/>
                        <a:p>
                          <a:pPr algn="ctr">
                            <a:lnSpc>
                              <a:spcPct val="100000"/>
                            </a:lnSpc>
                          </a:pPr>
                          <a:r>
                            <a:rPr lang="es-ES" sz="1400" b="1" dirty="0">
                              <a:solidFill>
                                <a:srgbClr val="181818"/>
                              </a:solidFill>
                            </a:rPr>
                            <a:t>Grado</a:t>
                          </a:r>
                          <a:endParaRPr lang="es-PE" sz="1400" b="1" dirty="0">
                            <a:solidFill>
                              <a:srgbClr val="181818"/>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gridSpan="2">
                      <a:txBody>
                        <a:bodyPr/>
                        <a:lstStyle/>
                        <a:p>
                          <a:pPr algn="ctr"/>
                          <a:r>
                            <a:rPr lang="es-ES" sz="1400" b="1" dirty="0">
                              <a:solidFill>
                                <a:srgbClr val="181818"/>
                              </a:solidFill>
                            </a:rPr>
                            <a:t>Niñas </a:t>
                          </a:r>
                          <a:endParaRPr lang="es-P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es-PE"/>
                        </a:p>
                      </a:txBody>
                      <a:tcPr/>
                    </a:tc>
                    <a:tc gridSpan="2">
                      <a:txBody>
                        <a:bodyPr/>
                        <a:lstStyle/>
                        <a:p>
                          <a:pPr algn="ctr"/>
                          <a:r>
                            <a:rPr lang="es-ES" sz="1400" b="1" dirty="0">
                              <a:solidFill>
                                <a:srgbClr val="181818"/>
                              </a:solidFill>
                            </a:rPr>
                            <a:t>Niños</a:t>
                          </a:r>
                          <a:endParaRPr lang="es-P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lnSpc>
                              <a:spcPct val="100000"/>
                            </a:lnSpc>
                          </a:pPr>
                          <a:r>
                            <a:rPr lang="es-ES" sz="1400" b="1" dirty="0">
                              <a:solidFill>
                                <a:srgbClr val="181818"/>
                              </a:solidFill>
                            </a:rPr>
                            <a:t>Niños</a:t>
                          </a:r>
                          <a:endParaRPr lang="es-PE" sz="1400" b="1" dirty="0">
                            <a:solidFill>
                              <a:srgbClr val="181818"/>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991587015"/>
                      </a:ext>
                    </a:extLst>
                  </a:tr>
                  <a:tr h="310667">
                    <a:tc>
                      <a:txBody>
                        <a:bodyPr/>
                        <a:lstStyle/>
                        <a:p>
                          <a:pPr algn="ctr">
                            <a:lnSpc>
                              <a:spcPct val="100000"/>
                            </a:lnSpc>
                          </a:pPr>
                          <a:endParaRPr lang="es-PE"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s-ES" sz="1400" dirty="0"/>
                            <a:t>Con </a:t>
                          </a:r>
                          <a:endParaRPr lang="es-PE"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s-ES" sz="1400" dirty="0"/>
                            <a:t>Sin </a:t>
                          </a:r>
                          <a:endParaRPr lang="es-PE"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s-ES" sz="1400" dirty="0"/>
                            <a:t>Con </a:t>
                          </a:r>
                          <a:endParaRPr lang="es-PE"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pPr>
                          <a:r>
                            <a:rPr lang="es-ES" sz="1400" dirty="0"/>
                            <a:t>sin</a:t>
                          </a:r>
                          <a:endParaRPr lang="es-PE"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74648148"/>
                      </a:ext>
                    </a:extLst>
                  </a:tr>
                  <a:tr h="310667">
                    <a:tc gridSpan="5">
                      <a:txBody>
                        <a:bodyPr/>
                        <a:lstStyle/>
                        <a:p>
                          <a:pPr algn="ctr">
                            <a:lnSpc>
                              <a:spcPct val="100000"/>
                            </a:lnSpc>
                          </a:pPr>
                          <a:r>
                            <a:rPr lang="es-ES" sz="1400" dirty="0"/>
                            <a:t>Ola 1 </a:t>
                          </a:r>
                          <a:endParaRPr lang="es-PE"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pPr algn="ctr"/>
                          <a:endParaRPr lang="es-PE"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627589839"/>
                      </a:ext>
                    </a:extLst>
                  </a:tr>
                  <a:tr h="310667">
                    <a:tc>
                      <a:txBody>
                        <a:bodyPr/>
                        <a:lstStyle/>
                        <a:p>
                          <a:pPr algn="ctr">
                            <a:lnSpc>
                              <a:spcPct val="100000"/>
                            </a:lnSpc>
                          </a:pPr>
                          <a:r>
                            <a:rPr lang="es-ES" sz="1400" dirty="0"/>
                            <a:t>3</a:t>
                          </a:r>
                          <a:endParaRPr lang="es-PE"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pPr>
                          <a:r>
                            <a:rPr lang="es-ES" sz="1400"/>
                            <a:t>208+</a:t>
                          </a:r>
                          <a:endParaRPr lang="es-PE"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pPr>
                          <a:r>
                            <a:rPr lang="es-ES" sz="1400"/>
                            <a:t>240+</a:t>
                          </a:r>
                          <a:endParaRPr lang="es-PE"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s-ES" sz="1400"/>
                            <a:t>281</a:t>
                          </a:r>
                          <a:endParaRPr lang="es-PE"/>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pPr>
                          <a:r>
                            <a:rPr lang="es-ES" sz="1400" dirty="0"/>
                            <a:t>232</a:t>
                          </a:r>
                          <a:endParaRPr lang="es-PE"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99282253"/>
                      </a:ext>
                    </a:extLst>
                  </a:tr>
                  <a:tr h="310667">
                    <a:tc>
                      <a:txBody>
                        <a:bodyPr/>
                        <a:lstStyle/>
                        <a:p>
                          <a:pPr algn="ctr">
                            <a:lnSpc>
                              <a:spcPct val="100000"/>
                            </a:lnSpc>
                          </a:pPr>
                          <a:r>
                            <a:rPr lang="es-ES" sz="1400" dirty="0"/>
                            <a:t>4</a:t>
                          </a:r>
                          <a:endParaRPr lang="es-PE"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pPr>
                          <a:r>
                            <a:rPr lang="es-ES" sz="1400"/>
                            <a:t>297</a:t>
                          </a:r>
                          <a:endParaRPr lang="es-PE"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pPr>
                          <a:r>
                            <a:rPr lang="es-ES" sz="1400"/>
                            <a:t>251</a:t>
                          </a:r>
                          <a:endParaRPr lang="es-PE"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s-ES" sz="1400"/>
                            <a:t>290</a:t>
                          </a:r>
                          <a:endParaRPr lang="es-PE"/>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pPr>
                          <a:r>
                            <a:rPr lang="es-ES" sz="1400"/>
                            <a:t>264</a:t>
                          </a:r>
                          <a:endParaRPr lang="es-PE"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473076845"/>
                      </a:ext>
                    </a:extLst>
                  </a:tr>
                  <a:tr h="310667">
                    <a:tc>
                      <a:txBody>
                        <a:bodyPr/>
                        <a:lstStyle/>
                        <a:p>
                          <a:pPr algn="ctr">
                            <a:lnSpc>
                              <a:spcPct val="100000"/>
                            </a:lnSpc>
                          </a:pPr>
                          <a:r>
                            <a:rPr lang="es-ES" sz="1400" dirty="0"/>
                            <a:t>5</a:t>
                          </a:r>
                          <a:endParaRPr lang="es-PE"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pPr>
                          <a:r>
                            <a:rPr lang="es-ES" sz="1400" dirty="0"/>
                            <a:t>301</a:t>
                          </a:r>
                          <a:endParaRPr lang="es-PE"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pPr>
                          <a:r>
                            <a:rPr lang="es-ES" sz="1400" dirty="0"/>
                            <a:t>260</a:t>
                          </a:r>
                          <a:endParaRPr lang="es-PE"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s-ES" sz="1400" dirty="0"/>
                            <a:t>306</a:t>
                          </a:r>
                          <a:endParaRPr lang="es-PE"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pPr>
                          <a:r>
                            <a:rPr lang="es-ES" sz="1400" dirty="0"/>
                            <a:t>221</a:t>
                          </a:r>
                          <a:endParaRPr lang="es-PE"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585686524"/>
                      </a:ext>
                    </a:extLst>
                  </a:tr>
                  <a:tr h="310667">
                    <a:tc>
                      <a:txBody>
                        <a:bodyPr/>
                        <a:lstStyle/>
                        <a:p>
                          <a:pPr algn="ctr">
                            <a:lnSpc>
                              <a:spcPct val="100000"/>
                            </a:lnSpc>
                          </a:pPr>
                          <a:r>
                            <a:rPr lang="es-ES" sz="1400" dirty="0"/>
                            <a:t>Total</a:t>
                          </a:r>
                          <a:endParaRPr lang="es-PE"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pPr>
                          <a:r>
                            <a:rPr lang="es-ES" sz="1400" dirty="0"/>
                            <a:t>878</a:t>
                          </a:r>
                          <a:endParaRPr lang="es-PE"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pPr>
                          <a:r>
                            <a:rPr lang="es-ES" sz="1400" dirty="0"/>
                            <a:t>751</a:t>
                          </a:r>
                          <a:endParaRPr lang="es-PE"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s-ES" sz="1400" dirty="0"/>
                            <a:t>877</a:t>
                          </a:r>
                          <a:endParaRPr lang="es-PE"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pPr>
                          <a:r>
                            <a:rPr lang="es-ES" sz="1400" dirty="0"/>
                            <a:t>717</a:t>
                          </a:r>
                          <a:endParaRPr lang="es-PE"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669891488"/>
                      </a:ext>
                    </a:extLst>
                  </a:tr>
                  <a:tr h="310667">
                    <a:tc gridSpan="5">
                      <a:txBody>
                        <a:bodyPr/>
                        <a:lstStyle/>
                        <a:p>
                          <a:pPr algn="ctr">
                            <a:lnSpc>
                              <a:spcPct val="100000"/>
                            </a:lnSpc>
                          </a:pPr>
                          <a:r>
                            <a:rPr lang="es-ES" sz="1400" dirty="0"/>
                            <a:t>Ola 2</a:t>
                          </a:r>
                          <a:endParaRPr lang="es-PE"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pPr algn="ctr"/>
                          <a:endParaRPr lang="es-PE"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872738587"/>
                      </a:ext>
                    </a:extLst>
                  </a:tr>
                  <a:tr h="310667">
                    <a:tc>
                      <a:txBody>
                        <a:bodyPr/>
                        <a:lstStyle/>
                        <a:p>
                          <a:pPr algn="ctr">
                            <a:lnSpc>
                              <a:spcPct val="100000"/>
                            </a:lnSpc>
                          </a:pPr>
                          <a:r>
                            <a:rPr lang="es-ES" sz="1400" dirty="0"/>
                            <a:t>3</a:t>
                          </a:r>
                          <a:endParaRPr lang="es-PE"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s-ES" sz="1400"/>
                            <a:t>201</a:t>
                          </a:r>
                          <a:endParaRPr lang="es-PE"/>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s-ES" sz="1400"/>
                            <a:t>189</a:t>
                          </a:r>
                          <a:endParaRPr lang="es-PE"/>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s-ES" sz="1400"/>
                            <a:t>210</a:t>
                          </a:r>
                          <a:endParaRPr lang="es-PE"/>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pPr>
                          <a:r>
                            <a:rPr lang="es-ES" sz="1400"/>
                            <a:t>199</a:t>
                          </a:r>
                          <a:endParaRPr lang="es-PE"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268863449"/>
                      </a:ext>
                    </a:extLst>
                  </a:tr>
                  <a:tr h="310667">
                    <a:tc>
                      <a:txBody>
                        <a:bodyPr/>
                        <a:lstStyle/>
                        <a:p>
                          <a:pPr algn="ctr">
                            <a:lnSpc>
                              <a:spcPct val="100000"/>
                            </a:lnSpc>
                          </a:pPr>
                          <a:r>
                            <a:rPr lang="es-ES" sz="1400" dirty="0"/>
                            <a:t>4</a:t>
                          </a:r>
                          <a:endParaRPr lang="es-PE"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s-ES" sz="1400"/>
                            <a:t>214</a:t>
                          </a:r>
                          <a:endParaRPr lang="es-PE"/>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s-ES" sz="1400"/>
                            <a:t>194</a:t>
                          </a:r>
                          <a:endParaRPr lang="es-PE"/>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s-ES" sz="1400"/>
                            <a:t>239</a:t>
                          </a:r>
                          <a:endParaRPr lang="es-PE"/>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pPr>
                          <a:r>
                            <a:rPr lang="es-ES" sz="1400"/>
                            <a:t>210</a:t>
                          </a:r>
                          <a:endParaRPr lang="es-PE"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079473469"/>
                      </a:ext>
                    </a:extLst>
                  </a:tr>
                  <a:tr h="310667">
                    <a:tc>
                      <a:txBody>
                        <a:bodyPr/>
                        <a:lstStyle/>
                        <a:p>
                          <a:pPr algn="ctr">
                            <a:lnSpc>
                              <a:spcPct val="100000"/>
                            </a:lnSpc>
                          </a:pPr>
                          <a:r>
                            <a:rPr lang="es-ES" sz="1400" dirty="0"/>
                            <a:t>5</a:t>
                          </a:r>
                          <a:endParaRPr lang="es-PE"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s-ES" sz="1400" dirty="0"/>
                            <a:t>221</a:t>
                          </a:r>
                          <a:endParaRPr lang="es-PE"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s-ES" sz="1400" dirty="0"/>
                            <a:t>216</a:t>
                          </a:r>
                          <a:endParaRPr lang="es-PE"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s-ES" sz="1400" dirty="0"/>
                            <a:t>239</a:t>
                          </a:r>
                          <a:endParaRPr lang="es-PE"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pPr>
                          <a:r>
                            <a:rPr lang="es-ES" sz="1400" dirty="0"/>
                            <a:t>213</a:t>
                          </a:r>
                          <a:endParaRPr lang="es-PE"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69691407"/>
                      </a:ext>
                    </a:extLst>
                  </a:tr>
                  <a:tr h="310667">
                    <a:tc>
                      <a:txBody>
                        <a:bodyPr/>
                        <a:lstStyle/>
                        <a:p>
                          <a:pPr algn="ctr">
                            <a:lnSpc>
                              <a:spcPct val="100000"/>
                            </a:lnSpc>
                          </a:pPr>
                          <a:r>
                            <a:rPr lang="es-ES" sz="1400" dirty="0"/>
                            <a:t>Total </a:t>
                          </a:r>
                          <a:endParaRPr lang="es-PE"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s-ES" sz="1400" dirty="0"/>
                            <a:t>636</a:t>
                          </a:r>
                          <a:endParaRPr lang="es-PE"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s-ES" sz="1400" dirty="0"/>
                            <a:t>599</a:t>
                          </a:r>
                          <a:endParaRPr lang="es-PE"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s-ES" sz="1400" dirty="0"/>
                            <a:t>685+</a:t>
                          </a:r>
                          <a:endParaRPr lang="es-PE"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pPr>
                          <a:r>
                            <a:rPr lang="es-ES" sz="1400" dirty="0"/>
                            <a:t>622</a:t>
                          </a:r>
                          <a:endParaRPr lang="es-PE"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31447723"/>
                      </a:ext>
                    </a:extLst>
                  </a:tr>
                  <a:tr h="1708670">
                    <a:tc gridSpan="5">
                      <a:txBody>
                        <a:bodyPr/>
                        <a:lstStyle/>
                        <a:p>
                          <a:endParaRPr lang="es-PE"/>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269395" r="-80"/>
                          </a:stretch>
                        </a:blip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pPr algn="ctr"/>
                          <a:endParaRPr lang="es-PE"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983241543"/>
                      </a:ext>
                    </a:extLst>
                  </a:tr>
                </a:tbl>
              </a:graphicData>
            </a:graphic>
          </p:graphicFrame>
        </mc:Fallback>
      </mc:AlternateContent>
      <p:sp>
        <p:nvSpPr>
          <p:cNvPr id="3" name="Globo: línea doblada con barra de énfasis 2">
            <a:extLst>
              <a:ext uri="{FF2B5EF4-FFF2-40B4-BE49-F238E27FC236}">
                <a16:creationId xmlns:a16="http://schemas.microsoft.com/office/drawing/2014/main" id="{87A4221E-3428-9754-8C67-ECDF4C765A76}"/>
              </a:ext>
            </a:extLst>
          </p:cNvPr>
          <p:cNvSpPr/>
          <p:nvPr/>
        </p:nvSpPr>
        <p:spPr>
          <a:xfrm flipH="1">
            <a:off x="-2" y="189523"/>
            <a:ext cx="1847699" cy="558800"/>
          </a:xfrm>
          <a:prstGeom prst="accentCallout2">
            <a:avLst>
              <a:gd name="adj1" fmla="val 18750"/>
              <a:gd name="adj2" fmla="val -8333"/>
              <a:gd name="adj3" fmla="val 18750"/>
              <a:gd name="adj4" fmla="val -16667"/>
              <a:gd name="adj5" fmla="val 176217"/>
              <a:gd name="adj6" fmla="val -44440"/>
            </a:avLst>
          </a:prstGeom>
          <a:ln w="22225">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Titulo de tabla</a:t>
            </a:r>
            <a:endParaRPr lang="es-PE" b="1" dirty="0"/>
          </a:p>
        </p:txBody>
      </p:sp>
      <p:sp>
        <p:nvSpPr>
          <p:cNvPr id="4" name="Globo: línea doblada con barra de énfasis 3">
            <a:extLst>
              <a:ext uri="{FF2B5EF4-FFF2-40B4-BE49-F238E27FC236}">
                <a16:creationId xmlns:a16="http://schemas.microsoft.com/office/drawing/2014/main" id="{8B7ABFA9-37ED-06DA-A476-7A812328D091}"/>
              </a:ext>
            </a:extLst>
          </p:cNvPr>
          <p:cNvSpPr/>
          <p:nvPr/>
        </p:nvSpPr>
        <p:spPr>
          <a:xfrm flipH="1">
            <a:off x="-3" y="1145931"/>
            <a:ext cx="2227388" cy="1033584"/>
          </a:xfrm>
          <a:prstGeom prst="accentCallout2">
            <a:avLst>
              <a:gd name="adj1" fmla="val 18750"/>
              <a:gd name="adj2" fmla="val -8333"/>
              <a:gd name="adj3" fmla="val 36908"/>
              <a:gd name="adj4" fmla="val -16696"/>
              <a:gd name="adj5" fmla="val 37037"/>
              <a:gd name="adj6" fmla="val -42234"/>
            </a:avLst>
          </a:prstGeom>
          <a:ln w="22225">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Titulo izquierdo:</a:t>
            </a:r>
          </a:p>
          <a:p>
            <a:r>
              <a:rPr lang="es-ES" sz="1400" dirty="0"/>
              <a:t>Encabezado que describe la columna más a la izquierda</a:t>
            </a:r>
            <a:endParaRPr lang="es-PE" sz="1400" dirty="0"/>
          </a:p>
        </p:txBody>
      </p:sp>
      <p:sp>
        <p:nvSpPr>
          <p:cNvPr id="5" name="Globo: línea doblada con barra de énfasis 4">
            <a:extLst>
              <a:ext uri="{FF2B5EF4-FFF2-40B4-BE49-F238E27FC236}">
                <a16:creationId xmlns:a16="http://schemas.microsoft.com/office/drawing/2014/main" id="{3D20DC20-8DA8-1C16-8935-C598795BD82A}"/>
              </a:ext>
            </a:extLst>
          </p:cNvPr>
          <p:cNvSpPr/>
          <p:nvPr/>
        </p:nvSpPr>
        <p:spPr>
          <a:xfrm flipH="1">
            <a:off x="-3" y="2358398"/>
            <a:ext cx="2227388" cy="1359878"/>
          </a:xfrm>
          <a:prstGeom prst="accentCallout2">
            <a:avLst>
              <a:gd name="adj1" fmla="val 36528"/>
              <a:gd name="adj2" fmla="val -6228"/>
              <a:gd name="adj3" fmla="val 100051"/>
              <a:gd name="adj4" fmla="val -17748"/>
              <a:gd name="adj5" fmla="val 97746"/>
              <a:gd name="adj6" fmla="val -173813"/>
            </a:avLst>
          </a:prstGeom>
          <a:ln w="22225">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Subtitulo:</a:t>
            </a:r>
          </a:p>
          <a:p>
            <a:r>
              <a:rPr lang="es-ES" sz="1400" dirty="0"/>
              <a:t>Encabezado que cubre todo el ancho del cuerpo de la tabla, permitiendo más divisiones</a:t>
            </a:r>
            <a:endParaRPr lang="es-PE" sz="1400" dirty="0"/>
          </a:p>
        </p:txBody>
      </p:sp>
      <p:sp>
        <p:nvSpPr>
          <p:cNvPr id="8" name="Globo: línea doblada con barra de énfasis 7">
            <a:extLst>
              <a:ext uri="{FF2B5EF4-FFF2-40B4-BE49-F238E27FC236}">
                <a16:creationId xmlns:a16="http://schemas.microsoft.com/office/drawing/2014/main" id="{900D7C06-C43F-2645-7C49-6199C44216A3}"/>
              </a:ext>
            </a:extLst>
          </p:cNvPr>
          <p:cNvSpPr/>
          <p:nvPr/>
        </p:nvSpPr>
        <p:spPr>
          <a:xfrm flipH="1">
            <a:off x="-3" y="3897159"/>
            <a:ext cx="2227388" cy="1461266"/>
          </a:xfrm>
          <a:prstGeom prst="accentCallout2">
            <a:avLst>
              <a:gd name="adj1" fmla="val 36528"/>
              <a:gd name="adj2" fmla="val -6228"/>
              <a:gd name="adj3" fmla="val 37982"/>
              <a:gd name="adj4" fmla="val -21959"/>
              <a:gd name="adj5" fmla="val 37401"/>
              <a:gd name="adj6" fmla="val -35919"/>
            </a:avLst>
          </a:prstGeom>
          <a:ln w="22225">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Columna izquierda:</a:t>
            </a:r>
          </a:p>
          <a:p>
            <a:r>
              <a:rPr lang="es-ES" sz="1400" dirty="0"/>
              <a:t>Columna más a la izquierda de la tabla; normalmente enlista las principales variables independientes o predictoras</a:t>
            </a:r>
            <a:endParaRPr lang="es-PE" sz="1400" dirty="0"/>
          </a:p>
        </p:txBody>
      </p:sp>
      <p:sp>
        <p:nvSpPr>
          <p:cNvPr id="9" name="Rectángulo 8">
            <a:extLst>
              <a:ext uri="{FF2B5EF4-FFF2-40B4-BE49-F238E27FC236}">
                <a16:creationId xmlns:a16="http://schemas.microsoft.com/office/drawing/2014/main" id="{D60CF6B7-9EEF-9E99-8EDE-C8B2722FEFE0}"/>
              </a:ext>
            </a:extLst>
          </p:cNvPr>
          <p:cNvSpPr/>
          <p:nvPr/>
        </p:nvSpPr>
        <p:spPr>
          <a:xfrm>
            <a:off x="3094892" y="2179515"/>
            <a:ext cx="703385" cy="29317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Globo: línea doblada con barra de énfasis 9">
            <a:extLst>
              <a:ext uri="{FF2B5EF4-FFF2-40B4-BE49-F238E27FC236}">
                <a16:creationId xmlns:a16="http://schemas.microsoft.com/office/drawing/2014/main" id="{677CE776-DD9D-D872-8034-8FCB0C5B50DD}"/>
              </a:ext>
            </a:extLst>
          </p:cNvPr>
          <p:cNvSpPr/>
          <p:nvPr/>
        </p:nvSpPr>
        <p:spPr>
          <a:xfrm flipH="1">
            <a:off x="-3" y="5517875"/>
            <a:ext cx="2227388" cy="1359878"/>
          </a:xfrm>
          <a:prstGeom prst="accentCallout2">
            <a:avLst>
              <a:gd name="adj1" fmla="val 36528"/>
              <a:gd name="adj2" fmla="val -6228"/>
              <a:gd name="adj3" fmla="val 19016"/>
              <a:gd name="adj4" fmla="val -15643"/>
              <a:gd name="adj5" fmla="val -16047"/>
              <a:gd name="adj6" fmla="val -21182"/>
            </a:avLst>
          </a:prstGeom>
          <a:ln w="22225">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Notas de tabla:</a:t>
            </a:r>
          </a:p>
          <a:p>
            <a:r>
              <a:rPr lang="es-ES" sz="1400" dirty="0"/>
              <a:t>Explicaciones para complementar o aclarar la información en el cuerpo de la tabla</a:t>
            </a:r>
            <a:endParaRPr lang="es-PE" sz="1400" dirty="0"/>
          </a:p>
        </p:txBody>
      </p:sp>
      <p:sp>
        <p:nvSpPr>
          <p:cNvPr id="12" name="Globo: línea doblada con barra de énfasis 11">
            <a:extLst>
              <a:ext uri="{FF2B5EF4-FFF2-40B4-BE49-F238E27FC236}">
                <a16:creationId xmlns:a16="http://schemas.microsoft.com/office/drawing/2014/main" id="{02C8C70E-5998-9DF4-B884-FF7E6173D55F}"/>
              </a:ext>
            </a:extLst>
          </p:cNvPr>
          <p:cNvSpPr/>
          <p:nvPr/>
        </p:nvSpPr>
        <p:spPr>
          <a:xfrm>
            <a:off x="4439152" y="279400"/>
            <a:ext cx="2120746" cy="648677"/>
          </a:xfrm>
          <a:prstGeom prst="accentCallout2">
            <a:avLst>
              <a:gd name="adj1" fmla="val 18750"/>
              <a:gd name="adj2" fmla="val -8333"/>
              <a:gd name="adj3" fmla="val 76581"/>
              <a:gd name="adj4" fmla="val -16667"/>
              <a:gd name="adj5" fmla="val 85855"/>
              <a:gd name="adj6" fmla="val -42867"/>
            </a:avLst>
          </a:prstGeom>
          <a:ln w="22225">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Número de tabla</a:t>
            </a:r>
            <a:endParaRPr lang="es-PE" b="1" dirty="0"/>
          </a:p>
        </p:txBody>
      </p:sp>
      <p:sp>
        <p:nvSpPr>
          <p:cNvPr id="15" name="Globo: línea doblada con barra de énfasis 14">
            <a:extLst>
              <a:ext uri="{FF2B5EF4-FFF2-40B4-BE49-F238E27FC236}">
                <a16:creationId xmlns:a16="http://schemas.microsoft.com/office/drawing/2014/main" id="{BF64960C-B6FD-CD8E-A844-AD25DB8E2293}"/>
              </a:ext>
            </a:extLst>
          </p:cNvPr>
          <p:cNvSpPr/>
          <p:nvPr/>
        </p:nvSpPr>
        <p:spPr>
          <a:xfrm>
            <a:off x="8159672" y="42985"/>
            <a:ext cx="2120746" cy="1220177"/>
          </a:xfrm>
          <a:prstGeom prst="accentCallout2">
            <a:avLst>
              <a:gd name="adj1" fmla="val 18750"/>
              <a:gd name="adj2" fmla="val -8333"/>
              <a:gd name="adj3" fmla="val 36908"/>
              <a:gd name="adj4" fmla="val -16696"/>
              <a:gd name="adj5" fmla="val 119663"/>
              <a:gd name="adj6" fmla="val -43340"/>
            </a:avLst>
          </a:prstGeom>
          <a:ln w="22225">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Titulo mayor:</a:t>
            </a:r>
          </a:p>
          <a:p>
            <a:r>
              <a:rPr lang="es-ES" sz="1400" dirty="0"/>
              <a:t>Encabezado que describe las entradas en dos o más columnas en el cuerpo de la tabla</a:t>
            </a:r>
            <a:endParaRPr lang="es-PE" sz="1400" dirty="0"/>
          </a:p>
        </p:txBody>
      </p:sp>
      <p:sp>
        <p:nvSpPr>
          <p:cNvPr id="16" name="Rectángulo 15">
            <a:extLst>
              <a:ext uri="{FF2B5EF4-FFF2-40B4-BE49-F238E27FC236}">
                <a16:creationId xmlns:a16="http://schemas.microsoft.com/office/drawing/2014/main" id="{B9005357-14B6-8F6E-BE6C-923DF91FB8F1}"/>
              </a:ext>
            </a:extLst>
          </p:cNvPr>
          <p:cNvSpPr/>
          <p:nvPr/>
        </p:nvSpPr>
        <p:spPr>
          <a:xfrm>
            <a:off x="5533293" y="1486878"/>
            <a:ext cx="3727938" cy="292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7" name="Globo: línea doblada con barra de énfasis 16">
            <a:extLst>
              <a:ext uri="{FF2B5EF4-FFF2-40B4-BE49-F238E27FC236}">
                <a16:creationId xmlns:a16="http://schemas.microsoft.com/office/drawing/2014/main" id="{D93D0C97-823E-C425-0BE0-61DE9DCBC469}"/>
              </a:ext>
            </a:extLst>
          </p:cNvPr>
          <p:cNvSpPr/>
          <p:nvPr/>
        </p:nvSpPr>
        <p:spPr>
          <a:xfrm>
            <a:off x="10558425" y="189524"/>
            <a:ext cx="1526636" cy="2038456"/>
          </a:xfrm>
          <a:prstGeom prst="accentCallout2">
            <a:avLst>
              <a:gd name="adj1" fmla="val 18750"/>
              <a:gd name="adj2" fmla="val -8333"/>
              <a:gd name="adj3" fmla="val 36908"/>
              <a:gd name="adj4" fmla="val -16696"/>
              <a:gd name="adj5" fmla="val 71355"/>
              <a:gd name="adj6" fmla="val -57162"/>
            </a:avLst>
          </a:prstGeom>
          <a:ln w="22225">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Títulos apilados:</a:t>
            </a:r>
          </a:p>
          <a:p>
            <a:r>
              <a:rPr lang="es-ES" sz="1400" dirty="0"/>
              <a:t>Títulos que se colocan uno sobre otro, a menudo para evitar la repetición en los títulos de columna</a:t>
            </a:r>
            <a:endParaRPr lang="es-PE" sz="1400" dirty="0"/>
          </a:p>
        </p:txBody>
      </p:sp>
      <p:sp>
        <p:nvSpPr>
          <p:cNvPr id="18" name="Rectángulo 17">
            <a:extLst>
              <a:ext uri="{FF2B5EF4-FFF2-40B4-BE49-F238E27FC236}">
                <a16:creationId xmlns:a16="http://schemas.microsoft.com/office/drawing/2014/main" id="{B9786D93-0E7D-B11D-ECF0-51B0A8F56DEE}"/>
              </a:ext>
            </a:extLst>
          </p:cNvPr>
          <p:cNvSpPr/>
          <p:nvPr/>
        </p:nvSpPr>
        <p:spPr>
          <a:xfrm>
            <a:off x="8593015" y="1486878"/>
            <a:ext cx="1336432" cy="506045"/>
          </a:xfrm>
          <a:prstGeom prst="rect">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9" name="Globo: línea doblada con barra de énfasis 18">
            <a:extLst>
              <a:ext uri="{FF2B5EF4-FFF2-40B4-BE49-F238E27FC236}">
                <a16:creationId xmlns:a16="http://schemas.microsoft.com/office/drawing/2014/main" id="{967104D3-B590-074A-9EA2-29366C173EA1}"/>
              </a:ext>
            </a:extLst>
          </p:cNvPr>
          <p:cNvSpPr/>
          <p:nvPr/>
        </p:nvSpPr>
        <p:spPr>
          <a:xfrm>
            <a:off x="10558425" y="2589336"/>
            <a:ext cx="1526636" cy="2038456"/>
          </a:xfrm>
          <a:prstGeom prst="accentCallout2">
            <a:avLst>
              <a:gd name="adj1" fmla="val 18750"/>
              <a:gd name="adj2" fmla="val -8333"/>
              <a:gd name="adj3" fmla="val -18301"/>
              <a:gd name="adj4" fmla="val -27447"/>
              <a:gd name="adj5" fmla="val -27562"/>
              <a:gd name="adj6" fmla="val -150846"/>
            </a:avLst>
          </a:prstGeom>
          <a:ln w="22225">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Tipos de columna:</a:t>
            </a:r>
          </a:p>
          <a:p>
            <a:r>
              <a:rPr lang="es-ES" sz="1400" dirty="0"/>
              <a:t>Encabezado que identifica las entradas en una sola columna en el cuerpo de la tabla</a:t>
            </a:r>
            <a:endParaRPr lang="es-PE" sz="1400" dirty="0"/>
          </a:p>
        </p:txBody>
      </p:sp>
      <p:sp>
        <p:nvSpPr>
          <p:cNvPr id="20" name="Globo: línea doblada con barra de énfasis 19">
            <a:extLst>
              <a:ext uri="{FF2B5EF4-FFF2-40B4-BE49-F238E27FC236}">
                <a16:creationId xmlns:a16="http://schemas.microsoft.com/office/drawing/2014/main" id="{94C1EE0C-BE1E-B818-3BC8-4574DCCA6541}"/>
              </a:ext>
            </a:extLst>
          </p:cNvPr>
          <p:cNvSpPr/>
          <p:nvPr/>
        </p:nvSpPr>
        <p:spPr>
          <a:xfrm>
            <a:off x="10558425" y="4974602"/>
            <a:ext cx="1526636" cy="1285521"/>
          </a:xfrm>
          <a:prstGeom prst="accentCallout2">
            <a:avLst>
              <a:gd name="adj1" fmla="val 18750"/>
              <a:gd name="adj2" fmla="val -8333"/>
              <a:gd name="adj3" fmla="val -1886"/>
              <a:gd name="adj4" fmla="val -9017"/>
              <a:gd name="adj5" fmla="val -3852"/>
              <a:gd name="adj6" fmla="val -41804"/>
            </a:avLst>
          </a:prstGeom>
          <a:ln w="22225">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Celda: </a:t>
            </a:r>
          </a:p>
          <a:p>
            <a:r>
              <a:rPr lang="es-ES" sz="1400" dirty="0"/>
              <a:t>Punto de intersección entre una fila y una columna</a:t>
            </a:r>
            <a:endParaRPr lang="es-PE" sz="1400" dirty="0"/>
          </a:p>
        </p:txBody>
      </p:sp>
      <p:sp>
        <p:nvSpPr>
          <p:cNvPr id="22" name="Rectángulo 21">
            <a:extLst>
              <a:ext uri="{FF2B5EF4-FFF2-40B4-BE49-F238E27FC236}">
                <a16:creationId xmlns:a16="http://schemas.microsoft.com/office/drawing/2014/main" id="{CF4540E5-D471-0B59-E0EE-6E234C90BB99}"/>
              </a:ext>
            </a:extLst>
          </p:cNvPr>
          <p:cNvSpPr/>
          <p:nvPr/>
        </p:nvSpPr>
        <p:spPr>
          <a:xfrm>
            <a:off x="8862645" y="4865078"/>
            <a:ext cx="1066801" cy="246184"/>
          </a:xfrm>
          <a:prstGeom prst="rect">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677673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Marcador de texto 5">
            <a:extLst>
              <a:ext uri="{FF2B5EF4-FFF2-40B4-BE49-F238E27FC236}">
                <a16:creationId xmlns:a16="http://schemas.microsoft.com/office/drawing/2014/main" id="{0D03E1FF-95BA-BC27-902D-A9602AAAF9D8}"/>
              </a:ext>
            </a:extLst>
          </p:cNvPr>
          <p:cNvSpPr>
            <a:spLocks noGrp="1"/>
          </p:cNvSpPr>
          <p:nvPr>
            <p:ph type="body" sz="half" idx="2"/>
          </p:nvPr>
        </p:nvSpPr>
        <p:spPr>
          <a:xfrm>
            <a:off x="919900" y="381000"/>
            <a:ext cx="10352199" cy="558800"/>
          </a:xfrm>
        </p:spPr>
        <p:txBody>
          <a:bodyPr>
            <a:normAutofit fontScale="77500" lnSpcReduction="20000"/>
          </a:bodyPr>
          <a:lstStyle/>
          <a:p>
            <a:r>
              <a:rPr lang="es-ES" dirty="0">
                <a:ln>
                  <a:noFill/>
                </a:ln>
                <a:solidFill>
                  <a:srgbClr val="181818"/>
                </a:solidFill>
                <a:effectLst/>
              </a:rPr>
              <a:t>En el caso de artículo científico, la nota de atribución de autor sería de la siguiente</a:t>
            </a:r>
          </a:p>
          <a:p>
            <a:r>
              <a:rPr lang="es-ES" dirty="0">
                <a:ln>
                  <a:noFill/>
                </a:ln>
                <a:solidFill>
                  <a:srgbClr val="181818"/>
                </a:solidFill>
                <a:effectLst/>
              </a:rPr>
              <a:t>manera:</a:t>
            </a:r>
          </a:p>
        </p:txBody>
      </p:sp>
      <p:sp>
        <p:nvSpPr>
          <p:cNvPr id="4" name="Rectángulo 3">
            <a:extLst>
              <a:ext uri="{FF2B5EF4-FFF2-40B4-BE49-F238E27FC236}">
                <a16:creationId xmlns:a16="http://schemas.microsoft.com/office/drawing/2014/main" id="{5009B83E-D775-E365-B375-FDAE41A27279}"/>
              </a:ext>
            </a:extLst>
          </p:cNvPr>
          <p:cNvSpPr/>
          <p:nvPr/>
        </p:nvSpPr>
        <p:spPr>
          <a:xfrm>
            <a:off x="2021306" y="939800"/>
            <a:ext cx="8758989" cy="818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i="1" dirty="0">
                <a:solidFill>
                  <a:schemeClr val="bg1"/>
                </a:solidFill>
              </a:rPr>
              <a:t>Nota</a:t>
            </a:r>
            <a:r>
              <a:rPr lang="es-PE" dirty="0">
                <a:solidFill>
                  <a:schemeClr val="bg1"/>
                </a:solidFill>
              </a:rPr>
              <a:t>. Explicación general. Tomado de Título del artículo, por A. A, Autor, Año, </a:t>
            </a:r>
            <a:r>
              <a:rPr lang="es-PE" i="1" dirty="0">
                <a:solidFill>
                  <a:schemeClr val="bg1"/>
                </a:solidFill>
              </a:rPr>
              <a:t>Nombre de la revista, volumen</a:t>
            </a:r>
            <a:r>
              <a:rPr lang="es-PE" dirty="0">
                <a:solidFill>
                  <a:schemeClr val="bg1"/>
                </a:solidFill>
              </a:rPr>
              <a:t>(número), página(s). DOI o URL</a:t>
            </a:r>
          </a:p>
        </p:txBody>
      </p:sp>
      <p:graphicFrame>
        <p:nvGraphicFramePr>
          <p:cNvPr id="5" name="Tabla 7">
            <a:extLst>
              <a:ext uri="{FF2B5EF4-FFF2-40B4-BE49-F238E27FC236}">
                <a16:creationId xmlns:a16="http://schemas.microsoft.com/office/drawing/2014/main" id="{C3059429-454B-BA3B-5CA6-92BD7B6488E1}"/>
              </a:ext>
            </a:extLst>
          </p:cNvPr>
          <p:cNvGraphicFramePr>
            <a:graphicFrameLocks noGrp="1"/>
          </p:cNvGraphicFramePr>
          <p:nvPr>
            <p:extLst>
              <p:ext uri="{D42A27DB-BD31-4B8C-83A1-F6EECF244321}">
                <p14:modId xmlns:p14="http://schemas.microsoft.com/office/powerpoint/2010/main" val="2203402795"/>
              </p:ext>
            </p:extLst>
          </p:nvPr>
        </p:nvGraphicFramePr>
        <p:xfrm>
          <a:off x="972256" y="2753895"/>
          <a:ext cx="10857088" cy="3797588"/>
        </p:xfrm>
        <a:graphic>
          <a:graphicData uri="http://schemas.openxmlformats.org/drawingml/2006/table">
            <a:tbl>
              <a:tblPr firstRow="1" bandRow="1">
                <a:tableStyleId>{5C22544A-7EE6-4342-B048-85BDC9FD1C3A}</a:tableStyleId>
              </a:tblPr>
              <a:tblGrid>
                <a:gridCol w="2324812">
                  <a:extLst>
                    <a:ext uri="{9D8B030D-6E8A-4147-A177-3AD203B41FA5}">
                      <a16:colId xmlns:a16="http://schemas.microsoft.com/office/drawing/2014/main" val="3917251684"/>
                    </a:ext>
                  </a:extLst>
                </a:gridCol>
                <a:gridCol w="2106406">
                  <a:extLst>
                    <a:ext uri="{9D8B030D-6E8A-4147-A177-3AD203B41FA5}">
                      <a16:colId xmlns:a16="http://schemas.microsoft.com/office/drawing/2014/main" val="3914417968"/>
                    </a:ext>
                  </a:extLst>
                </a:gridCol>
                <a:gridCol w="2599828">
                  <a:extLst>
                    <a:ext uri="{9D8B030D-6E8A-4147-A177-3AD203B41FA5}">
                      <a16:colId xmlns:a16="http://schemas.microsoft.com/office/drawing/2014/main" val="1074367784"/>
                    </a:ext>
                  </a:extLst>
                </a:gridCol>
                <a:gridCol w="1564105">
                  <a:extLst>
                    <a:ext uri="{9D8B030D-6E8A-4147-A177-3AD203B41FA5}">
                      <a16:colId xmlns:a16="http://schemas.microsoft.com/office/drawing/2014/main" val="394341333"/>
                    </a:ext>
                  </a:extLst>
                </a:gridCol>
                <a:gridCol w="2261937">
                  <a:extLst>
                    <a:ext uri="{9D8B030D-6E8A-4147-A177-3AD203B41FA5}">
                      <a16:colId xmlns:a16="http://schemas.microsoft.com/office/drawing/2014/main" val="1730949598"/>
                    </a:ext>
                  </a:extLst>
                </a:gridCol>
              </a:tblGrid>
              <a:tr h="419705">
                <a:tc gridSpan="5">
                  <a:txBody>
                    <a:bodyPr/>
                    <a:lstStyle/>
                    <a:p>
                      <a:pPr>
                        <a:lnSpc>
                          <a:spcPct val="150000"/>
                        </a:lnSpc>
                      </a:pPr>
                      <a:r>
                        <a:rPr lang="es-ES" b="1" dirty="0">
                          <a:solidFill>
                            <a:schemeClr val="bg1"/>
                          </a:solidFill>
                        </a:rPr>
                        <a:t>Tabla 3</a:t>
                      </a:r>
                      <a:endParaRPr lang="es-PE" b="1"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es-PE" dirty="0"/>
                    </a:p>
                  </a:txBody>
                  <a:tcPr/>
                </a:tc>
                <a:tc hMerge="1">
                  <a:txBody>
                    <a:bodyPr/>
                    <a:lstStyle/>
                    <a:p>
                      <a:endParaRPr lang="es-PE" dirty="0"/>
                    </a:p>
                  </a:txBody>
                  <a:tcPr/>
                </a:tc>
                <a:tc hMerge="1">
                  <a:txBody>
                    <a:bodyPr/>
                    <a:lstStyle/>
                    <a:p>
                      <a:endParaRPr lang="es-PE" dirty="0"/>
                    </a:p>
                  </a:txBody>
                  <a:tcPr/>
                </a:tc>
                <a:tc hMerge="1">
                  <a:txBody>
                    <a:bodyPr/>
                    <a:lstStyle/>
                    <a:p>
                      <a:endParaRPr lang="es-PE"/>
                    </a:p>
                  </a:txBody>
                  <a:tcPr/>
                </a:tc>
                <a:extLst>
                  <a:ext uri="{0D108BD9-81ED-4DB2-BD59-A6C34878D82A}">
                    <a16:rowId xmlns:a16="http://schemas.microsoft.com/office/drawing/2014/main" val="1446417298"/>
                  </a:ext>
                </a:extLst>
              </a:tr>
              <a:tr h="419705">
                <a:tc gridSpan="5">
                  <a:txBody>
                    <a:bodyPr/>
                    <a:lstStyle/>
                    <a:p>
                      <a:pPr>
                        <a:lnSpc>
                          <a:spcPct val="150000"/>
                        </a:lnSpc>
                      </a:pPr>
                      <a:r>
                        <a:rPr lang="es-ES" i="1" dirty="0"/>
                        <a:t>Correlación y significancia entre coordinación y desarrollo cognitivo</a:t>
                      </a:r>
                      <a:endParaRPr lang="es-PE" i="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es-PE" dirty="0"/>
                    </a:p>
                  </a:txBody>
                  <a:tcPr/>
                </a:tc>
                <a:tc hMerge="1">
                  <a:txBody>
                    <a:bodyPr/>
                    <a:lstStyle/>
                    <a:p>
                      <a:endParaRPr lang="es-PE"/>
                    </a:p>
                  </a:txBody>
                  <a:tcPr/>
                </a:tc>
                <a:tc hMerge="1">
                  <a:txBody>
                    <a:bodyPr/>
                    <a:lstStyle/>
                    <a:p>
                      <a:endParaRPr lang="es-PE" dirty="0"/>
                    </a:p>
                  </a:txBody>
                  <a:tcPr/>
                </a:tc>
                <a:tc hMerge="1">
                  <a:txBody>
                    <a:bodyPr/>
                    <a:lstStyle/>
                    <a:p>
                      <a:endParaRPr lang="es-PE"/>
                    </a:p>
                  </a:txBody>
                  <a:tcPr/>
                </a:tc>
                <a:extLst>
                  <a:ext uri="{0D108BD9-81ED-4DB2-BD59-A6C34878D82A}">
                    <a16:rowId xmlns:a16="http://schemas.microsoft.com/office/drawing/2014/main" val="1967493781"/>
                  </a:ext>
                </a:extLst>
              </a:tr>
              <a:tr h="419705">
                <a:tc gridSpan="3">
                  <a:txBody>
                    <a:bodyPr/>
                    <a:lstStyle/>
                    <a:p>
                      <a:pPr algn="ctr">
                        <a:lnSpc>
                          <a:spcPct val="150000"/>
                        </a:lnSpc>
                      </a:pPr>
                      <a:endParaRPr lang="es-PE" b="1" dirty="0">
                        <a:solidFill>
                          <a:srgbClr val="181818"/>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lnSpc>
                          <a:spcPct val="150000"/>
                        </a:lnSpc>
                      </a:pPr>
                      <a:endParaRPr lang="es-PE" b="1" dirty="0">
                        <a:solidFill>
                          <a:srgbClr val="181818"/>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lnSpc>
                          <a:spcPct val="150000"/>
                        </a:lnSpc>
                      </a:pPr>
                      <a:endParaRPr lang="es-PE" b="1" dirty="0">
                        <a:solidFill>
                          <a:srgbClr val="181818"/>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50000"/>
                        </a:lnSpc>
                      </a:pPr>
                      <a:r>
                        <a:rPr lang="es-ES" b="1" dirty="0">
                          <a:solidFill>
                            <a:srgbClr val="181818"/>
                          </a:solidFill>
                        </a:rPr>
                        <a:t>Coordinación </a:t>
                      </a:r>
                      <a:endParaRPr lang="es-PE" b="1" dirty="0">
                        <a:solidFill>
                          <a:srgbClr val="181818"/>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50000"/>
                        </a:lnSpc>
                      </a:pPr>
                      <a:r>
                        <a:rPr lang="es-ES" b="1" dirty="0">
                          <a:solidFill>
                            <a:srgbClr val="181818"/>
                          </a:solidFill>
                        </a:rPr>
                        <a:t>Desarrollo cognitivo</a:t>
                      </a:r>
                      <a:endParaRPr lang="es-PE" b="1" dirty="0">
                        <a:solidFill>
                          <a:srgbClr val="181818"/>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991587015"/>
                  </a:ext>
                </a:extLst>
              </a:tr>
              <a:tr h="419705">
                <a:tc>
                  <a:txBody>
                    <a:bodyPr/>
                    <a:lstStyle/>
                    <a:p>
                      <a:endParaRPr lang="es-ES" dirty="0"/>
                    </a:p>
                    <a:p>
                      <a:r>
                        <a:rPr lang="es-ES" dirty="0"/>
                        <a:t>Rho de Spearman</a:t>
                      </a:r>
                      <a:endParaRPr lang="es-P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algn="l" defTabSz="457200" rtl="0" eaLnBrk="1" latinLnBrk="0" hangingPunct="1"/>
                      <a:r>
                        <a:rPr lang="es-ES" sz="1800" kern="1200" dirty="0">
                          <a:solidFill>
                            <a:schemeClr val="dk1"/>
                          </a:solidFill>
                          <a:latin typeface="+mn-lt"/>
                          <a:ea typeface="+mn-ea"/>
                          <a:cs typeface="+mn-cs"/>
                        </a:rPr>
                        <a:t>Coordinación </a:t>
                      </a:r>
                    </a:p>
                    <a:p>
                      <a:pPr marL="0" algn="l" defTabSz="457200" rtl="0" eaLnBrk="1" latinLnBrk="0" hangingPunct="1"/>
                      <a:endParaRPr lang="es-ES" sz="1800" kern="1200" dirty="0">
                        <a:solidFill>
                          <a:schemeClr val="dk1"/>
                        </a:solidFill>
                        <a:latin typeface="+mn-lt"/>
                        <a:ea typeface="+mn-ea"/>
                        <a:cs typeface="+mn-cs"/>
                      </a:endParaRPr>
                    </a:p>
                    <a:p>
                      <a:pPr marL="0" algn="l" defTabSz="457200" rtl="0" eaLnBrk="1" latinLnBrk="0" hangingPunct="1"/>
                      <a:endParaRPr lang="es-ES" sz="1800" kern="1200" dirty="0">
                        <a:solidFill>
                          <a:schemeClr val="dk1"/>
                        </a:solidFill>
                        <a:latin typeface="+mn-lt"/>
                        <a:ea typeface="+mn-ea"/>
                        <a:cs typeface="+mn-cs"/>
                      </a:endParaRPr>
                    </a:p>
                    <a:p>
                      <a:pPr marL="0" algn="l" defTabSz="457200" rtl="0" eaLnBrk="1" latinLnBrk="0" hangingPunct="1"/>
                      <a:r>
                        <a:rPr lang="es-ES" sz="1800" kern="1200" dirty="0">
                          <a:solidFill>
                            <a:schemeClr val="dk1"/>
                          </a:solidFill>
                          <a:latin typeface="+mn-lt"/>
                          <a:ea typeface="+mn-ea"/>
                          <a:cs typeface="+mn-cs"/>
                        </a:rPr>
                        <a:t>Desarrollo cognitivo</a:t>
                      </a:r>
                    </a:p>
                    <a:p>
                      <a:pPr marL="0" algn="l" defTabSz="457200" rtl="0" eaLnBrk="1" latinLnBrk="0" hangingPunct="1"/>
                      <a:endParaRPr lang="es-ES" sz="1800" kern="1200" dirty="0">
                        <a:solidFill>
                          <a:schemeClr val="dk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endParaRPr lang="es-ES" dirty="0"/>
                    </a:p>
                    <a:p>
                      <a:pPr algn="l"/>
                      <a:r>
                        <a:rPr lang="es-ES" dirty="0"/>
                        <a:t>Coeficiente de correlación</a:t>
                      </a:r>
                    </a:p>
                    <a:p>
                      <a:pPr algn="l"/>
                      <a:r>
                        <a:rPr lang="es-ES" dirty="0"/>
                        <a:t>Sig. (bilateral)</a:t>
                      </a:r>
                    </a:p>
                    <a:p>
                      <a:pPr algn="l"/>
                      <a:r>
                        <a:rPr lang="es-ES" dirty="0"/>
                        <a:t>N</a:t>
                      </a:r>
                    </a:p>
                    <a:p>
                      <a:pPr algn="l"/>
                      <a:r>
                        <a:rPr lang="es-ES" dirty="0"/>
                        <a:t>Coeficiente de correlación</a:t>
                      </a:r>
                    </a:p>
                    <a:p>
                      <a:pPr algn="l"/>
                      <a:r>
                        <a:rPr lang="es-ES" dirty="0"/>
                        <a:t>Sig. (bilateral)</a:t>
                      </a:r>
                    </a:p>
                    <a:p>
                      <a:pPr algn="l"/>
                      <a:r>
                        <a:rPr lang="es-ES" dirty="0"/>
                        <a:t>N</a:t>
                      </a:r>
                      <a:endParaRPr lang="es-PE"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s-ES" dirty="0"/>
                        <a:t>1,000</a:t>
                      </a:r>
                    </a:p>
                    <a:p>
                      <a:pPr algn="ctr"/>
                      <a:r>
                        <a:rPr lang="es-ES" dirty="0"/>
                        <a:t>.</a:t>
                      </a:r>
                    </a:p>
                    <a:p>
                      <a:pPr algn="ctr"/>
                      <a:r>
                        <a:rPr lang="es-ES" dirty="0"/>
                        <a:t>98</a:t>
                      </a:r>
                    </a:p>
                    <a:p>
                      <a:pPr algn="ctr"/>
                      <a:r>
                        <a:rPr lang="es-ES" dirty="0"/>
                        <a:t>,800**</a:t>
                      </a:r>
                    </a:p>
                    <a:p>
                      <a:pPr algn="ctr"/>
                      <a:r>
                        <a:rPr lang="es-ES" dirty="0"/>
                        <a:t>,000</a:t>
                      </a:r>
                    </a:p>
                    <a:p>
                      <a:pPr algn="ctr"/>
                      <a:r>
                        <a:rPr lang="es-ES" dirty="0"/>
                        <a:t>98</a:t>
                      </a:r>
                      <a:endParaRPr lang="es-PE"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s-ES" dirty="0"/>
                        <a:t>,800**</a:t>
                      </a:r>
                    </a:p>
                    <a:p>
                      <a:pPr algn="ctr"/>
                      <a:r>
                        <a:rPr lang="es-ES" dirty="0"/>
                        <a:t>,000</a:t>
                      </a:r>
                    </a:p>
                    <a:p>
                      <a:pPr algn="ctr"/>
                      <a:r>
                        <a:rPr lang="es-ES" dirty="0"/>
                        <a:t>98</a:t>
                      </a:r>
                    </a:p>
                    <a:p>
                      <a:pPr algn="ctr"/>
                      <a:r>
                        <a:rPr lang="es-ES" dirty="0"/>
                        <a:t>1,000</a:t>
                      </a:r>
                    </a:p>
                    <a:p>
                      <a:pPr algn="ctr"/>
                      <a:r>
                        <a:rPr lang="es-ES" dirty="0"/>
                        <a:t>.</a:t>
                      </a:r>
                    </a:p>
                    <a:p>
                      <a:pPr algn="ctr"/>
                      <a:r>
                        <a:rPr lang="es-ES" dirty="0"/>
                        <a:t>98</a:t>
                      </a:r>
                      <a:endParaRPr lang="es-PE"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74648148"/>
                  </a:ext>
                </a:extLst>
              </a:tr>
              <a:tr h="419705">
                <a:tc gridSpan="5">
                  <a:txBody>
                    <a:bodyPr/>
                    <a:lstStyle/>
                    <a:p>
                      <a:r>
                        <a:rPr lang="es-ES" i="1" dirty="0"/>
                        <a:t>Nota.</a:t>
                      </a:r>
                      <a:r>
                        <a:rPr lang="es-ES" i="0" dirty="0"/>
                        <a:t>**. La correlación es significativa en el nivel 0,01 (2 colas)</a:t>
                      </a:r>
                      <a:endParaRPr lang="es-PE"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r>
                        <a:rPr lang="es-ES" dirty="0"/>
                        <a:t>[0-17]</a:t>
                      </a:r>
                      <a:endParaRPr lang="es-PE"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r>
                        <a:rPr lang="es-ES" dirty="0"/>
                        <a:t>[18-35]</a:t>
                      </a:r>
                      <a:endParaRPr lang="es-PE"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r>
                        <a:rPr lang="es-ES" dirty="0"/>
                        <a:t>[36-52]</a:t>
                      </a:r>
                      <a:endParaRPr lang="es-PE"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es-PE"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473076845"/>
                  </a:ext>
                </a:extLst>
              </a:tr>
            </a:tbl>
          </a:graphicData>
        </a:graphic>
      </p:graphicFrame>
      <p:sp>
        <p:nvSpPr>
          <p:cNvPr id="8" name="Marcador de texto 5">
            <a:extLst>
              <a:ext uri="{FF2B5EF4-FFF2-40B4-BE49-F238E27FC236}">
                <a16:creationId xmlns:a16="http://schemas.microsoft.com/office/drawing/2014/main" id="{BC7E569E-59A7-CBB5-A740-CE3811B992A5}"/>
              </a:ext>
            </a:extLst>
          </p:cNvPr>
          <p:cNvSpPr txBox="1">
            <a:spLocks/>
          </p:cNvSpPr>
          <p:nvPr/>
        </p:nvSpPr>
        <p:spPr>
          <a:xfrm>
            <a:off x="972256" y="2395622"/>
            <a:ext cx="10352199" cy="558800"/>
          </a:xfrm>
          <a:prstGeom prst="rect">
            <a:avLst/>
          </a:prstGeom>
          <a:effectLst>
            <a:outerShdw blurRad="25400" dir="17880000">
              <a:srgbClr val="000000">
                <a:alpha val="46000"/>
              </a:srgbClr>
            </a:outerShdw>
          </a:effectLst>
        </p:spPr>
        <p:txBody>
          <a:bodyPr vert="horz" lIns="91440" tIns="45720" rIns="91440" bIns="45720" rtlCol="0" anchor="t">
            <a:normAutofit fontScale="77500" lnSpcReduction="20000"/>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S" dirty="0">
                <a:ln>
                  <a:noFill/>
                </a:ln>
                <a:solidFill>
                  <a:srgbClr val="181818"/>
                </a:solidFill>
                <a:effectLst/>
              </a:rPr>
              <a:t>Ejemplo de tabla con nota de probabilidad:</a:t>
            </a:r>
          </a:p>
          <a:p>
            <a:r>
              <a:rPr lang="es-ES" dirty="0">
                <a:ln>
                  <a:noFill/>
                </a:ln>
                <a:solidFill>
                  <a:srgbClr val="181818"/>
                </a:solidFill>
                <a:effectLst/>
              </a:rPr>
              <a:t>:</a:t>
            </a:r>
          </a:p>
        </p:txBody>
      </p:sp>
    </p:spTree>
    <p:extLst>
      <p:ext uri="{BB962C8B-B14F-4D97-AF65-F5344CB8AC3E}">
        <p14:creationId xmlns:p14="http://schemas.microsoft.com/office/powerpoint/2010/main" val="4245714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Marcador de texto 5">
            <a:extLst>
              <a:ext uri="{FF2B5EF4-FFF2-40B4-BE49-F238E27FC236}">
                <a16:creationId xmlns:a16="http://schemas.microsoft.com/office/drawing/2014/main" id="{0D03E1FF-95BA-BC27-902D-A9602AAAF9D8}"/>
              </a:ext>
            </a:extLst>
          </p:cNvPr>
          <p:cNvSpPr>
            <a:spLocks noGrp="1"/>
          </p:cNvSpPr>
          <p:nvPr>
            <p:ph type="body" sz="half" idx="2"/>
          </p:nvPr>
        </p:nvSpPr>
        <p:spPr>
          <a:xfrm>
            <a:off x="919900" y="381000"/>
            <a:ext cx="10352199" cy="558800"/>
          </a:xfrm>
        </p:spPr>
        <p:txBody>
          <a:bodyPr/>
          <a:lstStyle/>
          <a:p>
            <a:r>
              <a:rPr lang="es-ES" dirty="0">
                <a:ln>
                  <a:noFill/>
                </a:ln>
                <a:solidFill>
                  <a:srgbClr val="181818"/>
                </a:solidFill>
                <a:effectLst/>
              </a:rPr>
              <a:t>Ejemplo de tabla con nota general, atribución de autor (libro):</a:t>
            </a:r>
          </a:p>
        </p:txBody>
      </p:sp>
      <p:graphicFrame>
        <p:nvGraphicFramePr>
          <p:cNvPr id="7" name="Tabla 7">
            <a:extLst>
              <a:ext uri="{FF2B5EF4-FFF2-40B4-BE49-F238E27FC236}">
                <a16:creationId xmlns:a16="http://schemas.microsoft.com/office/drawing/2014/main" id="{E0B2E609-7956-AF0E-050F-270BAC9704BD}"/>
              </a:ext>
            </a:extLst>
          </p:cNvPr>
          <p:cNvGraphicFramePr>
            <a:graphicFrameLocks noGrp="1"/>
          </p:cNvGraphicFramePr>
          <p:nvPr/>
        </p:nvGraphicFramePr>
        <p:xfrm>
          <a:off x="1294807" y="939800"/>
          <a:ext cx="6511528" cy="4406024"/>
        </p:xfrm>
        <a:graphic>
          <a:graphicData uri="http://schemas.openxmlformats.org/drawingml/2006/table">
            <a:tbl>
              <a:tblPr firstRow="1" bandRow="1">
                <a:tableStyleId>{5C22544A-7EE6-4342-B048-85BDC9FD1C3A}</a:tableStyleId>
              </a:tblPr>
              <a:tblGrid>
                <a:gridCol w="3255764">
                  <a:extLst>
                    <a:ext uri="{9D8B030D-6E8A-4147-A177-3AD203B41FA5}">
                      <a16:colId xmlns:a16="http://schemas.microsoft.com/office/drawing/2014/main" val="3917251684"/>
                    </a:ext>
                  </a:extLst>
                </a:gridCol>
                <a:gridCol w="3255764">
                  <a:extLst>
                    <a:ext uri="{9D8B030D-6E8A-4147-A177-3AD203B41FA5}">
                      <a16:colId xmlns:a16="http://schemas.microsoft.com/office/drawing/2014/main" val="3914417968"/>
                    </a:ext>
                  </a:extLst>
                </a:gridCol>
              </a:tblGrid>
              <a:tr h="419705">
                <a:tc gridSpan="2">
                  <a:txBody>
                    <a:bodyPr/>
                    <a:lstStyle/>
                    <a:p>
                      <a:pPr algn="l">
                        <a:lnSpc>
                          <a:spcPct val="150000"/>
                        </a:lnSpc>
                      </a:pPr>
                      <a:r>
                        <a:rPr lang="es-ES" b="1" dirty="0">
                          <a:solidFill>
                            <a:schemeClr val="bg1"/>
                          </a:solidFill>
                        </a:rPr>
                        <a:t>Tabla 1</a:t>
                      </a:r>
                      <a:endParaRPr lang="es-PE" b="1" dirty="0">
                        <a:solidFill>
                          <a:schemeClr val="bg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es-PE" dirty="0"/>
                    </a:p>
                  </a:txBody>
                  <a:tcPr/>
                </a:tc>
                <a:extLst>
                  <a:ext uri="{0D108BD9-81ED-4DB2-BD59-A6C34878D82A}">
                    <a16:rowId xmlns:a16="http://schemas.microsoft.com/office/drawing/2014/main" val="1446417298"/>
                  </a:ext>
                </a:extLst>
              </a:tr>
              <a:tr h="563448">
                <a:tc gridSpan="2">
                  <a:txBody>
                    <a:bodyPr/>
                    <a:lstStyle/>
                    <a:p>
                      <a:pPr algn="l">
                        <a:lnSpc>
                          <a:spcPct val="150000"/>
                        </a:lnSpc>
                      </a:pPr>
                      <a:r>
                        <a:rPr lang="es-ES" i="1" dirty="0"/>
                        <a:t>Índices de correlación</a:t>
                      </a:r>
                      <a:endParaRPr lang="es-PE" i="1" dirty="0"/>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es-PE" dirty="0"/>
                    </a:p>
                  </a:txBody>
                  <a:tcPr/>
                </a:tc>
                <a:extLst>
                  <a:ext uri="{0D108BD9-81ED-4DB2-BD59-A6C34878D82A}">
                    <a16:rowId xmlns:a16="http://schemas.microsoft.com/office/drawing/2014/main" val="1967493781"/>
                  </a:ext>
                </a:extLst>
              </a:tr>
              <a:tr h="419705">
                <a:tc>
                  <a:txBody>
                    <a:bodyPr/>
                    <a:lstStyle/>
                    <a:p>
                      <a:pPr algn="l">
                        <a:lnSpc>
                          <a:spcPct val="150000"/>
                        </a:lnSpc>
                      </a:pPr>
                      <a:r>
                        <a:rPr lang="es-ES" b="0" dirty="0">
                          <a:solidFill>
                            <a:srgbClr val="181818"/>
                          </a:solidFill>
                        </a:rPr>
                        <a:t>Valores</a:t>
                      </a:r>
                      <a:endParaRPr lang="es-PE" b="0" dirty="0">
                        <a:solidFill>
                          <a:srgbClr val="181818"/>
                        </a:solidFill>
                      </a:endParaRPr>
                    </a:p>
                  </a:txBody>
                  <a:tcP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l">
                        <a:lnSpc>
                          <a:spcPct val="150000"/>
                        </a:lnSpc>
                      </a:pPr>
                      <a:r>
                        <a:rPr lang="es-ES" b="0" dirty="0">
                          <a:solidFill>
                            <a:srgbClr val="181818"/>
                          </a:solidFill>
                        </a:rPr>
                        <a:t>Denominación </a:t>
                      </a:r>
                      <a:endParaRPr lang="es-PE" b="0" dirty="0">
                        <a:solidFill>
                          <a:srgbClr val="181818"/>
                        </a:solidFill>
                      </a:endParaRPr>
                    </a:p>
                  </a:txBody>
                  <a:tcP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991587015"/>
                  </a:ext>
                </a:extLst>
              </a:tr>
              <a:tr h="419705">
                <a:tc>
                  <a:txBody>
                    <a:bodyPr/>
                    <a:lstStyle/>
                    <a:p>
                      <a:pPr algn="l"/>
                      <a:r>
                        <a:rPr lang="es-ES" dirty="0"/>
                        <a:t> r=1</a:t>
                      </a:r>
                    </a:p>
                    <a:p>
                      <a:pPr algn="l"/>
                      <a:r>
                        <a:rPr lang="es-ES" dirty="0"/>
                        <a:t>0.8&lt;r&lt;0.9</a:t>
                      </a:r>
                    </a:p>
                    <a:p>
                      <a:pPr algn="l"/>
                      <a:r>
                        <a:rPr lang="es-ES" dirty="0"/>
                        <a:t>0,6&lt;r&lt;0,79</a:t>
                      </a:r>
                    </a:p>
                    <a:p>
                      <a:pPr algn="l"/>
                      <a:r>
                        <a:rPr lang="es-ES" dirty="0"/>
                        <a:t>0,4&lt;r&lt;0,59</a:t>
                      </a:r>
                    </a:p>
                    <a:p>
                      <a:pPr algn="l"/>
                      <a:r>
                        <a:rPr lang="es-ES" dirty="0"/>
                        <a:t>0,2&lt;r&lt;0,39</a:t>
                      </a:r>
                    </a:p>
                    <a:p>
                      <a:pPr algn="l"/>
                      <a:r>
                        <a:rPr lang="es-ES" dirty="0"/>
                        <a:t>0&lt;r&lt;0,2</a:t>
                      </a:r>
                    </a:p>
                    <a:p>
                      <a:pPr algn="l"/>
                      <a:r>
                        <a:rPr lang="es-ES" dirty="0"/>
                        <a:t> r=0</a:t>
                      </a:r>
                      <a:endParaRPr lang="es-PE" dirty="0"/>
                    </a:p>
                  </a:txBody>
                  <a:tcP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l"/>
                      <a:r>
                        <a:rPr lang="es-ES" dirty="0"/>
                        <a:t>Correlación perfecta</a:t>
                      </a:r>
                    </a:p>
                    <a:p>
                      <a:pPr algn="l"/>
                      <a:r>
                        <a:rPr lang="es-ES" dirty="0"/>
                        <a:t>Correlación muy alta</a:t>
                      </a:r>
                    </a:p>
                    <a:p>
                      <a:pPr algn="l"/>
                      <a:r>
                        <a:rPr lang="es-ES" dirty="0"/>
                        <a:t>Correlación alta</a:t>
                      </a:r>
                    </a:p>
                    <a:p>
                      <a:pPr algn="l"/>
                      <a:r>
                        <a:rPr lang="es-ES" dirty="0"/>
                        <a:t>Correlación moderada</a:t>
                      </a:r>
                    </a:p>
                    <a:p>
                      <a:pPr algn="l"/>
                      <a:r>
                        <a:rPr lang="es-ES" dirty="0"/>
                        <a:t>Correlación baja</a:t>
                      </a:r>
                    </a:p>
                    <a:p>
                      <a:pPr algn="l"/>
                      <a:r>
                        <a:rPr lang="es-ES" dirty="0"/>
                        <a:t>Correlación muy baja</a:t>
                      </a:r>
                    </a:p>
                    <a:p>
                      <a:pPr algn="l"/>
                      <a:r>
                        <a:rPr lang="es-ES" dirty="0"/>
                        <a:t>Correlación nula</a:t>
                      </a:r>
                      <a:endParaRPr lang="es-PE" dirty="0"/>
                    </a:p>
                  </a:txBody>
                  <a:tcPr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74648148"/>
                  </a:ext>
                </a:extLst>
              </a:tr>
              <a:tr h="419705">
                <a:tc gridSpan="2">
                  <a:txBody>
                    <a:bodyPr/>
                    <a:lstStyle/>
                    <a:p>
                      <a:pPr algn="l"/>
                      <a:r>
                        <a:rPr lang="es-ES" i="1" dirty="0"/>
                        <a:t>Nota. </a:t>
                      </a:r>
                      <a:r>
                        <a:rPr lang="es-ES" i="0" dirty="0"/>
                        <a:t>Denominaciones de correlación, según cifra alcanzada.</a:t>
                      </a:r>
                    </a:p>
                    <a:p>
                      <a:pPr algn="l"/>
                      <a:r>
                        <a:rPr lang="es-ES" i="0" dirty="0"/>
                        <a:t>Tomado de </a:t>
                      </a:r>
                      <a:r>
                        <a:rPr lang="es-ES" i="1" dirty="0"/>
                        <a:t>introducción a la estadística aplicada a la investigación, por R. </a:t>
                      </a:r>
                      <a:r>
                        <a:rPr lang="es-ES" i="1" dirty="0" err="1"/>
                        <a:t>Bizquerra</a:t>
                      </a:r>
                      <a:r>
                        <a:rPr lang="es-ES" i="1" dirty="0"/>
                        <a:t>, 2008.</a:t>
                      </a:r>
                      <a:endParaRPr lang="es-PE" i="1" dirty="0"/>
                    </a:p>
                  </a:txBody>
                  <a:tcPr>
                    <a:lnL w="12700" cmpd="sng">
                      <a:noFill/>
                    </a:lnL>
                    <a:lnR w="12700" cmpd="sng">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l"/>
                      <a:endParaRPr lang="es-PE" dirty="0"/>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473076845"/>
                  </a:ext>
                </a:extLst>
              </a:tr>
            </a:tbl>
          </a:graphicData>
        </a:graphic>
      </p:graphicFrame>
      <p:sp>
        <p:nvSpPr>
          <p:cNvPr id="14" name="Globo: línea doblada con barra de énfasis 13">
            <a:extLst>
              <a:ext uri="{FF2B5EF4-FFF2-40B4-BE49-F238E27FC236}">
                <a16:creationId xmlns:a16="http://schemas.microsoft.com/office/drawing/2014/main" id="{91B0A6E4-BB52-0DBC-42B0-93A194E7A9DE}"/>
              </a:ext>
            </a:extLst>
          </p:cNvPr>
          <p:cNvSpPr/>
          <p:nvPr/>
        </p:nvSpPr>
        <p:spPr>
          <a:xfrm>
            <a:off x="8893341" y="3429000"/>
            <a:ext cx="2587593" cy="1527430"/>
          </a:xfrm>
          <a:prstGeom prst="accentCallout2">
            <a:avLst>
              <a:gd name="adj1" fmla="val 18750"/>
              <a:gd name="adj2" fmla="val -8333"/>
              <a:gd name="adj3" fmla="val 18750"/>
              <a:gd name="adj4" fmla="val -16667"/>
              <a:gd name="adj5" fmla="val 16190"/>
              <a:gd name="adj6" fmla="val -86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Nota: </a:t>
            </a:r>
            <a:r>
              <a:rPr lang="es-ES" dirty="0"/>
              <a:t> 10 puntos, espacio 1.0</a:t>
            </a:r>
          </a:p>
          <a:p>
            <a:pPr algn="ctr"/>
            <a:r>
              <a:rPr lang="es-ES" b="1" dirty="0"/>
              <a:t>No debe rebasar el ancho de la tabla</a:t>
            </a:r>
            <a:endParaRPr lang="es-PE" b="1" dirty="0"/>
          </a:p>
        </p:txBody>
      </p:sp>
    </p:spTree>
    <p:extLst>
      <p:ext uri="{BB962C8B-B14F-4D97-AF65-F5344CB8AC3E}">
        <p14:creationId xmlns:p14="http://schemas.microsoft.com/office/powerpoint/2010/main" val="15659255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4286072_TF55705232.potx" id="{48989EC3-9309-4897-8C0D-BDF2311BCEFB}" vid="{43797E30-B318-41B0-A673-A012DE2BDE9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{E48FC9D2-CDBB-4BC4-AB45-012A3BDBB8E6}tf55705232_win32</Template>
  <TotalTime>351</TotalTime>
  <Words>1746</Words>
  <Application>Microsoft Office PowerPoint</Application>
  <PresentationFormat>Panorámica</PresentationFormat>
  <Paragraphs>227</Paragraphs>
  <Slides>14</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Calibri</vt:lpstr>
      <vt:lpstr>Cambria Math</vt:lpstr>
      <vt:lpstr>Corbel</vt:lpstr>
      <vt:lpstr>Goudy Old Style</vt:lpstr>
      <vt:lpstr>Wingdings 2</vt:lpstr>
      <vt:lpstr>SlateVTI</vt:lpstr>
      <vt:lpstr>GUIA PARA EL MANUAL APA</vt:lpstr>
      <vt:lpstr>IV. TABLAS Y FIGURAS </vt:lpstr>
      <vt:lpstr>4.1. FORMATO DE TABLAS</vt:lpstr>
      <vt:lpstr>4.1. FORMATO DE TABLAS</vt:lpstr>
      <vt:lpstr>4.1. FORMATO DE TABLAS</vt:lpstr>
      <vt:lpstr>Presentación de PowerPoint</vt:lpstr>
      <vt:lpstr>Presentación de PowerPoint</vt:lpstr>
      <vt:lpstr>Presentación de PowerPoint</vt:lpstr>
      <vt:lpstr>Presentación de PowerPoint</vt:lpstr>
      <vt:lpstr>4.2. FORMATO DE FIGURAS</vt:lpstr>
      <vt:lpstr>4.2. FORMATO DE FIGURAS</vt:lpstr>
      <vt:lpstr>Presentación de PowerPoint</vt:lpstr>
      <vt:lpstr>Presentación de PowerPoint</vt:lpstr>
      <vt:lpstr>GUÍA PARA APLICAR  EL MANUAL APA Sétima edición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GUIA PARA EL MANUAL APA</dc:title>
  <dc:creator>Marlon Suárez Bazán</dc:creator>
  <cp:lastModifiedBy>MARTINA BAZAN</cp:lastModifiedBy>
  <cp:revision>3</cp:revision>
  <dcterms:created xsi:type="dcterms:W3CDTF">2022-12-19T13:24:42Z</dcterms:created>
  <dcterms:modified xsi:type="dcterms:W3CDTF">2022-12-26T15:58:03Z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