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0"/>
  </p:notesMasterIdLst>
  <p:handoutMasterIdLst>
    <p:handoutMasterId r:id="rId41"/>
  </p:handoutMasterIdLst>
  <p:sldIdLst>
    <p:sldId id="298" r:id="rId5"/>
    <p:sldId id="313" r:id="rId6"/>
    <p:sldId id="315" r:id="rId7"/>
    <p:sldId id="282" r:id="rId8"/>
    <p:sldId id="314"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7" r:id="rId30"/>
    <p:sldId id="336" r:id="rId31"/>
    <p:sldId id="338" r:id="rId32"/>
    <p:sldId id="339" r:id="rId33"/>
    <p:sldId id="340" r:id="rId34"/>
    <p:sldId id="341" r:id="rId35"/>
    <p:sldId id="342" r:id="rId36"/>
    <p:sldId id="343" r:id="rId37"/>
    <p:sldId id="344" r:id="rId38"/>
    <p:sldId id="300" r:id="rId3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99FFCC"/>
    <a:srgbClr val="1818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35" autoAdjust="0"/>
    <p:restoredTop sz="94619" autoAdjust="0"/>
  </p:normalViewPr>
  <p:slideViewPr>
    <p:cSldViewPr snapToGrid="0">
      <p:cViewPr varScale="1">
        <p:scale>
          <a:sx n="87" d="100"/>
          <a:sy n="87" d="100"/>
        </p:scale>
        <p:origin x="120" y="450"/>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26/12/2022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‹Nº›</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26/12/2022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‹Nº›</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6DE88F-1F85-4A27-9D34-D74A50E7B0DA}"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E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9876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s-E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fecha 3"/>
          <p:cNvSpPr>
            <a:spLocks noGrp="1"/>
          </p:cNvSpPr>
          <p:nvPr>
            <p:ph type="dt" sz="half" idx="10"/>
          </p:nvPr>
        </p:nvSpPr>
        <p:spPr/>
        <p:txBody>
          <a:bodyPr rtlCol="0"/>
          <a:lstStyle/>
          <a:p>
            <a:pPr rtl="0"/>
            <a:fld id="{931C7952-479D-4D4B-8F19-C6026F510D9E}" type="datetime1">
              <a:rPr lang="es-ES" noProof="0" smtClean="0"/>
              <a:t>26/12/2022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6" name="Imagen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74758912-430E-46D1-BA95-7CF218A879F9}" type="datetime1">
              <a:rPr lang="es-ES" noProof="0" smtClean="0"/>
              <a:t>26/12/2022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3D604E1-623C-4365-B688-201238FB20C0}" type="datetime1">
              <a:rPr lang="es-ES" noProof="0" smtClean="0"/>
              <a:t>26/12/2022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es-ES" noProof="0"/>
              <a:t>Haga clic para modificar el estilo de título del patrón</a:t>
            </a:r>
            <a:endParaRPr lang="es-ES" noProof="0" dirty="0"/>
          </a:p>
        </p:txBody>
      </p:sp>
      <p:sp>
        <p:nvSpPr>
          <p:cNvPr id="12" name="Marcador de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4" name="Marcador de posición de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6ADFC75-E87D-46C2-9102-15C11F0259DB}" type="datetime1">
              <a:rPr lang="es-ES" noProof="0" smtClean="0"/>
              <a:t>26/12/2022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
        <p:nvSpPr>
          <p:cNvPr id="11" name="Cuadro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dirty="0">
                <a:solidFill>
                  <a:schemeClr val="tx1"/>
                </a:solidFill>
                <a:effectLst/>
              </a:rPr>
              <a:t>“</a:t>
            </a:r>
          </a:p>
        </p:txBody>
      </p:sp>
      <p:sp>
        <p:nvSpPr>
          <p:cNvPr id="13" name="Cuadro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12E54EC6-1219-49EE-8B80-3C24DE8E5A44}" type="datetime1">
              <a:rPr lang="es-ES" noProof="0" smtClean="0"/>
              <a:t>26/12/2022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es-ES" noProof="0"/>
              <a:t>Haga clic para modificar el estilo de título del patrón</a:t>
            </a:r>
            <a:endParaRPr lang="es-ES" noProof="0" dirty="0"/>
          </a:p>
        </p:txBody>
      </p:sp>
      <p:sp>
        <p:nvSpPr>
          <p:cNvPr id="7" name="Marcador de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8" name="Marcador de posición de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9" name="Marcador de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Marcador de posición de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1" name="Marcador de posición de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2" name="Marcador de posición de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B94DCC15-8F35-48A3-948F-896E04D77AE9}" type="datetime1">
              <a:rPr lang="es-ES" noProof="0" smtClean="0"/>
              <a:t>26/12/2022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Imagen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n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n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es-ES" noProof="0"/>
              <a:t>Haga clic para modificar el estilo de título del patrón</a:t>
            </a:r>
            <a:endParaRPr lang="es-ES" noProof="0" dirty="0"/>
          </a:p>
        </p:txBody>
      </p:sp>
      <p:sp>
        <p:nvSpPr>
          <p:cNvPr id="19" name="Marcador de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posición de imagen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1" name="Marcador de posición de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2" name="Marcador de posición de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3" name="Marcador de posición de imagen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4" name="Marcador de posición de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5" name="Marcador de posición de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6" name="Marcador de posición de imagen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7" name="Marcador de posición de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3776F276-4198-468B-A622-B7B7E3766911}" type="datetime1">
              <a:rPr lang="es-ES" noProof="0" smtClean="0"/>
              <a:t>26/12/2022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p:cNvSpPr>
            <a:spLocks noGrp="1"/>
          </p:cNvSpPr>
          <p:nvPr>
            <p:ph type="dt" sz="half" idx="10"/>
          </p:nvPr>
        </p:nvSpPr>
        <p:spPr/>
        <p:txBody>
          <a:bodyPr rtlCol="0"/>
          <a:lstStyle/>
          <a:p>
            <a:pPr rtl="0"/>
            <a:fld id="{FD5F9175-B10B-4641-995C-12E45A3F36CD}" type="datetime1">
              <a:rPr lang="es-ES" noProof="0" smtClean="0"/>
              <a:t>26/12/2022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84CEA549-D5CD-4EAF-92DD-F120BAE2B00B}" type="datetime1">
              <a:rPr lang="es-ES" noProof="0" smtClean="0"/>
              <a:t>26/12/2022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913795" y="2076450"/>
            <a:ext cx="4856841" cy="3622671"/>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410716" y="2076451"/>
            <a:ext cx="4856841" cy="3622672"/>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p:cNvSpPr>
            <a:spLocks noGrp="1"/>
          </p:cNvSpPr>
          <p:nvPr>
            <p:ph type="dt" sz="half" idx="10"/>
          </p:nvPr>
        </p:nvSpPr>
        <p:spPr/>
        <p:txBody>
          <a:bodyPr rtlCol="0"/>
          <a:lstStyle/>
          <a:p>
            <a:pPr rtl="0"/>
            <a:fld id="{709D2F8E-7231-4034-8D2D-3DE6DA3442B3}" type="datetime1">
              <a:rPr lang="es-ES" noProof="0" smtClean="0"/>
              <a:t>26/12/2022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Imagen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n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p:cNvSpPr>
            <a:spLocks noGrp="1"/>
          </p:cNvSpPr>
          <p:nvPr>
            <p:ph type="dt" sz="half" idx="10"/>
          </p:nvPr>
        </p:nvSpPr>
        <p:spPr/>
        <p:txBody>
          <a:bodyPr rtlCol="0"/>
          <a:lstStyle/>
          <a:p>
            <a:pPr rtl="0"/>
            <a:fld id="{39E704EA-5CB1-494A-9524-E0FAE6BBE6C4}" type="datetime1">
              <a:rPr lang="es-ES" noProof="0" smtClean="0"/>
              <a:t>26/12/2022</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p:cNvSpPr>
            <a:spLocks noGrp="1"/>
          </p:cNvSpPr>
          <p:nvPr>
            <p:ph type="dt" sz="half" idx="10"/>
          </p:nvPr>
        </p:nvSpPr>
        <p:spPr/>
        <p:txBody>
          <a:bodyPr rtlCol="0"/>
          <a:lstStyle/>
          <a:p>
            <a:pPr rtl="0"/>
            <a:fld id="{EE842E49-C804-4EEC-9941-A438EC0B005D}" type="datetime1">
              <a:rPr lang="es-ES" noProof="0" smtClean="0"/>
              <a:t>26/12/2022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0CB7135-DC88-46C5-8577-B4652D9D518F}" type="datetime1">
              <a:rPr lang="es-ES" noProof="0" smtClean="0"/>
              <a:t>26/12/2022</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855633" y="609600"/>
            <a:ext cx="6411924" cy="5080001"/>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DB0BDDAF-5FB4-4645-B812-33656A6F2B85}" type="datetime1">
              <a:rPr lang="es-ES" noProof="0" smtClean="0"/>
              <a:t>26/12/2022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22" name="Imagen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C43182DB-EE2B-4FEC-B9F5-C787A05118D2}" type="datetime1">
              <a:rPr lang="es-ES" noProof="0" smtClean="0"/>
              <a:t>26/12/2022</a:t>
            </a:fld>
            <a:endParaRPr lang="es-ES" noProof="0" dirty="0"/>
          </a:p>
        </p:txBody>
      </p:sp>
      <p:sp>
        <p:nvSpPr>
          <p:cNvPr id="6" name="Marcador de pie de página 5"/>
          <p:cNvSpPr>
            <a:spLocks noGrp="1"/>
          </p:cNvSpPr>
          <p:nvPr>
            <p:ph type="ftr" sz="quarter" idx="11"/>
          </p:nvPr>
        </p:nvSpPr>
        <p:spPr/>
        <p:txBody>
          <a:bodyPr rtlCol="0"/>
          <a:lstStyle/>
          <a:p>
            <a:pPr algn="l"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7305C6AA-9D71-4080-8813-13E932244C60}" type="datetime1">
              <a:rPr lang="es-ES" noProof="0" smtClean="0"/>
              <a:t>26/12/2022</a:t>
            </a:fld>
            <a:endParaRPr lang="es-ES" noProof="0" dirty="0"/>
          </a:p>
        </p:txBody>
      </p:sp>
      <p:sp>
        <p:nvSpPr>
          <p:cNvPr id="5" name="Marcador de posición de pie de pá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s-ES" noProof="0" dirty="0"/>
          </a:p>
        </p:txBody>
      </p:sp>
      <p:sp>
        <p:nvSpPr>
          <p:cNvPr id="6" name="Marcador de número de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notesSlide" Target="../notesSlides/notesSlide1.xml"/><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xxxx"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hyperlink" Target="https://doi.org/xxxx"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hyperlink" Target="https://doi.org/xxxx"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hyperlink" Target="https://doi.org/xxxx" TargetMode="Externa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xxxx"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xxxx"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orma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es-ES" sz="4000" dirty="0"/>
              <a:t>GUIA PARA EL MANUAL APA</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a:bodyPr>
          <a:lstStyle/>
          <a:p>
            <a:pPr algn="l" rtl="0"/>
            <a:r>
              <a:rPr lang="es-ES" sz="2300" dirty="0"/>
              <a:t>Sétima Edición</a:t>
            </a:r>
          </a:p>
          <a:p>
            <a:pPr algn="l" rtl="0"/>
            <a:r>
              <a:rPr lang="es-ES" dirty="0"/>
              <a:t>DRA. Martina Bazán</a:t>
            </a:r>
            <a:endParaRPr lang="es-ES" sz="2300" dirty="0"/>
          </a:p>
        </p:txBody>
      </p:sp>
      <p:grpSp>
        <p:nvGrpSpPr>
          <p:cNvPr id="4" name="Grupo 3">
            <a:extLst>
              <a:ext uri="{FF2B5EF4-FFF2-40B4-BE49-F238E27FC236}">
                <a16:creationId xmlns:a16="http://schemas.microsoft.com/office/drawing/2014/main" id="{31BAFB8B-2324-804B-A556-EF0EC7DA9FB7}"/>
              </a:ext>
            </a:extLst>
          </p:cNvPr>
          <p:cNvGrpSpPr/>
          <p:nvPr/>
        </p:nvGrpSpPr>
        <p:grpSpPr>
          <a:xfrm>
            <a:off x="650443" y="5515803"/>
            <a:ext cx="6739519" cy="707886"/>
            <a:chOff x="1375781" y="4601904"/>
            <a:chExt cx="6739519" cy="707886"/>
          </a:xfrm>
        </p:grpSpPr>
        <p:pic>
          <p:nvPicPr>
            <p:cNvPr id="6" name="Picture 2" descr="Universidad Nacional de Educación Enrique Guzmán y Valle - La Cantuta UNE -  Logo oficial de la UNE | Facebook">
              <a:extLst>
                <a:ext uri="{FF2B5EF4-FFF2-40B4-BE49-F238E27FC236}">
                  <a16:creationId xmlns:a16="http://schemas.microsoft.com/office/drawing/2014/main" id="{67CC8580-8610-57B5-92BA-3D5526F2205A}"/>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3111" b="95556" l="9375" r="89286">
                          <a14:foregroundMark x1="39732" y1="60000" x2="39732" y2="60000"/>
                          <a14:foregroundMark x1="39286" y1="56000" x2="39286" y2="56000"/>
                          <a14:foregroundMark x1="41964" y1="56444" x2="41964" y2="56444"/>
                          <a14:foregroundMark x1="42857" y1="56444" x2="42857" y2="56444"/>
                          <a14:foregroundMark x1="44196" y1="56889" x2="44196" y2="56889"/>
                          <a14:foregroundMark x1="45089" y1="57778" x2="45089" y2="57778"/>
                          <a14:foregroundMark x1="40625" y1="68000" x2="40625" y2="68000"/>
                          <a14:foregroundMark x1="41518" y1="75111" x2="41518" y2="75111"/>
                          <a14:foregroundMark x1="37054" y1="60000" x2="37054" y2="60000"/>
                          <a14:foregroundMark x1="37500" y1="13333" x2="37500" y2="13333"/>
                          <a14:foregroundMark x1="40179" y1="10222" x2="40179" y2="10222"/>
                          <a14:foregroundMark x1="42857" y1="8444" x2="42857" y2="8444"/>
                          <a14:foregroundMark x1="45536" y1="9778" x2="45536" y2="9778"/>
                          <a14:foregroundMark x1="42857" y1="11111" x2="42857" y2="11111"/>
                          <a14:foregroundMark x1="28571" y1="13333" x2="28571" y2="13333"/>
                          <a14:foregroundMark x1="33482" y1="9778" x2="44643" y2="5778"/>
                          <a14:foregroundMark x1="44643" y1="5778" x2="52679" y2="5333"/>
                          <a14:foregroundMark x1="52679" y1="5333" x2="65179" y2="8889"/>
                          <a14:foregroundMark x1="65179" y1="8889" x2="71875" y2="17778"/>
                          <a14:foregroundMark x1="71875" y1="17778" x2="76339" y2="41333"/>
                          <a14:foregroundMark x1="76339" y1="41333" x2="74554" y2="65778"/>
                          <a14:foregroundMark x1="74554" y1="65778" x2="66518" y2="81333"/>
                          <a14:foregroundMark x1="66518" y1="81333" x2="59821" y2="87111"/>
                          <a14:foregroundMark x1="59821" y1="87111" x2="50000" y2="89778"/>
                          <a14:foregroundMark x1="50000" y1="89778" x2="37500" y2="88444"/>
                          <a14:foregroundMark x1="37500" y1="88444" x2="31696" y2="80889"/>
                          <a14:foregroundMark x1="31696" y1="80889" x2="28125" y2="38222"/>
                          <a14:foregroundMark x1="28125" y1="38222" x2="37500" y2="15111"/>
                          <a14:foregroundMark x1="37500" y1="15111" x2="49554" y2="10222"/>
                          <a14:foregroundMark x1="49554" y1="10222" x2="60268" y2="14222"/>
                          <a14:foregroundMark x1="60268" y1="14222" x2="76339" y2="41778"/>
                          <a14:foregroundMark x1="76339" y1="41778" x2="79464" y2="55111"/>
                          <a14:foregroundMark x1="79302" y1="58667" x2="79018" y2="64889"/>
                          <a14:foregroundMark x1="79383" y1="56889" x2="79302" y2="58667"/>
                          <a14:foregroundMark x1="79464" y1="55111" x2="79383" y2="56889"/>
                          <a14:foregroundMark x1="73884" y1="75111" x2="73661" y2="75556"/>
                          <a14:foregroundMark x1="79018" y1="64889" x2="73884" y2="75111"/>
                          <a14:foregroundMark x1="70700" y1="78667" x2="65625" y2="84000"/>
                          <a14:foregroundMark x1="71124" y1="78222" x2="70700" y2="78667"/>
                          <a14:foregroundMark x1="71970" y1="77333" x2="71124" y2="78222"/>
                          <a14:foregroundMark x1="73238" y1="76000" x2="71970" y2="77333"/>
                          <a14:foregroundMark x1="73661" y1="75556" x2="73238" y2="76000"/>
                          <a14:foregroundMark x1="65625" y1="84000" x2="54018" y2="88444"/>
                          <a14:foregroundMark x1="54018" y1="88444" x2="42857" y2="88889"/>
                          <a14:foregroundMark x1="42857" y1="88889" x2="32589" y2="85778"/>
                          <a14:foregroundMark x1="26676" y1="68444" x2="24554" y2="62222"/>
                          <a14:foregroundMark x1="27131" y1="69778" x2="26676" y2="68444"/>
                          <a14:foregroundMark x1="27586" y1="71111" x2="27131" y2="69778"/>
                          <a14:foregroundMark x1="27738" y1="71556" x2="27586" y2="71111"/>
                          <a14:foregroundMark x1="27890" y1="72000" x2="27738" y2="71556"/>
                          <a14:foregroundMark x1="28193" y1="72889" x2="27890" y2="72000"/>
                          <a14:foregroundMark x1="28648" y1="74222" x2="28193" y2="72889"/>
                          <a14:foregroundMark x1="28800" y1="74667" x2="28648" y2="74222"/>
                          <a14:foregroundMark x1="32589" y1="85778" x2="28800" y2="74667"/>
                          <a14:foregroundMark x1="24554" y1="58667" x2="24554" y2="34222"/>
                          <a14:foregroundMark x1="24554" y1="59556" x2="24554" y2="58667"/>
                          <a14:foregroundMark x1="24554" y1="60000" x2="24554" y2="59556"/>
                          <a14:foregroundMark x1="24554" y1="60889" x2="24554" y2="60000"/>
                          <a14:foregroundMark x1="24554" y1="62222" x2="24554" y2="60889"/>
                          <a14:foregroundMark x1="34060" y1="16386" x2="36161" y2="12444"/>
                          <a14:foregroundMark x1="26449" y1="30667" x2="33761" y2="16947"/>
                          <a14:foregroundMark x1="24554" y1="34222" x2="26449" y2="30667"/>
                          <a14:foregroundMark x1="36161" y1="12444" x2="36607" y2="12000"/>
                          <a14:foregroundMark x1="31688" y1="15325" x2="21875" y2="26222"/>
                          <a14:foregroundMark x1="33482" y1="13333" x2="32107" y2="14860"/>
                          <a14:foregroundMark x1="18868" y1="44889" x2="18750" y2="46222"/>
                          <a14:foregroundMark x1="20089" y1="31111" x2="18868" y2="44889"/>
                          <a14:foregroundMark x1="20751" y1="60889" x2="20982" y2="62222"/>
                          <a14:foregroundMark x1="20597" y1="60000" x2="20751" y2="60889"/>
                          <a14:foregroundMark x1="20520" y1="59556" x2="20597" y2="60000"/>
                          <a14:foregroundMark x1="20366" y1="58667" x2="20520" y2="59556"/>
                          <a14:foregroundMark x1="18750" y1="49333" x2="20366" y2="58667"/>
                          <a14:foregroundMark x1="22609" y1="74667" x2="22768" y2="75556"/>
                          <a14:foregroundMark x1="22529" y1="74222" x2="22609" y2="74667"/>
                          <a14:foregroundMark x1="22370" y1="73333" x2="22529" y2="74222"/>
                          <a14:foregroundMark x1="22290" y1="72889" x2="22370" y2="73333"/>
                          <a14:foregroundMark x1="22210" y1="72444" x2="22290" y2="72889"/>
                          <a14:foregroundMark x1="22131" y1="72000" x2="22210" y2="72444"/>
                          <a14:foregroundMark x1="22051" y1="71556" x2="22131" y2="72000"/>
                          <a14:foregroundMark x1="21971" y1="71111" x2="22051" y2="71556"/>
                          <a14:foregroundMark x1="21732" y1="69778" x2="21971" y2="71111"/>
                          <a14:foregroundMark x1="21493" y1="68444" x2="21732" y2="69778"/>
                          <a14:foregroundMark x1="20536" y1="63111" x2="21493" y2="68444"/>
                          <a14:foregroundMark x1="25000" y1="76444" x2="29911" y2="84889"/>
                          <a14:foregroundMark x1="41120" y1="93333" x2="41964" y2="93778"/>
                          <a14:foregroundMark x1="40277" y1="92889" x2="41120" y2="93333"/>
                          <a14:foregroundMark x1="34375" y1="89778" x2="40277" y2="92889"/>
                          <a14:foregroundMark x1="41964" y1="93778" x2="45982" y2="94667"/>
                          <a14:foregroundMark x1="68750" y1="18222" x2="68750" y2="18222"/>
                          <a14:foregroundMark x1="57143" y1="60000" x2="57143" y2="60000"/>
                          <a14:foregroundMark x1="64732" y1="60000" x2="64732" y2="60889"/>
                          <a14:foregroundMark x1="55804" y1="61333" x2="57589" y2="61778"/>
                          <a14:foregroundMark x1="58482" y1="72889" x2="59821" y2="74667"/>
                          <a14:foregroundMark x1="18304" y1="46667" x2="18304" y2="53333"/>
                          <a14:foregroundMark x1="18304" y1="46222" x2="18304" y2="46667"/>
                          <a14:foregroundMark x1="18304" y1="44889" x2="18304" y2="46222"/>
                          <a14:foregroundMark x1="18304" y1="38222" x2="18304" y2="44889"/>
                          <a14:foregroundMark x1="18304" y1="53333" x2="18750" y2="56889"/>
                          <a14:foregroundMark x1="16518" y1="45333" x2="16518" y2="46222"/>
                          <a14:foregroundMark x1="18233" y1="46667" x2="17857" y2="53778"/>
                          <a14:foregroundMark x1="18257" y1="46222" x2="18233" y2="46667"/>
                          <a14:foregroundMark x1="18304" y1="45333" x2="18257" y2="46222"/>
                          <a14:foregroundMark x1="18750" y1="54222" x2="18750" y2="54222"/>
                          <a14:foregroundMark x1="23715" y1="74667" x2="25446" y2="80444"/>
                          <a14:foregroundMark x1="23582" y1="74222" x2="23715" y2="74667"/>
                          <a14:foregroundMark x1="23316" y1="73333" x2="23582" y2="74222"/>
                          <a14:foregroundMark x1="23183" y1="72889" x2="23316" y2="73333"/>
                          <a14:foregroundMark x1="23050" y1="72444" x2="23183" y2="72889"/>
                          <a14:foregroundMark x1="22917" y1="72000" x2="23050" y2="72444"/>
                          <a14:foregroundMark x1="22784" y1="71556" x2="22917" y2="72000"/>
                          <a14:foregroundMark x1="22651" y1="71111" x2="22784" y2="71556"/>
                          <a14:foregroundMark x1="22251" y1="69778" x2="22651" y2="71111"/>
                          <a14:foregroundMark x1="21851" y1="68444" x2="22251" y2="69778"/>
                          <a14:foregroundMark x1="19987" y1="62222" x2="21851" y2="68444"/>
                          <a14:foregroundMark x1="19588" y1="60889" x2="19987" y2="62222"/>
                          <a14:foregroundMark x1="19321" y1="60000" x2="19588" y2="60889"/>
                          <a14:foregroundMark x1="19188" y1="59556" x2="19321" y2="60000"/>
                          <a14:foregroundMark x1="18922" y1="58667" x2="19188" y2="59556"/>
                          <a14:foregroundMark x1="17857" y1="55111" x2="18922" y2="58667"/>
                          <a14:foregroundMark x1="25446" y1="80444" x2="29018" y2="85778"/>
                          <a14:foregroundMark x1="21321" y1="73333" x2="21429" y2="73778"/>
                          <a14:foregroundMark x1="21213" y1="72889" x2="21321" y2="73333"/>
                          <a14:foregroundMark x1="21104" y1="72444" x2="21213" y2="72889"/>
                          <a14:foregroundMark x1="20996" y1="72000" x2="21104" y2="72444"/>
                          <a14:foregroundMark x1="20888" y1="71556" x2="20996" y2="72000"/>
                          <a14:foregroundMark x1="20780" y1="71111" x2="20888" y2="71556"/>
                          <a14:foregroundMark x1="20455" y1="69778" x2="20780" y2="71111"/>
                          <a14:foregroundMark x1="20130" y1="68444" x2="20455" y2="69778"/>
                          <a14:foregroundMark x1="18615" y1="62222" x2="20130" y2="68444"/>
                          <a14:foregroundMark x1="18290" y1="60889" x2="18615" y2="62222"/>
                          <a14:foregroundMark x1="18073" y1="60000" x2="18290" y2="60889"/>
                          <a14:foregroundMark x1="17965" y1="59556" x2="18073" y2="60000"/>
                          <a14:foregroundMark x1="17857" y1="59111" x2="17965" y2="59556"/>
                          <a14:foregroundMark x1="30357" y1="86667" x2="35268" y2="92444"/>
                          <a14:foregroundMark x1="50691" y1="96889" x2="52232" y2="97333"/>
                          <a14:foregroundMark x1="39897" y1="93778" x2="50691" y2="96889"/>
                          <a14:foregroundMark x1="38353" y1="93333" x2="39897" y2="93778"/>
                          <a14:foregroundMark x1="36812" y1="92889" x2="38353" y2="93333"/>
                          <a14:foregroundMark x1="35268" y1="92444" x2="36812" y2="92889"/>
                          <a14:foregroundMark x1="55582" y1="96444" x2="58929" y2="95556"/>
                          <a14:foregroundMark x1="53905" y1="96889" x2="55582" y2="96444"/>
                          <a14:foregroundMark x1="52232" y1="97333" x2="53905" y2="96889"/>
                          <a14:foregroundMark x1="60119" y1="94667" x2="60714" y2="94222"/>
                          <a14:foregroundMark x1="59525" y1="95111" x2="60119" y2="94667"/>
                          <a14:foregroundMark x1="58929" y1="95556" x2="59525" y2="95111"/>
                          <a14:foregroundMark x1="40179" y1="94667" x2="46875" y2="95556"/>
                          <a14:foregroundMark x1="77019" y1="77333" x2="76786" y2="78222"/>
                          <a14:foregroundMark x1="77368" y1="76000" x2="77019" y2="77333"/>
                          <a14:foregroundMark x1="77601" y1="75111" x2="77368" y2="76000"/>
                          <a14:foregroundMark x1="81910" y1="58667" x2="77601" y2="75111"/>
                          <a14:foregroundMark x1="82143" y1="57778" x2="81910" y2="58667"/>
                          <a14:foregroundMark x1="68183" y1="89333" x2="68750" y2="88889"/>
                          <a14:foregroundMark x1="67614" y1="89778" x2="68183" y2="89333"/>
                          <a14:foregroundMark x1="67046" y1="90222" x2="67614" y2="89778"/>
                          <a14:foregroundMark x1="65910" y1="91111" x2="67046" y2="90222"/>
                          <a14:foregroundMark x1="65341" y1="91556" x2="65910" y2="91111"/>
                          <a14:foregroundMark x1="64773" y1="92000" x2="65341" y2="91556"/>
                          <a14:foregroundMark x1="64205" y1="92444" x2="64773" y2="92000"/>
                          <a14:foregroundMark x1="63069" y1="93333" x2="64205" y2="92444"/>
                          <a14:foregroundMark x1="62500" y1="93778" x2="63069" y2="93333"/>
                          <a14:foregroundMark x1="76036" y1="78222" x2="76339" y2="77778"/>
                          <a14:foregroundMark x1="75732" y1="78667" x2="76036" y2="78222"/>
                          <a14:foregroundMark x1="70571" y1="86222" x2="75732" y2="78667"/>
                          <a14:foregroundMark x1="70267" y1="86667" x2="70571" y2="86222"/>
                          <a14:foregroundMark x1="69660" y1="87556" x2="70267" y2="86667"/>
                          <a14:foregroundMark x1="69357" y1="88000" x2="69660" y2="87556"/>
                          <a14:foregroundMark x1="68750" y1="88889" x2="69357" y2="88000"/>
                          <a14:foregroundMark x1="76339" y1="22667" x2="80357" y2="36000"/>
                          <a14:foregroundMark x1="79464" y1="29778" x2="82589" y2="56444"/>
                          <a14:foregroundMark x1="82589" y1="42667" x2="82589" y2="42667"/>
                          <a14:foregroundMark x1="81250" y1="38222" x2="81250" y2="38222"/>
                          <a14:foregroundMark x1="55804" y1="4000" x2="55804" y2="4000"/>
                          <a14:foregroundMark x1="58036" y1="4889" x2="58036" y2="4889"/>
                          <a14:foregroundMark x1="50893" y1="3111" x2="50893" y2="3111"/>
                          <a14:foregroundMark x1="65625" y1="59111" x2="65625" y2="59111"/>
                          <a14:foregroundMark x1="20982" y1="71556" x2="20982" y2="71556"/>
                          <a14:foregroundMark x1="20982" y1="71556" x2="20982" y2="71556"/>
                          <a14:foregroundMark x1="20982" y1="71556" x2="20982" y2="71556"/>
                          <a14:foregroundMark x1="20982" y1="71556" x2="20982" y2="72000"/>
                          <a14:foregroundMark x1="21938" y1="73333" x2="22321" y2="74222"/>
                          <a14:foregroundMark x1="21747" y1="72889" x2="21938" y2="73333"/>
                          <a14:foregroundMark x1="21556" y1="72444" x2="21747" y2="72889"/>
                          <a14:foregroundMark x1="21365" y1="72000" x2="21556" y2="72444"/>
                          <a14:foregroundMark x1="20982" y1="71111" x2="21365" y2="72000"/>
                          <a14:foregroundMark x1="21429" y1="71556" x2="21875" y2="72444"/>
                          <a14:backgroundMark x1="29018" y1="12444" x2="28571" y2="12889"/>
                          <a14:backgroundMark x1="19196" y1="30667" x2="19196" y2="30667"/>
                          <a14:backgroundMark x1="16518" y1="44889" x2="16518" y2="44889"/>
                          <a14:backgroundMark x1="16071" y1="46222" x2="16071" y2="46222"/>
                          <a14:backgroundMark x1="16518" y1="46667" x2="16518" y2="46667"/>
                          <a14:backgroundMark x1="16964" y1="58667" x2="16964" y2="58667"/>
                          <a14:backgroundMark x1="17411" y1="60889" x2="17411" y2="60889"/>
                          <a14:backgroundMark x1="17857" y1="62222" x2="17857" y2="62222"/>
                          <a14:backgroundMark x1="19643" y1="69778" x2="19643" y2="69778"/>
                          <a14:backgroundMark x1="19196" y1="68444" x2="19196" y2="68444"/>
                          <a14:backgroundMark x1="83036" y1="58667" x2="83036" y2="58667"/>
                          <a14:backgroundMark x1="67857" y1="90222" x2="67857" y2="90222"/>
                          <a14:backgroundMark x1="69196" y1="89778" x2="69196" y2="89778"/>
                          <a14:backgroundMark x1="69643" y1="88889" x2="69643" y2="88889"/>
                          <a14:backgroundMark x1="70982" y1="87556" x2="70982" y2="87556"/>
                          <a14:backgroundMark x1="77232" y1="78667" x2="77232" y2="78667"/>
                          <a14:backgroundMark x1="77679" y1="77333" x2="77679" y2="77333"/>
                          <a14:backgroundMark x1="76786" y1="78222" x2="76786" y2="78222"/>
                          <a14:backgroundMark x1="64732" y1="93333" x2="64732" y2="93333"/>
                          <a14:backgroundMark x1="62500" y1="94667" x2="62500" y2="94667"/>
                          <a14:backgroundMark x1="58929" y1="96444" x2="58929" y2="96444"/>
                          <a14:backgroundMark x1="56696" y1="96889" x2="56696" y2="96889"/>
                          <a14:backgroundMark x1="53571" y1="97778" x2="53571" y2="97778"/>
                          <a14:backgroundMark x1="51786" y1="97778" x2="51786" y2="97778"/>
                          <a14:backgroundMark x1="50893" y1="98222" x2="50893" y2="98222"/>
                          <a14:backgroundMark x1="54018" y1="97333" x2="54018" y2="97333"/>
                          <a14:backgroundMark x1="54911" y1="97333" x2="54911" y2="97333"/>
                          <a14:backgroundMark x1="58036" y1="96889" x2="58036" y2="96889"/>
                          <a14:backgroundMark x1="57589" y1="96889" x2="57589" y2="96889"/>
                          <a14:backgroundMark x1="58482" y1="96444" x2="58482" y2="96444"/>
                          <a14:backgroundMark x1="62946" y1="94222" x2="62946" y2="94222"/>
                          <a14:backgroundMark x1="60268" y1="95111" x2="60268" y2="95111"/>
                          <a14:backgroundMark x1="34821" y1="92889" x2="34821" y2="92889"/>
                          <a14:backgroundMark x1="83036" y1="56889" x2="83036" y2="56889"/>
                          <a14:backgroundMark x1="16964" y1="59556" x2="16964" y2="59556"/>
                          <a14:backgroundMark x1="17411" y1="60000" x2="17411" y2="60000"/>
                          <a14:backgroundMark x1="16518" y1="46222" x2="16518" y2="46222"/>
                          <a14:backgroundMark x1="78125" y1="76000" x2="78125" y2="76000"/>
                          <a14:backgroundMark x1="78571" y1="75111" x2="78571" y2="75111"/>
                          <a14:backgroundMark x1="70982" y1="86667" x2="70982" y2="86667"/>
                          <a14:backgroundMark x1="71875" y1="86222" x2="71875" y2="86222"/>
                          <a14:backgroundMark x1="70089" y1="88000" x2="70089" y2="88000"/>
                          <a14:backgroundMark x1="69196" y1="89333" x2="69196" y2="89333"/>
                          <a14:backgroundMark x1="66518" y1="91556" x2="66518" y2="91556"/>
                          <a14:backgroundMark x1="65625" y1="92000" x2="65625" y2="92000"/>
                          <a14:backgroundMark x1="65179" y1="92444" x2="65179" y2="92444"/>
                          <a14:backgroundMark x1="67411" y1="91111" x2="67411" y2="91111"/>
                          <a14:backgroundMark x1="63839" y1="93333" x2="63839" y2="93333"/>
                          <a14:backgroundMark x1="35714" y1="93333" x2="35714" y2="93333"/>
                          <a14:backgroundMark x1="36161" y1="93778" x2="36161" y2="93778"/>
                          <a14:backgroundMark x1="20089" y1="71111" x2="20089" y2="71111"/>
                          <a14:backgroundMark x1="21429" y1="74667" x2="21429" y2="74667"/>
                          <a14:backgroundMark x1="20089" y1="72444" x2="20089" y2="72444"/>
                          <a14:backgroundMark x1="20536" y1="73333" x2="20536" y2="73333"/>
                        </a14:backgroundRemoval>
                      </a14:imgEffect>
                    </a14:imgLayer>
                  </a14:imgProps>
                </a:ext>
                <a:ext uri="{28A0092B-C50C-407E-A947-70E740481C1C}">
                  <a14:useLocalDpi xmlns:a14="http://schemas.microsoft.com/office/drawing/2010/main" val="0"/>
                </a:ext>
              </a:extLst>
            </a:blip>
            <a:srcRect/>
            <a:stretch>
              <a:fillRect/>
            </a:stretch>
          </p:blipFill>
          <p:spPr bwMode="auto">
            <a:xfrm>
              <a:off x="1375781" y="4601904"/>
              <a:ext cx="670660" cy="673654"/>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F3188AD1-61DD-1C96-F6C3-CB58533FB82C}"/>
                </a:ext>
              </a:extLst>
            </p:cNvPr>
            <p:cNvSpPr txBox="1"/>
            <p:nvPr/>
          </p:nvSpPr>
          <p:spPr>
            <a:xfrm>
              <a:off x="2021306" y="4601904"/>
              <a:ext cx="6093994"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orbel" panose="020B0503020204020204" pitchFamily="34" charset="0"/>
                  <a:ea typeface="+mn-ea"/>
                  <a:cs typeface="Times New Roman" panose="02020603050405020304" pitchFamily="18" charset="0"/>
                </a:rPr>
                <a:t>Universidad Nacional de Educación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600" b="1" i="0" u="none" strike="noStrike" kern="1200" cap="none" spc="0" normalizeH="0" baseline="0" noProof="0" dirty="0">
                  <a:ln>
                    <a:noFill/>
                  </a:ln>
                  <a:solidFill>
                    <a:prstClr val="black"/>
                  </a:solidFill>
                  <a:effectLst/>
                  <a:uLnTx/>
                  <a:uFillTx/>
                  <a:latin typeface="Corbel" panose="020B0503020204020204" pitchFamily="34" charset="0"/>
                  <a:ea typeface="+mn-ea"/>
                  <a:cs typeface="Times New Roman" panose="02020603050405020304" pitchFamily="18" charset="0"/>
                </a:rPr>
                <a:t>Enrique Guzmán y Valle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1" u="none" strike="noStrike" kern="1200" cap="none" spc="0" normalizeH="0" baseline="0" noProof="0" dirty="0">
                  <a:ln>
                    <a:noFill/>
                  </a:ln>
                  <a:solidFill>
                    <a:prstClr val="black"/>
                  </a:solidFill>
                  <a:effectLst/>
                  <a:uLnTx/>
                  <a:uFillTx/>
                  <a:latin typeface="Corbel" panose="020B0503020204020204" pitchFamily="34" charset="0"/>
                  <a:ea typeface="+mn-ea"/>
                  <a:cs typeface="Times New Roman" panose="02020603050405020304" pitchFamily="18" charset="0"/>
                </a:rPr>
                <a:t>Alma Máter del Magisterio Nacional</a:t>
              </a:r>
              <a:endParaRPr kumimoji="0" lang="es-PE" sz="1200" b="0" i="1" u="none" strike="noStrike" kern="1200" cap="none" spc="0" normalizeH="0" baseline="0" noProof="0" dirty="0">
                <a:ln>
                  <a:noFill/>
                </a:ln>
                <a:solidFill>
                  <a:prstClr val="black"/>
                </a:solidFill>
                <a:effectLst/>
                <a:uLnTx/>
                <a:uFillTx/>
                <a:latin typeface="Corbel" panose="020B0503020204020204" pitchFamily="34" charset="0"/>
                <a:ea typeface="+mn-ea"/>
                <a:cs typeface="Times New Roman" panose="02020603050405020304" pitchFamily="18" charset="0"/>
              </a:endParaRPr>
            </a:p>
          </p:txBody>
        </p:sp>
      </p:grpSp>
      <p:sp>
        <p:nvSpPr>
          <p:cNvPr id="8" name="Rectángulo 7">
            <a:extLst>
              <a:ext uri="{FF2B5EF4-FFF2-40B4-BE49-F238E27FC236}">
                <a16:creationId xmlns:a16="http://schemas.microsoft.com/office/drawing/2014/main" id="{97FAB0CC-6861-1790-B866-7D571F59B9B9}"/>
              </a:ext>
            </a:extLst>
          </p:cNvPr>
          <p:cNvSpPr/>
          <p:nvPr/>
        </p:nvSpPr>
        <p:spPr>
          <a:xfrm flipV="1">
            <a:off x="3880021" y="5066972"/>
            <a:ext cx="98854" cy="109045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Goudy Old Style"/>
              <a:ea typeface="+mn-ea"/>
              <a:cs typeface="+mn-cs"/>
            </a:endParaRPr>
          </a:p>
        </p:txBody>
      </p:sp>
    </p:spTree>
    <p:extLst>
      <p:ext uri="{BB962C8B-B14F-4D97-AF65-F5344CB8AC3E}">
        <p14:creationId xmlns:p14="http://schemas.microsoft.com/office/powerpoint/2010/main" val="171776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3" y="537925"/>
            <a:ext cx="6776147" cy="1150961"/>
          </a:xfrm>
        </p:spPr>
        <p:txBody>
          <a:bodyPr>
            <a:normAutofit fontScale="70000" lnSpcReduction="20000"/>
          </a:bodyPr>
          <a:lstStyle/>
          <a:p>
            <a:r>
              <a:rPr lang="es-ES" b="1" dirty="0"/>
              <a:t>Capítulo de un libro editado sin DOI o URL</a:t>
            </a:r>
          </a:p>
          <a:p>
            <a:pPr marL="36900" indent="0">
              <a:buNone/>
            </a:pPr>
            <a:r>
              <a:rPr lang="es-ES" dirty="0"/>
              <a:t> Apellido, Inicial de nombre(s). (Año). Título del capítulo. En E. E. Editor (Ed.), Título del libro (Edición si corresponde, número de páginas). Nombre de la editorial.</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FFC000"/>
                </a:solidFill>
              </a:rPr>
              <a:t>5.2.1. OBRAS DE TEXTO</a:t>
            </a:r>
          </a:p>
          <a:p>
            <a:r>
              <a:rPr lang="es-ES" b="1" dirty="0">
                <a:solidFill>
                  <a:srgbClr val="FFC000"/>
                </a:solidFill>
              </a:rPr>
              <a:t>5.2.1.2. Capítulos de libros editados y entradas en obras de consulta</a:t>
            </a:r>
            <a:endParaRPr lang="es-PE" b="1" dirty="0">
              <a:solidFill>
                <a:srgbClr val="FFC000"/>
              </a:solidFill>
            </a:endParaRPr>
          </a:p>
        </p:txBody>
      </p:sp>
      <p:grpSp>
        <p:nvGrpSpPr>
          <p:cNvPr id="2" name="Grupo 1">
            <a:extLst>
              <a:ext uri="{FF2B5EF4-FFF2-40B4-BE49-F238E27FC236}">
                <a16:creationId xmlns:a16="http://schemas.microsoft.com/office/drawing/2014/main" id="{AA5AEA07-1669-F82B-293D-FE4842046470}"/>
              </a:ext>
            </a:extLst>
          </p:cNvPr>
          <p:cNvGrpSpPr/>
          <p:nvPr/>
        </p:nvGrpSpPr>
        <p:grpSpPr>
          <a:xfrm>
            <a:off x="4196653" y="2006728"/>
            <a:ext cx="6928547" cy="2870071"/>
            <a:chOff x="5090765" y="1809161"/>
            <a:chExt cx="6187440" cy="3169239"/>
          </a:xfrm>
        </p:grpSpPr>
        <p:grpSp>
          <p:nvGrpSpPr>
            <p:cNvPr id="3" name="Grupo 2">
              <a:extLst>
                <a:ext uri="{FF2B5EF4-FFF2-40B4-BE49-F238E27FC236}">
                  <a16:creationId xmlns:a16="http://schemas.microsoft.com/office/drawing/2014/main" id="{3C500FCB-23C3-BA3D-962E-F93340764AAD}"/>
                </a:ext>
              </a:extLst>
            </p:cNvPr>
            <p:cNvGrpSpPr/>
            <p:nvPr/>
          </p:nvGrpSpPr>
          <p:grpSpPr>
            <a:xfrm>
              <a:off x="5090765" y="1809161"/>
              <a:ext cx="6187440" cy="3169239"/>
              <a:chOff x="4712677" y="1184910"/>
              <a:chExt cx="6166338" cy="3652497"/>
            </a:xfrm>
          </p:grpSpPr>
          <p:sp>
            <p:nvSpPr>
              <p:cNvPr id="9" name="Rectángulo 8">
                <a:extLst>
                  <a:ext uri="{FF2B5EF4-FFF2-40B4-BE49-F238E27FC236}">
                    <a16:creationId xmlns:a16="http://schemas.microsoft.com/office/drawing/2014/main" id="{FB447E64-7046-4F92-4136-25CB636BEF5B}"/>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CuadroTexto 9">
                <a:extLst>
                  <a:ext uri="{FF2B5EF4-FFF2-40B4-BE49-F238E27FC236}">
                    <a16:creationId xmlns:a16="http://schemas.microsoft.com/office/drawing/2014/main" id="{47411C28-4DB3-1929-91BC-EFDE0B20E187}"/>
                  </a:ext>
                </a:extLst>
              </p:cNvPr>
              <p:cNvSpPr txBox="1"/>
              <p:nvPr/>
            </p:nvSpPr>
            <p:spPr>
              <a:xfrm>
                <a:off x="5239094" y="1184910"/>
                <a:ext cx="4868562" cy="1929356"/>
              </a:xfrm>
              <a:prstGeom prst="rect">
                <a:avLst/>
              </a:prstGeom>
              <a:noFill/>
              <a:ln>
                <a:noFill/>
              </a:ln>
            </p:spPr>
            <p:txBody>
              <a:bodyPr wrap="square">
                <a:spAutoFit/>
              </a:bodyPr>
              <a:lstStyle/>
              <a:p>
                <a:pPr marL="457200" indent="-457200">
                  <a:lnSpc>
                    <a:spcPct val="200000"/>
                  </a:lnSpc>
                </a:pPr>
                <a:r>
                  <a:rPr lang="es-ES" sz="1200" dirty="0">
                    <a:solidFill>
                      <a:schemeClr val="bg1"/>
                    </a:solidFill>
                  </a:rPr>
                  <a:t>Román, J. M. y Carbonero, M. A. (2002). Estrategias de aprendizaje en el área de matemáticas. En J. A. González, J. C. Núñez, L. Álvarez y E. Soler (Eds.), Estrategias de aprendizaje. Concepto, evaluación e intervención (pp. 163-178). Pirámide..</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7" name="Rectángulo 6">
              <a:extLst>
                <a:ext uri="{FF2B5EF4-FFF2-40B4-BE49-F238E27FC236}">
                  <a16:creationId xmlns:a16="http://schemas.microsoft.com/office/drawing/2014/main" id="{96FCDED3-83D5-CED0-A940-5F8BD062482F}"/>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1335761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3" y="537925"/>
            <a:ext cx="6776147" cy="1150961"/>
          </a:xfrm>
        </p:spPr>
        <p:txBody>
          <a:bodyPr>
            <a:normAutofit fontScale="70000" lnSpcReduction="20000"/>
          </a:bodyPr>
          <a:lstStyle/>
          <a:p>
            <a:r>
              <a:rPr lang="es-ES" b="1" dirty="0"/>
              <a:t>Capítulo de un libro editado con DOI o URL</a:t>
            </a:r>
          </a:p>
          <a:p>
            <a:pPr marL="36900" indent="0">
              <a:buNone/>
            </a:pPr>
            <a:r>
              <a:rPr lang="es-ES" dirty="0"/>
              <a:t>Apellido, Inicial de nombre(s). (Año). Título del capítulo. En E. E. Editor (Ed.), Título del libro (Edición si corresponde, número de páginas). Nombre de la editorial. https://doi.org/xxxx o https://xxxxx</a:t>
            </a:r>
            <a:endParaRPr lang="es-ES" b="1"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FFC000"/>
                </a:solidFill>
              </a:rPr>
              <a:t>5.2.1. OBRAS DE TEXTO</a:t>
            </a:r>
          </a:p>
          <a:p>
            <a:r>
              <a:rPr lang="es-ES" b="1" dirty="0">
                <a:solidFill>
                  <a:srgbClr val="FFC000"/>
                </a:solidFill>
              </a:rPr>
              <a:t>5.2.1.2. Capítulos de libros editados y entradas en obras de consulta</a:t>
            </a:r>
            <a:endParaRPr lang="es-PE" b="1" dirty="0">
              <a:solidFill>
                <a:srgbClr val="FFC000"/>
              </a:solidFill>
            </a:endParaRPr>
          </a:p>
        </p:txBody>
      </p:sp>
      <p:grpSp>
        <p:nvGrpSpPr>
          <p:cNvPr id="2" name="Grupo 1">
            <a:extLst>
              <a:ext uri="{FF2B5EF4-FFF2-40B4-BE49-F238E27FC236}">
                <a16:creationId xmlns:a16="http://schemas.microsoft.com/office/drawing/2014/main" id="{AA5AEA07-1669-F82B-293D-FE4842046470}"/>
              </a:ext>
            </a:extLst>
          </p:cNvPr>
          <p:cNvGrpSpPr/>
          <p:nvPr/>
        </p:nvGrpSpPr>
        <p:grpSpPr>
          <a:xfrm>
            <a:off x="4196653" y="2006728"/>
            <a:ext cx="6928547" cy="2870071"/>
            <a:chOff x="5090765" y="1809161"/>
            <a:chExt cx="6187440" cy="3169239"/>
          </a:xfrm>
        </p:grpSpPr>
        <p:grpSp>
          <p:nvGrpSpPr>
            <p:cNvPr id="3" name="Grupo 2">
              <a:extLst>
                <a:ext uri="{FF2B5EF4-FFF2-40B4-BE49-F238E27FC236}">
                  <a16:creationId xmlns:a16="http://schemas.microsoft.com/office/drawing/2014/main" id="{3C500FCB-23C3-BA3D-962E-F93340764AAD}"/>
                </a:ext>
              </a:extLst>
            </p:cNvPr>
            <p:cNvGrpSpPr/>
            <p:nvPr/>
          </p:nvGrpSpPr>
          <p:grpSpPr>
            <a:xfrm>
              <a:off x="5090765" y="1809161"/>
              <a:ext cx="6187440" cy="3169239"/>
              <a:chOff x="4712677" y="1184910"/>
              <a:chExt cx="6166338" cy="3652497"/>
            </a:xfrm>
          </p:grpSpPr>
          <p:sp>
            <p:nvSpPr>
              <p:cNvPr id="9" name="Rectángulo 8">
                <a:extLst>
                  <a:ext uri="{FF2B5EF4-FFF2-40B4-BE49-F238E27FC236}">
                    <a16:creationId xmlns:a16="http://schemas.microsoft.com/office/drawing/2014/main" id="{FB447E64-7046-4F92-4136-25CB636BEF5B}"/>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CuadroTexto 9">
                <a:extLst>
                  <a:ext uri="{FF2B5EF4-FFF2-40B4-BE49-F238E27FC236}">
                    <a16:creationId xmlns:a16="http://schemas.microsoft.com/office/drawing/2014/main" id="{47411C28-4DB3-1929-91BC-EFDE0B20E187}"/>
                  </a:ext>
                </a:extLst>
              </p:cNvPr>
              <p:cNvSpPr txBox="1"/>
              <p:nvPr/>
            </p:nvSpPr>
            <p:spPr>
              <a:xfrm>
                <a:off x="5239094" y="1184910"/>
                <a:ext cx="4868562" cy="2399374"/>
              </a:xfrm>
              <a:prstGeom prst="rect">
                <a:avLst/>
              </a:prstGeom>
              <a:noFill/>
              <a:ln>
                <a:noFill/>
              </a:ln>
            </p:spPr>
            <p:txBody>
              <a:bodyPr wrap="square">
                <a:spAutoFit/>
              </a:bodyPr>
              <a:lstStyle/>
              <a:p>
                <a:pPr marL="457200" indent="-457200">
                  <a:lnSpc>
                    <a:spcPct val="200000"/>
                  </a:lnSpc>
                </a:pPr>
                <a:r>
                  <a:rPr lang="es-ES" sz="1200" dirty="0">
                    <a:solidFill>
                      <a:schemeClr val="bg1"/>
                    </a:solidFill>
                  </a:rPr>
                  <a:t>Carneiro, R. (2021). Las TIC y los nuevos paradigmas educativos: la transformación de la escuela en una sociedad que se transforma. En R. Carneiro, J. C. Toscano y T. Díaz (Eds.), Los desafíos de las TIC para el cambio educativo (pp. 15-27). Organización de Estados Iberoamericanos para la Educación, la Ciencia y la Cultura. https://oei.int/downloads/disk/eyJfcmFpbHMiOnsibW</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7" name="Rectángulo 6">
              <a:extLst>
                <a:ext uri="{FF2B5EF4-FFF2-40B4-BE49-F238E27FC236}">
                  <a16:creationId xmlns:a16="http://schemas.microsoft.com/office/drawing/2014/main" id="{96FCDED3-83D5-CED0-A940-5F8BD062482F}"/>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1530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4" y="537925"/>
            <a:ext cx="6411924" cy="635687"/>
          </a:xfrm>
        </p:spPr>
        <p:txBody>
          <a:bodyPr/>
          <a:lstStyle/>
          <a:p>
            <a:r>
              <a:rPr lang="es-ES" b="1" dirty="0"/>
              <a:t>Modelo</a:t>
            </a:r>
            <a:r>
              <a:rPr lang="es-ES" dirty="0"/>
              <a:t> </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FFC000"/>
                </a:solidFill>
              </a:rPr>
              <a:t>5.2.1. OBRAS DE TEXTO</a:t>
            </a:r>
          </a:p>
          <a:p>
            <a:r>
              <a:rPr lang="es-ES" b="1" dirty="0">
                <a:solidFill>
                  <a:srgbClr val="FFC000"/>
                </a:solidFill>
              </a:rPr>
              <a:t>5.2.1.3. Publicaciones periódicas o revistas</a:t>
            </a:r>
            <a:endParaRPr lang="es-PE" b="1" dirty="0">
              <a:solidFill>
                <a:srgbClr val="FFC000"/>
              </a:solidFill>
            </a:endParaRPr>
          </a:p>
        </p:txBody>
      </p:sp>
      <p:graphicFrame>
        <p:nvGraphicFramePr>
          <p:cNvPr id="8" name="Tabla 7">
            <a:extLst>
              <a:ext uri="{FF2B5EF4-FFF2-40B4-BE49-F238E27FC236}">
                <a16:creationId xmlns:a16="http://schemas.microsoft.com/office/drawing/2014/main" id="{1F247BB1-41A2-CE42-382A-BAF2269BEA09}"/>
              </a:ext>
            </a:extLst>
          </p:cNvPr>
          <p:cNvGraphicFramePr>
            <a:graphicFrameLocks noGrp="1"/>
          </p:cNvGraphicFramePr>
          <p:nvPr>
            <p:extLst>
              <p:ext uri="{D42A27DB-BD31-4B8C-83A1-F6EECF244321}">
                <p14:modId xmlns:p14="http://schemas.microsoft.com/office/powerpoint/2010/main" val="3734122232"/>
              </p:ext>
            </p:extLst>
          </p:nvPr>
        </p:nvGraphicFramePr>
        <p:xfrm>
          <a:off x="4010310" y="1519710"/>
          <a:ext cx="7938863" cy="3393440"/>
        </p:xfrm>
        <a:graphic>
          <a:graphicData uri="http://schemas.openxmlformats.org/drawingml/2006/table">
            <a:tbl>
              <a:tblPr firstRow="1" bandRow="1">
                <a:tableStyleId>{5C22544A-7EE6-4342-B048-85BDC9FD1C3A}</a:tableStyleId>
              </a:tblPr>
              <a:tblGrid>
                <a:gridCol w="1361329">
                  <a:extLst>
                    <a:ext uri="{9D8B030D-6E8A-4147-A177-3AD203B41FA5}">
                      <a16:colId xmlns:a16="http://schemas.microsoft.com/office/drawing/2014/main" val="1088851854"/>
                    </a:ext>
                  </a:extLst>
                </a:gridCol>
                <a:gridCol w="895811">
                  <a:extLst>
                    <a:ext uri="{9D8B030D-6E8A-4147-A177-3AD203B41FA5}">
                      <a16:colId xmlns:a16="http://schemas.microsoft.com/office/drawing/2014/main" val="272860205"/>
                    </a:ext>
                  </a:extLst>
                </a:gridCol>
                <a:gridCol w="1233583">
                  <a:extLst>
                    <a:ext uri="{9D8B030D-6E8A-4147-A177-3AD203B41FA5}">
                      <a16:colId xmlns:a16="http://schemas.microsoft.com/office/drawing/2014/main" val="318724293"/>
                    </a:ext>
                  </a:extLst>
                </a:gridCol>
                <a:gridCol w="2224070">
                  <a:extLst>
                    <a:ext uri="{9D8B030D-6E8A-4147-A177-3AD203B41FA5}">
                      <a16:colId xmlns:a16="http://schemas.microsoft.com/office/drawing/2014/main" val="332684586"/>
                    </a:ext>
                  </a:extLst>
                </a:gridCol>
                <a:gridCol w="2224070">
                  <a:extLst>
                    <a:ext uri="{9D8B030D-6E8A-4147-A177-3AD203B41FA5}">
                      <a16:colId xmlns:a16="http://schemas.microsoft.com/office/drawing/2014/main" val="3919864184"/>
                    </a:ext>
                  </a:extLst>
                </a:gridCol>
              </a:tblGrid>
              <a:tr h="370840">
                <a:tc>
                  <a:txBody>
                    <a:bodyPr/>
                    <a:lstStyle/>
                    <a:p>
                      <a:r>
                        <a:rPr lang="es-ES" sz="1600" b="1" dirty="0">
                          <a:solidFill>
                            <a:schemeClr val="bg1"/>
                          </a:solidFill>
                        </a:rPr>
                        <a:t>Autor</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Fecha </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Título</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gridSpan="2">
                  <a:txBody>
                    <a:bodyPr/>
                    <a:lstStyle/>
                    <a:p>
                      <a:pPr algn="ctr"/>
                      <a:r>
                        <a:rPr lang="es-ES" sz="1600" b="1" dirty="0">
                          <a:solidFill>
                            <a:schemeClr val="bg1"/>
                          </a:solidFill>
                        </a:rPr>
                        <a:t>Fuente</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95291477"/>
                  </a:ext>
                </a:extLst>
              </a:tr>
              <a:tr h="370840">
                <a:tc>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Editorial</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DOI o URL</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748698972"/>
                  </a:ext>
                </a:extLst>
              </a:tr>
              <a:tr h="370840">
                <a:tc>
                  <a:txBody>
                    <a:bodyPr/>
                    <a:lstStyle/>
                    <a:p>
                      <a:pPr>
                        <a:lnSpc>
                          <a:spcPct val="100000"/>
                        </a:lnSpc>
                      </a:pPr>
                      <a:r>
                        <a:rPr lang="es-ES" sz="1400" b="0" dirty="0">
                          <a:solidFill>
                            <a:schemeClr val="bg1"/>
                          </a:solidFill>
                        </a:rPr>
                        <a:t>Apellido, A.A.</a:t>
                      </a:r>
                    </a:p>
                    <a:p>
                      <a:pPr>
                        <a:lnSpc>
                          <a:spcPct val="100000"/>
                        </a:lnSpc>
                      </a:pPr>
                      <a:endParaRPr lang="es-ES" sz="1400" b="0" dirty="0">
                        <a:solidFill>
                          <a:schemeClr val="bg1"/>
                        </a:solidFill>
                      </a:endParaRPr>
                    </a:p>
                    <a:p>
                      <a:pPr>
                        <a:lnSpc>
                          <a:spcPct val="100000"/>
                        </a:lnSpc>
                      </a:pPr>
                      <a:r>
                        <a:rPr lang="es-ES" sz="1400" b="0" dirty="0">
                          <a:solidFill>
                            <a:schemeClr val="bg1"/>
                          </a:solidFill>
                        </a:rPr>
                        <a:t>Apellido, A.A. y</a:t>
                      </a:r>
                    </a:p>
                    <a:p>
                      <a:pPr>
                        <a:lnSpc>
                          <a:spcPct val="100000"/>
                        </a:lnSpc>
                      </a:pPr>
                      <a:r>
                        <a:rPr lang="es-PE" sz="1400" b="0" dirty="0">
                          <a:solidFill>
                            <a:schemeClr val="bg1"/>
                          </a:solidFill>
                        </a:rPr>
                        <a:t>Apellido, B.B.</a:t>
                      </a:r>
                    </a:p>
                    <a:p>
                      <a:pPr>
                        <a:lnSpc>
                          <a:spcPct val="100000"/>
                        </a:lnSpc>
                      </a:pPr>
                      <a:endParaRPr lang="es-PE" sz="1400" b="0" dirty="0">
                        <a:solidFill>
                          <a:schemeClr val="bg1"/>
                        </a:solidFill>
                      </a:endParaRPr>
                    </a:p>
                    <a:p>
                      <a:pPr>
                        <a:lnSpc>
                          <a:spcPct val="100000"/>
                        </a:lnSpc>
                      </a:pPr>
                      <a:r>
                        <a:rPr lang="es-ES" sz="1400" b="0" dirty="0">
                          <a:solidFill>
                            <a:schemeClr val="bg1"/>
                          </a:solidFill>
                        </a:rPr>
                        <a:t>Apellido, A.A. y</a:t>
                      </a:r>
                    </a:p>
                    <a:p>
                      <a:pPr>
                        <a:lnSpc>
                          <a:spcPct val="100000"/>
                        </a:lnSpc>
                      </a:pPr>
                      <a:r>
                        <a:rPr lang="es-PE" sz="1400" b="0" dirty="0">
                          <a:solidFill>
                            <a:schemeClr val="bg1"/>
                          </a:solidFill>
                        </a:rPr>
                        <a:t>Apellido, B.B.</a:t>
                      </a:r>
                    </a:p>
                    <a:p>
                      <a:pPr>
                        <a:lnSpc>
                          <a:spcPct val="100000"/>
                        </a:lnSpc>
                      </a:pPr>
                      <a:r>
                        <a:rPr lang="es-PE" sz="1400" b="0" dirty="0">
                          <a:solidFill>
                            <a:schemeClr val="bg1"/>
                          </a:solidFill>
                        </a:rPr>
                        <a:t>Apellido, C.C.</a:t>
                      </a:r>
                    </a:p>
                    <a:p>
                      <a:pPr>
                        <a:lnSpc>
                          <a:spcPct val="100000"/>
                        </a:lnSpc>
                      </a:pPr>
                      <a:endParaRPr lang="es-PE" sz="1400" b="0" dirty="0">
                        <a:solidFill>
                          <a:schemeClr val="bg1"/>
                        </a:solidFill>
                      </a:endParaRPr>
                    </a:p>
                    <a:p>
                      <a:pPr>
                        <a:lnSpc>
                          <a:spcPct val="100000"/>
                        </a:lnSpc>
                      </a:pPr>
                      <a:r>
                        <a:rPr lang="es-PE" sz="1400" b="0" dirty="0">
                          <a:solidFill>
                            <a:schemeClr val="bg1"/>
                          </a:solidFill>
                        </a:rPr>
                        <a:t>Nombre de grupo</a:t>
                      </a:r>
                    </a:p>
                    <a:p>
                      <a:pPr>
                        <a:lnSpc>
                          <a:spcPct val="100000"/>
                        </a:lnSpc>
                      </a:pPr>
                      <a:endParaRPr lang="es-PE" sz="1400" b="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0" dirty="0">
                          <a:solidFill>
                            <a:schemeClr val="bg1"/>
                          </a:solidFill>
                        </a:rPr>
                        <a:t>(Año).</a:t>
                      </a:r>
                    </a:p>
                    <a:p>
                      <a:pPr>
                        <a:lnSpc>
                          <a:spcPct val="100000"/>
                        </a:lnSpc>
                      </a:pPr>
                      <a:r>
                        <a:rPr lang="es-ES" sz="1400" i="0" dirty="0">
                          <a:solidFill>
                            <a:schemeClr val="bg1"/>
                          </a:solidFill>
                        </a:rPr>
                        <a:t>(Año, mes).</a:t>
                      </a:r>
                    </a:p>
                    <a:p>
                      <a:pPr>
                        <a:lnSpc>
                          <a:spcPct val="100000"/>
                        </a:lnSpc>
                      </a:pPr>
                      <a:r>
                        <a:rPr lang="es-ES" sz="1400" i="0" dirty="0">
                          <a:solidFill>
                            <a:schemeClr val="bg1"/>
                          </a:solidFill>
                        </a:rPr>
                        <a:t>(Año, día de mes).</a:t>
                      </a:r>
                      <a:endParaRPr lang="es-PE" sz="1400" i="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0" dirty="0">
                          <a:solidFill>
                            <a:schemeClr val="bg1"/>
                          </a:solidFill>
                        </a:rPr>
                        <a:t>Titulo del artículo</a:t>
                      </a:r>
                      <a:endParaRPr lang="es-PE" sz="1400" i="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1" dirty="0">
                          <a:solidFill>
                            <a:schemeClr val="bg1"/>
                          </a:solidFill>
                        </a:rPr>
                        <a:t>Titulo de la revista o publicación periódica, volumen ( número), paginas. </a:t>
                      </a:r>
                    </a:p>
                    <a:p>
                      <a:pPr>
                        <a:lnSpc>
                          <a:spcPct val="100000"/>
                        </a:lnSpc>
                      </a:pPr>
                      <a:r>
                        <a:rPr lang="es-ES" sz="1400" i="1" dirty="0">
                          <a:solidFill>
                            <a:schemeClr val="bg1"/>
                          </a:solidFill>
                        </a:rPr>
                        <a:t>Titulo de la revista o publicación periódica, volumen ( página).</a:t>
                      </a:r>
                    </a:p>
                    <a:p>
                      <a:pPr>
                        <a:lnSpc>
                          <a:spcPct val="100000"/>
                        </a:lnSpc>
                      </a:pPr>
                      <a:r>
                        <a:rPr lang="es-ES" sz="1400" i="1" dirty="0">
                          <a:solidFill>
                            <a:schemeClr val="bg1"/>
                          </a:solidFill>
                        </a:rPr>
                        <a:t>Título de la revista o publicación periódica.</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1" dirty="0">
                          <a:solidFill>
                            <a:schemeClr val="bg1"/>
                          </a:solidFill>
                          <a:hlinkClick r:id="rId2"/>
                        </a:rPr>
                        <a:t>https://doi.org/xxxx</a:t>
                      </a:r>
                      <a:r>
                        <a:rPr lang="es-ES" sz="1400" i="1" dirty="0">
                          <a:solidFill>
                            <a:schemeClr val="bg1"/>
                          </a:solidFill>
                        </a:rPr>
                        <a:t> o https://xxxx</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extLst>
                  <a:ext uri="{0D108BD9-81ED-4DB2-BD59-A6C34878D82A}">
                    <a16:rowId xmlns:a16="http://schemas.microsoft.com/office/drawing/2014/main" val="1351465598"/>
                  </a:ext>
                </a:extLst>
              </a:tr>
            </a:tbl>
          </a:graphicData>
        </a:graphic>
      </p:graphicFrame>
    </p:spTree>
    <p:extLst>
      <p:ext uri="{BB962C8B-B14F-4D97-AF65-F5344CB8AC3E}">
        <p14:creationId xmlns:p14="http://schemas.microsoft.com/office/powerpoint/2010/main" val="759624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3" y="537925"/>
            <a:ext cx="6776147" cy="1150961"/>
          </a:xfrm>
        </p:spPr>
        <p:txBody>
          <a:bodyPr>
            <a:normAutofit fontScale="77500" lnSpcReduction="20000"/>
          </a:bodyPr>
          <a:lstStyle/>
          <a:p>
            <a:r>
              <a:rPr lang="es-PE" b="1" dirty="0"/>
              <a:t>Artículo de revista científica con DOI o URL</a:t>
            </a:r>
          </a:p>
          <a:p>
            <a:pPr marL="36900" indent="0">
              <a:buNone/>
            </a:pPr>
            <a:r>
              <a:rPr lang="es-ES" dirty="0"/>
              <a:t> </a:t>
            </a:r>
            <a:r>
              <a:rPr lang="es-PE" dirty="0"/>
              <a:t>Apellido, Inicial de nombre(s). (Año). Título del artículo. Título de la revista, volumen(número), páginas. https://doi.org/xxxx o https://xxxxx</a:t>
            </a:r>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FFC000"/>
                </a:solidFill>
              </a:rPr>
              <a:t>5.2.1. OBRAS DE TEXTO</a:t>
            </a:r>
          </a:p>
          <a:p>
            <a:r>
              <a:rPr lang="es-ES" b="1" dirty="0">
                <a:solidFill>
                  <a:srgbClr val="FFC000"/>
                </a:solidFill>
              </a:rPr>
              <a:t>5.2.1.3. Publicaciones periódicas o revistas</a:t>
            </a:r>
            <a:endParaRPr lang="es-PE" b="1" dirty="0">
              <a:solidFill>
                <a:srgbClr val="FFC000"/>
              </a:solidFill>
            </a:endParaRPr>
          </a:p>
        </p:txBody>
      </p:sp>
      <p:grpSp>
        <p:nvGrpSpPr>
          <p:cNvPr id="2" name="Grupo 1">
            <a:extLst>
              <a:ext uri="{FF2B5EF4-FFF2-40B4-BE49-F238E27FC236}">
                <a16:creationId xmlns:a16="http://schemas.microsoft.com/office/drawing/2014/main" id="{AA5AEA07-1669-F82B-293D-FE4842046470}"/>
              </a:ext>
            </a:extLst>
          </p:cNvPr>
          <p:cNvGrpSpPr/>
          <p:nvPr/>
        </p:nvGrpSpPr>
        <p:grpSpPr>
          <a:xfrm>
            <a:off x="4196653" y="2006728"/>
            <a:ext cx="6928547" cy="4313347"/>
            <a:chOff x="5090765" y="1809161"/>
            <a:chExt cx="6187440" cy="3169239"/>
          </a:xfrm>
        </p:grpSpPr>
        <p:grpSp>
          <p:nvGrpSpPr>
            <p:cNvPr id="3" name="Grupo 2">
              <a:extLst>
                <a:ext uri="{FF2B5EF4-FFF2-40B4-BE49-F238E27FC236}">
                  <a16:creationId xmlns:a16="http://schemas.microsoft.com/office/drawing/2014/main" id="{3C500FCB-23C3-BA3D-962E-F93340764AAD}"/>
                </a:ext>
              </a:extLst>
            </p:cNvPr>
            <p:cNvGrpSpPr/>
            <p:nvPr/>
          </p:nvGrpSpPr>
          <p:grpSpPr>
            <a:xfrm>
              <a:off x="5090765" y="1809161"/>
              <a:ext cx="6187440" cy="3169239"/>
              <a:chOff x="4712677" y="1184910"/>
              <a:chExt cx="6166338" cy="3652497"/>
            </a:xfrm>
          </p:grpSpPr>
          <p:sp>
            <p:nvSpPr>
              <p:cNvPr id="9" name="Rectángulo 8">
                <a:extLst>
                  <a:ext uri="{FF2B5EF4-FFF2-40B4-BE49-F238E27FC236}">
                    <a16:creationId xmlns:a16="http://schemas.microsoft.com/office/drawing/2014/main" id="{FB447E64-7046-4F92-4136-25CB636BEF5B}"/>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CuadroTexto 9">
                <a:extLst>
                  <a:ext uri="{FF2B5EF4-FFF2-40B4-BE49-F238E27FC236}">
                    <a16:creationId xmlns:a16="http://schemas.microsoft.com/office/drawing/2014/main" id="{47411C28-4DB3-1929-91BC-EFDE0B20E187}"/>
                  </a:ext>
                </a:extLst>
              </p:cNvPr>
              <p:cNvSpPr txBox="1"/>
              <p:nvPr/>
            </p:nvSpPr>
            <p:spPr>
              <a:xfrm>
                <a:off x="5239094" y="1184910"/>
                <a:ext cx="4868562" cy="3160258"/>
              </a:xfrm>
              <a:prstGeom prst="rect">
                <a:avLst/>
              </a:prstGeom>
              <a:noFill/>
              <a:ln>
                <a:noFill/>
              </a:ln>
            </p:spPr>
            <p:txBody>
              <a:bodyPr wrap="square">
                <a:spAutoFit/>
              </a:bodyPr>
              <a:lstStyle/>
              <a:p>
                <a:pPr marL="457200" indent="-457200">
                  <a:lnSpc>
                    <a:spcPct val="200000"/>
                  </a:lnSpc>
                </a:pPr>
                <a:r>
                  <a:rPr lang="es-ES" sz="1200" dirty="0">
                    <a:solidFill>
                      <a:schemeClr val="bg1"/>
                    </a:solidFill>
                  </a:rPr>
                  <a:t>Ávila, E. A. (2021). Las TIC en las nuevas tendencias educativas. </a:t>
                </a:r>
                <a:r>
                  <a:rPr lang="es-ES" sz="1200" dirty="0" err="1">
                    <a:solidFill>
                      <a:schemeClr val="bg1"/>
                    </a:solidFill>
                  </a:rPr>
                  <a:t>Journal</a:t>
                </a:r>
                <a:r>
                  <a:rPr lang="es-ES" sz="1200" dirty="0">
                    <a:solidFill>
                      <a:schemeClr val="bg1"/>
                    </a:solidFill>
                  </a:rPr>
                  <a:t> </a:t>
                </a:r>
                <a:r>
                  <a:rPr lang="es-ES" sz="1200" dirty="0" err="1">
                    <a:solidFill>
                      <a:schemeClr val="bg1"/>
                    </a:solidFill>
                  </a:rPr>
                  <a:t>of</a:t>
                </a:r>
                <a:r>
                  <a:rPr lang="es-ES" sz="1200" dirty="0">
                    <a:solidFill>
                      <a:schemeClr val="bg1"/>
                    </a:solidFill>
                  </a:rPr>
                  <a:t> </a:t>
                </a:r>
                <a:r>
                  <a:rPr lang="es-ES" sz="1200" dirty="0" err="1">
                    <a:solidFill>
                      <a:schemeClr val="bg1"/>
                    </a:solidFill>
                  </a:rPr>
                  <a:t>Latin</a:t>
                </a:r>
                <a:r>
                  <a:rPr lang="es-ES" sz="1200" dirty="0">
                    <a:solidFill>
                      <a:schemeClr val="bg1"/>
                    </a:solidFill>
                  </a:rPr>
                  <a:t> American </a:t>
                </a:r>
                <a:r>
                  <a:rPr lang="es-ES" sz="1200" dirty="0" err="1">
                    <a:solidFill>
                      <a:schemeClr val="bg1"/>
                    </a:solidFill>
                  </a:rPr>
                  <a:t>Science</a:t>
                </a:r>
                <a:r>
                  <a:rPr lang="es-ES" sz="1200" dirty="0">
                    <a:solidFill>
                      <a:schemeClr val="bg1"/>
                    </a:solidFill>
                  </a:rPr>
                  <a:t>, 5(2), 318-339. https://doi.org/10.46785/lasjournal.v5i2.82</a:t>
                </a:r>
              </a:p>
              <a:p>
                <a:pPr marL="457200" indent="-457200">
                  <a:lnSpc>
                    <a:spcPct val="200000"/>
                  </a:lnSpc>
                </a:pPr>
                <a:r>
                  <a:rPr lang="es-ES" sz="1200" dirty="0">
                    <a:solidFill>
                      <a:schemeClr val="bg1"/>
                    </a:solidFill>
                  </a:rPr>
                  <a:t>Díaz, J. P., Ruiz, A. K. y Egüez, C. (2021). Impacto de las TIC: desafíos y oportunidades de la Educación Superior frente al COVID-19. Revista Científica UISRAEL, 8(2), 113-134. https://doi.org/10.35290/rcui.v8n2.2021.448 </a:t>
                </a:r>
              </a:p>
              <a:p>
                <a:pPr marL="457200" indent="-457200">
                  <a:lnSpc>
                    <a:spcPct val="200000"/>
                  </a:lnSpc>
                </a:pPr>
                <a:r>
                  <a:rPr lang="es-ES" sz="1200" dirty="0">
                    <a:solidFill>
                      <a:schemeClr val="bg1"/>
                    </a:solidFill>
                  </a:rPr>
                  <a:t>García-Cepero, M. C.; Gómez-Hernández, F. A.; Barrios-Martínez, D. M.; Santamaría, A.; Castro-Fajardo, L. E.; Sánchez-Vallejo, A. y Zuluaga-Ocampo, Z. P. (2016). Itinerarios, hitos y catalizadores asociados a la emergencia del talento docente. Revista de Psicología, 34 (1), 85-115. http://revistas.pucp.edu.pe/index.php/psicologia/arti </a:t>
                </a:r>
                <a:r>
                  <a:rPr lang="es-ES" sz="1200" dirty="0" err="1">
                    <a:solidFill>
                      <a:schemeClr val="bg1"/>
                    </a:solidFill>
                  </a:rPr>
                  <a:t>cle</a:t>
                </a:r>
                <a:r>
                  <a:rPr lang="es-ES" sz="1200" dirty="0">
                    <a:solidFill>
                      <a:schemeClr val="bg1"/>
                    </a:solidFill>
                  </a:rPr>
                  <a:t>/</a:t>
                </a:r>
                <a:r>
                  <a:rPr lang="es-ES" sz="1200" dirty="0" err="1">
                    <a:solidFill>
                      <a:schemeClr val="bg1"/>
                    </a:solidFill>
                  </a:rPr>
                  <a:t>view</a:t>
                </a:r>
                <a:r>
                  <a:rPr lang="es-ES" sz="1200" dirty="0">
                    <a:solidFill>
                      <a:schemeClr val="bg1"/>
                    </a:solidFill>
                  </a:rPr>
                  <a:t>/14559/15168</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7" name="Rectángulo 6">
              <a:extLst>
                <a:ext uri="{FF2B5EF4-FFF2-40B4-BE49-F238E27FC236}">
                  <a16:creationId xmlns:a16="http://schemas.microsoft.com/office/drawing/2014/main" id="{96FCDED3-83D5-CED0-A940-5F8BD062482F}"/>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365301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3" y="537926"/>
            <a:ext cx="6776147" cy="1022214"/>
          </a:xfrm>
        </p:spPr>
        <p:txBody>
          <a:bodyPr>
            <a:normAutofit fontScale="62500" lnSpcReduction="20000"/>
          </a:bodyPr>
          <a:lstStyle/>
          <a:p>
            <a:r>
              <a:rPr lang="es-PE" sz="3400" b="1" dirty="0"/>
              <a:t>Artículo de revista científica sin DOI o URL</a:t>
            </a:r>
          </a:p>
          <a:p>
            <a:pPr marL="36900" indent="0">
              <a:buNone/>
            </a:pPr>
            <a:r>
              <a:rPr lang="es-PE" sz="2900" dirty="0"/>
              <a:t>Apellido, Inicial de nombre(s). (Año). Título del artículo. Título de la revista, volumen(número), páginas.</a:t>
            </a:r>
            <a:endParaRPr lang="es-PE" sz="2900" b="1"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FFC000"/>
                </a:solidFill>
              </a:rPr>
              <a:t>5.2.1. OBRAS DE TEXTO</a:t>
            </a:r>
          </a:p>
          <a:p>
            <a:r>
              <a:rPr lang="es-ES" b="1" dirty="0">
                <a:solidFill>
                  <a:srgbClr val="FFC000"/>
                </a:solidFill>
              </a:rPr>
              <a:t>5.2.1.3. Publicaciones periódicas o revistas</a:t>
            </a:r>
            <a:endParaRPr lang="es-PE" b="1" dirty="0">
              <a:solidFill>
                <a:srgbClr val="FFC000"/>
              </a:solidFill>
            </a:endParaRPr>
          </a:p>
        </p:txBody>
      </p:sp>
      <p:grpSp>
        <p:nvGrpSpPr>
          <p:cNvPr id="2" name="Grupo 1">
            <a:extLst>
              <a:ext uri="{FF2B5EF4-FFF2-40B4-BE49-F238E27FC236}">
                <a16:creationId xmlns:a16="http://schemas.microsoft.com/office/drawing/2014/main" id="{AA5AEA07-1669-F82B-293D-FE4842046470}"/>
              </a:ext>
            </a:extLst>
          </p:cNvPr>
          <p:cNvGrpSpPr/>
          <p:nvPr/>
        </p:nvGrpSpPr>
        <p:grpSpPr>
          <a:xfrm>
            <a:off x="4196653" y="1768140"/>
            <a:ext cx="6928547" cy="1422272"/>
            <a:chOff x="5090765" y="1809161"/>
            <a:chExt cx="6187440" cy="3169239"/>
          </a:xfrm>
        </p:grpSpPr>
        <p:grpSp>
          <p:nvGrpSpPr>
            <p:cNvPr id="3" name="Grupo 2">
              <a:extLst>
                <a:ext uri="{FF2B5EF4-FFF2-40B4-BE49-F238E27FC236}">
                  <a16:creationId xmlns:a16="http://schemas.microsoft.com/office/drawing/2014/main" id="{3C500FCB-23C3-BA3D-962E-F93340764AAD}"/>
                </a:ext>
              </a:extLst>
            </p:cNvPr>
            <p:cNvGrpSpPr/>
            <p:nvPr/>
          </p:nvGrpSpPr>
          <p:grpSpPr>
            <a:xfrm>
              <a:off x="5090765" y="1809161"/>
              <a:ext cx="6187440" cy="3169239"/>
              <a:chOff x="4712677" y="1184910"/>
              <a:chExt cx="6166338" cy="3652497"/>
            </a:xfrm>
          </p:grpSpPr>
          <p:sp>
            <p:nvSpPr>
              <p:cNvPr id="9" name="Rectángulo 8">
                <a:extLst>
                  <a:ext uri="{FF2B5EF4-FFF2-40B4-BE49-F238E27FC236}">
                    <a16:creationId xmlns:a16="http://schemas.microsoft.com/office/drawing/2014/main" id="{FB447E64-7046-4F92-4136-25CB636BEF5B}"/>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CuadroTexto 9">
                <a:extLst>
                  <a:ext uri="{FF2B5EF4-FFF2-40B4-BE49-F238E27FC236}">
                    <a16:creationId xmlns:a16="http://schemas.microsoft.com/office/drawing/2014/main" id="{47411C28-4DB3-1929-91BC-EFDE0B20E187}"/>
                  </a:ext>
                </a:extLst>
              </p:cNvPr>
              <p:cNvSpPr txBox="1"/>
              <p:nvPr/>
            </p:nvSpPr>
            <p:spPr>
              <a:xfrm>
                <a:off x="5239094" y="1184910"/>
                <a:ext cx="4868562" cy="971034"/>
              </a:xfrm>
              <a:prstGeom prst="rect">
                <a:avLst/>
              </a:prstGeom>
              <a:noFill/>
              <a:ln>
                <a:noFill/>
              </a:ln>
            </p:spPr>
            <p:txBody>
              <a:bodyPr wrap="square">
                <a:spAutoFit/>
              </a:bodyPr>
              <a:lstStyle/>
              <a:p>
                <a:pPr marL="457200" indent="-457200">
                  <a:lnSpc>
                    <a:spcPct val="200000"/>
                  </a:lnSpc>
                </a:pPr>
                <a:r>
                  <a:rPr lang="es-ES" sz="1200" dirty="0">
                    <a:solidFill>
                      <a:schemeClr val="bg1"/>
                    </a:solidFill>
                  </a:rPr>
                  <a:t>Coll, C., </a:t>
                </a:r>
                <a:r>
                  <a:rPr lang="es-ES" sz="1200" dirty="0" err="1">
                    <a:solidFill>
                      <a:schemeClr val="bg1"/>
                    </a:solidFill>
                  </a:rPr>
                  <a:t>Onrubia</a:t>
                </a:r>
                <a:r>
                  <a:rPr lang="es-ES" sz="1200" dirty="0">
                    <a:solidFill>
                      <a:schemeClr val="bg1"/>
                    </a:solidFill>
                  </a:rPr>
                  <a:t>, J. y Mauri, T. (2007). Tecnología y prácticas pedagógicas: Las TIC como instrumentos de mediación de la actividad conjunta de profesores y estudiantes. Anuario de Psicología, 38(3), 377-400.</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7" name="Rectángulo 6">
              <a:extLst>
                <a:ext uri="{FF2B5EF4-FFF2-40B4-BE49-F238E27FC236}">
                  <a16:creationId xmlns:a16="http://schemas.microsoft.com/office/drawing/2014/main" id="{96FCDED3-83D5-CED0-A940-5F8BD062482F}"/>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8" name="Marcador de contenido 4">
            <a:extLst>
              <a:ext uri="{FF2B5EF4-FFF2-40B4-BE49-F238E27FC236}">
                <a16:creationId xmlns:a16="http://schemas.microsoft.com/office/drawing/2014/main" id="{12C97F29-8339-DB50-3332-82CAD2BA3643}"/>
              </a:ext>
            </a:extLst>
          </p:cNvPr>
          <p:cNvSpPr txBox="1">
            <a:spLocks/>
          </p:cNvSpPr>
          <p:nvPr/>
        </p:nvSpPr>
        <p:spPr>
          <a:xfrm>
            <a:off x="4196653" y="3308404"/>
            <a:ext cx="6776147" cy="949725"/>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sz="2100" b="1" dirty="0"/>
              <a:t>Artículo de revista impresa o en línea</a:t>
            </a:r>
          </a:p>
          <a:p>
            <a:pPr marL="36900" indent="0">
              <a:buNone/>
            </a:pPr>
            <a:r>
              <a:rPr lang="es-ES" sz="1800" dirty="0"/>
              <a:t>Apellido, Inicial de nombre(s). (Año, mes/Año, día de mes). Título del artículo. Título de la revista, volumen(número), pagina(s). https://doi.org/xxxx o https://xxxxx</a:t>
            </a:r>
            <a:endParaRPr lang="es-ES" sz="1800" b="1" dirty="0"/>
          </a:p>
        </p:txBody>
      </p:sp>
      <p:grpSp>
        <p:nvGrpSpPr>
          <p:cNvPr id="11" name="Grupo 10">
            <a:extLst>
              <a:ext uri="{FF2B5EF4-FFF2-40B4-BE49-F238E27FC236}">
                <a16:creationId xmlns:a16="http://schemas.microsoft.com/office/drawing/2014/main" id="{880021A4-DF44-A326-C1A5-9B648BBDB33E}"/>
              </a:ext>
            </a:extLst>
          </p:cNvPr>
          <p:cNvGrpSpPr/>
          <p:nvPr/>
        </p:nvGrpSpPr>
        <p:grpSpPr>
          <a:xfrm>
            <a:off x="4196653" y="4897802"/>
            <a:ext cx="6928547" cy="1960197"/>
            <a:chOff x="5090765" y="1809161"/>
            <a:chExt cx="6187440" cy="3378217"/>
          </a:xfrm>
        </p:grpSpPr>
        <p:grpSp>
          <p:nvGrpSpPr>
            <p:cNvPr id="12" name="Grupo 11">
              <a:extLst>
                <a:ext uri="{FF2B5EF4-FFF2-40B4-BE49-F238E27FC236}">
                  <a16:creationId xmlns:a16="http://schemas.microsoft.com/office/drawing/2014/main" id="{ACD3DEF4-3328-F009-4CFD-82CC8FC83FDC}"/>
                </a:ext>
              </a:extLst>
            </p:cNvPr>
            <p:cNvGrpSpPr/>
            <p:nvPr/>
          </p:nvGrpSpPr>
          <p:grpSpPr>
            <a:xfrm>
              <a:off x="5090765" y="1809161"/>
              <a:ext cx="6187440" cy="3378217"/>
              <a:chOff x="4712677" y="1184910"/>
              <a:chExt cx="6166338" cy="3893341"/>
            </a:xfrm>
          </p:grpSpPr>
          <p:sp>
            <p:nvSpPr>
              <p:cNvPr id="14" name="Rectángulo 13">
                <a:extLst>
                  <a:ext uri="{FF2B5EF4-FFF2-40B4-BE49-F238E27FC236}">
                    <a16:creationId xmlns:a16="http://schemas.microsoft.com/office/drawing/2014/main" id="{B914BDEE-DAF1-B26B-C58B-FC8BBB4238D1}"/>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5" name="CuadroTexto 14">
                <a:extLst>
                  <a:ext uri="{FF2B5EF4-FFF2-40B4-BE49-F238E27FC236}">
                    <a16:creationId xmlns:a16="http://schemas.microsoft.com/office/drawing/2014/main" id="{FFD0AC5A-6E03-6AC2-8F2D-212761DA6D43}"/>
                  </a:ext>
                </a:extLst>
              </p:cNvPr>
              <p:cNvSpPr txBox="1"/>
              <p:nvPr/>
            </p:nvSpPr>
            <p:spPr>
              <a:xfrm>
                <a:off x="5239094" y="1184910"/>
                <a:ext cx="4868562" cy="3893341"/>
              </a:xfrm>
              <a:prstGeom prst="rect">
                <a:avLst/>
              </a:prstGeom>
              <a:noFill/>
              <a:ln>
                <a:noFill/>
              </a:ln>
            </p:spPr>
            <p:txBody>
              <a:bodyPr wrap="square">
                <a:spAutoFit/>
              </a:bodyPr>
              <a:lstStyle/>
              <a:p>
                <a:pPr marL="457200" indent="-457200">
                  <a:lnSpc>
                    <a:spcPct val="200000"/>
                  </a:lnSpc>
                </a:pPr>
                <a:r>
                  <a:rPr lang="es-ES" sz="1200" dirty="0">
                    <a:solidFill>
                      <a:schemeClr val="bg1"/>
                    </a:solidFill>
                  </a:rPr>
                  <a:t>Chong, M. (2018, julio). El Mundial y la transformación digital. </a:t>
                </a:r>
                <a:r>
                  <a:rPr lang="es-ES" sz="1200" dirty="0" err="1">
                    <a:solidFill>
                      <a:schemeClr val="bg1"/>
                    </a:solidFill>
                  </a:rPr>
                  <a:t>Alumni</a:t>
                </a:r>
                <a:r>
                  <a:rPr lang="es-ES" sz="1200" dirty="0">
                    <a:solidFill>
                      <a:schemeClr val="bg1"/>
                    </a:solidFill>
                  </a:rPr>
                  <a:t> UP, 7(24), 27. Carranza-Vélez, S. (2020, 30 de enero). El excanciller Manuel Rodríguez Cuadros publica libro sobre el patrimonio cultural. Caretas. http://caretas.pe/cultural/bienes-al-cuidado/</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13" name="Rectángulo 12">
              <a:extLst>
                <a:ext uri="{FF2B5EF4-FFF2-40B4-BE49-F238E27FC236}">
                  <a16:creationId xmlns:a16="http://schemas.microsoft.com/office/drawing/2014/main" id="{2490D0B0-F692-9887-23CC-EF6D6FAF12DA}"/>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647926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3" y="537926"/>
            <a:ext cx="6776147" cy="1022214"/>
          </a:xfrm>
        </p:spPr>
        <p:txBody>
          <a:bodyPr>
            <a:normAutofit fontScale="62500" lnSpcReduction="20000"/>
          </a:bodyPr>
          <a:lstStyle/>
          <a:p>
            <a:r>
              <a:rPr lang="es-ES" sz="2800" b="1" dirty="0"/>
              <a:t>Artículo de periódico impreso o en línea </a:t>
            </a:r>
          </a:p>
          <a:p>
            <a:pPr marL="36900" indent="0">
              <a:buNone/>
            </a:pPr>
            <a:r>
              <a:rPr lang="es-ES" sz="2800" dirty="0"/>
              <a:t>Apellido, Inicial de nombre(s). (Año, mes/Año, día de mes). Título del artículo. Título de la publicación periódica, Sección. https://xxxxx</a:t>
            </a:r>
            <a:endParaRPr lang="es-PE" sz="2900" b="1"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FFC000"/>
                </a:solidFill>
              </a:rPr>
              <a:t>5.2.1. OBRAS DE TEXTO</a:t>
            </a:r>
          </a:p>
          <a:p>
            <a:r>
              <a:rPr lang="es-ES" b="1" dirty="0">
                <a:solidFill>
                  <a:srgbClr val="FFC000"/>
                </a:solidFill>
              </a:rPr>
              <a:t>5.2.1.3. Publicaciones periódicas o revistas</a:t>
            </a:r>
            <a:endParaRPr lang="es-PE" b="1" dirty="0">
              <a:solidFill>
                <a:srgbClr val="FFC000"/>
              </a:solidFill>
            </a:endParaRPr>
          </a:p>
        </p:txBody>
      </p:sp>
      <p:grpSp>
        <p:nvGrpSpPr>
          <p:cNvPr id="2" name="Grupo 1">
            <a:extLst>
              <a:ext uri="{FF2B5EF4-FFF2-40B4-BE49-F238E27FC236}">
                <a16:creationId xmlns:a16="http://schemas.microsoft.com/office/drawing/2014/main" id="{AA5AEA07-1669-F82B-293D-FE4842046470}"/>
              </a:ext>
            </a:extLst>
          </p:cNvPr>
          <p:cNvGrpSpPr/>
          <p:nvPr/>
        </p:nvGrpSpPr>
        <p:grpSpPr>
          <a:xfrm>
            <a:off x="4196653" y="1768140"/>
            <a:ext cx="7157147" cy="2537160"/>
            <a:chOff x="5090765" y="1809161"/>
            <a:chExt cx="6187440" cy="4201197"/>
          </a:xfrm>
        </p:grpSpPr>
        <p:grpSp>
          <p:nvGrpSpPr>
            <p:cNvPr id="3" name="Grupo 2">
              <a:extLst>
                <a:ext uri="{FF2B5EF4-FFF2-40B4-BE49-F238E27FC236}">
                  <a16:creationId xmlns:a16="http://schemas.microsoft.com/office/drawing/2014/main" id="{3C500FCB-23C3-BA3D-962E-F93340764AAD}"/>
                </a:ext>
              </a:extLst>
            </p:cNvPr>
            <p:cNvGrpSpPr/>
            <p:nvPr/>
          </p:nvGrpSpPr>
          <p:grpSpPr>
            <a:xfrm>
              <a:off x="5090765" y="1809161"/>
              <a:ext cx="6187440" cy="4201197"/>
              <a:chOff x="4712677" y="1184910"/>
              <a:chExt cx="6166338" cy="4841812"/>
            </a:xfrm>
          </p:grpSpPr>
          <p:sp>
            <p:nvSpPr>
              <p:cNvPr id="9" name="Rectángulo 8">
                <a:extLst>
                  <a:ext uri="{FF2B5EF4-FFF2-40B4-BE49-F238E27FC236}">
                    <a16:creationId xmlns:a16="http://schemas.microsoft.com/office/drawing/2014/main" id="{FB447E64-7046-4F92-4136-25CB636BEF5B}"/>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CuadroTexto 9">
                <a:extLst>
                  <a:ext uri="{FF2B5EF4-FFF2-40B4-BE49-F238E27FC236}">
                    <a16:creationId xmlns:a16="http://schemas.microsoft.com/office/drawing/2014/main" id="{47411C28-4DB3-1929-91BC-EFDE0B20E187}"/>
                  </a:ext>
                </a:extLst>
              </p:cNvPr>
              <p:cNvSpPr txBox="1"/>
              <p:nvPr/>
            </p:nvSpPr>
            <p:spPr>
              <a:xfrm>
                <a:off x="5239094" y="1184910"/>
                <a:ext cx="4868562" cy="4841812"/>
              </a:xfrm>
              <a:prstGeom prst="rect">
                <a:avLst/>
              </a:prstGeom>
              <a:noFill/>
              <a:ln>
                <a:noFill/>
              </a:ln>
            </p:spPr>
            <p:txBody>
              <a:bodyPr wrap="square">
                <a:spAutoFit/>
              </a:bodyPr>
              <a:lstStyle/>
              <a:p>
                <a:pPr marL="457200" indent="-457200">
                  <a:lnSpc>
                    <a:spcPct val="200000"/>
                  </a:lnSpc>
                </a:pPr>
                <a:r>
                  <a:rPr lang="es-ES" sz="1200" dirty="0" err="1">
                    <a:solidFill>
                      <a:schemeClr val="bg1"/>
                    </a:solidFill>
                  </a:rPr>
                  <a:t>Yamada</a:t>
                </a:r>
                <a:r>
                  <a:rPr lang="es-ES" sz="1200" dirty="0">
                    <a:solidFill>
                      <a:schemeClr val="bg1"/>
                    </a:solidFill>
                  </a:rPr>
                  <a:t>, G. (2018, marzo). Setenta mil años de historia. El Comercio. </a:t>
                </a:r>
                <a:r>
                  <a:rPr lang="es-ES" sz="1200" dirty="0" err="1">
                    <a:solidFill>
                      <a:schemeClr val="bg1"/>
                    </a:solidFill>
                  </a:rPr>
                  <a:t>Fowks</a:t>
                </a:r>
                <a:r>
                  <a:rPr lang="es-ES" sz="1200" dirty="0">
                    <a:solidFill>
                      <a:schemeClr val="bg1"/>
                    </a:solidFill>
                  </a:rPr>
                  <a:t>, J. (2021, 1 de junio). Perú registra la mayor tasa de mortalidad del mundo por la </a:t>
                </a:r>
                <a:r>
                  <a:rPr lang="es-ES" sz="1200" dirty="0" err="1">
                    <a:solidFill>
                      <a:schemeClr val="bg1"/>
                    </a:solidFill>
                  </a:rPr>
                  <a:t>Covid</a:t>
                </a:r>
                <a:r>
                  <a:rPr lang="es-ES" sz="1200" dirty="0">
                    <a:solidFill>
                      <a:schemeClr val="bg1"/>
                    </a:solidFill>
                  </a:rPr>
                  <a:t>. El País. https://elpais.com/internacional/2021-06-01/peru-eleva-de-68000-a-180000-los -muertos-por-la-pandemia-de-la-covid-19.htmls-muertos-por-la-pandemia-de-la-covid -19.html</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7" name="Rectángulo 6">
              <a:extLst>
                <a:ext uri="{FF2B5EF4-FFF2-40B4-BE49-F238E27FC236}">
                  <a16:creationId xmlns:a16="http://schemas.microsoft.com/office/drawing/2014/main" id="{96FCDED3-83D5-CED0-A940-5F8BD062482F}"/>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8" name="Marcador de contenido 4">
            <a:extLst>
              <a:ext uri="{FF2B5EF4-FFF2-40B4-BE49-F238E27FC236}">
                <a16:creationId xmlns:a16="http://schemas.microsoft.com/office/drawing/2014/main" id="{12C97F29-8339-DB50-3332-82CAD2BA3643}"/>
              </a:ext>
            </a:extLst>
          </p:cNvPr>
          <p:cNvSpPr txBox="1">
            <a:spLocks/>
          </p:cNvSpPr>
          <p:nvPr/>
        </p:nvSpPr>
        <p:spPr>
          <a:xfrm>
            <a:off x="4224503" y="3932628"/>
            <a:ext cx="7129297" cy="1181056"/>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sz="1800" b="1" dirty="0"/>
              <a:t>Entrada de blog </a:t>
            </a:r>
          </a:p>
          <a:p>
            <a:pPr marL="36900" indent="0">
              <a:buNone/>
            </a:pPr>
            <a:r>
              <a:rPr lang="es-ES" sz="1800" dirty="0"/>
              <a:t>Apellido, Inicial de nombre(s). (Año, día de mes). Título del artículo. Título del blog. https://xxxxx</a:t>
            </a:r>
            <a:endParaRPr lang="es-ES" sz="2400" b="1" dirty="0"/>
          </a:p>
        </p:txBody>
      </p:sp>
      <p:grpSp>
        <p:nvGrpSpPr>
          <p:cNvPr id="11" name="Grupo 10">
            <a:extLst>
              <a:ext uri="{FF2B5EF4-FFF2-40B4-BE49-F238E27FC236}">
                <a16:creationId xmlns:a16="http://schemas.microsoft.com/office/drawing/2014/main" id="{880021A4-DF44-A326-C1A5-9B648BBDB33E}"/>
              </a:ext>
            </a:extLst>
          </p:cNvPr>
          <p:cNvGrpSpPr/>
          <p:nvPr/>
        </p:nvGrpSpPr>
        <p:grpSpPr>
          <a:xfrm>
            <a:off x="4168803" y="5369077"/>
            <a:ext cx="6928547" cy="1141048"/>
            <a:chOff x="5090765" y="1809161"/>
            <a:chExt cx="6187440" cy="3169239"/>
          </a:xfrm>
        </p:grpSpPr>
        <p:grpSp>
          <p:nvGrpSpPr>
            <p:cNvPr id="12" name="Grupo 11">
              <a:extLst>
                <a:ext uri="{FF2B5EF4-FFF2-40B4-BE49-F238E27FC236}">
                  <a16:creationId xmlns:a16="http://schemas.microsoft.com/office/drawing/2014/main" id="{ACD3DEF4-3328-F009-4CFD-82CC8FC83FDC}"/>
                </a:ext>
              </a:extLst>
            </p:cNvPr>
            <p:cNvGrpSpPr/>
            <p:nvPr/>
          </p:nvGrpSpPr>
          <p:grpSpPr>
            <a:xfrm>
              <a:off x="5090765" y="1809161"/>
              <a:ext cx="6187440" cy="3169239"/>
              <a:chOff x="4712677" y="1184910"/>
              <a:chExt cx="6166338" cy="3652497"/>
            </a:xfrm>
          </p:grpSpPr>
          <p:sp>
            <p:nvSpPr>
              <p:cNvPr id="14" name="Rectángulo 13">
                <a:extLst>
                  <a:ext uri="{FF2B5EF4-FFF2-40B4-BE49-F238E27FC236}">
                    <a16:creationId xmlns:a16="http://schemas.microsoft.com/office/drawing/2014/main" id="{B914BDEE-DAF1-B26B-C58B-FC8BBB4238D1}"/>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5" name="CuadroTexto 14">
                <a:extLst>
                  <a:ext uri="{FF2B5EF4-FFF2-40B4-BE49-F238E27FC236}">
                    <a16:creationId xmlns:a16="http://schemas.microsoft.com/office/drawing/2014/main" id="{FFD0AC5A-6E03-6AC2-8F2D-212761DA6D43}"/>
                  </a:ext>
                </a:extLst>
              </p:cNvPr>
              <p:cNvSpPr txBox="1"/>
              <p:nvPr/>
            </p:nvSpPr>
            <p:spPr>
              <a:xfrm>
                <a:off x="5239094" y="1184910"/>
                <a:ext cx="4868562" cy="1544055"/>
              </a:xfrm>
              <a:prstGeom prst="rect">
                <a:avLst/>
              </a:prstGeom>
              <a:noFill/>
              <a:ln>
                <a:noFill/>
              </a:ln>
            </p:spPr>
            <p:txBody>
              <a:bodyPr wrap="square">
                <a:spAutoFit/>
              </a:bodyPr>
              <a:lstStyle/>
              <a:p>
                <a:pPr marL="457200" indent="-457200">
                  <a:lnSpc>
                    <a:spcPct val="200000"/>
                  </a:lnSpc>
                </a:pPr>
                <a:r>
                  <a:rPr lang="es-ES" sz="1200" dirty="0">
                    <a:solidFill>
                      <a:schemeClr val="bg1"/>
                    </a:solidFill>
                  </a:rPr>
                  <a:t>Reig, D. (2020, 25 de enero). Internet 30 años después, problemas y soluciones. El caparazón. https://www.dreig.eu/caparazon/internet-30-anos-despues</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13" name="Rectángulo 12">
              <a:extLst>
                <a:ext uri="{FF2B5EF4-FFF2-40B4-BE49-F238E27FC236}">
                  <a16:creationId xmlns:a16="http://schemas.microsoft.com/office/drawing/2014/main" id="{2490D0B0-F692-9887-23CC-EF6D6FAF12DA}"/>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2423188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4" y="537925"/>
            <a:ext cx="6411924" cy="635687"/>
          </a:xfrm>
        </p:spPr>
        <p:txBody>
          <a:bodyPr/>
          <a:lstStyle/>
          <a:p>
            <a:r>
              <a:rPr lang="es-ES" b="1" dirty="0"/>
              <a:t>Modelo</a:t>
            </a:r>
            <a:r>
              <a:rPr lang="es-ES" dirty="0"/>
              <a:t> </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FFC000"/>
                </a:solidFill>
              </a:rPr>
              <a:t>5.2.1. OBRAS DE TEXTO</a:t>
            </a:r>
          </a:p>
          <a:p>
            <a:r>
              <a:rPr lang="es-ES" b="1" dirty="0">
                <a:solidFill>
                  <a:srgbClr val="FFC000"/>
                </a:solidFill>
              </a:rPr>
              <a:t>5.2.1.4. Informes ( autor corporativo)</a:t>
            </a:r>
            <a:endParaRPr lang="es-PE" b="1" dirty="0">
              <a:solidFill>
                <a:srgbClr val="FFC000"/>
              </a:solidFill>
            </a:endParaRPr>
          </a:p>
        </p:txBody>
      </p:sp>
      <p:graphicFrame>
        <p:nvGraphicFramePr>
          <p:cNvPr id="8" name="Tabla 7">
            <a:extLst>
              <a:ext uri="{FF2B5EF4-FFF2-40B4-BE49-F238E27FC236}">
                <a16:creationId xmlns:a16="http://schemas.microsoft.com/office/drawing/2014/main" id="{1F247BB1-41A2-CE42-382A-BAF2269BEA09}"/>
              </a:ext>
            </a:extLst>
          </p:cNvPr>
          <p:cNvGraphicFramePr>
            <a:graphicFrameLocks noGrp="1"/>
          </p:cNvGraphicFramePr>
          <p:nvPr>
            <p:extLst>
              <p:ext uri="{D42A27DB-BD31-4B8C-83A1-F6EECF244321}">
                <p14:modId xmlns:p14="http://schemas.microsoft.com/office/powerpoint/2010/main" val="1255300920"/>
              </p:ext>
            </p:extLst>
          </p:nvPr>
        </p:nvGraphicFramePr>
        <p:xfrm>
          <a:off x="4010310" y="1519710"/>
          <a:ext cx="7938863" cy="2753360"/>
        </p:xfrm>
        <a:graphic>
          <a:graphicData uri="http://schemas.openxmlformats.org/drawingml/2006/table">
            <a:tbl>
              <a:tblPr firstRow="1" bandRow="1">
                <a:tableStyleId>{5C22544A-7EE6-4342-B048-85BDC9FD1C3A}</a:tableStyleId>
              </a:tblPr>
              <a:tblGrid>
                <a:gridCol w="1361329">
                  <a:extLst>
                    <a:ext uri="{9D8B030D-6E8A-4147-A177-3AD203B41FA5}">
                      <a16:colId xmlns:a16="http://schemas.microsoft.com/office/drawing/2014/main" val="1088851854"/>
                    </a:ext>
                  </a:extLst>
                </a:gridCol>
                <a:gridCol w="895811">
                  <a:extLst>
                    <a:ext uri="{9D8B030D-6E8A-4147-A177-3AD203B41FA5}">
                      <a16:colId xmlns:a16="http://schemas.microsoft.com/office/drawing/2014/main" val="272860205"/>
                    </a:ext>
                  </a:extLst>
                </a:gridCol>
                <a:gridCol w="1233583">
                  <a:extLst>
                    <a:ext uri="{9D8B030D-6E8A-4147-A177-3AD203B41FA5}">
                      <a16:colId xmlns:a16="http://schemas.microsoft.com/office/drawing/2014/main" val="318724293"/>
                    </a:ext>
                  </a:extLst>
                </a:gridCol>
                <a:gridCol w="2224070">
                  <a:extLst>
                    <a:ext uri="{9D8B030D-6E8A-4147-A177-3AD203B41FA5}">
                      <a16:colId xmlns:a16="http://schemas.microsoft.com/office/drawing/2014/main" val="332684586"/>
                    </a:ext>
                  </a:extLst>
                </a:gridCol>
                <a:gridCol w="2224070">
                  <a:extLst>
                    <a:ext uri="{9D8B030D-6E8A-4147-A177-3AD203B41FA5}">
                      <a16:colId xmlns:a16="http://schemas.microsoft.com/office/drawing/2014/main" val="3919864184"/>
                    </a:ext>
                  </a:extLst>
                </a:gridCol>
              </a:tblGrid>
              <a:tr h="370840">
                <a:tc>
                  <a:txBody>
                    <a:bodyPr/>
                    <a:lstStyle/>
                    <a:p>
                      <a:r>
                        <a:rPr lang="es-ES" sz="1600" b="1" dirty="0">
                          <a:solidFill>
                            <a:schemeClr val="bg1"/>
                          </a:solidFill>
                        </a:rPr>
                        <a:t>Autor</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Fecha </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Título</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gridSpan="2">
                  <a:txBody>
                    <a:bodyPr/>
                    <a:lstStyle/>
                    <a:p>
                      <a:pPr algn="ctr"/>
                      <a:r>
                        <a:rPr lang="es-ES" sz="1600" b="1" dirty="0">
                          <a:solidFill>
                            <a:schemeClr val="bg1"/>
                          </a:solidFill>
                        </a:rPr>
                        <a:t>Fuente</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95291477"/>
                  </a:ext>
                </a:extLst>
              </a:tr>
              <a:tr h="370840">
                <a:tc>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Editorial</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DOI o URL</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748698972"/>
                  </a:ext>
                </a:extLst>
              </a:tr>
              <a:tr h="370840">
                <a:tc>
                  <a:txBody>
                    <a:bodyPr/>
                    <a:lstStyle/>
                    <a:p>
                      <a:pPr>
                        <a:lnSpc>
                          <a:spcPct val="100000"/>
                        </a:lnSpc>
                      </a:pPr>
                      <a:r>
                        <a:rPr lang="es-ES" sz="1400" b="0" dirty="0">
                          <a:solidFill>
                            <a:schemeClr val="bg1"/>
                          </a:solidFill>
                        </a:rPr>
                        <a:t>Apellido, A.A.</a:t>
                      </a:r>
                    </a:p>
                    <a:p>
                      <a:pPr>
                        <a:lnSpc>
                          <a:spcPct val="100000"/>
                        </a:lnSpc>
                      </a:pPr>
                      <a:endParaRPr lang="es-ES" sz="1400" b="0" dirty="0">
                        <a:solidFill>
                          <a:schemeClr val="bg1"/>
                        </a:solidFill>
                      </a:endParaRPr>
                    </a:p>
                    <a:p>
                      <a:pPr>
                        <a:lnSpc>
                          <a:spcPct val="100000"/>
                        </a:lnSpc>
                      </a:pPr>
                      <a:r>
                        <a:rPr lang="es-ES" sz="1400" b="0" dirty="0">
                          <a:solidFill>
                            <a:schemeClr val="bg1"/>
                          </a:solidFill>
                        </a:rPr>
                        <a:t>Apellido, A.A. y</a:t>
                      </a:r>
                    </a:p>
                    <a:p>
                      <a:pPr>
                        <a:lnSpc>
                          <a:spcPct val="100000"/>
                        </a:lnSpc>
                      </a:pPr>
                      <a:r>
                        <a:rPr lang="es-PE" sz="1400" b="0" dirty="0">
                          <a:solidFill>
                            <a:schemeClr val="bg1"/>
                          </a:solidFill>
                        </a:rPr>
                        <a:t>Apellido, B.B.</a:t>
                      </a:r>
                    </a:p>
                    <a:p>
                      <a:pPr>
                        <a:lnSpc>
                          <a:spcPct val="100000"/>
                        </a:lnSpc>
                      </a:pPr>
                      <a:endParaRPr lang="es-PE" sz="1400" b="0" dirty="0">
                        <a:solidFill>
                          <a:schemeClr val="bg1"/>
                        </a:solidFill>
                      </a:endParaRPr>
                    </a:p>
                    <a:p>
                      <a:pPr>
                        <a:lnSpc>
                          <a:spcPct val="100000"/>
                        </a:lnSpc>
                      </a:pPr>
                      <a:r>
                        <a:rPr lang="es-ES" sz="1400" b="0" dirty="0">
                          <a:solidFill>
                            <a:schemeClr val="bg1"/>
                          </a:solidFill>
                        </a:rPr>
                        <a:t>Apellido, A.A. y</a:t>
                      </a:r>
                    </a:p>
                    <a:p>
                      <a:pPr>
                        <a:lnSpc>
                          <a:spcPct val="100000"/>
                        </a:lnSpc>
                      </a:pPr>
                      <a:r>
                        <a:rPr lang="es-PE" sz="1400" b="0" dirty="0">
                          <a:solidFill>
                            <a:schemeClr val="bg1"/>
                          </a:solidFill>
                        </a:rPr>
                        <a:t>Apellido, B.B.</a:t>
                      </a:r>
                    </a:p>
                    <a:p>
                      <a:pPr>
                        <a:lnSpc>
                          <a:spcPct val="100000"/>
                        </a:lnSpc>
                      </a:pPr>
                      <a:r>
                        <a:rPr lang="es-PE" sz="1400" b="0" dirty="0">
                          <a:solidFill>
                            <a:schemeClr val="bg1"/>
                          </a:solidFill>
                        </a:rPr>
                        <a:t>Apellido, C.C.</a:t>
                      </a:r>
                    </a:p>
                    <a:p>
                      <a:pPr>
                        <a:lnSpc>
                          <a:spcPct val="100000"/>
                        </a:lnSpc>
                      </a:pPr>
                      <a:endParaRPr lang="es-PE" sz="1400" b="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0" dirty="0">
                          <a:solidFill>
                            <a:schemeClr val="bg1"/>
                          </a:solidFill>
                        </a:rPr>
                        <a:t>(Año).</a:t>
                      </a:r>
                    </a:p>
                    <a:p>
                      <a:pPr>
                        <a:lnSpc>
                          <a:spcPct val="100000"/>
                        </a:lnSpc>
                      </a:pPr>
                      <a:r>
                        <a:rPr lang="es-ES" sz="1400" i="0" dirty="0">
                          <a:solidFill>
                            <a:schemeClr val="bg1"/>
                          </a:solidFill>
                        </a:rPr>
                        <a:t>(Año, día de mes).</a:t>
                      </a:r>
                      <a:endParaRPr lang="es-PE" sz="1400" i="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1" dirty="0">
                          <a:solidFill>
                            <a:schemeClr val="bg1"/>
                          </a:solidFill>
                        </a:rPr>
                        <a:t>Titulo del informe.</a:t>
                      </a:r>
                    </a:p>
                    <a:p>
                      <a:pPr>
                        <a:lnSpc>
                          <a:spcPct val="100000"/>
                        </a:lnSpc>
                      </a:pPr>
                      <a:r>
                        <a:rPr lang="es-ES" sz="1400" i="1" dirty="0">
                          <a:solidFill>
                            <a:schemeClr val="bg1"/>
                          </a:solidFill>
                        </a:rPr>
                        <a:t>Titulo del informe </a:t>
                      </a:r>
                      <a:r>
                        <a:rPr lang="es-ES" sz="1400" i="0" dirty="0">
                          <a:solidFill>
                            <a:schemeClr val="bg1"/>
                          </a:solidFill>
                        </a:rPr>
                        <a:t>(informe </a:t>
                      </a:r>
                      <a:r>
                        <a:rPr lang="es-ES" sz="1400" i="0" dirty="0" err="1">
                          <a:solidFill>
                            <a:schemeClr val="bg1"/>
                          </a:solidFill>
                        </a:rPr>
                        <a:t>N°</a:t>
                      </a:r>
                      <a:r>
                        <a:rPr lang="es-ES" sz="1400" i="0" dirty="0">
                          <a:solidFill>
                            <a:schemeClr val="bg1"/>
                          </a:solidFill>
                        </a:rPr>
                        <a:t> </a:t>
                      </a:r>
                      <a:r>
                        <a:rPr lang="es-ES" sz="1400" i="0" dirty="0" err="1">
                          <a:solidFill>
                            <a:schemeClr val="bg1"/>
                          </a:solidFill>
                        </a:rPr>
                        <a:t>xx</a:t>
                      </a:r>
                      <a:r>
                        <a:rPr lang="es-ES" sz="1400" i="0" dirty="0">
                          <a:solidFill>
                            <a:schemeClr val="bg1"/>
                          </a:solidFill>
                        </a:rPr>
                        <a:t>)</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0" dirty="0">
                          <a:solidFill>
                            <a:schemeClr val="bg1"/>
                          </a:solidFill>
                        </a:rPr>
                        <a:t>Nombre de la editorial. ( si lo hubiere)</a:t>
                      </a:r>
                      <a:endParaRPr lang="es-PE" sz="1400" i="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1" dirty="0">
                          <a:solidFill>
                            <a:schemeClr val="bg1"/>
                          </a:solidFill>
                          <a:hlinkClick r:id="rId2"/>
                        </a:rPr>
                        <a:t>https://doi.org/xxxx</a:t>
                      </a:r>
                      <a:r>
                        <a:rPr lang="es-ES" sz="1400" i="1" dirty="0">
                          <a:solidFill>
                            <a:schemeClr val="bg1"/>
                          </a:solidFill>
                        </a:rPr>
                        <a:t> o https://xxxx</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extLst>
                  <a:ext uri="{0D108BD9-81ED-4DB2-BD59-A6C34878D82A}">
                    <a16:rowId xmlns:a16="http://schemas.microsoft.com/office/drawing/2014/main" val="1351465598"/>
                  </a:ext>
                </a:extLst>
              </a:tr>
            </a:tbl>
          </a:graphicData>
        </a:graphic>
      </p:graphicFrame>
    </p:spTree>
    <p:extLst>
      <p:ext uri="{BB962C8B-B14F-4D97-AF65-F5344CB8AC3E}">
        <p14:creationId xmlns:p14="http://schemas.microsoft.com/office/powerpoint/2010/main" val="2943327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3" y="537925"/>
            <a:ext cx="6776147" cy="1150961"/>
          </a:xfrm>
        </p:spPr>
        <p:txBody>
          <a:bodyPr>
            <a:normAutofit fontScale="85000" lnSpcReduction="10000"/>
          </a:bodyPr>
          <a:lstStyle/>
          <a:p>
            <a:r>
              <a:rPr lang="es-ES" b="1" dirty="0"/>
              <a:t>Informe de un organismo gubernamental u otra institución </a:t>
            </a:r>
          </a:p>
          <a:p>
            <a:pPr marL="36900" indent="0">
              <a:buNone/>
            </a:pPr>
            <a:r>
              <a:rPr lang="es-ES" dirty="0"/>
              <a:t>Nombre del grupo. (Año). Título del informe. Nombre de la editorial. https://xxxxx</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FFC000"/>
                </a:solidFill>
              </a:rPr>
              <a:t>5.2.1. OBRAS DE TEXTO</a:t>
            </a:r>
          </a:p>
          <a:p>
            <a:r>
              <a:rPr lang="es-ES" b="1" dirty="0">
                <a:solidFill>
                  <a:srgbClr val="FFC000"/>
                </a:solidFill>
              </a:rPr>
              <a:t>5.2.1.4. Informes ( autor corporativo)</a:t>
            </a:r>
            <a:endParaRPr lang="es-PE" b="1" dirty="0">
              <a:solidFill>
                <a:srgbClr val="FFC000"/>
              </a:solidFill>
            </a:endParaRPr>
          </a:p>
        </p:txBody>
      </p:sp>
      <p:grpSp>
        <p:nvGrpSpPr>
          <p:cNvPr id="2" name="Grupo 1">
            <a:extLst>
              <a:ext uri="{FF2B5EF4-FFF2-40B4-BE49-F238E27FC236}">
                <a16:creationId xmlns:a16="http://schemas.microsoft.com/office/drawing/2014/main" id="{AA5AEA07-1669-F82B-293D-FE4842046470}"/>
              </a:ext>
            </a:extLst>
          </p:cNvPr>
          <p:cNvGrpSpPr/>
          <p:nvPr/>
        </p:nvGrpSpPr>
        <p:grpSpPr>
          <a:xfrm>
            <a:off x="4196653" y="2006729"/>
            <a:ext cx="6928547" cy="3016250"/>
            <a:chOff x="5090765" y="1809161"/>
            <a:chExt cx="6187440" cy="3169239"/>
          </a:xfrm>
        </p:grpSpPr>
        <p:grpSp>
          <p:nvGrpSpPr>
            <p:cNvPr id="3" name="Grupo 2">
              <a:extLst>
                <a:ext uri="{FF2B5EF4-FFF2-40B4-BE49-F238E27FC236}">
                  <a16:creationId xmlns:a16="http://schemas.microsoft.com/office/drawing/2014/main" id="{3C500FCB-23C3-BA3D-962E-F93340764AAD}"/>
                </a:ext>
              </a:extLst>
            </p:cNvPr>
            <p:cNvGrpSpPr/>
            <p:nvPr/>
          </p:nvGrpSpPr>
          <p:grpSpPr>
            <a:xfrm>
              <a:off x="5090765" y="1809161"/>
              <a:ext cx="6187440" cy="3169239"/>
              <a:chOff x="4712677" y="1184910"/>
              <a:chExt cx="6166338" cy="3652497"/>
            </a:xfrm>
          </p:grpSpPr>
          <p:sp>
            <p:nvSpPr>
              <p:cNvPr id="9" name="Rectángulo 8">
                <a:extLst>
                  <a:ext uri="{FF2B5EF4-FFF2-40B4-BE49-F238E27FC236}">
                    <a16:creationId xmlns:a16="http://schemas.microsoft.com/office/drawing/2014/main" id="{FB447E64-7046-4F92-4136-25CB636BEF5B}"/>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CuadroTexto 9">
                <a:extLst>
                  <a:ext uri="{FF2B5EF4-FFF2-40B4-BE49-F238E27FC236}">
                    <a16:creationId xmlns:a16="http://schemas.microsoft.com/office/drawing/2014/main" id="{47411C28-4DB3-1929-91BC-EFDE0B20E187}"/>
                  </a:ext>
                </a:extLst>
              </p:cNvPr>
              <p:cNvSpPr txBox="1"/>
              <p:nvPr/>
            </p:nvSpPr>
            <p:spPr>
              <a:xfrm>
                <a:off x="5239094" y="1184910"/>
                <a:ext cx="4868562" cy="2222020"/>
              </a:xfrm>
              <a:prstGeom prst="rect">
                <a:avLst/>
              </a:prstGeom>
              <a:noFill/>
              <a:ln>
                <a:noFill/>
              </a:ln>
            </p:spPr>
            <p:txBody>
              <a:bodyPr wrap="square">
                <a:spAutoFit/>
              </a:bodyPr>
              <a:lstStyle/>
              <a:p>
                <a:pPr marL="457200" indent="-457200">
                  <a:lnSpc>
                    <a:spcPct val="200000"/>
                  </a:lnSpc>
                </a:pPr>
                <a:r>
                  <a:rPr lang="es-ES" sz="1200" dirty="0">
                    <a:solidFill>
                      <a:schemeClr val="bg1"/>
                    </a:solidFill>
                  </a:rPr>
                  <a:t>Ministerio de Educación. (2017). Currículo Nacional de la Educación Básica. http://www.minedu.gob.pe/curriculo/pdf/curriculo-nacional-de-la-educacion-basica.pdf </a:t>
                </a:r>
              </a:p>
              <a:p>
                <a:pPr marL="457200" indent="-457200">
                  <a:lnSpc>
                    <a:spcPct val="200000"/>
                  </a:lnSpc>
                </a:pPr>
                <a:r>
                  <a:rPr lang="es-ES" sz="1200" dirty="0">
                    <a:solidFill>
                      <a:schemeClr val="bg1"/>
                    </a:solidFill>
                  </a:rPr>
                  <a:t>Instituto Nacional de Estadística e Informática. (2021). Informe Técnico: Evolución de la Pobreza Monetaria 2009-2020. https://www.inei.gob.pe/media/MenuRecursivo/ </a:t>
                </a:r>
                <a:r>
                  <a:rPr lang="es-ES" sz="1200" dirty="0" err="1">
                    <a:solidFill>
                      <a:schemeClr val="bg1"/>
                    </a:solidFill>
                  </a:rPr>
                  <a:t>publicaciones_digitales</a:t>
                </a:r>
                <a:r>
                  <a:rPr lang="es-ES" sz="1200" dirty="0">
                    <a:solidFill>
                      <a:schemeClr val="bg1"/>
                    </a:solidFill>
                  </a:rPr>
                  <a:t>/</a:t>
                </a:r>
                <a:r>
                  <a:rPr lang="es-ES" sz="1200" dirty="0" err="1">
                    <a:solidFill>
                      <a:schemeClr val="bg1"/>
                    </a:solidFill>
                  </a:rPr>
                  <a:t>Est</a:t>
                </a:r>
                <a:r>
                  <a:rPr lang="es-ES" sz="1200" dirty="0">
                    <a:solidFill>
                      <a:schemeClr val="bg1"/>
                    </a:solidFill>
                  </a:rPr>
                  <a:t>/pobreza2020/Pobreza2020.pdf</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7" name="Rectángulo 6">
              <a:extLst>
                <a:ext uri="{FF2B5EF4-FFF2-40B4-BE49-F238E27FC236}">
                  <a16:creationId xmlns:a16="http://schemas.microsoft.com/office/drawing/2014/main" id="{96FCDED3-83D5-CED0-A940-5F8BD062482F}"/>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2924907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3" y="537925"/>
            <a:ext cx="6928547" cy="1468803"/>
          </a:xfrm>
        </p:spPr>
        <p:txBody>
          <a:bodyPr>
            <a:normAutofit fontScale="92500" lnSpcReduction="20000"/>
          </a:bodyPr>
          <a:lstStyle/>
          <a:p>
            <a:r>
              <a:rPr lang="es-ES" b="1" dirty="0"/>
              <a:t>Informe de autor(es) individual(es) de organismo gubernamental u otra institución</a:t>
            </a:r>
          </a:p>
          <a:p>
            <a:pPr marL="36900" indent="0">
              <a:buNone/>
            </a:pPr>
            <a:r>
              <a:rPr lang="es-ES" dirty="0"/>
              <a:t>Apellido, Inicial de nombre(s). (Año). Título del informe. Nombre de la editorial. https://xxxxx</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FFC000"/>
                </a:solidFill>
              </a:rPr>
              <a:t>5.2.1. OBRAS DE TEXTO</a:t>
            </a:r>
          </a:p>
          <a:p>
            <a:r>
              <a:rPr lang="es-ES" b="1" dirty="0">
                <a:solidFill>
                  <a:srgbClr val="FFC000"/>
                </a:solidFill>
              </a:rPr>
              <a:t>5.2.1.4. Informes ( autor corporativo)</a:t>
            </a:r>
            <a:endParaRPr lang="es-PE" b="1" dirty="0">
              <a:solidFill>
                <a:srgbClr val="FFC000"/>
              </a:solidFill>
            </a:endParaRPr>
          </a:p>
        </p:txBody>
      </p:sp>
      <p:grpSp>
        <p:nvGrpSpPr>
          <p:cNvPr id="2" name="Grupo 1">
            <a:extLst>
              <a:ext uri="{FF2B5EF4-FFF2-40B4-BE49-F238E27FC236}">
                <a16:creationId xmlns:a16="http://schemas.microsoft.com/office/drawing/2014/main" id="{AA5AEA07-1669-F82B-293D-FE4842046470}"/>
              </a:ext>
            </a:extLst>
          </p:cNvPr>
          <p:cNvGrpSpPr/>
          <p:nvPr/>
        </p:nvGrpSpPr>
        <p:grpSpPr>
          <a:xfrm>
            <a:off x="4196653" y="3013356"/>
            <a:ext cx="6928547" cy="2355721"/>
            <a:chOff x="5090765" y="1809161"/>
            <a:chExt cx="6187440" cy="3169239"/>
          </a:xfrm>
        </p:grpSpPr>
        <p:grpSp>
          <p:nvGrpSpPr>
            <p:cNvPr id="3" name="Grupo 2">
              <a:extLst>
                <a:ext uri="{FF2B5EF4-FFF2-40B4-BE49-F238E27FC236}">
                  <a16:creationId xmlns:a16="http://schemas.microsoft.com/office/drawing/2014/main" id="{3C500FCB-23C3-BA3D-962E-F93340764AAD}"/>
                </a:ext>
              </a:extLst>
            </p:cNvPr>
            <p:cNvGrpSpPr/>
            <p:nvPr/>
          </p:nvGrpSpPr>
          <p:grpSpPr>
            <a:xfrm>
              <a:off x="5090765" y="1809161"/>
              <a:ext cx="6187440" cy="3169239"/>
              <a:chOff x="4712677" y="1184910"/>
              <a:chExt cx="6166338" cy="3652497"/>
            </a:xfrm>
          </p:grpSpPr>
          <p:sp>
            <p:nvSpPr>
              <p:cNvPr id="9" name="Rectángulo 8">
                <a:extLst>
                  <a:ext uri="{FF2B5EF4-FFF2-40B4-BE49-F238E27FC236}">
                    <a16:creationId xmlns:a16="http://schemas.microsoft.com/office/drawing/2014/main" id="{FB447E64-7046-4F92-4136-25CB636BEF5B}"/>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CuadroTexto 9">
                <a:extLst>
                  <a:ext uri="{FF2B5EF4-FFF2-40B4-BE49-F238E27FC236}">
                    <a16:creationId xmlns:a16="http://schemas.microsoft.com/office/drawing/2014/main" id="{47411C28-4DB3-1929-91BC-EFDE0B20E187}"/>
                  </a:ext>
                </a:extLst>
              </p:cNvPr>
              <p:cNvSpPr txBox="1"/>
              <p:nvPr/>
            </p:nvSpPr>
            <p:spPr>
              <a:xfrm>
                <a:off x="5239094" y="1184910"/>
                <a:ext cx="4868562" cy="1835852"/>
              </a:xfrm>
              <a:prstGeom prst="rect">
                <a:avLst/>
              </a:prstGeom>
              <a:noFill/>
              <a:ln>
                <a:noFill/>
              </a:ln>
            </p:spPr>
            <p:txBody>
              <a:bodyPr wrap="square">
                <a:spAutoFit/>
              </a:bodyPr>
              <a:lstStyle/>
              <a:p>
                <a:pPr marL="457200" indent="-457200">
                  <a:lnSpc>
                    <a:spcPct val="200000"/>
                  </a:lnSpc>
                </a:pPr>
                <a:r>
                  <a:rPr lang="es-ES" sz="1200" dirty="0">
                    <a:solidFill>
                      <a:schemeClr val="bg1"/>
                    </a:solidFill>
                  </a:rPr>
                  <a:t>Alcázar, L., </a:t>
                </a:r>
                <a:r>
                  <a:rPr lang="es-ES" sz="1200" dirty="0" err="1">
                    <a:solidFill>
                      <a:schemeClr val="bg1"/>
                    </a:solidFill>
                  </a:rPr>
                  <a:t>Balarin</a:t>
                </a:r>
                <a:r>
                  <a:rPr lang="es-ES" sz="1200" dirty="0">
                    <a:solidFill>
                      <a:schemeClr val="bg1"/>
                    </a:solidFill>
                  </a:rPr>
                  <a:t>, M., López, E. y Saavedra, M. (2021). El derecho a estudiar: Inclusión de niñas, niños y adolescentes migrantes venezolanos al sistema educativo peruano. Fondo de las Naciones Unidas para la Infancia – UNICEF. https://www.unicef.org/peru/media/10491/file/Derecho%20a%20estudiar.pdf</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7" name="Rectángulo 6">
              <a:extLst>
                <a:ext uri="{FF2B5EF4-FFF2-40B4-BE49-F238E27FC236}">
                  <a16:creationId xmlns:a16="http://schemas.microsoft.com/office/drawing/2014/main" id="{96FCDED3-83D5-CED0-A940-5F8BD062482F}"/>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3999093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4" y="537925"/>
            <a:ext cx="6411924" cy="635687"/>
          </a:xfrm>
        </p:spPr>
        <p:txBody>
          <a:bodyPr/>
          <a:lstStyle/>
          <a:p>
            <a:r>
              <a:rPr lang="es-ES" b="1" dirty="0"/>
              <a:t>Modelo</a:t>
            </a:r>
            <a:r>
              <a:rPr lang="es-ES" dirty="0"/>
              <a:t> </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FFC000"/>
                </a:solidFill>
              </a:rPr>
              <a:t>5.2.1. OBRAS DE TEXTO</a:t>
            </a:r>
          </a:p>
          <a:p>
            <a:r>
              <a:rPr lang="es-ES" b="1" dirty="0">
                <a:solidFill>
                  <a:srgbClr val="FFC000"/>
                </a:solidFill>
              </a:rPr>
              <a:t>5.2.1.5. Congresos y simposios</a:t>
            </a:r>
            <a:endParaRPr lang="es-PE" b="1" dirty="0">
              <a:solidFill>
                <a:srgbClr val="FFC000"/>
              </a:solidFill>
            </a:endParaRPr>
          </a:p>
        </p:txBody>
      </p:sp>
      <p:graphicFrame>
        <p:nvGraphicFramePr>
          <p:cNvPr id="8" name="Tabla 7">
            <a:extLst>
              <a:ext uri="{FF2B5EF4-FFF2-40B4-BE49-F238E27FC236}">
                <a16:creationId xmlns:a16="http://schemas.microsoft.com/office/drawing/2014/main" id="{1F247BB1-41A2-CE42-382A-BAF2269BEA09}"/>
              </a:ext>
            </a:extLst>
          </p:cNvPr>
          <p:cNvGraphicFramePr>
            <a:graphicFrameLocks noGrp="1"/>
          </p:cNvGraphicFramePr>
          <p:nvPr>
            <p:extLst>
              <p:ext uri="{D42A27DB-BD31-4B8C-83A1-F6EECF244321}">
                <p14:modId xmlns:p14="http://schemas.microsoft.com/office/powerpoint/2010/main" val="3671789983"/>
              </p:ext>
            </p:extLst>
          </p:nvPr>
        </p:nvGraphicFramePr>
        <p:xfrm>
          <a:off x="4010310" y="1519710"/>
          <a:ext cx="7938863" cy="2753360"/>
        </p:xfrm>
        <a:graphic>
          <a:graphicData uri="http://schemas.openxmlformats.org/drawingml/2006/table">
            <a:tbl>
              <a:tblPr firstRow="1" bandRow="1">
                <a:tableStyleId>{5C22544A-7EE6-4342-B048-85BDC9FD1C3A}</a:tableStyleId>
              </a:tblPr>
              <a:tblGrid>
                <a:gridCol w="1361329">
                  <a:extLst>
                    <a:ext uri="{9D8B030D-6E8A-4147-A177-3AD203B41FA5}">
                      <a16:colId xmlns:a16="http://schemas.microsoft.com/office/drawing/2014/main" val="1088851854"/>
                    </a:ext>
                  </a:extLst>
                </a:gridCol>
                <a:gridCol w="895811">
                  <a:extLst>
                    <a:ext uri="{9D8B030D-6E8A-4147-A177-3AD203B41FA5}">
                      <a16:colId xmlns:a16="http://schemas.microsoft.com/office/drawing/2014/main" val="272860205"/>
                    </a:ext>
                  </a:extLst>
                </a:gridCol>
                <a:gridCol w="1233583">
                  <a:extLst>
                    <a:ext uri="{9D8B030D-6E8A-4147-A177-3AD203B41FA5}">
                      <a16:colId xmlns:a16="http://schemas.microsoft.com/office/drawing/2014/main" val="318724293"/>
                    </a:ext>
                  </a:extLst>
                </a:gridCol>
                <a:gridCol w="2224070">
                  <a:extLst>
                    <a:ext uri="{9D8B030D-6E8A-4147-A177-3AD203B41FA5}">
                      <a16:colId xmlns:a16="http://schemas.microsoft.com/office/drawing/2014/main" val="332684586"/>
                    </a:ext>
                  </a:extLst>
                </a:gridCol>
                <a:gridCol w="2224070">
                  <a:extLst>
                    <a:ext uri="{9D8B030D-6E8A-4147-A177-3AD203B41FA5}">
                      <a16:colId xmlns:a16="http://schemas.microsoft.com/office/drawing/2014/main" val="3919864184"/>
                    </a:ext>
                  </a:extLst>
                </a:gridCol>
              </a:tblGrid>
              <a:tr h="370840">
                <a:tc>
                  <a:txBody>
                    <a:bodyPr/>
                    <a:lstStyle/>
                    <a:p>
                      <a:r>
                        <a:rPr lang="es-ES" sz="1600" b="1" dirty="0">
                          <a:solidFill>
                            <a:schemeClr val="bg1"/>
                          </a:solidFill>
                        </a:rPr>
                        <a:t>Autor</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Fecha </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Título</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gridSpan="2">
                  <a:txBody>
                    <a:bodyPr/>
                    <a:lstStyle/>
                    <a:p>
                      <a:pPr algn="ctr"/>
                      <a:r>
                        <a:rPr lang="es-ES" sz="1600" b="1" dirty="0">
                          <a:solidFill>
                            <a:schemeClr val="bg1"/>
                          </a:solidFill>
                        </a:rPr>
                        <a:t>Fuente</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95291477"/>
                  </a:ext>
                </a:extLst>
              </a:tr>
              <a:tr h="370840">
                <a:tc>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Editorial</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DOI o URL</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748698972"/>
                  </a:ext>
                </a:extLst>
              </a:tr>
              <a:tr h="370840">
                <a:tc>
                  <a:txBody>
                    <a:bodyPr/>
                    <a:lstStyle/>
                    <a:p>
                      <a:pPr>
                        <a:lnSpc>
                          <a:spcPct val="100000"/>
                        </a:lnSpc>
                      </a:pPr>
                      <a:r>
                        <a:rPr lang="es-ES" sz="1400" b="0" dirty="0">
                          <a:solidFill>
                            <a:schemeClr val="bg1"/>
                          </a:solidFill>
                        </a:rPr>
                        <a:t>Apellido, A.A.</a:t>
                      </a:r>
                    </a:p>
                    <a:p>
                      <a:pPr>
                        <a:lnSpc>
                          <a:spcPct val="100000"/>
                        </a:lnSpc>
                      </a:pPr>
                      <a:endParaRPr lang="es-ES" sz="1400" b="0" dirty="0">
                        <a:solidFill>
                          <a:schemeClr val="bg1"/>
                        </a:solidFill>
                      </a:endParaRPr>
                    </a:p>
                    <a:p>
                      <a:pPr>
                        <a:lnSpc>
                          <a:spcPct val="100000"/>
                        </a:lnSpc>
                      </a:pPr>
                      <a:r>
                        <a:rPr lang="es-ES" sz="1400" b="0" dirty="0">
                          <a:solidFill>
                            <a:schemeClr val="bg1"/>
                          </a:solidFill>
                        </a:rPr>
                        <a:t>Apellido, A.A. y</a:t>
                      </a:r>
                    </a:p>
                    <a:p>
                      <a:pPr>
                        <a:lnSpc>
                          <a:spcPct val="100000"/>
                        </a:lnSpc>
                      </a:pPr>
                      <a:r>
                        <a:rPr lang="es-PE" sz="1400" b="0" dirty="0">
                          <a:solidFill>
                            <a:schemeClr val="bg1"/>
                          </a:solidFill>
                        </a:rPr>
                        <a:t>Apellido, B.B.</a:t>
                      </a:r>
                    </a:p>
                    <a:p>
                      <a:pPr>
                        <a:lnSpc>
                          <a:spcPct val="100000"/>
                        </a:lnSpc>
                      </a:pPr>
                      <a:endParaRPr lang="es-PE" sz="1400" b="0" dirty="0">
                        <a:solidFill>
                          <a:schemeClr val="bg1"/>
                        </a:solidFill>
                      </a:endParaRPr>
                    </a:p>
                    <a:p>
                      <a:pPr>
                        <a:lnSpc>
                          <a:spcPct val="100000"/>
                        </a:lnSpc>
                      </a:pPr>
                      <a:r>
                        <a:rPr lang="es-ES" sz="1400" b="0" dirty="0">
                          <a:solidFill>
                            <a:schemeClr val="bg1"/>
                          </a:solidFill>
                        </a:rPr>
                        <a:t>Apellido, A.A. y</a:t>
                      </a:r>
                    </a:p>
                    <a:p>
                      <a:pPr>
                        <a:lnSpc>
                          <a:spcPct val="100000"/>
                        </a:lnSpc>
                      </a:pPr>
                      <a:r>
                        <a:rPr lang="es-PE" sz="1400" b="0" dirty="0">
                          <a:solidFill>
                            <a:schemeClr val="bg1"/>
                          </a:solidFill>
                        </a:rPr>
                        <a:t>Apellido, B.B.</a:t>
                      </a:r>
                    </a:p>
                    <a:p>
                      <a:pPr>
                        <a:lnSpc>
                          <a:spcPct val="100000"/>
                        </a:lnSpc>
                      </a:pPr>
                      <a:r>
                        <a:rPr lang="es-PE" sz="1400" b="0" dirty="0">
                          <a:solidFill>
                            <a:schemeClr val="bg1"/>
                          </a:solidFill>
                        </a:rPr>
                        <a:t>Apellido, C.C.</a:t>
                      </a:r>
                    </a:p>
                    <a:p>
                      <a:pPr>
                        <a:lnSpc>
                          <a:spcPct val="100000"/>
                        </a:lnSpc>
                      </a:pPr>
                      <a:endParaRPr lang="es-PE" sz="1400" b="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0" dirty="0">
                          <a:solidFill>
                            <a:schemeClr val="bg1"/>
                          </a:solidFill>
                        </a:rPr>
                        <a:t>(Año, día-día de mes).</a:t>
                      </a:r>
                    </a:p>
                    <a:p>
                      <a:pPr>
                        <a:lnSpc>
                          <a:spcPct val="100000"/>
                        </a:lnSpc>
                      </a:pPr>
                      <a:r>
                        <a:rPr lang="es-ES" sz="1400" i="0" dirty="0">
                          <a:solidFill>
                            <a:schemeClr val="bg1"/>
                          </a:solidFill>
                        </a:rPr>
                        <a:t>(Año, día de mes-día de mes).</a:t>
                      </a:r>
                      <a:endParaRPr lang="es-PE" sz="1400" i="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1" dirty="0">
                          <a:solidFill>
                            <a:schemeClr val="bg1"/>
                          </a:solidFill>
                        </a:rPr>
                        <a:t>Titulo de la contribución </a:t>
                      </a:r>
                      <a:r>
                        <a:rPr lang="es-ES" sz="1400" i="0" dirty="0">
                          <a:solidFill>
                            <a:schemeClr val="bg1"/>
                          </a:solidFill>
                        </a:rPr>
                        <a:t>[Descripción de la presentación].</a:t>
                      </a:r>
                    </a:p>
                    <a:p>
                      <a:pPr>
                        <a:lnSpc>
                          <a:spcPct val="100000"/>
                        </a:lnSpc>
                      </a:pPr>
                      <a:r>
                        <a:rPr lang="es-ES" sz="1400" i="0" dirty="0">
                          <a:solidFill>
                            <a:schemeClr val="bg1"/>
                          </a:solidFill>
                        </a:rPr>
                        <a:t>Titulo de la contribución.</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0" dirty="0">
                          <a:solidFill>
                            <a:schemeClr val="bg1"/>
                          </a:solidFill>
                        </a:rPr>
                        <a:t>Nombre del congreso, Ubicación.</a:t>
                      </a:r>
                    </a:p>
                    <a:p>
                      <a:pPr>
                        <a:lnSpc>
                          <a:spcPct val="100000"/>
                        </a:lnSpc>
                      </a:pPr>
                      <a:r>
                        <a:rPr lang="es-ES" sz="1400" i="0" dirty="0">
                          <a:solidFill>
                            <a:schemeClr val="bg1"/>
                          </a:solidFill>
                        </a:rPr>
                        <a:t>En D. D. Director (Coordinador), </a:t>
                      </a:r>
                      <a:r>
                        <a:rPr lang="es-ES" sz="1400" i="1" dirty="0">
                          <a:solidFill>
                            <a:schemeClr val="bg1"/>
                          </a:solidFill>
                        </a:rPr>
                        <a:t>Titulo del simposio </a:t>
                      </a:r>
                      <a:r>
                        <a:rPr lang="es-ES" sz="1400" i="0" dirty="0">
                          <a:solidFill>
                            <a:schemeClr val="bg1"/>
                          </a:solidFill>
                        </a:rPr>
                        <a:t>[simposio].Nombre del congreso, </a:t>
                      </a:r>
                      <a:r>
                        <a:rPr lang="es-ES" sz="1400" i="0" dirty="0" err="1">
                          <a:solidFill>
                            <a:schemeClr val="bg1"/>
                          </a:solidFill>
                        </a:rPr>
                        <a:t>Ubucación</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1" dirty="0">
                          <a:solidFill>
                            <a:schemeClr val="bg1"/>
                          </a:solidFill>
                          <a:hlinkClick r:id="rId2"/>
                        </a:rPr>
                        <a:t>https://doi.org/xxxx</a:t>
                      </a:r>
                      <a:r>
                        <a:rPr lang="es-ES" sz="1400" i="1" dirty="0">
                          <a:solidFill>
                            <a:schemeClr val="bg1"/>
                          </a:solidFill>
                        </a:rPr>
                        <a:t> o https://xxxx</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extLst>
                  <a:ext uri="{0D108BD9-81ED-4DB2-BD59-A6C34878D82A}">
                    <a16:rowId xmlns:a16="http://schemas.microsoft.com/office/drawing/2014/main" val="1351465598"/>
                  </a:ext>
                </a:extLst>
              </a:tr>
            </a:tbl>
          </a:graphicData>
        </a:graphic>
      </p:graphicFrame>
    </p:spTree>
    <p:extLst>
      <p:ext uri="{BB962C8B-B14F-4D97-AF65-F5344CB8AC3E}">
        <p14:creationId xmlns:p14="http://schemas.microsoft.com/office/powerpoint/2010/main" val="231632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40A307B-0347-8327-791D-95BA3241FFDB}"/>
              </a:ext>
            </a:extLst>
          </p:cNvPr>
          <p:cNvSpPr>
            <a:spLocks noGrp="1"/>
          </p:cNvSpPr>
          <p:nvPr>
            <p:ph type="title"/>
          </p:nvPr>
        </p:nvSpPr>
        <p:spPr>
          <a:xfrm>
            <a:off x="913000" y="2858677"/>
            <a:ext cx="10353763" cy="1140645"/>
          </a:xfrm>
        </p:spPr>
        <p:txBody>
          <a:bodyPr/>
          <a:lstStyle/>
          <a:p>
            <a:r>
              <a:rPr lang="es-ES" dirty="0"/>
              <a:t>V. REFERENCIAS </a:t>
            </a:r>
            <a:endParaRPr lang="es-PE" dirty="0"/>
          </a:p>
        </p:txBody>
      </p:sp>
      <p:pic>
        <p:nvPicPr>
          <p:cNvPr id="7" name="Gráfico 6" descr="Base de datos con relleno sólido">
            <a:extLst>
              <a:ext uri="{FF2B5EF4-FFF2-40B4-BE49-F238E27FC236}">
                <a16:creationId xmlns:a16="http://schemas.microsoft.com/office/drawing/2014/main" id="{FD23AC22-8B96-6109-0E97-F963168DB85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361218" y="1699437"/>
            <a:ext cx="1457325" cy="1457325"/>
          </a:xfrm>
          <a:prstGeom prst="rect">
            <a:avLst/>
          </a:prstGeom>
        </p:spPr>
      </p:pic>
    </p:spTree>
    <p:extLst>
      <p:ext uri="{BB962C8B-B14F-4D97-AF65-F5344CB8AC3E}">
        <p14:creationId xmlns:p14="http://schemas.microsoft.com/office/powerpoint/2010/main" val="230797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3" y="537925"/>
            <a:ext cx="6776147" cy="1150961"/>
          </a:xfrm>
        </p:spPr>
        <p:txBody>
          <a:bodyPr>
            <a:normAutofit fontScale="70000" lnSpcReduction="20000"/>
          </a:bodyPr>
          <a:lstStyle/>
          <a:p>
            <a:r>
              <a:rPr lang="es-ES" b="1" dirty="0"/>
              <a:t>Sesión de congreso</a:t>
            </a:r>
          </a:p>
          <a:p>
            <a:pPr marL="36900" indent="0">
              <a:buNone/>
            </a:pPr>
            <a:r>
              <a:rPr lang="es-ES" dirty="0"/>
              <a:t> Apellido, Inicial de nombre(s). (Año, día-día de mes). Título de la contribución [Sesión de congreso / Discurso principal / etc.]. Nombre del congreso o conferencia, Ubicación. https://xxxx (Opcional)</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FFC000"/>
                </a:solidFill>
              </a:rPr>
              <a:t>5.2.1. OBRAS DE TEXTO</a:t>
            </a:r>
          </a:p>
          <a:p>
            <a:r>
              <a:rPr lang="es-ES" b="1" dirty="0">
                <a:solidFill>
                  <a:srgbClr val="FFC000"/>
                </a:solidFill>
              </a:rPr>
              <a:t>5.2.1.4. Congresos y simposios</a:t>
            </a:r>
            <a:endParaRPr lang="es-PE" b="1" dirty="0">
              <a:solidFill>
                <a:srgbClr val="FFC000"/>
              </a:solidFill>
            </a:endParaRPr>
          </a:p>
        </p:txBody>
      </p:sp>
      <p:grpSp>
        <p:nvGrpSpPr>
          <p:cNvPr id="2" name="Grupo 1">
            <a:extLst>
              <a:ext uri="{FF2B5EF4-FFF2-40B4-BE49-F238E27FC236}">
                <a16:creationId xmlns:a16="http://schemas.microsoft.com/office/drawing/2014/main" id="{AA5AEA07-1669-F82B-293D-FE4842046470}"/>
              </a:ext>
            </a:extLst>
          </p:cNvPr>
          <p:cNvGrpSpPr/>
          <p:nvPr/>
        </p:nvGrpSpPr>
        <p:grpSpPr>
          <a:xfrm>
            <a:off x="4196653" y="2006729"/>
            <a:ext cx="6928547" cy="1422271"/>
            <a:chOff x="5090765" y="1809161"/>
            <a:chExt cx="6187440" cy="3169238"/>
          </a:xfrm>
        </p:grpSpPr>
        <p:grpSp>
          <p:nvGrpSpPr>
            <p:cNvPr id="3" name="Grupo 2">
              <a:extLst>
                <a:ext uri="{FF2B5EF4-FFF2-40B4-BE49-F238E27FC236}">
                  <a16:creationId xmlns:a16="http://schemas.microsoft.com/office/drawing/2014/main" id="{3C500FCB-23C3-BA3D-962E-F93340764AAD}"/>
                </a:ext>
              </a:extLst>
            </p:cNvPr>
            <p:cNvGrpSpPr/>
            <p:nvPr/>
          </p:nvGrpSpPr>
          <p:grpSpPr>
            <a:xfrm>
              <a:off x="5090765" y="1809161"/>
              <a:ext cx="6187440" cy="3169237"/>
              <a:chOff x="4712677" y="1184910"/>
              <a:chExt cx="6166338" cy="3652495"/>
            </a:xfrm>
          </p:grpSpPr>
          <p:sp>
            <p:nvSpPr>
              <p:cNvPr id="9" name="Rectángulo 8">
                <a:extLst>
                  <a:ext uri="{FF2B5EF4-FFF2-40B4-BE49-F238E27FC236}">
                    <a16:creationId xmlns:a16="http://schemas.microsoft.com/office/drawing/2014/main" id="{FB447E64-7046-4F92-4136-25CB636BEF5B}"/>
                  </a:ext>
                </a:extLst>
              </p:cNvPr>
              <p:cNvSpPr/>
              <p:nvPr/>
            </p:nvSpPr>
            <p:spPr>
              <a:xfrm>
                <a:off x="4712677" y="1266091"/>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CuadroTexto 9">
                <a:extLst>
                  <a:ext uri="{FF2B5EF4-FFF2-40B4-BE49-F238E27FC236}">
                    <a16:creationId xmlns:a16="http://schemas.microsoft.com/office/drawing/2014/main" id="{47411C28-4DB3-1929-91BC-EFDE0B20E187}"/>
                  </a:ext>
                </a:extLst>
              </p:cNvPr>
              <p:cNvSpPr txBox="1"/>
              <p:nvPr/>
            </p:nvSpPr>
            <p:spPr>
              <a:xfrm>
                <a:off x="5239094" y="1184910"/>
                <a:ext cx="4868562" cy="1388614"/>
              </a:xfrm>
              <a:prstGeom prst="rect">
                <a:avLst/>
              </a:prstGeom>
              <a:noFill/>
              <a:ln>
                <a:noFill/>
              </a:ln>
            </p:spPr>
            <p:txBody>
              <a:bodyPr wrap="square">
                <a:spAutoFit/>
              </a:bodyPr>
              <a:lstStyle/>
              <a:p>
                <a:pPr marL="457200" indent="-457200">
                  <a:lnSpc>
                    <a:spcPct val="200000"/>
                  </a:lnSpc>
                </a:pPr>
                <a:r>
                  <a:rPr lang="es-ES" sz="1200" dirty="0">
                    <a:solidFill>
                      <a:schemeClr val="bg1"/>
                    </a:solidFill>
                  </a:rPr>
                  <a:t>Guerra, C. y Álvarez, M. (2015, 7-15 de setiembre). El cuidado del ecosistema y la salud en los seres humanos [Discurso principal]. Conferencia de las Naciones Unidas, Río de Janeiro, Brasil</a:t>
                </a:r>
                <a:r>
                  <a:rPr lang="es-ES" sz="1200" dirty="0"/>
                  <a:t>.</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7" name="Rectángulo 6">
              <a:extLst>
                <a:ext uri="{FF2B5EF4-FFF2-40B4-BE49-F238E27FC236}">
                  <a16:creationId xmlns:a16="http://schemas.microsoft.com/office/drawing/2014/main" id="{96FCDED3-83D5-CED0-A940-5F8BD062482F}"/>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8" name="Marcador de contenido 4">
            <a:extLst>
              <a:ext uri="{FF2B5EF4-FFF2-40B4-BE49-F238E27FC236}">
                <a16:creationId xmlns:a16="http://schemas.microsoft.com/office/drawing/2014/main" id="{39878FB5-4F98-3CB5-F511-CF27D995A742}"/>
              </a:ext>
            </a:extLst>
          </p:cNvPr>
          <p:cNvSpPr txBox="1">
            <a:spLocks/>
          </p:cNvSpPr>
          <p:nvPr/>
        </p:nvSpPr>
        <p:spPr>
          <a:xfrm>
            <a:off x="4196653" y="3778455"/>
            <a:ext cx="6776147" cy="1150961"/>
          </a:xfrm>
          <a:prstGeom prst="rect">
            <a:avLst/>
          </a:prstGeom>
          <a:effectLst>
            <a:outerShdw blurRad="25400" dir="17880000">
              <a:srgbClr val="000000">
                <a:alpha val="46000"/>
              </a:srgbClr>
            </a:outerShdw>
          </a:effectLst>
        </p:spPr>
        <p:txBody>
          <a:bodyPr vert="horz" lIns="91440" tIns="45720" rIns="91440" bIns="45720" rtlCol="0" anchor="t">
            <a:normAutofit fontScale="700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b="1" dirty="0"/>
              <a:t>Presentación de </a:t>
            </a:r>
            <a:r>
              <a:rPr lang="es-ES" b="1" dirty="0" err="1"/>
              <a:t>papers</a:t>
            </a:r>
            <a:r>
              <a:rPr lang="es-ES" b="1" dirty="0"/>
              <a:t> o ponencias </a:t>
            </a:r>
          </a:p>
          <a:p>
            <a:pPr marL="36900" indent="0">
              <a:buNone/>
            </a:pPr>
            <a:r>
              <a:rPr lang="es-ES" dirty="0"/>
              <a:t>Apellido, Inicial de nombre(s). (Año, día-día de mes). Título de la contribución [Presentación de </a:t>
            </a:r>
            <a:r>
              <a:rPr lang="es-ES" dirty="0" err="1"/>
              <a:t>paper</a:t>
            </a:r>
            <a:r>
              <a:rPr lang="es-ES" dirty="0"/>
              <a:t> o ponencia]. Nombre del congreso, Ubicación. https://xxxxx (Opcional)</a:t>
            </a:r>
            <a:endParaRPr lang="es-PE" dirty="0"/>
          </a:p>
        </p:txBody>
      </p:sp>
      <p:grpSp>
        <p:nvGrpSpPr>
          <p:cNvPr id="11" name="Grupo 10">
            <a:extLst>
              <a:ext uri="{FF2B5EF4-FFF2-40B4-BE49-F238E27FC236}">
                <a16:creationId xmlns:a16="http://schemas.microsoft.com/office/drawing/2014/main" id="{ED0B0C48-4D22-C1A2-FF30-923F05FD202B}"/>
              </a:ext>
            </a:extLst>
          </p:cNvPr>
          <p:cNvGrpSpPr/>
          <p:nvPr/>
        </p:nvGrpSpPr>
        <p:grpSpPr>
          <a:xfrm>
            <a:off x="4196653" y="5130929"/>
            <a:ext cx="6928547" cy="1422271"/>
            <a:chOff x="5090765" y="1809161"/>
            <a:chExt cx="6187440" cy="3169238"/>
          </a:xfrm>
        </p:grpSpPr>
        <p:grpSp>
          <p:nvGrpSpPr>
            <p:cNvPr id="12" name="Grupo 11">
              <a:extLst>
                <a:ext uri="{FF2B5EF4-FFF2-40B4-BE49-F238E27FC236}">
                  <a16:creationId xmlns:a16="http://schemas.microsoft.com/office/drawing/2014/main" id="{6F4B4870-9D8E-E097-E6CF-C1C5CE27BE31}"/>
                </a:ext>
              </a:extLst>
            </p:cNvPr>
            <p:cNvGrpSpPr/>
            <p:nvPr/>
          </p:nvGrpSpPr>
          <p:grpSpPr>
            <a:xfrm>
              <a:off x="5090765" y="1809161"/>
              <a:ext cx="6187440" cy="3169237"/>
              <a:chOff x="4712677" y="1184910"/>
              <a:chExt cx="6166338" cy="3652495"/>
            </a:xfrm>
          </p:grpSpPr>
          <p:sp>
            <p:nvSpPr>
              <p:cNvPr id="14" name="Rectángulo 13">
                <a:extLst>
                  <a:ext uri="{FF2B5EF4-FFF2-40B4-BE49-F238E27FC236}">
                    <a16:creationId xmlns:a16="http://schemas.microsoft.com/office/drawing/2014/main" id="{88018F54-CFFD-E994-9D7D-68A9F3ACE00E}"/>
                  </a:ext>
                </a:extLst>
              </p:cNvPr>
              <p:cNvSpPr/>
              <p:nvPr/>
            </p:nvSpPr>
            <p:spPr>
              <a:xfrm>
                <a:off x="4712677" y="1266091"/>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5" name="CuadroTexto 14">
                <a:extLst>
                  <a:ext uri="{FF2B5EF4-FFF2-40B4-BE49-F238E27FC236}">
                    <a16:creationId xmlns:a16="http://schemas.microsoft.com/office/drawing/2014/main" id="{BA068592-A43E-0B06-BEE8-8516507B409B}"/>
                  </a:ext>
                </a:extLst>
              </p:cNvPr>
              <p:cNvSpPr txBox="1"/>
              <p:nvPr/>
            </p:nvSpPr>
            <p:spPr>
              <a:xfrm>
                <a:off x="5239094" y="1184910"/>
                <a:ext cx="4868562" cy="1996399"/>
              </a:xfrm>
              <a:prstGeom prst="rect">
                <a:avLst/>
              </a:prstGeom>
              <a:noFill/>
              <a:ln>
                <a:noFill/>
              </a:ln>
            </p:spPr>
            <p:txBody>
              <a:bodyPr wrap="square">
                <a:spAutoFit/>
              </a:bodyPr>
              <a:lstStyle/>
              <a:p>
                <a:pPr marL="457200" indent="-457200">
                  <a:lnSpc>
                    <a:spcPct val="200000"/>
                  </a:lnSpc>
                </a:pPr>
                <a:r>
                  <a:rPr lang="es-ES" sz="1200" dirty="0">
                    <a:solidFill>
                      <a:schemeClr val="bg1"/>
                    </a:solidFill>
                  </a:rPr>
                  <a:t>Ferrero, A. (2019, 15-22 de agosto). Energías alternativas para el futuro [Presentación de ponencia]. Congreso Nacional de Medio Ambiente, Madrid, España.</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13" name="Rectángulo 12">
              <a:extLst>
                <a:ext uri="{FF2B5EF4-FFF2-40B4-BE49-F238E27FC236}">
                  <a16:creationId xmlns:a16="http://schemas.microsoft.com/office/drawing/2014/main" id="{3B9A8CAA-7FC8-A27E-6BA3-76413C4D0FCC}"/>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1434072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3" y="1431248"/>
            <a:ext cx="6776147" cy="1150961"/>
          </a:xfrm>
        </p:spPr>
        <p:txBody>
          <a:bodyPr>
            <a:normAutofit fontScale="70000" lnSpcReduction="20000"/>
          </a:bodyPr>
          <a:lstStyle/>
          <a:p>
            <a:r>
              <a:rPr lang="es-ES" b="1" dirty="0"/>
              <a:t>Contribución en un simposio</a:t>
            </a:r>
          </a:p>
          <a:p>
            <a:pPr marL="36900" indent="0">
              <a:buNone/>
            </a:pPr>
            <a:r>
              <a:rPr lang="es-ES" dirty="0"/>
              <a:t> Apellido, Inicial de nombre(s). (Año, día-día de mes). Título de la contribución. En D. D. Director (Coordinador), Título del simposio [Simposio]. Nombre del congreso o conferencia, Ubicación. https://xxxxx</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FFC000"/>
                </a:solidFill>
              </a:rPr>
              <a:t>5.2.1. OBRAS DE TEXTO</a:t>
            </a:r>
          </a:p>
          <a:p>
            <a:r>
              <a:rPr lang="es-ES" b="1" dirty="0">
                <a:solidFill>
                  <a:srgbClr val="FFC000"/>
                </a:solidFill>
              </a:rPr>
              <a:t>5.2.1.4. Congresos y simposios</a:t>
            </a:r>
            <a:endParaRPr lang="es-PE" b="1" dirty="0">
              <a:solidFill>
                <a:srgbClr val="FFC000"/>
              </a:solidFill>
            </a:endParaRPr>
          </a:p>
        </p:txBody>
      </p:sp>
      <p:grpSp>
        <p:nvGrpSpPr>
          <p:cNvPr id="2" name="Grupo 1">
            <a:extLst>
              <a:ext uri="{FF2B5EF4-FFF2-40B4-BE49-F238E27FC236}">
                <a16:creationId xmlns:a16="http://schemas.microsoft.com/office/drawing/2014/main" id="{AA5AEA07-1669-F82B-293D-FE4842046470}"/>
              </a:ext>
            </a:extLst>
          </p:cNvPr>
          <p:cNvGrpSpPr/>
          <p:nvPr/>
        </p:nvGrpSpPr>
        <p:grpSpPr>
          <a:xfrm>
            <a:off x="4196653" y="3429000"/>
            <a:ext cx="6928547" cy="1422271"/>
            <a:chOff x="5090765" y="1809161"/>
            <a:chExt cx="6187440" cy="3169238"/>
          </a:xfrm>
        </p:grpSpPr>
        <p:grpSp>
          <p:nvGrpSpPr>
            <p:cNvPr id="3" name="Grupo 2">
              <a:extLst>
                <a:ext uri="{FF2B5EF4-FFF2-40B4-BE49-F238E27FC236}">
                  <a16:creationId xmlns:a16="http://schemas.microsoft.com/office/drawing/2014/main" id="{3C500FCB-23C3-BA3D-962E-F93340764AAD}"/>
                </a:ext>
              </a:extLst>
            </p:cNvPr>
            <p:cNvGrpSpPr/>
            <p:nvPr/>
          </p:nvGrpSpPr>
          <p:grpSpPr>
            <a:xfrm>
              <a:off x="5090765" y="1809161"/>
              <a:ext cx="6187440" cy="3169237"/>
              <a:chOff x="4712677" y="1184910"/>
              <a:chExt cx="6166338" cy="3652495"/>
            </a:xfrm>
          </p:grpSpPr>
          <p:sp>
            <p:nvSpPr>
              <p:cNvPr id="9" name="Rectángulo 8">
                <a:extLst>
                  <a:ext uri="{FF2B5EF4-FFF2-40B4-BE49-F238E27FC236}">
                    <a16:creationId xmlns:a16="http://schemas.microsoft.com/office/drawing/2014/main" id="{FB447E64-7046-4F92-4136-25CB636BEF5B}"/>
                  </a:ext>
                </a:extLst>
              </p:cNvPr>
              <p:cNvSpPr/>
              <p:nvPr/>
            </p:nvSpPr>
            <p:spPr>
              <a:xfrm>
                <a:off x="4712677" y="1266091"/>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CuadroTexto 9">
                <a:extLst>
                  <a:ext uri="{FF2B5EF4-FFF2-40B4-BE49-F238E27FC236}">
                    <a16:creationId xmlns:a16="http://schemas.microsoft.com/office/drawing/2014/main" id="{47411C28-4DB3-1929-91BC-EFDE0B20E187}"/>
                  </a:ext>
                </a:extLst>
              </p:cNvPr>
              <p:cNvSpPr txBox="1"/>
              <p:nvPr/>
            </p:nvSpPr>
            <p:spPr>
              <a:xfrm>
                <a:off x="5239094" y="1184910"/>
                <a:ext cx="4868562" cy="2944870"/>
              </a:xfrm>
              <a:prstGeom prst="rect">
                <a:avLst/>
              </a:prstGeom>
              <a:noFill/>
              <a:ln>
                <a:noFill/>
              </a:ln>
            </p:spPr>
            <p:txBody>
              <a:bodyPr wrap="square">
                <a:spAutoFit/>
              </a:bodyPr>
              <a:lstStyle/>
              <a:p>
                <a:pPr marL="457200" indent="-457200">
                  <a:lnSpc>
                    <a:spcPct val="200000"/>
                  </a:lnSpc>
                </a:pPr>
                <a:r>
                  <a:rPr lang="es-ES" sz="1200" dirty="0">
                    <a:solidFill>
                      <a:schemeClr val="bg1"/>
                    </a:solidFill>
                  </a:rPr>
                  <a:t>Gálvez, M. (2017, 12-18 de abril). Las políticas públicas orientadas a la mejora de la salud. En B. Martínez (Coordinador), Avances en el desarrollo del Perú hacia el 2025 [Simposio]. Congreso Nacional 2017, Lima, Perú.</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7" name="Rectángulo 6">
              <a:extLst>
                <a:ext uri="{FF2B5EF4-FFF2-40B4-BE49-F238E27FC236}">
                  <a16:creationId xmlns:a16="http://schemas.microsoft.com/office/drawing/2014/main" id="{96FCDED3-83D5-CED0-A940-5F8BD062482F}"/>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322127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4" y="537925"/>
            <a:ext cx="6411924" cy="635687"/>
          </a:xfrm>
        </p:spPr>
        <p:txBody>
          <a:bodyPr/>
          <a:lstStyle/>
          <a:p>
            <a:r>
              <a:rPr lang="es-ES" b="1" dirty="0"/>
              <a:t>Modelo</a:t>
            </a:r>
            <a:r>
              <a:rPr lang="es-ES" dirty="0"/>
              <a:t> </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FFC000"/>
                </a:solidFill>
              </a:rPr>
              <a:t>5.2.1. OBRAS DE TEXTO</a:t>
            </a:r>
          </a:p>
          <a:p>
            <a:r>
              <a:rPr lang="es-ES" b="1" dirty="0">
                <a:solidFill>
                  <a:srgbClr val="FFC000"/>
                </a:solidFill>
              </a:rPr>
              <a:t>5.2.1.6. Tesis y trabajos de grado</a:t>
            </a:r>
            <a:endParaRPr lang="es-PE" b="1" dirty="0">
              <a:solidFill>
                <a:srgbClr val="FFC000"/>
              </a:solidFill>
            </a:endParaRPr>
          </a:p>
        </p:txBody>
      </p:sp>
      <p:graphicFrame>
        <p:nvGraphicFramePr>
          <p:cNvPr id="8" name="Tabla 7">
            <a:extLst>
              <a:ext uri="{FF2B5EF4-FFF2-40B4-BE49-F238E27FC236}">
                <a16:creationId xmlns:a16="http://schemas.microsoft.com/office/drawing/2014/main" id="{1F247BB1-41A2-CE42-382A-BAF2269BEA09}"/>
              </a:ext>
            </a:extLst>
          </p:cNvPr>
          <p:cNvGraphicFramePr>
            <a:graphicFrameLocks noGrp="1"/>
          </p:cNvGraphicFramePr>
          <p:nvPr>
            <p:extLst>
              <p:ext uri="{D42A27DB-BD31-4B8C-83A1-F6EECF244321}">
                <p14:modId xmlns:p14="http://schemas.microsoft.com/office/powerpoint/2010/main" val="3961219204"/>
              </p:ext>
            </p:extLst>
          </p:nvPr>
        </p:nvGraphicFramePr>
        <p:xfrm>
          <a:off x="4010310" y="1519710"/>
          <a:ext cx="7938863" cy="4668520"/>
        </p:xfrm>
        <a:graphic>
          <a:graphicData uri="http://schemas.openxmlformats.org/drawingml/2006/table">
            <a:tbl>
              <a:tblPr firstRow="1" bandRow="1">
                <a:tableStyleId>{5C22544A-7EE6-4342-B048-85BDC9FD1C3A}</a:tableStyleId>
              </a:tblPr>
              <a:tblGrid>
                <a:gridCol w="1361329">
                  <a:extLst>
                    <a:ext uri="{9D8B030D-6E8A-4147-A177-3AD203B41FA5}">
                      <a16:colId xmlns:a16="http://schemas.microsoft.com/office/drawing/2014/main" val="1088851854"/>
                    </a:ext>
                  </a:extLst>
                </a:gridCol>
                <a:gridCol w="895811">
                  <a:extLst>
                    <a:ext uri="{9D8B030D-6E8A-4147-A177-3AD203B41FA5}">
                      <a16:colId xmlns:a16="http://schemas.microsoft.com/office/drawing/2014/main" val="272860205"/>
                    </a:ext>
                  </a:extLst>
                </a:gridCol>
                <a:gridCol w="1233583">
                  <a:extLst>
                    <a:ext uri="{9D8B030D-6E8A-4147-A177-3AD203B41FA5}">
                      <a16:colId xmlns:a16="http://schemas.microsoft.com/office/drawing/2014/main" val="318724293"/>
                    </a:ext>
                  </a:extLst>
                </a:gridCol>
                <a:gridCol w="2224070">
                  <a:extLst>
                    <a:ext uri="{9D8B030D-6E8A-4147-A177-3AD203B41FA5}">
                      <a16:colId xmlns:a16="http://schemas.microsoft.com/office/drawing/2014/main" val="332684586"/>
                    </a:ext>
                  </a:extLst>
                </a:gridCol>
                <a:gridCol w="2224070">
                  <a:extLst>
                    <a:ext uri="{9D8B030D-6E8A-4147-A177-3AD203B41FA5}">
                      <a16:colId xmlns:a16="http://schemas.microsoft.com/office/drawing/2014/main" val="3919864184"/>
                    </a:ext>
                  </a:extLst>
                </a:gridCol>
              </a:tblGrid>
              <a:tr h="370840">
                <a:tc rowSpan="2">
                  <a:txBody>
                    <a:bodyPr/>
                    <a:lstStyle/>
                    <a:p>
                      <a:r>
                        <a:rPr lang="es-ES" sz="1600" b="1" dirty="0">
                          <a:solidFill>
                            <a:schemeClr val="bg1"/>
                          </a:solidFill>
                        </a:rPr>
                        <a:t>Autor</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rowSpan="2">
                  <a:txBody>
                    <a:bodyPr/>
                    <a:lstStyle/>
                    <a:p>
                      <a:r>
                        <a:rPr lang="es-ES" sz="1600" b="1" dirty="0">
                          <a:solidFill>
                            <a:schemeClr val="bg1"/>
                          </a:solidFill>
                        </a:rPr>
                        <a:t>Fecha </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rowSpan="2">
                  <a:txBody>
                    <a:bodyPr/>
                    <a:lstStyle/>
                    <a:p>
                      <a:r>
                        <a:rPr lang="es-ES" sz="1600" b="1" dirty="0">
                          <a:solidFill>
                            <a:schemeClr val="bg1"/>
                          </a:solidFill>
                        </a:rPr>
                        <a:t>Título</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gridSpan="2">
                  <a:txBody>
                    <a:bodyPr/>
                    <a:lstStyle/>
                    <a:p>
                      <a:pPr algn="ctr"/>
                      <a:r>
                        <a:rPr lang="es-ES" sz="1600" b="1" dirty="0">
                          <a:solidFill>
                            <a:schemeClr val="bg1"/>
                          </a:solidFill>
                        </a:rPr>
                        <a:t>Fuente</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95291477"/>
                  </a:ext>
                </a:extLst>
              </a:tr>
              <a:tr h="370840">
                <a:tc vMerge="1">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vMerge="1">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vMerge="1">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dirty="0"/>
                        <a:t>Nombre de la base de datos o archivo</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DOI o URL</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748698972"/>
                  </a:ext>
                </a:extLst>
              </a:tr>
              <a:tr h="370840">
                <a:tc>
                  <a:txBody>
                    <a:bodyPr/>
                    <a:lstStyle/>
                    <a:p>
                      <a:pPr>
                        <a:lnSpc>
                          <a:spcPct val="100000"/>
                        </a:lnSpc>
                      </a:pPr>
                      <a:r>
                        <a:rPr lang="es-ES" sz="1400" b="0" dirty="0">
                          <a:solidFill>
                            <a:schemeClr val="bg1"/>
                          </a:solidFill>
                        </a:rPr>
                        <a:t>Apellido, A.A.</a:t>
                      </a:r>
                    </a:p>
                    <a:p>
                      <a:pPr>
                        <a:lnSpc>
                          <a:spcPct val="100000"/>
                        </a:lnSpc>
                      </a:pPr>
                      <a:endParaRPr lang="es-ES" sz="1400" b="0" dirty="0">
                        <a:solidFill>
                          <a:schemeClr val="bg1"/>
                        </a:solidFill>
                      </a:endParaRPr>
                    </a:p>
                    <a:p>
                      <a:pPr>
                        <a:lnSpc>
                          <a:spcPct val="100000"/>
                        </a:lnSpc>
                      </a:pPr>
                      <a:r>
                        <a:rPr lang="es-ES" sz="1400" b="0" dirty="0">
                          <a:solidFill>
                            <a:schemeClr val="bg1"/>
                          </a:solidFill>
                        </a:rPr>
                        <a:t>Apellido, A.A. y</a:t>
                      </a:r>
                    </a:p>
                    <a:p>
                      <a:pPr>
                        <a:lnSpc>
                          <a:spcPct val="100000"/>
                        </a:lnSpc>
                      </a:pPr>
                      <a:r>
                        <a:rPr lang="es-PE" sz="1400" b="0" dirty="0">
                          <a:solidFill>
                            <a:schemeClr val="bg1"/>
                          </a:solidFill>
                        </a:rPr>
                        <a:t>Apellido, B.B.</a:t>
                      </a:r>
                    </a:p>
                    <a:p>
                      <a:pPr>
                        <a:lnSpc>
                          <a:spcPct val="100000"/>
                        </a:lnSpc>
                      </a:pPr>
                      <a:endParaRPr lang="es-PE" sz="1400" b="0" dirty="0">
                        <a:solidFill>
                          <a:schemeClr val="bg1"/>
                        </a:solidFill>
                      </a:endParaRPr>
                    </a:p>
                    <a:p>
                      <a:pPr>
                        <a:lnSpc>
                          <a:spcPct val="100000"/>
                        </a:lnSpc>
                      </a:pPr>
                      <a:r>
                        <a:rPr lang="es-ES" sz="1400" b="0" dirty="0">
                          <a:solidFill>
                            <a:schemeClr val="bg1"/>
                          </a:solidFill>
                        </a:rPr>
                        <a:t>Apellido, A.A. y</a:t>
                      </a:r>
                    </a:p>
                    <a:p>
                      <a:pPr>
                        <a:lnSpc>
                          <a:spcPct val="100000"/>
                        </a:lnSpc>
                      </a:pPr>
                      <a:r>
                        <a:rPr lang="es-PE" sz="1400" b="0" dirty="0">
                          <a:solidFill>
                            <a:schemeClr val="bg1"/>
                          </a:solidFill>
                        </a:rPr>
                        <a:t>Apellido, B.B.</a:t>
                      </a:r>
                    </a:p>
                    <a:p>
                      <a:pPr>
                        <a:lnSpc>
                          <a:spcPct val="100000"/>
                        </a:lnSpc>
                      </a:pPr>
                      <a:r>
                        <a:rPr lang="es-PE" sz="1400" b="0" dirty="0">
                          <a:solidFill>
                            <a:schemeClr val="bg1"/>
                          </a:solidFill>
                        </a:rPr>
                        <a:t>Apellido, C.C.</a:t>
                      </a:r>
                    </a:p>
                    <a:p>
                      <a:pPr>
                        <a:lnSpc>
                          <a:spcPct val="100000"/>
                        </a:lnSpc>
                      </a:pPr>
                      <a:endParaRPr lang="es-PE" sz="1400" b="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1" dirty="0">
                          <a:solidFill>
                            <a:schemeClr val="bg1"/>
                          </a:solidFill>
                        </a:rPr>
                        <a:t>(Año)</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1" dirty="0"/>
                        <a:t>Título de la tesis </a:t>
                      </a:r>
                      <a:r>
                        <a:rPr lang="es-ES" sz="1400" dirty="0"/>
                        <a:t>[Tesis de pregrado / de maestría / de doctorado, Nombre de la institución que otorga el título o el grado]. </a:t>
                      </a:r>
                    </a:p>
                    <a:p>
                      <a:pPr>
                        <a:lnSpc>
                          <a:spcPct val="100000"/>
                        </a:lnSpc>
                      </a:pPr>
                      <a:r>
                        <a:rPr lang="es-ES" sz="1400" b="1" dirty="0"/>
                        <a:t>Para tesis inéditas: </a:t>
                      </a:r>
                      <a:r>
                        <a:rPr lang="es-ES" sz="1400" i="1" dirty="0"/>
                        <a:t>Título de la tesis </a:t>
                      </a:r>
                      <a:r>
                        <a:rPr lang="es-ES" sz="1400" dirty="0"/>
                        <a:t>[Tesis de pregrado / de maestría / de doctorado inédita]. </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dirty="0"/>
                        <a:t>Nombre de la base de datos. (Cuando se requiera) </a:t>
                      </a:r>
                      <a:r>
                        <a:rPr lang="es-ES" sz="1400" b="1" dirty="0"/>
                        <a:t>Nombre del archivo. </a:t>
                      </a:r>
                      <a:r>
                        <a:rPr lang="es-ES" sz="1400" dirty="0"/>
                        <a:t>(Cuando se requiera) Para tesis inéditas: Nombre de la institución que otorga el título o el grado.</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1" dirty="0">
                          <a:solidFill>
                            <a:schemeClr val="bg1"/>
                          </a:solidFill>
                          <a:hlinkClick r:id="rId2"/>
                        </a:rPr>
                        <a:t>https://doi.org/xxxx</a:t>
                      </a:r>
                      <a:r>
                        <a:rPr lang="es-ES" sz="1400" i="1" dirty="0">
                          <a:solidFill>
                            <a:schemeClr val="bg1"/>
                          </a:solidFill>
                        </a:rPr>
                        <a:t> o https://xxxx</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extLst>
                  <a:ext uri="{0D108BD9-81ED-4DB2-BD59-A6C34878D82A}">
                    <a16:rowId xmlns:a16="http://schemas.microsoft.com/office/drawing/2014/main" val="1351465598"/>
                  </a:ext>
                </a:extLst>
              </a:tr>
            </a:tbl>
          </a:graphicData>
        </a:graphic>
      </p:graphicFrame>
    </p:spTree>
    <p:extLst>
      <p:ext uri="{BB962C8B-B14F-4D97-AF65-F5344CB8AC3E}">
        <p14:creationId xmlns:p14="http://schemas.microsoft.com/office/powerpoint/2010/main" val="636542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3" y="537925"/>
            <a:ext cx="6776147" cy="1150961"/>
          </a:xfrm>
        </p:spPr>
        <p:txBody>
          <a:bodyPr>
            <a:normAutofit fontScale="70000" lnSpcReduction="20000"/>
          </a:bodyPr>
          <a:lstStyle/>
          <a:p>
            <a:r>
              <a:rPr lang="es-ES" b="1" dirty="0"/>
              <a:t>Tesis inédita</a:t>
            </a:r>
          </a:p>
          <a:p>
            <a:pPr marL="36900" indent="0">
              <a:buNone/>
            </a:pPr>
            <a:r>
              <a:rPr lang="es-ES" dirty="0"/>
              <a:t>Apellido, Inicial de nombre(s). (Año). Título de la tesis [Tesis de pregrado / de maestría / de doctorado inédita]. Nombre de la institución que otorga el título o el grado.</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FFC000"/>
                </a:solidFill>
              </a:rPr>
              <a:t>5.2.1. OBRAS DE TEXTO</a:t>
            </a:r>
          </a:p>
          <a:p>
            <a:r>
              <a:rPr lang="es-ES" b="1" dirty="0">
                <a:solidFill>
                  <a:srgbClr val="FFC000"/>
                </a:solidFill>
              </a:rPr>
              <a:t>5.2.1.6. Tesis y trabajos de grado</a:t>
            </a:r>
            <a:endParaRPr lang="es-PE" b="1" dirty="0">
              <a:solidFill>
                <a:srgbClr val="FFC000"/>
              </a:solidFill>
            </a:endParaRPr>
          </a:p>
        </p:txBody>
      </p:sp>
      <p:grpSp>
        <p:nvGrpSpPr>
          <p:cNvPr id="2" name="Grupo 1">
            <a:extLst>
              <a:ext uri="{FF2B5EF4-FFF2-40B4-BE49-F238E27FC236}">
                <a16:creationId xmlns:a16="http://schemas.microsoft.com/office/drawing/2014/main" id="{AA5AEA07-1669-F82B-293D-FE4842046470}"/>
              </a:ext>
            </a:extLst>
          </p:cNvPr>
          <p:cNvGrpSpPr/>
          <p:nvPr/>
        </p:nvGrpSpPr>
        <p:grpSpPr>
          <a:xfrm>
            <a:off x="4196653" y="2006729"/>
            <a:ext cx="6928547" cy="1422271"/>
            <a:chOff x="5090765" y="1809161"/>
            <a:chExt cx="6187440" cy="3169238"/>
          </a:xfrm>
        </p:grpSpPr>
        <p:grpSp>
          <p:nvGrpSpPr>
            <p:cNvPr id="3" name="Grupo 2">
              <a:extLst>
                <a:ext uri="{FF2B5EF4-FFF2-40B4-BE49-F238E27FC236}">
                  <a16:creationId xmlns:a16="http://schemas.microsoft.com/office/drawing/2014/main" id="{3C500FCB-23C3-BA3D-962E-F93340764AAD}"/>
                </a:ext>
              </a:extLst>
            </p:cNvPr>
            <p:cNvGrpSpPr/>
            <p:nvPr/>
          </p:nvGrpSpPr>
          <p:grpSpPr>
            <a:xfrm>
              <a:off x="5090765" y="1809161"/>
              <a:ext cx="6187440" cy="3169237"/>
              <a:chOff x="4712677" y="1184910"/>
              <a:chExt cx="6166338" cy="3652495"/>
            </a:xfrm>
          </p:grpSpPr>
          <p:sp>
            <p:nvSpPr>
              <p:cNvPr id="9" name="Rectángulo 8">
                <a:extLst>
                  <a:ext uri="{FF2B5EF4-FFF2-40B4-BE49-F238E27FC236}">
                    <a16:creationId xmlns:a16="http://schemas.microsoft.com/office/drawing/2014/main" id="{FB447E64-7046-4F92-4136-25CB636BEF5B}"/>
                  </a:ext>
                </a:extLst>
              </p:cNvPr>
              <p:cNvSpPr/>
              <p:nvPr/>
            </p:nvSpPr>
            <p:spPr>
              <a:xfrm>
                <a:off x="4712677" y="1266091"/>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CuadroTexto 9">
                <a:extLst>
                  <a:ext uri="{FF2B5EF4-FFF2-40B4-BE49-F238E27FC236}">
                    <a16:creationId xmlns:a16="http://schemas.microsoft.com/office/drawing/2014/main" id="{47411C28-4DB3-1929-91BC-EFDE0B20E187}"/>
                  </a:ext>
                </a:extLst>
              </p:cNvPr>
              <p:cNvSpPr txBox="1"/>
              <p:nvPr/>
            </p:nvSpPr>
            <p:spPr>
              <a:xfrm>
                <a:off x="5239094" y="1184910"/>
                <a:ext cx="4868562" cy="2944870"/>
              </a:xfrm>
              <a:prstGeom prst="rect">
                <a:avLst/>
              </a:prstGeom>
              <a:noFill/>
              <a:ln>
                <a:noFill/>
              </a:ln>
            </p:spPr>
            <p:txBody>
              <a:bodyPr wrap="square">
                <a:spAutoFit/>
              </a:bodyPr>
              <a:lstStyle/>
              <a:p>
                <a:pPr marL="457200" indent="-457200">
                  <a:lnSpc>
                    <a:spcPct val="200000"/>
                  </a:lnSpc>
                </a:pPr>
                <a:r>
                  <a:rPr lang="es-ES" sz="1200" dirty="0">
                    <a:solidFill>
                      <a:schemeClr val="bg1"/>
                    </a:solidFill>
                  </a:rPr>
                  <a:t>Solís, G. (2021). Las relaciones interpersonales entre estudiantes en dos universidades públicas, 2020 [Tesis de maestría inédita]. Universidad Nacional de Educación Enrique Guzmán y Valle.</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7" name="Rectángulo 6">
              <a:extLst>
                <a:ext uri="{FF2B5EF4-FFF2-40B4-BE49-F238E27FC236}">
                  <a16:creationId xmlns:a16="http://schemas.microsoft.com/office/drawing/2014/main" id="{96FCDED3-83D5-CED0-A940-5F8BD062482F}"/>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8" name="Marcador de contenido 4">
            <a:extLst>
              <a:ext uri="{FF2B5EF4-FFF2-40B4-BE49-F238E27FC236}">
                <a16:creationId xmlns:a16="http://schemas.microsoft.com/office/drawing/2014/main" id="{39878FB5-4F98-3CB5-F511-CF27D995A742}"/>
              </a:ext>
            </a:extLst>
          </p:cNvPr>
          <p:cNvSpPr txBox="1">
            <a:spLocks/>
          </p:cNvSpPr>
          <p:nvPr/>
        </p:nvSpPr>
        <p:spPr>
          <a:xfrm>
            <a:off x="4196653" y="3778455"/>
            <a:ext cx="6776147" cy="1150961"/>
          </a:xfrm>
          <a:prstGeom prst="rect">
            <a:avLst/>
          </a:prstGeom>
          <a:effectLst>
            <a:outerShdw blurRad="25400" dir="17880000">
              <a:srgbClr val="000000">
                <a:alpha val="46000"/>
              </a:srgbClr>
            </a:outerShdw>
          </a:effectLst>
        </p:spPr>
        <p:txBody>
          <a:bodyPr vert="horz" lIns="91440" tIns="45720" rIns="91440" bIns="45720" rtlCol="0" anchor="t">
            <a:normAutofit fontScale="700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b="1" dirty="0"/>
              <a:t>Tesis de una base de datos </a:t>
            </a:r>
          </a:p>
          <a:p>
            <a:pPr marL="36900" indent="0">
              <a:buNone/>
            </a:pPr>
            <a:r>
              <a:rPr lang="es-ES" dirty="0"/>
              <a:t>Apellido, Inicial de nombre(s). (Año). Título de la tesis (Acceso o Publicación </a:t>
            </a:r>
            <a:r>
              <a:rPr lang="es-ES" dirty="0" err="1"/>
              <a:t>Nº</a:t>
            </a:r>
            <a:r>
              <a:rPr lang="es-ES" dirty="0"/>
              <a:t>…) [Tesis de pregrado, de maestría o de doctorado, Nombre de la institución que otorga el título o el grado]. Nombre de la base de datos.</a:t>
            </a:r>
            <a:endParaRPr lang="es-PE" dirty="0"/>
          </a:p>
        </p:txBody>
      </p:sp>
      <p:grpSp>
        <p:nvGrpSpPr>
          <p:cNvPr id="11" name="Grupo 10">
            <a:extLst>
              <a:ext uri="{FF2B5EF4-FFF2-40B4-BE49-F238E27FC236}">
                <a16:creationId xmlns:a16="http://schemas.microsoft.com/office/drawing/2014/main" id="{ED0B0C48-4D22-C1A2-FF30-923F05FD202B}"/>
              </a:ext>
            </a:extLst>
          </p:cNvPr>
          <p:cNvGrpSpPr/>
          <p:nvPr/>
        </p:nvGrpSpPr>
        <p:grpSpPr>
          <a:xfrm>
            <a:off x="4196653" y="5130929"/>
            <a:ext cx="6928547" cy="1422271"/>
            <a:chOff x="5090765" y="1809161"/>
            <a:chExt cx="6187440" cy="3169238"/>
          </a:xfrm>
        </p:grpSpPr>
        <p:grpSp>
          <p:nvGrpSpPr>
            <p:cNvPr id="12" name="Grupo 11">
              <a:extLst>
                <a:ext uri="{FF2B5EF4-FFF2-40B4-BE49-F238E27FC236}">
                  <a16:creationId xmlns:a16="http://schemas.microsoft.com/office/drawing/2014/main" id="{6F4B4870-9D8E-E097-E6CF-C1C5CE27BE31}"/>
                </a:ext>
              </a:extLst>
            </p:cNvPr>
            <p:cNvGrpSpPr/>
            <p:nvPr/>
          </p:nvGrpSpPr>
          <p:grpSpPr>
            <a:xfrm>
              <a:off x="5090765" y="1809161"/>
              <a:ext cx="6187440" cy="3169237"/>
              <a:chOff x="4712677" y="1184910"/>
              <a:chExt cx="6166338" cy="3652495"/>
            </a:xfrm>
          </p:grpSpPr>
          <p:sp>
            <p:nvSpPr>
              <p:cNvPr id="14" name="Rectángulo 13">
                <a:extLst>
                  <a:ext uri="{FF2B5EF4-FFF2-40B4-BE49-F238E27FC236}">
                    <a16:creationId xmlns:a16="http://schemas.microsoft.com/office/drawing/2014/main" id="{88018F54-CFFD-E994-9D7D-68A9F3ACE00E}"/>
                  </a:ext>
                </a:extLst>
              </p:cNvPr>
              <p:cNvSpPr/>
              <p:nvPr/>
            </p:nvSpPr>
            <p:spPr>
              <a:xfrm>
                <a:off x="4712677" y="1266091"/>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5" name="CuadroTexto 14">
                <a:extLst>
                  <a:ext uri="{FF2B5EF4-FFF2-40B4-BE49-F238E27FC236}">
                    <a16:creationId xmlns:a16="http://schemas.microsoft.com/office/drawing/2014/main" id="{BA068592-A43E-0B06-BEE8-8516507B409B}"/>
                  </a:ext>
                </a:extLst>
              </p:cNvPr>
              <p:cNvSpPr txBox="1"/>
              <p:nvPr/>
            </p:nvSpPr>
            <p:spPr>
              <a:xfrm>
                <a:off x="5239094" y="1184910"/>
                <a:ext cx="4868562" cy="2944870"/>
              </a:xfrm>
              <a:prstGeom prst="rect">
                <a:avLst/>
              </a:prstGeom>
              <a:noFill/>
              <a:ln>
                <a:noFill/>
              </a:ln>
            </p:spPr>
            <p:txBody>
              <a:bodyPr wrap="square">
                <a:spAutoFit/>
              </a:bodyPr>
              <a:lstStyle/>
              <a:p>
                <a:pPr marL="457200" indent="-457200">
                  <a:lnSpc>
                    <a:spcPct val="200000"/>
                  </a:lnSpc>
                </a:pPr>
                <a:r>
                  <a:rPr lang="es-ES" sz="1200" dirty="0">
                    <a:solidFill>
                      <a:schemeClr val="bg1"/>
                    </a:solidFill>
                  </a:rPr>
                  <a:t>Mendieta, B. (2011). Las ideologías políticas en el contexto de la democracia: el caso peruano (Publicación </a:t>
                </a:r>
                <a:r>
                  <a:rPr lang="es-ES" sz="1200" dirty="0" err="1">
                    <a:solidFill>
                      <a:schemeClr val="bg1"/>
                    </a:solidFill>
                  </a:rPr>
                  <a:t>Nº</a:t>
                </a:r>
                <a:r>
                  <a:rPr lang="es-ES" sz="1200" dirty="0">
                    <a:solidFill>
                      <a:schemeClr val="bg1"/>
                    </a:solidFill>
                  </a:rPr>
                  <a:t> 23451) [Tesis de doctorado, HEC Montreal]. ProQuest Central.</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13" name="Rectángulo 12">
              <a:extLst>
                <a:ext uri="{FF2B5EF4-FFF2-40B4-BE49-F238E27FC236}">
                  <a16:creationId xmlns:a16="http://schemas.microsoft.com/office/drawing/2014/main" id="{3B9A8CAA-7FC8-A27E-6BA3-76413C4D0FCC}"/>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310398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3" y="537925"/>
            <a:ext cx="6776147" cy="1150961"/>
          </a:xfrm>
        </p:spPr>
        <p:txBody>
          <a:bodyPr>
            <a:normAutofit fontScale="70000" lnSpcReduction="20000"/>
          </a:bodyPr>
          <a:lstStyle/>
          <a:p>
            <a:r>
              <a:rPr lang="es-ES" b="1" dirty="0"/>
              <a:t>Tesis publicada en línea en un repositorio </a:t>
            </a:r>
          </a:p>
          <a:p>
            <a:pPr marL="36900" indent="0">
              <a:buNone/>
            </a:pPr>
            <a:r>
              <a:rPr lang="es-ES" dirty="0"/>
              <a:t>Apellido, Inicial de nombre(s) (Año). Título de la tesis [Tesis de pregrado, de maestría o de doctorado, Nombre de la institución que otorga el título]. Nombre del Repositorio. https://xxxxx</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FFC000"/>
                </a:solidFill>
              </a:rPr>
              <a:t>5.2.1. OBRAS DE TEXTO</a:t>
            </a:r>
          </a:p>
          <a:p>
            <a:r>
              <a:rPr lang="es-ES" b="1" dirty="0">
                <a:solidFill>
                  <a:srgbClr val="FFC000"/>
                </a:solidFill>
              </a:rPr>
              <a:t>5.2.1.6. Tesis y trabajos de grado</a:t>
            </a:r>
            <a:endParaRPr lang="es-PE" b="1" dirty="0">
              <a:solidFill>
                <a:srgbClr val="FFC000"/>
              </a:solidFill>
            </a:endParaRPr>
          </a:p>
        </p:txBody>
      </p:sp>
      <p:grpSp>
        <p:nvGrpSpPr>
          <p:cNvPr id="2" name="Grupo 1">
            <a:extLst>
              <a:ext uri="{FF2B5EF4-FFF2-40B4-BE49-F238E27FC236}">
                <a16:creationId xmlns:a16="http://schemas.microsoft.com/office/drawing/2014/main" id="{AA5AEA07-1669-F82B-293D-FE4842046470}"/>
              </a:ext>
            </a:extLst>
          </p:cNvPr>
          <p:cNvGrpSpPr/>
          <p:nvPr/>
        </p:nvGrpSpPr>
        <p:grpSpPr>
          <a:xfrm>
            <a:off x="4196653" y="2006729"/>
            <a:ext cx="6928547" cy="3769578"/>
            <a:chOff x="5090765" y="1809161"/>
            <a:chExt cx="6187440" cy="4876505"/>
          </a:xfrm>
        </p:grpSpPr>
        <p:grpSp>
          <p:nvGrpSpPr>
            <p:cNvPr id="3" name="Grupo 2">
              <a:extLst>
                <a:ext uri="{FF2B5EF4-FFF2-40B4-BE49-F238E27FC236}">
                  <a16:creationId xmlns:a16="http://schemas.microsoft.com/office/drawing/2014/main" id="{3C500FCB-23C3-BA3D-962E-F93340764AAD}"/>
                </a:ext>
              </a:extLst>
            </p:cNvPr>
            <p:cNvGrpSpPr/>
            <p:nvPr/>
          </p:nvGrpSpPr>
          <p:grpSpPr>
            <a:xfrm>
              <a:off x="5090765" y="1809161"/>
              <a:ext cx="6187440" cy="4876505"/>
              <a:chOff x="4712677" y="1184910"/>
              <a:chExt cx="6166338" cy="5620094"/>
            </a:xfrm>
          </p:grpSpPr>
          <p:sp>
            <p:nvSpPr>
              <p:cNvPr id="9" name="Rectángulo 8">
                <a:extLst>
                  <a:ext uri="{FF2B5EF4-FFF2-40B4-BE49-F238E27FC236}">
                    <a16:creationId xmlns:a16="http://schemas.microsoft.com/office/drawing/2014/main" id="{FB447E64-7046-4F92-4136-25CB636BEF5B}"/>
                  </a:ext>
                </a:extLst>
              </p:cNvPr>
              <p:cNvSpPr/>
              <p:nvPr/>
            </p:nvSpPr>
            <p:spPr>
              <a:xfrm>
                <a:off x="4712677" y="1266091"/>
                <a:ext cx="6166338" cy="55389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CuadroTexto 9">
                <a:extLst>
                  <a:ext uri="{FF2B5EF4-FFF2-40B4-BE49-F238E27FC236}">
                    <a16:creationId xmlns:a16="http://schemas.microsoft.com/office/drawing/2014/main" id="{47411C28-4DB3-1929-91BC-EFDE0B20E187}"/>
                  </a:ext>
                </a:extLst>
              </p:cNvPr>
              <p:cNvSpPr txBox="1"/>
              <p:nvPr/>
            </p:nvSpPr>
            <p:spPr>
              <a:xfrm>
                <a:off x="5239094" y="1184910"/>
                <a:ext cx="4868562" cy="4462860"/>
              </a:xfrm>
              <a:prstGeom prst="rect">
                <a:avLst/>
              </a:prstGeom>
              <a:noFill/>
              <a:ln>
                <a:noFill/>
              </a:ln>
            </p:spPr>
            <p:txBody>
              <a:bodyPr wrap="square">
                <a:spAutoFit/>
              </a:bodyPr>
              <a:lstStyle/>
              <a:p>
                <a:pPr marL="457200" indent="-457200">
                  <a:lnSpc>
                    <a:spcPct val="200000"/>
                  </a:lnSpc>
                </a:pPr>
                <a:r>
                  <a:rPr lang="es-ES" sz="1200" dirty="0">
                    <a:solidFill>
                      <a:schemeClr val="bg1"/>
                    </a:solidFill>
                  </a:rPr>
                  <a:t>Castañeda, E. K. (2020). El sector de dramatización y el desarrollo de la función simbólica en niños del II ciclo de Educación Inicial [Tesis de pregrado, Universidad Nacional de Educación Enrique Guzmán y Valle]. Repositorio Institucional de la UNE </a:t>
                </a:r>
                <a:r>
                  <a:rPr lang="es-ES" sz="1200" dirty="0" err="1">
                    <a:solidFill>
                      <a:schemeClr val="bg1"/>
                    </a:solidFill>
                  </a:rPr>
                  <a:t>EGyV</a:t>
                </a:r>
                <a:r>
                  <a:rPr lang="es-ES" sz="1200" dirty="0">
                    <a:solidFill>
                      <a:schemeClr val="bg1"/>
                    </a:solidFill>
                  </a:rPr>
                  <a:t>. https://repositorio.une.edu.pe/bitstream/handle/UNE/5808/MONOGRAF%c3%8dA%20 -%20CASTA%c3%91EDA%20S%c3%81NCHEZ%20ELBIA%20KARINA %20-%20FEI.pdf?sequence=1&amp;isAllowed=y</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7" name="Rectángulo 6">
              <a:extLst>
                <a:ext uri="{FF2B5EF4-FFF2-40B4-BE49-F238E27FC236}">
                  <a16:creationId xmlns:a16="http://schemas.microsoft.com/office/drawing/2014/main" id="{96FCDED3-83D5-CED0-A940-5F8BD062482F}"/>
                </a:ext>
              </a:extLst>
            </p:cNvPr>
            <p:cNvSpPr/>
            <p:nvPr/>
          </p:nvSpPr>
          <p:spPr>
            <a:xfrm>
              <a:off x="5698796" y="1884846"/>
              <a:ext cx="4706946" cy="4800820"/>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802341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4" y="537925"/>
            <a:ext cx="6411924" cy="635687"/>
          </a:xfrm>
        </p:spPr>
        <p:txBody>
          <a:bodyPr/>
          <a:lstStyle/>
          <a:p>
            <a:r>
              <a:rPr lang="es-ES" b="1" dirty="0"/>
              <a:t>Modelo</a:t>
            </a:r>
            <a:r>
              <a:rPr lang="es-ES" dirty="0"/>
              <a:t> </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99FFCC"/>
                </a:solidFill>
              </a:rPr>
              <a:t>5.2.2. MEDIOS AUDIOVISUALES</a:t>
            </a:r>
          </a:p>
          <a:p>
            <a:r>
              <a:rPr lang="es-ES" b="1" dirty="0">
                <a:solidFill>
                  <a:srgbClr val="99FFCC"/>
                </a:solidFill>
              </a:rPr>
              <a:t>5.2.2.1. Obras audiovisuales</a:t>
            </a:r>
            <a:endParaRPr lang="es-PE" b="1" dirty="0">
              <a:solidFill>
                <a:srgbClr val="99FFCC"/>
              </a:solidFill>
            </a:endParaRPr>
          </a:p>
        </p:txBody>
      </p:sp>
      <p:graphicFrame>
        <p:nvGraphicFramePr>
          <p:cNvPr id="8" name="Tabla 7">
            <a:extLst>
              <a:ext uri="{FF2B5EF4-FFF2-40B4-BE49-F238E27FC236}">
                <a16:creationId xmlns:a16="http://schemas.microsoft.com/office/drawing/2014/main" id="{1F247BB1-41A2-CE42-382A-BAF2269BEA09}"/>
              </a:ext>
            </a:extLst>
          </p:cNvPr>
          <p:cNvGraphicFramePr>
            <a:graphicFrameLocks noGrp="1"/>
          </p:cNvGraphicFramePr>
          <p:nvPr>
            <p:extLst>
              <p:ext uri="{D42A27DB-BD31-4B8C-83A1-F6EECF244321}">
                <p14:modId xmlns:p14="http://schemas.microsoft.com/office/powerpoint/2010/main" val="2287208973"/>
              </p:ext>
            </p:extLst>
          </p:nvPr>
        </p:nvGraphicFramePr>
        <p:xfrm>
          <a:off x="3771900" y="1173612"/>
          <a:ext cx="8177272" cy="5227977"/>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1088851854"/>
                    </a:ext>
                  </a:extLst>
                </a:gridCol>
                <a:gridCol w="781874">
                  <a:extLst>
                    <a:ext uri="{9D8B030D-6E8A-4147-A177-3AD203B41FA5}">
                      <a16:colId xmlns:a16="http://schemas.microsoft.com/office/drawing/2014/main" val="272860205"/>
                    </a:ext>
                  </a:extLst>
                </a:gridCol>
                <a:gridCol w="1270628">
                  <a:extLst>
                    <a:ext uri="{9D8B030D-6E8A-4147-A177-3AD203B41FA5}">
                      <a16:colId xmlns:a16="http://schemas.microsoft.com/office/drawing/2014/main" val="318724293"/>
                    </a:ext>
                  </a:extLst>
                </a:gridCol>
                <a:gridCol w="2290860">
                  <a:extLst>
                    <a:ext uri="{9D8B030D-6E8A-4147-A177-3AD203B41FA5}">
                      <a16:colId xmlns:a16="http://schemas.microsoft.com/office/drawing/2014/main" val="332684586"/>
                    </a:ext>
                  </a:extLst>
                </a:gridCol>
                <a:gridCol w="2290860">
                  <a:extLst>
                    <a:ext uri="{9D8B030D-6E8A-4147-A177-3AD203B41FA5}">
                      <a16:colId xmlns:a16="http://schemas.microsoft.com/office/drawing/2014/main" val="3919864184"/>
                    </a:ext>
                  </a:extLst>
                </a:gridCol>
              </a:tblGrid>
              <a:tr h="397130">
                <a:tc rowSpan="2">
                  <a:txBody>
                    <a:bodyPr/>
                    <a:lstStyle/>
                    <a:p>
                      <a:r>
                        <a:rPr lang="es-ES" sz="1600" b="1" dirty="0">
                          <a:solidFill>
                            <a:schemeClr val="bg1"/>
                          </a:solidFill>
                        </a:rPr>
                        <a:t>Autor</a:t>
                      </a:r>
                      <a:endParaRPr lang="es-PE" sz="16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rowSpan="2">
                  <a:txBody>
                    <a:bodyPr/>
                    <a:lstStyle/>
                    <a:p>
                      <a:r>
                        <a:rPr lang="es-ES" sz="1600" b="1" dirty="0">
                          <a:solidFill>
                            <a:schemeClr val="bg1"/>
                          </a:solidFill>
                        </a:rPr>
                        <a:t>Fecha </a:t>
                      </a:r>
                      <a:endParaRPr lang="es-PE" sz="16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rowSpan="2">
                  <a:txBody>
                    <a:bodyPr/>
                    <a:lstStyle/>
                    <a:p>
                      <a:r>
                        <a:rPr lang="es-ES" sz="1600" b="1" dirty="0">
                          <a:solidFill>
                            <a:schemeClr val="bg1"/>
                          </a:solidFill>
                        </a:rPr>
                        <a:t>Título</a:t>
                      </a:r>
                      <a:endParaRPr lang="es-PE" sz="16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gridSpan="2">
                  <a:txBody>
                    <a:bodyPr/>
                    <a:lstStyle/>
                    <a:p>
                      <a:pPr algn="ctr"/>
                      <a:r>
                        <a:rPr lang="es-ES" sz="1600" b="1" dirty="0">
                          <a:solidFill>
                            <a:schemeClr val="bg1"/>
                          </a:solidFill>
                        </a:rPr>
                        <a:t>Fuente</a:t>
                      </a:r>
                      <a:endParaRPr lang="es-PE" sz="16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hMerge="1">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95291477"/>
                  </a:ext>
                </a:extLst>
              </a:tr>
              <a:tr h="620176">
                <a:tc vMerge="1">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vMerge="1">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vMerge="1">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s-ES" sz="1600" b="1" dirty="0"/>
                        <a:t>Productor del contenido </a:t>
                      </a:r>
                      <a:endParaRPr lang="es-PE" sz="16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a:txBody>
                    <a:bodyPr/>
                    <a:lstStyle/>
                    <a:p>
                      <a:pPr algn="ctr"/>
                      <a:r>
                        <a:rPr lang="es-ES" sz="1600" b="1" dirty="0">
                          <a:solidFill>
                            <a:schemeClr val="bg1"/>
                          </a:solidFill>
                        </a:rPr>
                        <a:t>URL</a:t>
                      </a:r>
                      <a:endParaRPr lang="es-PE" sz="16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748698972"/>
                  </a:ext>
                </a:extLst>
              </a:tr>
              <a:tr h="4210671">
                <a:tc>
                  <a:txBody>
                    <a:bodyPr/>
                    <a:lstStyle/>
                    <a:p>
                      <a:pPr>
                        <a:lnSpc>
                          <a:spcPct val="100000"/>
                        </a:lnSpc>
                      </a:pPr>
                      <a:r>
                        <a:rPr lang="es-ES" sz="1400" b="1" dirty="0">
                          <a:solidFill>
                            <a:schemeClr val="bg1"/>
                          </a:solidFill>
                        </a:rPr>
                        <a:t>Apellido, A.A.</a:t>
                      </a:r>
                    </a:p>
                    <a:p>
                      <a:pPr>
                        <a:lnSpc>
                          <a:spcPct val="100000"/>
                        </a:lnSpc>
                      </a:pPr>
                      <a:endParaRPr lang="es-ES" sz="1400" b="0" dirty="0">
                        <a:solidFill>
                          <a:schemeClr val="bg1"/>
                        </a:solidFill>
                      </a:endParaRPr>
                    </a:p>
                    <a:p>
                      <a:pPr>
                        <a:lnSpc>
                          <a:spcPct val="100000"/>
                        </a:lnSpc>
                      </a:pPr>
                      <a:r>
                        <a:rPr lang="es-ES" sz="1400" b="1" dirty="0"/>
                        <a:t>Apellido, A. A. </a:t>
                      </a:r>
                      <a:r>
                        <a:rPr lang="es-ES" sz="1400" dirty="0"/>
                        <a:t>(Director/ Guionista/ Productor/…).</a:t>
                      </a:r>
                    </a:p>
                    <a:p>
                      <a:pPr>
                        <a:lnSpc>
                          <a:spcPct val="100000"/>
                        </a:lnSpc>
                      </a:pPr>
                      <a:endParaRPr lang="es-ES" sz="1400" b="1" dirty="0"/>
                    </a:p>
                    <a:p>
                      <a:pPr>
                        <a:lnSpc>
                          <a:spcPct val="100000"/>
                        </a:lnSpc>
                      </a:pPr>
                      <a:r>
                        <a:rPr lang="es-ES" sz="1400" b="1" dirty="0"/>
                        <a:t>Apellido, A. A. y Apellido, B. B. </a:t>
                      </a:r>
                      <a:r>
                        <a:rPr lang="es-ES" sz="1400" dirty="0"/>
                        <a:t>(Directores/Guionistas/ Productores/…).</a:t>
                      </a:r>
                    </a:p>
                    <a:p>
                      <a:pPr>
                        <a:lnSpc>
                          <a:spcPct val="100000"/>
                        </a:lnSpc>
                      </a:pPr>
                      <a:endParaRPr lang="es-ES" sz="1400" b="1" dirty="0"/>
                    </a:p>
                    <a:p>
                      <a:pPr>
                        <a:lnSpc>
                          <a:spcPct val="100000"/>
                        </a:lnSpc>
                      </a:pPr>
                      <a:r>
                        <a:rPr lang="es-ES" sz="1400" b="1" dirty="0"/>
                        <a:t>Apellido, A. A., Apellido, B. B. y Apellido, C. C. </a:t>
                      </a:r>
                      <a:r>
                        <a:rPr lang="es-ES" sz="1400" dirty="0"/>
                        <a:t>(Directores/Guionistas/ Productores/…).</a:t>
                      </a:r>
                      <a:endParaRPr lang="es-PE" sz="1400" b="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CFFFF"/>
                    </a:solidFill>
                  </a:tcPr>
                </a:tc>
                <a:tc>
                  <a:txBody>
                    <a:bodyPr/>
                    <a:lstStyle/>
                    <a:p>
                      <a:pPr>
                        <a:lnSpc>
                          <a:spcPct val="100000"/>
                        </a:lnSpc>
                      </a:pPr>
                      <a:r>
                        <a:rPr lang="es-ES" sz="1400" dirty="0"/>
                        <a:t>(Año). (Año, día de mes). (Año-año).</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CFFFF"/>
                    </a:solidFill>
                  </a:tcPr>
                </a:tc>
                <a:tc>
                  <a:txBody>
                    <a:bodyPr/>
                    <a:lstStyle/>
                    <a:p>
                      <a:pPr>
                        <a:lnSpc>
                          <a:spcPct val="100000"/>
                        </a:lnSpc>
                      </a:pPr>
                      <a:r>
                        <a:rPr lang="es-ES" sz="1400" i="1" dirty="0"/>
                        <a:t>Título del video/canción </a:t>
                      </a:r>
                      <a:r>
                        <a:rPr lang="es-ES" sz="1400" dirty="0"/>
                        <a:t>[Descripción].</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CFFFF"/>
                    </a:solidFill>
                  </a:tcPr>
                </a:tc>
                <a:tc>
                  <a:txBody>
                    <a:bodyPr/>
                    <a:lstStyle/>
                    <a:p>
                      <a:pPr>
                        <a:lnSpc>
                          <a:spcPct val="100000"/>
                        </a:lnSpc>
                      </a:pPr>
                      <a:r>
                        <a:rPr lang="es-ES" sz="1400" dirty="0"/>
                        <a:t>Empresa productora. Nombre de la Universidad.</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CFFFF"/>
                    </a:solidFill>
                  </a:tcPr>
                </a:tc>
                <a:tc>
                  <a:txBody>
                    <a:bodyPr/>
                    <a:lstStyle/>
                    <a:p>
                      <a:pPr>
                        <a:lnSpc>
                          <a:spcPct val="100000"/>
                        </a:lnSpc>
                      </a:pPr>
                      <a:r>
                        <a:rPr lang="es-ES" sz="1400" i="1" dirty="0">
                          <a:solidFill>
                            <a:schemeClr val="bg1"/>
                          </a:solidFill>
                        </a:rPr>
                        <a:t>https://xxxx</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CFFFF"/>
                    </a:solidFill>
                  </a:tcPr>
                </a:tc>
                <a:extLst>
                  <a:ext uri="{0D108BD9-81ED-4DB2-BD59-A6C34878D82A}">
                    <a16:rowId xmlns:a16="http://schemas.microsoft.com/office/drawing/2014/main" val="1351465598"/>
                  </a:ext>
                </a:extLst>
              </a:tr>
            </a:tbl>
          </a:graphicData>
        </a:graphic>
      </p:graphicFrame>
    </p:spTree>
    <p:extLst>
      <p:ext uri="{BB962C8B-B14F-4D97-AF65-F5344CB8AC3E}">
        <p14:creationId xmlns:p14="http://schemas.microsoft.com/office/powerpoint/2010/main" val="1631039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3" y="288980"/>
            <a:ext cx="6776147" cy="1150961"/>
          </a:xfrm>
        </p:spPr>
        <p:txBody>
          <a:bodyPr>
            <a:normAutofit fontScale="77500" lnSpcReduction="20000"/>
          </a:bodyPr>
          <a:lstStyle/>
          <a:p>
            <a:r>
              <a:rPr lang="es-ES" b="1" dirty="0"/>
              <a:t>Película o video </a:t>
            </a:r>
          </a:p>
          <a:p>
            <a:pPr marL="36900" indent="0">
              <a:buNone/>
            </a:pPr>
            <a:r>
              <a:rPr lang="es-ES" dirty="0"/>
              <a:t>Apellido, Inicial de nombre(s). (Director/Guionista/Productor/…). (Fecha). Título del video/película [Película/Video]. Empresa productora. </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99FFCC"/>
                </a:solidFill>
              </a:rPr>
              <a:t>5.2.2. MEDIOS AUDIOVISUALES</a:t>
            </a:r>
          </a:p>
          <a:p>
            <a:r>
              <a:rPr lang="es-ES" b="1" dirty="0">
                <a:solidFill>
                  <a:srgbClr val="99FFCC"/>
                </a:solidFill>
              </a:rPr>
              <a:t>5.2.2.1. Obras audiovisuales</a:t>
            </a:r>
            <a:endParaRPr lang="es-PE" b="1" dirty="0">
              <a:solidFill>
                <a:srgbClr val="99FFCC"/>
              </a:solidFill>
            </a:endParaRPr>
          </a:p>
        </p:txBody>
      </p:sp>
      <p:grpSp>
        <p:nvGrpSpPr>
          <p:cNvPr id="2" name="Grupo 1">
            <a:extLst>
              <a:ext uri="{FF2B5EF4-FFF2-40B4-BE49-F238E27FC236}">
                <a16:creationId xmlns:a16="http://schemas.microsoft.com/office/drawing/2014/main" id="{AA5AEA07-1669-F82B-293D-FE4842046470}"/>
              </a:ext>
            </a:extLst>
          </p:cNvPr>
          <p:cNvGrpSpPr/>
          <p:nvPr/>
        </p:nvGrpSpPr>
        <p:grpSpPr>
          <a:xfrm>
            <a:off x="4124800" y="1504663"/>
            <a:ext cx="6928547" cy="782191"/>
            <a:chOff x="5090765" y="1809161"/>
            <a:chExt cx="6187440" cy="3169238"/>
          </a:xfrm>
        </p:grpSpPr>
        <p:grpSp>
          <p:nvGrpSpPr>
            <p:cNvPr id="3" name="Grupo 2">
              <a:extLst>
                <a:ext uri="{FF2B5EF4-FFF2-40B4-BE49-F238E27FC236}">
                  <a16:creationId xmlns:a16="http://schemas.microsoft.com/office/drawing/2014/main" id="{3C500FCB-23C3-BA3D-962E-F93340764AAD}"/>
                </a:ext>
              </a:extLst>
            </p:cNvPr>
            <p:cNvGrpSpPr/>
            <p:nvPr/>
          </p:nvGrpSpPr>
          <p:grpSpPr>
            <a:xfrm>
              <a:off x="5090765" y="1809161"/>
              <a:ext cx="6187440" cy="3169237"/>
              <a:chOff x="4712677" y="1184910"/>
              <a:chExt cx="6166338" cy="3652495"/>
            </a:xfrm>
          </p:grpSpPr>
          <p:sp>
            <p:nvSpPr>
              <p:cNvPr id="9" name="Rectángulo 8">
                <a:extLst>
                  <a:ext uri="{FF2B5EF4-FFF2-40B4-BE49-F238E27FC236}">
                    <a16:creationId xmlns:a16="http://schemas.microsoft.com/office/drawing/2014/main" id="{FB447E64-7046-4F92-4136-25CB636BEF5B}"/>
                  </a:ext>
                </a:extLst>
              </p:cNvPr>
              <p:cNvSpPr/>
              <p:nvPr/>
            </p:nvSpPr>
            <p:spPr>
              <a:xfrm>
                <a:off x="4712677" y="1266091"/>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CuadroTexto 9">
                <a:extLst>
                  <a:ext uri="{FF2B5EF4-FFF2-40B4-BE49-F238E27FC236}">
                    <a16:creationId xmlns:a16="http://schemas.microsoft.com/office/drawing/2014/main" id="{47411C28-4DB3-1929-91BC-EFDE0B20E187}"/>
                  </a:ext>
                </a:extLst>
              </p:cNvPr>
              <p:cNvSpPr txBox="1"/>
              <p:nvPr/>
            </p:nvSpPr>
            <p:spPr>
              <a:xfrm>
                <a:off x="5239094" y="1184910"/>
                <a:ext cx="4868562" cy="1047928"/>
              </a:xfrm>
              <a:prstGeom prst="rect">
                <a:avLst/>
              </a:prstGeom>
              <a:noFill/>
              <a:ln>
                <a:noFill/>
              </a:ln>
            </p:spPr>
            <p:txBody>
              <a:bodyPr wrap="square">
                <a:spAutoFit/>
              </a:bodyPr>
              <a:lstStyle/>
              <a:p>
                <a:pPr marL="457200" indent="-457200">
                  <a:lnSpc>
                    <a:spcPct val="200000"/>
                  </a:lnSpc>
                </a:pPr>
                <a:r>
                  <a:rPr lang="es-ES" sz="1200" dirty="0">
                    <a:solidFill>
                      <a:schemeClr val="bg1"/>
                    </a:solidFill>
                  </a:rPr>
                  <a:t>Howard, R. (Director). (2001). Una mente brillante [Película]. Imagine </a:t>
                </a:r>
                <a:r>
                  <a:rPr lang="es-ES" sz="1200" dirty="0" err="1">
                    <a:solidFill>
                      <a:schemeClr val="bg1"/>
                    </a:solidFill>
                  </a:rPr>
                  <a:t>Entertainment</a:t>
                </a:r>
                <a:r>
                  <a:rPr lang="es-ES" sz="1200" dirty="0">
                    <a:solidFill>
                      <a:schemeClr val="bg1"/>
                    </a:solidFill>
                  </a:rPr>
                  <a:t>. </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7" name="Rectángulo 6">
              <a:extLst>
                <a:ext uri="{FF2B5EF4-FFF2-40B4-BE49-F238E27FC236}">
                  <a16:creationId xmlns:a16="http://schemas.microsoft.com/office/drawing/2014/main" id="{96FCDED3-83D5-CED0-A940-5F8BD062482F}"/>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8" name="Marcador de contenido 4">
            <a:extLst>
              <a:ext uri="{FF2B5EF4-FFF2-40B4-BE49-F238E27FC236}">
                <a16:creationId xmlns:a16="http://schemas.microsoft.com/office/drawing/2014/main" id="{39878FB5-4F98-3CB5-F511-CF27D995A742}"/>
              </a:ext>
            </a:extLst>
          </p:cNvPr>
          <p:cNvSpPr txBox="1">
            <a:spLocks/>
          </p:cNvSpPr>
          <p:nvPr/>
        </p:nvSpPr>
        <p:spPr>
          <a:xfrm>
            <a:off x="4052947" y="2490319"/>
            <a:ext cx="6622673" cy="938682"/>
          </a:xfrm>
          <a:prstGeom prst="rect">
            <a:avLst/>
          </a:prstGeom>
          <a:effectLst>
            <a:outerShdw blurRad="25400" dir="17880000">
              <a:srgbClr val="000000">
                <a:alpha val="46000"/>
              </a:srgbClr>
            </a:outerShdw>
          </a:effectLst>
        </p:spPr>
        <p:txBody>
          <a:bodyPr vert="horz" lIns="91440" tIns="45720" rIns="91440" bIns="45720" rtlCol="0" anchor="t">
            <a:normAutofit fontScale="700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dirty="0"/>
              <a:t>Seminario web (</a:t>
            </a:r>
            <a:r>
              <a:rPr lang="es-ES" dirty="0" err="1"/>
              <a:t>Webinar</a:t>
            </a:r>
            <a:r>
              <a:rPr lang="es-ES" dirty="0"/>
              <a:t>) </a:t>
            </a:r>
          </a:p>
          <a:p>
            <a:pPr marL="36900" indent="0">
              <a:buNone/>
            </a:pPr>
            <a:r>
              <a:rPr lang="es-ES" dirty="0"/>
              <a:t>Apellido, Inicial de nombre(s). (Año). Título del </a:t>
            </a:r>
            <a:r>
              <a:rPr lang="es-ES" dirty="0" err="1"/>
              <a:t>webinar</a:t>
            </a:r>
            <a:r>
              <a:rPr lang="es-ES" dirty="0"/>
              <a:t> [</a:t>
            </a:r>
            <a:r>
              <a:rPr lang="es-ES" dirty="0" err="1"/>
              <a:t>Webinar</a:t>
            </a:r>
            <a:r>
              <a:rPr lang="es-ES" dirty="0"/>
              <a:t>]. Nombre de la institución o universidad. https://xxxxx</a:t>
            </a:r>
            <a:endParaRPr lang="es-PE" dirty="0"/>
          </a:p>
        </p:txBody>
      </p:sp>
      <p:grpSp>
        <p:nvGrpSpPr>
          <p:cNvPr id="11" name="Grupo 10">
            <a:extLst>
              <a:ext uri="{FF2B5EF4-FFF2-40B4-BE49-F238E27FC236}">
                <a16:creationId xmlns:a16="http://schemas.microsoft.com/office/drawing/2014/main" id="{ED0B0C48-4D22-C1A2-FF30-923F05FD202B}"/>
              </a:ext>
            </a:extLst>
          </p:cNvPr>
          <p:cNvGrpSpPr/>
          <p:nvPr/>
        </p:nvGrpSpPr>
        <p:grpSpPr>
          <a:xfrm>
            <a:off x="4052947" y="3665589"/>
            <a:ext cx="6928547" cy="764806"/>
            <a:chOff x="5090765" y="1809161"/>
            <a:chExt cx="6187440" cy="3169238"/>
          </a:xfrm>
        </p:grpSpPr>
        <p:grpSp>
          <p:nvGrpSpPr>
            <p:cNvPr id="12" name="Grupo 11">
              <a:extLst>
                <a:ext uri="{FF2B5EF4-FFF2-40B4-BE49-F238E27FC236}">
                  <a16:creationId xmlns:a16="http://schemas.microsoft.com/office/drawing/2014/main" id="{6F4B4870-9D8E-E097-E6CF-C1C5CE27BE31}"/>
                </a:ext>
              </a:extLst>
            </p:cNvPr>
            <p:cNvGrpSpPr/>
            <p:nvPr/>
          </p:nvGrpSpPr>
          <p:grpSpPr>
            <a:xfrm>
              <a:off x="5090765" y="1809161"/>
              <a:ext cx="6187440" cy="3169237"/>
              <a:chOff x="4712677" y="1184910"/>
              <a:chExt cx="6166338" cy="3652495"/>
            </a:xfrm>
          </p:grpSpPr>
          <p:sp>
            <p:nvSpPr>
              <p:cNvPr id="14" name="Rectángulo 13">
                <a:extLst>
                  <a:ext uri="{FF2B5EF4-FFF2-40B4-BE49-F238E27FC236}">
                    <a16:creationId xmlns:a16="http://schemas.microsoft.com/office/drawing/2014/main" id="{88018F54-CFFD-E994-9D7D-68A9F3ACE00E}"/>
                  </a:ext>
                </a:extLst>
              </p:cNvPr>
              <p:cNvSpPr/>
              <p:nvPr/>
            </p:nvSpPr>
            <p:spPr>
              <a:xfrm>
                <a:off x="4712677" y="1266091"/>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5" name="CuadroTexto 14">
                <a:extLst>
                  <a:ext uri="{FF2B5EF4-FFF2-40B4-BE49-F238E27FC236}">
                    <a16:creationId xmlns:a16="http://schemas.microsoft.com/office/drawing/2014/main" id="{BA068592-A43E-0B06-BEE8-8516507B409B}"/>
                  </a:ext>
                </a:extLst>
              </p:cNvPr>
              <p:cNvSpPr txBox="1"/>
              <p:nvPr/>
            </p:nvSpPr>
            <p:spPr>
              <a:xfrm>
                <a:off x="5239094" y="1184910"/>
                <a:ext cx="4868562" cy="1996399"/>
              </a:xfrm>
              <a:prstGeom prst="rect">
                <a:avLst/>
              </a:prstGeom>
              <a:noFill/>
              <a:ln>
                <a:noFill/>
              </a:ln>
            </p:spPr>
            <p:txBody>
              <a:bodyPr wrap="square">
                <a:spAutoFit/>
              </a:bodyPr>
              <a:lstStyle/>
              <a:p>
                <a:pPr marL="457200" indent="-457200">
                  <a:lnSpc>
                    <a:spcPct val="200000"/>
                  </a:lnSpc>
                </a:pPr>
                <a:r>
                  <a:rPr lang="es-ES" sz="1200" dirty="0">
                    <a:solidFill>
                      <a:schemeClr val="bg1"/>
                    </a:solidFill>
                  </a:rPr>
                  <a:t>Sánchez, C. (2020). Trucos y secretos para una presentación de un trabajo escrito [</a:t>
                </a:r>
                <a:r>
                  <a:rPr lang="es-ES" sz="1200" dirty="0" err="1">
                    <a:solidFill>
                      <a:schemeClr val="bg1"/>
                    </a:solidFill>
                  </a:rPr>
                  <a:t>Webinar</a:t>
                </a:r>
                <a:r>
                  <a:rPr lang="es-ES" sz="1200" dirty="0">
                    <a:solidFill>
                      <a:schemeClr val="bg1"/>
                    </a:solidFill>
                  </a:rPr>
                  <a:t>]. Instituto Misiones. https://educacion.org/webinar/123948/</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13" name="Rectángulo 12">
              <a:extLst>
                <a:ext uri="{FF2B5EF4-FFF2-40B4-BE49-F238E27FC236}">
                  <a16:creationId xmlns:a16="http://schemas.microsoft.com/office/drawing/2014/main" id="{3B9A8CAA-7FC8-A27E-6BA3-76413C4D0FCC}"/>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6" name="Marcador de contenido 4">
            <a:extLst>
              <a:ext uri="{FF2B5EF4-FFF2-40B4-BE49-F238E27FC236}">
                <a16:creationId xmlns:a16="http://schemas.microsoft.com/office/drawing/2014/main" id="{3442206E-23D6-2E9F-2DF1-A49B72D1E049}"/>
              </a:ext>
            </a:extLst>
          </p:cNvPr>
          <p:cNvSpPr txBox="1">
            <a:spLocks/>
          </p:cNvSpPr>
          <p:nvPr/>
        </p:nvSpPr>
        <p:spPr>
          <a:xfrm>
            <a:off x="4052947" y="4683982"/>
            <a:ext cx="6622673" cy="938682"/>
          </a:xfrm>
          <a:prstGeom prst="rect">
            <a:avLst/>
          </a:prstGeom>
          <a:effectLst>
            <a:outerShdw blurRad="25400" dir="17880000">
              <a:srgbClr val="000000">
                <a:alpha val="46000"/>
              </a:srgbClr>
            </a:outerShdw>
          </a:effectLst>
        </p:spPr>
        <p:txBody>
          <a:bodyPr vert="horz" lIns="91440" tIns="45720" rIns="91440" bIns="45720" rtlCol="0" anchor="t">
            <a:normAutofit fontScale="700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dirty="0"/>
              <a:t>Video de YouTube </a:t>
            </a:r>
          </a:p>
          <a:p>
            <a:pPr marL="36900" indent="0">
              <a:buNone/>
            </a:pPr>
            <a:r>
              <a:rPr lang="es-ES" dirty="0"/>
              <a:t>Nombre del canal / Apellido, Inicial de nombre(s). [Nombre del canal]. (Año, día de mes). Título del video [Video]. YouTube. https://xxxxx</a:t>
            </a:r>
            <a:endParaRPr lang="es-PE" dirty="0"/>
          </a:p>
        </p:txBody>
      </p:sp>
      <p:grpSp>
        <p:nvGrpSpPr>
          <p:cNvPr id="17" name="Grupo 16">
            <a:extLst>
              <a:ext uri="{FF2B5EF4-FFF2-40B4-BE49-F238E27FC236}">
                <a16:creationId xmlns:a16="http://schemas.microsoft.com/office/drawing/2014/main" id="{6BE15A93-755C-384B-0222-7C87C9325F6F}"/>
              </a:ext>
            </a:extLst>
          </p:cNvPr>
          <p:cNvGrpSpPr/>
          <p:nvPr/>
        </p:nvGrpSpPr>
        <p:grpSpPr>
          <a:xfrm>
            <a:off x="4052947" y="5622664"/>
            <a:ext cx="6928547" cy="777392"/>
            <a:chOff x="5090765" y="1809161"/>
            <a:chExt cx="6187440" cy="3221391"/>
          </a:xfrm>
        </p:grpSpPr>
        <p:grpSp>
          <p:nvGrpSpPr>
            <p:cNvPr id="18" name="Grupo 17">
              <a:extLst>
                <a:ext uri="{FF2B5EF4-FFF2-40B4-BE49-F238E27FC236}">
                  <a16:creationId xmlns:a16="http://schemas.microsoft.com/office/drawing/2014/main" id="{1ED40FC2-8313-7345-6F41-B555CE067A57}"/>
                </a:ext>
              </a:extLst>
            </p:cNvPr>
            <p:cNvGrpSpPr/>
            <p:nvPr/>
          </p:nvGrpSpPr>
          <p:grpSpPr>
            <a:xfrm>
              <a:off x="5090765" y="1809161"/>
              <a:ext cx="6187440" cy="3221391"/>
              <a:chOff x="4712677" y="1184910"/>
              <a:chExt cx="6166338" cy="3712602"/>
            </a:xfrm>
          </p:grpSpPr>
          <p:sp>
            <p:nvSpPr>
              <p:cNvPr id="20" name="Rectángulo 19">
                <a:extLst>
                  <a:ext uri="{FF2B5EF4-FFF2-40B4-BE49-F238E27FC236}">
                    <a16:creationId xmlns:a16="http://schemas.microsoft.com/office/drawing/2014/main" id="{F656E8BA-E10F-4A5F-7FC9-D41217A27427}"/>
                  </a:ext>
                </a:extLst>
              </p:cNvPr>
              <p:cNvSpPr/>
              <p:nvPr/>
            </p:nvSpPr>
            <p:spPr>
              <a:xfrm>
                <a:off x="4712677" y="1266091"/>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1" name="CuadroTexto 20">
                <a:extLst>
                  <a:ext uri="{FF2B5EF4-FFF2-40B4-BE49-F238E27FC236}">
                    <a16:creationId xmlns:a16="http://schemas.microsoft.com/office/drawing/2014/main" id="{B3945C79-D85D-5050-C116-C9CDB5388F06}"/>
                  </a:ext>
                </a:extLst>
              </p:cNvPr>
              <p:cNvSpPr txBox="1"/>
              <p:nvPr/>
            </p:nvSpPr>
            <p:spPr>
              <a:xfrm>
                <a:off x="5239094" y="1184910"/>
                <a:ext cx="4868562" cy="3712602"/>
              </a:xfrm>
              <a:prstGeom prst="rect">
                <a:avLst/>
              </a:prstGeom>
              <a:noFill/>
              <a:ln>
                <a:noFill/>
              </a:ln>
            </p:spPr>
            <p:txBody>
              <a:bodyPr wrap="square">
                <a:spAutoFit/>
              </a:bodyPr>
              <a:lstStyle/>
              <a:p>
                <a:pPr marL="457200" indent="-457200">
                  <a:lnSpc>
                    <a:spcPct val="200000"/>
                  </a:lnSpc>
                </a:pPr>
                <a:r>
                  <a:rPr lang="es-ES" sz="1200" dirty="0">
                    <a:solidFill>
                      <a:schemeClr val="bg1"/>
                    </a:solidFill>
                  </a:rPr>
                  <a:t>DW Español. (2020, 14 de mayo). El impacto de COVID-19 en la salud mental [Video]. YouTube. https://www.youtube.com/watch?v=UkU6Wadw8DQ</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19" name="Rectángulo 18">
              <a:extLst>
                <a:ext uri="{FF2B5EF4-FFF2-40B4-BE49-F238E27FC236}">
                  <a16:creationId xmlns:a16="http://schemas.microsoft.com/office/drawing/2014/main" id="{0EB99D31-4DE9-969E-2E4F-75397A7D6288}"/>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1971648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3" y="2769639"/>
            <a:ext cx="6776147" cy="1150961"/>
          </a:xfrm>
        </p:spPr>
        <p:txBody>
          <a:bodyPr>
            <a:normAutofit fontScale="70000" lnSpcReduction="20000"/>
          </a:bodyPr>
          <a:lstStyle/>
          <a:p>
            <a:r>
              <a:rPr lang="es-ES" b="1" dirty="0"/>
              <a:t>Podcast </a:t>
            </a:r>
          </a:p>
          <a:p>
            <a:pPr marL="36900" indent="0">
              <a:buNone/>
            </a:pPr>
            <a:r>
              <a:rPr lang="es-ES" dirty="0"/>
              <a:t>Apellido, Inicial de nombre(s). (Anfitrión). (Año-año/Año-presente). Título de podcast [Podcast de audio/video]. Nombre de Empresa. https://xxxxx</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99FFCC"/>
                </a:solidFill>
              </a:rPr>
              <a:t>5.2.2. MEDIOS AUDIOVISUALES</a:t>
            </a:r>
          </a:p>
        </p:txBody>
      </p:sp>
      <p:grpSp>
        <p:nvGrpSpPr>
          <p:cNvPr id="2" name="Grupo 1">
            <a:extLst>
              <a:ext uri="{FF2B5EF4-FFF2-40B4-BE49-F238E27FC236}">
                <a16:creationId xmlns:a16="http://schemas.microsoft.com/office/drawing/2014/main" id="{AA5AEA07-1669-F82B-293D-FE4842046470}"/>
              </a:ext>
            </a:extLst>
          </p:cNvPr>
          <p:cNvGrpSpPr/>
          <p:nvPr/>
        </p:nvGrpSpPr>
        <p:grpSpPr>
          <a:xfrm>
            <a:off x="4196653" y="4225003"/>
            <a:ext cx="6928547" cy="1398557"/>
            <a:chOff x="5090765" y="1809161"/>
            <a:chExt cx="6187440" cy="3169238"/>
          </a:xfrm>
        </p:grpSpPr>
        <p:grpSp>
          <p:nvGrpSpPr>
            <p:cNvPr id="3" name="Grupo 2">
              <a:extLst>
                <a:ext uri="{FF2B5EF4-FFF2-40B4-BE49-F238E27FC236}">
                  <a16:creationId xmlns:a16="http://schemas.microsoft.com/office/drawing/2014/main" id="{3C500FCB-23C3-BA3D-962E-F93340764AAD}"/>
                </a:ext>
              </a:extLst>
            </p:cNvPr>
            <p:cNvGrpSpPr/>
            <p:nvPr/>
          </p:nvGrpSpPr>
          <p:grpSpPr>
            <a:xfrm>
              <a:off x="5090765" y="1809161"/>
              <a:ext cx="6187440" cy="3169237"/>
              <a:chOff x="4712677" y="1184910"/>
              <a:chExt cx="6166338" cy="3652495"/>
            </a:xfrm>
          </p:grpSpPr>
          <p:sp>
            <p:nvSpPr>
              <p:cNvPr id="9" name="Rectángulo 8">
                <a:extLst>
                  <a:ext uri="{FF2B5EF4-FFF2-40B4-BE49-F238E27FC236}">
                    <a16:creationId xmlns:a16="http://schemas.microsoft.com/office/drawing/2014/main" id="{FB447E64-7046-4F92-4136-25CB636BEF5B}"/>
                  </a:ext>
                </a:extLst>
              </p:cNvPr>
              <p:cNvSpPr/>
              <p:nvPr/>
            </p:nvSpPr>
            <p:spPr>
              <a:xfrm>
                <a:off x="4712677" y="1266091"/>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CuadroTexto 9">
                <a:extLst>
                  <a:ext uri="{FF2B5EF4-FFF2-40B4-BE49-F238E27FC236}">
                    <a16:creationId xmlns:a16="http://schemas.microsoft.com/office/drawing/2014/main" id="{47411C28-4DB3-1929-91BC-EFDE0B20E187}"/>
                  </a:ext>
                </a:extLst>
              </p:cNvPr>
              <p:cNvSpPr txBox="1"/>
              <p:nvPr/>
            </p:nvSpPr>
            <p:spPr>
              <a:xfrm>
                <a:off x="5239094" y="1184910"/>
                <a:ext cx="4868562" cy="2030250"/>
              </a:xfrm>
              <a:prstGeom prst="rect">
                <a:avLst/>
              </a:prstGeom>
              <a:noFill/>
              <a:ln>
                <a:noFill/>
              </a:ln>
            </p:spPr>
            <p:txBody>
              <a:bodyPr wrap="square">
                <a:spAutoFit/>
              </a:bodyPr>
              <a:lstStyle/>
              <a:p>
                <a:pPr marL="457200" indent="-457200">
                  <a:lnSpc>
                    <a:spcPct val="200000"/>
                  </a:lnSpc>
                </a:pPr>
                <a:r>
                  <a:rPr lang="es-ES" sz="1200" dirty="0">
                    <a:solidFill>
                      <a:schemeClr val="bg1"/>
                    </a:solidFill>
                  </a:rPr>
                  <a:t>Guzmán, F. (Anfitrión). (2016-presente). Libros de motivación [Podcast]. Spotify. https://open.spotify.com/show/1bd4G7YGET </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7" name="Rectángulo 6">
              <a:extLst>
                <a:ext uri="{FF2B5EF4-FFF2-40B4-BE49-F238E27FC236}">
                  <a16:creationId xmlns:a16="http://schemas.microsoft.com/office/drawing/2014/main" id="{96FCDED3-83D5-CED0-A940-5F8BD062482F}"/>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22" name="Marcador de texto 5">
            <a:extLst>
              <a:ext uri="{FF2B5EF4-FFF2-40B4-BE49-F238E27FC236}">
                <a16:creationId xmlns:a16="http://schemas.microsoft.com/office/drawing/2014/main" id="{6DD76B21-A30C-D55F-11B8-C34256A444DA}"/>
              </a:ext>
            </a:extLst>
          </p:cNvPr>
          <p:cNvSpPr txBox="1">
            <a:spLocks/>
          </p:cNvSpPr>
          <p:nvPr/>
        </p:nvSpPr>
        <p:spPr>
          <a:xfrm>
            <a:off x="3529518" y="2037814"/>
            <a:ext cx="3706889" cy="301625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b="1" dirty="0">
                <a:solidFill>
                  <a:srgbClr val="99FFCC"/>
                </a:solidFill>
              </a:rPr>
              <a:t>5.2.2.2. Obras de audio</a:t>
            </a:r>
            <a:endParaRPr lang="es-PE" b="1" dirty="0">
              <a:solidFill>
                <a:srgbClr val="99FFCC"/>
              </a:solidFill>
            </a:endParaRPr>
          </a:p>
        </p:txBody>
      </p:sp>
    </p:spTree>
    <p:extLst>
      <p:ext uri="{BB962C8B-B14F-4D97-AF65-F5344CB8AC3E}">
        <p14:creationId xmlns:p14="http://schemas.microsoft.com/office/powerpoint/2010/main" val="272939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3" y="280287"/>
            <a:ext cx="6776147" cy="1150961"/>
          </a:xfrm>
        </p:spPr>
        <p:txBody>
          <a:bodyPr>
            <a:normAutofit fontScale="92500" lnSpcReduction="20000"/>
          </a:bodyPr>
          <a:lstStyle/>
          <a:p>
            <a:r>
              <a:rPr lang="es-ES" b="1" dirty="0"/>
              <a:t>Infografía</a:t>
            </a:r>
            <a:r>
              <a:rPr lang="es-ES" dirty="0"/>
              <a:t> </a:t>
            </a:r>
          </a:p>
          <a:p>
            <a:pPr marL="36900" indent="0">
              <a:buNone/>
            </a:pPr>
            <a:r>
              <a:rPr lang="es-ES" dirty="0"/>
              <a:t>Apellido, Inicial de nombre(s). (Año). Título de la infografía [Infografía]. Nombre de Empresa o Institución. https://xxxxx</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99FFCC"/>
                </a:solidFill>
              </a:rPr>
              <a:t>5.2.2. MEDIOS AUDIOVISUALES</a:t>
            </a:r>
          </a:p>
        </p:txBody>
      </p:sp>
      <p:grpSp>
        <p:nvGrpSpPr>
          <p:cNvPr id="2" name="Grupo 1">
            <a:extLst>
              <a:ext uri="{FF2B5EF4-FFF2-40B4-BE49-F238E27FC236}">
                <a16:creationId xmlns:a16="http://schemas.microsoft.com/office/drawing/2014/main" id="{AA5AEA07-1669-F82B-293D-FE4842046470}"/>
              </a:ext>
            </a:extLst>
          </p:cNvPr>
          <p:cNvGrpSpPr/>
          <p:nvPr/>
        </p:nvGrpSpPr>
        <p:grpSpPr>
          <a:xfrm>
            <a:off x="4196653" y="1431248"/>
            <a:ext cx="6928547" cy="2091520"/>
            <a:chOff x="5090765" y="1809161"/>
            <a:chExt cx="6187440" cy="3169238"/>
          </a:xfrm>
        </p:grpSpPr>
        <p:grpSp>
          <p:nvGrpSpPr>
            <p:cNvPr id="3" name="Grupo 2">
              <a:extLst>
                <a:ext uri="{FF2B5EF4-FFF2-40B4-BE49-F238E27FC236}">
                  <a16:creationId xmlns:a16="http://schemas.microsoft.com/office/drawing/2014/main" id="{3C500FCB-23C3-BA3D-962E-F93340764AAD}"/>
                </a:ext>
              </a:extLst>
            </p:cNvPr>
            <p:cNvGrpSpPr/>
            <p:nvPr/>
          </p:nvGrpSpPr>
          <p:grpSpPr>
            <a:xfrm>
              <a:off x="5090765" y="1809161"/>
              <a:ext cx="6187440" cy="3169237"/>
              <a:chOff x="4712677" y="1184910"/>
              <a:chExt cx="6166338" cy="3652495"/>
            </a:xfrm>
          </p:grpSpPr>
          <p:sp>
            <p:nvSpPr>
              <p:cNvPr id="9" name="Rectángulo 8">
                <a:extLst>
                  <a:ext uri="{FF2B5EF4-FFF2-40B4-BE49-F238E27FC236}">
                    <a16:creationId xmlns:a16="http://schemas.microsoft.com/office/drawing/2014/main" id="{FB447E64-7046-4F92-4136-25CB636BEF5B}"/>
                  </a:ext>
                </a:extLst>
              </p:cNvPr>
              <p:cNvSpPr/>
              <p:nvPr/>
            </p:nvSpPr>
            <p:spPr>
              <a:xfrm>
                <a:off x="4712677" y="1266091"/>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CuadroTexto 9">
                <a:extLst>
                  <a:ext uri="{FF2B5EF4-FFF2-40B4-BE49-F238E27FC236}">
                    <a16:creationId xmlns:a16="http://schemas.microsoft.com/office/drawing/2014/main" id="{47411C28-4DB3-1929-91BC-EFDE0B20E187}"/>
                  </a:ext>
                </a:extLst>
              </p:cNvPr>
              <p:cNvSpPr txBox="1"/>
              <p:nvPr/>
            </p:nvSpPr>
            <p:spPr>
              <a:xfrm>
                <a:off x="5239094" y="1184910"/>
                <a:ext cx="4868562" cy="2647543"/>
              </a:xfrm>
              <a:prstGeom prst="rect">
                <a:avLst/>
              </a:prstGeom>
              <a:noFill/>
              <a:ln>
                <a:noFill/>
              </a:ln>
            </p:spPr>
            <p:txBody>
              <a:bodyPr wrap="square">
                <a:spAutoFit/>
              </a:bodyPr>
              <a:lstStyle/>
              <a:p>
                <a:pPr marL="457200" indent="-457200">
                  <a:lnSpc>
                    <a:spcPct val="200000"/>
                  </a:lnSpc>
                </a:pPr>
                <a:r>
                  <a:rPr lang="es-ES" sz="1200" dirty="0">
                    <a:solidFill>
                      <a:schemeClr val="bg1"/>
                    </a:solidFill>
                  </a:rPr>
                  <a:t>Martín, E. (2021). Infografía Día Mundial del Medio Ambiente 2021: Oportunidades y beneficios de la restauración [Infografía]. </a:t>
                </a:r>
                <a:r>
                  <a:rPr lang="es-ES" sz="1200" dirty="0" err="1">
                    <a:solidFill>
                      <a:schemeClr val="bg1"/>
                    </a:solidFill>
                  </a:rPr>
                  <a:t>Iagua</a:t>
                </a:r>
                <a:r>
                  <a:rPr lang="es-ES" sz="1200" dirty="0">
                    <a:solidFill>
                      <a:schemeClr val="bg1"/>
                    </a:solidFill>
                  </a:rPr>
                  <a:t>. https://www.iagua.es/sites/default/files/styles/thumbnail-830xxxx/public/infografia-dia-m </a:t>
                </a:r>
                <a:r>
                  <a:rPr lang="es-ES" sz="1200" dirty="0" err="1">
                    <a:solidFill>
                      <a:schemeClr val="bg1"/>
                    </a:solidFill>
                  </a:rPr>
                  <a:t>undial-del-medioambiente.jpg?itok</a:t>
                </a:r>
                <a:r>
                  <a:rPr lang="es-ES" sz="1200" dirty="0">
                    <a:solidFill>
                      <a:schemeClr val="bg1"/>
                    </a:solidFill>
                  </a:rPr>
                  <a:t>=</a:t>
                </a:r>
                <a:r>
                  <a:rPr lang="es-ES" sz="1200" dirty="0" err="1">
                    <a:solidFill>
                      <a:schemeClr val="bg1"/>
                    </a:solidFill>
                  </a:rPr>
                  <a:t>lviAohVO</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7" name="Rectángulo 6">
              <a:extLst>
                <a:ext uri="{FF2B5EF4-FFF2-40B4-BE49-F238E27FC236}">
                  <a16:creationId xmlns:a16="http://schemas.microsoft.com/office/drawing/2014/main" id="{96FCDED3-83D5-CED0-A940-5F8BD062482F}"/>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grpSp>
      <p:sp>
        <p:nvSpPr>
          <p:cNvPr id="22" name="Marcador de texto 5">
            <a:extLst>
              <a:ext uri="{FF2B5EF4-FFF2-40B4-BE49-F238E27FC236}">
                <a16:creationId xmlns:a16="http://schemas.microsoft.com/office/drawing/2014/main" id="{6DD76B21-A30C-D55F-11B8-C34256A444DA}"/>
              </a:ext>
            </a:extLst>
          </p:cNvPr>
          <p:cNvSpPr txBox="1">
            <a:spLocks/>
          </p:cNvSpPr>
          <p:nvPr/>
        </p:nvSpPr>
        <p:spPr>
          <a:xfrm>
            <a:off x="-228600" y="2724809"/>
            <a:ext cx="3706889" cy="301625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b="1" dirty="0">
                <a:solidFill>
                  <a:srgbClr val="99FFCC"/>
                </a:solidFill>
              </a:rPr>
              <a:t>5.2.2.3. Obras visuales</a:t>
            </a:r>
            <a:endParaRPr lang="es-PE" b="1" dirty="0">
              <a:solidFill>
                <a:srgbClr val="99FFCC"/>
              </a:solidFill>
            </a:endParaRPr>
          </a:p>
        </p:txBody>
      </p:sp>
      <p:sp>
        <p:nvSpPr>
          <p:cNvPr id="8" name="Marcador de contenido 4">
            <a:extLst>
              <a:ext uri="{FF2B5EF4-FFF2-40B4-BE49-F238E27FC236}">
                <a16:creationId xmlns:a16="http://schemas.microsoft.com/office/drawing/2014/main" id="{33008EEE-DD47-F75F-4027-E5FC2827B02E}"/>
              </a:ext>
            </a:extLst>
          </p:cNvPr>
          <p:cNvSpPr txBox="1">
            <a:spLocks/>
          </p:cNvSpPr>
          <p:nvPr/>
        </p:nvSpPr>
        <p:spPr>
          <a:xfrm>
            <a:off x="4196653" y="3657453"/>
            <a:ext cx="6776147" cy="1150961"/>
          </a:xfrm>
          <a:prstGeom prst="rect">
            <a:avLst/>
          </a:prstGeom>
          <a:effectLst>
            <a:outerShdw blurRad="25400" dir="17880000">
              <a:srgbClr val="000000">
                <a:alpha val="46000"/>
              </a:srgbClr>
            </a:outerShdw>
          </a:effectLst>
        </p:spPr>
        <p:txBody>
          <a:bodyPr vert="horz" lIns="91440" tIns="45720" rIns="91440" bIns="45720" rtlCol="0" anchor="t">
            <a:normAutofit fontScale="700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b="1" dirty="0"/>
              <a:t>Mapa </a:t>
            </a:r>
          </a:p>
          <a:p>
            <a:pPr marL="36900" indent="0">
              <a:buNone/>
            </a:pPr>
            <a:r>
              <a:rPr lang="es-ES" dirty="0"/>
              <a:t>Empresa o apellido, Inicial de nombre(s). (Año). Título del mapa [Mapa o descripción del mapa]. Nombre de empresa o institución. https://xxxxx</a:t>
            </a:r>
            <a:endParaRPr lang="es-PE" dirty="0"/>
          </a:p>
        </p:txBody>
      </p:sp>
      <p:grpSp>
        <p:nvGrpSpPr>
          <p:cNvPr id="11" name="Grupo 10">
            <a:extLst>
              <a:ext uri="{FF2B5EF4-FFF2-40B4-BE49-F238E27FC236}">
                <a16:creationId xmlns:a16="http://schemas.microsoft.com/office/drawing/2014/main" id="{F03EF029-256A-BABD-2A1B-037C9F7F654B}"/>
              </a:ext>
            </a:extLst>
          </p:cNvPr>
          <p:cNvGrpSpPr/>
          <p:nvPr/>
        </p:nvGrpSpPr>
        <p:grpSpPr>
          <a:xfrm>
            <a:off x="4196653" y="4695299"/>
            <a:ext cx="6928547" cy="2045033"/>
            <a:chOff x="5090765" y="1809161"/>
            <a:chExt cx="6187440" cy="3169238"/>
          </a:xfrm>
        </p:grpSpPr>
        <p:grpSp>
          <p:nvGrpSpPr>
            <p:cNvPr id="12" name="Grupo 11">
              <a:extLst>
                <a:ext uri="{FF2B5EF4-FFF2-40B4-BE49-F238E27FC236}">
                  <a16:creationId xmlns:a16="http://schemas.microsoft.com/office/drawing/2014/main" id="{B5C1303B-027C-1D53-B061-6FA216D8749A}"/>
                </a:ext>
              </a:extLst>
            </p:cNvPr>
            <p:cNvGrpSpPr/>
            <p:nvPr/>
          </p:nvGrpSpPr>
          <p:grpSpPr>
            <a:xfrm>
              <a:off x="5090765" y="1809161"/>
              <a:ext cx="6187440" cy="3169237"/>
              <a:chOff x="4712677" y="1184910"/>
              <a:chExt cx="6166338" cy="3652495"/>
            </a:xfrm>
          </p:grpSpPr>
          <p:sp>
            <p:nvSpPr>
              <p:cNvPr id="14" name="Rectángulo 13">
                <a:extLst>
                  <a:ext uri="{FF2B5EF4-FFF2-40B4-BE49-F238E27FC236}">
                    <a16:creationId xmlns:a16="http://schemas.microsoft.com/office/drawing/2014/main" id="{60598F00-3E06-1C1A-09F7-E69E1E46E7B8}"/>
                  </a:ext>
                </a:extLst>
              </p:cNvPr>
              <p:cNvSpPr/>
              <p:nvPr/>
            </p:nvSpPr>
            <p:spPr>
              <a:xfrm>
                <a:off x="4712677" y="1266091"/>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5" name="CuadroTexto 14">
                <a:extLst>
                  <a:ext uri="{FF2B5EF4-FFF2-40B4-BE49-F238E27FC236}">
                    <a16:creationId xmlns:a16="http://schemas.microsoft.com/office/drawing/2014/main" id="{E2404A6F-AA1C-5442-BD09-2831B885CDDA}"/>
                  </a:ext>
                </a:extLst>
              </p:cNvPr>
              <p:cNvSpPr txBox="1"/>
              <p:nvPr/>
            </p:nvSpPr>
            <p:spPr>
              <a:xfrm>
                <a:off x="5239094" y="1184910"/>
                <a:ext cx="4868562" cy="2647543"/>
              </a:xfrm>
              <a:prstGeom prst="rect">
                <a:avLst/>
              </a:prstGeom>
              <a:noFill/>
              <a:ln>
                <a:noFill/>
              </a:ln>
            </p:spPr>
            <p:txBody>
              <a:bodyPr wrap="square">
                <a:spAutoFit/>
              </a:bodyPr>
              <a:lstStyle/>
              <a:p>
                <a:pPr marL="457200" indent="-457200">
                  <a:lnSpc>
                    <a:spcPct val="200000"/>
                  </a:lnSpc>
                </a:pPr>
                <a:r>
                  <a:rPr lang="es-ES" sz="1200" dirty="0">
                    <a:solidFill>
                      <a:schemeClr val="bg1"/>
                    </a:solidFill>
                  </a:rPr>
                  <a:t>Steven, C. (s.f.). Mapa de los Altos Andes del Norte del Perú [Mapa]. </a:t>
                </a:r>
                <a:r>
                  <a:rPr lang="es-ES" sz="1200" dirty="0" err="1">
                    <a:solidFill>
                      <a:schemeClr val="bg1"/>
                    </a:solidFill>
                  </a:rPr>
                  <a:t>ResearchGate</a:t>
                </a:r>
                <a:r>
                  <a:rPr lang="es-ES" sz="1200" dirty="0">
                    <a:solidFill>
                      <a:schemeClr val="bg1"/>
                    </a:solidFill>
                  </a:rPr>
                  <a:t>. Recuperado el 12 de diciembre de 2021, de https://www.researchgate.net/figure/ Figura-1-Mapa-de-los-Altos-Andes-del-Norte-del-Peru-principalmente-las-cordilleras_fi g9_320719200</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13" name="Rectángulo 12">
              <a:extLst>
                <a:ext uri="{FF2B5EF4-FFF2-40B4-BE49-F238E27FC236}">
                  <a16:creationId xmlns:a16="http://schemas.microsoft.com/office/drawing/2014/main" id="{5D379DA5-3208-584D-B61E-B378707526EA}"/>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grpSp>
      <p:sp>
        <p:nvSpPr>
          <p:cNvPr id="16" name="Globo: línea doblada con barra de énfasis 15">
            <a:extLst>
              <a:ext uri="{FF2B5EF4-FFF2-40B4-BE49-F238E27FC236}">
                <a16:creationId xmlns:a16="http://schemas.microsoft.com/office/drawing/2014/main" id="{5BE3DA92-9A61-04EA-68EB-963EB8492B78}"/>
              </a:ext>
            </a:extLst>
          </p:cNvPr>
          <p:cNvSpPr/>
          <p:nvPr/>
        </p:nvSpPr>
        <p:spPr>
          <a:xfrm flipH="1">
            <a:off x="510098" y="4474802"/>
            <a:ext cx="2229491" cy="1527430"/>
          </a:xfrm>
          <a:prstGeom prst="accentCallout2">
            <a:avLst>
              <a:gd name="adj1" fmla="val 18750"/>
              <a:gd name="adj2" fmla="val -8333"/>
              <a:gd name="adj3" fmla="val 18750"/>
              <a:gd name="adj4" fmla="val -16667"/>
              <a:gd name="adj5" fmla="val 16190"/>
              <a:gd name="adj6" fmla="val -86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Nota: Cuando no tiene fecha, incluya una fecha de recuperación antes de la URL.</a:t>
            </a:r>
            <a:endParaRPr lang="es-PE" b="1" dirty="0"/>
          </a:p>
        </p:txBody>
      </p:sp>
    </p:spTree>
    <p:extLst>
      <p:ext uri="{BB962C8B-B14F-4D97-AF65-F5344CB8AC3E}">
        <p14:creationId xmlns:p14="http://schemas.microsoft.com/office/powerpoint/2010/main" val="275953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3" y="280287"/>
            <a:ext cx="6776147" cy="1150961"/>
          </a:xfrm>
        </p:spPr>
        <p:txBody>
          <a:bodyPr>
            <a:normAutofit fontScale="92500" lnSpcReduction="20000"/>
          </a:bodyPr>
          <a:lstStyle/>
          <a:p>
            <a:r>
              <a:rPr lang="es-ES" b="1" dirty="0"/>
              <a:t>Fotografía</a:t>
            </a:r>
            <a:r>
              <a:rPr lang="es-ES" dirty="0"/>
              <a:t> </a:t>
            </a:r>
          </a:p>
          <a:p>
            <a:pPr marL="36900" indent="0">
              <a:buNone/>
            </a:pPr>
            <a:r>
              <a:rPr lang="es-ES" dirty="0"/>
              <a:t>Apellido, Inicial de nombre(s). (Año). Título de la fotografía [Fotografía]. Nombre de Empresa o Institución. https://xxxxx</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99FFCC"/>
                </a:solidFill>
              </a:rPr>
              <a:t>5.2.2. MEDIOS AUDIOVISUALES</a:t>
            </a:r>
          </a:p>
        </p:txBody>
      </p:sp>
      <p:grpSp>
        <p:nvGrpSpPr>
          <p:cNvPr id="2" name="Grupo 1">
            <a:extLst>
              <a:ext uri="{FF2B5EF4-FFF2-40B4-BE49-F238E27FC236}">
                <a16:creationId xmlns:a16="http://schemas.microsoft.com/office/drawing/2014/main" id="{AA5AEA07-1669-F82B-293D-FE4842046470}"/>
              </a:ext>
            </a:extLst>
          </p:cNvPr>
          <p:cNvGrpSpPr/>
          <p:nvPr/>
        </p:nvGrpSpPr>
        <p:grpSpPr>
          <a:xfrm>
            <a:off x="4196653" y="1431248"/>
            <a:ext cx="6928547" cy="1663532"/>
            <a:chOff x="5090765" y="1809161"/>
            <a:chExt cx="6187440" cy="3169238"/>
          </a:xfrm>
        </p:grpSpPr>
        <p:grpSp>
          <p:nvGrpSpPr>
            <p:cNvPr id="3" name="Grupo 2">
              <a:extLst>
                <a:ext uri="{FF2B5EF4-FFF2-40B4-BE49-F238E27FC236}">
                  <a16:creationId xmlns:a16="http://schemas.microsoft.com/office/drawing/2014/main" id="{3C500FCB-23C3-BA3D-962E-F93340764AAD}"/>
                </a:ext>
              </a:extLst>
            </p:cNvPr>
            <p:cNvGrpSpPr/>
            <p:nvPr/>
          </p:nvGrpSpPr>
          <p:grpSpPr>
            <a:xfrm>
              <a:off x="5090765" y="1809161"/>
              <a:ext cx="6187440" cy="3169237"/>
              <a:chOff x="4712677" y="1184910"/>
              <a:chExt cx="6166338" cy="3652495"/>
            </a:xfrm>
          </p:grpSpPr>
          <p:sp>
            <p:nvSpPr>
              <p:cNvPr id="9" name="Rectángulo 8">
                <a:extLst>
                  <a:ext uri="{FF2B5EF4-FFF2-40B4-BE49-F238E27FC236}">
                    <a16:creationId xmlns:a16="http://schemas.microsoft.com/office/drawing/2014/main" id="{FB447E64-7046-4F92-4136-25CB636BEF5B}"/>
                  </a:ext>
                </a:extLst>
              </p:cNvPr>
              <p:cNvSpPr/>
              <p:nvPr/>
            </p:nvSpPr>
            <p:spPr>
              <a:xfrm>
                <a:off x="4712677" y="1266091"/>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CuadroTexto 9">
                <a:extLst>
                  <a:ext uri="{FF2B5EF4-FFF2-40B4-BE49-F238E27FC236}">
                    <a16:creationId xmlns:a16="http://schemas.microsoft.com/office/drawing/2014/main" id="{47411C28-4DB3-1929-91BC-EFDE0B20E187}"/>
                  </a:ext>
                </a:extLst>
              </p:cNvPr>
              <p:cNvSpPr txBox="1"/>
              <p:nvPr/>
            </p:nvSpPr>
            <p:spPr>
              <a:xfrm>
                <a:off x="5239094" y="1184910"/>
                <a:ext cx="4868562" cy="2002565"/>
              </a:xfrm>
              <a:prstGeom prst="rect">
                <a:avLst/>
              </a:prstGeom>
              <a:noFill/>
              <a:ln>
                <a:noFill/>
              </a:ln>
            </p:spPr>
            <p:txBody>
              <a:bodyPr wrap="square">
                <a:spAutoFit/>
              </a:bodyPr>
              <a:lstStyle/>
              <a:p>
                <a:pPr marL="457200" indent="-457200">
                  <a:lnSpc>
                    <a:spcPct val="200000"/>
                  </a:lnSpc>
                </a:pPr>
                <a:r>
                  <a:rPr lang="es-ES" sz="1200" dirty="0" err="1">
                    <a:solidFill>
                      <a:schemeClr val="bg1"/>
                    </a:solidFill>
                  </a:rPr>
                  <a:t>Ernane</a:t>
                </a:r>
                <a:r>
                  <a:rPr lang="es-ES" sz="1200" dirty="0">
                    <a:solidFill>
                      <a:schemeClr val="bg1"/>
                    </a:solidFill>
                  </a:rPr>
                  <a:t>, J. (2021). Jaguar de las cenizas [Fotografía]. </a:t>
                </a:r>
                <a:r>
                  <a:rPr lang="es-ES" sz="1200" dirty="0" err="1">
                    <a:solidFill>
                      <a:schemeClr val="bg1"/>
                    </a:solidFill>
                  </a:rPr>
                  <a:t>National</a:t>
                </a:r>
                <a:r>
                  <a:rPr lang="es-ES" sz="1200" dirty="0">
                    <a:solidFill>
                      <a:schemeClr val="bg1"/>
                    </a:solidFill>
                  </a:rPr>
                  <a:t> </a:t>
                </a:r>
                <a:r>
                  <a:rPr lang="es-ES" sz="1200" dirty="0" err="1">
                    <a:solidFill>
                      <a:schemeClr val="bg1"/>
                    </a:solidFill>
                  </a:rPr>
                  <a:t>Geographic</a:t>
                </a:r>
                <a:r>
                  <a:rPr lang="es-ES" sz="1200" dirty="0">
                    <a:solidFill>
                      <a:schemeClr val="bg1"/>
                    </a:solidFill>
                  </a:rPr>
                  <a:t> España. https://www.nationalgeographic.com.es/fotografia/foto-del-dia/jaguar-cenizas_17630</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7" name="Rectángulo 6">
              <a:extLst>
                <a:ext uri="{FF2B5EF4-FFF2-40B4-BE49-F238E27FC236}">
                  <a16:creationId xmlns:a16="http://schemas.microsoft.com/office/drawing/2014/main" id="{96FCDED3-83D5-CED0-A940-5F8BD062482F}"/>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grpSp>
      <p:sp>
        <p:nvSpPr>
          <p:cNvPr id="22" name="Marcador de texto 5">
            <a:extLst>
              <a:ext uri="{FF2B5EF4-FFF2-40B4-BE49-F238E27FC236}">
                <a16:creationId xmlns:a16="http://schemas.microsoft.com/office/drawing/2014/main" id="{6DD76B21-A30C-D55F-11B8-C34256A444DA}"/>
              </a:ext>
            </a:extLst>
          </p:cNvPr>
          <p:cNvSpPr txBox="1">
            <a:spLocks/>
          </p:cNvSpPr>
          <p:nvPr/>
        </p:nvSpPr>
        <p:spPr>
          <a:xfrm>
            <a:off x="-228600" y="2724809"/>
            <a:ext cx="3706889" cy="301625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b="1" dirty="0">
                <a:solidFill>
                  <a:srgbClr val="99FFCC"/>
                </a:solidFill>
              </a:rPr>
              <a:t>5.2.2.3. Obras visuales</a:t>
            </a:r>
            <a:endParaRPr lang="es-PE" b="1" dirty="0">
              <a:solidFill>
                <a:srgbClr val="99FFCC"/>
              </a:solidFill>
            </a:endParaRPr>
          </a:p>
        </p:txBody>
      </p:sp>
      <p:sp>
        <p:nvSpPr>
          <p:cNvPr id="8" name="Marcador de contenido 4">
            <a:extLst>
              <a:ext uri="{FF2B5EF4-FFF2-40B4-BE49-F238E27FC236}">
                <a16:creationId xmlns:a16="http://schemas.microsoft.com/office/drawing/2014/main" id="{33008EEE-DD47-F75F-4027-E5FC2827B02E}"/>
              </a:ext>
            </a:extLst>
          </p:cNvPr>
          <p:cNvSpPr txBox="1">
            <a:spLocks/>
          </p:cNvSpPr>
          <p:nvPr/>
        </p:nvSpPr>
        <p:spPr>
          <a:xfrm>
            <a:off x="4196653" y="3657453"/>
            <a:ext cx="6776147" cy="1150961"/>
          </a:xfrm>
          <a:prstGeom prst="rect">
            <a:avLst/>
          </a:prstGeom>
          <a:effectLst>
            <a:outerShdw blurRad="25400" dir="17880000">
              <a:srgbClr val="000000">
                <a:alpha val="46000"/>
              </a:srgbClr>
            </a:outerShdw>
          </a:effectLst>
        </p:spPr>
        <p:txBody>
          <a:bodyPr vert="horz" lIns="91440" tIns="45720" rIns="91440" bIns="45720" rtlCol="0" anchor="t">
            <a:normAutofit fontScale="775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PE" b="1" dirty="0"/>
              <a:t>Diapositivas de PowerPoint </a:t>
            </a:r>
          </a:p>
          <a:p>
            <a:pPr marL="36900" indent="0">
              <a:buNone/>
            </a:pPr>
            <a:r>
              <a:rPr lang="es-PE" dirty="0"/>
              <a:t>Apellido, Inicial de nombre(s). (Año). Título de la diapositiva [Diapositiva]. Nombre de empresa, institución o sitio web. https://xxxxx</a:t>
            </a:r>
          </a:p>
        </p:txBody>
      </p:sp>
      <p:grpSp>
        <p:nvGrpSpPr>
          <p:cNvPr id="11" name="Grupo 10">
            <a:extLst>
              <a:ext uri="{FF2B5EF4-FFF2-40B4-BE49-F238E27FC236}">
                <a16:creationId xmlns:a16="http://schemas.microsoft.com/office/drawing/2014/main" id="{F03EF029-256A-BABD-2A1B-037C9F7F654B}"/>
              </a:ext>
            </a:extLst>
          </p:cNvPr>
          <p:cNvGrpSpPr/>
          <p:nvPr/>
        </p:nvGrpSpPr>
        <p:grpSpPr>
          <a:xfrm>
            <a:off x="4196653" y="4695299"/>
            <a:ext cx="6928547" cy="2045033"/>
            <a:chOff x="5090765" y="1809161"/>
            <a:chExt cx="6187440" cy="3169238"/>
          </a:xfrm>
        </p:grpSpPr>
        <p:grpSp>
          <p:nvGrpSpPr>
            <p:cNvPr id="12" name="Grupo 11">
              <a:extLst>
                <a:ext uri="{FF2B5EF4-FFF2-40B4-BE49-F238E27FC236}">
                  <a16:creationId xmlns:a16="http://schemas.microsoft.com/office/drawing/2014/main" id="{B5C1303B-027C-1D53-B061-6FA216D8749A}"/>
                </a:ext>
              </a:extLst>
            </p:cNvPr>
            <p:cNvGrpSpPr/>
            <p:nvPr/>
          </p:nvGrpSpPr>
          <p:grpSpPr>
            <a:xfrm>
              <a:off x="5090765" y="1809161"/>
              <a:ext cx="6187440" cy="3169237"/>
              <a:chOff x="4712677" y="1184910"/>
              <a:chExt cx="6166338" cy="3652495"/>
            </a:xfrm>
          </p:grpSpPr>
          <p:sp>
            <p:nvSpPr>
              <p:cNvPr id="14" name="Rectángulo 13">
                <a:extLst>
                  <a:ext uri="{FF2B5EF4-FFF2-40B4-BE49-F238E27FC236}">
                    <a16:creationId xmlns:a16="http://schemas.microsoft.com/office/drawing/2014/main" id="{60598F00-3E06-1C1A-09F7-E69E1E46E7B8}"/>
                  </a:ext>
                </a:extLst>
              </p:cNvPr>
              <p:cNvSpPr/>
              <p:nvPr/>
            </p:nvSpPr>
            <p:spPr>
              <a:xfrm>
                <a:off x="4712677" y="1266091"/>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5" name="CuadroTexto 14">
                <a:extLst>
                  <a:ext uri="{FF2B5EF4-FFF2-40B4-BE49-F238E27FC236}">
                    <a16:creationId xmlns:a16="http://schemas.microsoft.com/office/drawing/2014/main" id="{E2404A6F-AA1C-5442-BD09-2831B885CDDA}"/>
                  </a:ext>
                </a:extLst>
              </p:cNvPr>
              <p:cNvSpPr txBox="1"/>
              <p:nvPr/>
            </p:nvSpPr>
            <p:spPr>
              <a:xfrm>
                <a:off x="5239094" y="1184910"/>
                <a:ext cx="4868562" cy="2048087"/>
              </a:xfrm>
              <a:prstGeom prst="rect">
                <a:avLst/>
              </a:prstGeom>
              <a:noFill/>
              <a:ln>
                <a:noFill/>
              </a:ln>
            </p:spPr>
            <p:txBody>
              <a:bodyPr wrap="square">
                <a:spAutoFit/>
              </a:bodyPr>
              <a:lstStyle/>
              <a:p>
                <a:pPr marL="457200" indent="-457200">
                  <a:lnSpc>
                    <a:spcPct val="200000"/>
                  </a:lnSpc>
                </a:pPr>
                <a:r>
                  <a:rPr lang="es-ES" sz="1200" dirty="0">
                    <a:solidFill>
                      <a:schemeClr val="bg1"/>
                    </a:solidFill>
                  </a:rPr>
                  <a:t>Izaga, S. (2011). Estrategias de enseñanza y aprendizaje [Diapositiva]. </a:t>
                </a:r>
                <a:r>
                  <a:rPr lang="es-ES" sz="1200" dirty="0" err="1">
                    <a:solidFill>
                      <a:schemeClr val="bg1"/>
                    </a:solidFill>
                  </a:rPr>
                  <a:t>Slideshare</a:t>
                </a:r>
                <a:r>
                  <a:rPr lang="es-ES" sz="1200" dirty="0">
                    <a:solidFill>
                      <a:schemeClr val="bg1"/>
                    </a:solidFill>
                  </a:rPr>
                  <a:t>. https://es.slideshare.net/Shirleyizaga/ppt-s15-estrategias-de-enseanza-y-aprendizaje</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13" name="Rectángulo 12">
              <a:extLst>
                <a:ext uri="{FF2B5EF4-FFF2-40B4-BE49-F238E27FC236}">
                  <a16:creationId xmlns:a16="http://schemas.microsoft.com/office/drawing/2014/main" id="{5D379DA5-3208-584D-B61E-B378707526EA}"/>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grpSp>
    </p:spTree>
    <p:extLst>
      <p:ext uri="{BB962C8B-B14F-4D97-AF65-F5344CB8AC3E}">
        <p14:creationId xmlns:p14="http://schemas.microsoft.com/office/powerpoint/2010/main" val="2893454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p:txBody>
          <a:bodyPr/>
          <a:lstStyle/>
          <a:p>
            <a:r>
              <a:rPr lang="es-ES" dirty="0"/>
              <a:t>5.1. ELEMENTOS DE LA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855633" y="1168399"/>
            <a:ext cx="6411924" cy="4521202"/>
          </a:xfrm>
        </p:spPr>
        <p:txBody>
          <a:bodyPr/>
          <a:lstStyle/>
          <a:p>
            <a:r>
              <a:rPr lang="es-ES" b="1" dirty="0">
                <a:solidFill>
                  <a:srgbClr val="FFC000"/>
                </a:solidFill>
              </a:rPr>
              <a:t>Autor: </a:t>
            </a:r>
            <a:r>
              <a:rPr lang="es-ES" dirty="0"/>
              <a:t>¿Quién es el autor de esta obra? </a:t>
            </a:r>
          </a:p>
          <a:p>
            <a:r>
              <a:rPr lang="es-ES" b="1" dirty="0">
                <a:solidFill>
                  <a:srgbClr val="FFC000"/>
                </a:solidFill>
              </a:rPr>
              <a:t>Fecha: </a:t>
            </a:r>
            <a:r>
              <a:rPr lang="es-ES" dirty="0"/>
              <a:t>¿En qué año se publicó esta obra? </a:t>
            </a:r>
          </a:p>
          <a:p>
            <a:r>
              <a:rPr lang="es-ES" b="1" dirty="0">
                <a:solidFill>
                  <a:srgbClr val="FFC000"/>
                </a:solidFill>
              </a:rPr>
              <a:t>Título: </a:t>
            </a:r>
            <a:r>
              <a:rPr lang="es-ES" dirty="0"/>
              <a:t>¿Cuál es el título de esta obra? </a:t>
            </a:r>
          </a:p>
          <a:p>
            <a:r>
              <a:rPr lang="es-ES" b="1" dirty="0">
                <a:solidFill>
                  <a:srgbClr val="FFC000"/>
                </a:solidFill>
              </a:rPr>
              <a:t>Fuente: </a:t>
            </a:r>
            <a:r>
              <a:rPr lang="es-ES" dirty="0"/>
              <a:t>¿Dónde se puede ubicar esta obra?</a:t>
            </a:r>
            <a:endParaRPr lang="es-PE" dirty="0"/>
          </a:p>
          <a:p>
            <a:pPr marL="36900" indent="0">
              <a:buNone/>
            </a:pP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p:txBody>
          <a:bodyPr/>
          <a:lstStyle/>
          <a:p>
            <a:r>
              <a:rPr lang="es-ES" dirty="0"/>
              <a:t>Una referencia tiene generalmente cuatro elementos: autor, fecha, título y fuente. Cada elemento responde a una pregunta: </a:t>
            </a:r>
          </a:p>
          <a:p>
            <a:endParaRPr lang="es-PE" dirty="0"/>
          </a:p>
        </p:txBody>
      </p:sp>
      <p:sp>
        <p:nvSpPr>
          <p:cNvPr id="7" name="Globo: línea doblada con barra de énfasis 6">
            <a:extLst>
              <a:ext uri="{FF2B5EF4-FFF2-40B4-BE49-F238E27FC236}">
                <a16:creationId xmlns:a16="http://schemas.microsoft.com/office/drawing/2014/main" id="{AD43819C-E090-09BF-7927-00FA74FCD8A6}"/>
              </a:ext>
            </a:extLst>
          </p:cNvPr>
          <p:cNvSpPr/>
          <p:nvPr/>
        </p:nvSpPr>
        <p:spPr>
          <a:xfrm>
            <a:off x="8061595" y="4162171"/>
            <a:ext cx="2587593" cy="1527430"/>
          </a:xfrm>
          <a:prstGeom prst="accentCallout2">
            <a:avLst>
              <a:gd name="adj1" fmla="val 18750"/>
              <a:gd name="adj2" fmla="val -8333"/>
              <a:gd name="adj3" fmla="val 18750"/>
              <a:gd name="adj4" fmla="val -16667"/>
              <a:gd name="adj5" fmla="val 16190"/>
              <a:gd name="adj6" fmla="val -86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Las referencias van con sangría francesa de 1,27 cm.</a:t>
            </a:r>
            <a:endParaRPr lang="es-PE" b="1" dirty="0"/>
          </a:p>
        </p:txBody>
      </p:sp>
    </p:spTree>
    <p:extLst>
      <p:ext uri="{BB962C8B-B14F-4D97-AF65-F5344CB8AC3E}">
        <p14:creationId xmlns:p14="http://schemas.microsoft.com/office/powerpoint/2010/main" val="2875418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4" y="537925"/>
            <a:ext cx="6411924" cy="635687"/>
          </a:xfrm>
        </p:spPr>
        <p:txBody>
          <a:bodyPr/>
          <a:lstStyle/>
          <a:p>
            <a:r>
              <a:rPr lang="es-ES" b="1" dirty="0"/>
              <a:t>Modelo</a:t>
            </a:r>
            <a:r>
              <a:rPr lang="es-ES" dirty="0"/>
              <a:t> </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99FFCC"/>
                </a:solidFill>
              </a:rPr>
              <a:t>5.2.3. MEDIOS EN LINEA</a:t>
            </a:r>
          </a:p>
          <a:p>
            <a:r>
              <a:rPr lang="es-ES" b="1" dirty="0">
                <a:solidFill>
                  <a:srgbClr val="99FFCC"/>
                </a:solidFill>
              </a:rPr>
              <a:t>5.2.3.1. Redes sociales</a:t>
            </a:r>
            <a:endParaRPr lang="es-PE" b="1" dirty="0">
              <a:solidFill>
                <a:srgbClr val="99FFCC"/>
              </a:solidFill>
            </a:endParaRPr>
          </a:p>
        </p:txBody>
      </p:sp>
      <p:graphicFrame>
        <p:nvGraphicFramePr>
          <p:cNvPr id="8" name="Tabla 7">
            <a:extLst>
              <a:ext uri="{FF2B5EF4-FFF2-40B4-BE49-F238E27FC236}">
                <a16:creationId xmlns:a16="http://schemas.microsoft.com/office/drawing/2014/main" id="{1F247BB1-41A2-CE42-382A-BAF2269BEA09}"/>
              </a:ext>
            </a:extLst>
          </p:cNvPr>
          <p:cNvGraphicFramePr>
            <a:graphicFrameLocks noGrp="1"/>
          </p:cNvGraphicFramePr>
          <p:nvPr>
            <p:extLst>
              <p:ext uri="{D42A27DB-BD31-4B8C-83A1-F6EECF244321}">
                <p14:modId xmlns:p14="http://schemas.microsoft.com/office/powerpoint/2010/main" val="2782751799"/>
              </p:ext>
            </p:extLst>
          </p:nvPr>
        </p:nvGraphicFramePr>
        <p:xfrm>
          <a:off x="3771900" y="1173612"/>
          <a:ext cx="8177272" cy="5227977"/>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1088851854"/>
                    </a:ext>
                  </a:extLst>
                </a:gridCol>
                <a:gridCol w="781874">
                  <a:extLst>
                    <a:ext uri="{9D8B030D-6E8A-4147-A177-3AD203B41FA5}">
                      <a16:colId xmlns:a16="http://schemas.microsoft.com/office/drawing/2014/main" val="272860205"/>
                    </a:ext>
                  </a:extLst>
                </a:gridCol>
                <a:gridCol w="1270628">
                  <a:extLst>
                    <a:ext uri="{9D8B030D-6E8A-4147-A177-3AD203B41FA5}">
                      <a16:colId xmlns:a16="http://schemas.microsoft.com/office/drawing/2014/main" val="318724293"/>
                    </a:ext>
                  </a:extLst>
                </a:gridCol>
                <a:gridCol w="2290860">
                  <a:extLst>
                    <a:ext uri="{9D8B030D-6E8A-4147-A177-3AD203B41FA5}">
                      <a16:colId xmlns:a16="http://schemas.microsoft.com/office/drawing/2014/main" val="332684586"/>
                    </a:ext>
                  </a:extLst>
                </a:gridCol>
                <a:gridCol w="2290860">
                  <a:extLst>
                    <a:ext uri="{9D8B030D-6E8A-4147-A177-3AD203B41FA5}">
                      <a16:colId xmlns:a16="http://schemas.microsoft.com/office/drawing/2014/main" val="3919864184"/>
                    </a:ext>
                  </a:extLst>
                </a:gridCol>
              </a:tblGrid>
              <a:tr h="397130">
                <a:tc rowSpan="2">
                  <a:txBody>
                    <a:bodyPr/>
                    <a:lstStyle/>
                    <a:p>
                      <a:r>
                        <a:rPr lang="es-ES" sz="1600" b="1" dirty="0">
                          <a:solidFill>
                            <a:schemeClr val="bg1"/>
                          </a:solidFill>
                        </a:rPr>
                        <a:t>Autor</a:t>
                      </a:r>
                      <a:endParaRPr lang="es-PE" sz="16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rowSpan="2">
                  <a:txBody>
                    <a:bodyPr/>
                    <a:lstStyle/>
                    <a:p>
                      <a:r>
                        <a:rPr lang="es-ES" sz="1600" b="1" dirty="0">
                          <a:solidFill>
                            <a:schemeClr val="bg1"/>
                          </a:solidFill>
                        </a:rPr>
                        <a:t>Fecha </a:t>
                      </a:r>
                      <a:endParaRPr lang="es-PE" sz="16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rowSpan="2">
                  <a:txBody>
                    <a:bodyPr/>
                    <a:lstStyle/>
                    <a:p>
                      <a:r>
                        <a:rPr lang="es-ES" sz="1600" b="1" dirty="0">
                          <a:solidFill>
                            <a:schemeClr val="bg1"/>
                          </a:solidFill>
                        </a:rPr>
                        <a:t>Título</a:t>
                      </a:r>
                      <a:endParaRPr lang="es-PE" sz="16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gridSpan="2">
                  <a:txBody>
                    <a:bodyPr/>
                    <a:lstStyle/>
                    <a:p>
                      <a:pPr algn="ctr"/>
                      <a:r>
                        <a:rPr lang="es-ES" sz="1600" b="1" dirty="0">
                          <a:solidFill>
                            <a:schemeClr val="bg1"/>
                          </a:solidFill>
                        </a:rPr>
                        <a:t>Fuente</a:t>
                      </a:r>
                      <a:endParaRPr lang="es-PE" sz="16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hMerge="1">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95291477"/>
                  </a:ext>
                </a:extLst>
              </a:tr>
              <a:tr h="620176">
                <a:tc vMerge="1">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vMerge="1">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vMerge="1">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s-ES" sz="1600" b="1" dirty="0"/>
                        <a:t>Productor del contenido </a:t>
                      </a:r>
                      <a:endParaRPr lang="es-PE" sz="16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a:txBody>
                    <a:bodyPr/>
                    <a:lstStyle/>
                    <a:p>
                      <a:pPr algn="ctr"/>
                      <a:r>
                        <a:rPr lang="es-ES" sz="1600" b="1" dirty="0">
                          <a:solidFill>
                            <a:schemeClr val="bg1"/>
                          </a:solidFill>
                        </a:rPr>
                        <a:t>URL</a:t>
                      </a:r>
                      <a:endParaRPr lang="es-PE" sz="16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748698972"/>
                  </a:ext>
                </a:extLst>
              </a:tr>
              <a:tr h="4210671">
                <a:tc>
                  <a:txBody>
                    <a:bodyPr/>
                    <a:lstStyle/>
                    <a:p>
                      <a:pPr>
                        <a:lnSpc>
                          <a:spcPct val="100000"/>
                        </a:lnSpc>
                      </a:pPr>
                      <a:r>
                        <a:rPr lang="es-ES" sz="1400" b="1" dirty="0"/>
                        <a:t>Twitter</a:t>
                      </a:r>
                      <a:r>
                        <a:rPr lang="es-ES" sz="1400" dirty="0"/>
                        <a:t>: </a:t>
                      </a:r>
                    </a:p>
                    <a:p>
                      <a:pPr>
                        <a:lnSpc>
                          <a:spcPct val="100000"/>
                        </a:lnSpc>
                      </a:pPr>
                      <a:r>
                        <a:rPr lang="es-ES" sz="1400" dirty="0"/>
                        <a:t>Apellido, A. A. [@nombre de usuario] </a:t>
                      </a:r>
                    </a:p>
                    <a:p>
                      <a:pPr>
                        <a:lnSpc>
                          <a:spcPct val="100000"/>
                        </a:lnSpc>
                      </a:pPr>
                      <a:endParaRPr lang="es-ES" sz="1400" dirty="0"/>
                    </a:p>
                    <a:p>
                      <a:pPr>
                        <a:lnSpc>
                          <a:spcPct val="100000"/>
                        </a:lnSpc>
                      </a:pPr>
                      <a:r>
                        <a:rPr lang="es-ES" sz="1400" dirty="0"/>
                        <a:t>Nombre de grupo [@nombre de usuario] </a:t>
                      </a:r>
                    </a:p>
                    <a:p>
                      <a:pPr>
                        <a:lnSpc>
                          <a:spcPct val="100000"/>
                        </a:lnSpc>
                      </a:pPr>
                      <a:endParaRPr lang="es-ES" sz="1400" dirty="0"/>
                    </a:p>
                    <a:p>
                      <a:pPr>
                        <a:lnSpc>
                          <a:spcPct val="100000"/>
                        </a:lnSpc>
                      </a:pPr>
                      <a:r>
                        <a:rPr lang="es-ES" sz="1400" b="1" dirty="0"/>
                        <a:t>Facebook</a:t>
                      </a:r>
                      <a:r>
                        <a:rPr lang="es-ES" sz="1400" dirty="0"/>
                        <a:t>: </a:t>
                      </a:r>
                    </a:p>
                    <a:p>
                      <a:pPr>
                        <a:lnSpc>
                          <a:spcPct val="100000"/>
                        </a:lnSpc>
                      </a:pPr>
                      <a:r>
                        <a:rPr lang="es-ES" sz="1400" dirty="0"/>
                        <a:t>Autor, A. A.</a:t>
                      </a:r>
                    </a:p>
                    <a:p>
                      <a:pPr>
                        <a:lnSpc>
                          <a:spcPct val="100000"/>
                        </a:lnSpc>
                      </a:pPr>
                      <a:endParaRPr lang="es-ES" sz="1400" dirty="0"/>
                    </a:p>
                    <a:p>
                      <a:pPr>
                        <a:lnSpc>
                          <a:spcPct val="100000"/>
                        </a:lnSpc>
                      </a:pPr>
                      <a:r>
                        <a:rPr lang="es-ES" sz="1400" dirty="0"/>
                        <a:t> Nombre de usuario. </a:t>
                      </a:r>
                    </a:p>
                    <a:p>
                      <a:pPr>
                        <a:lnSpc>
                          <a:spcPct val="100000"/>
                        </a:lnSpc>
                      </a:pPr>
                      <a:endParaRPr lang="es-ES" sz="1400" dirty="0"/>
                    </a:p>
                    <a:p>
                      <a:pPr>
                        <a:lnSpc>
                          <a:spcPct val="100000"/>
                        </a:lnSpc>
                      </a:pPr>
                      <a:r>
                        <a:rPr lang="es-ES" sz="1400" dirty="0"/>
                        <a:t>Nombre de grupo</a:t>
                      </a:r>
                      <a:endParaRPr lang="es-PE" sz="1400" b="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CFFFF"/>
                    </a:solidFill>
                  </a:tcPr>
                </a:tc>
                <a:tc>
                  <a:txBody>
                    <a:bodyPr/>
                    <a:lstStyle/>
                    <a:p>
                      <a:pPr>
                        <a:lnSpc>
                          <a:spcPct val="100000"/>
                        </a:lnSpc>
                      </a:pPr>
                      <a:r>
                        <a:rPr lang="es-ES" sz="1400" dirty="0"/>
                        <a:t>(s.f.). (Año, día de mes).</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CFFFF"/>
                    </a:solidFill>
                  </a:tcPr>
                </a:tc>
                <a:tc>
                  <a:txBody>
                    <a:bodyPr/>
                    <a:lstStyle/>
                    <a:p>
                      <a:pPr>
                        <a:lnSpc>
                          <a:spcPct val="100000"/>
                        </a:lnSpc>
                      </a:pPr>
                      <a:r>
                        <a:rPr lang="es-ES" sz="1400" i="1" dirty="0"/>
                        <a:t>Contenido de la publicación hasta las primeras 20 palabras </a:t>
                      </a:r>
                      <a:r>
                        <a:rPr lang="es-ES" sz="1400" dirty="0"/>
                        <a:t>[Descripción de audiovisuales].].</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CFFFF"/>
                    </a:solidFill>
                  </a:tcPr>
                </a:tc>
                <a:tc>
                  <a:txBody>
                    <a:bodyPr/>
                    <a:lstStyle/>
                    <a:p>
                      <a:pPr>
                        <a:lnSpc>
                          <a:spcPct val="100000"/>
                        </a:lnSpc>
                      </a:pPr>
                      <a:r>
                        <a:rPr lang="es-PE" sz="1400" dirty="0"/>
                        <a:t>Nombre del sitio.</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CFFFF"/>
                    </a:solidFill>
                  </a:tcPr>
                </a:tc>
                <a:tc>
                  <a:txBody>
                    <a:bodyPr/>
                    <a:lstStyle/>
                    <a:p>
                      <a:pPr>
                        <a:lnSpc>
                          <a:spcPct val="100000"/>
                        </a:lnSpc>
                      </a:pPr>
                      <a:r>
                        <a:rPr lang="es-ES" sz="1400" i="1" dirty="0">
                          <a:solidFill>
                            <a:schemeClr val="bg1"/>
                          </a:solidFill>
                        </a:rPr>
                        <a:t>https://xxxx</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CFFFF"/>
                    </a:solidFill>
                  </a:tcPr>
                </a:tc>
                <a:extLst>
                  <a:ext uri="{0D108BD9-81ED-4DB2-BD59-A6C34878D82A}">
                    <a16:rowId xmlns:a16="http://schemas.microsoft.com/office/drawing/2014/main" val="1351465598"/>
                  </a:ext>
                </a:extLst>
              </a:tr>
            </a:tbl>
          </a:graphicData>
        </a:graphic>
      </p:graphicFrame>
    </p:spTree>
    <p:extLst>
      <p:ext uri="{BB962C8B-B14F-4D97-AF65-F5344CB8AC3E}">
        <p14:creationId xmlns:p14="http://schemas.microsoft.com/office/powerpoint/2010/main" val="804092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3" y="288980"/>
            <a:ext cx="6776147" cy="1150961"/>
          </a:xfrm>
        </p:spPr>
        <p:txBody>
          <a:bodyPr>
            <a:normAutofit fontScale="92500" lnSpcReduction="20000"/>
          </a:bodyPr>
          <a:lstStyle/>
          <a:p>
            <a:r>
              <a:rPr lang="es-ES" b="1" dirty="0"/>
              <a:t>Twitter </a:t>
            </a:r>
          </a:p>
          <a:p>
            <a:pPr marL="36900" indent="0">
              <a:buNone/>
            </a:pPr>
            <a:r>
              <a:rPr lang="es-ES" dirty="0"/>
              <a:t>Apellido, Inicial del nombre(s). [@usuario de Twitter]. (Año, día de mes). Título del tuit [Tuit]. Twitter. https://xxxxx</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99FFCC"/>
                </a:solidFill>
              </a:rPr>
              <a:t>5.2.3. MEDIOS EN LINEA</a:t>
            </a:r>
          </a:p>
          <a:p>
            <a:r>
              <a:rPr lang="es-ES" b="1" dirty="0">
                <a:solidFill>
                  <a:srgbClr val="99FFCC"/>
                </a:solidFill>
              </a:rPr>
              <a:t>5.2.3.1. Redes sociales</a:t>
            </a:r>
            <a:endParaRPr lang="es-PE" b="1" dirty="0">
              <a:solidFill>
                <a:srgbClr val="99FFCC"/>
              </a:solidFill>
            </a:endParaRPr>
          </a:p>
        </p:txBody>
      </p:sp>
      <p:grpSp>
        <p:nvGrpSpPr>
          <p:cNvPr id="2" name="Grupo 1">
            <a:extLst>
              <a:ext uri="{FF2B5EF4-FFF2-40B4-BE49-F238E27FC236}">
                <a16:creationId xmlns:a16="http://schemas.microsoft.com/office/drawing/2014/main" id="{AA5AEA07-1669-F82B-293D-FE4842046470}"/>
              </a:ext>
            </a:extLst>
          </p:cNvPr>
          <p:cNvGrpSpPr/>
          <p:nvPr/>
        </p:nvGrpSpPr>
        <p:grpSpPr>
          <a:xfrm>
            <a:off x="4124800" y="1504663"/>
            <a:ext cx="6928547" cy="1398557"/>
            <a:chOff x="5090765" y="1809161"/>
            <a:chExt cx="6187440" cy="3169238"/>
          </a:xfrm>
        </p:grpSpPr>
        <p:grpSp>
          <p:nvGrpSpPr>
            <p:cNvPr id="3" name="Grupo 2">
              <a:extLst>
                <a:ext uri="{FF2B5EF4-FFF2-40B4-BE49-F238E27FC236}">
                  <a16:creationId xmlns:a16="http://schemas.microsoft.com/office/drawing/2014/main" id="{3C500FCB-23C3-BA3D-962E-F93340764AAD}"/>
                </a:ext>
              </a:extLst>
            </p:cNvPr>
            <p:cNvGrpSpPr/>
            <p:nvPr/>
          </p:nvGrpSpPr>
          <p:grpSpPr>
            <a:xfrm>
              <a:off x="5090765" y="1809161"/>
              <a:ext cx="6187440" cy="3169237"/>
              <a:chOff x="4712677" y="1184910"/>
              <a:chExt cx="6166338" cy="3652495"/>
            </a:xfrm>
          </p:grpSpPr>
          <p:sp>
            <p:nvSpPr>
              <p:cNvPr id="9" name="Rectángulo 8">
                <a:extLst>
                  <a:ext uri="{FF2B5EF4-FFF2-40B4-BE49-F238E27FC236}">
                    <a16:creationId xmlns:a16="http://schemas.microsoft.com/office/drawing/2014/main" id="{FB447E64-7046-4F92-4136-25CB636BEF5B}"/>
                  </a:ext>
                </a:extLst>
              </p:cNvPr>
              <p:cNvSpPr/>
              <p:nvPr/>
            </p:nvSpPr>
            <p:spPr>
              <a:xfrm>
                <a:off x="4712677" y="1266091"/>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CuadroTexto 9">
                <a:extLst>
                  <a:ext uri="{FF2B5EF4-FFF2-40B4-BE49-F238E27FC236}">
                    <a16:creationId xmlns:a16="http://schemas.microsoft.com/office/drawing/2014/main" id="{47411C28-4DB3-1929-91BC-EFDE0B20E187}"/>
                  </a:ext>
                </a:extLst>
              </p:cNvPr>
              <p:cNvSpPr txBox="1"/>
              <p:nvPr/>
            </p:nvSpPr>
            <p:spPr>
              <a:xfrm>
                <a:off x="5239094" y="1184910"/>
                <a:ext cx="4868562" cy="2994804"/>
              </a:xfrm>
              <a:prstGeom prst="rect">
                <a:avLst/>
              </a:prstGeom>
              <a:noFill/>
              <a:ln>
                <a:noFill/>
              </a:ln>
            </p:spPr>
            <p:txBody>
              <a:bodyPr wrap="square">
                <a:spAutoFit/>
              </a:bodyPr>
              <a:lstStyle/>
              <a:p>
                <a:pPr marL="457200" indent="-457200">
                  <a:lnSpc>
                    <a:spcPct val="200000"/>
                  </a:lnSpc>
                </a:pPr>
                <a:r>
                  <a:rPr lang="es-ES" sz="1200" dirty="0">
                    <a:solidFill>
                      <a:schemeClr val="bg1"/>
                    </a:solidFill>
                  </a:rPr>
                  <a:t>Sánchez, G. [@grisisanch]. (2021, 27 de diciembre). El 2021 finaliza con las acostumbradas pésimas condiciones de salario y laborales [Tuit]. Twitter. https://twitter.com/grisisanch/status/1475565570372378636</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7" name="Rectángulo 6">
              <a:extLst>
                <a:ext uri="{FF2B5EF4-FFF2-40B4-BE49-F238E27FC236}">
                  <a16:creationId xmlns:a16="http://schemas.microsoft.com/office/drawing/2014/main" id="{96FCDED3-83D5-CED0-A940-5F8BD062482F}"/>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6" name="Marcador de contenido 4">
            <a:extLst>
              <a:ext uri="{FF2B5EF4-FFF2-40B4-BE49-F238E27FC236}">
                <a16:creationId xmlns:a16="http://schemas.microsoft.com/office/drawing/2014/main" id="{3442206E-23D6-2E9F-2DF1-A49B72D1E049}"/>
              </a:ext>
            </a:extLst>
          </p:cNvPr>
          <p:cNvSpPr txBox="1">
            <a:spLocks/>
          </p:cNvSpPr>
          <p:nvPr/>
        </p:nvSpPr>
        <p:spPr>
          <a:xfrm>
            <a:off x="4124800" y="3220703"/>
            <a:ext cx="6622673" cy="938682"/>
          </a:xfrm>
          <a:prstGeom prst="rect">
            <a:avLst/>
          </a:prstGeom>
          <a:effectLst>
            <a:outerShdw blurRad="25400" dir="17880000">
              <a:srgbClr val="000000">
                <a:alpha val="46000"/>
              </a:srgbClr>
            </a:outerShdw>
          </a:effectLst>
        </p:spPr>
        <p:txBody>
          <a:bodyPr vert="horz" lIns="91440" tIns="45720" rIns="91440" bIns="45720" rtlCol="0" anchor="t">
            <a:normAutofit fontScale="700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b="1" dirty="0"/>
              <a:t>Publicación en Facebook </a:t>
            </a:r>
          </a:p>
          <a:p>
            <a:pPr marL="36900" indent="0">
              <a:buNone/>
            </a:pPr>
            <a:r>
              <a:rPr lang="es-ES" dirty="0"/>
              <a:t>Apellido, Inicial del nombre(s). (Año, día de mes). Título de la publicación [Estado/Infografía/Video]. Facebook. https://xxxxx</a:t>
            </a:r>
            <a:endParaRPr lang="es-PE" dirty="0"/>
          </a:p>
        </p:txBody>
      </p:sp>
      <p:grpSp>
        <p:nvGrpSpPr>
          <p:cNvPr id="17" name="Grupo 16">
            <a:extLst>
              <a:ext uri="{FF2B5EF4-FFF2-40B4-BE49-F238E27FC236}">
                <a16:creationId xmlns:a16="http://schemas.microsoft.com/office/drawing/2014/main" id="{6BE15A93-755C-384B-0222-7C87C9325F6F}"/>
              </a:ext>
            </a:extLst>
          </p:cNvPr>
          <p:cNvGrpSpPr/>
          <p:nvPr/>
        </p:nvGrpSpPr>
        <p:grpSpPr>
          <a:xfrm>
            <a:off x="4025916" y="4457392"/>
            <a:ext cx="6928547" cy="1345333"/>
            <a:chOff x="5090765" y="1809161"/>
            <a:chExt cx="6187440" cy="3169238"/>
          </a:xfrm>
        </p:grpSpPr>
        <p:grpSp>
          <p:nvGrpSpPr>
            <p:cNvPr id="18" name="Grupo 17">
              <a:extLst>
                <a:ext uri="{FF2B5EF4-FFF2-40B4-BE49-F238E27FC236}">
                  <a16:creationId xmlns:a16="http://schemas.microsoft.com/office/drawing/2014/main" id="{1ED40FC2-8313-7345-6F41-B555CE067A57}"/>
                </a:ext>
              </a:extLst>
            </p:cNvPr>
            <p:cNvGrpSpPr/>
            <p:nvPr/>
          </p:nvGrpSpPr>
          <p:grpSpPr>
            <a:xfrm>
              <a:off x="5090765" y="1809161"/>
              <a:ext cx="6187440" cy="3169237"/>
              <a:chOff x="4712677" y="1184910"/>
              <a:chExt cx="6166338" cy="3652495"/>
            </a:xfrm>
          </p:grpSpPr>
          <p:sp>
            <p:nvSpPr>
              <p:cNvPr id="20" name="Rectángulo 19">
                <a:extLst>
                  <a:ext uri="{FF2B5EF4-FFF2-40B4-BE49-F238E27FC236}">
                    <a16:creationId xmlns:a16="http://schemas.microsoft.com/office/drawing/2014/main" id="{F656E8BA-E10F-4A5F-7FC9-D41217A27427}"/>
                  </a:ext>
                </a:extLst>
              </p:cNvPr>
              <p:cNvSpPr/>
              <p:nvPr/>
            </p:nvSpPr>
            <p:spPr>
              <a:xfrm>
                <a:off x="4712677" y="1266091"/>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1" name="CuadroTexto 20">
                <a:extLst>
                  <a:ext uri="{FF2B5EF4-FFF2-40B4-BE49-F238E27FC236}">
                    <a16:creationId xmlns:a16="http://schemas.microsoft.com/office/drawing/2014/main" id="{B3945C79-D85D-5050-C116-C9CDB5388F06}"/>
                  </a:ext>
                </a:extLst>
              </p:cNvPr>
              <p:cNvSpPr txBox="1"/>
              <p:nvPr/>
            </p:nvSpPr>
            <p:spPr>
              <a:xfrm>
                <a:off x="5239094" y="1184910"/>
                <a:ext cx="4868562" cy="2110571"/>
              </a:xfrm>
              <a:prstGeom prst="rect">
                <a:avLst/>
              </a:prstGeom>
              <a:noFill/>
              <a:ln>
                <a:noFill/>
              </a:ln>
            </p:spPr>
            <p:txBody>
              <a:bodyPr wrap="square">
                <a:spAutoFit/>
              </a:bodyPr>
              <a:lstStyle/>
              <a:p>
                <a:pPr marL="457200" indent="-457200">
                  <a:lnSpc>
                    <a:spcPct val="200000"/>
                  </a:lnSpc>
                </a:pPr>
                <a:r>
                  <a:rPr lang="es-ES" sz="1200" dirty="0">
                    <a:solidFill>
                      <a:schemeClr val="bg1"/>
                    </a:solidFill>
                  </a:rPr>
                  <a:t>Meléndez, A. (2021, 17 de noviembre). El Ministerio de Educación no cumple con sus funciones [Estado]. Facebook. https://www.facebook.com/user9iug8UGX</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19" name="Rectángulo 18">
              <a:extLst>
                <a:ext uri="{FF2B5EF4-FFF2-40B4-BE49-F238E27FC236}">
                  <a16:creationId xmlns:a16="http://schemas.microsoft.com/office/drawing/2014/main" id="{0EB99D31-4DE9-969E-2E4F-75397A7D6288}"/>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2435065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4" y="537925"/>
            <a:ext cx="6411924" cy="635687"/>
          </a:xfrm>
        </p:spPr>
        <p:txBody>
          <a:bodyPr/>
          <a:lstStyle/>
          <a:p>
            <a:r>
              <a:rPr lang="es-ES" b="1" dirty="0"/>
              <a:t>Modelo</a:t>
            </a:r>
            <a:r>
              <a:rPr lang="es-ES" dirty="0"/>
              <a:t> </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99FFCC"/>
                </a:solidFill>
              </a:rPr>
              <a:t>5.2.3. MEDIOS EN LINEA</a:t>
            </a:r>
          </a:p>
          <a:p>
            <a:r>
              <a:rPr lang="es-ES" b="1" dirty="0">
                <a:solidFill>
                  <a:srgbClr val="99FFCC"/>
                </a:solidFill>
              </a:rPr>
              <a:t>5.2.3.2. Paginas y sitios web</a:t>
            </a:r>
            <a:endParaRPr lang="es-PE" b="1" dirty="0">
              <a:solidFill>
                <a:srgbClr val="99FFCC"/>
              </a:solidFill>
            </a:endParaRPr>
          </a:p>
        </p:txBody>
      </p:sp>
      <p:graphicFrame>
        <p:nvGraphicFramePr>
          <p:cNvPr id="8" name="Tabla 7">
            <a:extLst>
              <a:ext uri="{FF2B5EF4-FFF2-40B4-BE49-F238E27FC236}">
                <a16:creationId xmlns:a16="http://schemas.microsoft.com/office/drawing/2014/main" id="{1F247BB1-41A2-CE42-382A-BAF2269BEA09}"/>
              </a:ext>
            </a:extLst>
          </p:cNvPr>
          <p:cNvGraphicFramePr>
            <a:graphicFrameLocks noGrp="1"/>
          </p:cNvGraphicFramePr>
          <p:nvPr>
            <p:extLst>
              <p:ext uri="{D42A27DB-BD31-4B8C-83A1-F6EECF244321}">
                <p14:modId xmlns:p14="http://schemas.microsoft.com/office/powerpoint/2010/main" val="2292261099"/>
              </p:ext>
            </p:extLst>
          </p:nvPr>
        </p:nvGraphicFramePr>
        <p:xfrm>
          <a:off x="3771900" y="1173612"/>
          <a:ext cx="8177272" cy="5227977"/>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1088851854"/>
                    </a:ext>
                  </a:extLst>
                </a:gridCol>
                <a:gridCol w="781874">
                  <a:extLst>
                    <a:ext uri="{9D8B030D-6E8A-4147-A177-3AD203B41FA5}">
                      <a16:colId xmlns:a16="http://schemas.microsoft.com/office/drawing/2014/main" val="272860205"/>
                    </a:ext>
                  </a:extLst>
                </a:gridCol>
                <a:gridCol w="1270628">
                  <a:extLst>
                    <a:ext uri="{9D8B030D-6E8A-4147-A177-3AD203B41FA5}">
                      <a16:colId xmlns:a16="http://schemas.microsoft.com/office/drawing/2014/main" val="318724293"/>
                    </a:ext>
                  </a:extLst>
                </a:gridCol>
                <a:gridCol w="2290860">
                  <a:extLst>
                    <a:ext uri="{9D8B030D-6E8A-4147-A177-3AD203B41FA5}">
                      <a16:colId xmlns:a16="http://schemas.microsoft.com/office/drawing/2014/main" val="332684586"/>
                    </a:ext>
                  </a:extLst>
                </a:gridCol>
                <a:gridCol w="2290860">
                  <a:extLst>
                    <a:ext uri="{9D8B030D-6E8A-4147-A177-3AD203B41FA5}">
                      <a16:colId xmlns:a16="http://schemas.microsoft.com/office/drawing/2014/main" val="3919864184"/>
                    </a:ext>
                  </a:extLst>
                </a:gridCol>
              </a:tblGrid>
              <a:tr h="397130">
                <a:tc rowSpan="2">
                  <a:txBody>
                    <a:bodyPr/>
                    <a:lstStyle/>
                    <a:p>
                      <a:r>
                        <a:rPr lang="es-ES" sz="1600" b="1" dirty="0">
                          <a:solidFill>
                            <a:schemeClr val="bg1"/>
                          </a:solidFill>
                        </a:rPr>
                        <a:t>Autor</a:t>
                      </a:r>
                      <a:endParaRPr lang="es-PE" sz="16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rowSpan="2">
                  <a:txBody>
                    <a:bodyPr/>
                    <a:lstStyle/>
                    <a:p>
                      <a:r>
                        <a:rPr lang="es-ES" sz="1600" b="1" dirty="0">
                          <a:solidFill>
                            <a:schemeClr val="bg1"/>
                          </a:solidFill>
                        </a:rPr>
                        <a:t>Fecha </a:t>
                      </a:r>
                      <a:endParaRPr lang="es-PE" sz="16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rowSpan="2">
                  <a:txBody>
                    <a:bodyPr/>
                    <a:lstStyle/>
                    <a:p>
                      <a:r>
                        <a:rPr lang="es-ES" sz="1600" b="1" dirty="0">
                          <a:solidFill>
                            <a:schemeClr val="bg1"/>
                          </a:solidFill>
                        </a:rPr>
                        <a:t>Título</a:t>
                      </a:r>
                      <a:endParaRPr lang="es-PE" sz="16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gridSpan="2">
                  <a:txBody>
                    <a:bodyPr/>
                    <a:lstStyle/>
                    <a:p>
                      <a:pPr algn="ctr"/>
                      <a:r>
                        <a:rPr lang="es-ES" sz="1600" b="1" dirty="0">
                          <a:solidFill>
                            <a:schemeClr val="bg1"/>
                          </a:solidFill>
                        </a:rPr>
                        <a:t>Fuente</a:t>
                      </a:r>
                      <a:endParaRPr lang="es-PE" sz="16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hMerge="1">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95291477"/>
                  </a:ext>
                </a:extLst>
              </a:tr>
              <a:tr h="620176">
                <a:tc vMerge="1">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vMerge="1">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vMerge="1">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s-ES" sz="1600" b="1" dirty="0"/>
                        <a:t>Productor del contenido </a:t>
                      </a:r>
                      <a:endParaRPr lang="es-PE" sz="16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a:txBody>
                    <a:bodyPr/>
                    <a:lstStyle/>
                    <a:p>
                      <a:pPr algn="ctr"/>
                      <a:r>
                        <a:rPr lang="es-ES" sz="1600" b="1" dirty="0">
                          <a:solidFill>
                            <a:schemeClr val="bg1"/>
                          </a:solidFill>
                        </a:rPr>
                        <a:t>URL</a:t>
                      </a:r>
                      <a:endParaRPr lang="es-PE" sz="16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748698972"/>
                  </a:ext>
                </a:extLst>
              </a:tr>
              <a:tr h="4210671">
                <a:tc>
                  <a:txBody>
                    <a:bodyPr/>
                    <a:lstStyle/>
                    <a:p>
                      <a:pPr>
                        <a:lnSpc>
                          <a:spcPct val="100000"/>
                        </a:lnSpc>
                      </a:pPr>
                      <a:r>
                        <a:rPr lang="es-ES" sz="1400" dirty="0"/>
                        <a:t>Apellido, A. A.</a:t>
                      </a:r>
                    </a:p>
                    <a:p>
                      <a:pPr>
                        <a:lnSpc>
                          <a:spcPct val="100000"/>
                        </a:lnSpc>
                      </a:pPr>
                      <a:endParaRPr lang="es-ES" sz="1400" dirty="0"/>
                    </a:p>
                    <a:p>
                      <a:pPr>
                        <a:lnSpc>
                          <a:spcPct val="100000"/>
                        </a:lnSpc>
                      </a:pPr>
                      <a:r>
                        <a:rPr lang="es-ES" sz="1400" dirty="0"/>
                        <a:t>Apellido, A. A. y Apellido, B. B. </a:t>
                      </a:r>
                    </a:p>
                    <a:p>
                      <a:pPr>
                        <a:lnSpc>
                          <a:spcPct val="100000"/>
                        </a:lnSpc>
                      </a:pPr>
                      <a:endParaRPr lang="es-ES" sz="1400" dirty="0"/>
                    </a:p>
                    <a:p>
                      <a:pPr>
                        <a:lnSpc>
                          <a:spcPct val="100000"/>
                        </a:lnSpc>
                      </a:pPr>
                      <a:r>
                        <a:rPr lang="es-ES" sz="1400" dirty="0"/>
                        <a:t>Nombre de grupo.</a:t>
                      </a:r>
                      <a:endParaRPr lang="es-PE" sz="1400" b="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CFFFF"/>
                    </a:solidFill>
                  </a:tcPr>
                </a:tc>
                <a:tc>
                  <a:txBody>
                    <a:bodyPr/>
                    <a:lstStyle/>
                    <a:p>
                      <a:pPr>
                        <a:lnSpc>
                          <a:spcPct val="100000"/>
                        </a:lnSpc>
                      </a:pPr>
                      <a:r>
                        <a:rPr lang="es-ES" sz="1400" dirty="0"/>
                        <a:t>(s.f.). (Año). (Año, mes). (Año, día de mes). (s.f.).</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CFFFF"/>
                    </a:solidFill>
                  </a:tcPr>
                </a:tc>
                <a:tc>
                  <a:txBody>
                    <a:bodyPr/>
                    <a:lstStyle/>
                    <a:p>
                      <a:pPr>
                        <a:lnSpc>
                          <a:spcPct val="100000"/>
                        </a:lnSpc>
                      </a:pPr>
                      <a:r>
                        <a:rPr lang="es-PE" sz="1400" i="1" dirty="0"/>
                        <a:t>Título de la información.</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CFFFF"/>
                    </a:solidFill>
                  </a:tcPr>
                </a:tc>
                <a:tc>
                  <a:txBody>
                    <a:bodyPr/>
                    <a:lstStyle/>
                    <a:p>
                      <a:pPr>
                        <a:lnSpc>
                          <a:spcPct val="100000"/>
                        </a:lnSpc>
                      </a:pPr>
                      <a:r>
                        <a:rPr lang="es-PE" sz="1400" dirty="0"/>
                        <a:t>Nombre del sitio.</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CFFFF"/>
                    </a:solidFill>
                  </a:tcPr>
                </a:tc>
                <a:tc>
                  <a:txBody>
                    <a:bodyPr/>
                    <a:lstStyle/>
                    <a:p>
                      <a:pPr>
                        <a:lnSpc>
                          <a:spcPct val="100000"/>
                        </a:lnSpc>
                      </a:pPr>
                      <a:r>
                        <a:rPr lang="es-ES" sz="1400" i="1" dirty="0">
                          <a:solidFill>
                            <a:schemeClr val="bg1"/>
                          </a:solidFill>
                        </a:rPr>
                        <a:t>https://xxxx</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CFFFF"/>
                    </a:solidFill>
                  </a:tcPr>
                </a:tc>
                <a:extLst>
                  <a:ext uri="{0D108BD9-81ED-4DB2-BD59-A6C34878D82A}">
                    <a16:rowId xmlns:a16="http://schemas.microsoft.com/office/drawing/2014/main" val="1351465598"/>
                  </a:ext>
                </a:extLst>
              </a:tr>
            </a:tbl>
          </a:graphicData>
        </a:graphic>
      </p:graphicFrame>
    </p:spTree>
    <p:extLst>
      <p:ext uri="{BB962C8B-B14F-4D97-AF65-F5344CB8AC3E}">
        <p14:creationId xmlns:p14="http://schemas.microsoft.com/office/powerpoint/2010/main" val="1007059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3" y="288981"/>
            <a:ext cx="6776147" cy="968728"/>
          </a:xfrm>
        </p:spPr>
        <p:txBody>
          <a:bodyPr>
            <a:normAutofit fontScale="77500" lnSpcReduction="20000"/>
          </a:bodyPr>
          <a:lstStyle/>
          <a:p>
            <a:r>
              <a:rPr lang="es-ES" b="1" dirty="0"/>
              <a:t>Página web en un sitio de noticia </a:t>
            </a:r>
          </a:p>
          <a:p>
            <a:pPr marL="36900" indent="0">
              <a:buNone/>
            </a:pPr>
            <a:r>
              <a:rPr lang="es-ES" dirty="0"/>
              <a:t>Apellido, Inicial del nombre(s). (Año, día de mes). Título de la información. Nombre del sitio. https://xxxxx</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99FFCC"/>
                </a:solidFill>
              </a:rPr>
              <a:t>5.2.3. MEDIOS EN LINEA</a:t>
            </a:r>
          </a:p>
          <a:p>
            <a:r>
              <a:rPr lang="es-ES" b="1" dirty="0">
                <a:solidFill>
                  <a:srgbClr val="99FFCC"/>
                </a:solidFill>
              </a:rPr>
              <a:t>5.2.3.2. Paginas y sitios web</a:t>
            </a:r>
            <a:endParaRPr lang="es-PE" b="1" dirty="0">
              <a:solidFill>
                <a:srgbClr val="99FFCC"/>
              </a:solidFill>
            </a:endParaRPr>
          </a:p>
        </p:txBody>
      </p:sp>
      <p:grpSp>
        <p:nvGrpSpPr>
          <p:cNvPr id="2" name="Grupo 1">
            <a:extLst>
              <a:ext uri="{FF2B5EF4-FFF2-40B4-BE49-F238E27FC236}">
                <a16:creationId xmlns:a16="http://schemas.microsoft.com/office/drawing/2014/main" id="{AA5AEA07-1669-F82B-293D-FE4842046470}"/>
              </a:ext>
            </a:extLst>
          </p:cNvPr>
          <p:cNvGrpSpPr/>
          <p:nvPr/>
        </p:nvGrpSpPr>
        <p:grpSpPr>
          <a:xfrm>
            <a:off x="4120452" y="1347221"/>
            <a:ext cx="6928547" cy="1699742"/>
            <a:chOff x="5086882" y="1128663"/>
            <a:chExt cx="6187440" cy="7346601"/>
          </a:xfrm>
        </p:grpSpPr>
        <p:grpSp>
          <p:nvGrpSpPr>
            <p:cNvPr id="3" name="Grupo 2">
              <a:extLst>
                <a:ext uri="{FF2B5EF4-FFF2-40B4-BE49-F238E27FC236}">
                  <a16:creationId xmlns:a16="http://schemas.microsoft.com/office/drawing/2014/main" id="{3C500FCB-23C3-BA3D-962E-F93340764AAD}"/>
                </a:ext>
              </a:extLst>
            </p:cNvPr>
            <p:cNvGrpSpPr/>
            <p:nvPr/>
          </p:nvGrpSpPr>
          <p:grpSpPr>
            <a:xfrm>
              <a:off x="5086882" y="1128663"/>
              <a:ext cx="6187440" cy="7346601"/>
              <a:chOff x="4708807" y="400647"/>
              <a:chExt cx="6166338" cy="8466841"/>
            </a:xfrm>
          </p:grpSpPr>
          <p:sp>
            <p:nvSpPr>
              <p:cNvPr id="9" name="Rectángulo 8">
                <a:extLst>
                  <a:ext uri="{FF2B5EF4-FFF2-40B4-BE49-F238E27FC236}">
                    <a16:creationId xmlns:a16="http://schemas.microsoft.com/office/drawing/2014/main" id="{FB447E64-7046-4F92-4136-25CB636BEF5B}"/>
                  </a:ext>
                </a:extLst>
              </p:cNvPr>
              <p:cNvSpPr/>
              <p:nvPr/>
            </p:nvSpPr>
            <p:spPr>
              <a:xfrm>
                <a:off x="4708807" y="400647"/>
                <a:ext cx="6166338" cy="84668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CuadroTexto 9">
                <a:extLst>
                  <a:ext uri="{FF2B5EF4-FFF2-40B4-BE49-F238E27FC236}">
                    <a16:creationId xmlns:a16="http://schemas.microsoft.com/office/drawing/2014/main" id="{47411C28-4DB3-1929-91BC-EFDE0B20E187}"/>
                  </a:ext>
                </a:extLst>
              </p:cNvPr>
              <p:cNvSpPr txBox="1"/>
              <p:nvPr/>
            </p:nvSpPr>
            <p:spPr>
              <a:xfrm>
                <a:off x="5239094" y="1184905"/>
                <a:ext cx="4982865" cy="7551855"/>
              </a:xfrm>
              <a:prstGeom prst="rect">
                <a:avLst/>
              </a:prstGeom>
              <a:noFill/>
              <a:ln>
                <a:noFill/>
              </a:ln>
            </p:spPr>
            <p:txBody>
              <a:bodyPr wrap="square">
                <a:spAutoFit/>
              </a:bodyPr>
              <a:lstStyle/>
              <a:p>
                <a:pPr marL="457200" indent="-457200">
                  <a:lnSpc>
                    <a:spcPct val="200000"/>
                  </a:lnSpc>
                </a:pPr>
                <a:r>
                  <a:rPr lang="es-ES" sz="1200" dirty="0">
                    <a:solidFill>
                      <a:schemeClr val="bg1"/>
                    </a:solidFill>
                  </a:rPr>
                  <a:t>Aguirre, D. (2021, 28 de diciembre). Detenidos 131 policías por involucrarse en robo de droga a narcos. La República.</a:t>
                </a:r>
              </a:p>
              <a:p>
                <a:pPr marL="457200" indent="-7938">
                  <a:lnSpc>
                    <a:spcPct val="200000"/>
                  </a:lnSpc>
                </a:pPr>
                <a:r>
                  <a:rPr lang="es-ES" sz="1200" dirty="0">
                    <a:solidFill>
                      <a:schemeClr val="bg1"/>
                    </a:solidFill>
                  </a:rPr>
                  <a:t>https://larepublica.pe/sociedad/2021/12/28/pnp-detenidos-131-policias-por-involucrarseen-robo-de-droga-a-narcos-dirandro</a:t>
                </a:r>
                <a:r>
                  <a:rPr lang="es-ES" sz="1200" dirty="0"/>
                  <a:t>/</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7" name="Rectángulo 6">
              <a:extLst>
                <a:ext uri="{FF2B5EF4-FFF2-40B4-BE49-F238E27FC236}">
                  <a16:creationId xmlns:a16="http://schemas.microsoft.com/office/drawing/2014/main" id="{96FCDED3-83D5-CED0-A940-5F8BD062482F}"/>
                </a:ext>
              </a:extLst>
            </p:cNvPr>
            <p:cNvSpPr/>
            <p:nvPr/>
          </p:nvSpPr>
          <p:spPr>
            <a:xfrm>
              <a:off x="5698796" y="1238455"/>
              <a:ext cx="4706946" cy="7123377"/>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6" name="Marcador de contenido 4">
            <a:extLst>
              <a:ext uri="{FF2B5EF4-FFF2-40B4-BE49-F238E27FC236}">
                <a16:creationId xmlns:a16="http://schemas.microsoft.com/office/drawing/2014/main" id="{3442206E-23D6-2E9F-2DF1-A49B72D1E049}"/>
              </a:ext>
            </a:extLst>
          </p:cNvPr>
          <p:cNvSpPr txBox="1">
            <a:spLocks/>
          </p:cNvSpPr>
          <p:nvPr/>
        </p:nvSpPr>
        <p:spPr>
          <a:xfrm>
            <a:off x="4089248" y="3281542"/>
            <a:ext cx="7540442" cy="108633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sz="1600" b="1" dirty="0"/>
              <a:t>Página web con autor individual y grupal </a:t>
            </a:r>
          </a:p>
          <a:p>
            <a:pPr marL="36900" indent="0">
              <a:buNone/>
            </a:pPr>
            <a:r>
              <a:rPr lang="es-ES" sz="1600" dirty="0"/>
              <a:t>Apellido, Inicial del nombre(s) / Nombre de grupo. (Año, día de mes). Título de la información. Nombre del sitio (si se repite con el autor, no va). https://xxxxx</a:t>
            </a:r>
            <a:endParaRPr lang="es-PE" sz="1600" dirty="0"/>
          </a:p>
        </p:txBody>
      </p:sp>
      <p:grpSp>
        <p:nvGrpSpPr>
          <p:cNvPr id="17" name="Grupo 16">
            <a:extLst>
              <a:ext uri="{FF2B5EF4-FFF2-40B4-BE49-F238E27FC236}">
                <a16:creationId xmlns:a16="http://schemas.microsoft.com/office/drawing/2014/main" id="{6BE15A93-755C-384B-0222-7C87C9325F6F}"/>
              </a:ext>
            </a:extLst>
          </p:cNvPr>
          <p:cNvGrpSpPr/>
          <p:nvPr/>
        </p:nvGrpSpPr>
        <p:grpSpPr>
          <a:xfrm>
            <a:off x="4025916" y="4457392"/>
            <a:ext cx="6928547" cy="2289652"/>
            <a:chOff x="5090765" y="1809161"/>
            <a:chExt cx="6187440" cy="6349165"/>
          </a:xfrm>
        </p:grpSpPr>
        <p:grpSp>
          <p:nvGrpSpPr>
            <p:cNvPr id="18" name="Grupo 17">
              <a:extLst>
                <a:ext uri="{FF2B5EF4-FFF2-40B4-BE49-F238E27FC236}">
                  <a16:creationId xmlns:a16="http://schemas.microsoft.com/office/drawing/2014/main" id="{1ED40FC2-8313-7345-6F41-B555CE067A57}"/>
                </a:ext>
              </a:extLst>
            </p:cNvPr>
            <p:cNvGrpSpPr/>
            <p:nvPr/>
          </p:nvGrpSpPr>
          <p:grpSpPr>
            <a:xfrm>
              <a:off x="5090765" y="1809161"/>
              <a:ext cx="6187440" cy="6278725"/>
              <a:chOff x="4712677" y="1184910"/>
              <a:chExt cx="6166338" cy="7236130"/>
            </a:xfrm>
          </p:grpSpPr>
          <p:sp>
            <p:nvSpPr>
              <p:cNvPr id="20" name="Rectángulo 19">
                <a:extLst>
                  <a:ext uri="{FF2B5EF4-FFF2-40B4-BE49-F238E27FC236}">
                    <a16:creationId xmlns:a16="http://schemas.microsoft.com/office/drawing/2014/main" id="{F656E8BA-E10F-4A5F-7FC9-D41217A27427}"/>
                  </a:ext>
                </a:extLst>
              </p:cNvPr>
              <p:cNvSpPr/>
              <p:nvPr/>
            </p:nvSpPr>
            <p:spPr>
              <a:xfrm>
                <a:off x="4712677" y="1266089"/>
                <a:ext cx="6166338" cy="71549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1" name="CuadroTexto 20">
                <a:extLst>
                  <a:ext uri="{FF2B5EF4-FFF2-40B4-BE49-F238E27FC236}">
                    <a16:creationId xmlns:a16="http://schemas.microsoft.com/office/drawing/2014/main" id="{B3945C79-D85D-5050-C116-C9CDB5388F06}"/>
                  </a:ext>
                </a:extLst>
              </p:cNvPr>
              <p:cNvSpPr txBox="1"/>
              <p:nvPr/>
            </p:nvSpPr>
            <p:spPr>
              <a:xfrm>
                <a:off x="5239094" y="1184910"/>
                <a:ext cx="4868562" cy="6121425"/>
              </a:xfrm>
              <a:prstGeom prst="rect">
                <a:avLst/>
              </a:prstGeom>
              <a:noFill/>
              <a:ln>
                <a:noFill/>
              </a:ln>
            </p:spPr>
            <p:txBody>
              <a:bodyPr wrap="square">
                <a:spAutoFit/>
              </a:bodyPr>
              <a:lstStyle/>
              <a:p>
                <a:pPr marL="457200" indent="-457200">
                  <a:lnSpc>
                    <a:spcPct val="200000"/>
                  </a:lnSpc>
                </a:pPr>
                <a:r>
                  <a:rPr lang="es-ES" sz="1200" dirty="0">
                    <a:solidFill>
                      <a:schemeClr val="bg1"/>
                    </a:solidFill>
                  </a:rPr>
                  <a:t>Vegas, M. (2020, 27 de febrero). Educación peruana: ¿cuál es el rumbo? UNESCO. https://es.unesco.org/news/educacion-peruana-cual-es-rumbo </a:t>
                </a:r>
              </a:p>
              <a:p>
                <a:pPr marL="457200" indent="-457200">
                  <a:lnSpc>
                    <a:spcPct val="200000"/>
                  </a:lnSpc>
                </a:pPr>
                <a:r>
                  <a:rPr lang="es-ES" sz="1200" dirty="0">
                    <a:solidFill>
                      <a:schemeClr val="bg1"/>
                    </a:solidFill>
                  </a:rPr>
                  <a:t>Organización Mundial de la Salud. (2020, 23 de noviembre). Consejos para la población acerca de los rumores sobre el nuevo coronavirus (2019-nCoV). https://www.who.int/es/emergencies/diseases/novel-coronavirus-2019/advice-for-public/ </a:t>
                </a:r>
                <a:r>
                  <a:rPr lang="es-ES" sz="1200" dirty="0" err="1">
                    <a:solidFill>
                      <a:schemeClr val="bg1"/>
                    </a:solidFill>
                  </a:rPr>
                  <a:t>myth-busters</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19" name="Rectángulo 18">
              <a:extLst>
                <a:ext uri="{FF2B5EF4-FFF2-40B4-BE49-F238E27FC236}">
                  <a16:creationId xmlns:a16="http://schemas.microsoft.com/office/drawing/2014/main" id="{0EB99D31-4DE9-969E-2E4F-75397A7D6288}"/>
                </a:ext>
              </a:extLst>
            </p:cNvPr>
            <p:cNvSpPr/>
            <p:nvPr/>
          </p:nvSpPr>
          <p:spPr>
            <a:xfrm>
              <a:off x="5698796" y="1884847"/>
              <a:ext cx="4706946" cy="6273479"/>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960538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1" y="1651514"/>
            <a:ext cx="6776147" cy="1150961"/>
          </a:xfrm>
        </p:spPr>
        <p:txBody>
          <a:bodyPr>
            <a:normAutofit fontScale="92500" lnSpcReduction="20000"/>
          </a:bodyPr>
          <a:lstStyle/>
          <a:p>
            <a:r>
              <a:rPr lang="es-ES" b="1" dirty="0"/>
              <a:t>Página web con autor anónimo </a:t>
            </a:r>
          </a:p>
          <a:p>
            <a:pPr marL="36900" indent="0">
              <a:buNone/>
            </a:pPr>
            <a:r>
              <a:rPr lang="es-ES" dirty="0"/>
              <a:t>Anónimo / Título de la información. (Año, día de mes). En Nombre del sitio. https://xxxxx</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99FFCC"/>
                </a:solidFill>
              </a:rPr>
              <a:t>5.2.3. MEDIOS EN LINEA</a:t>
            </a:r>
          </a:p>
          <a:p>
            <a:r>
              <a:rPr lang="es-ES" b="1" dirty="0">
                <a:solidFill>
                  <a:srgbClr val="99FFCC"/>
                </a:solidFill>
              </a:rPr>
              <a:t>5.2.3.2. Paginas y sitios web</a:t>
            </a:r>
            <a:endParaRPr lang="es-PE" b="1" dirty="0">
              <a:solidFill>
                <a:srgbClr val="99FFCC"/>
              </a:solidFill>
            </a:endParaRPr>
          </a:p>
        </p:txBody>
      </p:sp>
      <p:grpSp>
        <p:nvGrpSpPr>
          <p:cNvPr id="2" name="Grupo 1">
            <a:extLst>
              <a:ext uri="{FF2B5EF4-FFF2-40B4-BE49-F238E27FC236}">
                <a16:creationId xmlns:a16="http://schemas.microsoft.com/office/drawing/2014/main" id="{AA5AEA07-1669-F82B-293D-FE4842046470}"/>
              </a:ext>
            </a:extLst>
          </p:cNvPr>
          <p:cNvGrpSpPr/>
          <p:nvPr/>
        </p:nvGrpSpPr>
        <p:grpSpPr>
          <a:xfrm>
            <a:off x="4196651" y="3217621"/>
            <a:ext cx="6928547" cy="1298882"/>
            <a:chOff x="5090765" y="1809161"/>
            <a:chExt cx="6187440" cy="7487487"/>
          </a:xfrm>
        </p:grpSpPr>
        <p:grpSp>
          <p:nvGrpSpPr>
            <p:cNvPr id="3" name="Grupo 2">
              <a:extLst>
                <a:ext uri="{FF2B5EF4-FFF2-40B4-BE49-F238E27FC236}">
                  <a16:creationId xmlns:a16="http://schemas.microsoft.com/office/drawing/2014/main" id="{3C500FCB-23C3-BA3D-962E-F93340764AAD}"/>
                </a:ext>
              </a:extLst>
            </p:cNvPr>
            <p:cNvGrpSpPr/>
            <p:nvPr/>
          </p:nvGrpSpPr>
          <p:grpSpPr>
            <a:xfrm>
              <a:off x="5090765" y="1809161"/>
              <a:ext cx="6187440" cy="7417044"/>
              <a:chOff x="4712677" y="1184910"/>
              <a:chExt cx="6166338" cy="8548025"/>
            </a:xfrm>
          </p:grpSpPr>
          <p:sp>
            <p:nvSpPr>
              <p:cNvPr id="9" name="Rectángulo 8">
                <a:extLst>
                  <a:ext uri="{FF2B5EF4-FFF2-40B4-BE49-F238E27FC236}">
                    <a16:creationId xmlns:a16="http://schemas.microsoft.com/office/drawing/2014/main" id="{FB447E64-7046-4F92-4136-25CB636BEF5B}"/>
                  </a:ext>
                </a:extLst>
              </p:cNvPr>
              <p:cNvSpPr/>
              <p:nvPr/>
            </p:nvSpPr>
            <p:spPr>
              <a:xfrm>
                <a:off x="4712677" y="1266092"/>
                <a:ext cx="6166338" cy="84668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CuadroTexto 9">
                <a:extLst>
                  <a:ext uri="{FF2B5EF4-FFF2-40B4-BE49-F238E27FC236}">
                    <a16:creationId xmlns:a16="http://schemas.microsoft.com/office/drawing/2014/main" id="{47411C28-4DB3-1929-91BC-EFDE0B20E187}"/>
                  </a:ext>
                </a:extLst>
              </p:cNvPr>
              <p:cNvSpPr txBox="1"/>
              <p:nvPr/>
            </p:nvSpPr>
            <p:spPr>
              <a:xfrm>
                <a:off x="5239094" y="1184910"/>
                <a:ext cx="4868562" cy="3959358"/>
              </a:xfrm>
              <a:prstGeom prst="rect">
                <a:avLst/>
              </a:prstGeom>
              <a:noFill/>
              <a:ln>
                <a:noFill/>
              </a:ln>
            </p:spPr>
            <p:txBody>
              <a:bodyPr wrap="square">
                <a:spAutoFit/>
              </a:bodyPr>
              <a:lstStyle/>
              <a:p>
                <a:pPr marL="457200" indent="-457200">
                  <a:lnSpc>
                    <a:spcPct val="200000"/>
                  </a:lnSpc>
                </a:pPr>
                <a:r>
                  <a:rPr lang="es-ES" sz="1200" dirty="0">
                    <a:solidFill>
                      <a:schemeClr val="bg1"/>
                    </a:solidFill>
                  </a:rPr>
                  <a:t>Tratados internacionales del Perú. (2007, 10 de junio). En </a:t>
                </a:r>
                <a:r>
                  <a:rPr lang="es-ES" sz="1200" dirty="0" err="1">
                    <a:solidFill>
                      <a:schemeClr val="bg1"/>
                    </a:solidFill>
                  </a:rPr>
                  <a:t>EduRed</a:t>
                </a:r>
                <a:r>
                  <a:rPr lang="es-ES" sz="1200" dirty="0">
                    <a:solidFill>
                      <a:schemeClr val="bg1"/>
                    </a:solidFill>
                  </a:rPr>
                  <a:t>. https://www.edured.com/456rty54fg/</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7" name="Rectángulo 6">
              <a:extLst>
                <a:ext uri="{FF2B5EF4-FFF2-40B4-BE49-F238E27FC236}">
                  <a16:creationId xmlns:a16="http://schemas.microsoft.com/office/drawing/2014/main" id="{96FCDED3-83D5-CED0-A940-5F8BD062482F}"/>
                </a:ext>
              </a:extLst>
            </p:cNvPr>
            <p:cNvSpPr/>
            <p:nvPr/>
          </p:nvSpPr>
          <p:spPr>
            <a:xfrm>
              <a:off x="5618984" y="1884850"/>
              <a:ext cx="4786759" cy="7411798"/>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310297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ángu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n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727498" y="1524000"/>
            <a:ext cx="4538124" cy="970450"/>
          </a:xfrm>
        </p:spPr>
        <p:txBody>
          <a:bodyPr rtlCol="0" anchor="b">
            <a:normAutofit fontScale="90000"/>
          </a:bodyPr>
          <a:lstStyle/>
          <a:p>
            <a:pPr algn="l"/>
            <a:r>
              <a:rPr lang="es-ES" sz="3600" dirty="0"/>
              <a:t>GUÍA PARA APLICAR  </a:t>
            </a:r>
            <a:r>
              <a:rPr lang="es-ES" sz="4400" b="1" dirty="0"/>
              <a:t>EL MANUAL APA</a:t>
            </a:r>
            <a:br>
              <a:rPr lang="es-ES" sz="4000" b="1" dirty="0"/>
            </a:br>
            <a:r>
              <a:rPr lang="es-ES" sz="4000" b="1" dirty="0"/>
              <a:t>Sétima edición</a:t>
            </a:r>
            <a:endParaRPr lang="es-ES" sz="4000" dirty="0"/>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7035021" y="3408848"/>
            <a:ext cx="4403596" cy="2794244"/>
          </a:xfrm>
        </p:spPr>
        <p:txBody>
          <a:bodyPr rtlCol="0" anchor="t">
            <a:normAutofit/>
          </a:bodyPr>
          <a:lstStyle/>
          <a:p>
            <a:pPr marL="36900" lvl="0" indent="0" rtl="0">
              <a:buNone/>
            </a:pPr>
            <a:r>
              <a:rPr lang="es-ES" sz="2400" dirty="0"/>
              <a:t>Dra. MARTINA BAZÁN</a:t>
            </a:r>
          </a:p>
          <a:p>
            <a:pPr marL="36900" lvl="0" indent="0" rtl="0">
              <a:buNone/>
            </a:pPr>
            <a:r>
              <a:rPr lang="es-ES" sz="2000" dirty="0"/>
              <a:t>Universidad Nacional de Educación Enrique Guzmán y Valle Alma Máter del Magisterio Nacional VICERRECTORADO DE INVESTIGACIÓN</a:t>
            </a:r>
            <a:endParaRPr lang="es-ES" sz="2400" dirty="0"/>
          </a:p>
          <a:p>
            <a:pPr rtl="0"/>
            <a:endParaRPr lang="es-ES" sz="2400" dirty="0"/>
          </a:p>
        </p:txBody>
      </p:sp>
    </p:spTree>
    <p:extLst>
      <p:ext uri="{BB962C8B-B14F-4D97-AF65-F5344CB8AC3E}">
        <p14:creationId xmlns:p14="http://schemas.microsoft.com/office/powerpoint/2010/main" val="371376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D4932137-F897-885A-190C-4F99A0656E51}"/>
              </a:ext>
            </a:extLst>
          </p:cNvPr>
          <p:cNvSpPr>
            <a:spLocks noGrp="1"/>
          </p:cNvSpPr>
          <p:nvPr>
            <p:ph type="body" sz="half" idx="2"/>
          </p:nvPr>
        </p:nvSpPr>
        <p:spPr>
          <a:xfrm>
            <a:off x="-259935" y="296426"/>
            <a:ext cx="3706889" cy="626348"/>
          </a:xfrm>
        </p:spPr>
        <p:txBody>
          <a:bodyPr/>
          <a:lstStyle/>
          <a:p>
            <a:r>
              <a:rPr lang="es-ES" b="1" dirty="0">
                <a:solidFill>
                  <a:srgbClr val="FFC000"/>
                </a:solidFill>
              </a:rPr>
              <a:t>Casos especiales</a:t>
            </a:r>
          </a:p>
        </p:txBody>
      </p:sp>
      <p:grpSp>
        <p:nvGrpSpPr>
          <p:cNvPr id="14" name="Grupo 13">
            <a:extLst>
              <a:ext uri="{FF2B5EF4-FFF2-40B4-BE49-F238E27FC236}">
                <a16:creationId xmlns:a16="http://schemas.microsoft.com/office/drawing/2014/main" id="{1D6D2746-2CA6-50D1-B76F-9FA245AD9985}"/>
              </a:ext>
            </a:extLst>
          </p:cNvPr>
          <p:cNvGrpSpPr/>
          <p:nvPr/>
        </p:nvGrpSpPr>
        <p:grpSpPr>
          <a:xfrm>
            <a:off x="2562779" y="2637081"/>
            <a:ext cx="5790389" cy="1583838"/>
            <a:chOff x="5090765" y="1809161"/>
            <a:chExt cx="6187440" cy="3239680"/>
          </a:xfrm>
        </p:grpSpPr>
        <p:grpSp>
          <p:nvGrpSpPr>
            <p:cNvPr id="7" name="Grupo 6">
              <a:extLst>
                <a:ext uri="{FF2B5EF4-FFF2-40B4-BE49-F238E27FC236}">
                  <a16:creationId xmlns:a16="http://schemas.microsoft.com/office/drawing/2014/main" id="{F49DA8F3-360F-6AC4-1DEC-D0F9103E45C5}"/>
                </a:ext>
              </a:extLst>
            </p:cNvPr>
            <p:cNvGrpSpPr/>
            <p:nvPr/>
          </p:nvGrpSpPr>
          <p:grpSpPr>
            <a:xfrm>
              <a:off x="5090765" y="1809161"/>
              <a:ext cx="6187440" cy="3169239"/>
              <a:chOff x="4712677" y="1184910"/>
              <a:chExt cx="6166338" cy="3652497"/>
            </a:xfrm>
          </p:grpSpPr>
          <p:sp>
            <p:nvSpPr>
              <p:cNvPr id="8" name="Rectángulo 7">
                <a:extLst>
                  <a:ext uri="{FF2B5EF4-FFF2-40B4-BE49-F238E27FC236}">
                    <a16:creationId xmlns:a16="http://schemas.microsoft.com/office/drawing/2014/main" id="{936F3068-79C9-6B96-6816-1F75314CD969}"/>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9" name="CuadroTexto 8">
                <a:extLst>
                  <a:ext uri="{FF2B5EF4-FFF2-40B4-BE49-F238E27FC236}">
                    <a16:creationId xmlns:a16="http://schemas.microsoft.com/office/drawing/2014/main" id="{9566CB72-3417-6431-4C65-8BD815B26DC7}"/>
                  </a:ext>
                </a:extLst>
              </p:cNvPr>
              <p:cNvSpPr txBox="1"/>
              <p:nvPr/>
            </p:nvSpPr>
            <p:spPr>
              <a:xfrm>
                <a:off x="5239094" y="1184910"/>
                <a:ext cx="4868562" cy="1744127"/>
              </a:xfrm>
              <a:prstGeom prst="rect">
                <a:avLst/>
              </a:prstGeom>
              <a:noFill/>
              <a:ln>
                <a:noFill/>
              </a:ln>
            </p:spPr>
            <p:txBody>
              <a:bodyPr wrap="square">
                <a:spAutoFit/>
              </a:bodyPr>
              <a:lstStyle/>
              <a:p>
                <a:pPr>
                  <a:lnSpc>
                    <a:spcPct val="200000"/>
                  </a:lnSpc>
                </a:pPr>
                <a:endParaRPr lang="es-ES" sz="1200" b="1" dirty="0">
                  <a:solidFill>
                    <a:schemeClr val="bg1"/>
                  </a:solidFill>
                  <a:latin typeface="Times New Roman" panose="02020603050405020304" pitchFamily="18" charset="0"/>
                  <a:cs typeface="Times New Roman" panose="02020603050405020304" pitchFamily="18" charset="0"/>
                </a:endParaRPr>
              </a:p>
              <a:p>
                <a:pPr marL="444500" indent="-444500">
                  <a:lnSpc>
                    <a:spcPct val="200000"/>
                  </a:lnSpc>
                </a:pPr>
                <a:r>
                  <a:rPr lang="es-ES" sz="1200" b="1" dirty="0">
                    <a:solidFill>
                      <a:schemeClr val="bg1"/>
                    </a:solidFill>
                    <a:latin typeface="Times New Roman" panose="02020603050405020304" pitchFamily="18" charset="0"/>
                    <a:cs typeface="Times New Roman" panose="02020603050405020304" pitchFamily="18" charset="0"/>
                  </a:rPr>
                  <a:t> </a:t>
                </a:r>
                <a:r>
                  <a:rPr lang="es-ES" sz="1200" dirty="0">
                    <a:solidFill>
                      <a:schemeClr val="bg1"/>
                    </a:solidFill>
                  </a:rPr>
                  <a:t>García Márquez, G. (2014). Yo no vengo a decir un discurso. </a:t>
                </a:r>
                <a:r>
                  <a:rPr lang="es-ES" sz="1200" dirty="0" err="1">
                    <a:solidFill>
                      <a:schemeClr val="bg1"/>
                    </a:solidFill>
                  </a:rPr>
                  <a:t>Random</a:t>
                </a:r>
                <a:r>
                  <a:rPr lang="es-ES" sz="1200" dirty="0">
                    <a:solidFill>
                      <a:schemeClr val="bg1"/>
                    </a:solidFill>
                  </a:rPr>
                  <a:t> House. </a:t>
                </a:r>
              </a:p>
              <a:p>
                <a:pPr marL="444500" indent="-444500">
                  <a:lnSpc>
                    <a:spcPct val="200000"/>
                  </a:lnSpc>
                </a:pP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10" name="Rectángulo 9">
              <a:extLst>
                <a:ext uri="{FF2B5EF4-FFF2-40B4-BE49-F238E27FC236}">
                  <a16:creationId xmlns:a16="http://schemas.microsoft.com/office/drawing/2014/main" id="{6CFE8A97-37C4-7AFB-A68E-D4050558F8CD}"/>
                </a:ext>
              </a:extLst>
            </p:cNvPr>
            <p:cNvSpPr/>
            <p:nvPr/>
          </p:nvSpPr>
          <p:spPr>
            <a:xfrm>
              <a:off x="5698796" y="1884847"/>
              <a:ext cx="4706946" cy="3163994"/>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3" name="Marcador de contenido 12">
            <a:extLst>
              <a:ext uri="{FF2B5EF4-FFF2-40B4-BE49-F238E27FC236}">
                <a16:creationId xmlns:a16="http://schemas.microsoft.com/office/drawing/2014/main" id="{B5EC2369-F315-7BA9-5D3D-42BFABAC8C3D}"/>
              </a:ext>
            </a:extLst>
          </p:cNvPr>
          <p:cNvSpPr>
            <a:spLocks noGrp="1"/>
          </p:cNvSpPr>
          <p:nvPr>
            <p:ph idx="1"/>
          </p:nvPr>
        </p:nvSpPr>
        <p:spPr>
          <a:xfrm>
            <a:off x="938507" y="1135092"/>
            <a:ext cx="9887555" cy="1199560"/>
          </a:xfrm>
        </p:spPr>
        <p:txBody>
          <a:bodyPr>
            <a:normAutofit fontScale="70000" lnSpcReduction="20000"/>
          </a:bodyPr>
          <a:lstStyle/>
          <a:p>
            <a:r>
              <a:rPr lang="es-ES" b="1" dirty="0"/>
              <a:t>Autores reconocidos con dos apellidos </a:t>
            </a:r>
          </a:p>
          <a:p>
            <a:pPr marL="36900" indent="0">
              <a:buNone/>
            </a:pPr>
            <a:r>
              <a:rPr lang="es-ES" dirty="0"/>
              <a:t>Si el autor se identifica siempre con dos apellidos, así se anotará. Si tiene dudas sobre cómo escribir el nombre de un autor, revise cómo lo citan otros o cómo se cita él a sí mismo. También es necesario que tenga en cuenta el idioma en el que se va a publicar</a:t>
            </a:r>
            <a:endParaRPr lang="es-PE" dirty="0"/>
          </a:p>
        </p:txBody>
      </p:sp>
      <p:sp>
        <p:nvSpPr>
          <p:cNvPr id="16" name="CuadroTexto 15">
            <a:extLst>
              <a:ext uri="{FF2B5EF4-FFF2-40B4-BE49-F238E27FC236}">
                <a16:creationId xmlns:a16="http://schemas.microsoft.com/office/drawing/2014/main" id="{DF56C7B9-5F6D-B549-7035-B7AC1F86B564}"/>
              </a:ext>
            </a:extLst>
          </p:cNvPr>
          <p:cNvSpPr txBox="1"/>
          <p:nvPr/>
        </p:nvSpPr>
        <p:spPr>
          <a:xfrm>
            <a:off x="1593509" y="4488910"/>
            <a:ext cx="6252518" cy="1119858"/>
          </a:xfrm>
          <a:prstGeom prst="rect">
            <a:avLst/>
          </a:prstGeom>
          <a:noFill/>
        </p:spPr>
        <p:txBody>
          <a:bodyPr wrap="square">
            <a:spAutoFit/>
          </a:bodyPr>
          <a:lstStyle/>
          <a:p>
            <a:pPr marL="444500" indent="-444500">
              <a:lnSpc>
                <a:spcPct val="200000"/>
              </a:lnSpc>
            </a:pPr>
            <a:r>
              <a:rPr lang="es-ES" sz="1800" b="1" dirty="0">
                <a:solidFill>
                  <a:srgbClr val="FFC000"/>
                </a:solidFill>
              </a:rPr>
              <a:t>Citación narrativa</a:t>
            </a:r>
            <a:r>
              <a:rPr lang="es-ES" sz="1800" dirty="0">
                <a:solidFill>
                  <a:srgbClr val="FFC000"/>
                </a:solidFill>
              </a:rPr>
              <a:t>: </a:t>
            </a:r>
            <a:r>
              <a:rPr lang="es-ES" sz="1800" dirty="0">
                <a:solidFill>
                  <a:srgbClr val="99FFCC"/>
                </a:solidFill>
              </a:rPr>
              <a:t>García Márquez (2014) </a:t>
            </a:r>
          </a:p>
          <a:p>
            <a:pPr marL="444500" indent="-444500">
              <a:lnSpc>
                <a:spcPct val="200000"/>
              </a:lnSpc>
            </a:pPr>
            <a:r>
              <a:rPr lang="es-ES" sz="1800" b="1" dirty="0">
                <a:solidFill>
                  <a:srgbClr val="FFC000"/>
                </a:solidFill>
              </a:rPr>
              <a:t>Citación parentética: </a:t>
            </a:r>
            <a:r>
              <a:rPr lang="es-ES" sz="1800" dirty="0">
                <a:solidFill>
                  <a:srgbClr val="99FFCC"/>
                </a:solidFill>
              </a:rPr>
              <a:t>(García Márquez, 2014)</a:t>
            </a:r>
            <a:endParaRPr lang="es-PE" sz="1800" dirty="0">
              <a:solidFill>
                <a:srgbClr val="99FF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D4932137-F897-885A-190C-4F99A0656E51}"/>
              </a:ext>
            </a:extLst>
          </p:cNvPr>
          <p:cNvSpPr>
            <a:spLocks noGrp="1"/>
          </p:cNvSpPr>
          <p:nvPr>
            <p:ph type="body" sz="half" idx="2"/>
          </p:nvPr>
        </p:nvSpPr>
        <p:spPr>
          <a:xfrm>
            <a:off x="-259935" y="296426"/>
            <a:ext cx="3706889" cy="626348"/>
          </a:xfrm>
        </p:spPr>
        <p:txBody>
          <a:bodyPr/>
          <a:lstStyle/>
          <a:p>
            <a:r>
              <a:rPr lang="es-ES" b="1" dirty="0">
                <a:solidFill>
                  <a:srgbClr val="FFC000"/>
                </a:solidFill>
              </a:rPr>
              <a:t>Casos especiales</a:t>
            </a:r>
          </a:p>
        </p:txBody>
      </p:sp>
      <p:sp>
        <p:nvSpPr>
          <p:cNvPr id="13" name="Marcador de contenido 12">
            <a:extLst>
              <a:ext uri="{FF2B5EF4-FFF2-40B4-BE49-F238E27FC236}">
                <a16:creationId xmlns:a16="http://schemas.microsoft.com/office/drawing/2014/main" id="{B5EC2369-F315-7BA9-5D3D-42BFABAC8C3D}"/>
              </a:ext>
            </a:extLst>
          </p:cNvPr>
          <p:cNvSpPr>
            <a:spLocks noGrp="1"/>
          </p:cNvSpPr>
          <p:nvPr>
            <p:ph idx="1"/>
          </p:nvPr>
        </p:nvSpPr>
        <p:spPr>
          <a:xfrm>
            <a:off x="938507" y="1135091"/>
            <a:ext cx="9984866" cy="1467551"/>
          </a:xfrm>
        </p:spPr>
        <p:txBody>
          <a:bodyPr>
            <a:normAutofit fontScale="77500" lnSpcReduction="20000"/>
          </a:bodyPr>
          <a:lstStyle/>
          <a:p>
            <a:r>
              <a:rPr lang="es-ES" b="1" dirty="0"/>
              <a:t>Obras con el mismo autor y la misma fecha</a:t>
            </a:r>
          </a:p>
          <a:p>
            <a:pPr marL="36900" indent="0">
              <a:buNone/>
            </a:pPr>
            <a:r>
              <a:rPr lang="es-ES" dirty="0"/>
              <a:t>Cuando varias referencias tengan un autor (o autores) y un año de publicación idénticos, incluya una letra minúscula después del año. La combinación año-letra se utiliza tanto en la citación en el texto como en la entrada de la lista de referencias. Utilice solo el año con una letra en la citación en el texto, incluso si la entrada de la lista de referencias contiene una fecha más específica.</a:t>
            </a:r>
            <a:endParaRPr lang="es-PE" dirty="0"/>
          </a:p>
        </p:txBody>
      </p:sp>
      <p:sp>
        <p:nvSpPr>
          <p:cNvPr id="16" name="CuadroTexto 15">
            <a:extLst>
              <a:ext uri="{FF2B5EF4-FFF2-40B4-BE49-F238E27FC236}">
                <a16:creationId xmlns:a16="http://schemas.microsoft.com/office/drawing/2014/main" id="{DF56C7B9-5F6D-B549-7035-B7AC1F86B564}"/>
              </a:ext>
            </a:extLst>
          </p:cNvPr>
          <p:cNvSpPr txBox="1"/>
          <p:nvPr/>
        </p:nvSpPr>
        <p:spPr>
          <a:xfrm>
            <a:off x="1890072" y="2814959"/>
            <a:ext cx="6252518" cy="1673856"/>
          </a:xfrm>
          <a:prstGeom prst="rect">
            <a:avLst/>
          </a:prstGeom>
          <a:noFill/>
        </p:spPr>
        <p:txBody>
          <a:bodyPr wrap="square">
            <a:spAutoFit/>
          </a:bodyPr>
          <a:lstStyle/>
          <a:p>
            <a:pPr marL="444500" indent="-444500">
              <a:lnSpc>
                <a:spcPct val="200000"/>
              </a:lnSpc>
            </a:pPr>
            <a:r>
              <a:rPr lang="es-ES" sz="1800" b="1" dirty="0">
                <a:solidFill>
                  <a:srgbClr val="FFC000"/>
                </a:solidFill>
              </a:rPr>
              <a:t>Citación narrativa: </a:t>
            </a:r>
            <a:r>
              <a:rPr lang="es-ES" sz="1800" b="1" dirty="0">
                <a:solidFill>
                  <a:srgbClr val="99FFCC"/>
                </a:solidFill>
              </a:rPr>
              <a:t>Gálvez y Román (2012a)</a:t>
            </a:r>
          </a:p>
          <a:p>
            <a:pPr marL="444500" indent="-444500">
              <a:lnSpc>
                <a:spcPct val="200000"/>
              </a:lnSpc>
            </a:pPr>
            <a:r>
              <a:rPr lang="es-ES" sz="1800" b="1" dirty="0">
                <a:solidFill>
                  <a:srgbClr val="FFC000"/>
                </a:solidFill>
              </a:rPr>
              <a:t>Citación parentética</a:t>
            </a:r>
            <a:r>
              <a:rPr lang="es-ES" sz="1800" b="1" dirty="0">
                <a:solidFill>
                  <a:srgbClr val="99FFCC"/>
                </a:solidFill>
              </a:rPr>
              <a:t>: (Gálvez y Román, 2012b)</a:t>
            </a:r>
          </a:p>
          <a:p>
            <a:pPr marL="444500" indent="-444500">
              <a:lnSpc>
                <a:spcPct val="200000"/>
              </a:lnSpc>
            </a:pPr>
            <a:r>
              <a:rPr lang="es-ES" sz="1800" b="1" dirty="0">
                <a:solidFill>
                  <a:srgbClr val="FFC000"/>
                </a:solidFill>
              </a:rPr>
              <a:t>Autor sin fecha: (</a:t>
            </a:r>
            <a:r>
              <a:rPr lang="es-ES" sz="1800" b="1" dirty="0">
                <a:solidFill>
                  <a:srgbClr val="99FFCC"/>
                </a:solidFill>
              </a:rPr>
              <a:t>Gómez, s.f.-a) (Gómez, s.f.-b)</a:t>
            </a:r>
            <a:endParaRPr lang="es-PE" sz="1800" dirty="0">
              <a:solidFill>
                <a:srgbClr val="99FFCC"/>
              </a:solidFill>
              <a:latin typeface="Times New Roman" panose="02020603050405020304" pitchFamily="18" charset="0"/>
              <a:cs typeface="Times New Roman" panose="02020603050405020304" pitchFamily="18" charset="0"/>
            </a:endParaRPr>
          </a:p>
        </p:txBody>
      </p:sp>
      <p:grpSp>
        <p:nvGrpSpPr>
          <p:cNvPr id="3" name="Grupo 2">
            <a:extLst>
              <a:ext uri="{FF2B5EF4-FFF2-40B4-BE49-F238E27FC236}">
                <a16:creationId xmlns:a16="http://schemas.microsoft.com/office/drawing/2014/main" id="{1F0551FC-B25D-342D-3339-21328D002317}"/>
              </a:ext>
            </a:extLst>
          </p:cNvPr>
          <p:cNvGrpSpPr/>
          <p:nvPr/>
        </p:nvGrpSpPr>
        <p:grpSpPr>
          <a:xfrm>
            <a:off x="1890072" y="4779907"/>
            <a:ext cx="5790389" cy="1549400"/>
            <a:chOff x="5090765" y="1809161"/>
            <a:chExt cx="6187440" cy="3169239"/>
          </a:xfrm>
        </p:grpSpPr>
        <p:grpSp>
          <p:nvGrpSpPr>
            <p:cNvPr id="4" name="Grupo 3">
              <a:extLst>
                <a:ext uri="{FF2B5EF4-FFF2-40B4-BE49-F238E27FC236}">
                  <a16:creationId xmlns:a16="http://schemas.microsoft.com/office/drawing/2014/main" id="{DA304F5E-3853-CA0D-2D16-29D2567BE363}"/>
                </a:ext>
              </a:extLst>
            </p:cNvPr>
            <p:cNvGrpSpPr/>
            <p:nvPr/>
          </p:nvGrpSpPr>
          <p:grpSpPr>
            <a:xfrm>
              <a:off x="5090765" y="1809161"/>
              <a:ext cx="6187440" cy="3169239"/>
              <a:chOff x="4712677" y="1184910"/>
              <a:chExt cx="6166338" cy="3652497"/>
            </a:xfrm>
          </p:grpSpPr>
          <p:sp>
            <p:nvSpPr>
              <p:cNvPr id="11" name="Rectángulo 10">
                <a:extLst>
                  <a:ext uri="{FF2B5EF4-FFF2-40B4-BE49-F238E27FC236}">
                    <a16:creationId xmlns:a16="http://schemas.microsoft.com/office/drawing/2014/main" id="{B92E8E0C-FD81-AD12-90C6-35EE976686A3}"/>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2" name="CuadroTexto 11">
                <a:extLst>
                  <a:ext uri="{FF2B5EF4-FFF2-40B4-BE49-F238E27FC236}">
                    <a16:creationId xmlns:a16="http://schemas.microsoft.com/office/drawing/2014/main" id="{F33E0A80-BDA0-D961-48CB-30AD6BBA1843}"/>
                  </a:ext>
                </a:extLst>
              </p:cNvPr>
              <p:cNvSpPr txBox="1"/>
              <p:nvPr/>
            </p:nvSpPr>
            <p:spPr>
              <a:xfrm>
                <a:off x="5239094" y="1184910"/>
                <a:ext cx="4868562" cy="1832595"/>
              </a:xfrm>
              <a:prstGeom prst="rect">
                <a:avLst/>
              </a:prstGeom>
              <a:noFill/>
              <a:ln>
                <a:noFill/>
              </a:ln>
            </p:spPr>
            <p:txBody>
              <a:bodyPr wrap="square">
                <a:spAutoFit/>
              </a:bodyPr>
              <a:lstStyle/>
              <a:p>
                <a:pPr>
                  <a:lnSpc>
                    <a:spcPct val="200000"/>
                  </a:lnSpc>
                </a:pPr>
                <a:r>
                  <a:rPr lang="es-PE" sz="1200" dirty="0">
                    <a:solidFill>
                      <a:schemeClr val="bg1"/>
                    </a:solidFill>
                  </a:rPr>
                  <a:t>Gómez, A. (2012a). </a:t>
                </a:r>
                <a:r>
                  <a:rPr lang="es-PE" sz="1200" i="1" dirty="0">
                    <a:solidFill>
                      <a:schemeClr val="bg1"/>
                    </a:solidFill>
                  </a:rPr>
                  <a:t>Título de la obra. </a:t>
                </a:r>
                <a:r>
                  <a:rPr lang="es-PE" sz="1200" dirty="0">
                    <a:solidFill>
                      <a:schemeClr val="bg1"/>
                    </a:solidFill>
                  </a:rPr>
                  <a:t>Editorial. </a:t>
                </a:r>
              </a:p>
              <a:p>
                <a:pPr>
                  <a:lnSpc>
                    <a:spcPct val="200000"/>
                  </a:lnSpc>
                </a:pPr>
                <a:r>
                  <a:rPr lang="es-PE" sz="1200" dirty="0">
                    <a:solidFill>
                      <a:schemeClr val="bg1"/>
                    </a:solidFill>
                  </a:rPr>
                  <a:t>Gómez, A. (2012b). </a:t>
                </a:r>
                <a:r>
                  <a:rPr lang="es-PE" sz="1200" i="1" dirty="0">
                    <a:solidFill>
                      <a:schemeClr val="bg1"/>
                    </a:solidFill>
                  </a:rPr>
                  <a:t>Título de la obra</a:t>
                </a:r>
                <a:r>
                  <a:rPr lang="es-PE" sz="1200" dirty="0">
                    <a:solidFill>
                      <a:schemeClr val="bg1"/>
                    </a:solidFill>
                  </a:rPr>
                  <a:t>. Editorial. </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5" name="Rectángulo 4">
              <a:extLst>
                <a:ext uri="{FF2B5EF4-FFF2-40B4-BE49-F238E27FC236}">
                  <a16:creationId xmlns:a16="http://schemas.microsoft.com/office/drawing/2014/main" id="{D58ACFC5-8B9B-53A1-224B-0582D4B9D3FB}"/>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224723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4" y="537925"/>
            <a:ext cx="6411924" cy="635687"/>
          </a:xfrm>
        </p:spPr>
        <p:txBody>
          <a:bodyPr/>
          <a:lstStyle/>
          <a:p>
            <a:r>
              <a:rPr lang="es-ES" b="1" dirty="0"/>
              <a:t>Modelo</a:t>
            </a:r>
            <a:r>
              <a:rPr lang="es-ES" dirty="0"/>
              <a:t> </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FFC000"/>
                </a:solidFill>
              </a:rPr>
              <a:t>5.2.1. OBRAS DE TEXTO</a:t>
            </a:r>
          </a:p>
          <a:p>
            <a:r>
              <a:rPr lang="es-ES" b="1" dirty="0">
                <a:solidFill>
                  <a:srgbClr val="FFC000"/>
                </a:solidFill>
              </a:rPr>
              <a:t>5.2.1.1. Libros y obras de consulta</a:t>
            </a:r>
            <a:endParaRPr lang="es-PE" b="1" dirty="0">
              <a:solidFill>
                <a:srgbClr val="FFC000"/>
              </a:solidFill>
            </a:endParaRPr>
          </a:p>
        </p:txBody>
      </p:sp>
      <p:graphicFrame>
        <p:nvGraphicFramePr>
          <p:cNvPr id="8" name="Tabla 7">
            <a:extLst>
              <a:ext uri="{FF2B5EF4-FFF2-40B4-BE49-F238E27FC236}">
                <a16:creationId xmlns:a16="http://schemas.microsoft.com/office/drawing/2014/main" id="{1F247BB1-41A2-CE42-382A-BAF2269BEA09}"/>
              </a:ext>
            </a:extLst>
          </p:cNvPr>
          <p:cNvGraphicFramePr>
            <a:graphicFrameLocks noGrp="1"/>
          </p:cNvGraphicFramePr>
          <p:nvPr>
            <p:extLst>
              <p:ext uri="{D42A27DB-BD31-4B8C-83A1-F6EECF244321}">
                <p14:modId xmlns:p14="http://schemas.microsoft.com/office/powerpoint/2010/main" val="1508767231"/>
              </p:ext>
            </p:extLst>
          </p:nvPr>
        </p:nvGraphicFramePr>
        <p:xfrm>
          <a:off x="4025916" y="1524152"/>
          <a:ext cx="7938863" cy="4673600"/>
        </p:xfrm>
        <a:graphic>
          <a:graphicData uri="http://schemas.openxmlformats.org/drawingml/2006/table">
            <a:tbl>
              <a:tblPr firstRow="1" bandRow="1">
                <a:tableStyleId>{5C22544A-7EE6-4342-B048-85BDC9FD1C3A}</a:tableStyleId>
              </a:tblPr>
              <a:tblGrid>
                <a:gridCol w="1361329">
                  <a:extLst>
                    <a:ext uri="{9D8B030D-6E8A-4147-A177-3AD203B41FA5}">
                      <a16:colId xmlns:a16="http://schemas.microsoft.com/office/drawing/2014/main" val="1088851854"/>
                    </a:ext>
                  </a:extLst>
                </a:gridCol>
                <a:gridCol w="668741">
                  <a:extLst>
                    <a:ext uri="{9D8B030D-6E8A-4147-A177-3AD203B41FA5}">
                      <a16:colId xmlns:a16="http://schemas.microsoft.com/office/drawing/2014/main" val="272860205"/>
                    </a:ext>
                  </a:extLst>
                </a:gridCol>
                <a:gridCol w="1460653">
                  <a:extLst>
                    <a:ext uri="{9D8B030D-6E8A-4147-A177-3AD203B41FA5}">
                      <a16:colId xmlns:a16="http://schemas.microsoft.com/office/drawing/2014/main" val="318724293"/>
                    </a:ext>
                  </a:extLst>
                </a:gridCol>
                <a:gridCol w="2224070">
                  <a:extLst>
                    <a:ext uri="{9D8B030D-6E8A-4147-A177-3AD203B41FA5}">
                      <a16:colId xmlns:a16="http://schemas.microsoft.com/office/drawing/2014/main" val="332684586"/>
                    </a:ext>
                  </a:extLst>
                </a:gridCol>
                <a:gridCol w="2224070">
                  <a:extLst>
                    <a:ext uri="{9D8B030D-6E8A-4147-A177-3AD203B41FA5}">
                      <a16:colId xmlns:a16="http://schemas.microsoft.com/office/drawing/2014/main" val="3919864184"/>
                    </a:ext>
                  </a:extLst>
                </a:gridCol>
              </a:tblGrid>
              <a:tr h="370840">
                <a:tc>
                  <a:txBody>
                    <a:bodyPr/>
                    <a:lstStyle/>
                    <a:p>
                      <a:r>
                        <a:rPr lang="es-ES" sz="1600" b="1" dirty="0">
                          <a:solidFill>
                            <a:schemeClr val="bg1"/>
                          </a:solidFill>
                        </a:rPr>
                        <a:t>Autor</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Fecha </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Título</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gridSpan="2">
                  <a:txBody>
                    <a:bodyPr/>
                    <a:lstStyle/>
                    <a:p>
                      <a:pPr algn="ctr"/>
                      <a:r>
                        <a:rPr lang="es-ES" sz="1600" b="1" dirty="0">
                          <a:solidFill>
                            <a:schemeClr val="bg1"/>
                          </a:solidFill>
                        </a:rPr>
                        <a:t>Fuente</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95291477"/>
                  </a:ext>
                </a:extLst>
              </a:tr>
              <a:tr h="370840">
                <a:tc>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Editorial</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DOI o URL</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748698972"/>
                  </a:ext>
                </a:extLst>
              </a:tr>
              <a:tr h="370840">
                <a:tc>
                  <a:txBody>
                    <a:bodyPr/>
                    <a:lstStyle/>
                    <a:p>
                      <a:pPr>
                        <a:lnSpc>
                          <a:spcPct val="100000"/>
                        </a:lnSpc>
                      </a:pPr>
                      <a:r>
                        <a:rPr lang="es-ES" sz="1400" b="0" dirty="0">
                          <a:solidFill>
                            <a:schemeClr val="bg1"/>
                          </a:solidFill>
                        </a:rPr>
                        <a:t>Apellido, A.A.</a:t>
                      </a:r>
                    </a:p>
                    <a:p>
                      <a:pPr>
                        <a:lnSpc>
                          <a:spcPct val="100000"/>
                        </a:lnSpc>
                      </a:pPr>
                      <a:endParaRPr lang="es-ES" sz="1400" b="0" dirty="0">
                        <a:solidFill>
                          <a:schemeClr val="bg1"/>
                        </a:solidFill>
                      </a:endParaRPr>
                    </a:p>
                    <a:p>
                      <a:pPr>
                        <a:lnSpc>
                          <a:spcPct val="100000"/>
                        </a:lnSpc>
                      </a:pPr>
                      <a:r>
                        <a:rPr lang="es-ES" sz="1400" b="0" dirty="0">
                          <a:solidFill>
                            <a:schemeClr val="bg1"/>
                          </a:solidFill>
                        </a:rPr>
                        <a:t>Apellido, A.A. y</a:t>
                      </a:r>
                    </a:p>
                    <a:p>
                      <a:pPr>
                        <a:lnSpc>
                          <a:spcPct val="100000"/>
                        </a:lnSpc>
                      </a:pPr>
                      <a:r>
                        <a:rPr lang="es-PE" sz="1400" b="0" dirty="0">
                          <a:solidFill>
                            <a:schemeClr val="bg1"/>
                          </a:solidFill>
                        </a:rPr>
                        <a:t>Apellido, B.B.</a:t>
                      </a:r>
                    </a:p>
                    <a:p>
                      <a:pPr>
                        <a:lnSpc>
                          <a:spcPct val="100000"/>
                        </a:lnSpc>
                      </a:pPr>
                      <a:endParaRPr lang="es-PE" sz="1400" b="0" dirty="0">
                        <a:solidFill>
                          <a:schemeClr val="bg1"/>
                        </a:solidFill>
                      </a:endParaRPr>
                    </a:p>
                    <a:p>
                      <a:pPr>
                        <a:lnSpc>
                          <a:spcPct val="100000"/>
                        </a:lnSpc>
                      </a:pPr>
                      <a:r>
                        <a:rPr lang="es-ES" sz="1400" b="0" dirty="0">
                          <a:solidFill>
                            <a:schemeClr val="bg1"/>
                          </a:solidFill>
                        </a:rPr>
                        <a:t>Apellido, A.A. y</a:t>
                      </a:r>
                    </a:p>
                    <a:p>
                      <a:pPr>
                        <a:lnSpc>
                          <a:spcPct val="100000"/>
                        </a:lnSpc>
                      </a:pPr>
                      <a:r>
                        <a:rPr lang="es-PE" sz="1400" b="0" dirty="0">
                          <a:solidFill>
                            <a:schemeClr val="bg1"/>
                          </a:solidFill>
                        </a:rPr>
                        <a:t>Apellido, B.B.</a:t>
                      </a:r>
                    </a:p>
                    <a:p>
                      <a:pPr>
                        <a:lnSpc>
                          <a:spcPct val="100000"/>
                        </a:lnSpc>
                      </a:pPr>
                      <a:r>
                        <a:rPr lang="es-PE" sz="1400" b="0" dirty="0">
                          <a:solidFill>
                            <a:schemeClr val="bg1"/>
                          </a:solidFill>
                        </a:rPr>
                        <a:t>Apellido, C.C.</a:t>
                      </a:r>
                    </a:p>
                    <a:p>
                      <a:pPr>
                        <a:lnSpc>
                          <a:spcPct val="100000"/>
                        </a:lnSpc>
                      </a:pPr>
                      <a:endParaRPr lang="es-PE" sz="1400" b="0" dirty="0">
                        <a:solidFill>
                          <a:schemeClr val="bg1"/>
                        </a:solidFill>
                      </a:endParaRPr>
                    </a:p>
                    <a:p>
                      <a:pPr>
                        <a:lnSpc>
                          <a:spcPct val="100000"/>
                        </a:lnSpc>
                      </a:pPr>
                      <a:r>
                        <a:rPr lang="es-PE" sz="1400" b="0" dirty="0">
                          <a:solidFill>
                            <a:schemeClr val="bg1"/>
                          </a:solidFill>
                        </a:rPr>
                        <a:t>Apellido, A.A. (Ed.).</a:t>
                      </a:r>
                    </a:p>
                    <a:p>
                      <a:pPr>
                        <a:lnSpc>
                          <a:spcPct val="100000"/>
                        </a:lnSpc>
                      </a:pPr>
                      <a:endParaRPr lang="es-PE" sz="1400" b="0" dirty="0">
                        <a:solidFill>
                          <a:schemeClr val="bg1"/>
                        </a:solidFill>
                      </a:endParaRPr>
                    </a:p>
                    <a:p>
                      <a:pPr>
                        <a:lnSpc>
                          <a:spcPct val="100000"/>
                        </a:lnSpc>
                      </a:pPr>
                      <a:endParaRPr lang="es-PE" sz="1400" b="0"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s-ES" sz="1400" b="0" dirty="0">
                          <a:solidFill>
                            <a:schemeClr val="bg1"/>
                          </a:solidFill>
                        </a:rPr>
                        <a:t>Apellido, A.A. y</a:t>
                      </a:r>
                    </a:p>
                    <a:p>
                      <a:pPr marL="0" marR="0" lvl="0" indent="0" algn="l" defTabSz="457200" rtl="0" eaLnBrk="1" fontAlgn="auto" latinLnBrk="0" hangingPunct="1">
                        <a:lnSpc>
                          <a:spcPct val="100000"/>
                        </a:lnSpc>
                        <a:spcBef>
                          <a:spcPts val="0"/>
                        </a:spcBef>
                        <a:spcAft>
                          <a:spcPts val="0"/>
                        </a:spcAft>
                        <a:buClrTx/>
                        <a:buSzTx/>
                        <a:buFontTx/>
                        <a:buNone/>
                        <a:tabLst/>
                        <a:defRPr/>
                      </a:pPr>
                      <a:r>
                        <a:rPr lang="es-PE" sz="1400" b="0" dirty="0">
                          <a:solidFill>
                            <a:schemeClr val="bg1"/>
                          </a:solidFill>
                        </a:rPr>
                        <a:t>Apellido, B.B. (</a:t>
                      </a:r>
                      <a:r>
                        <a:rPr lang="es-PE" sz="1400" b="0" dirty="0" err="1">
                          <a:solidFill>
                            <a:schemeClr val="bg1"/>
                          </a:solidFill>
                        </a:rPr>
                        <a:t>Eds</a:t>
                      </a:r>
                      <a:r>
                        <a:rPr lang="es-PE" sz="1400" b="0" dirty="0">
                          <a:solidFill>
                            <a:schemeClr val="bg1"/>
                          </a:solidFill>
                        </a:rPr>
                        <a:t>).</a:t>
                      </a:r>
                    </a:p>
                    <a:p>
                      <a:pPr>
                        <a:lnSpc>
                          <a:spcPct val="100000"/>
                        </a:lnSpc>
                      </a:pPr>
                      <a:endParaRPr lang="es-PE" sz="1400" b="0" dirty="0">
                        <a:solidFill>
                          <a:schemeClr val="bg1"/>
                        </a:solidFill>
                      </a:endParaRPr>
                    </a:p>
                    <a:p>
                      <a:pPr>
                        <a:lnSpc>
                          <a:spcPct val="100000"/>
                        </a:lnSpc>
                      </a:pPr>
                      <a:endParaRPr lang="es-PE" sz="1400" b="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0" dirty="0">
                          <a:solidFill>
                            <a:schemeClr val="bg1"/>
                          </a:solidFill>
                        </a:rPr>
                        <a:t>(Año)</a:t>
                      </a:r>
                      <a:endParaRPr lang="es-PE" sz="1400" i="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1" dirty="0">
                          <a:solidFill>
                            <a:schemeClr val="bg1"/>
                          </a:solidFill>
                        </a:rPr>
                        <a:t>Titulo del libro</a:t>
                      </a:r>
                    </a:p>
                    <a:p>
                      <a:pPr>
                        <a:lnSpc>
                          <a:spcPct val="100000"/>
                        </a:lnSpc>
                      </a:pPr>
                      <a:r>
                        <a:rPr lang="es-ES" sz="1400" i="1" dirty="0">
                          <a:solidFill>
                            <a:schemeClr val="bg1"/>
                          </a:solidFill>
                        </a:rPr>
                        <a:t>Titulo del libro (Edición a partir de la segunda).</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0" dirty="0">
                          <a:solidFill>
                            <a:schemeClr val="bg1"/>
                          </a:solidFill>
                        </a:rPr>
                        <a:t>Nombre de la editorial</a:t>
                      </a:r>
                    </a:p>
                    <a:p>
                      <a:pPr>
                        <a:lnSpc>
                          <a:spcPct val="100000"/>
                        </a:lnSpc>
                      </a:pPr>
                      <a:r>
                        <a:rPr lang="es-ES" sz="1400" i="0" dirty="0">
                          <a:solidFill>
                            <a:schemeClr val="bg1"/>
                          </a:solidFill>
                        </a:rPr>
                        <a:t>Nombre de la primera editorial; nombre de la segunda editorial.</a:t>
                      </a:r>
                      <a:endParaRPr lang="es-PE" sz="1400" i="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1" dirty="0">
                          <a:solidFill>
                            <a:schemeClr val="bg1"/>
                          </a:solidFill>
                          <a:hlinkClick r:id="rId2"/>
                        </a:rPr>
                        <a:t>https://doi.org/xxxx</a:t>
                      </a:r>
                      <a:r>
                        <a:rPr lang="es-ES" sz="1400" i="1" dirty="0">
                          <a:solidFill>
                            <a:schemeClr val="bg1"/>
                          </a:solidFill>
                        </a:rPr>
                        <a:t> o https://xxxx</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extLst>
                  <a:ext uri="{0D108BD9-81ED-4DB2-BD59-A6C34878D82A}">
                    <a16:rowId xmlns:a16="http://schemas.microsoft.com/office/drawing/2014/main" val="1351465598"/>
                  </a:ext>
                </a:extLst>
              </a:tr>
            </a:tbl>
          </a:graphicData>
        </a:graphic>
      </p:graphicFrame>
    </p:spTree>
    <p:extLst>
      <p:ext uri="{BB962C8B-B14F-4D97-AF65-F5344CB8AC3E}">
        <p14:creationId xmlns:p14="http://schemas.microsoft.com/office/powerpoint/2010/main" val="12885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3" y="537925"/>
            <a:ext cx="6612373" cy="986227"/>
          </a:xfrm>
        </p:spPr>
        <p:txBody>
          <a:bodyPr>
            <a:normAutofit fontScale="77500" lnSpcReduction="20000"/>
          </a:bodyPr>
          <a:lstStyle/>
          <a:p>
            <a:r>
              <a:rPr lang="es-ES" b="1" dirty="0"/>
              <a:t>Libro de autor sin DOI o URL</a:t>
            </a:r>
          </a:p>
          <a:p>
            <a:pPr marL="36900" indent="0">
              <a:buNone/>
            </a:pPr>
            <a:r>
              <a:rPr lang="es-ES" dirty="0"/>
              <a:t>       Apellido, Inicial de nombre(s). (Año). Título del libro (Edición si corresponde). Nombre de la editorial, tal como figura en el texto. </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FFC000"/>
                </a:solidFill>
              </a:rPr>
              <a:t>5.2.1. OBRAS DE TEXTO</a:t>
            </a:r>
          </a:p>
          <a:p>
            <a:r>
              <a:rPr lang="es-ES" b="1" dirty="0">
                <a:solidFill>
                  <a:srgbClr val="FFC000"/>
                </a:solidFill>
              </a:rPr>
              <a:t>5.2.1.1. Libros y obras de consulta</a:t>
            </a:r>
            <a:endParaRPr lang="es-PE" b="1" dirty="0">
              <a:solidFill>
                <a:srgbClr val="FFC000"/>
              </a:solidFill>
            </a:endParaRPr>
          </a:p>
        </p:txBody>
      </p:sp>
      <p:grpSp>
        <p:nvGrpSpPr>
          <p:cNvPr id="2" name="Grupo 1">
            <a:extLst>
              <a:ext uri="{FF2B5EF4-FFF2-40B4-BE49-F238E27FC236}">
                <a16:creationId xmlns:a16="http://schemas.microsoft.com/office/drawing/2014/main" id="{AA5AEA07-1669-F82B-293D-FE4842046470}"/>
              </a:ext>
            </a:extLst>
          </p:cNvPr>
          <p:cNvGrpSpPr/>
          <p:nvPr/>
        </p:nvGrpSpPr>
        <p:grpSpPr>
          <a:xfrm>
            <a:off x="4196653" y="2006728"/>
            <a:ext cx="6928547" cy="2870071"/>
            <a:chOff x="5090765" y="1809161"/>
            <a:chExt cx="6187440" cy="3169239"/>
          </a:xfrm>
        </p:grpSpPr>
        <p:grpSp>
          <p:nvGrpSpPr>
            <p:cNvPr id="3" name="Grupo 2">
              <a:extLst>
                <a:ext uri="{FF2B5EF4-FFF2-40B4-BE49-F238E27FC236}">
                  <a16:creationId xmlns:a16="http://schemas.microsoft.com/office/drawing/2014/main" id="{3C500FCB-23C3-BA3D-962E-F93340764AAD}"/>
                </a:ext>
              </a:extLst>
            </p:cNvPr>
            <p:cNvGrpSpPr/>
            <p:nvPr/>
          </p:nvGrpSpPr>
          <p:grpSpPr>
            <a:xfrm>
              <a:off x="5090765" y="1809161"/>
              <a:ext cx="6187440" cy="3169239"/>
              <a:chOff x="4712677" y="1184910"/>
              <a:chExt cx="6166338" cy="3652497"/>
            </a:xfrm>
          </p:grpSpPr>
          <p:sp>
            <p:nvSpPr>
              <p:cNvPr id="9" name="Rectángulo 8">
                <a:extLst>
                  <a:ext uri="{FF2B5EF4-FFF2-40B4-BE49-F238E27FC236}">
                    <a16:creationId xmlns:a16="http://schemas.microsoft.com/office/drawing/2014/main" id="{FB447E64-7046-4F92-4136-25CB636BEF5B}"/>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CuadroTexto 9">
                <a:extLst>
                  <a:ext uri="{FF2B5EF4-FFF2-40B4-BE49-F238E27FC236}">
                    <a16:creationId xmlns:a16="http://schemas.microsoft.com/office/drawing/2014/main" id="{47411C28-4DB3-1929-91BC-EFDE0B20E187}"/>
                  </a:ext>
                </a:extLst>
              </p:cNvPr>
              <p:cNvSpPr txBox="1"/>
              <p:nvPr/>
            </p:nvSpPr>
            <p:spPr>
              <a:xfrm>
                <a:off x="5239094" y="1184910"/>
                <a:ext cx="4868562" cy="2399374"/>
              </a:xfrm>
              <a:prstGeom prst="rect">
                <a:avLst/>
              </a:prstGeom>
              <a:noFill/>
              <a:ln>
                <a:noFill/>
              </a:ln>
            </p:spPr>
            <p:txBody>
              <a:bodyPr wrap="square">
                <a:spAutoFit/>
              </a:bodyPr>
              <a:lstStyle/>
              <a:p>
                <a:pPr marL="457200" indent="-457200">
                  <a:lnSpc>
                    <a:spcPct val="200000"/>
                  </a:lnSpc>
                </a:pPr>
                <a:r>
                  <a:rPr lang="es-ES" sz="1200" dirty="0">
                    <a:solidFill>
                      <a:schemeClr val="bg1"/>
                    </a:solidFill>
                  </a:rPr>
                  <a:t>Duart, J., Gil, M., Pujol, M. y Castaño. J. (2008). La Universidad en la sociedad RED, usos de la internet en educación superior. Ariel. </a:t>
                </a:r>
              </a:p>
              <a:p>
                <a:pPr>
                  <a:lnSpc>
                    <a:spcPct val="200000"/>
                  </a:lnSpc>
                </a:pPr>
                <a:r>
                  <a:rPr lang="es-ES" sz="1200" dirty="0">
                    <a:solidFill>
                      <a:schemeClr val="bg1"/>
                    </a:solidFill>
                  </a:rPr>
                  <a:t>Gonzales, S. (2012). Metodología de la investigación. Red Tercer Milenio. </a:t>
                </a:r>
              </a:p>
              <a:p>
                <a:pPr marL="457200" indent="-457200">
                  <a:lnSpc>
                    <a:spcPct val="200000"/>
                  </a:lnSpc>
                </a:pPr>
                <a:r>
                  <a:rPr lang="es-ES" sz="1200" dirty="0">
                    <a:solidFill>
                      <a:schemeClr val="bg1"/>
                    </a:solidFill>
                  </a:rPr>
                  <a:t>Hernández, R., Fernández, C. y Baptista, P. (2010). Metodología de la investigación (3ª ed.). McGraw-Hill.</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7" name="Rectángulo 6">
              <a:extLst>
                <a:ext uri="{FF2B5EF4-FFF2-40B4-BE49-F238E27FC236}">
                  <a16:creationId xmlns:a16="http://schemas.microsoft.com/office/drawing/2014/main" id="{96FCDED3-83D5-CED0-A940-5F8BD062482F}"/>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2096446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3" y="537925"/>
            <a:ext cx="6612373" cy="986227"/>
          </a:xfrm>
        </p:spPr>
        <p:txBody>
          <a:bodyPr>
            <a:normAutofit fontScale="70000" lnSpcReduction="20000"/>
          </a:bodyPr>
          <a:lstStyle/>
          <a:p>
            <a:r>
              <a:rPr lang="es-ES" b="1" dirty="0"/>
              <a:t>Libro de autor con DOI o URL</a:t>
            </a:r>
          </a:p>
          <a:p>
            <a:pPr marL="36900" indent="0">
              <a:buNone/>
            </a:pPr>
            <a:r>
              <a:rPr lang="es-ES" dirty="0"/>
              <a:t>Apellido, Inicial de nombre(s). (Ed./Eds.). (Año). Título del libro (Edición si corresponde). Nombre de la editorial. https://doi.org/xxxx o https://xxxxx </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FFC000"/>
                </a:solidFill>
              </a:rPr>
              <a:t>5.2.1. OBRAS DE TEXTO</a:t>
            </a:r>
          </a:p>
          <a:p>
            <a:r>
              <a:rPr lang="es-ES" b="1" dirty="0">
                <a:solidFill>
                  <a:srgbClr val="FFC000"/>
                </a:solidFill>
              </a:rPr>
              <a:t>5.2.1.1. Libros y obras de consulta</a:t>
            </a:r>
            <a:endParaRPr lang="es-PE" b="1" dirty="0">
              <a:solidFill>
                <a:srgbClr val="FFC000"/>
              </a:solidFill>
            </a:endParaRPr>
          </a:p>
        </p:txBody>
      </p:sp>
      <p:grpSp>
        <p:nvGrpSpPr>
          <p:cNvPr id="2" name="Grupo 1">
            <a:extLst>
              <a:ext uri="{FF2B5EF4-FFF2-40B4-BE49-F238E27FC236}">
                <a16:creationId xmlns:a16="http://schemas.microsoft.com/office/drawing/2014/main" id="{AA5AEA07-1669-F82B-293D-FE4842046470}"/>
              </a:ext>
            </a:extLst>
          </p:cNvPr>
          <p:cNvGrpSpPr/>
          <p:nvPr/>
        </p:nvGrpSpPr>
        <p:grpSpPr>
          <a:xfrm>
            <a:off x="4196653" y="2006729"/>
            <a:ext cx="6928547" cy="2127122"/>
            <a:chOff x="5090765" y="1809161"/>
            <a:chExt cx="6187440" cy="3169239"/>
          </a:xfrm>
        </p:grpSpPr>
        <p:grpSp>
          <p:nvGrpSpPr>
            <p:cNvPr id="3" name="Grupo 2">
              <a:extLst>
                <a:ext uri="{FF2B5EF4-FFF2-40B4-BE49-F238E27FC236}">
                  <a16:creationId xmlns:a16="http://schemas.microsoft.com/office/drawing/2014/main" id="{3C500FCB-23C3-BA3D-962E-F93340764AAD}"/>
                </a:ext>
              </a:extLst>
            </p:cNvPr>
            <p:cNvGrpSpPr/>
            <p:nvPr/>
          </p:nvGrpSpPr>
          <p:grpSpPr>
            <a:xfrm>
              <a:off x="5090765" y="1809161"/>
              <a:ext cx="6187440" cy="3169239"/>
              <a:chOff x="4712677" y="1184910"/>
              <a:chExt cx="6166338" cy="3652497"/>
            </a:xfrm>
          </p:grpSpPr>
          <p:sp>
            <p:nvSpPr>
              <p:cNvPr id="9" name="Rectángulo 8">
                <a:extLst>
                  <a:ext uri="{FF2B5EF4-FFF2-40B4-BE49-F238E27FC236}">
                    <a16:creationId xmlns:a16="http://schemas.microsoft.com/office/drawing/2014/main" id="{FB447E64-7046-4F92-4136-25CB636BEF5B}"/>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0" name="CuadroTexto 9">
                <a:extLst>
                  <a:ext uri="{FF2B5EF4-FFF2-40B4-BE49-F238E27FC236}">
                    <a16:creationId xmlns:a16="http://schemas.microsoft.com/office/drawing/2014/main" id="{47411C28-4DB3-1929-91BC-EFDE0B20E187}"/>
                  </a:ext>
                </a:extLst>
              </p:cNvPr>
              <p:cNvSpPr txBox="1"/>
              <p:nvPr/>
            </p:nvSpPr>
            <p:spPr>
              <a:xfrm>
                <a:off x="5239094" y="1184910"/>
                <a:ext cx="4868562" cy="1929356"/>
              </a:xfrm>
              <a:prstGeom prst="rect">
                <a:avLst/>
              </a:prstGeom>
              <a:noFill/>
              <a:ln>
                <a:noFill/>
              </a:ln>
            </p:spPr>
            <p:txBody>
              <a:bodyPr wrap="square">
                <a:spAutoFit/>
              </a:bodyPr>
              <a:lstStyle/>
              <a:p>
                <a:pPr marL="457200" indent="-457200">
                  <a:lnSpc>
                    <a:spcPct val="200000"/>
                  </a:lnSpc>
                </a:pPr>
                <a:r>
                  <a:rPr lang="es-ES" sz="1200" dirty="0" err="1">
                    <a:solidFill>
                      <a:schemeClr val="bg1"/>
                    </a:solidFill>
                  </a:rPr>
                  <a:t>Codita</a:t>
                </a:r>
                <a:r>
                  <a:rPr lang="es-ES" sz="1200" dirty="0">
                    <a:solidFill>
                      <a:schemeClr val="bg1"/>
                    </a:solidFill>
                  </a:rPr>
                  <a:t>, V. y De la Torre, M. (Eds.). (2019). Tendencias y perspectivas en el estudio de la morfosintaxis histórica hispanoamericana. Iberoamericana. https://www.researchgate.net/publication/334805097_Morfosintaxis_historica_hispanoa </a:t>
                </a:r>
                <a:r>
                  <a:rPr lang="es-ES" sz="1200" dirty="0" err="1">
                    <a:solidFill>
                      <a:schemeClr val="bg1"/>
                    </a:solidFill>
                  </a:rPr>
                  <a:t>mericana_estado_de_la_cuestion_fuentes_metodos_y_perspectivas</a:t>
                </a:r>
                <a:endParaRPr lang="es-ES" sz="1200" dirty="0">
                  <a:solidFill>
                    <a:schemeClr val="bg1"/>
                  </a:solidFill>
                  <a:latin typeface="Times New Roman" panose="02020603050405020304" pitchFamily="18" charset="0"/>
                  <a:cs typeface="Times New Roman" panose="02020603050405020304" pitchFamily="18" charset="0"/>
                </a:endParaRPr>
              </a:p>
            </p:txBody>
          </p:sp>
        </p:grpSp>
        <p:sp>
          <p:nvSpPr>
            <p:cNvPr id="7" name="Rectángulo 6">
              <a:extLst>
                <a:ext uri="{FF2B5EF4-FFF2-40B4-BE49-F238E27FC236}">
                  <a16:creationId xmlns:a16="http://schemas.microsoft.com/office/drawing/2014/main" id="{96FCDED3-83D5-CED0-A940-5F8BD062482F}"/>
                </a:ext>
              </a:extLst>
            </p:cNvPr>
            <p:cNvSpPr/>
            <p:nvPr/>
          </p:nvSpPr>
          <p:spPr>
            <a:xfrm>
              <a:off x="5698796" y="1884847"/>
              <a:ext cx="4706946" cy="3093552"/>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170364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A82A5F-7700-EA1A-AC46-619E124C0074}"/>
              </a:ext>
            </a:extLst>
          </p:cNvPr>
          <p:cNvSpPr>
            <a:spLocks noGrp="1"/>
          </p:cNvSpPr>
          <p:nvPr>
            <p:ph type="title"/>
          </p:nvPr>
        </p:nvSpPr>
        <p:spPr>
          <a:xfrm>
            <a:off x="227221" y="855768"/>
            <a:ext cx="3706889" cy="1150961"/>
          </a:xfrm>
        </p:spPr>
        <p:txBody>
          <a:bodyPr/>
          <a:lstStyle/>
          <a:p>
            <a:r>
              <a:rPr lang="es-ES" dirty="0"/>
              <a:t>5.2. TIPOS DE REFERENCIA</a:t>
            </a:r>
            <a:endParaRPr lang="es-PE" dirty="0"/>
          </a:p>
        </p:txBody>
      </p:sp>
      <p:sp>
        <p:nvSpPr>
          <p:cNvPr id="5" name="Marcador de contenido 4">
            <a:extLst>
              <a:ext uri="{FF2B5EF4-FFF2-40B4-BE49-F238E27FC236}">
                <a16:creationId xmlns:a16="http://schemas.microsoft.com/office/drawing/2014/main" id="{8047EE8F-053C-7110-C1F2-208F8BDF8ADB}"/>
              </a:ext>
            </a:extLst>
          </p:cNvPr>
          <p:cNvSpPr>
            <a:spLocks noGrp="1"/>
          </p:cNvSpPr>
          <p:nvPr>
            <p:ph idx="1"/>
          </p:nvPr>
        </p:nvSpPr>
        <p:spPr>
          <a:xfrm>
            <a:off x="4196654" y="537925"/>
            <a:ext cx="6411924" cy="635687"/>
          </a:xfrm>
        </p:spPr>
        <p:txBody>
          <a:bodyPr/>
          <a:lstStyle/>
          <a:p>
            <a:r>
              <a:rPr lang="es-ES" b="1" dirty="0"/>
              <a:t>Modelo</a:t>
            </a:r>
            <a:r>
              <a:rPr lang="es-ES" dirty="0"/>
              <a:t> </a:t>
            </a:r>
            <a:endParaRPr lang="es-PE" dirty="0"/>
          </a:p>
        </p:txBody>
      </p:sp>
      <p:sp>
        <p:nvSpPr>
          <p:cNvPr id="6" name="Marcador de texto 5">
            <a:extLst>
              <a:ext uri="{FF2B5EF4-FFF2-40B4-BE49-F238E27FC236}">
                <a16:creationId xmlns:a16="http://schemas.microsoft.com/office/drawing/2014/main" id="{7F6F067D-C51F-2855-DABD-6E671CBD2ADB}"/>
              </a:ext>
            </a:extLst>
          </p:cNvPr>
          <p:cNvSpPr>
            <a:spLocks noGrp="1"/>
          </p:cNvSpPr>
          <p:nvPr>
            <p:ph type="body" sz="half" idx="2"/>
          </p:nvPr>
        </p:nvSpPr>
        <p:spPr>
          <a:xfrm>
            <a:off x="319027" y="2352827"/>
            <a:ext cx="3706889" cy="3016250"/>
          </a:xfrm>
        </p:spPr>
        <p:txBody>
          <a:bodyPr/>
          <a:lstStyle/>
          <a:p>
            <a:r>
              <a:rPr lang="es-ES" b="1" dirty="0">
                <a:solidFill>
                  <a:srgbClr val="FFC000"/>
                </a:solidFill>
              </a:rPr>
              <a:t>5.2.1. OBRAS DE TEXTO</a:t>
            </a:r>
          </a:p>
          <a:p>
            <a:r>
              <a:rPr lang="es-ES" b="1" dirty="0">
                <a:solidFill>
                  <a:srgbClr val="FFC000"/>
                </a:solidFill>
              </a:rPr>
              <a:t>5.2.1.1. Capítulos de libros editados y entradas en obras de consulta</a:t>
            </a:r>
            <a:endParaRPr lang="es-PE" b="1" dirty="0">
              <a:solidFill>
                <a:srgbClr val="FFC000"/>
              </a:solidFill>
            </a:endParaRPr>
          </a:p>
        </p:txBody>
      </p:sp>
      <p:graphicFrame>
        <p:nvGraphicFramePr>
          <p:cNvPr id="8" name="Tabla 7">
            <a:extLst>
              <a:ext uri="{FF2B5EF4-FFF2-40B4-BE49-F238E27FC236}">
                <a16:creationId xmlns:a16="http://schemas.microsoft.com/office/drawing/2014/main" id="{1F247BB1-41A2-CE42-382A-BAF2269BEA09}"/>
              </a:ext>
            </a:extLst>
          </p:cNvPr>
          <p:cNvGraphicFramePr>
            <a:graphicFrameLocks noGrp="1"/>
          </p:cNvGraphicFramePr>
          <p:nvPr>
            <p:extLst>
              <p:ext uri="{D42A27DB-BD31-4B8C-83A1-F6EECF244321}">
                <p14:modId xmlns:p14="http://schemas.microsoft.com/office/powerpoint/2010/main" val="1604687958"/>
              </p:ext>
            </p:extLst>
          </p:nvPr>
        </p:nvGraphicFramePr>
        <p:xfrm>
          <a:off x="4025916" y="1524152"/>
          <a:ext cx="7938863" cy="3393440"/>
        </p:xfrm>
        <a:graphic>
          <a:graphicData uri="http://schemas.openxmlformats.org/drawingml/2006/table">
            <a:tbl>
              <a:tblPr firstRow="1" bandRow="1">
                <a:tableStyleId>{5C22544A-7EE6-4342-B048-85BDC9FD1C3A}</a:tableStyleId>
              </a:tblPr>
              <a:tblGrid>
                <a:gridCol w="1361329">
                  <a:extLst>
                    <a:ext uri="{9D8B030D-6E8A-4147-A177-3AD203B41FA5}">
                      <a16:colId xmlns:a16="http://schemas.microsoft.com/office/drawing/2014/main" val="1088851854"/>
                    </a:ext>
                  </a:extLst>
                </a:gridCol>
                <a:gridCol w="668741">
                  <a:extLst>
                    <a:ext uri="{9D8B030D-6E8A-4147-A177-3AD203B41FA5}">
                      <a16:colId xmlns:a16="http://schemas.microsoft.com/office/drawing/2014/main" val="272860205"/>
                    </a:ext>
                  </a:extLst>
                </a:gridCol>
                <a:gridCol w="1460653">
                  <a:extLst>
                    <a:ext uri="{9D8B030D-6E8A-4147-A177-3AD203B41FA5}">
                      <a16:colId xmlns:a16="http://schemas.microsoft.com/office/drawing/2014/main" val="318724293"/>
                    </a:ext>
                  </a:extLst>
                </a:gridCol>
                <a:gridCol w="2224070">
                  <a:extLst>
                    <a:ext uri="{9D8B030D-6E8A-4147-A177-3AD203B41FA5}">
                      <a16:colId xmlns:a16="http://schemas.microsoft.com/office/drawing/2014/main" val="332684586"/>
                    </a:ext>
                  </a:extLst>
                </a:gridCol>
                <a:gridCol w="2224070">
                  <a:extLst>
                    <a:ext uri="{9D8B030D-6E8A-4147-A177-3AD203B41FA5}">
                      <a16:colId xmlns:a16="http://schemas.microsoft.com/office/drawing/2014/main" val="3919864184"/>
                    </a:ext>
                  </a:extLst>
                </a:gridCol>
              </a:tblGrid>
              <a:tr h="370840">
                <a:tc>
                  <a:txBody>
                    <a:bodyPr/>
                    <a:lstStyle/>
                    <a:p>
                      <a:r>
                        <a:rPr lang="es-ES" sz="1600" b="1" dirty="0">
                          <a:solidFill>
                            <a:schemeClr val="bg1"/>
                          </a:solidFill>
                        </a:rPr>
                        <a:t>Autor</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Fecha </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Título</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gridSpan="2">
                  <a:txBody>
                    <a:bodyPr/>
                    <a:lstStyle/>
                    <a:p>
                      <a:pPr algn="ctr"/>
                      <a:r>
                        <a:rPr lang="es-ES" sz="1600" b="1" dirty="0">
                          <a:solidFill>
                            <a:schemeClr val="bg1"/>
                          </a:solidFill>
                        </a:rPr>
                        <a:t>Fuente</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95291477"/>
                  </a:ext>
                </a:extLst>
              </a:tr>
              <a:tr h="370840">
                <a:tc>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Editorial</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DOI o URL</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748698972"/>
                  </a:ext>
                </a:extLst>
              </a:tr>
              <a:tr h="370840">
                <a:tc>
                  <a:txBody>
                    <a:bodyPr/>
                    <a:lstStyle/>
                    <a:p>
                      <a:pPr>
                        <a:lnSpc>
                          <a:spcPct val="100000"/>
                        </a:lnSpc>
                      </a:pPr>
                      <a:r>
                        <a:rPr lang="es-ES" sz="1400" b="0" dirty="0">
                          <a:solidFill>
                            <a:schemeClr val="bg1"/>
                          </a:solidFill>
                        </a:rPr>
                        <a:t>Apellido, A.A.</a:t>
                      </a:r>
                    </a:p>
                    <a:p>
                      <a:pPr>
                        <a:lnSpc>
                          <a:spcPct val="100000"/>
                        </a:lnSpc>
                      </a:pPr>
                      <a:endParaRPr lang="es-ES" sz="1400" b="0" dirty="0">
                        <a:solidFill>
                          <a:schemeClr val="bg1"/>
                        </a:solidFill>
                      </a:endParaRPr>
                    </a:p>
                    <a:p>
                      <a:pPr>
                        <a:lnSpc>
                          <a:spcPct val="100000"/>
                        </a:lnSpc>
                      </a:pPr>
                      <a:r>
                        <a:rPr lang="es-ES" sz="1400" b="0" dirty="0">
                          <a:solidFill>
                            <a:schemeClr val="bg1"/>
                          </a:solidFill>
                        </a:rPr>
                        <a:t>Apellido, A.A. y</a:t>
                      </a:r>
                    </a:p>
                    <a:p>
                      <a:pPr>
                        <a:lnSpc>
                          <a:spcPct val="100000"/>
                        </a:lnSpc>
                      </a:pPr>
                      <a:r>
                        <a:rPr lang="es-PE" sz="1400" b="0" dirty="0">
                          <a:solidFill>
                            <a:schemeClr val="bg1"/>
                          </a:solidFill>
                        </a:rPr>
                        <a:t>Apellido, B.B.</a:t>
                      </a:r>
                    </a:p>
                    <a:p>
                      <a:pPr>
                        <a:lnSpc>
                          <a:spcPct val="100000"/>
                        </a:lnSpc>
                      </a:pPr>
                      <a:endParaRPr lang="es-PE" sz="1400" b="0" dirty="0">
                        <a:solidFill>
                          <a:schemeClr val="bg1"/>
                        </a:solidFill>
                      </a:endParaRPr>
                    </a:p>
                    <a:p>
                      <a:pPr>
                        <a:lnSpc>
                          <a:spcPct val="100000"/>
                        </a:lnSpc>
                      </a:pPr>
                      <a:r>
                        <a:rPr lang="es-ES" sz="1400" b="0" dirty="0">
                          <a:solidFill>
                            <a:schemeClr val="bg1"/>
                          </a:solidFill>
                        </a:rPr>
                        <a:t>Apellido, A.A. y</a:t>
                      </a:r>
                    </a:p>
                    <a:p>
                      <a:pPr>
                        <a:lnSpc>
                          <a:spcPct val="100000"/>
                        </a:lnSpc>
                      </a:pPr>
                      <a:r>
                        <a:rPr lang="es-PE" sz="1400" b="0" dirty="0">
                          <a:solidFill>
                            <a:schemeClr val="bg1"/>
                          </a:solidFill>
                        </a:rPr>
                        <a:t>Apellido, B.B.</a:t>
                      </a:r>
                    </a:p>
                    <a:p>
                      <a:pPr>
                        <a:lnSpc>
                          <a:spcPct val="100000"/>
                        </a:lnSpc>
                      </a:pPr>
                      <a:r>
                        <a:rPr lang="es-PE" sz="1400" b="0" dirty="0">
                          <a:solidFill>
                            <a:schemeClr val="bg1"/>
                          </a:solidFill>
                        </a:rPr>
                        <a:t>Apellido, C.C.</a:t>
                      </a:r>
                    </a:p>
                    <a:p>
                      <a:pPr>
                        <a:lnSpc>
                          <a:spcPct val="100000"/>
                        </a:lnSpc>
                      </a:pPr>
                      <a:endParaRPr lang="es-PE" sz="1400" b="0" dirty="0">
                        <a:solidFill>
                          <a:schemeClr val="bg1"/>
                        </a:solidFill>
                      </a:endParaRPr>
                    </a:p>
                    <a:p>
                      <a:pPr>
                        <a:lnSpc>
                          <a:spcPct val="100000"/>
                        </a:lnSpc>
                      </a:pPr>
                      <a:r>
                        <a:rPr lang="es-PE" sz="1400" b="0" dirty="0">
                          <a:solidFill>
                            <a:schemeClr val="bg1"/>
                          </a:solidFill>
                        </a:rPr>
                        <a:t>Nombre de grupo</a:t>
                      </a:r>
                    </a:p>
                    <a:p>
                      <a:pPr>
                        <a:lnSpc>
                          <a:spcPct val="100000"/>
                        </a:lnSpc>
                      </a:pPr>
                      <a:endParaRPr lang="es-PE" sz="1400" b="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0" dirty="0">
                          <a:solidFill>
                            <a:schemeClr val="bg1"/>
                          </a:solidFill>
                        </a:rPr>
                        <a:t>(Año)</a:t>
                      </a:r>
                      <a:endParaRPr lang="es-PE" sz="1400" i="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0" dirty="0">
                          <a:solidFill>
                            <a:schemeClr val="bg1"/>
                          </a:solidFill>
                        </a:rPr>
                        <a:t>Titulo del capitulo</a:t>
                      </a:r>
                      <a:endParaRPr lang="es-PE" sz="1400" i="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0" dirty="0">
                          <a:solidFill>
                            <a:schemeClr val="bg1"/>
                          </a:solidFill>
                        </a:rPr>
                        <a:t>En E. E. Editor ( Ed.),</a:t>
                      </a:r>
                    </a:p>
                    <a:p>
                      <a:pPr>
                        <a:lnSpc>
                          <a:spcPct val="100000"/>
                        </a:lnSpc>
                      </a:pPr>
                      <a:r>
                        <a:rPr lang="es-ES" sz="1400" i="1" dirty="0">
                          <a:solidFill>
                            <a:schemeClr val="bg1"/>
                          </a:solidFill>
                        </a:rPr>
                        <a:t>Titulo del libro </a:t>
                      </a:r>
                      <a:r>
                        <a:rPr lang="es-ES" sz="1400" i="0" dirty="0">
                          <a:solidFill>
                            <a:schemeClr val="bg1"/>
                          </a:solidFill>
                        </a:rPr>
                        <a:t>(numero de paginas). Nombre de editorial.</a:t>
                      </a:r>
                    </a:p>
                    <a:p>
                      <a:pPr>
                        <a:lnSpc>
                          <a:spcPct val="100000"/>
                        </a:lnSpc>
                      </a:pPr>
                      <a:r>
                        <a:rPr lang="es-ES" sz="1400" i="0" dirty="0">
                          <a:solidFill>
                            <a:schemeClr val="bg1"/>
                          </a:solidFill>
                        </a:rPr>
                        <a:t>En E. E. Editor y F. F.,</a:t>
                      </a:r>
                    </a:p>
                    <a:p>
                      <a:pPr>
                        <a:lnSpc>
                          <a:spcPct val="100000"/>
                        </a:lnSpc>
                      </a:pPr>
                      <a:r>
                        <a:rPr lang="es-ES" sz="1400" i="1" dirty="0">
                          <a:solidFill>
                            <a:schemeClr val="bg1"/>
                          </a:solidFill>
                        </a:rPr>
                        <a:t>Editor (Eds.) títulos del libro </a:t>
                      </a:r>
                      <a:r>
                        <a:rPr lang="es-ES" sz="1400" i="0" dirty="0">
                          <a:solidFill>
                            <a:schemeClr val="bg1"/>
                          </a:solidFill>
                        </a:rPr>
                        <a:t>(Edición si corresponde, número de paginas).  Nombre dela editorial.</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00000"/>
                        </a:lnSpc>
                      </a:pPr>
                      <a:r>
                        <a:rPr lang="es-ES" sz="1400" i="1" dirty="0">
                          <a:solidFill>
                            <a:schemeClr val="bg1"/>
                          </a:solidFill>
                          <a:hlinkClick r:id="rId2"/>
                        </a:rPr>
                        <a:t>https://doi.org/xxxx</a:t>
                      </a:r>
                      <a:r>
                        <a:rPr lang="es-ES" sz="1400" i="1" dirty="0">
                          <a:solidFill>
                            <a:schemeClr val="bg1"/>
                          </a:solidFill>
                        </a:rPr>
                        <a:t> o https://xxxx</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extLst>
                  <a:ext uri="{0D108BD9-81ED-4DB2-BD59-A6C34878D82A}">
                    <a16:rowId xmlns:a16="http://schemas.microsoft.com/office/drawing/2014/main" val="1351465598"/>
                  </a:ext>
                </a:extLst>
              </a:tr>
            </a:tbl>
          </a:graphicData>
        </a:graphic>
      </p:graphicFrame>
    </p:spTree>
    <p:extLst>
      <p:ext uri="{BB962C8B-B14F-4D97-AF65-F5344CB8AC3E}">
        <p14:creationId xmlns:p14="http://schemas.microsoft.com/office/powerpoint/2010/main" val="3021296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2_TF55705232.potx" id="{48989EC3-9309-4897-8C0D-BDF2311BCEFB}" vid="{43797E30-B318-41B0-A673-A012DE2BDE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{E48FC9D2-CDBB-4BC4-AB45-012A3BDBB8E6}tf55705232_win32</Template>
  <TotalTime>351</TotalTime>
  <Words>4643</Words>
  <Application>Microsoft Office PowerPoint</Application>
  <PresentationFormat>Panorámica</PresentationFormat>
  <Paragraphs>414</Paragraphs>
  <Slides>35</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35</vt:i4>
      </vt:variant>
    </vt:vector>
  </HeadingPairs>
  <TitlesOfParts>
    <vt:vector size="41" baseType="lpstr">
      <vt:lpstr>Calibri</vt:lpstr>
      <vt:lpstr>Corbel</vt:lpstr>
      <vt:lpstr>Goudy Old Style</vt:lpstr>
      <vt:lpstr>Times New Roman</vt:lpstr>
      <vt:lpstr>Wingdings 2</vt:lpstr>
      <vt:lpstr>SlateVTI</vt:lpstr>
      <vt:lpstr>GUIA PARA EL MANUAL APA</vt:lpstr>
      <vt:lpstr>V. REFERENCIAS </vt:lpstr>
      <vt:lpstr>5.1. ELEMENTOS DE LA REFERENCIA</vt:lpstr>
      <vt:lpstr>Presentación de PowerPoint</vt:lpstr>
      <vt:lpstr>Presentación de PowerPoint</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5.2. TIPOS DE REFERENCIA</vt:lpstr>
      <vt:lpstr>GUÍA PARA APLICAR  EL MANUAL APA Sétima edición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GUIA PARA EL MANUAL APA</dc:title>
  <dc:creator>Marlon Suárez Bazán</dc:creator>
  <cp:lastModifiedBy>MARTINA BAZAN</cp:lastModifiedBy>
  <cp:revision>3</cp:revision>
  <dcterms:created xsi:type="dcterms:W3CDTF">2022-12-19T13:24:42Z</dcterms:created>
  <dcterms:modified xsi:type="dcterms:W3CDTF">2022-12-26T15:55:57Z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