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18"/>
  </p:notesMasterIdLst>
  <p:sldIdLst>
    <p:sldId id="256" r:id="rId2"/>
    <p:sldId id="279" r:id="rId3"/>
    <p:sldId id="278" r:id="rId4"/>
    <p:sldId id="283" r:id="rId5"/>
    <p:sldId id="319" r:id="rId6"/>
    <p:sldId id="318" r:id="rId7"/>
    <p:sldId id="321" r:id="rId8"/>
    <p:sldId id="320" r:id="rId9"/>
    <p:sldId id="327" r:id="rId10"/>
    <p:sldId id="322" r:id="rId11"/>
    <p:sldId id="332" r:id="rId12"/>
    <p:sldId id="287" r:id="rId13"/>
    <p:sldId id="330" r:id="rId14"/>
    <p:sldId id="331" r:id="rId15"/>
    <p:sldId id="325" r:id="rId16"/>
    <p:sldId id="290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Alberto" initials="LA" lastIdx="1" clrIdx="0">
    <p:extLst>
      <p:ext uri="{19B8F6BF-5375-455C-9EA6-DF929625EA0E}">
        <p15:presenceInfo xmlns:p15="http://schemas.microsoft.com/office/powerpoint/2012/main" userId="Luis Alber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0FA"/>
    <a:srgbClr val="86BAFA"/>
    <a:srgbClr val="81C9FF"/>
    <a:srgbClr val="001F35"/>
    <a:srgbClr val="4BB2FF"/>
    <a:srgbClr val="1D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8B40A-E9D8-4BC2-B9DC-76D155315668}" v="19" dt="2020-10-02T21:53:05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5BF25-ADAD-4276-82F5-AF57128EE26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6BCEA-80F2-4C69-A7DE-ADE39650D5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2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1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xmlns="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7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0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1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48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4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8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7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xmlns="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4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54" r:id="rId6"/>
    <p:sldLayoutId id="2147483850" r:id="rId7"/>
    <p:sldLayoutId id="2147483851" r:id="rId8"/>
    <p:sldLayoutId id="2147483852" r:id="rId9"/>
    <p:sldLayoutId id="2147483853" r:id="rId10"/>
    <p:sldLayoutId id="214748385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rist%C3%B3teles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maquinaseintenciones.wordpress.com/2020/02/24/mide-lo-que-puedas-medir/" TargetMode="External"/><Relationship Id="rId5" Type="http://schemas.openxmlformats.org/officeDocument/2006/relationships/hyperlink" Target="https://es.wikipedia.org/wiki/Roger_Bacon" TargetMode="External"/><Relationship Id="rId4" Type="http://schemas.openxmlformats.org/officeDocument/2006/relationships/hyperlink" Target="https://es.wikipedia.org/wiki/Roberto_Grossetest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7">
            <a:extLst>
              <a:ext uri="{FF2B5EF4-FFF2-40B4-BE49-F238E27FC236}">
                <a16:creationId xmlns:a16="http://schemas.microsoft.com/office/drawing/2014/main" xmlns="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6" name="Group 39">
            <a:extLst>
              <a:ext uri="{FF2B5EF4-FFF2-40B4-BE49-F238E27FC236}">
                <a16:creationId xmlns:a16="http://schemas.microsoft.com/office/drawing/2014/main" xmlns="" id="{7283CB8A-D538-409E-A0AF-2C1F5967C2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1041" y="0"/>
            <a:ext cx="7894508" cy="6858000"/>
            <a:chOff x="-11041" y="0"/>
            <a:chExt cx="7894508" cy="6858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54FEE910-B0A4-448D-9843-9F167F5C72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1041" y="0"/>
              <a:ext cx="7476051" cy="6858000"/>
            </a:xfrm>
            <a:custGeom>
              <a:avLst/>
              <a:gdLst>
                <a:gd name="connsiteX0" fmla="*/ 0 w 7476051"/>
                <a:gd name="connsiteY0" fmla="*/ 0 h 6858000"/>
                <a:gd name="connsiteX1" fmla="*/ 348024 w 7476051"/>
                <a:gd name="connsiteY1" fmla="*/ 0 h 6858000"/>
                <a:gd name="connsiteX2" fmla="*/ 681975 w 7476051"/>
                <a:gd name="connsiteY2" fmla="*/ 0 h 6858000"/>
                <a:gd name="connsiteX3" fmla="*/ 1555845 w 7476051"/>
                <a:gd name="connsiteY3" fmla="*/ 0 h 6858000"/>
                <a:gd name="connsiteX4" fmla="*/ 1568054 w 7476051"/>
                <a:gd name="connsiteY4" fmla="*/ 0 h 6858000"/>
                <a:gd name="connsiteX5" fmla="*/ 1693495 w 7476051"/>
                <a:gd name="connsiteY5" fmla="*/ 0 h 6858000"/>
                <a:gd name="connsiteX6" fmla="*/ 3186636 w 7476051"/>
                <a:gd name="connsiteY6" fmla="*/ 0 h 6858000"/>
                <a:gd name="connsiteX7" fmla="*/ 5853028 w 7476051"/>
                <a:gd name="connsiteY7" fmla="*/ 0 h 6858000"/>
                <a:gd name="connsiteX8" fmla="*/ 5875152 w 7476051"/>
                <a:gd name="connsiteY8" fmla="*/ 14997 h 6858000"/>
                <a:gd name="connsiteX9" fmla="*/ 7476051 w 7476051"/>
                <a:gd name="connsiteY9" fmla="*/ 3621656 h 6858000"/>
                <a:gd name="connsiteX10" fmla="*/ 5601701 w 7476051"/>
                <a:gd name="connsiteY10" fmla="*/ 6374814 h 6858000"/>
                <a:gd name="connsiteX11" fmla="*/ 5085053 w 7476051"/>
                <a:gd name="connsiteY11" fmla="*/ 6780599 h 6858000"/>
                <a:gd name="connsiteX12" fmla="*/ 4973297 w 7476051"/>
                <a:gd name="connsiteY12" fmla="*/ 6858000 h 6858000"/>
                <a:gd name="connsiteX13" fmla="*/ 3186636 w 7476051"/>
                <a:gd name="connsiteY13" fmla="*/ 6858000 h 6858000"/>
                <a:gd name="connsiteX14" fmla="*/ 1568054 w 7476051"/>
                <a:gd name="connsiteY14" fmla="*/ 6858000 h 6858000"/>
                <a:gd name="connsiteX15" fmla="*/ 1555845 w 7476051"/>
                <a:gd name="connsiteY15" fmla="*/ 6858000 h 6858000"/>
                <a:gd name="connsiteX16" fmla="*/ 1385101 w 7476051"/>
                <a:gd name="connsiteY16" fmla="*/ 6858000 h 6858000"/>
                <a:gd name="connsiteX17" fmla="*/ 681975 w 7476051"/>
                <a:gd name="connsiteY17" fmla="*/ 6858000 h 6858000"/>
                <a:gd name="connsiteX18" fmla="*/ 348024 w 7476051"/>
                <a:gd name="connsiteY18" fmla="*/ 6858000 h 6858000"/>
                <a:gd name="connsiteX19" fmla="*/ 0 w 7476051"/>
                <a:gd name="connsiteY1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476051" h="6858000">
                  <a:moveTo>
                    <a:pt x="0" y="0"/>
                  </a:moveTo>
                  <a:lnTo>
                    <a:pt x="348024" y="0"/>
                  </a:lnTo>
                  <a:lnTo>
                    <a:pt x="681975" y="0"/>
                  </a:lnTo>
                  <a:lnTo>
                    <a:pt x="1555845" y="0"/>
                  </a:lnTo>
                  <a:lnTo>
                    <a:pt x="1568054" y="0"/>
                  </a:lnTo>
                  <a:lnTo>
                    <a:pt x="1693495" y="0"/>
                  </a:lnTo>
                  <a:lnTo>
                    <a:pt x="3186636" y="0"/>
                  </a:lnTo>
                  <a:lnTo>
                    <a:pt x="5853028" y="0"/>
                  </a:lnTo>
                  <a:lnTo>
                    <a:pt x="5875152" y="14997"/>
                  </a:lnTo>
                  <a:cubicBezTo>
                    <a:pt x="6902315" y="754641"/>
                    <a:pt x="7476051" y="2093192"/>
                    <a:pt x="7476051" y="3621656"/>
                  </a:cubicBezTo>
                  <a:cubicBezTo>
                    <a:pt x="7476051" y="4969131"/>
                    <a:pt x="6547326" y="5602839"/>
                    <a:pt x="5601701" y="6374814"/>
                  </a:cubicBezTo>
                  <a:cubicBezTo>
                    <a:pt x="5429498" y="6515397"/>
                    <a:pt x="5258871" y="6653108"/>
                    <a:pt x="5085053" y="6780599"/>
                  </a:cubicBezTo>
                  <a:lnTo>
                    <a:pt x="4973297" y="6858000"/>
                  </a:lnTo>
                  <a:lnTo>
                    <a:pt x="3186636" y="6858000"/>
                  </a:lnTo>
                  <a:lnTo>
                    <a:pt x="1568054" y="6858000"/>
                  </a:lnTo>
                  <a:lnTo>
                    <a:pt x="1555845" y="6858000"/>
                  </a:lnTo>
                  <a:lnTo>
                    <a:pt x="1385101" y="6858000"/>
                  </a:lnTo>
                  <a:lnTo>
                    <a:pt x="681975" y="6858000"/>
                  </a:lnTo>
                  <a:lnTo>
                    <a:pt x="3480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41">
              <a:extLst>
                <a:ext uri="{FF2B5EF4-FFF2-40B4-BE49-F238E27FC236}">
                  <a16:creationId xmlns:a16="http://schemas.microsoft.com/office/drawing/2014/main" xmlns="" id="{FBA7E51E-7B6A-4A79-8F84-47C845C7A2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3C85561-90D2-4AFA-B2C5-F2D61D86C2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9" name="Freeform: Shape 43">
              <a:extLst>
                <a:ext uri="{FF2B5EF4-FFF2-40B4-BE49-F238E27FC236}">
                  <a16:creationId xmlns:a16="http://schemas.microsoft.com/office/drawing/2014/main" xmlns="" id="{9026B71D-5A6F-48FE-AC6A-D7AAA0180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0249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2183" y="2013996"/>
            <a:ext cx="10595589" cy="2745962"/>
          </a:xfrm>
        </p:spPr>
        <p:txBody>
          <a:bodyPr anchor="ctr">
            <a:normAutofit fontScale="90000"/>
          </a:bodyPr>
          <a:lstStyle/>
          <a:p>
            <a:pPr lvl="0"/>
            <a:r>
              <a:rPr lang="es-ES" sz="4800" dirty="0">
                <a:cs typeface="Calibri Light"/>
              </a:rPr>
              <a:t>     </a:t>
            </a:r>
            <a:r>
              <a:rPr lang="es-ES" sz="4800" dirty="0" smtClean="0">
                <a:cs typeface="Calibri Light"/>
              </a:rPr>
              <a:t>El </a:t>
            </a:r>
            <a:r>
              <a:rPr lang="es-ES" sz="4800" dirty="0">
                <a:cs typeface="Calibri Light"/>
              </a:rPr>
              <a:t>Renacimiento europeo: </a:t>
            </a:r>
            <a:br>
              <a:rPr lang="es-ES" sz="4800" dirty="0">
                <a:cs typeface="Calibri Light"/>
              </a:rPr>
            </a:br>
            <a:r>
              <a:rPr lang="es-ES" sz="3200" b="0" dirty="0" smtClean="0">
                <a:cs typeface="Calibri Light"/>
              </a:rPr>
              <a:t>-</a:t>
            </a:r>
            <a:r>
              <a:rPr lang="es-ES" sz="2000" b="0" dirty="0" smtClean="0">
                <a:cs typeface="Calibri Light"/>
              </a:rPr>
              <a:t>Economía, sociedad, ciencia, arte y filosofía.</a:t>
            </a:r>
            <a:br>
              <a:rPr lang="es-ES" sz="2000" b="0" dirty="0" smtClean="0">
                <a:cs typeface="Calibri Light"/>
              </a:rPr>
            </a:br>
            <a:r>
              <a:rPr lang="es-PE" sz="2000" b="0" dirty="0" smtClean="0"/>
              <a:t>-</a:t>
            </a:r>
            <a:r>
              <a:rPr lang="es-ES" sz="2000" b="0" dirty="0" smtClean="0"/>
              <a:t>Importancia </a:t>
            </a:r>
            <a:r>
              <a:rPr lang="es-ES" sz="2000" b="0" dirty="0"/>
              <a:t>filosófica de la Reforma protestante</a:t>
            </a:r>
            <a:r>
              <a:rPr lang="es-ES" sz="2000" b="0" dirty="0" smtClean="0"/>
              <a:t>.</a:t>
            </a:r>
            <a:br>
              <a:rPr lang="es-ES" sz="2000" b="0" dirty="0" smtClean="0"/>
            </a:br>
            <a:r>
              <a:rPr lang="es-ES" sz="2000" b="0" dirty="0" smtClean="0">
                <a:cs typeface="Calibri Light"/>
              </a:rPr>
              <a:t>-</a:t>
            </a:r>
            <a:r>
              <a:rPr lang="es-ES" sz="2000" b="0" dirty="0" smtClean="0"/>
              <a:t>Cambios radicales en la visión de la Tierra y el Cosmos.</a:t>
            </a:r>
            <a:r>
              <a:rPr lang="es-PE" sz="2000" b="0" dirty="0"/>
              <a:t/>
            </a:r>
            <a:br>
              <a:rPr lang="es-PE" sz="2000" b="0" dirty="0"/>
            </a:br>
            <a:r>
              <a:rPr lang="es-PE" sz="2000" b="0" dirty="0" smtClean="0"/>
              <a:t>-</a:t>
            </a:r>
            <a:r>
              <a:rPr lang="es-ES" sz="2000" b="0" dirty="0" smtClean="0"/>
              <a:t>Carácter </a:t>
            </a:r>
            <a:r>
              <a:rPr lang="es-ES" sz="2000" b="0" dirty="0"/>
              <a:t>de la filosofía del Renacimiento, elementos de ruptura: </a:t>
            </a:r>
            <a:r>
              <a:rPr lang="es-ES" sz="2000" b="0" dirty="0" smtClean="0"/>
              <a:t>Antropocentrismo y Nueva </a:t>
            </a:r>
            <a:r>
              <a:rPr lang="es-ES" sz="2000" b="0" dirty="0"/>
              <a:t>visión de la naturaleza</a:t>
            </a:r>
            <a:r>
              <a:rPr lang="es-PE" sz="2000" b="0" dirty="0"/>
              <a:t/>
            </a:r>
            <a:br>
              <a:rPr lang="es-PE" sz="2000" b="0" dirty="0"/>
            </a:br>
            <a:r>
              <a:rPr lang="es-PE" sz="2000" b="0" dirty="0" smtClean="0"/>
              <a:t>-</a:t>
            </a:r>
            <a:r>
              <a:rPr lang="es-ES" sz="2000" b="0" dirty="0" smtClean="0"/>
              <a:t>Orígenes </a:t>
            </a:r>
            <a:r>
              <a:rPr lang="es-ES" sz="2000" b="0" dirty="0"/>
              <a:t>del método experimental.</a:t>
            </a:r>
            <a:r>
              <a:rPr lang="es-PE" sz="2000" b="0" dirty="0"/>
              <a:t/>
            </a:r>
            <a:br>
              <a:rPr lang="es-PE" sz="2000" b="0" dirty="0"/>
            </a:br>
            <a:r>
              <a:rPr lang="es-PE" sz="2000" b="0" dirty="0" smtClean="0"/>
              <a:t>-</a:t>
            </a:r>
            <a:r>
              <a:rPr lang="es-ES" sz="2000" b="0" dirty="0" smtClean="0"/>
              <a:t>Principales </a:t>
            </a:r>
            <a:r>
              <a:rPr lang="es-ES" sz="2000" b="0" dirty="0"/>
              <a:t>figuras: LEONARDO, BRUNO y GALILEO y Montaigne</a:t>
            </a:r>
            <a:r>
              <a:rPr lang="es-PE" sz="2700" b="0" dirty="0"/>
              <a:t/>
            </a:r>
            <a:br>
              <a:rPr lang="es-PE" sz="2700" b="0" dirty="0"/>
            </a:br>
            <a:endParaRPr lang="es-ES" sz="2700" b="0" dirty="0"/>
          </a:p>
        </p:txBody>
      </p:sp>
      <p:pic>
        <p:nvPicPr>
          <p:cNvPr id="10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1" y="274576"/>
            <a:ext cx="1767720" cy="240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14"/>
          <p:cNvSpPr txBox="1"/>
          <p:nvPr/>
        </p:nvSpPr>
        <p:spPr>
          <a:xfrm>
            <a:off x="1647348" y="268703"/>
            <a:ext cx="5020553" cy="91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3560" marR="581660" algn="ctr">
              <a:spcBef>
                <a:spcPts val="100"/>
              </a:spcBef>
            </a:pPr>
            <a:r>
              <a:rPr sz="14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Universidad Nacional </a:t>
            </a:r>
            <a:r>
              <a:rPr sz="14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De </a:t>
            </a:r>
            <a:r>
              <a:rPr sz="14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Educación  </a:t>
            </a:r>
            <a:r>
              <a:rPr sz="14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Enrique Guzmán </a:t>
            </a:r>
            <a:r>
              <a:rPr sz="1400" b="1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1400" b="1" spc="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>
                <a:solidFill>
                  <a:prstClr val="black"/>
                </a:solidFill>
                <a:latin typeface="Times New Roman"/>
                <a:cs typeface="Times New Roman"/>
              </a:rPr>
              <a:t>Valle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8575" algn="ctr">
              <a:lnSpc>
                <a:spcPts val="1440"/>
              </a:lnSpc>
            </a:pPr>
            <a:r>
              <a:rPr sz="1400" b="1" i="1" spc="5" dirty="0">
                <a:solidFill>
                  <a:prstClr val="black"/>
                </a:solidFill>
                <a:latin typeface="Times New Roman"/>
                <a:cs typeface="Times New Roman"/>
              </a:rPr>
              <a:t>“Alma </a:t>
            </a:r>
            <a:r>
              <a:rPr sz="1400" b="1" i="1" dirty="0">
                <a:solidFill>
                  <a:prstClr val="black"/>
                </a:solidFill>
                <a:latin typeface="Times New Roman"/>
                <a:cs typeface="Times New Roman"/>
              </a:rPr>
              <a:t>Máter del Magisterio</a:t>
            </a:r>
            <a:r>
              <a:rPr sz="1400" b="1" i="1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prstClr val="black"/>
                </a:solidFill>
                <a:latin typeface="Times New Roman"/>
                <a:cs typeface="Times New Roman"/>
              </a:rPr>
              <a:t>Nacional”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600"/>
              </a:spcBef>
            </a:pPr>
            <a:r>
              <a:rPr sz="14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Facultad de Ciencias Sociales </a:t>
            </a:r>
            <a:r>
              <a:rPr sz="1400" b="1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14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MX" sz="14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Humanidades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70491" y="5251812"/>
            <a:ext cx="7465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Semana  :</a:t>
            </a:r>
            <a:r>
              <a:rPr lang="es-MX" sz="2000" b="1" dirty="0" smtClean="0"/>
              <a:t>01 </a:t>
            </a:r>
            <a:endParaRPr lang="es-MX" sz="2000" b="1" dirty="0"/>
          </a:p>
          <a:p>
            <a:r>
              <a:rPr lang="es-MX" sz="2000" b="1" dirty="0"/>
              <a:t>Docente:  </a:t>
            </a:r>
            <a:r>
              <a:rPr lang="es-MX" sz="2000" b="1" dirty="0" smtClean="0"/>
              <a:t>Mg. Luis Alberto Sánchez Campos</a:t>
            </a:r>
            <a:endParaRPr lang="es-MX" sz="2000" b="1" dirty="0"/>
          </a:p>
          <a:p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6060572" y="6237514"/>
            <a:ext cx="663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2000" dirty="0">
                <a:solidFill>
                  <a:prstClr val="black"/>
                </a:solidFill>
              </a:rPr>
              <a:t>Departamento de Psicología y Filosofía</a:t>
            </a:r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14" name="Google Shape;15130;p67"/>
          <p:cNvGrpSpPr/>
          <p:nvPr/>
        </p:nvGrpSpPr>
        <p:grpSpPr>
          <a:xfrm>
            <a:off x="10303116" y="268703"/>
            <a:ext cx="1511566" cy="1988360"/>
            <a:chOff x="1404013" y="2424754"/>
            <a:chExt cx="353600" cy="354944"/>
          </a:xfrm>
        </p:grpSpPr>
        <p:sp>
          <p:nvSpPr>
            <p:cNvPr id="15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64" y="609643"/>
            <a:ext cx="8770571" cy="134526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tx1"/>
                </a:solidFill>
              </a:rPr>
              <a:t>ORIGENES DEL MÉTODO EXPERIMENTAL</a:t>
            </a:r>
            <a:br>
              <a:rPr lang="es-ES" sz="2800" dirty="0" smtClean="0">
                <a:solidFill>
                  <a:schemeClr val="tx1"/>
                </a:solidFill>
              </a:rPr>
            </a:b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smtClean="0">
                <a:solidFill>
                  <a:schemeClr val="tx1"/>
                </a:solidFill>
              </a:rPr>
              <a:t>                      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5130;p67"/>
          <p:cNvGrpSpPr/>
          <p:nvPr/>
        </p:nvGrpSpPr>
        <p:grpSpPr>
          <a:xfrm>
            <a:off x="10485543" y="264748"/>
            <a:ext cx="1172945" cy="1522741"/>
            <a:chOff x="1404013" y="2424754"/>
            <a:chExt cx="353600" cy="354944"/>
          </a:xfrm>
        </p:grpSpPr>
        <p:sp>
          <p:nvSpPr>
            <p:cNvPr id="9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152EA0FF-13FF-4DA6-BD95-4A455001BC99}"/>
              </a:ext>
            </a:extLst>
          </p:cNvPr>
          <p:cNvSpPr txBox="1">
            <a:spLocks/>
          </p:cNvSpPr>
          <p:nvPr/>
        </p:nvSpPr>
        <p:spPr>
          <a:xfrm>
            <a:off x="425005" y="1529935"/>
            <a:ext cx="5602307" cy="1359726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7200" b="1" u="sng" dirty="0" smtClean="0"/>
              <a:t>¿QUÉ SIGNIFICA LA PALABRA método</a:t>
            </a:r>
            <a:r>
              <a:rPr lang="es-PE" sz="7200" b="1" u="sng" dirty="0"/>
              <a:t>?</a:t>
            </a:r>
          </a:p>
          <a:p>
            <a:r>
              <a:rPr lang="es-ES" sz="4800" dirty="0"/>
              <a:t>La palabra "</a:t>
            </a:r>
            <a:r>
              <a:rPr lang="es-ES" sz="4800" b="1" dirty="0"/>
              <a:t>método</a:t>
            </a:r>
            <a:r>
              <a:rPr lang="es-ES" sz="4800" dirty="0"/>
              <a:t>" viene del latín </a:t>
            </a:r>
            <a:r>
              <a:rPr lang="es-ES" sz="4800" dirty="0" err="1"/>
              <a:t>methodus</a:t>
            </a:r>
            <a:r>
              <a:rPr lang="es-ES" sz="4800" dirty="0"/>
              <a:t> y éste del griego </a:t>
            </a:r>
            <a:r>
              <a:rPr lang="es-ES" sz="4800" dirty="0" err="1" smtClean="0"/>
              <a:t>μέθοδος</a:t>
            </a:r>
            <a:r>
              <a:rPr lang="es-ES" sz="4800" dirty="0"/>
              <a:t>, que significa, "el camino a seguir", los pasos a seguir para realizar una cosa, </a:t>
            </a:r>
            <a:r>
              <a:rPr lang="es-ES" sz="4800" dirty="0" smtClean="0"/>
              <a:t>procedimiento, meta </a:t>
            </a:r>
            <a:r>
              <a:rPr lang="es-ES" sz="4800" dirty="0"/>
              <a:t>(</a:t>
            </a:r>
            <a:r>
              <a:rPr lang="es-ES" sz="4800" dirty="0" err="1"/>
              <a:t>μετ</a:t>
            </a:r>
            <a:r>
              <a:rPr lang="es-ES" sz="4800" dirty="0"/>
              <a:t>α) = más </a:t>
            </a:r>
            <a:r>
              <a:rPr lang="es-ES" sz="4800" dirty="0" smtClean="0"/>
              <a:t>allá</a:t>
            </a:r>
            <a:r>
              <a:rPr lang="es-ES" sz="4800" dirty="0"/>
              <a:t>.</a:t>
            </a:r>
            <a:endParaRPr lang="es-PE" sz="4800" dirty="0"/>
          </a:p>
          <a:p>
            <a:pPr>
              <a:defRPr/>
            </a:pPr>
            <a:endParaRPr lang="es-ES" sz="3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AutoShape 2" descr="Resultado de imagen para imagenes reforma protesta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6" name="AutoShape 4" descr="Resultado de imagen para imagenes reforma protestan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7" name="AutoShape 6" descr="Resultado de imagen para imagenes reforma protestant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pic>
        <p:nvPicPr>
          <p:cNvPr id="1026" name="Picture 2" descr="Linea del Tiempo Historia de la Ciencia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1" y="3116688"/>
            <a:ext cx="5618381" cy="316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177569" y="2441483"/>
            <a:ext cx="6096000" cy="23866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s-ES" b="1" u="sng" dirty="0" smtClean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PRIMEROS</a:t>
            </a:r>
            <a:endParaRPr lang="es-PE" b="1" u="sng" dirty="0" smtClean="0">
              <a:solidFill>
                <a:srgbClr val="282829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s-PE" sz="1400" dirty="0" smtClean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PE" sz="1400" dirty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idea de la ciencia se debe a </a:t>
            </a:r>
            <a:r>
              <a:rPr lang="es-PE" sz="1400" dirty="0" err="1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Thales</a:t>
            </a:r>
            <a:r>
              <a:rPr lang="es-PE" sz="1400" dirty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PE" sz="1400" dirty="0" smtClean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filósofo</a:t>
            </a:r>
            <a:r>
              <a:rPr lang="es-PE" sz="1400" dirty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astrónomo y científico griego que preguntó qué pasaría si intentáramos explicar los fenómenos naturales sin recurrir a los dioses ni a otras influencias sobrenaturales. </a:t>
            </a:r>
            <a:r>
              <a:rPr lang="es-PE" sz="1400" dirty="0" smtClean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PE" sz="1400" dirty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griegos entendían las máquinas de vapor simples y los relojes muy básicos, y los movimientos aparentes de los planetas, los cuerpos flotantes, el principio del desplazamiento y una cantidad bastante mayor. Gran parte de su conocimiento se basó en la observación más que en la experimentación, pero claramente experimentaron en muchas áreas.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64" y="609643"/>
            <a:ext cx="8770571" cy="134526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tx1"/>
                </a:solidFill>
              </a:rPr>
              <a:t>ORIGENES DEL MÉTODO EXPERIMENTAL</a:t>
            </a:r>
            <a:br>
              <a:rPr lang="es-ES" sz="2800" dirty="0" smtClean="0">
                <a:solidFill>
                  <a:schemeClr val="tx1"/>
                </a:solidFill>
              </a:rPr>
            </a:b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smtClean="0">
                <a:solidFill>
                  <a:schemeClr val="tx1"/>
                </a:solidFill>
              </a:rPr>
              <a:t>                      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5130;p67"/>
          <p:cNvGrpSpPr/>
          <p:nvPr/>
        </p:nvGrpSpPr>
        <p:grpSpPr>
          <a:xfrm>
            <a:off x="10485543" y="264748"/>
            <a:ext cx="1172945" cy="1522741"/>
            <a:chOff x="1404013" y="2424754"/>
            <a:chExt cx="353600" cy="354944"/>
          </a:xfrm>
        </p:grpSpPr>
        <p:sp>
          <p:nvSpPr>
            <p:cNvPr id="9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152EA0FF-13FF-4DA6-BD95-4A455001BC99}"/>
              </a:ext>
            </a:extLst>
          </p:cNvPr>
          <p:cNvSpPr txBox="1">
            <a:spLocks/>
          </p:cNvSpPr>
          <p:nvPr/>
        </p:nvSpPr>
        <p:spPr>
          <a:xfrm>
            <a:off x="425005" y="1414024"/>
            <a:ext cx="4829575" cy="1359726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72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ARISTÓTELES</a:t>
            </a:r>
            <a:endParaRPr lang="es-PE" sz="72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s-PE" sz="4800" dirty="0" smtClean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El </a:t>
            </a:r>
            <a:r>
              <a:rPr lang="es-PE" sz="4800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método científico está enraizado en la cultura griega, particularmente en las </a:t>
            </a:r>
            <a:r>
              <a:rPr lang="es-PE" sz="4800" b="1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leyes de la lógica </a:t>
            </a:r>
            <a:r>
              <a:rPr lang="es-PE" sz="4800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definidas por primera vez por </a:t>
            </a:r>
            <a:r>
              <a:rPr lang="es-PE" sz="4800" dirty="0">
                <a:solidFill>
                  <a:srgbClr val="1982D1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  <a:hlinkClick r:id="rId3"/>
              </a:rPr>
              <a:t>Aristóteles</a:t>
            </a:r>
            <a:r>
              <a:rPr lang="es-PE" sz="4800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 (384-322 a. C.), aunque la lista de griegos que hicieron contribuciones científicas sustanciales sería interminable</a:t>
            </a:r>
            <a:r>
              <a:rPr lang="es-PE" sz="4800" dirty="0" smtClean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.</a:t>
            </a:r>
            <a:endParaRPr lang="es-ES" sz="3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AutoShape 2" descr="Resultado de imagen para imagenes reforma protesta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6" name="AutoShape 4" descr="Resultado de imagen para imagenes reforma protestan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7" name="AutoShape 6" descr="Resultado de imagen para imagenes reforma protestant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164689" y="1614436"/>
            <a:ext cx="59414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1982D1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  <a:hlinkClick r:id="rId4"/>
              </a:rPr>
              <a:t>Robert </a:t>
            </a:r>
            <a:r>
              <a:rPr lang="es-PE" dirty="0" err="1">
                <a:solidFill>
                  <a:srgbClr val="1982D1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  <a:hlinkClick r:id="rId4"/>
              </a:rPr>
              <a:t>Grosseteste</a:t>
            </a:r>
            <a:r>
              <a:rPr lang="es-PE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 (</a:t>
            </a:r>
            <a:r>
              <a:rPr lang="es-PE" dirty="0" smtClean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1175-1253), </a:t>
            </a:r>
            <a:r>
              <a:rPr lang="es-PE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lang="es-PE" dirty="0">
                <a:solidFill>
                  <a:srgbClr val="1982D1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  <a:hlinkClick r:id="rId5"/>
              </a:rPr>
              <a:t>Roger Bacon</a:t>
            </a:r>
            <a:r>
              <a:rPr lang="es-PE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 (1220-1292), inspirado en los escritos de </a:t>
            </a:r>
            <a:r>
              <a:rPr lang="es-PE" dirty="0" err="1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Grosseteste</a:t>
            </a:r>
            <a:r>
              <a:rPr lang="es-PE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, describió un método que consiste en un </a:t>
            </a:r>
            <a:r>
              <a:rPr lang="es-PE" b="1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ciclo repetitivo de observación, hipótesis y experimentación</a:t>
            </a:r>
            <a:r>
              <a:rPr lang="es-PE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, y postuló así mismo la necesidad de verificación independiente, adelantándose </a:t>
            </a:r>
            <a:r>
              <a:rPr lang="es-PE" dirty="0" smtClean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a la teoría l </a:t>
            </a:r>
            <a:r>
              <a:rPr lang="es-PE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“método hipotético-deductivo</a:t>
            </a:r>
            <a:r>
              <a:rPr lang="es-PE" dirty="0" smtClean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”.</a:t>
            </a:r>
            <a:endParaRPr lang="es-PE" dirty="0"/>
          </a:p>
        </p:txBody>
      </p:sp>
      <p:sp>
        <p:nvSpPr>
          <p:cNvPr id="17" name="Rectángulo 16"/>
          <p:cNvSpPr/>
          <p:nvPr/>
        </p:nvSpPr>
        <p:spPr>
          <a:xfrm>
            <a:off x="188888" y="3317818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BACON Y DESCARTES</a:t>
            </a:r>
            <a:endParaRPr lang="es-PE" b="1" dirty="0" smtClean="0">
              <a:solidFill>
                <a:srgbClr val="373737"/>
              </a:solidFill>
              <a:latin typeface="inherit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algn="just"/>
            <a:r>
              <a:rPr lang="es-PE" sz="1400" dirty="0" smtClean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Tanto </a:t>
            </a:r>
            <a:r>
              <a:rPr lang="es-PE" sz="1400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Descartes como Bacon se proponen descubrir las leyes de la naturaleza, ya sea por deducción a partir de los primeros principios o por inducción a partir de las observaciones. Mientras Descartes duda de la exactitud de la información proporcionada por los sentidos, Bacon resalta las ofuscaciones intelectuales que sufre la mente y que obstaculizan el razonamiento (sus famosos ídolos de la Tribu, la Cueva, el Mercado y el Teatro). </a:t>
            </a:r>
            <a:endParaRPr lang="es-PE" sz="1400" dirty="0"/>
          </a:p>
        </p:txBody>
      </p:sp>
      <p:sp>
        <p:nvSpPr>
          <p:cNvPr id="18" name="Rectángulo 17"/>
          <p:cNvSpPr/>
          <p:nvPr/>
        </p:nvSpPr>
        <p:spPr>
          <a:xfrm>
            <a:off x="6293476" y="36851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 smtClean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GALILEO: Le corresponde el mérito El </a:t>
            </a:r>
            <a:r>
              <a:rPr lang="es-PE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mérito de combinar el pensamiento racional, la observación, la experimentación, las mediciones cuantitativas y las demostraciones matemáticas, </a:t>
            </a:r>
            <a:r>
              <a:rPr lang="es-PE" dirty="0" smtClean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al </a:t>
            </a:r>
            <a:r>
              <a:rPr lang="es-PE" dirty="0">
                <a:solidFill>
                  <a:srgbClr val="373737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que se le atribuye el dicho: </a:t>
            </a:r>
            <a:r>
              <a:rPr lang="es-PE" i="1" dirty="0">
                <a:solidFill>
                  <a:srgbClr val="1982D1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  <a:hlinkClick r:id="rId6"/>
              </a:rPr>
              <a:t>mide lo que se puede medir, y lo que no se pueda medir, hazlo medible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265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El renacimiento europeo</a:t>
            </a:r>
            <a:r>
              <a:rPr lang="es-ES" sz="2200" dirty="0">
                <a:solidFill>
                  <a:schemeClr val="tx1"/>
                </a:solidFill>
              </a:rPr>
              <a:t/>
            </a:r>
            <a:br>
              <a:rPr lang="es-ES" sz="2200" dirty="0">
                <a:solidFill>
                  <a:schemeClr val="tx1"/>
                </a:solidFill>
              </a:rPr>
            </a:br>
            <a:r>
              <a:rPr lang="es-ES" sz="2200" u="sng" dirty="0">
                <a:solidFill>
                  <a:schemeClr val="tx1"/>
                </a:solidFill>
              </a:rPr>
              <a:t>Aparición de los estados modernos racionales</a:t>
            </a: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5130;p67"/>
          <p:cNvGrpSpPr/>
          <p:nvPr/>
        </p:nvGrpSpPr>
        <p:grpSpPr>
          <a:xfrm>
            <a:off x="10485543" y="264748"/>
            <a:ext cx="1172945" cy="1522741"/>
            <a:chOff x="1404013" y="2424754"/>
            <a:chExt cx="353600" cy="354944"/>
          </a:xfrm>
        </p:grpSpPr>
        <p:sp>
          <p:nvSpPr>
            <p:cNvPr id="9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9092" y="2530642"/>
            <a:ext cx="5076908" cy="3081359"/>
          </a:xfrm>
        </p:spPr>
        <p:txBody>
          <a:bodyPr>
            <a:noAutofit/>
          </a:bodyPr>
          <a:lstStyle/>
          <a:p>
            <a:pPr algn="just"/>
            <a:r>
              <a:rPr lang="en-US" b="1" dirty="0" err="1"/>
              <a:t>Políticamente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el </a:t>
            </a:r>
            <a:r>
              <a:rPr lang="en-US" b="1" dirty="0" err="1"/>
              <a:t>Renacimiento</a:t>
            </a:r>
            <a:r>
              <a:rPr lang="en-US" b="1" dirty="0"/>
              <a:t>, </a:t>
            </a:r>
            <a:r>
              <a:rPr lang="en-US" b="1" dirty="0" err="1"/>
              <a:t>Racionalismo</a:t>
            </a:r>
            <a:r>
              <a:rPr lang="en-US" b="1" dirty="0"/>
              <a:t> y la </a:t>
            </a:r>
            <a:r>
              <a:rPr lang="en-US" b="1" dirty="0" err="1"/>
              <a:t>Reforma</a:t>
            </a:r>
            <a:r>
              <a:rPr lang="en-US" b="1" dirty="0"/>
              <a:t> </a:t>
            </a:r>
            <a:r>
              <a:rPr lang="en-US" b="1" dirty="0" err="1"/>
              <a:t>Protestante</a:t>
            </a:r>
            <a:r>
              <a:rPr lang="en-US" b="1" dirty="0"/>
              <a:t> </a:t>
            </a:r>
            <a:r>
              <a:rPr lang="en-US" b="1" dirty="0" err="1"/>
              <a:t>generarán</a:t>
            </a:r>
            <a:r>
              <a:rPr lang="en-US" b="1" dirty="0"/>
              <a:t> un nuevo </a:t>
            </a:r>
            <a:r>
              <a:rPr lang="en-US" b="1" dirty="0" err="1"/>
              <a:t>tipo</a:t>
            </a:r>
            <a:r>
              <a:rPr lang="en-US" b="1" dirty="0"/>
              <a:t> de </a:t>
            </a:r>
            <a:r>
              <a:rPr lang="en-US" b="1" dirty="0" err="1"/>
              <a:t>estado</a:t>
            </a:r>
            <a:r>
              <a:rPr lang="en-US" b="1" dirty="0"/>
              <a:t>, el Estado Nacional </a:t>
            </a:r>
            <a:r>
              <a:rPr lang="en-US" b="1" dirty="0" err="1"/>
              <a:t>Racionalista</a:t>
            </a:r>
            <a:r>
              <a:rPr lang="en-US" b="1" dirty="0"/>
              <a:t> que </a:t>
            </a:r>
            <a:r>
              <a:rPr lang="en-US" b="1" dirty="0" err="1"/>
              <a:t>obra</a:t>
            </a:r>
            <a:r>
              <a:rPr lang="en-US" b="1" dirty="0"/>
              <a:t> con la </a:t>
            </a:r>
            <a:r>
              <a:rPr lang="en-US" b="1" dirty="0" err="1"/>
              <a:t>razón</a:t>
            </a:r>
            <a:r>
              <a:rPr lang="en-US" b="1" dirty="0"/>
              <a:t> y </a:t>
            </a:r>
            <a:r>
              <a:rPr lang="en-US" b="1" dirty="0" err="1"/>
              <a:t>guiado</a:t>
            </a:r>
            <a:r>
              <a:rPr lang="en-US" b="1" dirty="0"/>
              <a:t> por Dios </a:t>
            </a:r>
            <a:r>
              <a:rPr lang="en-US" b="1" dirty="0" err="1"/>
              <a:t>hacia</a:t>
            </a:r>
            <a:r>
              <a:rPr lang="en-US" b="1" dirty="0"/>
              <a:t> la </a:t>
            </a:r>
            <a:r>
              <a:rPr lang="en-US" b="1" dirty="0" err="1"/>
              <a:t>utopía</a:t>
            </a:r>
            <a:r>
              <a:rPr lang="en-US" b="1" dirty="0"/>
              <a:t> de la </a:t>
            </a:r>
            <a:r>
              <a:rPr lang="en-US" b="1" dirty="0" err="1"/>
              <a:t>felicidad</a:t>
            </a:r>
            <a:r>
              <a:rPr lang="en-US" b="1" dirty="0"/>
              <a:t> de sus </a:t>
            </a:r>
            <a:r>
              <a:rPr lang="en-US" b="1" dirty="0" err="1"/>
              <a:t>miembros</a:t>
            </a:r>
            <a:r>
              <a:rPr lang="en-US" b="1" dirty="0"/>
              <a:t>. El </a:t>
            </a:r>
            <a:r>
              <a:rPr lang="en-US" b="1" dirty="0" err="1"/>
              <a:t>creador</a:t>
            </a:r>
            <a:r>
              <a:rPr lang="en-US" b="1" dirty="0"/>
              <a:t> de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concepto</a:t>
            </a:r>
            <a:r>
              <a:rPr lang="en-US" b="1" dirty="0"/>
              <a:t> de </a:t>
            </a:r>
            <a:r>
              <a:rPr lang="en-US" b="1" dirty="0" err="1"/>
              <a:t>estado</a:t>
            </a:r>
            <a:r>
              <a:rPr lang="en-US" b="1" dirty="0"/>
              <a:t> </a:t>
            </a:r>
            <a:r>
              <a:rPr lang="en-US" b="1" dirty="0" err="1"/>
              <a:t>será</a:t>
            </a:r>
            <a:r>
              <a:rPr lang="en-US" b="1" dirty="0"/>
              <a:t> N. </a:t>
            </a:r>
            <a:r>
              <a:rPr lang="en-US" b="1" dirty="0" err="1"/>
              <a:t>Maquiavelo</a:t>
            </a:r>
            <a:r>
              <a:rPr lang="en-US" b="1" dirty="0"/>
              <a:t> junto a </a:t>
            </a:r>
            <a:r>
              <a:rPr lang="en-US" b="1" dirty="0" err="1"/>
              <a:t>otros</a:t>
            </a:r>
            <a:r>
              <a:rPr lang="en-US" b="1" dirty="0"/>
              <a:t> </a:t>
            </a:r>
            <a:r>
              <a:rPr lang="en-US" b="1" dirty="0" err="1"/>
              <a:t>pensadores</a:t>
            </a:r>
            <a:r>
              <a:rPr lang="en-US" b="1" dirty="0"/>
              <a:t>. </a:t>
            </a:r>
          </a:p>
        </p:txBody>
      </p:sp>
      <p:pic>
        <p:nvPicPr>
          <p:cNvPr id="1026" name="Picture 2" descr="Pin en Renacimiento: geografía">
            <a:extLst>
              <a:ext uri="{FF2B5EF4-FFF2-40B4-BE49-F238E27FC236}">
                <a16:creationId xmlns:a16="http://schemas.microsoft.com/office/drawing/2014/main" xmlns="" id="{30B82D1B-FBED-4D67-BDFE-D7CCE404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52" y="2443739"/>
            <a:ext cx="5076908" cy="397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50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806741"/>
            <a:ext cx="8267131" cy="163165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Características de la Filosofía del Renacimiento</a:t>
            </a:r>
            <a:br>
              <a:rPr lang="es-ES" dirty="0" smtClean="0"/>
            </a:br>
            <a:endParaRPr lang="es-ES" sz="2200" u="sng" dirty="0">
              <a:solidFill>
                <a:schemeClr val="tx1"/>
              </a:solidFill>
            </a:endParaRP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5130;p67"/>
          <p:cNvGrpSpPr/>
          <p:nvPr/>
        </p:nvGrpSpPr>
        <p:grpSpPr>
          <a:xfrm>
            <a:off x="10485543" y="264748"/>
            <a:ext cx="1172945" cy="1522741"/>
            <a:chOff x="1404013" y="2424754"/>
            <a:chExt cx="353600" cy="354944"/>
          </a:xfrm>
        </p:grpSpPr>
        <p:sp>
          <p:nvSpPr>
            <p:cNvPr id="9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5562" y="2305878"/>
            <a:ext cx="4321325" cy="4552122"/>
          </a:xfrm>
        </p:spPr>
        <p:txBody>
          <a:bodyPr>
            <a:normAutofit/>
          </a:bodyPr>
          <a:lstStyle/>
          <a:p>
            <a:r>
              <a:rPr lang="es-ES" sz="2100" b="1" u="sng" dirty="0" smtClean="0"/>
              <a:t>Nueva concepción de la naturaleza</a:t>
            </a:r>
            <a:endParaRPr lang="es-ES" sz="1400" b="1" u="sng" dirty="0"/>
          </a:p>
          <a:p>
            <a:pPr marL="342900" indent="-342900">
              <a:buAutoNum type="alphaUcParenR"/>
            </a:pPr>
            <a:endParaRPr lang="es-ES" sz="2100" b="1" u="sng" dirty="0"/>
          </a:p>
          <a:p>
            <a:r>
              <a:rPr lang="es-ES" sz="2100" b="1" u="sng" dirty="0" smtClean="0"/>
              <a:t>Antropocentrismo, </a:t>
            </a:r>
            <a:r>
              <a:rPr lang="es-ES" sz="2100" b="1" dirty="0" smtClean="0"/>
              <a:t>(Libre albedrío, el hombre es la medida de todas las cosas).</a:t>
            </a:r>
            <a:endParaRPr lang="es-ES" sz="1400" b="1" u="sng" dirty="0"/>
          </a:p>
        </p:txBody>
      </p:sp>
      <p:sp>
        <p:nvSpPr>
          <p:cNvPr id="4" name="AutoShape 2" descr="Pintura renacentista, cuadros y artistas del periodo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6" name="AutoShape 4" descr="Pintura renacentista, cuadros y artistas del periodo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2438398"/>
            <a:ext cx="4762500" cy="340995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6903079" y="5872764"/>
            <a:ext cx="3119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</a:rPr>
              <a:t>La creación de </a:t>
            </a:r>
            <a:r>
              <a:rPr lang="es-ES" sz="1400" dirty="0" err="1" smtClean="0">
                <a:solidFill>
                  <a:prstClr val="black"/>
                </a:solidFill>
              </a:rPr>
              <a:t>Adan</a:t>
            </a:r>
            <a:r>
              <a:rPr lang="es-ES" sz="1400" dirty="0" smtClean="0">
                <a:solidFill>
                  <a:prstClr val="black"/>
                </a:solidFill>
              </a:rPr>
              <a:t>-M.A. </a:t>
            </a:r>
            <a:r>
              <a:rPr lang="es-ES" sz="1400" dirty="0" err="1" smtClean="0">
                <a:solidFill>
                  <a:prstClr val="black"/>
                </a:solidFill>
              </a:rPr>
              <a:t>Buonarroti</a:t>
            </a:r>
            <a:endParaRPr lang="es-PE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8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806741"/>
            <a:ext cx="8267131" cy="163165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sz="3600" u="sng" dirty="0" smtClean="0"/>
              <a:t>Nueva visión de la </a:t>
            </a:r>
            <a:r>
              <a:rPr lang="es-ES" sz="3600" u="sng" dirty="0"/>
              <a:t>naturaleza </a:t>
            </a:r>
            <a:br>
              <a:rPr lang="es-ES" sz="3600" u="sng" dirty="0"/>
            </a:br>
            <a:endParaRPr lang="es-ES" sz="3600" u="sng" dirty="0">
              <a:solidFill>
                <a:schemeClr val="tx1"/>
              </a:solidFill>
            </a:endParaRP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5130;p67"/>
          <p:cNvGrpSpPr/>
          <p:nvPr/>
        </p:nvGrpSpPr>
        <p:grpSpPr>
          <a:xfrm>
            <a:off x="10485543" y="264748"/>
            <a:ext cx="1172945" cy="1522741"/>
            <a:chOff x="1404013" y="2424754"/>
            <a:chExt cx="353600" cy="354944"/>
          </a:xfrm>
        </p:grpSpPr>
        <p:sp>
          <p:nvSpPr>
            <p:cNvPr id="9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8096" y="2305878"/>
            <a:ext cx="9789314" cy="365790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AutoNum type="alphaUcParenR"/>
            </a:pPr>
            <a:r>
              <a:rPr lang="es-ES" sz="2100" b="1" u="sng" dirty="0"/>
              <a:t>Tradicional-Aristotélica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Dependiente            del motor inmóvil 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Fragmentada            Cada cosa obedece a su propia naturaleza, tiene en sí misma, principio y fin.                                                        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Heterogénea          Está hecha de diversas formas materiales, receptáculo pasivo de las formas de afuera   </a:t>
            </a:r>
          </a:p>
          <a:p>
            <a:r>
              <a:rPr lang="es-ES" sz="2100" u="sng" dirty="0"/>
              <a:t>B</a:t>
            </a:r>
            <a:r>
              <a:rPr lang="es-ES" sz="2100" u="sng"/>
              <a:t>) </a:t>
            </a:r>
            <a:r>
              <a:rPr lang="es-ES" sz="2100" b="1" u="sng" smtClean="0"/>
              <a:t>Tradición </a:t>
            </a:r>
            <a:r>
              <a:rPr lang="es-ES" sz="2100" b="1" u="sng" dirty="0" smtClean="0"/>
              <a:t>modernista</a:t>
            </a:r>
            <a:endParaRPr lang="es-ES" sz="2100" b="1" u="sng" dirty="0"/>
          </a:p>
          <a:p>
            <a:pPr marL="285750" indent="-285750">
              <a:buFontTx/>
              <a:buChar char="-"/>
            </a:pPr>
            <a:r>
              <a:rPr lang="es-ES" sz="1400" dirty="0"/>
              <a:t>Independiente, no necesita motor inmóvil para existir.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Autónoma, depende de sí misma, obedece a leyes generales inmanentes.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Homogénea: está hecha de una sola materia, universal y en perpetuo desarrollo.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Interrelacionado, entre los propios seres.</a:t>
            </a:r>
          </a:p>
          <a:p>
            <a:pPr marL="285750" indent="-285750">
              <a:buFontTx/>
              <a:buChar char="-"/>
            </a:pPr>
            <a:endParaRPr lang="es-ES" sz="14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xmlns="" id="{0AA9B393-F160-46B3-B4EB-6DBF5EEF690F}"/>
              </a:ext>
            </a:extLst>
          </p:cNvPr>
          <p:cNvSpPr/>
          <p:nvPr/>
        </p:nvSpPr>
        <p:spPr>
          <a:xfrm>
            <a:off x="3180320" y="2878859"/>
            <a:ext cx="556591" cy="238536"/>
          </a:xfrm>
          <a:prstGeom prst="rightArrow">
            <a:avLst>
              <a:gd name="adj1" fmla="val 50000"/>
              <a:gd name="adj2" fmla="val 4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xmlns="" id="{A08E73ED-B91F-4577-8EA5-4C1FE278FBD8}"/>
              </a:ext>
            </a:extLst>
          </p:cNvPr>
          <p:cNvSpPr/>
          <p:nvPr/>
        </p:nvSpPr>
        <p:spPr>
          <a:xfrm>
            <a:off x="3147187" y="3615636"/>
            <a:ext cx="556591" cy="238536"/>
          </a:xfrm>
          <a:prstGeom prst="rightArrow">
            <a:avLst>
              <a:gd name="adj1" fmla="val 50000"/>
              <a:gd name="adj2" fmla="val 4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xmlns="" id="{9C8E3A40-9E4E-4B88-9E93-2C4AD8EC600B}"/>
              </a:ext>
            </a:extLst>
          </p:cNvPr>
          <p:cNvSpPr/>
          <p:nvPr/>
        </p:nvSpPr>
        <p:spPr>
          <a:xfrm>
            <a:off x="3255187" y="3230831"/>
            <a:ext cx="556591" cy="238536"/>
          </a:xfrm>
          <a:prstGeom prst="rightArrow">
            <a:avLst>
              <a:gd name="adj1" fmla="val 50000"/>
              <a:gd name="adj2" fmla="val 4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8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FILÓSOFOS </a:t>
            </a:r>
            <a:r>
              <a:rPr lang="es-ES" dirty="0">
                <a:solidFill>
                  <a:schemeClr val="tx1"/>
                </a:solidFill>
              </a:rPr>
              <a:t>DEL RENACIMIENTO </a:t>
            </a: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5130;p67"/>
          <p:cNvGrpSpPr/>
          <p:nvPr/>
        </p:nvGrpSpPr>
        <p:grpSpPr>
          <a:xfrm>
            <a:off x="10485543" y="264748"/>
            <a:ext cx="1172945" cy="1522741"/>
            <a:chOff x="1404013" y="2424754"/>
            <a:chExt cx="353600" cy="354944"/>
          </a:xfrm>
        </p:grpSpPr>
        <p:sp>
          <p:nvSpPr>
            <p:cNvPr id="9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0240" y="2312276"/>
            <a:ext cx="8005013" cy="3081359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Tx/>
              <a:buChar char="-"/>
            </a:pPr>
            <a:r>
              <a:rPr lang="es-ES" b="1" u="sng" dirty="0"/>
              <a:t>Giordano Bruno</a:t>
            </a:r>
            <a:r>
              <a:rPr lang="es-ES" b="1" dirty="0"/>
              <a:t> (Italia 1548-1600). Dios es inmanente, es el alma creadora en el mundo, próximo al panteísmo. La materia es autónoma, no necesita del Motor </a:t>
            </a:r>
            <a:r>
              <a:rPr lang="es-ES" b="1" dirty="0" err="1"/>
              <a:t>Inmovil</a:t>
            </a:r>
            <a:r>
              <a:rPr lang="es-ES" b="1" dirty="0"/>
              <a:t> para existir. Obra: </a:t>
            </a:r>
            <a:r>
              <a:rPr lang="es-ES" b="1" i="1" dirty="0"/>
              <a:t>De la causa, el principio y el uno</a:t>
            </a:r>
            <a:r>
              <a:rPr lang="es-ES" b="1" dirty="0"/>
              <a:t>. </a:t>
            </a:r>
          </a:p>
          <a:p>
            <a:pPr marL="285750" indent="-285750">
              <a:buFontTx/>
              <a:buChar char="-"/>
            </a:pPr>
            <a:r>
              <a:rPr lang="es-ES" b="1" u="sng" dirty="0"/>
              <a:t>Pico de la Mirandola</a:t>
            </a:r>
            <a:r>
              <a:rPr lang="es-ES" b="1" dirty="0"/>
              <a:t> (Italia 1463-1494)  Teoría del libre albedrío, el hombre fue creado por Dios libre y dueño de su propio destino. Obra: </a:t>
            </a:r>
            <a:r>
              <a:rPr lang="es-ES" b="1" i="1" dirty="0"/>
              <a:t>Discurso sobre la dignidad del hombre</a:t>
            </a:r>
            <a:r>
              <a:rPr lang="es-ES" b="1" dirty="0"/>
              <a:t>.</a:t>
            </a:r>
          </a:p>
          <a:p>
            <a:pPr marL="285750" indent="-285750">
              <a:buFontTx/>
              <a:buChar char="-"/>
            </a:pPr>
            <a:r>
              <a:rPr lang="es-ES" b="1" u="sng" dirty="0"/>
              <a:t>Michael de Montaigne </a:t>
            </a:r>
            <a:r>
              <a:rPr lang="es-ES" b="1" dirty="0"/>
              <a:t>(Francia 1533-1592). El más importante filósofo del Renacimiento. Cristiano, escéptico, estoico y epicúreo. Obra: Ensayos.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F1BD595A-9809-4694-9AF6-FE99D63E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724" y="3200729"/>
            <a:ext cx="996456" cy="130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ordano Bruno | Corazón de Diamante">
            <a:extLst>
              <a:ext uri="{FF2B5EF4-FFF2-40B4-BE49-F238E27FC236}">
                <a16:creationId xmlns:a16="http://schemas.microsoft.com/office/drawing/2014/main" xmlns="" id="{BE022EE4-28DD-4B84-A33E-270C4BF1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20" y="2418292"/>
            <a:ext cx="1067893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hel de Montaigne – De los caníbales – Basta de texto">
            <a:extLst>
              <a:ext uri="{FF2B5EF4-FFF2-40B4-BE49-F238E27FC236}">
                <a16:creationId xmlns:a16="http://schemas.microsoft.com/office/drawing/2014/main" xmlns="" id="{8892FB4F-9C64-4EA7-A6CE-BE9AB5297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01" y="5012135"/>
            <a:ext cx="2196579" cy="18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7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-114370"/>
            <a:ext cx="8770571" cy="1345269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BIBLIOGRAFÍA</a:t>
            </a: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37C303A-210A-4737-8385-4CFA9B4F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37" y="1698661"/>
            <a:ext cx="10854854" cy="3651504"/>
          </a:xfrm>
        </p:spPr>
        <p:txBody>
          <a:bodyPr>
            <a:noAutofit/>
          </a:bodyPr>
          <a:lstStyle/>
          <a:p>
            <a:pPr marL="171450" indent="-171450">
              <a:buFontTx/>
              <a:buChar char="-"/>
            </a:pPr>
            <a:r>
              <a:rPr lang="es-ES" sz="14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Burckhardt</a:t>
            </a:r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Jacob, </a:t>
            </a:r>
            <a:r>
              <a:rPr lang="es-ES" sz="14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cultura del Renacimiento en Italia.</a:t>
            </a:r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Edit. </a:t>
            </a:r>
            <a:r>
              <a:rPr lang="es-E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Sarpe</a:t>
            </a:r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Madrid 1985</a:t>
            </a:r>
            <a:r>
              <a:rPr lang="es-ES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s-ES" sz="1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Garin</a:t>
            </a:r>
            <a:r>
              <a:rPr lang="es-E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Eugenio. (2017). </a:t>
            </a:r>
            <a:r>
              <a:rPr lang="es-E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El renacimiento italiano. </a:t>
            </a:r>
            <a:r>
              <a:rPr lang="es-E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Edit. Austral. Barcelona.</a:t>
            </a:r>
            <a:endParaRPr lang="es-PE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s-E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Gerbi</a:t>
            </a:r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Antonello, </a:t>
            </a:r>
            <a:r>
              <a:rPr lang="es-ES" sz="14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Viejas Polémicas sobre el Nuevo Mundo</a:t>
            </a:r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Banco de Crédito del Perú, Lima 1946.</a:t>
            </a:r>
            <a:endParaRPr lang="es-PE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Gombrich, Ernest, </a:t>
            </a:r>
            <a:r>
              <a:rPr lang="es-ES" sz="14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Breve historia del Mundo.</a:t>
            </a:r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Edit. Península  S.A. Barcelona 2005.</a:t>
            </a:r>
          </a:p>
          <a:p>
            <a:pPr marL="171450" indent="-171450">
              <a:buFontTx/>
              <a:buChar char="-"/>
            </a:pPr>
            <a:r>
              <a:rPr lang="es-PE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Hegel, Georg Wilhelm Friedrich, </a:t>
            </a:r>
            <a:r>
              <a:rPr lang="es-ES" sz="14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Lecciones sobre la Filosofía de la Historia Universal</a:t>
            </a:r>
            <a:r>
              <a:rPr lang="es-ES" sz="1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Alianza Editorial. Madrid 1994. </a:t>
            </a:r>
          </a:p>
          <a:p>
            <a:r>
              <a:rPr lang="es-ES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Marías, Julián. (1967) </a:t>
            </a:r>
            <a:r>
              <a:rPr lang="es-ES" sz="14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Historia de la Filosofía.</a:t>
            </a:r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Edit. Revista de Occidente. Madrid. Vigésima Edición. </a:t>
            </a:r>
            <a:r>
              <a:rPr lang="es-ES" sz="1400" b="1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71450" indent="-171450" algn="just">
              <a:lnSpc>
                <a:spcPct val="115000"/>
              </a:lnSpc>
              <a:buFontTx/>
              <a:buChar char="-"/>
            </a:pPr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Montaigne, Miguel de, </a:t>
            </a:r>
            <a:r>
              <a:rPr lang="es-ES" sz="14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Ensayos</a:t>
            </a:r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(1962) (I, II y III), Editorial Aguilar, Bs. As. </a:t>
            </a:r>
          </a:p>
          <a:p>
            <a:pPr marL="171450" indent="-171450" algn="just">
              <a:lnSpc>
                <a:spcPct val="115000"/>
              </a:lnSpc>
              <a:buFontTx/>
              <a:buChar char="-"/>
            </a:pPr>
            <a:r>
              <a:rPr lang="es-E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Villoro, Luis. (2013). El pensamiento moderno. FCE. 1ra. Edición electrónica.</a:t>
            </a:r>
            <a:endParaRPr lang="es-PE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indent="-171450" algn="just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es-PE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Zweig</a:t>
            </a:r>
            <a:r>
              <a:rPr lang="es-PE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Stefan. (1955) </a:t>
            </a:r>
            <a:r>
              <a:rPr lang="es-PE" sz="14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Obras Completas</a:t>
            </a:r>
            <a:r>
              <a:rPr lang="es-PE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Edit. Juventud. Barcelona.</a:t>
            </a:r>
          </a:p>
          <a:p>
            <a:pPr marL="685800" lvl="0" indent="-685800" algn="just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es-PE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/>
            <a:r>
              <a:rPr lang="es-ES" sz="105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PE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200282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0240" y="972310"/>
            <a:ext cx="8770571" cy="9095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u="sng" dirty="0"/>
              <a:t/>
            </a:r>
            <a:br>
              <a:rPr lang="es-ES" sz="3200" b="1" u="sng" dirty="0"/>
            </a:br>
            <a:r>
              <a:rPr lang="es-ES" sz="3200" b="1" u="sng" dirty="0"/>
              <a:t/>
            </a:r>
            <a:br>
              <a:rPr lang="es-ES" sz="3200" b="1" u="sng" dirty="0"/>
            </a:br>
            <a:r>
              <a:rPr lang="es-ES" sz="3200" b="1" u="sng" dirty="0"/>
              <a:t/>
            </a:r>
            <a:br>
              <a:rPr lang="es-ES" sz="3200" b="1" u="sng" dirty="0"/>
            </a:br>
            <a:r>
              <a:rPr lang="es-ES" sz="3200" b="1" u="sng" dirty="0"/>
              <a:t/>
            </a:r>
            <a:br>
              <a:rPr lang="es-ES" sz="3200" b="1" u="sng" dirty="0"/>
            </a:br>
            <a:r>
              <a:rPr lang="es-ES" sz="3200" b="1" u="sng" dirty="0"/>
              <a:t/>
            </a:r>
            <a:br>
              <a:rPr lang="es-ES" sz="3200" b="1" u="sng" dirty="0"/>
            </a:br>
            <a:r>
              <a:rPr lang="es-ES" sz="3200" b="1" u="sng" dirty="0"/>
              <a:t/>
            </a:r>
            <a:br>
              <a:rPr lang="es-ES" sz="3200" b="1" u="sng" dirty="0"/>
            </a:br>
            <a:r>
              <a:rPr lang="es-ES" dirty="0" smtClean="0"/>
              <a:t>El </a:t>
            </a:r>
            <a:r>
              <a:rPr lang="en-US" sz="3600" dirty="0" err="1" smtClean="0"/>
              <a:t>Amanecer</a:t>
            </a:r>
            <a:r>
              <a:rPr lang="en-US" sz="3600" dirty="0" smtClean="0"/>
              <a:t> </a:t>
            </a:r>
            <a:r>
              <a:rPr lang="en-US" sz="3600" dirty="0"/>
              <a:t>de una </a:t>
            </a:r>
            <a:r>
              <a:rPr lang="en-US" sz="3600" dirty="0" err="1"/>
              <a:t>nueva</a:t>
            </a:r>
            <a:r>
              <a:rPr lang="en-US" sz="3600" dirty="0"/>
              <a:t> era</a:t>
            </a:r>
          </a:p>
        </p:txBody>
      </p:sp>
      <p:pic>
        <p:nvPicPr>
          <p:cNvPr id="4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4" y="214877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15130;p67"/>
          <p:cNvGrpSpPr/>
          <p:nvPr/>
        </p:nvGrpSpPr>
        <p:grpSpPr>
          <a:xfrm>
            <a:off x="10915866" y="214877"/>
            <a:ext cx="1172945" cy="1522741"/>
            <a:chOff x="1404013" y="2424754"/>
            <a:chExt cx="353600" cy="354944"/>
          </a:xfrm>
        </p:grpSpPr>
        <p:sp>
          <p:nvSpPr>
            <p:cNvPr id="6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1125109" y="2272400"/>
            <a:ext cx="9252188" cy="365150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sz="1900" dirty="0" smtClean="0"/>
              <a:t>    “</a:t>
            </a:r>
            <a:r>
              <a:rPr lang="es-ES" sz="1900" b="1" i="1" dirty="0" smtClean="0"/>
              <a:t>Impulsados </a:t>
            </a:r>
            <a:r>
              <a:rPr lang="es-ES" sz="1900" b="1" i="1" dirty="0"/>
              <a:t>por los acontecimientos políticos, religiosos, científicos y geográficos que se sucedieron a lo largo del S. XV y XVI, imbuidos de ese espíritu de negación, crítica y renovación, de ese ambiente optimista, de ese espíritu agónico que caminaba como entre Escila y Caribdis, de la sensación de acabamiento de una época y el inicio de otra, de un nuevo amanecer que se aproximaba a pasos agigantados, de esa nueva era que ya se divisaba en lontananza, la era de la modernidad </a:t>
            </a:r>
            <a:r>
              <a:rPr lang="es-ES" sz="1900" b="1" i="1" dirty="0" smtClean="0"/>
              <a:t>occidental”</a:t>
            </a:r>
            <a:r>
              <a:rPr lang="es-ES" sz="1900" dirty="0" smtClean="0"/>
              <a:t>.</a:t>
            </a:r>
            <a:r>
              <a:rPr lang="es-ES" dirty="0" smtClean="0"/>
              <a:t> (</a:t>
            </a:r>
            <a:r>
              <a:rPr lang="es-ES" dirty="0" err="1" smtClean="0"/>
              <a:t>Pag</a:t>
            </a:r>
            <a:r>
              <a:rPr lang="es-ES" dirty="0" smtClean="0"/>
              <a:t>. 131. Lecciones preliminares de filosofía. M. García </a:t>
            </a:r>
            <a:r>
              <a:rPr lang="es-ES" dirty="0" err="1" smtClean="0"/>
              <a:t>Morente</a:t>
            </a:r>
            <a:r>
              <a:rPr lang="es-ES" dirty="0" smtClean="0"/>
              <a:t>).</a:t>
            </a:r>
            <a:endParaRPr lang="es-ES" dirty="0"/>
          </a:p>
          <a:p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“</a:t>
            </a:r>
            <a:r>
              <a:rPr lang="es-E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Aun si toda fecha que permite separar dos épocas es arbitraria, no hay ninguna que convenga más para marcar el comienzo de la edad moderna que el año 1492.”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(Nosotros y los otros, </a:t>
            </a:r>
            <a:r>
              <a:rPr lang="es-ES" sz="1800" dirty="0" err="1" smtClean="0"/>
              <a:t>Tzvetan</a:t>
            </a:r>
            <a:r>
              <a:rPr lang="es-ES" sz="1800" dirty="0" smtClean="0"/>
              <a:t> </a:t>
            </a:r>
            <a:r>
              <a:rPr lang="es-ES" sz="1800" dirty="0" err="1" smtClean="0"/>
              <a:t>Todorov</a:t>
            </a:r>
            <a:r>
              <a:rPr lang="es-ES" sz="1800" dirty="0" smtClean="0"/>
              <a:t>.)</a:t>
            </a:r>
            <a:endParaRPr lang="en-US" sz="1800" b="1" dirty="0"/>
          </a:p>
          <a:p>
            <a:pPr algn="just"/>
            <a:endParaRPr lang="es-ES" dirty="0"/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2052" name="Picture 4" descr="3) Modernidad, posmodernidad, sus diferencias y explicación. - 614 Ocejo  Basurto Brenda Ailyn">
            <a:extLst>
              <a:ext uri="{FF2B5EF4-FFF2-40B4-BE49-F238E27FC236}">
                <a16:creationId xmlns:a16="http://schemas.microsoft.com/office/drawing/2014/main" xmlns="" id="{EAE41DB9-730E-43FC-96F5-1DC3C73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88" y="4972707"/>
            <a:ext cx="9118821" cy="173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trella de 5 puntas 2"/>
          <p:cNvSpPr/>
          <p:nvPr/>
        </p:nvSpPr>
        <p:spPr>
          <a:xfrm>
            <a:off x="1167464" y="2241581"/>
            <a:ext cx="346442" cy="3155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strella de 5 puntas 12"/>
          <p:cNvSpPr/>
          <p:nvPr/>
        </p:nvSpPr>
        <p:spPr>
          <a:xfrm>
            <a:off x="1229989" y="4040155"/>
            <a:ext cx="346442" cy="3155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481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ESCENARIO EUROPEO SIGLOS XV-XVI 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5130;p67"/>
          <p:cNvGrpSpPr/>
          <p:nvPr/>
        </p:nvGrpSpPr>
        <p:grpSpPr>
          <a:xfrm>
            <a:off x="10485543" y="264748"/>
            <a:ext cx="1172945" cy="1522741"/>
            <a:chOff x="1404013" y="2424754"/>
            <a:chExt cx="353600" cy="354944"/>
          </a:xfrm>
        </p:grpSpPr>
        <p:sp>
          <p:nvSpPr>
            <p:cNvPr id="9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0241" y="1782192"/>
            <a:ext cx="3226946" cy="2604281"/>
          </a:xfrm>
        </p:spPr>
        <p:txBody>
          <a:bodyPr>
            <a:noAutofit/>
          </a:bodyPr>
          <a:lstStyle/>
          <a:p>
            <a:endParaRPr lang="es-ES" sz="1100" dirty="0"/>
          </a:p>
          <a:p>
            <a:r>
              <a:rPr lang="es-ES" sz="1200" b="1" dirty="0"/>
              <a:t>1)Crisis económica de la sociedad Feudal, revueltas campesinas</a:t>
            </a:r>
            <a:r>
              <a:rPr lang="es-ES" sz="1200" b="1" dirty="0" smtClean="0"/>
              <a:t>. </a:t>
            </a:r>
            <a:r>
              <a:rPr lang="es-ES" sz="1200" b="1" dirty="0" err="1" smtClean="0"/>
              <a:t>Wat</a:t>
            </a:r>
            <a:r>
              <a:rPr lang="es-ES" sz="1200" b="1" dirty="0" smtClean="0"/>
              <a:t> Tyler y </a:t>
            </a:r>
            <a:r>
              <a:rPr lang="es-ES" sz="1200" b="1" dirty="0" err="1" smtClean="0"/>
              <a:t>Jan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Just</a:t>
            </a:r>
            <a:r>
              <a:rPr lang="es-ES" sz="1200" b="1" dirty="0" smtClean="0"/>
              <a:t>.</a:t>
            </a:r>
            <a:endParaRPr lang="es-ES" sz="1200" b="1" dirty="0"/>
          </a:p>
          <a:p>
            <a:r>
              <a:rPr lang="es-ES" sz="1200" b="1" dirty="0"/>
              <a:t>2)Aparición de una nueva Clase Social, una Burguesía incipiente, que necesitaba gente capaz y no de abolengo.</a:t>
            </a:r>
          </a:p>
          <a:p>
            <a:r>
              <a:rPr lang="es-ES" sz="1200" b="1" dirty="0"/>
              <a:t>3)Invasión a América</a:t>
            </a:r>
          </a:p>
          <a:p>
            <a:r>
              <a:rPr lang="es-ES" sz="1200" b="1" dirty="0"/>
              <a:t>4)Epidemias </a:t>
            </a:r>
            <a:r>
              <a:rPr lang="es-ES" sz="1200" b="1" dirty="0" smtClean="0"/>
              <a:t>sanitarias</a:t>
            </a:r>
            <a:endParaRPr lang="es-ES" sz="1200" b="1" dirty="0"/>
          </a:p>
          <a:p>
            <a:r>
              <a:rPr lang="es-ES" sz="1200" b="1" dirty="0"/>
              <a:t>5)Avances científicos: el papel, la imprenta, la Brújula, la pólvora.</a:t>
            </a:r>
          </a:p>
          <a:p>
            <a:r>
              <a:rPr lang="es-ES" sz="1200" b="1" dirty="0"/>
              <a:t>6)Intercambio comercial y cultural con Asia.</a:t>
            </a:r>
            <a:endParaRPr lang="en-US" sz="1200" b="1" dirty="0"/>
          </a:p>
        </p:txBody>
      </p:sp>
      <p:pic>
        <p:nvPicPr>
          <p:cNvPr id="1026" name="Picture 2" descr="Lección 1 - La Europa Medieval y Renacentista Flashcards | Quizlet">
            <a:extLst>
              <a:ext uri="{FF2B5EF4-FFF2-40B4-BE49-F238E27FC236}">
                <a16:creationId xmlns:a16="http://schemas.microsoft.com/office/drawing/2014/main" xmlns="" id="{C6555DF4-99E8-4F75-8995-90ED4EBC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394" y="2279562"/>
            <a:ext cx="2986365" cy="399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upload.wikimedia.org/wikipedia/commons/thumb/1/1b/1607-35_Pesttafel_Augsburg_anagoria.JPG/200px-1607-35_Pesttafel_Augsburg_anagori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74" y="1925604"/>
            <a:ext cx="1209586" cy="16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thumb/4/42/William.Morris.John.Ball.jpg/215px-William.Morris.John.B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0" y="3696661"/>
            <a:ext cx="2047875" cy="257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8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EL RENACIMIENTO EUROPEO</a:t>
            </a: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5130;p67"/>
          <p:cNvGrpSpPr/>
          <p:nvPr/>
        </p:nvGrpSpPr>
        <p:grpSpPr>
          <a:xfrm>
            <a:off x="10485543" y="264748"/>
            <a:ext cx="1172945" cy="1522741"/>
            <a:chOff x="1404013" y="2424754"/>
            <a:chExt cx="353600" cy="354944"/>
          </a:xfrm>
        </p:grpSpPr>
        <p:sp>
          <p:nvSpPr>
            <p:cNvPr id="9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5597" y="2497805"/>
            <a:ext cx="3937220" cy="2604281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s-ES" sz="5600" b="1" u="sng" dirty="0"/>
              <a:t>DEFINICIÓN</a:t>
            </a:r>
            <a:r>
              <a:rPr lang="es-ES" sz="5600" b="1" dirty="0"/>
              <a:t>: movimiento de renovación </a:t>
            </a:r>
            <a:r>
              <a:rPr lang="es-ES" sz="5600" b="1" dirty="0" smtClean="0"/>
              <a:t>política y cultural </a:t>
            </a:r>
            <a:r>
              <a:rPr lang="es-ES" sz="5600" b="1" dirty="0"/>
              <a:t>producido en Europa, en los Siglos XV y XVI y que produjo grandes transformaciones en la </a:t>
            </a:r>
            <a:r>
              <a:rPr lang="es-ES" sz="5600" b="1" dirty="0" smtClean="0"/>
              <a:t>sociedad y la cultura, </a:t>
            </a:r>
            <a:r>
              <a:rPr lang="es-ES" sz="5600" b="1" dirty="0"/>
              <a:t>basados en la antigüedad greco-latina. Renacimiento viene del latín: “</a:t>
            </a:r>
            <a:r>
              <a:rPr lang="es-ES" sz="5600" b="1" dirty="0" err="1"/>
              <a:t>renascere</a:t>
            </a:r>
            <a:r>
              <a:rPr lang="es-ES" sz="5600" b="1" dirty="0"/>
              <a:t>”, volver a nacer, resurgir, revivir. </a:t>
            </a:r>
          </a:p>
          <a:p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152EA0FF-13FF-4DA6-BD95-4A455001BC99}"/>
              </a:ext>
            </a:extLst>
          </p:cNvPr>
          <p:cNvSpPr txBox="1">
            <a:spLocks/>
          </p:cNvSpPr>
          <p:nvPr/>
        </p:nvSpPr>
        <p:spPr>
          <a:xfrm>
            <a:off x="6356025" y="2278910"/>
            <a:ext cx="4565684" cy="4253659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s-ES" sz="56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"/>
              </a:rPr>
              <a:t>TRES</a:t>
            </a:r>
            <a:r>
              <a:rPr kumimoji="0" lang="es-ES" sz="5600" b="1" i="0" u="sng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 </a:t>
            </a:r>
            <a:r>
              <a:rPr kumimoji="0" lang="es-ES" sz="5600" b="1" i="0" u="sng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ESFERAS</a:t>
            </a:r>
            <a:r>
              <a:rPr kumimoji="0" lang="es-ES" sz="56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AutoNum type="alphaUcParenR"/>
              <a:tabLst/>
              <a:defRPr/>
            </a:pPr>
            <a:r>
              <a:rPr lang="es-ES" sz="5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"/>
              </a:rPr>
              <a:t>REFORMA POLÍTICA: resurgimiento del Imperio romano como solución política a la crisis y restablecimiento de la paz.</a:t>
            </a:r>
          </a:p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AutoNum type="alphaUcParenR"/>
              <a:tabLst/>
              <a:defRPr/>
            </a:pPr>
            <a:endParaRPr lang="es-ES" sz="5600" b="1" dirty="0" smtClean="0">
              <a:solidFill>
                <a:prstClr val="black">
                  <a:lumMod val="75000"/>
                  <a:lumOff val="25000"/>
                </a:prstClr>
              </a:solidFill>
              <a:latin typeface="Meiryo"/>
            </a:endParaRPr>
          </a:p>
          <a:p>
            <a:pPr marR="0" lvl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5600" b="1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B)</a:t>
            </a:r>
            <a:r>
              <a:rPr kumimoji="0" lang="es-ES" sz="5600" b="1" i="0" u="none" strike="noStrike" kern="1200" cap="none" spc="150" normalizeH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 </a:t>
            </a:r>
            <a:r>
              <a:rPr kumimoji="0" lang="es-ES" sz="5600" b="1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Cambios </a:t>
            </a:r>
            <a:r>
              <a:rPr kumimoji="0" lang="es-ES" sz="56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en el arte: pintura, escultura, </a:t>
            </a:r>
            <a:r>
              <a:rPr kumimoji="0" lang="es-ES" sz="5600" b="1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arquitectura.</a:t>
            </a:r>
          </a:p>
          <a:p>
            <a:pPr marR="0" lvl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5600" b="1" dirty="0">
              <a:solidFill>
                <a:prstClr val="black">
                  <a:lumMod val="75000"/>
                  <a:lumOff val="25000"/>
                </a:prstClr>
              </a:solidFill>
              <a:latin typeface="Meiryo"/>
            </a:endParaRPr>
          </a:p>
          <a:p>
            <a:pPr marR="0" lvl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5600" b="1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C) El </a:t>
            </a:r>
            <a:r>
              <a:rPr kumimoji="0" lang="es-ES" sz="56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Humanismo: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s-ES" sz="56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- LOS HUMANISTAS (del Latín: </a:t>
            </a:r>
            <a:r>
              <a:rPr kumimoji="0" lang="es-ES" sz="5600" b="1" i="0" u="none" strike="noStrike" kern="1200" cap="none" spc="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humanus</a:t>
            </a:r>
            <a:r>
              <a:rPr kumimoji="0" lang="es-ES" sz="56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, cultivado, pulido):</a:t>
            </a:r>
          </a:p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" sz="56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Escritores, Eruditos, Profesores, artistas</a:t>
            </a:r>
            <a:r>
              <a:rPr kumimoji="0" lang="es-ES" sz="5600" b="1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43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s-ES" sz="17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</a:rPr>
              <a:t> </a:t>
            </a:r>
            <a:endParaRPr kumimoji="0" lang="en-US" sz="1700" b="0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Globo: flecha derecha 5">
            <a:extLst>
              <a:ext uri="{FF2B5EF4-FFF2-40B4-BE49-F238E27FC236}">
                <a16:creationId xmlns:a16="http://schemas.microsoft.com/office/drawing/2014/main" xmlns="" id="{2EF1B970-FD43-4333-AEC4-628F39FC16B3}"/>
              </a:ext>
            </a:extLst>
          </p:cNvPr>
          <p:cNvSpPr/>
          <p:nvPr/>
        </p:nvSpPr>
        <p:spPr>
          <a:xfrm>
            <a:off x="5327374" y="2497805"/>
            <a:ext cx="940904" cy="93119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lobo: flecha derecha 14">
            <a:extLst>
              <a:ext uri="{FF2B5EF4-FFF2-40B4-BE49-F238E27FC236}">
                <a16:creationId xmlns:a16="http://schemas.microsoft.com/office/drawing/2014/main" xmlns="" id="{B165A146-F31E-481F-972F-C3EB58F3545A}"/>
              </a:ext>
            </a:extLst>
          </p:cNvPr>
          <p:cNvSpPr/>
          <p:nvPr/>
        </p:nvSpPr>
        <p:spPr>
          <a:xfrm>
            <a:off x="5347254" y="3940143"/>
            <a:ext cx="940904" cy="93119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Globo: flecha derecha 14">
            <a:extLst>
              <a:ext uri="{FF2B5EF4-FFF2-40B4-BE49-F238E27FC236}">
                <a16:creationId xmlns:a16="http://schemas.microsoft.com/office/drawing/2014/main" xmlns="" id="{B165A146-F31E-481F-972F-C3EB58F3545A}"/>
              </a:ext>
            </a:extLst>
          </p:cNvPr>
          <p:cNvSpPr/>
          <p:nvPr/>
        </p:nvSpPr>
        <p:spPr>
          <a:xfrm>
            <a:off x="5313105" y="5444826"/>
            <a:ext cx="940904" cy="93119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739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EL RENACIMIENTO EUROPEO</a:t>
            </a: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5130;p67"/>
          <p:cNvGrpSpPr/>
          <p:nvPr/>
        </p:nvGrpSpPr>
        <p:grpSpPr>
          <a:xfrm>
            <a:off x="10485543" y="264748"/>
            <a:ext cx="1172945" cy="1522741"/>
            <a:chOff x="1404013" y="2424754"/>
            <a:chExt cx="353600" cy="354944"/>
          </a:xfrm>
        </p:grpSpPr>
        <p:sp>
          <p:nvSpPr>
            <p:cNvPr id="9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lobo: flecha derecha 5">
            <a:extLst>
              <a:ext uri="{FF2B5EF4-FFF2-40B4-BE49-F238E27FC236}">
                <a16:creationId xmlns:a16="http://schemas.microsoft.com/office/drawing/2014/main" xmlns="" id="{2EF1B970-FD43-4333-AEC4-628F39FC16B3}"/>
              </a:ext>
            </a:extLst>
          </p:cNvPr>
          <p:cNvSpPr/>
          <p:nvPr/>
        </p:nvSpPr>
        <p:spPr>
          <a:xfrm>
            <a:off x="703854" y="2265983"/>
            <a:ext cx="940904" cy="93119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47228" y="22074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REFORMA </a:t>
            </a:r>
            <a:r>
              <a:rPr lang="es-E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POLÍTICA, CULTURAL Y RELIGIOSA: </a:t>
            </a:r>
          </a:p>
          <a:p>
            <a:pPr marL="285750" indent="-285750">
              <a:buFontTx/>
              <a:buChar char="-"/>
              <a:defRPr/>
            </a:pPr>
            <a:r>
              <a:rPr lang="es-E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Resurgimiento </a:t>
            </a:r>
            <a:r>
              <a:rPr lang="es-E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del Imperio romano como solución política a la crisis y </a:t>
            </a:r>
            <a:r>
              <a:rPr lang="es-ES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reestablecimiento</a:t>
            </a:r>
            <a:r>
              <a:rPr lang="es-E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s-E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 la paz</a:t>
            </a:r>
            <a:r>
              <a:rPr lang="es-E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r>
              <a:rPr lang="es-E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Renacimiento de la cultura y arte griego y romano</a:t>
            </a:r>
          </a:p>
          <a:p>
            <a:pPr marL="285750" indent="-285750">
              <a:buFontTx/>
              <a:buChar char="-"/>
              <a:defRPr/>
            </a:pPr>
            <a:r>
              <a:rPr lang="es-E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Renacimiento de la tradición romana-cristiana.</a:t>
            </a:r>
            <a:endParaRPr lang="es-E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279560" y="5048514"/>
            <a:ext cx="56924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“</a:t>
            </a:r>
            <a:r>
              <a:rPr lang="es-ES" sz="1200" b="1" i="1" dirty="0" smtClean="0"/>
              <a:t>La conexión entre los programas políticos y la nueva concepción de la vida…es muy clara en Cola di </a:t>
            </a:r>
            <a:r>
              <a:rPr lang="es-ES" sz="1200" b="1" i="1" dirty="0" err="1" smtClean="0"/>
              <a:t>Rienzo</a:t>
            </a:r>
            <a:r>
              <a:rPr lang="es-ES" sz="1200" b="1" i="1" dirty="0" smtClean="0"/>
              <a:t>…Seguidor de Petrarca…quiere que el Renacimiento sea una renovación moral y política que afectara al estado, a la Iglesia y a la sociedad. El retorno a los clásicos fue también el retorno a una más rica consciencia cristiana.”</a:t>
            </a:r>
            <a:r>
              <a:rPr lang="es-ES" sz="1200" dirty="0" smtClean="0"/>
              <a:t> </a:t>
            </a:r>
            <a:r>
              <a:rPr lang="es-ES" sz="1000" dirty="0" err="1" smtClean="0"/>
              <a:t>Pags</a:t>
            </a:r>
            <a:r>
              <a:rPr lang="es-ES" sz="1000" dirty="0" smtClean="0"/>
              <a:t>. 35, 36.</a:t>
            </a:r>
            <a:endParaRPr lang="es-PE" sz="1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180264" y="3721992"/>
            <a:ext cx="5714486" cy="110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“</a:t>
            </a:r>
            <a:r>
              <a:rPr lang="es-ES" sz="1200" b="1" i="1" dirty="0" smtClean="0"/>
              <a:t>Pero bajo (la renovación cultural) lo que había una nueva fe, una nueva bandera de batalla con el fin de Superar la antítesis medieval entre iglesia e imperio…instaurando así una liberta italiana…que renovase los más augustos valores humanos, que la “barbarie” había subvertido o falseado.</a:t>
            </a:r>
            <a:r>
              <a:rPr lang="es-ES" sz="1200" b="1" dirty="0" smtClean="0"/>
              <a:t>” </a:t>
            </a:r>
            <a:r>
              <a:rPr lang="es-ES" sz="1000" b="1" dirty="0" smtClean="0"/>
              <a:t>El renacimiento italiano. E. </a:t>
            </a:r>
            <a:r>
              <a:rPr lang="es-ES" sz="1000" b="1" dirty="0" err="1" smtClean="0"/>
              <a:t>Garin</a:t>
            </a:r>
            <a:r>
              <a:rPr lang="es-ES" sz="1000" b="1" dirty="0" smtClean="0"/>
              <a:t>. </a:t>
            </a:r>
            <a:r>
              <a:rPr lang="es-ES" sz="1000" b="1" dirty="0" err="1" smtClean="0"/>
              <a:t>Pag</a:t>
            </a:r>
            <a:r>
              <a:rPr lang="es-ES" sz="1000" b="1" dirty="0" smtClean="0"/>
              <a:t>. 34.</a:t>
            </a:r>
            <a:endParaRPr lang="es-PE" sz="1000" b="1" dirty="0"/>
          </a:p>
        </p:txBody>
      </p:sp>
      <p:pic>
        <p:nvPicPr>
          <p:cNvPr id="2052" name="Picture 4" descr="Todos los libros del autor Eugenio Gar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090" y="2662811"/>
            <a:ext cx="25336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l 2"/>
          <p:cNvSpPr/>
          <p:nvPr/>
        </p:nvSpPr>
        <p:spPr>
          <a:xfrm>
            <a:off x="1901500" y="3760629"/>
            <a:ext cx="325709" cy="24449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Sol 15"/>
          <p:cNvSpPr/>
          <p:nvPr/>
        </p:nvSpPr>
        <p:spPr>
          <a:xfrm>
            <a:off x="1953851" y="5111458"/>
            <a:ext cx="325709" cy="24449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505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EL RENACIMIENTO EUROPEO</a:t>
            </a: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5130;p67"/>
          <p:cNvGrpSpPr/>
          <p:nvPr/>
        </p:nvGrpSpPr>
        <p:grpSpPr>
          <a:xfrm>
            <a:off x="10485543" y="264748"/>
            <a:ext cx="1172945" cy="1522741"/>
            <a:chOff x="1404013" y="2424754"/>
            <a:chExt cx="353600" cy="354944"/>
          </a:xfrm>
        </p:grpSpPr>
        <p:sp>
          <p:nvSpPr>
            <p:cNvPr id="9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152EA0FF-13FF-4DA6-BD95-4A455001BC99}"/>
              </a:ext>
            </a:extLst>
          </p:cNvPr>
          <p:cNvSpPr txBox="1">
            <a:spLocks/>
          </p:cNvSpPr>
          <p:nvPr/>
        </p:nvSpPr>
        <p:spPr>
          <a:xfrm>
            <a:off x="2878036" y="1980696"/>
            <a:ext cx="4334786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s-E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B) Cambios en el arte: pintura, escultura, arquitectura</a:t>
            </a:r>
          </a:p>
          <a:p>
            <a:pPr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Globo: flecha derecha 5">
            <a:extLst>
              <a:ext uri="{FF2B5EF4-FFF2-40B4-BE49-F238E27FC236}">
                <a16:creationId xmlns:a16="http://schemas.microsoft.com/office/drawing/2014/main" xmlns="" id="{2EF1B970-FD43-4333-AEC4-628F39FC16B3}"/>
              </a:ext>
            </a:extLst>
          </p:cNvPr>
          <p:cNvSpPr/>
          <p:nvPr/>
        </p:nvSpPr>
        <p:spPr>
          <a:xfrm>
            <a:off x="1507370" y="2192672"/>
            <a:ext cx="1197194" cy="191568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3" name="AutoShape 2" descr="Hombre de Vitruv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548" y="2743200"/>
            <a:ext cx="3613467" cy="301122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27" y="3607863"/>
            <a:ext cx="1676400" cy="272415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746975" y="61045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Basílica de San Pedro</a:t>
            </a:r>
            <a:endParaRPr lang="es-PE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515932" y="6412362"/>
            <a:ext cx="2047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El </a:t>
            </a:r>
            <a:r>
              <a:rPr lang="es-ES" sz="1400" dirty="0" err="1" smtClean="0"/>
              <a:t>Moises</a:t>
            </a:r>
            <a:r>
              <a:rPr lang="es-ES" sz="1400" dirty="0" smtClean="0"/>
              <a:t>-Miguel </a:t>
            </a:r>
            <a:r>
              <a:rPr lang="es-ES" sz="1400" dirty="0" err="1" smtClean="0"/>
              <a:t>Angel</a:t>
            </a:r>
            <a:endParaRPr lang="es-PE" sz="14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148" y="3607863"/>
            <a:ext cx="1774674" cy="275831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00" y="4437853"/>
            <a:ext cx="2556172" cy="1643868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5597803" y="6410970"/>
            <a:ext cx="2122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La Gioconda-L. Da Vinci</a:t>
            </a:r>
            <a:endParaRPr lang="es-PE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281120" y="5839335"/>
            <a:ext cx="3071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La escuela de Atenas-Rafael </a:t>
            </a:r>
            <a:r>
              <a:rPr lang="es-ES" sz="1400" dirty="0" err="1" smtClean="0"/>
              <a:t>Sanzio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406905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EL RENACIMIENTO EUROPEO</a:t>
            </a: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5130;p67"/>
          <p:cNvGrpSpPr/>
          <p:nvPr/>
        </p:nvGrpSpPr>
        <p:grpSpPr>
          <a:xfrm>
            <a:off x="10485543" y="264748"/>
            <a:ext cx="1172945" cy="1522741"/>
            <a:chOff x="1404013" y="2424754"/>
            <a:chExt cx="353600" cy="354944"/>
          </a:xfrm>
        </p:grpSpPr>
        <p:sp>
          <p:nvSpPr>
            <p:cNvPr id="9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152EA0FF-13FF-4DA6-BD95-4A455001BC99}"/>
              </a:ext>
            </a:extLst>
          </p:cNvPr>
          <p:cNvSpPr txBox="1">
            <a:spLocks/>
          </p:cNvSpPr>
          <p:nvPr/>
        </p:nvSpPr>
        <p:spPr>
          <a:xfrm>
            <a:off x="2697730" y="2199636"/>
            <a:ext cx="8522151" cy="1445085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9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C) El </a:t>
            </a:r>
            <a:r>
              <a:rPr lang="es-ES" sz="2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Humanismo</a:t>
            </a:r>
            <a:r>
              <a:rPr lang="es-E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</a:p>
          <a:p>
            <a:pPr>
              <a:defRPr/>
            </a:pPr>
            <a:r>
              <a:rPr lang="es-E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LOS </a:t>
            </a:r>
            <a:r>
              <a:rPr lang="es-E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HUMANISTAS (del Latín: </a:t>
            </a:r>
            <a:r>
              <a:rPr lang="es-E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humanus</a:t>
            </a:r>
            <a:r>
              <a:rPr lang="es-E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cultivado, pulido</a:t>
            </a:r>
            <a:r>
              <a:rPr lang="es-E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): Escritores</a:t>
            </a:r>
            <a:r>
              <a:rPr lang="es-E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Eruditos, Profesores, artistas.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</a:rPr>
              <a:t> 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Globo: flecha derecha 14">
            <a:extLst>
              <a:ext uri="{FF2B5EF4-FFF2-40B4-BE49-F238E27FC236}">
                <a16:creationId xmlns:a16="http://schemas.microsoft.com/office/drawing/2014/main" xmlns="" id="{B165A146-F31E-481F-972F-C3EB58F3545A}"/>
              </a:ext>
            </a:extLst>
          </p:cNvPr>
          <p:cNvSpPr/>
          <p:nvPr/>
        </p:nvSpPr>
        <p:spPr>
          <a:xfrm>
            <a:off x="1277535" y="3759844"/>
            <a:ext cx="940904" cy="93119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391175" y="3450187"/>
            <a:ext cx="66240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El holandés Erasmo de Rotterdam </a:t>
            </a:r>
            <a:r>
              <a:rPr lang="es-ES" sz="2000" dirty="0"/>
              <a:t>(1466-1536).</a:t>
            </a:r>
          </a:p>
          <a:p>
            <a:r>
              <a:rPr lang="es-ES" sz="2400" dirty="0"/>
              <a:t>El francés Michel de Montaigne </a:t>
            </a:r>
            <a:r>
              <a:rPr lang="es-ES" sz="2000" dirty="0"/>
              <a:t>(1533-1592).</a:t>
            </a:r>
          </a:p>
          <a:p>
            <a:r>
              <a:rPr lang="es-ES" sz="2400" dirty="0"/>
              <a:t>El español Juan Luis Vives </a:t>
            </a:r>
            <a:r>
              <a:rPr lang="es-ES" sz="2000" dirty="0"/>
              <a:t>(1493-1540)</a:t>
            </a:r>
          </a:p>
          <a:p>
            <a:r>
              <a:rPr lang="es-ES" sz="2400" dirty="0" smtClean="0"/>
              <a:t>El </a:t>
            </a:r>
            <a:r>
              <a:rPr lang="es-ES" sz="2400" dirty="0"/>
              <a:t>inglés Tomás Moro </a:t>
            </a:r>
            <a:r>
              <a:rPr lang="es-ES" sz="2000" dirty="0"/>
              <a:t>(1475-1535).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64807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64" y="609643"/>
            <a:ext cx="8770571" cy="134526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tx1"/>
                </a:solidFill>
              </a:rPr>
              <a:t>IMPORTANCIA FILOSÓFICA DE LA REFORMA  </a:t>
            </a:r>
            <a:br>
              <a:rPr lang="es-ES" sz="2800" dirty="0" smtClean="0">
                <a:solidFill>
                  <a:schemeClr val="tx1"/>
                </a:solidFill>
              </a:rPr>
            </a:b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smtClean="0">
                <a:solidFill>
                  <a:schemeClr val="tx1"/>
                </a:solidFill>
              </a:rPr>
              <a:t>                      PROTESTANTE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5130;p67"/>
          <p:cNvGrpSpPr/>
          <p:nvPr/>
        </p:nvGrpSpPr>
        <p:grpSpPr>
          <a:xfrm>
            <a:off x="10485543" y="264748"/>
            <a:ext cx="1172945" cy="1522741"/>
            <a:chOff x="1404013" y="2424754"/>
            <a:chExt cx="353600" cy="354944"/>
          </a:xfrm>
        </p:grpSpPr>
        <p:sp>
          <p:nvSpPr>
            <p:cNvPr id="9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152EA0FF-13FF-4DA6-BD95-4A455001BC99}"/>
              </a:ext>
            </a:extLst>
          </p:cNvPr>
          <p:cNvSpPr txBox="1">
            <a:spLocks/>
          </p:cNvSpPr>
          <p:nvPr/>
        </p:nvSpPr>
        <p:spPr>
          <a:xfrm>
            <a:off x="1725770" y="2199636"/>
            <a:ext cx="5988676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49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1).- La interpretación individual de La Biblia, contribuyó a la libertad de pensamiento.</a:t>
            </a:r>
          </a:p>
          <a:p>
            <a:pPr>
              <a:defRPr/>
            </a:pPr>
            <a:r>
              <a:rPr lang="es-ES" sz="49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2).- La difusión del concepto de Libre Albedrío, contribuyo a la afirmación del individuo, de la persona. (Pico </a:t>
            </a:r>
            <a:r>
              <a:rPr lang="es-ES" sz="49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Della</a:t>
            </a:r>
            <a:r>
              <a:rPr lang="es-ES" sz="49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s-ES" sz="49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Mirandola</a:t>
            </a:r>
            <a:r>
              <a:rPr lang="es-ES" sz="49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</a:p>
          <a:p>
            <a:pPr>
              <a:defRPr/>
            </a:pPr>
            <a:r>
              <a:rPr lang="es-ES" sz="49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3).- La revaloración de la vida activa frente a la contemplativa, contribuyó a poner en el mismo plano valorativo lo práctico con lo teórico. </a:t>
            </a:r>
          </a:p>
          <a:p>
            <a:pPr>
              <a:defRPr/>
            </a:pPr>
            <a:r>
              <a:rPr lang="es-ES" sz="2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“</a:t>
            </a:r>
            <a:r>
              <a:rPr lang="es-ES" sz="25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Créeme, peregrino, que sin comparación son muchos más los hombres dedicados a la vida activa que los que son ocupados sólo en cosas espirituales; y así son muchos más los salvados en la vida activa que los que lo son en la contemplativa.” epístola, </a:t>
            </a:r>
            <a:r>
              <a:rPr lang="es-ES" sz="25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Coluccio</a:t>
            </a:r>
            <a:r>
              <a:rPr lang="es-ES" sz="25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s-ES" sz="25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Salutati</a:t>
            </a:r>
            <a:r>
              <a:rPr lang="es-ES" sz="25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(citado por E. </a:t>
            </a:r>
            <a:r>
              <a:rPr lang="es-ES" sz="25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Garin</a:t>
            </a:r>
            <a:r>
              <a:rPr lang="es-ES" sz="25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). </a:t>
            </a:r>
            <a:r>
              <a:rPr lang="es-ES" sz="25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Pag</a:t>
            </a:r>
            <a:r>
              <a:rPr lang="es-ES" sz="25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138.</a:t>
            </a:r>
            <a:endParaRPr lang="en-US" sz="2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Globo: flecha derecha 14">
            <a:extLst>
              <a:ext uri="{FF2B5EF4-FFF2-40B4-BE49-F238E27FC236}">
                <a16:creationId xmlns:a16="http://schemas.microsoft.com/office/drawing/2014/main" xmlns="" id="{B165A146-F31E-481F-972F-C3EB58F3545A}"/>
              </a:ext>
            </a:extLst>
          </p:cNvPr>
          <p:cNvSpPr/>
          <p:nvPr/>
        </p:nvSpPr>
        <p:spPr>
          <a:xfrm>
            <a:off x="672225" y="3399232"/>
            <a:ext cx="940904" cy="93119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4" name="AutoShape 2" descr="Resultado de imagen para imagenes reforma protesta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4" descr="Resultado de imagen para imagenes reforma protestan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6" descr="Resultado de imagen para imagenes reforma protestant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929" y="2452084"/>
            <a:ext cx="4085711" cy="3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9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1D6E7-3070-4A9C-9585-D1AADABF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806741"/>
            <a:ext cx="8267131" cy="163165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El Renacimiento europeo</a:t>
            </a:r>
            <a:br>
              <a:rPr lang="es-ES" dirty="0"/>
            </a:br>
            <a:r>
              <a:rPr lang="es-ES" sz="2200" u="sng" dirty="0"/>
              <a:t>Cambios radicales en la visión de la Tierra y el Cosmos </a:t>
            </a:r>
            <a:br>
              <a:rPr lang="es-ES" sz="2200" u="sng" dirty="0"/>
            </a:br>
            <a:endParaRPr lang="es-ES" sz="2200" u="sng" dirty="0">
              <a:solidFill>
                <a:schemeClr val="tx1"/>
              </a:solidFill>
            </a:endParaRPr>
          </a:p>
        </p:txBody>
      </p:sp>
      <p:pic>
        <p:nvPicPr>
          <p:cNvPr id="5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5130;p67"/>
          <p:cNvGrpSpPr/>
          <p:nvPr/>
        </p:nvGrpSpPr>
        <p:grpSpPr>
          <a:xfrm>
            <a:off x="10485543" y="264748"/>
            <a:ext cx="1172945" cy="1522741"/>
            <a:chOff x="1404013" y="2424754"/>
            <a:chExt cx="353600" cy="354944"/>
          </a:xfrm>
        </p:grpSpPr>
        <p:sp>
          <p:nvSpPr>
            <p:cNvPr id="9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5562" y="2305878"/>
            <a:ext cx="4321325" cy="4552122"/>
          </a:xfrm>
        </p:spPr>
        <p:txBody>
          <a:bodyPr>
            <a:normAutofit fontScale="92500"/>
          </a:bodyPr>
          <a:lstStyle/>
          <a:p>
            <a:pPr marL="342900" indent="-342900">
              <a:buAutoNum type="alphaUcParenR"/>
            </a:pPr>
            <a:r>
              <a:rPr lang="es-ES" sz="2100" b="1" u="sng" dirty="0"/>
              <a:t>Triunfo del Heliocentrismo</a:t>
            </a:r>
            <a:r>
              <a:rPr lang="es-ES" sz="1400" b="1" dirty="0"/>
              <a:t> (Copérnico-1473-1543, la Tierra gira en torno al Sol).</a:t>
            </a:r>
            <a:endParaRPr lang="es-ES" sz="1400" b="1" u="sng" dirty="0"/>
          </a:p>
          <a:p>
            <a:pPr marL="342900" indent="-342900">
              <a:buAutoNum type="alphaUcParenR"/>
            </a:pPr>
            <a:endParaRPr lang="es-ES" sz="2100" b="1" u="sng" dirty="0"/>
          </a:p>
          <a:p>
            <a:pPr marL="342900" indent="-342900">
              <a:buAutoNum type="alphaUcParenR"/>
            </a:pPr>
            <a:r>
              <a:rPr lang="es-ES" sz="2100" b="1" u="sng" dirty="0"/>
              <a:t>Descubrimiento de América</a:t>
            </a:r>
            <a:r>
              <a:rPr lang="es-ES" sz="1400" b="1" dirty="0"/>
              <a:t> (C. Colón 1492)</a:t>
            </a:r>
            <a:endParaRPr lang="es-ES" sz="1400" b="1" u="sng" dirty="0"/>
          </a:p>
          <a:p>
            <a:pPr marL="342900" indent="-342900">
              <a:buAutoNum type="alphaUcParenR"/>
            </a:pPr>
            <a:endParaRPr lang="es-ES" sz="2100" b="1" u="sng" dirty="0"/>
          </a:p>
          <a:p>
            <a:r>
              <a:rPr lang="es-ES" sz="2100" b="1" u="sng" dirty="0"/>
              <a:t>C)Viaje de Magallanes alrededor del mundo</a:t>
            </a:r>
            <a:r>
              <a:rPr lang="es-ES" sz="2100" b="1" dirty="0"/>
              <a:t>      </a:t>
            </a:r>
            <a:r>
              <a:rPr lang="es-ES" sz="1400" b="1" dirty="0"/>
              <a:t>(1519 a 1522)</a:t>
            </a:r>
          </a:p>
        </p:txBody>
      </p:sp>
      <p:pic>
        <p:nvPicPr>
          <p:cNvPr id="1026" name="Picture 2" descr="Para qué sirve un globo terráqueo? 10 razones que justifican la compra">
            <a:extLst>
              <a:ext uri="{FF2B5EF4-FFF2-40B4-BE49-F238E27FC236}">
                <a16:creationId xmlns:a16="http://schemas.microsoft.com/office/drawing/2014/main" xmlns="" id="{4725CFB7-BD64-4E00-B114-6C59A6039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09" y="2672891"/>
            <a:ext cx="5847522" cy="35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99837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6490</TotalTime>
  <Words>1506</Words>
  <Application>Microsoft Office PowerPoint</Application>
  <PresentationFormat>Panorámica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Helvetica</vt:lpstr>
      <vt:lpstr>inherit</vt:lpstr>
      <vt:lpstr>Meiryo</vt:lpstr>
      <vt:lpstr>Segoe UI</vt:lpstr>
      <vt:lpstr>Times New Roman</vt:lpstr>
      <vt:lpstr>SketchLinesVTI</vt:lpstr>
      <vt:lpstr>     El Renacimiento europeo:  -Economía, sociedad, ciencia, arte y filosofía. -Importancia filosófica de la Reforma protestante. -Cambios radicales en la visión de la Tierra y el Cosmos. -Carácter de la filosofía del Renacimiento, elementos de ruptura: Antropocentrismo y Nueva visión de la naturaleza -Orígenes del método experimental. -Principales figuras: LEONARDO, BRUNO y GALILEO y Montaigne </vt:lpstr>
      <vt:lpstr>      El Amanecer de una nueva era</vt:lpstr>
      <vt:lpstr>ESCENARIO EUROPEO SIGLOS XV-XVI </vt:lpstr>
      <vt:lpstr>EL RENACIMIENTO EUROPEO</vt:lpstr>
      <vt:lpstr>EL RENACIMIENTO EUROPEO</vt:lpstr>
      <vt:lpstr>EL RENACIMIENTO EUROPEO</vt:lpstr>
      <vt:lpstr>EL RENACIMIENTO EUROPEO</vt:lpstr>
      <vt:lpstr>IMPORTANCIA FILOSÓFICA DE LA REFORMA                          PROTESTANTE</vt:lpstr>
      <vt:lpstr>        El Renacimiento europeo Cambios radicales en la visión de la Tierra y el Cosmos  </vt:lpstr>
      <vt:lpstr>ORIGENES DEL MÉTODO EXPERIMENTAL                        </vt:lpstr>
      <vt:lpstr>ORIGENES DEL MÉTODO EXPERIMENTAL                        </vt:lpstr>
      <vt:lpstr>El renacimiento europeo Aparición de los estados modernos racionales</vt:lpstr>
      <vt:lpstr>        Características de la Filosofía del Renacimiento </vt:lpstr>
      <vt:lpstr>       Nueva visión de la naturaleza  </vt:lpstr>
      <vt:lpstr>FILÓSOFOS DEL RENACIMIENTO 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win-01</dc:creator>
  <cp:lastModifiedBy>LUIS</cp:lastModifiedBy>
  <cp:revision>266</cp:revision>
  <dcterms:created xsi:type="dcterms:W3CDTF">2020-10-02T21:50:50Z</dcterms:created>
  <dcterms:modified xsi:type="dcterms:W3CDTF">2022-09-23T03:21:58Z</dcterms:modified>
</cp:coreProperties>
</file>