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6"/>
  </p:notesMasterIdLst>
  <p:sldIdLst>
    <p:sldId id="256" r:id="rId2"/>
    <p:sldId id="317" r:id="rId3"/>
    <p:sldId id="325" r:id="rId4"/>
    <p:sldId id="319" r:id="rId5"/>
    <p:sldId id="329" r:id="rId6"/>
    <p:sldId id="328" r:id="rId7"/>
    <p:sldId id="332" r:id="rId8"/>
    <p:sldId id="318" r:id="rId9"/>
    <p:sldId id="334" r:id="rId10"/>
    <p:sldId id="335" r:id="rId11"/>
    <p:sldId id="336" r:id="rId12"/>
    <p:sldId id="342" r:id="rId13"/>
    <p:sldId id="320" r:id="rId14"/>
    <p:sldId id="321" r:id="rId15"/>
    <p:sldId id="323" r:id="rId16"/>
    <p:sldId id="324" r:id="rId17"/>
    <p:sldId id="326" r:id="rId18"/>
    <p:sldId id="327" r:id="rId19"/>
    <p:sldId id="330" r:id="rId20"/>
    <p:sldId id="331" r:id="rId21"/>
    <p:sldId id="338" r:id="rId22"/>
    <p:sldId id="339" r:id="rId23"/>
    <p:sldId id="340" r:id="rId24"/>
    <p:sldId id="290"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Alberto" initials="LA" lastIdx="1" clrIdx="0">
    <p:extLst>
      <p:ext uri="{19B8F6BF-5375-455C-9EA6-DF929625EA0E}">
        <p15:presenceInfo xmlns:p15="http://schemas.microsoft.com/office/powerpoint/2012/main" userId="Luis Alber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0FA"/>
    <a:srgbClr val="86BAFA"/>
    <a:srgbClr val="81C9FF"/>
    <a:srgbClr val="001F35"/>
    <a:srgbClr val="4BB2FF"/>
    <a:srgbClr val="1D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8B40A-E9D8-4BC2-B9DC-76D155315668}" v="19" dt="2020-10-02T21:53:05.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5BF25-ADAD-4276-82F5-AF57128EE263}" type="datetimeFigureOut">
              <a:rPr lang="en-US" smtClean="0"/>
              <a:t>9/27/2022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6BCEA-80F2-4C69-A7DE-ADE39650D5BA}" type="slidenum">
              <a:rPr lang="en-US" smtClean="0"/>
              <a:t>‹Nº›</a:t>
            </a:fld>
            <a:endParaRPr lang="en-US"/>
          </a:p>
        </p:txBody>
      </p:sp>
    </p:spTree>
    <p:extLst>
      <p:ext uri="{BB962C8B-B14F-4D97-AF65-F5344CB8AC3E}">
        <p14:creationId xmlns:p14="http://schemas.microsoft.com/office/powerpoint/2010/main" val="57944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xmlns=""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9/27/2022</a:t>
            </a:fld>
            <a:endParaRPr lang="en-US" dirty="0"/>
          </a:p>
        </p:txBody>
      </p:sp>
      <p:sp>
        <p:nvSpPr>
          <p:cNvPr id="24" name="Footer Placeholder 23">
            <a:extLst>
              <a:ext uri="{FF2B5EF4-FFF2-40B4-BE49-F238E27FC236}">
                <a16:creationId xmlns:a16="http://schemas.microsoft.com/office/drawing/2014/main" xmlns=""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xmlns=""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‹Nº›</a:t>
            </a:fld>
            <a:endParaRPr lang="en-US" dirty="0"/>
          </a:p>
        </p:txBody>
      </p:sp>
      <p:sp>
        <p:nvSpPr>
          <p:cNvPr id="4" name="Freeform: Shape 3">
            <a:extLst>
              <a:ext uri="{FF2B5EF4-FFF2-40B4-BE49-F238E27FC236}">
                <a16:creationId xmlns:a16="http://schemas.microsoft.com/office/drawing/2014/main" xmlns=""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xmlns=""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xmlns=""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94124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6397E4A-EB6A-4FA6-AA4F-69EA0C70FDC9}"/>
              </a:ext>
            </a:extLst>
          </p:cNvPr>
          <p:cNvSpPr>
            <a:spLocks noGrp="1"/>
          </p:cNvSpPr>
          <p:nvPr>
            <p:ph type="dt" sz="half" idx="10"/>
          </p:nvPr>
        </p:nvSpPr>
        <p:spPr/>
        <p:txBody>
          <a:bodyPr/>
          <a:lstStyle/>
          <a:p>
            <a:fld id="{6F86ED0C-1DA7-41F0-94CF-6218B1FEDFF1}" type="datetime1">
              <a:rPr lang="en-US" smtClean="0"/>
              <a:t>9/27/2022</a:t>
            </a:fld>
            <a:endParaRPr lang="en-US" dirty="0"/>
          </a:p>
        </p:txBody>
      </p:sp>
      <p:sp>
        <p:nvSpPr>
          <p:cNvPr id="8" name="Footer Placeholder 7">
            <a:extLst>
              <a:ext uri="{FF2B5EF4-FFF2-40B4-BE49-F238E27FC236}">
                <a16:creationId xmlns:a16="http://schemas.microsoft.com/office/drawing/2014/main" xmlns=""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26E8B86-CDB8-482F-9D9F-1BFDA3638B3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64991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9/27/2022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‹Nº›</a:t>
            </a:fld>
            <a:endParaRPr lang="en-US" dirty="0"/>
          </a:p>
        </p:txBody>
      </p:sp>
      <p:cxnSp>
        <p:nvCxnSpPr>
          <p:cNvPr id="7" name="Straight Connector 6" title="Rule Line">
            <a:extLst>
              <a:ext uri="{FF2B5EF4-FFF2-40B4-BE49-F238E27FC236}">
                <a16:creationId xmlns:a16="http://schemas.microsoft.com/office/drawing/2014/main" xmlns=""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7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6923EF53-7767-4C94-BEF6-D452927945DA}"/>
              </a:ext>
            </a:extLst>
          </p:cNvPr>
          <p:cNvSpPr>
            <a:spLocks noGrp="1"/>
          </p:cNvSpPr>
          <p:nvPr>
            <p:ph type="dt" sz="half" idx="10"/>
          </p:nvPr>
        </p:nvSpPr>
        <p:spPr/>
        <p:txBody>
          <a:bodyPr/>
          <a:lstStyle/>
          <a:p>
            <a:fld id="{22F3E5F3-28EE-488F-BD53-B744C06C3DEC}" type="datetime1">
              <a:rPr lang="en-US" smtClean="0"/>
              <a:t>9/27/2022</a:t>
            </a:fld>
            <a:endParaRPr lang="en-US" dirty="0"/>
          </a:p>
        </p:txBody>
      </p:sp>
      <p:sp>
        <p:nvSpPr>
          <p:cNvPr id="11" name="Footer Placeholder 10">
            <a:extLst>
              <a:ext uri="{FF2B5EF4-FFF2-40B4-BE49-F238E27FC236}">
                <a16:creationId xmlns:a16="http://schemas.microsoft.com/office/drawing/2014/main" xmlns=""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DA1B1EE2-BCA3-432B-A32D-B04C7F1DD93F}"/>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420027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xmlns=""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xmlns=""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xmlns=""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xmlns=""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xmlns=""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xmlns=""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xmlns=""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xmlns=""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xmlns=""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xmlns=""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xmlns=""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xmlns=""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xmlns=""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xmlns=""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xmlns=""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xmlns="" id="{1D718595-24D3-4517-A62E-C1F493407AA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xmlns=""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9/27/2022</a:t>
            </a:fld>
            <a:endParaRPr lang="en-US" dirty="0"/>
          </a:p>
        </p:txBody>
      </p:sp>
    </p:spTree>
    <p:extLst>
      <p:ext uri="{BB962C8B-B14F-4D97-AF65-F5344CB8AC3E}">
        <p14:creationId xmlns:p14="http://schemas.microsoft.com/office/powerpoint/2010/main" val="328050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C1D6427-F07F-4D50-B151-455100AF70FF}"/>
              </a:ext>
            </a:extLst>
          </p:cNvPr>
          <p:cNvSpPr>
            <a:spLocks noGrp="1"/>
          </p:cNvSpPr>
          <p:nvPr>
            <p:ph type="dt" sz="half" idx="10"/>
          </p:nvPr>
        </p:nvSpPr>
        <p:spPr/>
        <p:txBody>
          <a:bodyPr/>
          <a:lstStyle/>
          <a:p>
            <a:fld id="{D0158CFD-9357-46BE-A189-D637A67C8730}" type="datetime1">
              <a:rPr lang="en-US" smtClean="0"/>
              <a:t>9/27/2022</a:t>
            </a:fld>
            <a:endParaRPr lang="en-US" dirty="0"/>
          </a:p>
        </p:txBody>
      </p:sp>
      <p:sp>
        <p:nvSpPr>
          <p:cNvPr id="9" name="Footer Placeholder 8">
            <a:extLst>
              <a:ext uri="{FF2B5EF4-FFF2-40B4-BE49-F238E27FC236}">
                <a16:creationId xmlns:a16="http://schemas.microsoft.com/office/drawing/2014/main" xmlns=""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7AE6B7E1-F60B-4D08-9052-423D6FBFAD6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73531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3771BF97-4D2A-43A4-8CDC-2250017EB045}"/>
              </a:ext>
            </a:extLst>
          </p:cNvPr>
          <p:cNvSpPr>
            <a:spLocks noGrp="1"/>
          </p:cNvSpPr>
          <p:nvPr>
            <p:ph type="dt" sz="half" idx="10"/>
          </p:nvPr>
        </p:nvSpPr>
        <p:spPr/>
        <p:txBody>
          <a:bodyPr/>
          <a:lstStyle/>
          <a:p>
            <a:fld id="{7B4742EE-B331-4632-BD10-A82FED6B6FC0}" type="datetime1">
              <a:rPr lang="en-US" smtClean="0"/>
              <a:t>9/27/2022</a:t>
            </a:fld>
            <a:endParaRPr lang="en-US" dirty="0"/>
          </a:p>
        </p:txBody>
      </p:sp>
      <p:sp>
        <p:nvSpPr>
          <p:cNvPr id="11" name="Footer Placeholder 10">
            <a:extLst>
              <a:ext uri="{FF2B5EF4-FFF2-40B4-BE49-F238E27FC236}">
                <a16:creationId xmlns:a16="http://schemas.microsoft.com/office/drawing/2014/main" xmlns=""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EEFCE38B-E087-4988-BC3A-FE3B55E70D7E}"/>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
        <p:nvSpPr>
          <p:cNvPr id="13" name="Title 12">
            <a:extLst>
              <a:ext uri="{FF2B5EF4-FFF2-40B4-BE49-F238E27FC236}">
                <a16:creationId xmlns:a16="http://schemas.microsoft.com/office/drawing/2014/main" xmlns=""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948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CF30096C-3491-4EF2-ABB2-D57F3F4B5BD5}"/>
              </a:ext>
            </a:extLst>
          </p:cNvPr>
          <p:cNvSpPr>
            <a:spLocks noGrp="1"/>
          </p:cNvSpPr>
          <p:nvPr>
            <p:ph type="dt" sz="half" idx="10"/>
          </p:nvPr>
        </p:nvSpPr>
        <p:spPr/>
        <p:txBody>
          <a:bodyPr/>
          <a:lstStyle/>
          <a:p>
            <a:fld id="{451BA835-D13F-49F4-8F11-5D576AC65FAD}" type="datetime1">
              <a:rPr lang="en-US" smtClean="0"/>
              <a:t>9/27/2022</a:t>
            </a:fld>
            <a:endParaRPr lang="en-US" dirty="0"/>
          </a:p>
        </p:txBody>
      </p:sp>
      <p:sp>
        <p:nvSpPr>
          <p:cNvPr id="7" name="Footer Placeholder 6">
            <a:extLst>
              <a:ext uri="{FF2B5EF4-FFF2-40B4-BE49-F238E27FC236}">
                <a16:creationId xmlns:a16="http://schemas.microsoft.com/office/drawing/2014/main" xmlns=""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EEDDF50D-95C0-4DA2-BBC6-41774FAC1404}"/>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144794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209BEFCA-6D6F-4F26-823F-C86CA694B830}"/>
              </a:ext>
            </a:extLst>
          </p:cNvPr>
          <p:cNvSpPr>
            <a:spLocks noGrp="1"/>
          </p:cNvSpPr>
          <p:nvPr>
            <p:ph type="dt" sz="half" idx="10"/>
          </p:nvPr>
        </p:nvSpPr>
        <p:spPr/>
        <p:txBody>
          <a:bodyPr/>
          <a:lstStyle/>
          <a:p>
            <a:fld id="{ADBD1799-ACB5-4CB2-86A2-5C574F1C8706}" type="datetime1">
              <a:rPr lang="en-US" smtClean="0"/>
              <a:t>9/27/2022</a:t>
            </a:fld>
            <a:endParaRPr lang="en-US" dirty="0"/>
          </a:p>
        </p:txBody>
      </p:sp>
      <p:sp>
        <p:nvSpPr>
          <p:cNvPr id="6" name="Footer Placeholder 5">
            <a:extLst>
              <a:ext uri="{FF2B5EF4-FFF2-40B4-BE49-F238E27FC236}">
                <a16:creationId xmlns:a16="http://schemas.microsoft.com/office/drawing/2014/main" xmlns=""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E5557A9-903F-4B36-8B06-D9EADF230508}"/>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38838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9/27/2022</a:t>
            </a:fld>
            <a:endParaRPr lang="en-US" dirty="0"/>
          </a:p>
        </p:txBody>
      </p:sp>
      <p:sp>
        <p:nvSpPr>
          <p:cNvPr id="9" name="Footer Placeholder 8">
            <a:extLst>
              <a:ext uri="{FF2B5EF4-FFF2-40B4-BE49-F238E27FC236}">
                <a16:creationId xmlns:a16="http://schemas.microsoft.com/office/drawing/2014/main" xmlns=""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xmlns="" id="{518D0320-9B66-443F-8E28-8BCF07E082BD}"/>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94527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xmlns=""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9/27/2022</a:t>
            </a:fld>
            <a:endParaRPr lang="en-US" dirty="0"/>
          </a:p>
        </p:txBody>
      </p:sp>
      <p:sp>
        <p:nvSpPr>
          <p:cNvPr id="12" name="Footer Placeholder 11">
            <a:extLst>
              <a:ext uri="{FF2B5EF4-FFF2-40B4-BE49-F238E27FC236}">
                <a16:creationId xmlns:a16="http://schemas.microsoft.com/office/drawing/2014/main" xmlns=""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xmlns="" id="{F9BFA0A0-2117-4A10-9DAA-080C21559CF3}"/>
              </a:ext>
            </a:extLst>
          </p:cNvPr>
          <p:cNvSpPr>
            <a:spLocks noGrp="1"/>
          </p:cNvSpPr>
          <p:nvPr>
            <p:ph type="sldNum" sz="quarter" idx="12"/>
          </p:nvPr>
        </p:nvSpPr>
        <p:spPr/>
        <p:txBody>
          <a:bodyPr/>
          <a:lstStyle/>
          <a:p>
            <a:pPr algn="l"/>
            <a:fld id="{FAEF9944-A4F6-4C59-AEBD-678D6480B8EA}" type="slidenum">
              <a:rPr lang="en-US" smtClean="0"/>
              <a:pPr algn="l"/>
              <a:t>‹Nº›</a:t>
            </a:fld>
            <a:endParaRPr lang="en-US" dirty="0"/>
          </a:p>
        </p:txBody>
      </p:sp>
    </p:spTree>
    <p:extLst>
      <p:ext uri="{BB962C8B-B14F-4D97-AF65-F5344CB8AC3E}">
        <p14:creationId xmlns:p14="http://schemas.microsoft.com/office/powerpoint/2010/main" val="362277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9/27/2022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‹Nº›</a:t>
            </a:fld>
            <a:endParaRPr lang="en-US" dirty="0"/>
          </a:p>
        </p:txBody>
      </p:sp>
      <p:cxnSp>
        <p:nvCxnSpPr>
          <p:cNvPr id="9" name="Straight Connector 8" title="Rule Line">
            <a:extLst>
              <a:ext uri="{FF2B5EF4-FFF2-40B4-BE49-F238E27FC236}">
                <a16:creationId xmlns:a16="http://schemas.microsoft.com/office/drawing/2014/main" xmlns=""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04258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54" r:id="rId6"/>
    <p:sldLayoutId id="2147483850" r:id="rId7"/>
    <p:sldLayoutId id="2147483851" r:id="rId8"/>
    <p:sldLayoutId id="2147483852" r:id="rId9"/>
    <p:sldLayoutId id="2147483853" r:id="rId10"/>
    <p:sldLayoutId id="214748385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xmlns="" id="{0DBF1ABE-8590-450D-BB49-BDDCCF3EEA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6" name="Group 39">
            <a:extLst>
              <a:ext uri="{FF2B5EF4-FFF2-40B4-BE49-F238E27FC236}">
                <a16:creationId xmlns:a16="http://schemas.microsoft.com/office/drawing/2014/main" xmlns="" id="{7283CB8A-D538-409E-A0AF-2C1F5967C2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41" y="0"/>
            <a:ext cx="7894508" cy="6858000"/>
            <a:chOff x="-11041" y="0"/>
            <a:chExt cx="7894508" cy="6858000"/>
          </a:xfrm>
        </p:grpSpPr>
        <p:sp>
          <p:nvSpPr>
            <p:cNvPr id="41" name="Freeform: Shape 40">
              <a:extLst>
                <a:ext uri="{FF2B5EF4-FFF2-40B4-BE49-F238E27FC236}">
                  <a16:creationId xmlns:a16="http://schemas.microsoft.com/office/drawing/2014/main" xmlns="" id="{54FEE910-B0A4-448D-9843-9F167F5C72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41"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41">
              <a:extLst>
                <a:ext uri="{FF2B5EF4-FFF2-40B4-BE49-F238E27FC236}">
                  <a16:creationId xmlns:a16="http://schemas.microsoft.com/office/drawing/2014/main" xmlns="" id="{FBA7E51E-7B6A-4A79-8F84-47C845C7A2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xmlns="" id="{03C85561-90D2-4AFA-B2C5-F2D61D86C2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43">
              <a:extLst>
                <a:ext uri="{FF2B5EF4-FFF2-40B4-BE49-F238E27FC236}">
                  <a16:creationId xmlns:a16="http://schemas.microsoft.com/office/drawing/2014/main" xmlns="" id="{9026B71D-5A6F-48FE-AC6A-D7AAA01806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0249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ítulo 1"/>
          <p:cNvSpPr>
            <a:spLocks noGrp="1"/>
          </p:cNvSpPr>
          <p:nvPr>
            <p:ph type="ctrTitle"/>
          </p:nvPr>
        </p:nvSpPr>
        <p:spPr>
          <a:xfrm>
            <a:off x="1185863" y="2056860"/>
            <a:ext cx="10823760" cy="2745962"/>
          </a:xfrm>
        </p:spPr>
        <p:txBody>
          <a:bodyPr anchor="ctr">
            <a:normAutofit fontScale="90000"/>
          </a:bodyPr>
          <a:lstStyle/>
          <a:p>
            <a:r>
              <a:rPr lang="es-ES" sz="4800" dirty="0">
                <a:cs typeface="Calibri Light"/>
              </a:rPr>
              <a:t>            </a:t>
            </a:r>
            <a:r>
              <a:rPr lang="es-ES" sz="2400" dirty="0">
                <a:cs typeface="Calibri Light"/>
              </a:rPr>
              <a:t>TEMA</a:t>
            </a:r>
            <a:r>
              <a:rPr lang="es-ES" sz="2400" dirty="0" smtClean="0">
                <a:cs typeface="Calibri Light"/>
              </a:rPr>
              <a:t>: </a:t>
            </a:r>
            <a:r>
              <a:rPr lang="es-ES" sz="3600" dirty="0" smtClean="0"/>
              <a:t>MONTAIGNE, </a:t>
            </a:r>
            <a:r>
              <a:rPr lang="es-ES" sz="3600" dirty="0"/>
              <a:t>VIDA Y OBRA</a:t>
            </a:r>
            <a:r>
              <a:rPr lang="es-ES" sz="4800" dirty="0">
                <a:cs typeface="Calibri Light"/>
              </a:rPr>
              <a:t/>
            </a:r>
            <a:br>
              <a:rPr lang="es-ES" sz="4800" dirty="0">
                <a:cs typeface="Calibri Light"/>
              </a:rPr>
            </a:br>
            <a:r>
              <a:rPr lang="es-ES" sz="4800" dirty="0" smtClean="0">
                <a:cs typeface="Calibri Light"/>
              </a:rPr>
              <a:t>-</a:t>
            </a:r>
            <a:r>
              <a:rPr lang="es-ES" sz="2700" dirty="0" smtClean="0"/>
              <a:t>El escepticismo renacentista</a:t>
            </a:r>
            <a:br>
              <a:rPr lang="es-ES" sz="2700" dirty="0" smtClean="0"/>
            </a:br>
            <a:r>
              <a:rPr lang="es-ES" sz="2700" dirty="0" smtClean="0"/>
              <a:t>-El </a:t>
            </a:r>
            <a:r>
              <a:rPr lang="es-ES" sz="2700" dirty="0"/>
              <a:t>método de análisis introspectivo</a:t>
            </a:r>
            <a:r>
              <a:rPr lang="es-PE" sz="2700" dirty="0"/>
              <a:t/>
            </a:r>
            <a:br>
              <a:rPr lang="es-PE" sz="2700" dirty="0"/>
            </a:br>
            <a:r>
              <a:rPr lang="es-PE" sz="2700" dirty="0" smtClean="0"/>
              <a:t>-</a:t>
            </a:r>
            <a:r>
              <a:rPr lang="es-ES" sz="2700" dirty="0" smtClean="0"/>
              <a:t>Escepticismo</a:t>
            </a:r>
            <a:r>
              <a:rPr lang="es-ES" sz="2700" dirty="0"/>
              <a:t>, Estoicismo, </a:t>
            </a:r>
            <a:r>
              <a:rPr lang="es-ES" sz="2700" dirty="0" err="1"/>
              <a:t>Epicureismo</a:t>
            </a:r>
            <a:r>
              <a:rPr lang="es-ES" sz="2700" dirty="0"/>
              <a:t>.</a:t>
            </a:r>
            <a:r>
              <a:rPr lang="es-PE" sz="2700" dirty="0"/>
              <a:t/>
            </a:r>
            <a:br>
              <a:rPr lang="es-PE" sz="2700" dirty="0"/>
            </a:br>
            <a:r>
              <a:rPr lang="es-PE" sz="2700" dirty="0" smtClean="0"/>
              <a:t>-</a:t>
            </a:r>
            <a:r>
              <a:rPr lang="es-ES" sz="2700" dirty="0" smtClean="0"/>
              <a:t>La </a:t>
            </a:r>
            <a:r>
              <a:rPr lang="es-ES" sz="2700" dirty="0"/>
              <a:t>defensa de América.</a:t>
            </a:r>
            <a:r>
              <a:rPr lang="es-PE" sz="2700" dirty="0"/>
              <a:t/>
            </a:r>
            <a:br>
              <a:rPr lang="es-PE" sz="2700" dirty="0"/>
            </a:br>
            <a:r>
              <a:rPr lang="es-PE" sz="2700" dirty="0" smtClean="0"/>
              <a:t>-</a:t>
            </a:r>
            <a:r>
              <a:rPr lang="es-ES" sz="2700" dirty="0" smtClean="0"/>
              <a:t>Montaigne </a:t>
            </a:r>
            <a:r>
              <a:rPr lang="es-ES" sz="2700" dirty="0"/>
              <a:t>y las ciencias sociales. </a:t>
            </a:r>
            <a:r>
              <a:rPr lang="es-PE" sz="2700" dirty="0"/>
              <a:t/>
            </a:r>
            <a:br>
              <a:rPr lang="es-PE" sz="2700" dirty="0"/>
            </a:br>
            <a:r>
              <a:rPr lang="es-PE" sz="2700" dirty="0" smtClean="0"/>
              <a:t>-</a:t>
            </a:r>
            <a:r>
              <a:rPr lang="es-ES" sz="2700" dirty="0" smtClean="0"/>
              <a:t>Teoría educativa  </a:t>
            </a:r>
            <a:endParaRPr lang="es-ES" sz="2700" dirty="0"/>
          </a:p>
        </p:txBody>
      </p:sp>
      <p:pic>
        <p:nvPicPr>
          <p:cNvPr id="10"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109" y="268703"/>
            <a:ext cx="1767720" cy="240448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14"/>
          <p:cNvSpPr txBox="1"/>
          <p:nvPr/>
        </p:nvSpPr>
        <p:spPr>
          <a:xfrm>
            <a:off x="1647348" y="268703"/>
            <a:ext cx="5020553" cy="915635"/>
          </a:xfrm>
          <a:prstGeom prst="rect">
            <a:avLst/>
          </a:prstGeom>
        </p:spPr>
        <p:txBody>
          <a:bodyPr vert="horz" wrap="square" lIns="0" tIns="12700" rIns="0" bIns="0" rtlCol="0">
            <a:spAutoFit/>
          </a:bodyPr>
          <a:lstStyle/>
          <a:p>
            <a:pPr marL="543560" marR="581660" algn="ctr">
              <a:spcBef>
                <a:spcPts val="100"/>
              </a:spcBef>
            </a:pPr>
            <a:r>
              <a:rPr sz="1400" b="1" spc="-5" dirty="0">
                <a:solidFill>
                  <a:prstClr val="black"/>
                </a:solidFill>
                <a:latin typeface="Times New Roman"/>
                <a:cs typeface="Times New Roman"/>
              </a:rPr>
              <a:t>Universidad Nacional </a:t>
            </a:r>
            <a:r>
              <a:rPr sz="1400" b="1" spc="-10" dirty="0">
                <a:solidFill>
                  <a:prstClr val="black"/>
                </a:solidFill>
                <a:latin typeface="Times New Roman"/>
                <a:cs typeface="Times New Roman"/>
              </a:rPr>
              <a:t>De </a:t>
            </a:r>
            <a:r>
              <a:rPr sz="1400" b="1" spc="-5" dirty="0">
                <a:solidFill>
                  <a:prstClr val="black"/>
                </a:solidFill>
                <a:latin typeface="Times New Roman"/>
                <a:cs typeface="Times New Roman"/>
              </a:rPr>
              <a:t>Educación  </a:t>
            </a:r>
            <a:r>
              <a:rPr sz="1400" b="1" spc="-10" dirty="0">
                <a:solidFill>
                  <a:prstClr val="black"/>
                </a:solidFill>
                <a:latin typeface="Times New Roman"/>
                <a:cs typeface="Times New Roman"/>
              </a:rPr>
              <a:t>Enrique Guzmán </a:t>
            </a:r>
            <a:r>
              <a:rPr sz="1400" b="1" dirty="0">
                <a:solidFill>
                  <a:prstClr val="black"/>
                </a:solidFill>
                <a:latin typeface="Times New Roman"/>
                <a:cs typeface="Times New Roman"/>
              </a:rPr>
              <a:t>y</a:t>
            </a:r>
            <a:r>
              <a:rPr sz="1400" b="1" spc="40" dirty="0">
                <a:solidFill>
                  <a:prstClr val="black"/>
                </a:solidFill>
                <a:latin typeface="Times New Roman"/>
                <a:cs typeface="Times New Roman"/>
              </a:rPr>
              <a:t> </a:t>
            </a:r>
            <a:r>
              <a:rPr sz="1400" b="1" spc="-30" dirty="0">
                <a:solidFill>
                  <a:prstClr val="black"/>
                </a:solidFill>
                <a:latin typeface="Times New Roman"/>
                <a:cs typeface="Times New Roman"/>
              </a:rPr>
              <a:t>Valle</a:t>
            </a:r>
            <a:endParaRPr sz="1400" dirty="0">
              <a:solidFill>
                <a:prstClr val="black"/>
              </a:solidFill>
              <a:latin typeface="Times New Roman"/>
              <a:cs typeface="Times New Roman"/>
            </a:endParaRPr>
          </a:p>
          <a:p>
            <a:pPr marR="28575" algn="ctr">
              <a:lnSpc>
                <a:spcPts val="1440"/>
              </a:lnSpc>
            </a:pPr>
            <a:r>
              <a:rPr sz="1400" b="1" i="1" spc="5" dirty="0">
                <a:solidFill>
                  <a:prstClr val="black"/>
                </a:solidFill>
                <a:latin typeface="Times New Roman"/>
                <a:cs typeface="Times New Roman"/>
              </a:rPr>
              <a:t>“Alma </a:t>
            </a:r>
            <a:r>
              <a:rPr sz="1400" b="1" i="1" dirty="0">
                <a:solidFill>
                  <a:prstClr val="black"/>
                </a:solidFill>
                <a:latin typeface="Times New Roman"/>
                <a:cs typeface="Times New Roman"/>
              </a:rPr>
              <a:t>Máter del Magisterio</a:t>
            </a:r>
            <a:r>
              <a:rPr sz="1400" b="1" i="1" spc="-60" dirty="0">
                <a:solidFill>
                  <a:prstClr val="black"/>
                </a:solidFill>
                <a:latin typeface="Times New Roman"/>
                <a:cs typeface="Times New Roman"/>
              </a:rPr>
              <a:t> </a:t>
            </a:r>
            <a:r>
              <a:rPr sz="1400" b="1" i="1" dirty="0">
                <a:solidFill>
                  <a:prstClr val="black"/>
                </a:solidFill>
                <a:latin typeface="Times New Roman"/>
                <a:cs typeface="Times New Roman"/>
              </a:rPr>
              <a:t>Nacional”</a:t>
            </a:r>
            <a:endParaRPr sz="1400" dirty="0">
              <a:solidFill>
                <a:prstClr val="black"/>
              </a:solidFill>
              <a:latin typeface="Times New Roman"/>
              <a:cs typeface="Times New Roman"/>
            </a:endParaRPr>
          </a:p>
          <a:p>
            <a:pPr algn="ctr">
              <a:spcBef>
                <a:spcPts val="600"/>
              </a:spcBef>
            </a:pPr>
            <a:r>
              <a:rPr sz="1400" b="1" spc="-5" dirty="0">
                <a:solidFill>
                  <a:prstClr val="black"/>
                </a:solidFill>
                <a:latin typeface="Times New Roman"/>
                <a:cs typeface="Times New Roman"/>
              </a:rPr>
              <a:t>Facultad de Ciencias Sociales </a:t>
            </a:r>
            <a:r>
              <a:rPr sz="1400" b="1" dirty="0">
                <a:solidFill>
                  <a:prstClr val="black"/>
                </a:solidFill>
                <a:latin typeface="Times New Roman"/>
                <a:cs typeface="Times New Roman"/>
              </a:rPr>
              <a:t>y</a:t>
            </a:r>
            <a:r>
              <a:rPr sz="1400" b="1" spc="-5" dirty="0">
                <a:solidFill>
                  <a:prstClr val="black"/>
                </a:solidFill>
                <a:latin typeface="Times New Roman"/>
                <a:cs typeface="Times New Roman"/>
              </a:rPr>
              <a:t> </a:t>
            </a:r>
            <a:r>
              <a:rPr lang="es-MX" sz="1400" b="1" spc="-5" dirty="0">
                <a:solidFill>
                  <a:prstClr val="black"/>
                </a:solidFill>
                <a:latin typeface="Times New Roman"/>
                <a:cs typeface="Times New Roman"/>
              </a:rPr>
              <a:t>Humanidades</a:t>
            </a:r>
            <a:endParaRPr sz="1400" dirty="0">
              <a:solidFill>
                <a:prstClr val="black"/>
              </a:solidFill>
              <a:latin typeface="Times New Roman"/>
              <a:cs typeface="Times New Roman"/>
            </a:endParaRPr>
          </a:p>
        </p:txBody>
      </p:sp>
      <p:sp>
        <p:nvSpPr>
          <p:cNvPr id="4" name="CuadroTexto 3"/>
          <p:cNvSpPr txBox="1"/>
          <p:nvPr/>
        </p:nvSpPr>
        <p:spPr>
          <a:xfrm>
            <a:off x="4709426" y="5196676"/>
            <a:ext cx="7465960" cy="1231106"/>
          </a:xfrm>
          <a:prstGeom prst="rect">
            <a:avLst/>
          </a:prstGeom>
          <a:noFill/>
        </p:spPr>
        <p:txBody>
          <a:bodyPr wrap="square" rtlCol="0">
            <a:spAutoFit/>
          </a:bodyPr>
          <a:lstStyle/>
          <a:p>
            <a:r>
              <a:rPr lang="es-MX" sz="2800" dirty="0"/>
              <a:t>Semana  :</a:t>
            </a:r>
            <a:r>
              <a:rPr lang="es-MX" sz="2800" dirty="0" smtClean="0"/>
              <a:t>02 </a:t>
            </a:r>
            <a:endParaRPr lang="es-MX" sz="2800" dirty="0"/>
          </a:p>
          <a:p>
            <a:r>
              <a:rPr lang="es-MX" sz="2800" dirty="0"/>
              <a:t>Docente:  </a:t>
            </a:r>
            <a:r>
              <a:rPr lang="es-MX" sz="2800" dirty="0" smtClean="0"/>
              <a:t>Mg. Luis Alberto Sánchez Campos</a:t>
            </a:r>
            <a:endParaRPr lang="es-MX" sz="2800" dirty="0"/>
          </a:p>
          <a:p>
            <a:endParaRPr lang="es-MX" dirty="0"/>
          </a:p>
        </p:txBody>
      </p:sp>
      <p:sp>
        <p:nvSpPr>
          <p:cNvPr id="5" name="CuadroTexto 4"/>
          <p:cNvSpPr txBox="1"/>
          <p:nvPr/>
        </p:nvSpPr>
        <p:spPr>
          <a:xfrm>
            <a:off x="6060572" y="6237514"/>
            <a:ext cx="6634599" cy="461665"/>
          </a:xfrm>
          <a:prstGeom prst="rect">
            <a:avLst/>
          </a:prstGeom>
          <a:noFill/>
        </p:spPr>
        <p:txBody>
          <a:bodyPr wrap="square" rtlCol="0">
            <a:spAutoFit/>
          </a:bodyPr>
          <a:lstStyle/>
          <a:p>
            <a:pPr lvl="0"/>
            <a:r>
              <a:rPr lang="es-MX" sz="2400" dirty="0">
                <a:solidFill>
                  <a:prstClr val="black"/>
                </a:solidFill>
              </a:rPr>
              <a:t>Departamento de Psicología y Filosofía</a:t>
            </a:r>
            <a:endParaRPr lang="en-US" sz="2400" dirty="0">
              <a:solidFill>
                <a:prstClr val="black"/>
              </a:solidFill>
            </a:endParaRPr>
          </a:p>
        </p:txBody>
      </p:sp>
      <p:grpSp>
        <p:nvGrpSpPr>
          <p:cNvPr id="14" name="Google Shape;15130;p67"/>
          <p:cNvGrpSpPr/>
          <p:nvPr/>
        </p:nvGrpSpPr>
        <p:grpSpPr>
          <a:xfrm>
            <a:off x="10303116" y="268703"/>
            <a:ext cx="1511566" cy="1988360"/>
            <a:chOff x="1404013" y="2424754"/>
            <a:chExt cx="353600" cy="354944"/>
          </a:xfrm>
        </p:grpSpPr>
        <p:sp>
          <p:nvSpPr>
            <p:cNvPr id="15"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8"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9"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Tree>
    <p:extLst>
      <p:ext uri="{BB962C8B-B14F-4D97-AF65-F5344CB8AC3E}">
        <p14:creationId xmlns:p14="http://schemas.microsoft.com/office/powerpoint/2010/main" val="240627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3600" dirty="0" smtClean="0">
                <a:solidFill>
                  <a:schemeClr val="tx1"/>
                </a:solidFill>
              </a:rPr>
              <a:t>LA JUSTICIA ESTOICA</a:t>
            </a:r>
            <a:endParaRPr lang="es-ES" sz="3600"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6" name="Rectángulo 5"/>
          <p:cNvSpPr/>
          <p:nvPr/>
        </p:nvSpPr>
        <p:spPr>
          <a:xfrm>
            <a:off x="1077531" y="2330922"/>
            <a:ext cx="6096000" cy="2616101"/>
          </a:xfrm>
          <a:prstGeom prst="rect">
            <a:avLst/>
          </a:prstGeom>
        </p:spPr>
        <p:txBody>
          <a:bodyPr>
            <a:spAutoFit/>
          </a:bodyPr>
          <a:lstStyle/>
          <a:p>
            <a:pPr lvl="0" algn="just">
              <a:spcAft>
                <a:spcPts val="0"/>
              </a:spcAft>
            </a:pPr>
            <a:r>
              <a:rPr lang="es-ES" sz="3200" b="1" u="sng" dirty="0">
                <a:latin typeface="Times New Roman" panose="02020603050405020304" pitchFamily="18" charset="0"/>
                <a:ea typeface="Times New Roman" panose="02020603050405020304" pitchFamily="18" charset="0"/>
                <a:cs typeface="Times New Roman" panose="02020603050405020304" pitchFamily="18" charset="0"/>
              </a:rPr>
              <a:t>La justicia como modelo de </a:t>
            </a:r>
            <a:r>
              <a:rPr lang="es-ES" sz="3200" b="1" u="sng" dirty="0" smtClean="0">
                <a:latin typeface="Times New Roman" panose="02020603050405020304" pitchFamily="18" charset="0"/>
                <a:ea typeface="Times New Roman" panose="02020603050405020304" pitchFamily="18" charset="0"/>
                <a:cs typeface="Times New Roman" panose="02020603050405020304" pitchFamily="18" charset="0"/>
              </a:rPr>
              <a:t>vida</a:t>
            </a:r>
          </a:p>
          <a:p>
            <a:pPr lvl="0" algn="just">
              <a:spcAft>
                <a:spcPts val="0"/>
              </a:spcAft>
            </a:pPr>
            <a:endParaRPr lang="es-PE" sz="3200"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 sz="2000" b="1" dirty="0">
                <a:latin typeface="Times New Roman" panose="02020603050405020304" pitchFamily="18" charset="0"/>
                <a:ea typeface="Times New Roman" panose="02020603050405020304" pitchFamily="18" charset="0"/>
              </a:rPr>
              <a:t>El ideal de vida justo y de acuerdo a la humana razón, son los paradigmas de toda visión estoica de la vida y para ello, no se necesitan ni leyes ni magistrados, dice: </a:t>
            </a:r>
            <a:r>
              <a:rPr lang="es-ES" sz="2000" b="1" i="1" dirty="0">
                <a:latin typeface="Times New Roman" panose="02020603050405020304" pitchFamily="18" charset="0"/>
                <a:ea typeface="Times New Roman" panose="02020603050405020304" pitchFamily="18" charset="0"/>
              </a:rPr>
              <a:t>ésas naciones, sin leyes ni magistrados, viven mejor reglamentadas que las nuestras…</a:t>
            </a:r>
            <a:endParaRPr lang="es-PE" sz="2000" b="1" dirty="0">
              <a:effectLst/>
              <a:latin typeface="Times New Roman" panose="02020603050405020304" pitchFamily="18" charset="0"/>
              <a:ea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7305567" y="2330922"/>
            <a:ext cx="4352921" cy="3987130"/>
          </a:xfrm>
          <a:prstGeom prst="rect">
            <a:avLst/>
          </a:prstGeom>
        </p:spPr>
      </p:pic>
    </p:spTree>
    <p:extLst>
      <p:ext uri="{BB962C8B-B14F-4D97-AF65-F5344CB8AC3E}">
        <p14:creationId xmlns:p14="http://schemas.microsoft.com/office/powerpoint/2010/main" val="221140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3600" dirty="0" smtClean="0">
                <a:solidFill>
                  <a:schemeClr val="tx1"/>
                </a:solidFill>
              </a:rPr>
              <a:t>NATURALISMO EPICÚREO</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6" name="Rectángulo 5"/>
          <p:cNvSpPr/>
          <p:nvPr/>
        </p:nvSpPr>
        <p:spPr>
          <a:xfrm>
            <a:off x="910107" y="2066801"/>
            <a:ext cx="6096000" cy="3970318"/>
          </a:xfrm>
          <a:prstGeom prst="rect">
            <a:avLst/>
          </a:prstGeom>
        </p:spPr>
        <p:txBody>
          <a:bodyPr>
            <a:spAutoFit/>
          </a:bodyPr>
          <a:lstStyle/>
          <a:p>
            <a:pPr lvl="0" algn="just">
              <a:spcAft>
                <a:spcPts val="0"/>
              </a:spcAft>
            </a:pPr>
            <a:r>
              <a:rPr lang="es-ES" sz="3200" b="1" u="sng" dirty="0">
                <a:latin typeface="Times New Roman" panose="02020603050405020304" pitchFamily="18" charset="0"/>
                <a:ea typeface="Times New Roman" panose="02020603050405020304" pitchFamily="18" charset="0"/>
                <a:cs typeface="Times New Roman" panose="02020603050405020304" pitchFamily="18" charset="0"/>
              </a:rPr>
              <a:t>Naturalismo epicúreo</a:t>
            </a:r>
            <a:endParaRPr lang="es-PE" sz="3200"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 sz="2000" b="1" dirty="0">
                <a:latin typeface="Times New Roman" panose="02020603050405020304" pitchFamily="18" charset="0"/>
                <a:ea typeface="Times New Roman" panose="02020603050405020304" pitchFamily="18" charset="0"/>
              </a:rPr>
              <a:t>Vivir en función de la naturaleza y no apartarse de ella, son las reglas máximas del naturalismo epicúreo al que Montaigne resalta entre los americanos; para él, el americano vive naturalmente en contraposición al europeo que hace tiempo se ha alejado de la naturaleza, lo cual originó su decadencia. Contrapone los dos modelos de vida y propone un retorno a la naturaleza en oposición a la debacle urbana del Viejo Mundo; pero, como buen católico, Montaigne valora a la vida en naturaleza como un camino para aproximarse al Dios que él venera, al Dios católico.</a:t>
            </a:r>
            <a:endParaRPr lang="es-PE" sz="2000" b="1" dirty="0">
              <a:effectLst/>
              <a:latin typeface="Times New Roman" panose="02020603050405020304" pitchFamily="18" charset="0"/>
              <a:ea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7305567" y="2427108"/>
            <a:ext cx="4352921" cy="3987130"/>
          </a:xfrm>
          <a:prstGeom prst="rect">
            <a:avLst/>
          </a:prstGeom>
        </p:spPr>
      </p:pic>
    </p:spTree>
    <p:extLst>
      <p:ext uri="{BB962C8B-B14F-4D97-AF65-F5344CB8AC3E}">
        <p14:creationId xmlns:p14="http://schemas.microsoft.com/office/powerpoint/2010/main" val="245034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fontScale="90000"/>
          </a:bodyPr>
          <a:lstStyle/>
          <a:p>
            <a:r>
              <a:rPr lang="es-ES" dirty="0" smtClean="0">
                <a:solidFill>
                  <a:schemeClr val="tx1"/>
                </a:solidFill>
              </a:rPr>
              <a:t>EL MÉTODO DE ANÁLISIS INTROSPECTIVO</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pic>
        <p:nvPicPr>
          <p:cNvPr id="2052" name="Picture 4" descr="Michel de Montaigne – De los caníbales – Basta de texto">
            <a:extLst>
              <a:ext uri="{FF2B5EF4-FFF2-40B4-BE49-F238E27FC236}">
                <a16:creationId xmlns:a16="http://schemas.microsoft.com/office/drawing/2014/main" xmlns="" id="{8892FB4F-9C64-4EA7-A6CE-BE9AB529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2409" y="2677838"/>
            <a:ext cx="3541424" cy="297598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412384" y="2551176"/>
            <a:ext cx="6096000" cy="3925113"/>
          </a:xfrm>
          <a:prstGeom prst="rect">
            <a:avLst/>
          </a:prstGeom>
        </p:spPr>
        <p:txBody>
          <a:bodyPr>
            <a:spAutoFit/>
          </a:bodyPr>
          <a:lstStyle/>
          <a:p>
            <a:pPr algn="just">
              <a:lnSpc>
                <a:spcPct val="107000"/>
              </a:lnSpc>
              <a:spcAft>
                <a:spcPts val="800"/>
              </a:spcAft>
            </a:pPr>
            <a:r>
              <a:rPr lang="es-PE" b="1"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Con los Ensayos, Montaigne inaugura el método de análisis introspectivo (aporte a la incipiente Psicología), el mismo que consiste en que el individuo subjetivo pasa a ser un objetivo de investigación del propio sujeto, para el que necesita estar libre de sí mismo. Es el mismo procedimiento que puso en práctica   50 años después, René Descartes en su Discurso del Método, para liberarse de todos los conocimientos preestablecidos y pasarlo por el tamiz de su Razón y con ello, fundar el famoso método cartesiano.  En este aspecto, la diferencia entre Montaigne y Descartes será que mientras el segundo solo utilizará un aspecto de la racionalidad, la razón lógica, el primero abarcará todo la racionalidad, en su integridad. </a:t>
            </a:r>
            <a:endParaRPr lang="es-PE"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98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a:xfrm>
            <a:off x="1920240" y="699800"/>
            <a:ext cx="8770571" cy="1345269"/>
          </a:xfrm>
        </p:spPr>
        <p:txBody>
          <a:bodyPr>
            <a:normAutofit/>
          </a:bodyPr>
          <a:lstStyle/>
          <a:p>
            <a:pPr lvl="0">
              <a:lnSpc>
                <a:spcPct val="100000"/>
              </a:lnSpc>
              <a:spcBef>
                <a:spcPts val="0"/>
              </a:spcBef>
            </a:pPr>
            <a:r>
              <a:rPr lang="es-ES" sz="2400" u="sng" spc="0" dirty="0" smtClean="0">
                <a:solidFill>
                  <a:prstClr val="black"/>
                </a:solidFill>
                <a:latin typeface="Times New Roman" panose="02020603050405020304" pitchFamily="18" charset="0"/>
                <a:ea typeface="+mn-ea"/>
                <a:cs typeface="Times New Roman" panose="02020603050405020304" pitchFamily="18" charset="0"/>
              </a:rPr>
              <a:t>El </a:t>
            </a:r>
            <a:r>
              <a:rPr lang="es-ES" sz="2400" u="sng" spc="0" dirty="0">
                <a:solidFill>
                  <a:prstClr val="black"/>
                </a:solidFill>
                <a:latin typeface="Times New Roman" panose="02020603050405020304" pitchFamily="18" charset="0"/>
                <a:ea typeface="+mn-ea"/>
                <a:cs typeface="Times New Roman" panose="02020603050405020304" pitchFamily="18" charset="0"/>
              </a:rPr>
              <a:t>ser humano se convierte continuamente en un otro para </a:t>
            </a:r>
            <a:r>
              <a:rPr lang="es-PE" sz="2400" u="sng" spc="0" dirty="0">
                <a:solidFill>
                  <a:prstClr val="black"/>
                </a:solidFill>
                <a:latin typeface="Times New Roman" panose="02020603050405020304" pitchFamily="18" charset="0"/>
                <a:ea typeface="+mn-ea"/>
                <a:cs typeface="Times New Roman" panose="02020603050405020304" pitchFamily="18" charset="0"/>
              </a:rPr>
              <a:t>sí mismo.</a:t>
            </a:r>
            <a:r>
              <a:rPr lang="es-PE" sz="2400" u="sng" spc="0" dirty="0">
                <a:solidFill>
                  <a:prstClr val="black"/>
                </a:solidFill>
                <a:ea typeface="+mn-ea"/>
                <a:cs typeface="+mn-cs"/>
              </a:rPr>
              <a:t/>
            </a:r>
            <a:br>
              <a:rPr lang="es-PE" sz="2400" u="sng" spc="0" dirty="0">
                <a:solidFill>
                  <a:prstClr val="black"/>
                </a:solidFill>
                <a:ea typeface="+mn-ea"/>
                <a:cs typeface="+mn-cs"/>
              </a:rPr>
            </a:br>
            <a:endParaRPr lang="es-ES" sz="24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4" name="Rectángulo 3"/>
          <p:cNvSpPr/>
          <p:nvPr/>
        </p:nvSpPr>
        <p:spPr>
          <a:xfrm>
            <a:off x="781318" y="2151559"/>
            <a:ext cx="6096000" cy="2215991"/>
          </a:xfrm>
          <a:prstGeom prst="rect">
            <a:avLst/>
          </a:prstGeom>
        </p:spPr>
        <p:txBody>
          <a:bodyPr>
            <a:spAutoFit/>
          </a:bodyPr>
          <a:lstStyle/>
          <a:p>
            <a:pPr algn="just"/>
            <a:r>
              <a:rPr lang="es-PE" sz="1400" b="1" i="1" dirty="0">
                <a:latin typeface="*Times New Roman-6884-Identity-H"/>
              </a:rPr>
              <a:t>"Si mi alma </a:t>
            </a:r>
            <a:r>
              <a:rPr lang="es-PE" sz="1400" b="1" i="1" dirty="0" smtClean="0">
                <a:latin typeface="*Times New Roman-6884-Identity-H"/>
              </a:rPr>
              <a:t>pudiera </a:t>
            </a:r>
            <a:r>
              <a:rPr lang="es-ES" sz="1400" b="1" i="1" dirty="0" smtClean="0">
                <a:latin typeface="*Times New Roman-6884-Identity-H"/>
              </a:rPr>
              <a:t>tomar </a:t>
            </a:r>
            <a:r>
              <a:rPr lang="es-ES" sz="1400" b="1" i="1" dirty="0">
                <a:latin typeface="*Times New Roman-6884-Identity-H"/>
              </a:rPr>
              <a:t>pie, no me ensayaría, me resolvería; pero constantemente se mantiene </a:t>
            </a:r>
            <a:r>
              <a:rPr lang="es-ES" sz="1400" b="1" i="1" dirty="0" smtClean="0">
                <a:latin typeface="*Times New Roman-6884-Identity-H"/>
              </a:rPr>
              <a:t>en prueba </a:t>
            </a:r>
            <a:r>
              <a:rPr lang="es-ES" sz="1400" b="1" i="1" dirty="0">
                <a:latin typeface="*Times New Roman-6884-Identity-H"/>
              </a:rPr>
              <a:t>y aprendizaje</a:t>
            </a:r>
            <a:r>
              <a:rPr lang="es-ES" sz="1400" b="1" i="1" dirty="0" smtClean="0">
                <a:latin typeface="*Times New Roman-6884-Identity-H"/>
              </a:rPr>
              <a:t>". "</a:t>
            </a:r>
            <a:r>
              <a:rPr lang="es-ES" sz="1400" b="1" i="1" dirty="0">
                <a:latin typeface="*Times New Roman-6884-Identity-H"/>
              </a:rPr>
              <a:t>no tenemos ninguna comunicación con el Ser, porque toda humana </a:t>
            </a:r>
            <a:r>
              <a:rPr lang="es-ES" sz="1400" b="1" i="1" dirty="0" smtClean="0">
                <a:latin typeface="*Times New Roman-6884-Identity-H"/>
              </a:rPr>
              <a:t>naturaleza está </a:t>
            </a:r>
            <a:r>
              <a:rPr lang="es-ES" sz="1400" b="1" i="1" dirty="0">
                <a:latin typeface="*Times New Roman-6884-Identity-H"/>
              </a:rPr>
              <a:t>siempre en medio del nacer y el morir, no expresando de sí misma más que </a:t>
            </a:r>
            <a:r>
              <a:rPr lang="es-ES" sz="1400" b="1" i="1" dirty="0" smtClean="0">
                <a:latin typeface="*Times New Roman-6884-Identity-H"/>
              </a:rPr>
              <a:t>una oscura </a:t>
            </a:r>
            <a:r>
              <a:rPr lang="es-ES" sz="1400" b="1" i="1" dirty="0">
                <a:latin typeface="*Times New Roman-6884-Identity-H"/>
              </a:rPr>
              <a:t>y sombría apariencia y una incierta y débil opinión". </a:t>
            </a:r>
            <a:r>
              <a:rPr lang="es-ES" sz="1400" b="1" i="1" dirty="0" smtClean="0">
                <a:latin typeface="*Times New Roman-6884-Identity-H"/>
              </a:rPr>
              <a:t>"</a:t>
            </a:r>
            <a:r>
              <a:rPr lang="es-ES" sz="1400" b="1" i="1" dirty="0">
                <a:latin typeface="*Times New Roman-6884-Identity-H"/>
              </a:rPr>
              <a:t>Porque no es </a:t>
            </a:r>
            <a:r>
              <a:rPr lang="es-ES" sz="1400" b="1" i="1" dirty="0" smtClean="0">
                <a:latin typeface="*Times New Roman-6884-Identity-H"/>
              </a:rPr>
              <a:t>verosímil que </a:t>
            </a:r>
            <a:r>
              <a:rPr lang="es-ES" sz="1400" b="1" i="1" dirty="0">
                <a:latin typeface="*Times New Roman-6884-Identity-H"/>
              </a:rPr>
              <a:t>sin mutaciones adoptemos afecciones diferentes; y aquello que sufre </a:t>
            </a:r>
            <a:r>
              <a:rPr lang="es-ES" sz="1400" b="1" i="1" dirty="0" smtClean="0">
                <a:latin typeface="*Times New Roman-6884-Identity-H"/>
              </a:rPr>
              <a:t>mutaciones no </a:t>
            </a:r>
            <a:r>
              <a:rPr lang="es-ES" sz="1400" b="1" i="1" dirty="0">
                <a:latin typeface="*Times New Roman-6884-Identity-H"/>
              </a:rPr>
              <a:t>permanece uno mismo, y no siendo uno mismo, cambia nuestra esencia </a:t>
            </a:r>
            <a:r>
              <a:rPr lang="es-ES" sz="1400" b="1" i="1" dirty="0" smtClean="0">
                <a:latin typeface="*Times New Roman-6884-Identity-H"/>
              </a:rPr>
              <a:t>pasando de </a:t>
            </a:r>
            <a:r>
              <a:rPr lang="es-ES" sz="1400" b="1" i="1" dirty="0">
                <a:latin typeface="*Times New Roman-6884-Identity-H"/>
              </a:rPr>
              <a:t>un estado a otro". </a:t>
            </a:r>
            <a:endParaRPr lang="es-ES" sz="1400" b="1" i="1" dirty="0" smtClean="0">
              <a:latin typeface="*Times New Roman-6884-Identity-H"/>
            </a:endParaRPr>
          </a:p>
          <a:p>
            <a:endParaRPr lang="es-ES" sz="1200" dirty="0">
              <a:latin typeface="*Times New Roman-6884-Identity-H"/>
            </a:endParaRPr>
          </a:p>
        </p:txBody>
      </p:sp>
      <p:sp>
        <p:nvSpPr>
          <p:cNvPr id="6" name="Rectángulo 5"/>
          <p:cNvSpPr/>
          <p:nvPr/>
        </p:nvSpPr>
        <p:spPr>
          <a:xfrm>
            <a:off x="858591" y="4192184"/>
            <a:ext cx="6096000" cy="2246769"/>
          </a:xfrm>
          <a:prstGeom prst="rect">
            <a:avLst/>
          </a:prstGeom>
        </p:spPr>
        <p:txBody>
          <a:bodyPr>
            <a:spAutoFit/>
          </a:bodyPr>
          <a:lstStyle/>
          <a:p>
            <a:r>
              <a:rPr lang="es-PE" sz="1400" b="1" dirty="0">
                <a:latin typeface="Times New Roman" panose="02020603050405020304" pitchFamily="18" charset="0"/>
                <a:cs typeface="Times New Roman" panose="02020603050405020304" pitchFamily="18" charset="0"/>
              </a:rPr>
              <a:t>"</a:t>
            </a:r>
            <a:r>
              <a:rPr lang="es-PE" sz="1400" b="1" i="1" dirty="0">
                <a:latin typeface="Times New Roman" panose="02020603050405020304" pitchFamily="18" charset="0"/>
                <a:cs typeface="Times New Roman" panose="02020603050405020304" pitchFamily="18" charset="0"/>
              </a:rPr>
              <a:t>La </a:t>
            </a:r>
            <a:r>
              <a:rPr lang="es-PE" sz="1400" b="1" i="1" dirty="0" smtClean="0">
                <a:latin typeface="Times New Roman" panose="02020603050405020304" pitchFamily="18" charset="0"/>
                <a:cs typeface="Times New Roman" panose="02020603050405020304" pitchFamily="18" charset="0"/>
              </a:rPr>
              <a:t>permanencia </a:t>
            </a:r>
            <a:r>
              <a:rPr lang="es-ES" sz="1400" b="1" i="1" dirty="0" smtClean="0">
                <a:latin typeface="Times New Roman" panose="02020603050405020304" pitchFamily="18" charset="0"/>
                <a:cs typeface="Times New Roman" panose="02020603050405020304" pitchFamily="18" charset="0"/>
              </a:rPr>
              <a:t>misma </a:t>
            </a:r>
            <a:r>
              <a:rPr lang="es-ES" sz="1400" b="1" i="1" dirty="0" smtClean="0">
                <a:latin typeface="Times New Roman" panose="02020603050405020304" pitchFamily="18" charset="0"/>
                <a:cs typeface="Times New Roman" panose="02020603050405020304" pitchFamily="18" charset="0"/>
              </a:rPr>
              <a:t>no </a:t>
            </a:r>
            <a:r>
              <a:rPr lang="es-ES" sz="1400" b="1" i="1" dirty="0">
                <a:latin typeface="Times New Roman" panose="02020603050405020304" pitchFamily="18" charset="0"/>
                <a:cs typeface="Times New Roman" panose="02020603050405020304" pitchFamily="18" charset="0"/>
              </a:rPr>
              <a:t>es más que una agitación más débil-. No puedo fijar mi </a:t>
            </a:r>
            <a:r>
              <a:rPr lang="es-ES" sz="1400" b="1" i="1" dirty="0" smtClean="0">
                <a:latin typeface="Times New Roman" panose="02020603050405020304" pitchFamily="18" charset="0"/>
                <a:cs typeface="Times New Roman" panose="02020603050405020304" pitchFamily="18" charset="0"/>
              </a:rPr>
              <a:t>objeto que </a:t>
            </a:r>
            <a:r>
              <a:rPr lang="es-ES" sz="1400" b="1" i="1" dirty="0">
                <a:latin typeface="Times New Roman" panose="02020603050405020304" pitchFamily="18" charset="0"/>
                <a:cs typeface="Times New Roman" panose="02020603050405020304" pitchFamily="18" charset="0"/>
              </a:rPr>
              <a:t>marcha confuso y oscilante por una embriaguez natural. Lo tomo en este </a:t>
            </a:r>
            <a:r>
              <a:rPr lang="es-ES" sz="1400" b="1" i="1" dirty="0" smtClean="0">
                <a:latin typeface="Times New Roman" panose="02020603050405020304" pitchFamily="18" charset="0"/>
                <a:cs typeface="Times New Roman" panose="02020603050405020304" pitchFamily="18" charset="0"/>
              </a:rPr>
              <a:t>punto tal </a:t>
            </a:r>
            <a:r>
              <a:rPr lang="es-ES" sz="1400" b="1" i="1" dirty="0">
                <a:latin typeface="Times New Roman" panose="02020603050405020304" pitchFamily="18" charset="0"/>
                <a:cs typeface="Times New Roman" panose="02020603050405020304" pitchFamily="18" charset="0"/>
              </a:rPr>
              <a:t>cual es, en el instante en que me place: yo no pinto el ser, pinto el pasar, y no </a:t>
            </a:r>
            <a:r>
              <a:rPr lang="es-ES" sz="1400" b="1" i="1" dirty="0" smtClean="0">
                <a:latin typeface="Times New Roman" panose="02020603050405020304" pitchFamily="18" charset="0"/>
                <a:cs typeface="Times New Roman" panose="02020603050405020304" pitchFamily="18" charset="0"/>
              </a:rPr>
              <a:t>el pasar </a:t>
            </a:r>
            <a:r>
              <a:rPr lang="es-ES" sz="1400" b="1" i="1" dirty="0">
                <a:latin typeface="Times New Roman" panose="02020603050405020304" pitchFamily="18" charset="0"/>
                <a:cs typeface="Times New Roman" panose="02020603050405020304" pitchFamily="18" charset="0"/>
              </a:rPr>
              <a:t>de una edad a otra o, como dice </a:t>
            </a:r>
            <a:r>
              <a:rPr lang="es-ES" sz="1400" b="1" i="1" dirty="0" smtClean="0">
                <a:latin typeface="Times New Roman" panose="02020603050405020304" pitchFamily="18" charset="0"/>
                <a:cs typeface="Times New Roman" panose="02020603050405020304" pitchFamily="18" charset="0"/>
              </a:rPr>
              <a:t>el</a:t>
            </a:r>
            <a:r>
              <a:rPr lang="es-ES" sz="1400" b="1" i="1" dirty="0" smtClean="0">
                <a:latin typeface="Times New Roman" panose="02020603050405020304" pitchFamily="18" charset="0"/>
                <a:cs typeface="Times New Roman" panose="02020603050405020304" pitchFamily="18" charset="0"/>
              </a:rPr>
              <a:t> </a:t>
            </a:r>
            <a:r>
              <a:rPr lang="es-ES" sz="1400" b="1" i="1" dirty="0">
                <a:latin typeface="Times New Roman" panose="02020603050405020304" pitchFamily="18" charset="0"/>
                <a:cs typeface="Times New Roman" panose="02020603050405020304" pitchFamily="18" charset="0"/>
              </a:rPr>
              <a:t>pueblo, de siete en siete </a:t>
            </a:r>
            <a:r>
              <a:rPr lang="es-ES" sz="1400" b="1" i="1" dirty="0" smtClean="0">
                <a:latin typeface="Times New Roman" panose="02020603050405020304" pitchFamily="18" charset="0"/>
                <a:cs typeface="Times New Roman" panose="02020603050405020304" pitchFamily="18" charset="0"/>
              </a:rPr>
              <a:t>años</a:t>
            </a:r>
            <a:r>
              <a:rPr lang="es-ES" sz="1400" b="1" i="1" dirty="0">
                <a:latin typeface="Times New Roman" panose="02020603050405020304" pitchFamily="18" charset="0"/>
                <a:cs typeface="Times New Roman" panose="02020603050405020304" pitchFamily="18" charset="0"/>
              </a:rPr>
              <a:t>, sino de </a:t>
            </a:r>
            <a:r>
              <a:rPr lang="es-ES" sz="1400" b="1" i="1" dirty="0" smtClean="0">
                <a:latin typeface="Times New Roman" panose="02020603050405020304" pitchFamily="18" charset="0"/>
                <a:cs typeface="Times New Roman" panose="02020603050405020304" pitchFamily="18" charset="0"/>
              </a:rPr>
              <a:t>día en </a:t>
            </a:r>
            <a:r>
              <a:rPr lang="es-ES" sz="1400" b="1" i="1" dirty="0">
                <a:latin typeface="Times New Roman" panose="02020603050405020304" pitchFamily="18" charset="0"/>
                <a:cs typeface="Times New Roman" panose="02020603050405020304" pitchFamily="18" charset="0"/>
              </a:rPr>
              <a:t>día, de minuto en minuto. Tengo que ajustar mi historia a la hora: </a:t>
            </a:r>
            <a:r>
              <a:rPr lang="es-ES" sz="1400" b="1" i="1" dirty="0" smtClean="0">
                <a:latin typeface="Times New Roman" panose="02020603050405020304" pitchFamily="18" charset="0"/>
                <a:cs typeface="Times New Roman" panose="02020603050405020304" pitchFamily="18" charset="0"/>
              </a:rPr>
              <a:t>Yo podría cambiar </a:t>
            </a:r>
            <a:r>
              <a:rPr lang="es-ES" sz="1400" b="1" i="1" dirty="0">
                <a:latin typeface="Times New Roman" panose="02020603050405020304" pitchFamily="18" charset="0"/>
                <a:cs typeface="Times New Roman" panose="02020603050405020304" pitchFamily="18" charset="0"/>
              </a:rPr>
              <a:t>en seguida no sólo de suerte, sino de propósito, es una relación de </a:t>
            </a:r>
            <a:r>
              <a:rPr lang="es-ES" sz="1400" b="1" i="1" dirty="0" smtClean="0">
                <a:latin typeface="Times New Roman" panose="02020603050405020304" pitchFamily="18" charset="0"/>
                <a:cs typeface="Times New Roman" panose="02020603050405020304" pitchFamily="18" charset="0"/>
              </a:rPr>
              <a:t>accidentes diversos </a:t>
            </a:r>
            <a:r>
              <a:rPr lang="es-ES" sz="1400" b="1" i="1" dirty="0">
                <a:latin typeface="Times New Roman" panose="02020603050405020304" pitchFamily="18" charset="0"/>
                <a:cs typeface="Times New Roman" panose="02020603050405020304" pitchFamily="18" charset="0"/>
              </a:rPr>
              <a:t>y mudables, y de imaginaciones indecisas y, cuando llega el caso</a:t>
            </a:r>
            <a:r>
              <a:rPr lang="es-ES" sz="1400" b="1" i="1" dirty="0" smtClean="0">
                <a:latin typeface="Times New Roman" panose="02020603050405020304" pitchFamily="18" charset="0"/>
                <a:cs typeface="Times New Roman" panose="02020603050405020304" pitchFamily="18" charset="0"/>
              </a:rPr>
              <a:t>, contradictorias</a:t>
            </a:r>
            <a:r>
              <a:rPr lang="es-ES" sz="1400" b="1" i="1" dirty="0">
                <a:latin typeface="Times New Roman" panose="02020603050405020304" pitchFamily="18" charset="0"/>
                <a:cs typeface="Times New Roman" panose="02020603050405020304" pitchFamily="18" charset="0"/>
              </a:rPr>
              <a:t>, bien porque yo mismo sea otro, o porque capte las cosas en </a:t>
            </a:r>
            <a:r>
              <a:rPr lang="es-ES" sz="1400" b="1" i="1" dirty="0" smtClean="0">
                <a:latin typeface="Times New Roman" panose="02020603050405020304" pitchFamily="18" charset="0"/>
                <a:cs typeface="Times New Roman" panose="02020603050405020304" pitchFamily="18" charset="0"/>
              </a:rPr>
              <a:t>otras </a:t>
            </a:r>
            <a:r>
              <a:rPr lang="es-PE" sz="1400" b="1" i="1" dirty="0" smtClean="0">
                <a:latin typeface="Times New Roman" panose="02020603050405020304" pitchFamily="18" charset="0"/>
                <a:cs typeface="Times New Roman" panose="02020603050405020304" pitchFamily="18" charset="0"/>
              </a:rPr>
              <a:t>circunstancias </a:t>
            </a:r>
            <a:r>
              <a:rPr lang="es-PE" sz="1400" b="1" i="1" dirty="0">
                <a:latin typeface="Times New Roman" panose="02020603050405020304" pitchFamily="18" charset="0"/>
                <a:cs typeface="Times New Roman" panose="02020603050405020304" pitchFamily="18" charset="0"/>
              </a:rPr>
              <a:t>o por razones diferentes</a:t>
            </a:r>
            <a:r>
              <a:rPr lang="es-PE" sz="1400" b="1" i="1" dirty="0" smtClean="0">
                <a:latin typeface="Times New Roman" panose="02020603050405020304" pitchFamily="18" charset="0"/>
                <a:cs typeface="Times New Roman" panose="02020603050405020304" pitchFamily="18" charset="0"/>
              </a:rPr>
              <a:t>. Montaigne Libro III, </a:t>
            </a:r>
            <a:r>
              <a:rPr lang="es-PE" sz="1400" b="1" i="1" dirty="0" err="1" smtClean="0">
                <a:latin typeface="Times New Roman" panose="02020603050405020304" pitchFamily="18" charset="0"/>
                <a:cs typeface="Times New Roman" panose="02020603050405020304" pitchFamily="18" charset="0"/>
              </a:rPr>
              <a:t>Cap</a:t>
            </a:r>
            <a:r>
              <a:rPr lang="es-PE" sz="1400" b="1" i="1" dirty="0" smtClean="0">
                <a:latin typeface="Times New Roman" panose="02020603050405020304" pitchFamily="18" charset="0"/>
                <a:cs typeface="Times New Roman" panose="02020603050405020304" pitchFamily="18" charset="0"/>
              </a:rPr>
              <a:t> 2. </a:t>
            </a:r>
            <a:r>
              <a:rPr lang="es-PE" sz="1400" b="1" i="1" dirty="0" err="1" smtClean="0">
                <a:latin typeface="Times New Roman" panose="02020603050405020304" pitchFamily="18" charset="0"/>
                <a:cs typeface="Times New Roman" panose="02020603050405020304" pitchFamily="18" charset="0"/>
              </a:rPr>
              <a:t>Pag</a:t>
            </a:r>
            <a:r>
              <a:rPr lang="es-PE" sz="1400" b="1" i="1" dirty="0" smtClean="0">
                <a:latin typeface="Times New Roman" panose="02020603050405020304" pitchFamily="18" charset="0"/>
                <a:cs typeface="Times New Roman" panose="02020603050405020304" pitchFamily="18" charset="0"/>
              </a:rPr>
              <a:t>. 134.</a:t>
            </a:r>
            <a:endParaRPr lang="es-PE" sz="1400" b="1" i="1" dirty="0">
              <a:latin typeface="Times New Roman" panose="02020603050405020304" pitchFamily="18" charset="0"/>
              <a:cs typeface="Times New Roman" panose="02020603050405020304" pitchFamily="18" charset="0"/>
            </a:endParaRPr>
          </a:p>
        </p:txBody>
      </p:sp>
      <p:sp>
        <p:nvSpPr>
          <p:cNvPr id="14" name="CuadroTexto 13"/>
          <p:cNvSpPr txBox="1"/>
          <p:nvPr/>
        </p:nvSpPr>
        <p:spPr>
          <a:xfrm>
            <a:off x="7959144" y="5653826"/>
            <a:ext cx="3647152" cy="646331"/>
          </a:xfrm>
          <a:prstGeom prst="rect">
            <a:avLst/>
          </a:prstGeom>
          <a:noFill/>
        </p:spPr>
        <p:txBody>
          <a:bodyPr wrap="none" rtlCol="0">
            <a:spAutoFit/>
          </a:bodyPr>
          <a:lstStyle/>
          <a:p>
            <a:r>
              <a:rPr lang="es-ES" dirty="0" smtClean="0"/>
              <a:t>Humanismo dogmático versus </a:t>
            </a:r>
          </a:p>
          <a:p>
            <a:r>
              <a:rPr lang="es-ES" dirty="0" smtClean="0"/>
              <a:t>Humanismo dialéctico, </a:t>
            </a:r>
            <a:r>
              <a:rPr lang="es-ES" dirty="0" err="1" smtClean="0"/>
              <a:t>heraclíteo</a:t>
            </a:r>
            <a:r>
              <a:rPr lang="es-ES" dirty="0" smtClean="0"/>
              <a:t>.</a:t>
            </a:r>
            <a:endParaRPr lang="es-PE" dirty="0"/>
          </a:p>
        </p:txBody>
      </p:sp>
      <p:pic>
        <p:nvPicPr>
          <p:cNvPr id="15" name="Imagen 14"/>
          <p:cNvPicPr>
            <a:picLocks noChangeAspect="1"/>
          </p:cNvPicPr>
          <p:nvPr/>
        </p:nvPicPr>
        <p:blipFill>
          <a:blip r:embed="rId3"/>
          <a:stretch>
            <a:fillRect/>
          </a:stretch>
        </p:blipFill>
        <p:spPr>
          <a:xfrm>
            <a:off x="7677798" y="2340462"/>
            <a:ext cx="3542083" cy="2975106"/>
          </a:xfrm>
          <a:prstGeom prst="rect">
            <a:avLst/>
          </a:prstGeom>
        </p:spPr>
      </p:pic>
    </p:spTree>
    <p:extLst>
      <p:ext uri="{BB962C8B-B14F-4D97-AF65-F5344CB8AC3E}">
        <p14:creationId xmlns:p14="http://schemas.microsoft.com/office/powerpoint/2010/main" val="40599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fontScale="90000"/>
          </a:bodyPr>
          <a:lstStyle/>
          <a:p>
            <a:r>
              <a:rPr lang="es-ES" dirty="0" smtClean="0">
                <a:solidFill>
                  <a:schemeClr val="tx1"/>
                </a:solidFill>
              </a:rPr>
              <a:t>EL MÉTODO DE ANÁLISIS INTROSPECTIVO</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pic>
        <p:nvPicPr>
          <p:cNvPr id="3" name="Imagen 2"/>
          <p:cNvPicPr>
            <a:picLocks noChangeAspect="1"/>
          </p:cNvPicPr>
          <p:nvPr/>
        </p:nvPicPr>
        <p:blipFill>
          <a:blip r:embed="rId3"/>
          <a:stretch>
            <a:fillRect/>
          </a:stretch>
        </p:blipFill>
        <p:spPr>
          <a:xfrm>
            <a:off x="982389" y="4849870"/>
            <a:ext cx="6157494" cy="1408298"/>
          </a:xfrm>
          <a:prstGeom prst="rect">
            <a:avLst/>
          </a:prstGeom>
        </p:spPr>
      </p:pic>
      <p:sp>
        <p:nvSpPr>
          <p:cNvPr id="16" name="Rectángulo 15"/>
          <p:cNvSpPr/>
          <p:nvPr/>
        </p:nvSpPr>
        <p:spPr>
          <a:xfrm>
            <a:off x="910107" y="2330629"/>
            <a:ext cx="6096000" cy="2308324"/>
          </a:xfrm>
          <a:prstGeom prst="rect">
            <a:avLst/>
          </a:prstGeom>
        </p:spPr>
        <p:txBody>
          <a:bodyPr>
            <a:spAutoFit/>
          </a:bodyPr>
          <a:lstStyle/>
          <a:p>
            <a:pPr algn="just"/>
            <a:r>
              <a:rPr lang="es-ES" sz="1600" b="1" i="1" dirty="0">
                <a:latin typeface="Times New Roman" panose="02020603050405020304" pitchFamily="18" charset="0"/>
                <a:cs typeface="Times New Roman" panose="02020603050405020304" pitchFamily="18" charset="0"/>
              </a:rPr>
              <a:t>"Ningún deseo más natural que el deseo de </a:t>
            </a:r>
            <a:r>
              <a:rPr lang="es-ES" sz="1600" b="1" i="1" dirty="0" smtClean="0">
                <a:latin typeface="Times New Roman" panose="02020603050405020304" pitchFamily="18" charset="0"/>
                <a:cs typeface="Times New Roman" panose="02020603050405020304" pitchFamily="18" charset="0"/>
              </a:rPr>
              <a:t>conocer.</a:t>
            </a:r>
            <a:r>
              <a:rPr lang="es-PE" sz="1600" b="1" i="1" dirty="0" smtClean="0">
                <a:latin typeface="Times New Roman" panose="02020603050405020304" pitchFamily="18" charset="0"/>
                <a:cs typeface="Times New Roman" panose="02020603050405020304" pitchFamily="18" charset="0"/>
              </a:rPr>
              <a:t> </a:t>
            </a:r>
            <a:r>
              <a:rPr lang="es-ES" sz="1600" b="1" i="1" dirty="0" smtClean="0">
                <a:latin typeface="Times New Roman" panose="02020603050405020304" pitchFamily="18" charset="0"/>
                <a:cs typeface="Times New Roman" panose="02020603050405020304" pitchFamily="18" charset="0"/>
              </a:rPr>
              <a:t>Ensayamos </a:t>
            </a:r>
            <a:r>
              <a:rPr lang="es-ES" sz="1600" b="1" i="1" dirty="0">
                <a:latin typeface="Times New Roman" panose="02020603050405020304" pitchFamily="18" charset="0"/>
                <a:cs typeface="Times New Roman" panose="02020603050405020304" pitchFamily="18" charset="0"/>
              </a:rPr>
              <a:t>todos los medios que nos pueden conducir a él. Y cuando la razón </a:t>
            </a:r>
            <a:r>
              <a:rPr lang="es-ES" sz="1600" b="1" i="1" dirty="0" smtClean="0">
                <a:latin typeface="Times New Roman" panose="02020603050405020304" pitchFamily="18" charset="0"/>
                <a:cs typeface="Times New Roman" panose="02020603050405020304" pitchFamily="18" charset="0"/>
              </a:rPr>
              <a:t>nos falta </a:t>
            </a:r>
            <a:r>
              <a:rPr lang="es-ES" sz="1600" b="1" i="1" dirty="0">
                <a:latin typeface="Times New Roman" panose="02020603050405020304" pitchFamily="18" charset="0"/>
                <a:cs typeface="Times New Roman" panose="02020603050405020304" pitchFamily="18" charset="0"/>
              </a:rPr>
              <a:t>empleamos la experiencia, que es un medio más débil y menos digno; pero </a:t>
            </a:r>
            <a:r>
              <a:rPr lang="es-ES" sz="1600" b="1" i="1" dirty="0" smtClean="0">
                <a:latin typeface="Times New Roman" panose="02020603050405020304" pitchFamily="18" charset="0"/>
                <a:cs typeface="Times New Roman" panose="02020603050405020304" pitchFamily="18" charset="0"/>
              </a:rPr>
              <a:t>la verdad </a:t>
            </a:r>
            <a:r>
              <a:rPr lang="es-ES" sz="1600" b="1" i="1" dirty="0">
                <a:latin typeface="Times New Roman" panose="02020603050405020304" pitchFamily="18" charset="0"/>
                <a:cs typeface="Times New Roman" panose="02020603050405020304" pitchFamily="18" charset="0"/>
              </a:rPr>
              <a:t>es cosa tan grande, que no debemos desdeñar ninguna senda que nos </a:t>
            </a:r>
            <a:r>
              <a:rPr lang="es-ES" sz="1600" b="1" i="1" dirty="0" smtClean="0">
                <a:latin typeface="Times New Roman" panose="02020603050405020304" pitchFamily="18" charset="0"/>
                <a:cs typeface="Times New Roman" panose="02020603050405020304" pitchFamily="18" charset="0"/>
              </a:rPr>
              <a:t>conduzca a </a:t>
            </a:r>
            <a:r>
              <a:rPr lang="es-ES" sz="1600" b="1" i="1" dirty="0">
                <a:latin typeface="Times New Roman" panose="02020603050405020304" pitchFamily="18" charset="0"/>
                <a:cs typeface="Times New Roman" panose="02020603050405020304" pitchFamily="18" charset="0"/>
              </a:rPr>
              <a:t>ella. Tantas formas tiene la razón que no sabemos a cuál atenemos; la </a:t>
            </a:r>
            <a:r>
              <a:rPr lang="es-ES" sz="1600" b="1" i="1" dirty="0" smtClean="0">
                <a:latin typeface="Times New Roman" panose="02020603050405020304" pitchFamily="18" charset="0"/>
                <a:cs typeface="Times New Roman" panose="02020603050405020304" pitchFamily="18" charset="0"/>
              </a:rPr>
              <a:t>consecuencia que </a:t>
            </a:r>
            <a:r>
              <a:rPr lang="es-ES" sz="1600" b="1" i="1" dirty="0">
                <a:latin typeface="Times New Roman" panose="02020603050405020304" pitchFamily="18" charset="0"/>
                <a:cs typeface="Times New Roman" panose="02020603050405020304" pitchFamily="18" charset="0"/>
              </a:rPr>
              <a:t>queremos extraer de los acontecimientos es insegura, puesto que son </a:t>
            </a:r>
            <a:r>
              <a:rPr lang="es-ES" sz="1600" b="1" i="1" dirty="0" smtClean="0">
                <a:latin typeface="Times New Roman" panose="02020603050405020304" pitchFamily="18" charset="0"/>
                <a:cs typeface="Times New Roman" panose="02020603050405020304" pitchFamily="18" charset="0"/>
              </a:rPr>
              <a:t>siempre desemejantes</a:t>
            </a:r>
            <a:r>
              <a:rPr lang="es-ES" sz="1600" b="1" i="1" dirty="0">
                <a:latin typeface="Times New Roman" panose="02020603050405020304" pitchFamily="18" charset="0"/>
                <a:cs typeface="Times New Roman" panose="02020603050405020304" pitchFamily="18" charset="0"/>
              </a:rPr>
              <a:t>: no existe ninguna cualidad tan universal en esta imagen de las </a:t>
            </a:r>
            <a:r>
              <a:rPr lang="es-ES" sz="1600" b="1" i="1" dirty="0" smtClean="0">
                <a:latin typeface="Times New Roman" panose="02020603050405020304" pitchFamily="18" charset="0"/>
                <a:cs typeface="Times New Roman" panose="02020603050405020304" pitchFamily="18" charset="0"/>
              </a:rPr>
              <a:t>cosas como </a:t>
            </a:r>
            <a:r>
              <a:rPr lang="es-ES" sz="1600" b="1" i="1" dirty="0">
                <a:latin typeface="Times New Roman" panose="02020603050405020304" pitchFamily="18" charset="0"/>
                <a:cs typeface="Times New Roman" panose="02020603050405020304" pitchFamily="18" charset="0"/>
              </a:rPr>
              <a:t>la diversidad y variedad</a:t>
            </a:r>
            <a:r>
              <a:rPr lang="es-ES" sz="1600" b="1" i="1" dirty="0" smtClean="0">
                <a:latin typeface="Times New Roman" panose="02020603050405020304" pitchFamily="18" charset="0"/>
                <a:cs typeface="Times New Roman" panose="02020603050405020304" pitchFamily="18" charset="0"/>
              </a:rPr>
              <a:t>". </a:t>
            </a:r>
            <a:endParaRPr lang="es-PE" sz="1600" b="1" i="1"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4"/>
          <a:stretch>
            <a:fillRect/>
          </a:stretch>
        </p:blipFill>
        <p:spPr>
          <a:xfrm>
            <a:off x="7745050" y="2752816"/>
            <a:ext cx="3548180" cy="2975106"/>
          </a:xfrm>
          <a:prstGeom prst="rect">
            <a:avLst/>
          </a:prstGeom>
        </p:spPr>
      </p:pic>
    </p:spTree>
    <p:extLst>
      <p:ext uri="{BB962C8B-B14F-4D97-AF65-F5344CB8AC3E}">
        <p14:creationId xmlns:p14="http://schemas.microsoft.com/office/powerpoint/2010/main" val="208495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a:xfrm>
            <a:off x="1157638" y="442220"/>
            <a:ext cx="9933885" cy="1347943"/>
          </a:xfrm>
        </p:spPr>
        <p:txBody>
          <a:bodyPr>
            <a:normAutofit/>
          </a:bodyPr>
          <a:lstStyle/>
          <a:p>
            <a:pPr algn="ctr"/>
            <a:r>
              <a:rPr lang="es-ES" sz="2800" u="sng" dirty="0" smtClean="0">
                <a:solidFill>
                  <a:schemeClr val="tx1"/>
                </a:solidFill>
              </a:rPr>
              <a:t>El </a:t>
            </a:r>
            <a:r>
              <a:rPr lang="es-ES" sz="2800" u="sng" dirty="0" smtClean="0">
                <a:solidFill>
                  <a:schemeClr val="tx1"/>
                </a:solidFill>
              </a:rPr>
              <a:t>método de análisis introspectivo y el conocimiento</a:t>
            </a:r>
            <a:endParaRPr lang="es-ES" sz="28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762886"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5" name="Rectángulo 14"/>
          <p:cNvSpPr/>
          <p:nvPr/>
        </p:nvSpPr>
        <p:spPr>
          <a:xfrm>
            <a:off x="4392987" y="3999080"/>
            <a:ext cx="7223760" cy="2492990"/>
          </a:xfrm>
          <a:prstGeom prst="rect">
            <a:avLst/>
          </a:prstGeom>
        </p:spPr>
        <p:txBody>
          <a:bodyPr wrap="square">
            <a:spAutoFit/>
          </a:bodyPr>
          <a:lstStyle/>
          <a:p>
            <a:pPr algn="just"/>
            <a:r>
              <a:rPr lang="es-ES" sz="1200" b="1" dirty="0">
                <a:latin typeface="Times New Roman" panose="02020603050405020304" pitchFamily="18" charset="0"/>
                <a:cs typeface="Times New Roman" panose="02020603050405020304" pitchFamily="18" charset="0"/>
              </a:rPr>
              <a:t>Por otra parte, Montaigne tiende a establecer cierta correspondencia entre </a:t>
            </a:r>
            <a:r>
              <a:rPr lang="es-ES" sz="1200" b="1" dirty="0" smtClean="0">
                <a:latin typeface="Times New Roman" panose="02020603050405020304" pitchFamily="18" charset="0"/>
                <a:cs typeface="Times New Roman" panose="02020603050405020304" pitchFamily="18" charset="0"/>
              </a:rPr>
              <a:t>el saber </a:t>
            </a:r>
            <a:r>
              <a:rPr lang="es-ES" sz="1200" b="1" dirty="0">
                <a:latin typeface="Times New Roman" panose="02020603050405020304" pitchFamily="18" charset="0"/>
                <a:cs typeface="Times New Roman" panose="02020603050405020304" pitchFamily="18" charset="0"/>
              </a:rPr>
              <a:t>de sí y del mundo, (lo que representa otro vínculo entre su filosofía de la </a:t>
            </a:r>
            <a:r>
              <a:rPr lang="es-ES" sz="1200" b="1" dirty="0" smtClean="0">
                <a:latin typeface="Times New Roman" panose="02020603050405020304" pitchFamily="18" charset="0"/>
                <a:cs typeface="Times New Roman" panose="02020603050405020304" pitchFamily="18" charset="0"/>
              </a:rPr>
              <a:t>duda y </a:t>
            </a:r>
            <a:r>
              <a:rPr lang="es-ES" sz="1200" b="1" dirty="0">
                <a:latin typeface="Times New Roman" panose="02020603050405020304" pitchFamily="18" charset="0"/>
                <a:cs typeface="Times New Roman" panose="02020603050405020304" pitchFamily="18" charset="0"/>
              </a:rPr>
              <a:t>la necesidad de un método, ya que la duda descubre el mundo y es necesario a </a:t>
            </a:r>
            <a:r>
              <a:rPr lang="es-ES" sz="1200" b="1" dirty="0" smtClean="0">
                <a:latin typeface="Times New Roman" panose="02020603050405020304" pitchFamily="18" charset="0"/>
                <a:cs typeface="Times New Roman" panose="02020603050405020304" pitchFamily="18" charset="0"/>
              </a:rPr>
              <a:t>la necesidad </a:t>
            </a:r>
            <a:r>
              <a:rPr lang="es-ES" sz="1200" b="1" dirty="0">
                <a:latin typeface="Times New Roman" panose="02020603050405020304" pitchFamily="18" charset="0"/>
                <a:cs typeface="Times New Roman" panose="02020603050405020304" pitchFamily="18" charset="0"/>
              </a:rPr>
              <a:t>de saber del hombre encontrar una legalidad en él, de donde el </a:t>
            </a:r>
            <a:r>
              <a:rPr lang="es-ES" sz="1200" b="1" dirty="0" smtClean="0">
                <a:latin typeface="Times New Roman" panose="02020603050405020304" pitchFamily="18" charset="0"/>
                <a:cs typeface="Times New Roman" panose="02020603050405020304" pitchFamily="18" charset="0"/>
              </a:rPr>
              <a:t>que Montaigne </a:t>
            </a:r>
            <a:r>
              <a:rPr lang="es-ES" sz="1200" b="1" dirty="0">
                <a:latin typeface="Times New Roman" panose="02020603050405020304" pitchFamily="18" charset="0"/>
                <a:cs typeface="Times New Roman" panose="02020603050405020304" pitchFamily="18" charset="0"/>
              </a:rPr>
              <a:t>sea el verdadero maestro de Descartes, como también lo destaca </a:t>
            </a:r>
            <a:r>
              <a:rPr lang="es-ES" sz="1200" b="1" dirty="0" err="1">
                <a:latin typeface="Times New Roman" panose="02020603050405020304" pitchFamily="18" charset="0"/>
                <a:cs typeface="Times New Roman" panose="02020603050405020304" pitchFamily="18" charset="0"/>
              </a:rPr>
              <a:t>Koyré</a:t>
            </a:r>
            <a:r>
              <a:rPr lang="es-ES" sz="1200" b="1" dirty="0" smtClean="0">
                <a:latin typeface="Times New Roman" panose="02020603050405020304" pitchFamily="18" charset="0"/>
                <a:cs typeface="Times New Roman" panose="02020603050405020304" pitchFamily="18" charset="0"/>
              </a:rPr>
              <a:t>). Sostiene</a:t>
            </a:r>
            <a:r>
              <a:rPr lang="es-ES" sz="1200" b="1" dirty="0">
                <a:latin typeface="Times New Roman" panose="02020603050405020304" pitchFamily="18" charset="0"/>
                <a:cs typeface="Times New Roman" panose="02020603050405020304" pitchFamily="18" charset="0"/>
              </a:rPr>
              <a:t>, p. ej., </a:t>
            </a:r>
            <a:r>
              <a:rPr lang="es-ES" sz="1200" b="1" i="1" dirty="0">
                <a:latin typeface="Times New Roman" panose="02020603050405020304" pitchFamily="18" charset="0"/>
                <a:cs typeface="Times New Roman" panose="02020603050405020304" pitchFamily="18" charset="0"/>
              </a:rPr>
              <a:t>"cuando Tales asegura que el conocimiento del hombre es </a:t>
            </a:r>
            <a:r>
              <a:rPr lang="es-ES" sz="1200" b="1" i="1" dirty="0" smtClean="0">
                <a:latin typeface="Times New Roman" panose="02020603050405020304" pitchFamily="18" charset="0"/>
                <a:cs typeface="Times New Roman" panose="02020603050405020304" pitchFamily="18" charset="0"/>
              </a:rPr>
              <a:t>muy difícil </a:t>
            </a:r>
            <a:r>
              <a:rPr lang="es-ES" sz="1200" b="1" i="1" dirty="0">
                <a:latin typeface="Times New Roman" panose="02020603050405020304" pitchFamily="18" charset="0"/>
                <a:cs typeface="Times New Roman" panose="02020603050405020304" pitchFamily="18" charset="0"/>
              </a:rPr>
              <a:t>para el hombre mismo, nos </a:t>
            </a:r>
            <a:r>
              <a:rPr lang="es-ES" sz="1200" b="1" i="1" dirty="0" smtClean="0">
                <a:latin typeface="Times New Roman" panose="02020603050405020304" pitchFamily="18" charset="0"/>
                <a:cs typeface="Times New Roman" panose="02020603050405020304" pitchFamily="18" charset="0"/>
              </a:rPr>
              <a:t>enseñaría </a:t>
            </a:r>
            <a:r>
              <a:rPr lang="es-ES" sz="1200" b="1" i="1" dirty="0">
                <a:latin typeface="Times New Roman" panose="02020603050405020304" pitchFamily="18" charset="0"/>
                <a:cs typeface="Times New Roman" panose="02020603050405020304" pitchFamily="18" charset="0"/>
              </a:rPr>
              <a:t>que la ciencia de las demás cosas nos </a:t>
            </a:r>
            <a:r>
              <a:rPr lang="es-ES" sz="1200" b="1" i="1" dirty="0" smtClean="0">
                <a:latin typeface="Times New Roman" panose="02020603050405020304" pitchFamily="18" charset="0"/>
                <a:cs typeface="Times New Roman" panose="02020603050405020304" pitchFamily="18" charset="0"/>
              </a:rPr>
              <a:t>es imposible</a:t>
            </a:r>
            <a:r>
              <a:rPr lang="es-ES" sz="1200" b="1" i="1" dirty="0">
                <a:latin typeface="Times New Roman" panose="02020603050405020304" pitchFamily="18" charset="0"/>
                <a:cs typeface="Times New Roman" panose="02020603050405020304" pitchFamily="18" charset="0"/>
              </a:rPr>
              <a:t>".</a:t>
            </a:r>
            <a:r>
              <a:rPr lang="es-ES" sz="1200" b="1" dirty="0">
                <a:latin typeface="Times New Roman" panose="02020603050405020304" pitchFamily="18" charset="0"/>
                <a:cs typeface="Times New Roman" panose="02020603050405020304" pitchFamily="18" charset="0"/>
              </a:rPr>
              <a:t> Y otra vez describe al hombre en sus luchas interiores. </a:t>
            </a:r>
            <a:r>
              <a:rPr lang="es-ES" sz="1200" b="1" i="1" dirty="0">
                <a:latin typeface="Times New Roman" panose="02020603050405020304" pitchFamily="18" charset="0"/>
                <a:cs typeface="Times New Roman" panose="02020603050405020304" pitchFamily="18" charset="0"/>
              </a:rPr>
              <a:t>"El espíritu </a:t>
            </a:r>
            <a:r>
              <a:rPr lang="es-ES" sz="1200" b="1" i="1" dirty="0" smtClean="0">
                <a:latin typeface="Times New Roman" panose="02020603050405020304" pitchFamily="18" charset="0"/>
                <a:cs typeface="Times New Roman" panose="02020603050405020304" pitchFamily="18" charset="0"/>
              </a:rPr>
              <a:t>es una </a:t>
            </a:r>
            <a:r>
              <a:rPr lang="es-ES" sz="1200" b="1" i="1" dirty="0">
                <a:latin typeface="Times New Roman" panose="02020603050405020304" pitchFamily="18" charset="0"/>
                <a:cs typeface="Times New Roman" panose="02020603050405020304" pitchFamily="18" charset="0"/>
              </a:rPr>
              <a:t>espada peligrosa para su propio </a:t>
            </a:r>
            <a:r>
              <a:rPr lang="es-ES" sz="1200" b="1" i="1" dirty="0" smtClean="0">
                <a:latin typeface="Times New Roman" panose="02020603050405020304" pitchFamily="18" charset="0"/>
                <a:cs typeface="Times New Roman" panose="02020603050405020304" pitchFamily="18" charset="0"/>
              </a:rPr>
              <a:t>duelo </a:t>
            </a:r>
            <a:r>
              <a:rPr lang="es-ES" sz="1200" b="1" i="1" dirty="0">
                <a:latin typeface="Times New Roman" panose="02020603050405020304" pitchFamily="18" charset="0"/>
                <a:cs typeface="Times New Roman" panose="02020603050405020304" pitchFamily="18" charset="0"/>
              </a:rPr>
              <a:t>cuando éste no sabe emplearla de </a:t>
            </a:r>
            <a:r>
              <a:rPr lang="es-ES" sz="1200" b="1" i="1" dirty="0" smtClean="0">
                <a:latin typeface="Times New Roman" panose="02020603050405020304" pitchFamily="18" charset="0"/>
                <a:cs typeface="Times New Roman" panose="02020603050405020304" pitchFamily="18" charset="0"/>
              </a:rPr>
              <a:t>modo conveniente </a:t>
            </a:r>
            <a:r>
              <a:rPr lang="es-ES" sz="1200" b="1" i="1" dirty="0">
                <a:latin typeface="Times New Roman" panose="02020603050405020304" pitchFamily="18" charset="0"/>
                <a:cs typeface="Times New Roman" panose="02020603050405020304" pitchFamily="18" charset="0"/>
              </a:rPr>
              <a:t>y elevado"</a:t>
            </a:r>
            <a:r>
              <a:rPr lang="es-ES" sz="1200" b="1" dirty="0">
                <a:latin typeface="Times New Roman" panose="02020603050405020304" pitchFamily="18" charset="0"/>
                <a:cs typeface="Times New Roman" panose="02020603050405020304" pitchFamily="18" charset="0"/>
              </a:rPr>
              <a:t>. Y lo enfatiza todavía al </a:t>
            </a:r>
            <a:r>
              <a:rPr lang="es-ES" sz="1200" b="1" dirty="0" smtClean="0">
                <a:latin typeface="Times New Roman" panose="02020603050405020304" pitchFamily="18" charset="0"/>
                <a:cs typeface="Times New Roman" panose="02020603050405020304" pitchFamily="18" charset="0"/>
              </a:rPr>
              <a:t>decir: </a:t>
            </a:r>
            <a:r>
              <a:rPr lang="es-ES" sz="1200" b="1" i="1" dirty="0">
                <a:latin typeface="Times New Roman" panose="02020603050405020304" pitchFamily="18" charset="0"/>
                <a:cs typeface="Times New Roman" panose="02020603050405020304" pitchFamily="18" charset="0"/>
              </a:rPr>
              <a:t>"Nuestro espíritu es </a:t>
            </a:r>
            <a:r>
              <a:rPr lang="es-ES" sz="1200" b="1" i="1" dirty="0" smtClean="0">
                <a:latin typeface="Times New Roman" panose="02020603050405020304" pitchFamily="18" charset="0"/>
                <a:cs typeface="Times New Roman" panose="02020603050405020304" pitchFamily="18" charset="0"/>
              </a:rPr>
              <a:t>un instrumento </a:t>
            </a:r>
            <a:r>
              <a:rPr lang="es-ES" sz="1200" b="1" i="1" dirty="0">
                <a:latin typeface="Times New Roman" panose="02020603050405020304" pitchFamily="18" charset="0"/>
                <a:cs typeface="Times New Roman" panose="02020603050405020304" pitchFamily="18" charset="0"/>
              </a:rPr>
              <a:t>vagabundo, peligroso y temerario, difícil de sujetar a orden y medida</a:t>
            </a:r>
            <a:r>
              <a:rPr lang="es-ES" sz="1200" b="1" i="1" dirty="0" smtClean="0">
                <a:latin typeface="Times New Roman" panose="02020603050405020304" pitchFamily="18" charset="0"/>
                <a:cs typeface="Times New Roman" panose="02020603050405020304" pitchFamily="18" charset="0"/>
              </a:rPr>
              <a:t>".</a:t>
            </a:r>
            <a:r>
              <a:rPr lang="es-ES" sz="1200" b="1" dirty="0" smtClean="0">
                <a:latin typeface="Times New Roman" panose="02020603050405020304" pitchFamily="18" charset="0"/>
                <a:cs typeface="Times New Roman" panose="02020603050405020304" pitchFamily="18" charset="0"/>
              </a:rPr>
              <a:t> Se </a:t>
            </a:r>
            <a:r>
              <a:rPr lang="es-ES" sz="1200" b="1" dirty="0">
                <a:latin typeface="Times New Roman" panose="02020603050405020304" pitchFamily="18" charset="0"/>
                <a:cs typeface="Times New Roman" panose="02020603050405020304" pitchFamily="18" charset="0"/>
              </a:rPr>
              <a:t>espía a sí mismo y </a:t>
            </a:r>
            <a:r>
              <a:rPr lang="es-ES" sz="1200" b="1" dirty="0" smtClean="0">
                <a:latin typeface="Times New Roman" panose="02020603050405020304" pitchFamily="18" charset="0"/>
                <a:cs typeface="Times New Roman" panose="02020603050405020304" pitchFamily="18" charset="0"/>
              </a:rPr>
              <a:t>rehúye </a:t>
            </a:r>
            <a:r>
              <a:rPr lang="es-ES" sz="1200" b="1" dirty="0">
                <a:latin typeface="Times New Roman" panose="02020603050405020304" pitchFamily="18" charset="0"/>
                <a:cs typeface="Times New Roman" panose="02020603050405020304" pitchFamily="18" charset="0"/>
              </a:rPr>
              <a:t>a veces la razón socrática porque para él siempre </a:t>
            </a:r>
            <a:r>
              <a:rPr lang="es-ES" sz="1200" b="1" dirty="0" smtClean="0">
                <a:latin typeface="Times New Roman" panose="02020603050405020304" pitchFamily="18" charset="0"/>
                <a:cs typeface="Times New Roman" panose="02020603050405020304" pitchFamily="18" charset="0"/>
              </a:rPr>
              <a:t>la razón </a:t>
            </a:r>
            <a:r>
              <a:rPr lang="es-ES" sz="1200" b="1" dirty="0">
                <a:latin typeface="Times New Roman" panose="02020603050405020304" pitchFamily="18" charset="0"/>
                <a:cs typeface="Times New Roman" panose="02020603050405020304" pitchFamily="18" charset="0"/>
              </a:rPr>
              <a:t>es </a:t>
            </a:r>
            <a:r>
              <a:rPr lang="es-ES" sz="1200" b="1" i="1" dirty="0">
                <a:latin typeface="Times New Roman" panose="02020603050405020304" pitchFamily="18" charset="0"/>
                <a:cs typeface="Times New Roman" panose="02020603050405020304" pitchFamily="18" charset="0"/>
              </a:rPr>
              <a:t>"una apariencia de discurso que cada uno se forja, por lo que de </a:t>
            </a:r>
            <a:r>
              <a:rPr lang="es-ES" sz="1200" b="1" i="1" dirty="0" smtClean="0">
                <a:latin typeface="Times New Roman" panose="02020603050405020304" pitchFamily="18" charset="0"/>
                <a:cs typeface="Times New Roman" panose="02020603050405020304" pitchFamily="18" charset="0"/>
              </a:rPr>
              <a:t>ellas puede </a:t>
            </a:r>
            <a:r>
              <a:rPr lang="es-ES" sz="1200" b="1" i="1" dirty="0">
                <a:latin typeface="Times New Roman" panose="02020603050405020304" pitchFamily="18" charset="0"/>
                <a:cs typeface="Times New Roman" panose="02020603050405020304" pitchFamily="18" charset="0"/>
              </a:rPr>
              <a:t>haber cien contrarias sobre un mismo objeto; pues es un instrumento </a:t>
            </a:r>
            <a:r>
              <a:rPr lang="es-ES" sz="1200" b="1" i="1" dirty="0" smtClean="0">
                <a:latin typeface="Times New Roman" panose="02020603050405020304" pitchFamily="18" charset="0"/>
                <a:cs typeface="Times New Roman" panose="02020603050405020304" pitchFamily="18" charset="0"/>
              </a:rPr>
              <a:t>de plomo </a:t>
            </a:r>
            <a:r>
              <a:rPr lang="es-ES" sz="1200" b="1" i="1" dirty="0">
                <a:latin typeface="Times New Roman" panose="02020603050405020304" pitchFamily="18" charset="0"/>
                <a:cs typeface="Times New Roman" panose="02020603050405020304" pitchFamily="18" charset="0"/>
              </a:rPr>
              <a:t>y cera, </a:t>
            </a:r>
            <a:r>
              <a:rPr lang="es-ES" sz="1200" b="1" i="1" dirty="0" err="1">
                <a:latin typeface="Times New Roman" panose="02020603050405020304" pitchFamily="18" charset="0"/>
                <a:cs typeface="Times New Roman" panose="02020603050405020304" pitchFamily="18" charset="0"/>
              </a:rPr>
              <a:t>alargable</a:t>
            </a:r>
            <a:r>
              <a:rPr lang="es-ES" sz="1200" b="1" i="1" dirty="0">
                <a:latin typeface="Times New Roman" panose="02020603050405020304" pitchFamily="18" charset="0"/>
                <a:cs typeface="Times New Roman" panose="02020603050405020304" pitchFamily="18" charset="0"/>
              </a:rPr>
              <a:t>, plegable y acomodable a todas las medidas; de ella </a:t>
            </a:r>
            <a:r>
              <a:rPr lang="es-ES" sz="1200" b="1" i="1" dirty="0" smtClean="0">
                <a:latin typeface="Times New Roman" panose="02020603050405020304" pitchFamily="18" charset="0"/>
                <a:cs typeface="Times New Roman" panose="02020603050405020304" pitchFamily="18" charset="0"/>
              </a:rPr>
              <a:t>no permanece </a:t>
            </a:r>
            <a:r>
              <a:rPr lang="es-ES" sz="1200" b="1" i="1" dirty="0">
                <a:latin typeface="Times New Roman" panose="02020603050405020304" pitchFamily="18" charset="0"/>
                <a:cs typeface="Times New Roman" panose="02020603050405020304" pitchFamily="18" charset="0"/>
              </a:rPr>
              <a:t>más que la habilidad de saberla </a:t>
            </a:r>
            <a:r>
              <a:rPr lang="es-ES" sz="1200" b="1" i="1" dirty="0" smtClean="0">
                <a:latin typeface="Times New Roman" panose="02020603050405020304" pitchFamily="18" charset="0"/>
                <a:cs typeface="Times New Roman" panose="02020603050405020304" pitchFamily="18" charset="0"/>
              </a:rPr>
              <a:t>modelar“</a:t>
            </a:r>
            <a:r>
              <a:rPr lang="es-ES" sz="1200" b="1" dirty="0" smtClean="0">
                <a:latin typeface="Times New Roman" panose="02020603050405020304" pitchFamily="18" charset="0"/>
                <a:cs typeface="Times New Roman" panose="02020603050405020304" pitchFamily="18" charset="0"/>
              </a:rPr>
              <a:t>. </a:t>
            </a:r>
            <a:r>
              <a:rPr lang="es-ES" sz="1200" b="1" dirty="0" err="1" smtClean="0">
                <a:latin typeface="Times New Roman" panose="02020603050405020304" pitchFamily="18" charset="0"/>
                <a:cs typeface="Times New Roman" panose="02020603050405020304" pitchFamily="18" charset="0"/>
              </a:rPr>
              <a:t>Pag</a:t>
            </a:r>
            <a:r>
              <a:rPr lang="es-ES" sz="1200" b="1" dirty="0" smtClean="0">
                <a:latin typeface="Times New Roman" panose="02020603050405020304" pitchFamily="18" charset="0"/>
                <a:cs typeface="Times New Roman" panose="02020603050405020304" pitchFamily="18" charset="0"/>
              </a:rPr>
              <a:t>. 15. </a:t>
            </a:r>
            <a:r>
              <a:rPr lang="es-ES" sz="1200" b="1" dirty="0" err="1" smtClean="0">
                <a:latin typeface="Times New Roman" panose="02020603050405020304" pitchFamily="18" charset="0"/>
                <a:cs typeface="Times New Roman" panose="02020603050405020304" pitchFamily="18" charset="0"/>
              </a:rPr>
              <a:t>Schwarztmann</a:t>
            </a:r>
            <a:endParaRPr lang="es-PE" sz="1200" b="1"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914399" y="1787625"/>
            <a:ext cx="6133108" cy="2274005"/>
          </a:xfrm>
          <a:prstGeom prst="rect">
            <a:avLst/>
          </a:prstGeom>
        </p:spPr>
      </p:pic>
    </p:spTree>
    <p:extLst>
      <p:ext uri="{BB962C8B-B14F-4D97-AF65-F5344CB8AC3E}">
        <p14:creationId xmlns:p14="http://schemas.microsoft.com/office/powerpoint/2010/main" val="12132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4" name="Rectángulo 3"/>
          <p:cNvSpPr/>
          <p:nvPr/>
        </p:nvSpPr>
        <p:spPr>
          <a:xfrm>
            <a:off x="832834" y="2203450"/>
            <a:ext cx="6096000" cy="2246769"/>
          </a:xfrm>
          <a:prstGeom prst="rect">
            <a:avLst/>
          </a:prstGeom>
        </p:spPr>
        <p:txBody>
          <a:bodyPr>
            <a:spAutoFit/>
          </a:bodyPr>
          <a:lstStyle/>
          <a:p>
            <a:pPr algn="just"/>
            <a:r>
              <a:rPr lang="es-ES" sz="1400" b="1" dirty="0">
                <a:latin typeface="*Times New Roman-5816-Identity-H"/>
              </a:rPr>
              <a:t>Nos aproximamos, así, al punto desde donde ya cabe ver con claridad, cómo </a:t>
            </a:r>
            <a:r>
              <a:rPr lang="es-ES" sz="1400" b="1" dirty="0" smtClean="0">
                <a:latin typeface="*Times New Roman-5816-Identity-H"/>
              </a:rPr>
              <a:t>la obra </a:t>
            </a:r>
            <a:r>
              <a:rPr lang="es-ES" sz="1400" b="1" dirty="0">
                <a:latin typeface="*Times New Roman-5816-Identity-H"/>
              </a:rPr>
              <a:t>más personal que se haya escrito (según lo afirmó su autor y la posteridad </a:t>
            </a:r>
            <a:r>
              <a:rPr lang="es-ES" sz="1400" b="1" dirty="0" smtClean="0">
                <a:latin typeface="*Times New Roman-5816-Identity-H"/>
              </a:rPr>
              <a:t>así lo </a:t>
            </a:r>
            <a:r>
              <a:rPr lang="es-ES" sz="1400" b="1" dirty="0">
                <a:latin typeface="*Times New Roman-5816-Identity-H"/>
              </a:rPr>
              <a:t>estima hasta hoy), pudo condicionar la concepción del mundo mecanicista</a:t>
            </a:r>
            <a:r>
              <a:rPr lang="es-ES" sz="1400" b="1" dirty="0" smtClean="0">
                <a:latin typeface="*Times New Roman-5816-Identity-H"/>
              </a:rPr>
              <a:t>, aparentemente </a:t>
            </a:r>
            <a:r>
              <a:rPr lang="es-ES" sz="1400" b="1" dirty="0">
                <a:latin typeface="*Times New Roman-5816-Identity-H"/>
              </a:rPr>
              <a:t>insólito tránsito desde una visión de sí mismo que contiene</a:t>
            </a:r>
          </a:p>
          <a:p>
            <a:pPr algn="just"/>
            <a:r>
              <a:rPr lang="es-ES" sz="1400" b="1" dirty="0">
                <a:latin typeface="*Times New Roman-5816-Identity-H"/>
              </a:rPr>
              <a:t>virtualmente lo humano universal y el triste, frío y desencantado mundo </a:t>
            </a:r>
            <a:r>
              <a:rPr lang="es-ES" sz="1400" b="1" dirty="0" smtClean="0">
                <a:latin typeface="*Times New Roman-5816-Identity-H"/>
              </a:rPr>
              <a:t>del mecanicismo</a:t>
            </a:r>
            <a:r>
              <a:rPr lang="es-ES" sz="1400" b="1" dirty="0">
                <a:latin typeface="*Times New Roman-5816-Identity-H"/>
              </a:rPr>
              <a:t>, de que habla </a:t>
            </a:r>
            <a:r>
              <a:rPr lang="es-ES" sz="1400" b="1" dirty="0" err="1">
                <a:latin typeface="*Times New Roman-5816-Identity-H"/>
              </a:rPr>
              <a:t>Ilya</a:t>
            </a:r>
            <a:r>
              <a:rPr lang="es-ES" sz="1400" b="1" dirty="0">
                <a:latin typeface="*Times New Roman-5816-Identity-H"/>
              </a:rPr>
              <a:t> </a:t>
            </a:r>
            <a:r>
              <a:rPr lang="es-ES" sz="1400" b="1" dirty="0" err="1">
                <a:latin typeface="*Times New Roman-5816-Identity-H"/>
              </a:rPr>
              <a:t>Prigogine</a:t>
            </a:r>
            <a:r>
              <a:rPr lang="es-ES" sz="1400" b="1" dirty="0">
                <a:latin typeface="*Times New Roman-5816-Identity-H"/>
              </a:rPr>
              <a:t>. En otros términos, la transición desde </a:t>
            </a:r>
            <a:r>
              <a:rPr lang="es-ES" sz="1400" b="1" dirty="0" smtClean="0">
                <a:latin typeface="*Times New Roman-5816-Identity-H"/>
              </a:rPr>
              <a:t>el "</a:t>
            </a:r>
            <a:r>
              <a:rPr lang="es-ES" sz="1400" b="1" dirty="0">
                <a:latin typeface="*Times New Roman-5816-Identity-H"/>
              </a:rPr>
              <a:t>demonio" de Montaigne y la universalidad de sus imágenes interiores del hombre</a:t>
            </a:r>
            <a:r>
              <a:rPr lang="es-ES" sz="1400" b="1" dirty="0" smtClean="0">
                <a:latin typeface="*Times New Roman-5816-Identity-H"/>
              </a:rPr>
              <a:t>, hasta </a:t>
            </a:r>
            <a:r>
              <a:rPr lang="es-ES" sz="1400" b="1" dirty="0">
                <a:latin typeface="*Times New Roman-5816-Identity-H"/>
              </a:rPr>
              <a:t>el espíritu matemático de Descartes</a:t>
            </a:r>
            <a:r>
              <a:rPr lang="es-ES" sz="1400" b="1" dirty="0" smtClean="0">
                <a:latin typeface="*Times New Roman-5816-Identity-H"/>
              </a:rPr>
              <a:t>. </a:t>
            </a:r>
            <a:r>
              <a:rPr lang="es-ES" sz="1400" b="1" dirty="0" err="1" smtClean="0">
                <a:latin typeface="*Times New Roman-5816-Identity-H"/>
              </a:rPr>
              <a:t>Pag</a:t>
            </a:r>
            <a:r>
              <a:rPr lang="es-ES" sz="1400" b="1" dirty="0" smtClean="0">
                <a:latin typeface="*Times New Roman-5816-Identity-H"/>
              </a:rPr>
              <a:t>. 17.</a:t>
            </a:r>
            <a:endParaRPr lang="es-PE" sz="1400" b="1" dirty="0"/>
          </a:p>
        </p:txBody>
      </p:sp>
      <p:pic>
        <p:nvPicPr>
          <p:cNvPr id="14" name="Imagen 13"/>
          <p:cNvPicPr>
            <a:picLocks noChangeAspect="1"/>
          </p:cNvPicPr>
          <p:nvPr/>
        </p:nvPicPr>
        <p:blipFill>
          <a:blip r:embed="rId3"/>
          <a:stretch>
            <a:fillRect/>
          </a:stretch>
        </p:blipFill>
        <p:spPr>
          <a:xfrm>
            <a:off x="935600" y="4668590"/>
            <a:ext cx="6096528" cy="1481456"/>
          </a:xfrm>
          <a:prstGeom prst="rect">
            <a:avLst/>
          </a:prstGeom>
        </p:spPr>
      </p:pic>
      <p:pic>
        <p:nvPicPr>
          <p:cNvPr id="6" name="Imagen 5"/>
          <p:cNvPicPr>
            <a:picLocks noChangeAspect="1"/>
          </p:cNvPicPr>
          <p:nvPr/>
        </p:nvPicPr>
        <p:blipFill>
          <a:blip r:embed="rId4"/>
          <a:stretch>
            <a:fillRect/>
          </a:stretch>
        </p:blipFill>
        <p:spPr>
          <a:xfrm>
            <a:off x="7373529" y="3074788"/>
            <a:ext cx="3548180" cy="2975106"/>
          </a:xfrm>
          <a:prstGeom prst="rect">
            <a:avLst/>
          </a:prstGeom>
        </p:spPr>
      </p:pic>
      <p:sp>
        <p:nvSpPr>
          <p:cNvPr id="16" name="Título 1">
            <a:extLst>
              <a:ext uri="{FF2B5EF4-FFF2-40B4-BE49-F238E27FC236}">
                <a16:creationId xmlns:a16="http://schemas.microsoft.com/office/drawing/2014/main" xmlns="" id="{2E71D6E7-3070-4A9C-9585-D1AADABF608F}"/>
              </a:ext>
            </a:extLst>
          </p:cNvPr>
          <p:cNvSpPr txBox="1">
            <a:spLocks/>
          </p:cNvSpPr>
          <p:nvPr/>
        </p:nvSpPr>
        <p:spPr>
          <a:xfrm>
            <a:off x="1157638" y="442220"/>
            <a:ext cx="9933885" cy="1347943"/>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lgn="ctr"/>
            <a:r>
              <a:rPr lang="es-ES" sz="2800" u="sng" dirty="0" smtClean="0">
                <a:solidFill>
                  <a:schemeClr val="tx1"/>
                </a:solidFill>
              </a:rPr>
              <a:t>El método de análisis introspectivo y el conocimiento</a:t>
            </a:r>
            <a:endParaRPr lang="es-ES" sz="2800" u="sng" dirty="0">
              <a:solidFill>
                <a:schemeClr val="tx1"/>
              </a:solidFill>
            </a:endParaRPr>
          </a:p>
        </p:txBody>
      </p:sp>
    </p:spTree>
    <p:extLst>
      <p:ext uri="{BB962C8B-B14F-4D97-AF65-F5344CB8AC3E}">
        <p14:creationId xmlns:p14="http://schemas.microsoft.com/office/powerpoint/2010/main" val="4289376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LA DEFENSA DE AMERICA</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6" name="Rectángulo 5"/>
          <p:cNvSpPr/>
          <p:nvPr/>
        </p:nvSpPr>
        <p:spPr>
          <a:xfrm>
            <a:off x="523740" y="2065218"/>
            <a:ext cx="3288406" cy="2198935"/>
          </a:xfrm>
          <a:prstGeom prst="rect">
            <a:avLst/>
          </a:prstGeom>
        </p:spPr>
        <p:txBody>
          <a:bodyPr wrap="square">
            <a:spAutoFit/>
          </a:bodyPr>
          <a:lstStyle/>
          <a:p>
            <a:pPr algn="just">
              <a:lnSpc>
                <a:spcPct val="115000"/>
              </a:lnSpc>
              <a:spcAft>
                <a:spcPts val="1000"/>
              </a:spcAft>
            </a:pPr>
            <a:r>
              <a:rPr lang="es-ES" sz="1200" b="1" dirty="0">
                <a:latin typeface="Times New Roman" panose="02020603050405020304" pitchFamily="18" charset="0"/>
                <a:cs typeface="Times New Roman" panose="02020603050405020304" pitchFamily="18" charset="0"/>
              </a:rPr>
              <a:t>La </a:t>
            </a:r>
            <a:r>
              <a:rPr lang="es-ES" sz="1200" b="1" dirty="0" smtClean="0">
                <a:latin typeface="Times New Roman" panose="02020603050405020304" pitchFamily="18" charset="0"/>
                <a:cs typeface="Times New Roman" panose="02020603050405020304" pitchFamily="18" charset="0"/>
              </a:rPr>
              <a:t>Disputa de América puso </a:t>
            </a:r>
            <a:r>
              <a:rPr lang="es-ES" sz="1200" b="1" dirty="0">
                <a:latin typeface="Times New Roman" panose="02020603050405020304" pitchFamily="18" charset="0"/>
                <a:cs typeface="Times New Roman" panose="02020603050405020304" pitchFamily="18" charset="0"/>
              </a:rPr>
              <a:t>en cuestión los aspectos más centrales de la cultura europea, tales como la unicidad de Dios, la concepción de la Tierra, el hombre como imagen y semejanza de Dios, las sociedades, la diversidad de </a:t>
            </a:r>
            <a:r>
              <a:rPr lang="es-ES" sz="1200" b="1" dirty="0" smtClean="0">
                <a:latin typeface="Times New Roman" panose="02020603050405020304" pitchFamily="18" charset="0"/>
                <a:ea typeface="Times New Roman" panose="02020603050405020304" pitchFamily="18" charset="0"/>
                <a:cs typeface="Times New Roman" panose="02020603050405020304" pitchFamily="18" charset="0"/>
              </a:rPr>
              <a:t>la </a:t>
            </a:r>
            <a:r>
              <a:rPr lang="es-ES" sz="1200" b="1" dirty="0">
                <a:latin typeface="Times New Roman" panose="02020603050405020304" pitchFamily="18" charset="0"/>
                <a:ea typeface="Times New Roman" panose="02020603050405020304" pitchFamily="18" charset="0"/>
                <a:cs typeface="Times New Roman" panose="02020603050405020304" pitchFamily="18" charset="0"/>
              </a:rPr>
              <a:t>naturaleza, etc</a:t>
            </a:r>
            <a:r>
              <a:rPr lang="es-ES" sz="1200" b="1" dirty="0" smtClean="0">
                <a:latin typeface="Times New Roman" panose="02020603050405020304" pitchFamily="18" charset="0"/>
                <a:ea typeface="Times New Roman" panose="02020603050405020304" pitchFamily="18" charset="0"/>
                <a:cs typeface="Times New Roman" panose="02020603050405020304" pitchFamily="18" charset="0"/>
              </a:rPr>
              <a:t>.; y como correlato, aspectos esenciales del ser humano: </a:t>
            </a:r>
            <a:r>
              <a:rPr lang="es-ES" sz="1200" b="1" dirty="0">
                <a:latin typeface="Times New Roman" panose="02020603050405020304" pitchFamily="18" charset="0"/>
                <a:ea typeface="Times New Roman" panose="02020603050405020304" pitchFamily="18" charset="0"/>
              </a:rPr>
              <a:t>¿quiénes son esos seres encontrados al otro lado del Planeta?, ¿son humanos?, ¿son cristianos?, ¿son bestias de carga?, ¿tienen alma</a:t>
            </a:r>
            <a:r>
              <a:rPr lang="es-ES" sz="1200" dirty="0">
                <a:latin typeface="Times New Roman" panose="02020603050405020304" pitchFamily="18" charset="0"/>
                <a:ea typeface="Times New Roman" panose="02020603050405020304" pitchFamily="18" charset="0"/>
              </a:rPr>
              <a:t>? </a:t>
            </a:r>
            <a:endParaRPr lang="es-PE" sz="1200" b="1" dirty="0">
              <a:latin typeface="Times New Roman" panose="02020603050405020304" pitchFamily="18" charset="0"/>
              <a:cs typeface="Times New Roman" panose="02020603050405020304" pitchFamily="18" charset="0"/>
            </a:endParaRPr>
          </a:p>
        </p:txBody>
      </p:sp>
      <p:sp>
        <p:nvSpPr>
          <p:cNvPr id="7" name="Rectángulo 6"/>
          <p:cNvSpPr/>
          <p:nvPr/>
        </p:nvSpPr>
        <p:spPr>
          <a:xfrm>
            <a:off x="5494992" y="5052827"/>
            <a:ext cx="6096000" cy="1169551"/>
          </a:xfrm>
          <a:prstGeom prst="rect">
            <a:avLst/>
          </a:prstGeom>
        </p:spPr>
        <p:txBody>
          <a:bodyPr>
            <a:spAutoFit/>
          </a:bodyPr>
          <a:lstStyle/>
          <a:p>
            <a:pPr algn="just"/>
            <a:r>
              <a:rPr lang="es-ES" sz="1400" b="1" dirty="0" smtClean="0">
                <a:latin typeface="Times New Roman" panose="02020603050405020304" pitchFamily="18" charset="0"/>
                <a:ea typeface="Times New Roman" panose="02020603050405020304" pitchFamily="18" charset="0"/>
              </a:rPr>
              <a:t>Como </a:t>
            </a:r>
            <a:r>
              <a:rPr lang="es-ES" sz="1400" b="1" dirty="0">
                <a:latin typeface="Times New Roman" panose="02020603050405020304" pitchFamily="18" charset="0"/>
                <a:ea typeface="Times New Roman" panose="02020603050405020304" pitchFamily="18" charset="0"/>
              </a:rPr>
              <a:t>buen escéptico, pone en duda la verdad establecida: que los americanos son bárbaros y salvajes y concluye que estas afirmaciones, estas verdades, no son ciertas, son </a:t>
            </a:r>
            <a:r>
              <a:rPr lang="es-ES" sz="1400" b="1" dirty="0" smtClean="0">
                <a:latin typeface="Times New Roman" panose="02020603050405020304" pitchFamily="18" charset="0"/>
                <a:ea typeface="Times New Roman" panose="02020603050405020304" pitchFamily="18" charset="0"/>
              </a:rPr>
              <a:t>falsas, </a:t>
            </a:r>
            <a:r>
              <a:rPr lang="es-ES" sz="1400" b="1" dirty="0">
                <a:latin typeface="Times New Roman" panose="02020603050405020304" pitchFamily="18" charset="0"/>
                <a:ea typeface="Times New Roman" panose="02020603050405020304" pitchFamily="18" charset="0"/>
              </a:rPr>
              <a:t>los vemos como bárbaros porque nuestro punto de valoración que es Europa, falsea la realidad, lo  parcializada, porque son extraños a </a:t>
            </a:r>
            <a:r>
              <a:rPr lang="es-ES" sz="1400" b="1" dirty="0" smtClean="0">
                <a:latin typeface="Times New Roman" panose="02020603050405020304" pitchFamily="18" charset="0"/>
                <a:ea typeface="Times New Roman" panose="02020603050405020304" pitchFamily="18" charset="0"/>
              </a:rPr>
              <a:t>nosotros.</a:t>
            </a:r>
            <a:endParaRPr lang="es-PE" sz="1400" b="1" dirty="0"/>
          </a:p>
        </p:txBody>
      </p:sp>
      <p:sp>
        <p:nvSpPr>
          <p:cNvPr id="14" name="CuadroTexto 13"/>
          <p:cNvSpPr txBox="1"/>
          <p:nvPr/>
        </p:nvSpPr>
        <p:spPr>
          <a:xfrm>
            <a:off x="4829577" y="2292437"/>
            <a:ext cx="5612434" cy="523220"/>
          </a:xfrm>
          <a:prstGeom prst="rect">
            <a:avLst/>
          </a:prstGeom>
          <a:noFill/>
        </p:spPr>
        <p:txBody>
          <a:bodyPr wrap="none" rtlCol="0">
            <a:spAutoFit/>
          </a:bodyPr>
          <a:lstStyle/>
          <a:p>
            <a:r>
              <a:rPr lang="es-ES" sz="1400" b="1" dirty="0">
                <a:solidFill>
                  <a:srgbClr val="7030A0"/>
                </a:solidFill>
                <a:latin typeface="Times New Roman" panose="02020603050405020304" pitchFamily="18" charset="0"/>
                <a:ea typeface="Times New Roman" panose="02020603050405020304" pitchFamily="18" charset="0"/>
              </a:rPr>
              <a:t>“</a:t>
            </a:r>
            <a:r>
              <a:rPr lang="es-ES" sz="1400" b="1" i="1" dirty="0">
                <a:solidFill>
                  <a:srgbClr val="7030A0"/>
                </a:solidFill>
                <a:latin typeface="Times New Roman" panose="02020603050405020304" pitchFamily="18" charset="0"/>
                <a:ea typeface="Times New Roman" panose="02020603050405020304" pitchFamily="18" charset="0"/>
              </a:rPr>
              <a:t>…es bueno guardarse de abrazar las opiniones comunes, y que hay que </a:t>
            </a:r>
            <a:endParaRPr lang="es-ES" sz="1400" b="1" i="1" dirty="0" smtClean="0">
              <a:solidFill>
                <a:srgbClr val="7030A0"/>
              </a:solidFill>
              <a:latin typeface="Times New Roman" panose="02020603050405020304" pitchFamily="18" charset="0"/>
              <a:ea typeface="Times New Roman" panose="02020603050405020304" pitchFamily="18" charset="0"/>
            </a:endParaRPr>
          </a:p>
          <a:p>
            <a:r>
              <a:rPr lang="es-ES" sz="1400" b="1" i="1" dirty="0" smtClean="0">
                <a:solidFill>
                  <a:srgbClr val="7030A0"/>
                </a:solidFill>
                <a:latin typeface="Times New Roman" panose="02020603050405020304" pitchFamily="18" charset="0"/>
                <a:ea typeface="Times New Roman" panose="02020603050405020304" pitchFamily="18" charset="0"/>
              </a:rPr>
              <a:t>juzgar por </a:t>
            </a:r>
            <a:r>
              <a:rPr lang="es-ES" sz="1400" b="1" i="1" dirty="0">
                <a:solidFill>
                  <a:srgbClr val="7030A0"/>
                </a:solidFill>
                <a:latin typeface="Times New Roman" panose="02020603050405020304" pitchFamily="18" charset="0"/>
                <a:ea typeface="Times New Roman" panose="02020603050405020304" pitchFamily="18" charset="0"/>
              </a:rPr>
              <a:t>el camino de </a:t>
            </a:r>
            <a:r>
              <a:rPr lang="es-ES" sz="1400" b="1" i="1" dirty="0" smtClean="0">
                <a:solidFill>
                  <a:srgbClr val="7030A0"/>
                </a:solidFill>
                <a:latin typeface="Times New Roman" panose="02020603050405020304" pitchFamily="18" charset="0"/>
                <a:ea typeface="Times New Roman" panose="02020603050405020304" pitchFamily="18" charset="0"/>
              </a:rPr>
              <a:t>la </a:t>
            </a:r>
            <a:r>
              <a:rPr lang="es-ES" sz="1400" b="1" i="1" dirty="0">
                <a:solidFill>
                  <a:srgbClr val="7030A0"/>
                </a:solidFill>
                <a:latin typeface="Times New Roman" panose="02020603050405020304" pitchFamily="18" charset="0"/>
                <a:ea typeface="Times New Roman" panose="02020603050405020304" pitchFamily="18" charset="0"/>
              </a:rPr>
              <a:t>razón </a:t>
            </a:r>
            <a:r>
              <a:rPr lang="es-ES" sz="1400" b="1" i="1" dirty="0" smtClean="0">
                <a:solidFill>
                  <a:srgbClr val="7030A0"/>
                </a:solidFill>
                <a:latin typeface="Times New Roman" panose="02020603050405020304" pitchFamily="18" charset="0"/>
                <a:ea typeface="Times New Roman" panose="02020603050405020304" pitchFamily="18" charset="0"/>
              </a:rPr>
              <a:t>y </a:t>
            </a:r>
            <a:r>
              <a:rPr lang="es-ES" sz="1400" b="1" i="1" dirty="0">
                <a:solidFill>
                  <a:srgbClr val="7030A0"/>
                </a:solidFill>
                <a:latin typeface="Times New Roman" panose="02020603050405020304" pitchFamily="18" charset="0"/>
                <a:ea typeface="Times New Roman" panose="02020603050405020304" pitchFamily="18" charset="0"/>
              </a:rPr>
              <a:t>no por la voz general.”</a:t>
            </a:r>
            <a:endParaRPr lang="es-PE" sz="1400" b="1" dirty="0">
              <a:solidFill>
                <a:srgbClr val="7030A0"/>
              </a:solidFill>
            </a:endParaRPr>
          </a:p>
        </p:txBody>
      </p:sp>
      <p:sp>
        <p:nvSpPr>
          <p:cNvPr id="15" name="CuadroTexto 14"/>
          <p:cNvSpPr txBox="1"/>
          <p:nvPr/>
        </p:nvSpPr>
        <p:spPr>
          <a:xfrm>
            <a:off x="4803823" y="3657605"/>
            <a:ext cx="6082114" cy="523220"/>
          </a:xfrm>
          <a:prstGeom prst="rect">
            <a:avLst/>
          </a:prstGeom>
          <a:noFill/>
        </p:spPr>
        <p:txBody>
          <a:bodyPr wrap="none" rtlCol="0">
            <a:spAutoFit/>
          </a:bodyPr>
          <a:lstStyle/>
          <a:p>
            <a:pPr lvl="0"/>
            <a:r>
              <a:rPr lang="es-ES" sz="1400" b="1" dirty="0">
                <a:solidFill>
                  <a:srgbClr val="FF0000"/>
                </a:solidFill>
                <a:latin typeface="Times New Roman" panose="02020603050405020304" pitchFamily="18" charset="0"/>
                <a:ea typeface="Times New Roman" panose="02020603050405020304" pitchFamily="18" charset="0"/>
              </a:rPr>
              <a:t>“…</a:t>
            </a:r>
            <a:r>
              <a:rPr lang="es-ES" sz="1400" b="1" i="1" dirty="0">
                <a:solidFill>
                  <a:srgbClr val="FF0000"/>
                </a:solidFill>
                <a:latin typeface="Times New Roman" panose="02020603050405020304" pitchFamily="18" charset="0"/>
                <a:ea typeface="Times New Roman" panose="02020603050405020304" pitchFamily="18" charset="0"/>
              </a:rPr>
              <a:t>creo que nada hay de bárbaro ni de salvaje en esas </a:t>
            </a:r>
            <a:r>
              <a:rPr lang="es-ES" sz="1400" b="1" i="1" dirty="0" smtClean="0">
                <a:solidFill>
                  <a:srgbClr val="FF0000"/>
                </a:solidFill>
                <a:latin typeface="Times New Roman" panose="02020603050405020304" pitchFamily="18" charset="0"/>
                <a:ea typeface="Times New Roman" panose="02020603050405020304" pitchFamily="18" charset="0"/>
              </a:rPr>
              <a:t>naciones…lo </a:t>
            </a:r>
            <a:r>
              <a:rPr lang="es-ES" sz="1400" b="1" i="1" dirty="0">
                <a:solidFill>
                  <a:srgbClr val="FF0000"/>
                </a:solidFill>
                <a:latin typeface="Times New Roman" panose="02020603050405020304" pitchFamily="18" charset="0"/>
                <a:ea typeface="Times New Roman" panose="02020603050405020304" pitchFamily="18" charset="0"/>
              </a:rPr>
              <a:t>que </a:t>
            </a:r>
            <a:r>
              <a:rPr lang="es-ES" sz="1400" b="1" i="1" dirty="0" smtClean="0">
                <a:solidFill>
                  <a:srgbClr val="FF0000"/>
                </a:solidFill>
                <a:latin typeface="Times New Roman" panose="02020603050405020304" pitchFamily="18" charset="0"/>
                <a:ea typeface="Times New Roman" panose="02020603050405020304" pitchFamily="18" charset="0"/>
              </a:rPr>
              <a:t>ocurre</a:t>
            </a:r>
          </a:p>
          <a:p>
            <a:pPr lvl="0"/>
            <a:r>
              <a:rPr lang="es-ES" sz="1400" b="1" i="1" dirty="0" smtClean="0">
                <a:solidFill>
                  <a:srgbClr val="FF0000"/>
                </a:solidFill>
                <a:latin typeface="Times New Roman" panose="02020603050405020304" pitchFamily="18" charset="0"/>
                <a:ea typeface="Times New Roman" panose="02020603050405020304" pitchFamily="18" charset="0"/>
              </a:rPr>
              <a:t>es que </a:t>
            </a:r>
            <a:r>
              <a:rPr lang="es-ES" sz="1400" b="1" i="1" dirty="0">
                <a:solidFill>
                  <a:srgbClr val="FF0000"/>
                </a:solidFill>
                <a:latin typeface="Times New Roman" panose="02020603050405020304" pitchFamily="18" charset="0"/>
                <a:ea typeface="Times New Roman" panose="02020603050405020304" pitchFamily="18" charset="0"/>
              </a:rPr>
              <a:t>cada </a:t>
            </a:r>
            <a:r>
              <a:rPr lang="es-ES" sz="1400" b="1" i="1" dirty="0" smtClean="0">
                <a:solidFill>
                  <a:srgbClr val="FF0000"/>
                </a:solidFill>
                <a:latin typeface="Times New Roman" panose="02020603050405020304" pitchFamily="18" charset="0"/>
                <a:ea typeface="Times New Roman" panose="02020603050405020304" pitchFamily="18" charset="0"/>
              </a:rPr>
              <a:t>cual </a:t>
            </a:r>
            <a:r>
              <a:rPr lang="es-ES" sz="1400" b="1" i="1" dirty="0">
                <a:solidFill>
                  <a:srgbClr val="FF0000"/>
                </a:solidFill>
                <a:latin typeface="Times New Roman" panose="02020603050405020304" pitchFamily="18" charset="0"/>
                <a:ea typeface="Times New Roman" panose="02020603050405020304" pitchFamily="18" charset="0"/>
              </a:rPr>
              <a:t>llama </a:t>
            </a:r>
            <a:r>
              <a:rPr lang="es-ES" sz="1400" b="1" i="1" dirty="0" smtClean="0">
                <a:solidFill>
                  <a:srgbClr val="FF0000"/>
                </a:solidFill>
                <a:latin typeface="Times New Roman" panose="02020603050405020304" pitchFamily="18" charset="0"/>
                <a:ea typeface="Times New Roman" panose="02020603050405020304" pitchFamily="18" charset="0"/>
              </a:rPr>
              <a:t>barbarie </a:t>
            </a:r>
            <a:r>
              <a:rPr lang="es-ES" sz="1400" b="1" i="1" dirty="0">
                <a:solidFill>
                  <a:srgbClr val="FF0000"/>
                </a:solidFill>
                <a:latin typeface="Times New Roman" panose="02020603050405020304" pitchFamily="18" charset="0"/>
                <a:ea typeface="Times New Roman" panose="02020603050405020304" pitchFamily="18" charset="0"/>
              </a:rPr>
              <a:t>a lo que es ajeno a sus costumbres.</a:t>
            </a:r>
            <a:r>
              <a:rPr lang="es-ES" sz="1400" b="1" dirty="0">
                <a:solidFill>
                  <a:srgbClr val="FF0000"/>
                </a:solidFill>
                <a:latin typeface="Times New Roman" panose="02020603050405020304" pitchFamily="18" charset="0"/>
                <a:ea typeface="Times New Roman" panose="02020603050405020304" pitchFamily="18" charset="0"/>
              </a:rPr>
              <a:t>” </a:t>
            </a:r>
          </a:p>
        </p:txBody>
      </p:sp>
      <p:pic>
        <p:nvPicPr>
          <p:cNvPr id="16" name="Imagen 15"/>
          <p:cNvPicPr>
            <a:picLocks noChangeAspect="1"/>
          </p:cNvPicPr>
          <p:nvPr/>
        </p:nvPicPr>
        <p:blipFill>
          <a:blip r:embed="rId3"/>
          <a:stretch>
            <a:fillRect/>
          </a:stretch>
        </p:blipFill>
        <p:spPr>
          <a:xfrm>
            <a:off x="342416" y="4264153"/>
            <a:ext cx="4577314" cy="2243522"/>
          </a:xfrm>
          <a:prstGeom prst="rect">
            <a:avLst/>
          </a:prstGeom>
        </p:spPr>
      </p:pic>
      <p:sp>
        <p:nvSpPr>
          <p:cNvPr id="17" name="Flecha derecha 16"/>
          <p:cNvSpPr/>
          <p:nvPr/>
        </p:nvSpPr>
        <p:spPr>
          <a:xfrm>
            <a:off x="4005329" y="2391953"/>
            <a:ext cx="631065" cy="515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Flecha abajo 17"/>
          <p:cNvSpPr/>
          <p:nvPr/>
        </p:nvSpPr>
        <p:spPr>
          <a:xfrm>
            <a:off x="7696444" y="2907108"/>
            <a:ext cx="507399" cy="7504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abajo 21"/>
          <p:cNvSpPr/>
          <p:nvPr/>
        </p:nvSpPr>
        <p:spPr>
          <a:xfrm>
            <a:off x="7694296" y="4321636"/>
            <a:ext cx="507399" cy="7504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40098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LA DEFENSA DE AMERICA</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3" name="Rectángulo 2"/>
          <p:cNvSpPr/>
          <p:nvPr/>
        </p:nvSpPr>
        <p:spPr>
          <a:xfrm>
            <a:off x="5958621" y="2096920"/>
            <a:ext cx="6096000" cy="1815882"/>
          </a:xfrm>
          <a:prstGeom prst="rect">
            <a:avLst/>
          </a:prstGeom>
        </p:spPr>
        <p:txBody>
          <a:bodyPr>
            <a:spAutoFit/>
          </a:bodyPr>
          <a:lstStyle/>
          <a:p>
            <a:pPr algn="just"/>
            <a:r>
              <a:rPr lang="es-ES" sz="1600" b="1" u="sng" dirty="0">
                <a:latin typeface="Times New Roman" panose="02020603050405020304" pitchFamily="18" charset="0"/>
                <a:ea typeface="Times New Roman" panose="02020603050405020304" pitchFamily="18" charset="0"/>
              </a:rPr>
              <a:t>Decir, en 1580, año de la publicación de Los Ensayos, que el hombre americano, era igual al resto, pero con costumbres distintas, significaba zanjar el tema, concluir el debate. Admitir la universalidad de lo humano, aquello que ahora es aceptado por todos, que los hombres somos iguales, más allá de razas, creencias religiosas, políticas y culturales, este es el gran aporte de Montaigne. </a:t>
            </a:r>
            <a:endParaRPr lang="es-PE" sz="1600" b="1" u="sng" dirty="0"/>
          </a:p>
        </p:txBody>
      </p:sp>
      <p:pic>
        <p:nvPicPr>
          <p:cNvPr id="1026" name="Picture 2" descr="9,555 Indigenas Peruanas Imágenes y Fotos - 123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673" y="3971313"/>
            <a:ext cx="4286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haninkas | Indigenas americanos, Cultura, Trib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067" y="2006767"/>
            <a:ext cx="3490175" cy="463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783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2400" u="sng" dirty="0" smtClean="0">
                <a:solidFill>
                  <a:schemeClr val="tx1"/>
                </a:solidFill>
              </a:rPr>
              <a:t>El dogma Montaigne: a más riqueza más pobreza</a:t>
            </a:r>
            <a:endParaRPr lang="es-ES" sz="24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6" name="CuadroTexto 5"/>
          <p:cNvSpPr txBox="1"/>
          <p:nvPr/>
        </p:nvSpPr>
        <p:spPr>
          <a:xfrm>
            <a:off x="1337311" y="2320290"/>
            <a:ext cx="3303270" cy="2523768"/>
          </a:xfrm>
          <a:prstGeom prst="rect">
            <a:avLst/>
          </a:prstGeom>
          <a:noFill/>
        </p:spPr>
        <p:txBody>
          <a:bodyPr wrap="square" rtlCol="0">
            <a:spAutoFit/>
          </a:bodyPr>
          <a:lstStyle/>
          <a:p>
            <a:pPr lvl="0"/>
            <a:r>
              <a:rPr lang="es-ES" sz="2000" b="1" dirty="0">
                <a:solidFill>
                  <a:prstClr val="black"/>
                </a:solidFill>
              </a:rPr>
              <a:t>Cap. XXI. Libro I: El beneficio de unos es perjuicio de otros</a:t>
            </a:r>
            <a:r>
              <a:rPr lang="es-ES" sz="2000" b="1" dirty="0" smtClean="0">
                <a:solidFill>
                  <a:prstClr val="black"/>
                </a:solidFill>
              </a:rPr>
              <a:t>.</a:t>
            </a:r>
          </a:p>
          <a:p>
            <a:pPr lvl="0"/>
            <a:endParaRPr lang="es-PE" sz="1400" b="1" dirty="0">
              <a:solidFill>
                <a:prstClr val="black"/>
              </a:solidFill>
            </a:endParaRPr>
          </a:p>
          <a:p>
            <a:r>
              <a:rPr lang="es-ES" sz="1400" b="1" dirty="0" smtClean="0"/>
              <a:t>“…</a:t>
            </a:r>
            <a:r>
              <a:rPr lang="es-ES" sz="1400" b="1" i="1" dirty="0" smtClean="0"/>
              <a:t>ningún provecho ni ventaja se alcanza sin el perjuicio de los demás; seguir </a:t>
            </a:r>
          </a:p>
          <a:p>
            <a:r>
              <a:rPr lang="es-ES" sz="1400" b="1" i="1" dirty="0" smtClean="0"/>
              <a:t>aquel dictamen habría que condenar como ilegítimo, toda suerte de ganancias.” </a:t>
            </a:r>
          </a:p>
        </p:txBody>
      </p:sp>
      <p:sp>
        <p:nvSpPr>
          <p:cNvPr id="7" name="CuadroTexto 6"/>
          <p:cNvSpPr txBox="1"/>
          <p:nvPr/>
        </p:nvSpPr>
        <p:spPr>
          <a:xfrm>
            <a:off x="7334709" y="2731770"/>
            <a:ext cx="3798111" cy="1692771"/>
          </a:xfrm>
          <a:prstGeom prst="rect">
            <a:avLst/>
          </a:prstGeom>
          <a:noFill/>
        </p:spPr>
        <p:txBody>
          <a:bodyPr wrap="square" rtlCol="0">
            <a:spAutoFit/>
          </a:bodyPr>
          <a:lstStyle/>
          <a:p>
            <a:pPr algn="just"/>
            <a:r>
              <a:rPr lang="es-ES" sz="2000" b="1" dirty="0" err="1" smtClean="0"/>
              <a:t>Ludwing</a:t>
            </a:r>
            <a:r>
              <a:rPr lang="es-ES" sz="2000" b="1" dirty="0" smtClean="0"/>
              <a:t> Von Mises </a:t>
            </a:r>
            <a:r>
              <a:rPr lang="es-ES" sz="1400" b="1" dirty="0" smtClean="0"/>
              <a:t>sostiene lo dicho por Montaigne es una falacia, una mentira, porque confunde riqueza y valor como algo objetivo, cuando en realidad es subjetivo.  El estado natural del hombre es la pobreza, la riqueza es creación posterior de la civilización. </a:t>
            </a:r>
            <a:endParaRPr lang="es-PE" sz="1400" b="1" dirty="0"/>
          </a:p>
        </p:txBody>
      </p:sp>
      <p:sp>
        <p:nvSpPr>
          <p:cNvPr id="14" name="AutoShape 2" descr="Resultado de imagen para imagenes de ricos y pob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Imagen 14"/>
          <p:cNvPicPr>
            <a:picLocks noChangeAspect="1"/>
          </p:cNvPicPr>
          <p:nvPr/>
        </p:nvPicPr>
        <p:blipFill>
          <a:blip r:embed="rId3"/>
          <a:stretch>
            <a:fillRect/>
          </a:stretch>
        </p:blipFill>
        <p:spPr>
          <a:xfrm>
            <a:off x="4581309" y="2160270"/>
            <a:ext cx="2702749" cy="4469130"/>
          </a:xfrm>
          <a:prstGeom prst="rect">
            <a:avLst/>
          </a:prstGeom>
        </p:spPr>
      </p:pic>
      <p:pic>
        <p:nvPicPr>
          <p:cNvPr id="17" name="Imagen 16"/>
          <p:cNvPicPr>
            <a:picLocks noChangeAspect="1"/>
          </p:cNvPicPr>
          <p:nvPr/>
        </p:nvPicPr>
        <p:blipFill>
          <a:blip r:embed="rId4"/>
          <a:stretch>
            <a:fillRect/>
          </a:stretch>
        </p:blipFill>
        <p:spPr>
          <a:xfrm>
            <a:off x="7720454" y="4617720"/>
            <a:ext cx="3412366" cy="1754148"/>
          </a:xfrm>
          <a:prstGeom prst="rect">
            <a:avLst/>
          </a:prstGeom>
        </p:spPr>
      </p:pic>
      <p:pic>
        <p:nvPicPr>
          <p:cNvPr id="18" name="Imagen 17"/>
          <p:cNvPicPr>
            <a:picLocks noChangeAspect="1"/>
          </p:cNvPicPr>
          <p:nvPr/>
        </p:nvPicPr>
        <p:blipFill>
          <a:blip r:embed="rId5"/>
          <a:stretch>
            <a:fillRect/>
          </a:stretch>
        </p:blipFill>
        <p:spPr>
          <a:xfrm>
            <a:off x="659883" y="4929683"/>
            <a:ext cx="3534958" cy="1791157"/>
          </a:xfrm>
          <a:prstGeom prst="rect">
            <a:avLst/>
          </a:prstGeom>
        </p:spPr>
      </p:pic>
    </p:spTree>
    <p:extLst>
      <p:ext uri="{BB962C8B-B14F-4D97-AF65-F5344CB8AC3E}">
        <p14:creationId xmlns:p14="http://schemas.microsoft.com/office/powerpoint/2010/main" val="1674035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EL ESCEPTICISMO RENACENTISTA </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5" name="Rectángulo 14"/>
          <p:cNvSpPr/>
          <p:nvPr/>
        </p:nvSpPr>
        <p:spPr>
          <a:xfrm>
            <a:off x="948737" y="2806352"/>
            <a:ext cx="6913159" cy="2709011"/>
          </a:xfrm>
          <a:prstGeom prst="rect">
            <a:avLst/>
          </a:prstGeom>
        </p:spPr>
        <p:txBody>
          <a:bodyPr wrap="square">
            <a:spAutoFit/>
          </a:bodyPr>
          <a:lstStyle/>
          <a:p>
            <a:pPr lvl="0" algn="ctr">
              <a:lnSpc>
                <a:spcPct val="107000"/>
              </a:lnSpc>
              <a:spcAft>
                <a:spcPts val="800"/>
              </a:spcAft>
            </a:pPr>
            <a:r>
              <a:rPr lang="es-PE" b="1" dirty="0">
                <a:solidFill>
                  <a:prstClr val="black"/>
                </a:solidFill>
                <a:latin typeface="Fd787931-Identity-H"/>
                <a:ea typeface="Calibri" panose="020F0502020204030204" pitchFamily="34" charset="0"/>
                <a:cs typeface="Fd787931-Identity-H"/>
              </a:rPr>
              <a:t>TRES </a:t>
            </a:r>
            <a:r>
              <a:rPr lang="es-PE" b="1" dirty="0" smtClean="0">
                <a:solidFill>
                  <a:prstClr val="black"/>
                </a:solidFill>
                <a:latin typeface="Fd787931-Identity-H"/>
                <a:ea typeface="Calibri" panose="020F0502020204030204" pitchFamily="34" charset="0"/>
                <a:cs typeface="Fd787931-Identity-H"/>
              </a:rPr>
              <a:t>POSTURAS CRITICAS </a:t>
            </a:r>
            <a:r>
              <a:rPr lang="es-PE" b="1" dirty="0">
                <a:solidFill>
                  <a:prstClr val="black"/>
                </a:solidFill>
                <a:latin typeface="Fd787931-Identity-H"/>
                <a:ea typeface="Calibri" panose="020F0502020204030204" pitchFamily="34" charset="0"/>
                <a:cs typeface="Fd787931-Identity-H"/>
              </a:rPr>
              <a:t>ESCEPTICAS EN EL RENACIMIENTO </a:t>
            </a:r>
            <a:endParaRPr lang="es-PE"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1400" b="1" i="1" dirty="0" smtClean="0">
                <a:latin typeface="Fd787931-Identity-H"/>
                <a:ea typeface="Calibri" panose="020F0502020204030204" pitchFamily="34" charset="0"/>
                <a:cs typeface="Fd787931-Identity-H"/>
              </a:rPr>
              <a:t>1</a:t>
            </a:r>
            <a:r>
              <a:rPr lang="es-PE" sz="1400" b="1" i="1" dirty="0">
                <a:latin typeface="Fd787931-Identity-H"/>
                <a:ea typeface="Calibri" panose="020F0502020204030204" pitchFamily="34" charset="0"/>
                <a:cs typeface="Fd787931-Identity-H"/>
              </a:rPr>
              <a:t>.- No podemos saber por medios racionales, entonces el máximo árbitro es </a:t>
            </a:r>
            <a:r>
              <a:rPr lang="es-PE" sz="1400" b="1" i="1" dirty="0" smtClean="0">
                <a:latin typeface="Fd787931-Identity-H"/>
                <a:ea typeface="Calibri" panose="020F0502020204030204" pitchFamily="34" charset="0"/>
                <a:cs typeface="Fd787931-Identity-H"/>
              </a:rPr>
              <a:t>Dios.</a:t>
            </a:r>
            <a:endParaRPr lang="es-PE" sz="1400" b="1" i="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1400" b="1" i="1" dirty="0">
                <a:latin typeface="Fd787931-Identity-H"/>
                <a:ea typeface="Calibri" panose="020F0502020204030204" pitchFamily="34" charset="0"/>
                <a:cs typeface="Fd787931-Identity-H"/>
              </a:rPr>
              <a:t>2.- Las opiniones humanas son relativas al tipo de </a:t>
            </a:r>
            <a:r>
              <a:rPr lang="es-PE" sz="1400" b="1" i="1" dirty="0" smtClean="0">
                <a:latin typeface="Fd787931-Identity-H"/>
                <a:ea typeface="Calibri" panose="020F0502020204030204" pitchFamily="34" charset="0"/>
                <a:cs typeface="Fd787931-Identity-H"/>
              </a:rPr>
              <a:t>cultura </a:t>
            </a:r>
            <a:r>
              <a:rPr lang="es-PE" sz="1400" b="1" i="1" dirty="0">
                <a:latin typeface="Fd787931-Identity-H"/>
                <a:ea typeface="Calibri" panose="020F0502020204030204" pitchFamily="34" charset="0"/>
                <a:cs typeface="Fd787931-Identity-H"/>
              </a:rPr>
              <a:t>a que pertenece, los hombres del Viejo mundo tendrán una y los del Nuevo Mundo tendrán otra.</a:t>
            </a:r>
            <a:endParaRPr lang="es-PE" sz="1400" b="1" i="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PE" sz="1400" b="1" i="1" dirty="0">
                <a:latin typeface="Fd787931-Identity-H"/>
                <a:ea typeface="Calibri" panose="020F0502020204030204" pitchFamily="34" charset="0"/>
                <a:cs typeface="Fd787931-Identity-H"/>
              </a:rPr>
              <a:t>3.- Nuestra incapacidad de conocer las verdades finales podría invalidar todo conocimiento </a:t>
            </a:r>
            <a:r>
              <a:rPr lang="es-PE" sz="1400" b="1" i="1" dirty="0" smtClean="0">
                <a:latin typeface="Fd787931-Identity-H"/>
                <a:ea typeface="Calibri" panose="020F0502020204030204" pitchFamily="34" charset="0"/>
                <a:cs typeface="Fd787931-Identity-H"/>
              </a:rPr>
              <a:t>científico. </a:t>
            </a:r>
            <a:r>
              <a:rPr lang="es-PE" sz="1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s-PE" sz="1400"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POPKIN)</a:t>
            </a:r>
            <a:endParaRPr lang="es-PE" sz="14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PE" sz="14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p:cNvSpPr txBox="1"/>
          <p:nvPr/>
        </p:nvSpPr>
        <p:spPr>
          <a:xfrm>
            <a:off x="4146991" y="1807712"/>
            <a:ext cx="4916731" cy="646331"/>
          </a:xfrm>
          <a:prstGeom prst="rect">
            <a:avLst/>
          </a:prstGeom>
          <a:noFill/>
        </p:spPr>
        <p:txBody>
          <a:bodyPr wrap="none" rtlCol="0">
            <a:spAutoFit/>
          </a:bodyPr>
          <a:lstStyle/>
          <a:p>
            <a:r>
              <a:rPr lang="es-ES" b="1" u="sng" dirty="0" smtClean="0">
                <a:solidFill>
                  <a:srgbClr val="FF0000"/>
                </a:solidFill>
              </a:rPr>
              <a:t>Del griego </a:t>
            </a:r>
            <a:r>
              <a:rPr lang="es-ES" b="1" u="sng" dirty="0" err="1" smtClean="0">
                <a:solidFill>
                  <a:srgbClr val="FF0000"/>
                </a:solidFill>
              </a:rPr>
              <a:t>scepsis</a:t>
            </a:r>
            <a:r>
              <a:rPr lang="es-ES" b="1" u="sng" dirty="0" smtClean="0">
                <a:solidFill>
                  <a:srgbClr val="FF0000"/>
                </a:solidFill>
              </a:rPr>
              <a:t>, observación minuciosa</a:t>
            </a:r>
          </a:p>
          <a:p>
            <a:r>
              <a:rPr lang="es-ES" b="1" u="sng" dirty="0" smtClean="0">
                <a:solidFill>
                  <a:srgbClr val="FF0000"/>
                </a:solidFill>
              </a:rPr>
              <a:t>Reflexiva. </a:t>
            </a:r>
            <a:r>
              <a:rPr lang="es-ES" b="1" u="sng" dirty="0" err="1" smtClean="0">
                <a:solidFill>
                  <a:srgbClr val="FF0000"/>
                </a:solidFill>
              </a:rPr>
              <a:t>Pirrón</a:t>
            </a:r>
            <a:r>
              <a:rPr lang="es-ES" b="1" u="sng" dirty="0" smtClean="0">
                <a:solidFill>
                  <a:srgbClr val="FF0000"/>
                </a:solidFill>
              </a:rPr>
              <a:t> de Ellis </a:t>
            </a:r>
            <a:r>
              <a:rPr lang="es-ES" sz="1200" b="1" u="sng" dirty="0" smtClean="0"/>
              <a:t>(Grecia 360-270)</a:t>
            </a:r>
            <a:endParaRPr lang="es-PE" sz="1200" b="1" u="sng" dirty="0"/>
          </a:p>
        </p:txBody>
      </p:sp>
      <p:sp>
        <p:nvSpPr>
          <p:cNvPr id="14" name="AutoShape 2" descr="Resultado de imagen para pirr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7" name="AutoShape 4" descr="Resultado de imagen para pirr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8" name="Imagen 17"/>
          <p:cNvPicPr>
            <a:picLocks noChangeAspect="1"/>
          </p:cNvPicPr>
          <p:nvPr/>
        </p:nvPicPr>
        <p:blipFill>
          <a:blip r:embed="rId3"/>
          <a:stretch>
            <a:fillRect/>
          </a:stretch>
        </p:blipFill>
        <p:spPr>
          <a:xfrm>
            <a:off x="8244668" y="2448004"/>
            <a:ext cx="3334786" cy="4249639"/>
          </a:xfrm>
          <a:prstGeom prst="rect">
            <a:avLst/>
          </a:prstGeom>
        </p:spPr>
      </p:pic>
      <p:pic>
        <p:nvPicPr>
          <p:cNvPr id="19" name="Imagen 18"/>
          <p:cNvPicPr>
            <a:picLocks noChangeAspect="1"/>
          </p:cNvPicPr>
          <p:nvPr/>
        </p:nvPicPr>
        <p:blipFill>
          <a:blip r:embed="rId4"/>
          <a:stretch>
            <a:fillRect/>
          </a:stretch>
        </p:blipFill>
        <p:spPr>
          <a:xfrm>
            <a:off x="3993015" y="5047587"/>
            <a:ext cx="4028660" cy="1733197"/>
          </a:xfrm>
          <a:prstGeom prst="rect">
            <a:avLst/>
          </a:prstGeom>
        </p:spPr>
      </p:pic>
    </p:spTree>
    <p:extLst>
      <p:ext uri="{BB962C8B-B14F-4D97-AF65-F5344CB8AC3E}">
        <p14:creationId xmlns:p14="http://schemas.microsoft.com/office/powerpoint/2010/main" val="1362115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2800" u="sng" dirty="0" smtClean="0">
                <a:solidFill>
                  <a:schemeClr val="tx1"/>
                </a:solidFill>
              </a:rPr>
              <a:t>El modelo educativo de Montaigne</a:t>
            </a:r>
            <a:endParaRPr lang="es-ES" sz="28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4" name="AutoShape 2" descr="Resultado de imagen para imagenes de ricos y pob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sp>
        <p:nvSpPr>
          <p:cNvPr id="3" name="Rectángulo 2"/>
          <p:cNvSpPr/>
          <p:nvPr/>
        </p:nvSpPr>
        <p:spPr>
          <a:xfrm>
            <a:off x="922987" y="2266528"/>
            <a:ext cx="6096000" cy="1231106"/>
          </a:xfrm>
          <a:prstGeom prst="rect">
            <a:avLst/>
          </a:prstGeom>
        </p:spPr>
        <p:txBody>
          <a:bodyPr>
            <a:spAutoFit/>
          </a:bodyPr>
          <a:lstStyle/>
          <a:p>
            <a:pPr lvl="0" algn="just">
              <a:spcAft>
                <a:spcPts val="0"/>
              </a:spcAft>
            </a:pPr>
            <a:r>
              <a:rPr lang="es-ES" u="sng" dirty="0">
                <a:latin typeface="Times New Roman" panose="02020603050405020304" pitchFamily="18" charset="0"/>
                <a:ea typeface="Times New Roman" panose="02020603050405020304" pitchFamily="18" charset="0"/>
                <a:cs typeface="Times New Roman" panose="02020603050405020304" pitchFamily="18" charset="0"/>
              </a:rPr>
              <a:t>La educación como fin de toda ciencia </a:t>
            </a:r>
            <a:endParaRPr lang="es-PE" u="sng" dirty="0">
              <a:latin typeface="Times New Roman" panose="02020603050405020304" pitchFamily="18" charset="0"/>
              <a:ea typeface="Times New Roman" panose="02020603050405020304" pitchFamily="18" charset="0"/>
              <a:cs typeface="Times New Roman" panose="02020603050405020304" pitchFamily="18" charset="0"/>
            </a:endParaRPr>
          </a:p>
          <a:p>
            <a:r>
              <a:rPr lang="es-ES" sz="1400" b="1" dirty="0">
                <a:latin typeface="Times New Roman" panose="02020603050405020304" pitchFamily="18" charset="0"/>
                <a:ea typeface="Times New Roman" panose="02020603050405020304" pitchFamily="18" charset="0"/>
              </a:rPr>
              <a:t>Para Montaigne, la principal preocupación de todo pensar, incluido la filosófica debe ser la educación de los niños, “</a:t>
            </a:r>
            <a:r>
              <a:rPr lang="es-ES" sz="1400" b="1" i="1" dirty="0">
                <a:latin typeface="Times New Roman" panose="02020603050405020304" pitchFamily="18" charset="0"/>
                <a:ea typeface="Times New Roman" panose="02020603050405020304" pitchFamily="18" charset="0"/>
              </a:rPr>
              <a:t>La mayor y principal dificultad de la humana ciencia reside en la acertada dirección y educación de los niños…</a:t>
            </a:r>
            <a:r>
              <a:rPr lang="es-ES" sz="1400" b="1" dirty="0">
                <a:latin typeface="Times New Roman" panose="02020603050405020304" pitchFamily="18" charset="0"/>
                <a:ea typeface="Times New Roman" panose="02020603050405020304" pitchFamily="18" charset="0"/>
              </a:rPr>
              <a:t>” </a:t>
            </a:r>
            <a:endParaRPr lang="es-PE" sz="1400" b="1" dirty="0"/>
          </a:p>
        </p:txBody>
      </p:sp>
      <p:sp>
        <p:nvSpPr>
          <p:cNvPr id="4" name="Rectángulo 3"/>
          <p:cNvSpPr/>
          <p:nvPr/>
        </p:nvSpPr>
        <p:spPr>
          <a:xfrm>
            <a:off x="3048000" y="4930273"/>
            <a:ext cx="6096000" cy="1200329"/>
          </a:xfrm>
          <a:prstGeom prst="rect">
            <a:avLst/>
          </a:prstGeom>
        </p:spPr>
        <p:txBody>
          <a:bodyPr>
            <a:spAutoFit/>
          </a:bodyPr>
          <a:lstStyle/>
          <a:p>
            <a:pPr algn="just">
              <a:spcAft>
                <a:spcPts val="0"/>
              </a:spcAft>
            </a:pPr>
            <a:r>
              <a:rPr lang="es-ES" sz="1200" b="1" dirty="0" smtClean="0">
                <a:latin typeface="Times New Roman" panose="02020603050405020304" pitchFamily="18" charset="0"/>
                <a:ea typeface="Times New Roman" panose="02020603050405020304" pitchFamily="18" charset="0"/>
              </a:rPr>
              <a:t>EDUCACIÓN INTEGRAL</a:t>
            </a:r>
          </a:p>
          <a:p>
            <a:pPr algn="just">
              <a:spcAft>
                <a:spcPts val="0"/>
              </a:spcAft>
            </a:pPr>
            <a:r>
              <a:rPr lang="es-ES" sz="1200" b="1" dirty="0" smtClean="0">
                <a:latin typeface="Times New Roman" panose="02020603050405020304" pitchFamily="18" charset="0"/>
                <a:ea typeface="Times New Roman" panose="02020603050405020304" pitchFamily="18" charset="0"/>
              </a:rPr>
              <a:t>Fue </a:t>
            </a:r>
            <a:r>
              <a:rPr lang="es-ES" sz="1200" b="1" dirty="0">
                <a:latin typeface="Times New Roman" panose="02020603050405020304" pitchFamily="18" charset="0"/>
                <a:ea typeface="Times New Roman" panose="02020603050405020304" pitchFamily="18" charset="0"/>
              </a:rPr>
              <a:t>uno de los pioneros en sostener el concepto moderno de la formación integral de la persona en contraposición a la unicidad del hombre frente al hecho pedagógico, aquí, su lúcida sentencia: “</a:t>
            </a:r>
            <a:r>
              <a:rPr lang="es-ES" sz="1200" b="1" i="1" dirty="0">
                <a:latin typeface="Times New Roman" panose="02020603050405020304" pitchFamily="18" charset="0"/>
                <a:ea typeface="Times New Roman" panose="02020603050405020304" pitchFamily="18" charset="0"/>
              </a:rPr>
              <a:t>No es un alma, no es un cuerpo lo que se educa: es un hombre; es preciso no hacer de él dos.” </a:t>
            </a:r>
            <a:r>
              <a:rPr lang="es-ES" sz="1200" b="1" dirty="0">
                <a:latin typeface="Times New Roman" panose="02020603050405020304" pitchFamily="18" charset="0"/>
                <a:ea typeface="Times New Roman" panose="02020603050405020304" pitchFamily="18" charset="0"/>
              </a:rPr>
              <a:t>Sugería priorizar la formación, el entendimiento de la persona antes que la instrucción.</a:t>
            </a:r>
            <a:endParaRPr lang="es-PE" sz="1200" b="1" dirty="0">
              <a:effectLst/>
              <a:latin typeface="Times New Roman" panose="02020603050405020304" pitchFamily="18" charset="0"/>
              <a:ea typeface="Times New Roman" panose="02020603050405020304" pitchFamily="18" charset="0"/>
            </a:endParaRPr>
          </a:p>
        </p:txBody>
      </p:sp>
      <p:pic>
        <p:nvPicPr>
          <p:cNvPr id="2050" name="Picture 2" descr="Resultado de imagen para montaigne educador-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470" y="2120631"/>
            <a:ext cx="4002760" cy="293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31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2800" u="sng" dirty="0" smtClean="0">
                <a:solidFill>
                  <a:schemeClr val="tx1"/>
                </a:solidFill>
              </a:rPr>
              <a:t>El modelo educativo de Montaigne</a:t>
            </a:r>
            <a:endParaRPr lang="es-ES" sz="28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4" name="AutoShape 2" descr="Resultado de imagen para imagenes de ricos y pob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sp>
        <p:nvSpPr>
          <p:cNvPr id="6" name="Rectángulo 5"/>
          <p:cNvSpPr/>
          <p:nvPr/>
        </p:nvSpPr>
        <p:spPr>
          <a:xfrm>
            <a:off x="5379083" y="3860804"/>
            <a:ext cx="6096000" cy="1795876"/>
          </a:xfrm>
          <a:prstGeom prst="rect">
            <a:avLst/>
          </a:prstGeom>
        </p:spPr>
        <p:txBody>
          <a:bodyPr>
            <a:spAutoFit/>
          </a:bodyPr>
          <a:lstStyle/>
          <a:p>
            <a:pPr lvl="0" algn="just">
              <a:spcAft>
                <a:spcPts val="0"/>
              </a:spcAft>
            </a:pPr>
            <a:r>
              <a:rPr lang="es-ES" sz="2000" b="1" dirty="0">
                <a:latin typeface="Times New Roman" panose="02020603050405020304" pitchFamily="18" charset="0"/>
                <a:ea typeface="Times New Roman" panose="02020603050405020304" pitchFamily="18" charset="0"/>
                <a:cs typeface="Times New Roman" panose="02020603050405020304" pitchFamily="18" charset="0"/>
              </a:rPr>
              <a:t>La reflexión interior como método educativo </a:t>
            </a:r>
            <a:endParaRPr lang="es-PE"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 sz="1200" dirty="0">
                <a:latin typeface="Times New Roman" panose="02020603050405020304" pitchFamily="18" charset="0"/>
                <a:ea typeface="Times New Roman" panose="02020603050405020304" pitchFamily="18" charset="0"/>
              </a:rPr>
              <a:t> </a:t>
            </a:r>
            <a:r>
              <a:rPr lang="es-ES" sz="1400" b="1" dirty="0" smtClean="0">
                <a:latin typeface="Times New Roman" panose="02020603050405020304" pitchFamily="18" charset="0"/>
                <a:cs typeface="Times New Roman" panose="02020603050405020304" pitchFamily="18" charset="0"/>
              </a:rPr>
              <a:t>Parte </a:t>
            </a:r>
            <a:r>
              <a:rPr lang="es-ES" sz="1400" b="1" dirty="0">
                <a:latin typeface="Times New Roman" panose="02020603050405020304" pitchFamily="18" charset="0"/>
                <a:cs typeface="Times New Roman" panose="02020603050405020304" pitchFamily="18" charset="0"/>
              </a:rPr>
              <a:t>de definir que todos tenemos una vida espiritual interior, en donde residen muchas ideas y valores que determinan nuestros actos, el método consiste en reflexionar internamente, buscar racionalmente en nuestro interior el autoconocimiento y, en base a la autocrítica, conseguir la paz, y la salud.</a:t>
            </a:r>
            <a:endParaRPr lang="es-PE" sz="1400" b="1" dirty="0">
              <a:latin typeface="Times New Roman" panose="02020603050405020304" pitchFamily="18" charset="0"/>
              <a:cs typeface="Times New Roman" panose="02020603050405020304" pitchFamily="18" charset="0"/>
            </a:endParaRPr>
          </a:p>
          <a:p>
            <a:pPr algn="just">
              <a:lnSpc>
                <a:spcPct val="115000"/>
              </a:lnSpc>
              <a:spcAft>
                <a:spcPts val="1000"/>
              </a:spcAft>
            </a:pPr>
            <a:r>
              <a:rPr lang="es-ES" dirty="0"/>
              <a:t> </a:t>
            </a:r>
            <a:endParaRPr lang="es-PE" dirty="0">
              <a:effectLst/>
            </a:endParaRPr>
          </a:p>
        </p:txBody>
      </p:sp>
      <p:sp>
        <p:nvSpPr>
          <p:cNvPr id="15" name="Rectángulo 14"/>
          <p:cNvSpPr/>
          <p:nvPr/>
        </p:nvSpPr>
        <p:spPr>
          <a:xfrm>
            <a:off x="691168" y="1977351"/>
            <a:ext cx="6096000" cy="954107"/>
          </a:xfrm>
          <a:prstGeom prst="rect">
            <a:avLst/>
          </a:prstGeom>
        </p:spPr>
        <p:txBody>
          <a:bodyPr>
            <a:spAutoFit/>
          </a:bodyPr>
          <a:lstStyle/>
          <a:p>
            <a:r>
              <a:rPr lang="es-ES" sz="1400" b="1" dirty="0" smtClean="0">
                <a:latin typeface="Times New Roman" panose="02020603050405020304" pitchFamily="18" charset="0"/>
                <a:cs typeface="Times New Roman" panose="02020603050405020304" pitchFamily="18" charset="0"/>
              </a:rPr>
              <a:t>EDUCACIÓN ACTIVA, ANTES QUE INSTRUCTIVA</a:t>
            </a:r>
          </a:p>
          <a:p>
            <a:r>
              <a:rPr lang="es-ES" sz="1400" b="1" i="1" dirty="0" smtClean="0">
                <a:latin typeface="Times New Roman" panose="02020603050405020304" pitchFamily="18" charset="0"/>
                <a:cs typeface="Times New Roman" panose="02020603050405020304" pitchFamily="18" charset="0"/>
              </a:rPr>
              <a:t>Nuestro </a:t>
            </a:r>
            <a:r>
              <a:rPr lang="es-ES" sz="1400" b="1" i="1" dirty="0">
                <a:latin typeface="Times New Roman" panose="02020603050405020304" pitchFamily="18" charset="0"/>
                <a:cs typeface="Times New Roman" panose="02020603050405020304" pitchFamily="18" charset="0"/>
              </a:rPr>
              <a:t>niño [...] no le debe a la instrucción más que los quince o dieciséis </a:t>
            </a:r>
            <a:r>
              <a:rPr lang="es-ES" sz="1400" b="1" i="1" dirty="0" smtClean="0">
                <a:latin typeface="Times New Roman" panose="02020603050405020304" pitchFamily="18" charset="0"/>
                <a:cs typeface="Times New Roman" panose="02020603050405020304" pitchFamily="18" charset="0"/>
              </a:rPr>
              <a:t>primeros años</a:t>
            </a:r>
            <a:r>
              <a:rPr lang="es-ES" sz="1400" b="1" i="1" dirty="0">
                <a:latin typeface="Times New Roman" panose="02020603050405020304" pitchFamily="18" charset="0"/>
                <a:cs typeface="Times New Roman" panose="02020603050405020304" pitchFamily="18" charset="0"/>
              </a:rPr>
              <a:t>; el resto pertenece a la acción. Empleemos tan corto tiempo para </a:t>
            </a:r>
            <a:r>
              <a:rPr lang="es-ES" sz="1400" b="1" i="1" dirty="0" smtClean="0">
                <a:latin typeface="Times New Roman" panose="02020603050405020304" pitchFamily="18" charset="0"/>
                <a:cs typeface="Times New Roman" panose="02020603050405020304" pitchFamily="18" charset="0"/>
              </a:rPr>
              <a:t>las </a:t>
            </a:r>
            <a:r>
              <a:rPr lang="es-PE" sz="1400" b="1" i="1" dirty="0" smtClean="0">
                <a:latin typeface="Times New Roman" panose="02020603050405020304" pitchFamily="18" charset="0"/>
                <a:cs typeface="Times New Roman" panose="02020603050405020304" pitchFamily="18" charset="0"/>
              </a:rPr>
              <a:t>enseñanzas </a:t>
            </a:r>
            <a:r>
              <a:rPr lang="es-PE" sz="1400" b="1" i="1" dirty="0">
                <a:latin typeface="Times New Roman" panose="02020603050405020304" pitchFamily="18" charset="0"/>
                <a:cs typeface="Times New Roman" panose="02020603050405020304" pitchFamily="18" charset="0"/>
              </a:rPr>
              <a:t>necesarias. </a:t>
            </a:r>
          </a:p>
        </p:txBody>
      </p:sp>
      <p:pic>
        <p:nvPicPr>
          <p:cNvPr id="1026" name="Picture 2" descr="Resultado de imagen para montaigne educador-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702" y="3269260"/>
            <a:ext cx="4287327" cy="322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103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2800" u="sng" dirty="0" smtClean="0">
                <a:solidFill>
                  <a:schemeClr val="tx1"/>
                </a:solidFill>
              </a:rPr>
              <a:t>El modelo educativo de Montaigne</a:t>
            </a:r>
            <a:endParaRPr lang="es-ES" sz="28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4" name="AutoShape 2" descr="Resultado de imagen para imagenes de ricos y pob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sp>
        <p:nvSpPr>
          <p:cNvPr id="3" name="Rectángulo 2"/>
          <p:cNvSpPr/>
          <p:nvPr/>
        </p:nvSpPr>
        <p:spPr>
          <a:xfrm>
            <a:off x="781318" y="4177087"/>
            <a:ext cx="6096000" cy="2585323"/>
          </a:xfrm>
          <a:prstGeom prst="rect">
            <a:avLst/>
          </a:prstGeom>
        </p:spPr>
        <p:txBody>
          <a:bodyPr>
            <a:spAutoFit/>
          </a:bodyPr>
          <a:lstStyle/>
          <a:p>
            <a:pPr algn="just"/>
            <a:r>
              <a:rPr lang="es-ES" b="1" u="sng" dirty="0">
                <a:latin typeface="Times New Roman" panose="02020603050405020304" pitchFamily="18" charset="0"/>
                <a:cs typeface="Times New Roman" panose="02020603050405020304" pitchFamily="18" charset="0"/>
              </a:rPr>
              <a:t>Fortalecer el entendimiento mediante la búsqueda sincera y probada de </a:t>
            </a:r>
            <a:r>
              <a:rPr lang="es-ES" b="1" u="sng" dirty="0" smtClean="0">
                <a:latin typeface="Times New Roman" panose="02020603050405020304" pitchFamily="18" charset="0"/>
                <a:cs typeface="Times New Roman" panose="02020603050405020304" pitchFamily="18" charset="0"/>
              </a:rPr>
              <a:t>la </a:t>
            </a:r>
            <a:r>
              <a:rPr lang="es-PE" b="1" u="sng" dirty="0" smtClean="0">
                <a:latin typeface="Times New Roman" panose="02020603050405020304" pitchFamily="18" charset="0"/>
                <a:cs typeface="Times New Roman" panose="02020603050405020304" pitchFamily="18" charset="0"/>
              </a:rPr>
              <a:t>verdad</a:t>
            </a:r>
            <a:r>
              <a:rPr lang="es-PE" b="1" u="sng" dirty="0">
                <a:latin typeface="Times New Roman" panose="02020603050405020304" pitchFamily="18" charset="0"/>
                <a:cs typeface="Times New Roman" panose="02020603050405020304" pitchFamily="18" charset="0"/>
              </a:rPr>
              <a:t>. Que </a:t>
            </a:r>
            <a:r>
              <a:rPr lang="es-PE" b="1" u="sng" dirty="0" smtClean="0">
                <a:latin typeface="Times New Roman" panose="02020603050405020304" pitchFamily="18" charset="0"/>
                <a:cs typeface="Times New Roman" panose="02020603050405020304" pitchFamily="18" charset="0"/>
              </a:rPr>
              <a:t>incluye:</a:t>
            </a:r>
          </a:p>
          <a:p>
            <a:pPr algn="just"/>
            <a:r>
              <a:rPr lang="es-PE" sz="1400" b="1" dirty="0" smtClean="0">
                <a:latin typeface="Times New Roman" panose="02020603050405020304" pitchFamily="18" charset="0"/>
                <a:cs typeface="Times New Roman" panose="02020603050405020304" pitchFamily="18" charset="0"/>
              </a:rPr>
              <a:t>Evitar </a:t>
            </a:r>
            <a:r>
              <a:rPr lang="es-PE" sz="1400" b="1" dirty="0">
                <a:latin typeface="Times New Roman" panose="02020603050405020304" pitchFamily="18" charset="0"/>
                <a:cs typeface="Times New Roman" panose="02020603050405020304" pitchFamily="18" charset="0"/>
              </a:rPr>
              <a:t>el autoengaño.</a:t>
            </a:r>
          </a:p>
          <a:p>
            <a:pPr algn="just"/>
            <a:r>
              <a:rPr lang="es-ES" sz="1400" b="1" dirty="0" smtClean="0">
                <a:latin typeface="Times New Roman" panose="02020603050405020304" pitchFamily="18" charset="0"/>
                <a:cs typeface="Times New Roman" panose="02020603050405020304" pitchFamily="18" charset="0"/>
              </a:rPr>
              <a:t>Evitar </a:t>
            </a:r>
            <a:r>
              <a:rPr lang="es-ES" sz="1400" b="1" dirty="0">
                <a:latin typeface="Times New Roman" panose="02020603050405020304" pitchFamily="18" charset="0"/>
                <a:cs typeface="Times New Roman" panose="02020603050405020304" pitchFamily="18" charset="0"/>
              </a:rPr>
              <a:t>la vulgaridad de las modas sociales.</a:t>
            </a:r>
          </a:p>
          <a:p>
            <a:pPr algn="just"/>
            <a:r>
              <a:rPr lang="es-ES" sz="1400" b="1" dirty="0" smtClean="0">
                <a:latin typeface="Times New Roman" panose="02020603050405020304" pitchFamily="18" charset="0"/>
                <a:cs typeface="Times New Roman" panose="02020603050405020304" pitchFamily="18" charset="0"/>
              </a:rPr>
              <a:t>Cultivar </a:t>
            </a:r>
            <a:r>
              <a:rPr lang="es-ES" sz="1400" b="1" dirty="0">
                <a:latin typeface="Times New Roman" panose="02020603050405020304" pitchFamily="18" charset="0"/>
                <a:cs typeface="Times New Roman" panose="02020603050405020304" pitchFamily="18" charset="0"/>
              </a:rPr>
              <a:t>la capacidad de escucha.</a:t>
            </a:r>
          </a:p>
          <a:p>
            <a:pPr algn="just"/>
            <a:r>
              <a:rPr lang="es-PE" sz="1400" b="1" dirty="0" smtClean="0">
                <a:latin typeface="Times New Roman" panose="02020603050405020304" pitchFamily="18" charset="0"/>
                <a:cs typeface="Times New Roman" panose="02020603050405020304" pitchFamily="18" charset="0"/>
              </a:rPr>
              <a:t>Cultivar </a:t>
            </a:r>
            <a:r>
              <a:rPr lang="es-PE" sz="1400" b="1" dirty="0">
                <a:latin typeface="Times New Roman" panose="02020603050405020304" pitchFamily="18" charset="0"/>
                <a:cs typeface="Times New Roman" panose="02020603050405020304" pitchFamily="18" charset="0"/>
              </a:rPr>
              <a:t>la curiosidad.</a:t>
            </a:r>
          </a:p>
          <a:p>
            <a:pPr algn="just"/>
            <a:r>
              <a:rPr lang="es-PE" sz="1400" b="1" dirty="0" smtClean="0">
                <a:latin typeface="Times New Roman" panose="02020603050405020304" pitchFamily="18" charset="0"/>
                <a:cs typeface="Times New Roman" panose="02020603050405020304" pitchFamily="18" charset="0"/>
              </a:rPr>
              <a:t>Cultivar </a:t>
            </a:r>
            <a:r>
              <a:rPr lang="es-PE" sz="1400" b="1" dirty="0">
                <a:latin typeface="Times New Roman" panose="02020603050405020304" pitchFamily="18" charset="0"/>
                <a:cs typeface="Times New Roman" panose="02020603050405020304" pitchFamily="18" charset="0"/>
              </a:rPr>
              <a:t>la humildad.</a:t>
            </a:r>
          </a:p>
          <a:p>
            <a:pPr algn="just"/>
            <a:r>
              <a:rPr lang="es-ES" sz="1400" b="1" dirty="0" smtClean="0">
                <a:latin typeface="Times New Roman" panose="02020603050405020304" pitchFamily="18" charset="0"/>
                <a:cs typeface="Times New Roman" panose="02020603050405020304" pitchFamily="18" charset="0"/>
              </a:rPr>
              <a:t>Cultivar </a:t>
            </a:r>
            <a:r>
              <a:rPr lang="es-ES" sz="1400" b="1" dirty="0">
                <a:latin typeface="Times New Roman" panose="02020603050405020304" pitchFamily="18" charset="0"/>
                <a:cs typeface="Times New Roman" panose="02020603050405020304" pitchFamily="18" charset="0"/>
              </a:rPr>
              <a:t>la sinceridad y la honradez</a:t>
            </a:r>
            <a:r>
              <a:rPr lang="es-ES" sz="1400" b="1" dirty="0" smtClean="0">
                <a:latin typeface="Times New Roman" panose="02020603050405020304" pitchFamily="18" charset="0"/>
                <a:cs typeface="Times New Roman" panose="02020603050405020304" pitchFamily="18" charset="0"/>
              </a:rPr>
              <a:t>.</a:t>
            </a:r>
          </a:p>
          <a:p>
            <a:pPr algn="just"/>
            <a:r>
              <a:rPr lang="es-ES" sz="1400" b="1" dirty="0" smtClean="0">
                <a:latin typeface="Times New Roman" panose="02020603050405020304" pitchFamily="18" charset="0"/>
                <a:cs typeface="Times New Roman" panose="02020603050405020304" pitchFamily="18" charset="0"/>
              </a:rPr>
              <a:t>(</a:t>
            </a:r>
            <a:r>
              <a:rPr lang="es-ES" sz="1400" b="1" dirty="0" err="1" smtClean="0">
                <a:latin typeface="Times New Roman" panose="02020603050405020304" pitchFamily="18" charset="0"/>
                <a:cs typeface="Times New Roman" panose="02020603050405020304" pitchFamily="18" charset="0"/>
              </a:rPr>
              <a:t>Pag</a:t>
            </a:r>
            <a:r>
              <a:rPr lang="es-ES" sz="1400" b="1" dirty="0" smtClean="0">
                <a:latin typeface="Times New Roman" panose="02020603050405020304" pitchFamily="18" charset="0"/>
                <a:cs typeface="Times New Roman" panose="02020603050405020304" pitchFamily="18" charset="0"/>
              </a:rPr>
              <a:t>. 17. </a:t>
            </a:r>
            <a:r>
              <a:rPr lang="es-ES" sz="1400" b="1" dirty="0" err="1" smtClean="0">
                <a:latin typeface="Times New Roman" panose="02020603050405020304" pitchFamily="18" charset="0"/>
                <a:cs typeface="Times New Roman" panose="02020603050405020304" pitchFamily="18" charset="0"/>
              </a:rPr>
              <a:t>Penalva</a:t>
            </a:r>
            <a:r>
              <a:rPr lang="es-ES" sz="1400" b="1" dirty="0" smtClean="0">
                <a:latin typeface="Times New Roman" panose="02020603050405020304" pitchFamily="18" charset="0"/>
                <a:cs typeface="Times New Roman" panose="02020603050405020304" pitchFamily="18" charset="0"/>
              </a:rPr>
              <a:t>)</a:t>
            </a:r>
          </a:p>
          <a:p>
            <a:endParaRPr lang="es-ES" sz="1000" dirty="0">
              <a:latin typeface="StempelGaramond-Roman"/>
            </a:endParaRPr>
          </a:p>
          <a:p>
            <a:endParaRPr lang="es-PE" dirty="0"/>
          </a:p>
        </p:txBody>
      </p:sp>
      <p:sp>
        <p:nvSpPr>
          <p:cNvPr id="4" name="Rectángulo 3"/>
          <p:cNvSpPr/>
          <p:nvPr/>
        </p:nvSpPr>
        <p:spPr>
          <a:xfrm>
            <a:off x="1026017" y="2354498"/>
            <a:ext cx="6096000" cy="1231106"/>
          </a:xfrm>
          <a:prstGeom prst="rect">
            <a:avLst/>
          </a:prstGeom>
        </p:spPr>
        <p:txBody>
          <a:bodyPr>
            <a:spAutoFit/>
          </a:bodyPr>
          <a:lstStyle/>
          <a:p>
            <a:r>
              <a:rPr lang="es-PE" b="1" u="sng" dirty="0" smtClean="0">
                <a:latin typeface="Times New Roman" panose="02020603050405020304" pitchFamily="18" charset="0"/>
                <a:cs typeface="Times New Roman" panose="02020603050405020304" pitchFamily="18" charset="0"/>
              </a:rPr>
              <a:t>Cualidades del educador</a:t>
            </a:r>
            <a:r>
              <a:rPr lang="es-PE" b="1" u="sng" dirty="0">
                <a:latin typeface="Times New Roman" panose="02020603050405020304" pitchFamily="18" charset="0"/>
                <a:cs typeface="Times New Roman" panose="02020603050405020304" pitchFamily="18" charset="0"/>
              </a:rPr>
              <a:t>:</a:t>
            </a:r>
          </a:p>
          <a:p>
            <a:r>
              <a:rPr lang="es-PE" sz="1400" b="1" dirty="0">
                <a:latin typeface="Times New Roman" panose="02020603050405020304" pitchFamily="18" charset="0"/>
                <a:cs typeface="Times New Roman" panose="02020603050405020304" pitchFamily="18" charset="0"/>
              </a:rPr>
              <a:t>• Vocación.</a:t>
            </a:r>
          </a:p>
          <a:p>
            <a:r>
              <a:rPr lang="es-PE" sz="1400" b="1" dirty="0">
                <a:latin typeface="Times New Roman" panose="02020603050405020304" pitchFamily="18" charset="0"/>
                <a:cs typeface="Times New Roman" panose="02020603050405020304" pitchFamily="18" charset="0"/>
              </a:rPr>
              <a:t>• Virtud.</a:t>
            </a:r>
          </a:p>
          <a:p>
            <a:r>
              <a:rPr lang="es-PE" sz="1400" b="1" dirty="0">
                <a:latin typeface="Times New Roman" panose="02020603050405020304" pitchFamily="18" charset="0"/>
                <a:cs typeface="Times New Roman" panose="02020603050405020304" pitchFamily="18" charset="0"/>
              </a:rPr>
              <a:t>• Prudencia.</a:t>
            </a:r>
          </a:p>
          <a:p>
            <a:r>
              <a:rPr lang="es-PE" sz="1400" b="1" dirty="0">
                <a:latin typeface="Times New Roman" panose="02020603050405020304" pitchFamily="18" charset="0"/>
                <a:cs typeface="Times New Roman" panose="02020603050405020304" pitchFamily="18" charset="0"/>
              </a:rPr>
              <a:t>• Ciencia.</a:t>
            </a:r>
          </a:p>
        </p:txBody>
      </p:sp>
      <p:pic>
        <p:nvPicPr>
          <p:cNvPr id="3074" name="Picture 2" descr="Resultado de imagen para montaigne educador-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318" y="1926644"/>
            <a:ext cx="3608225" cy="483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53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2800" u="sng" dirty="0" smtClean="0">
                <a:solidFill>
                  <a:schemeClr val="tx1"/>
                </a:solidFill>
              </a:rPr>
              <a:t>El modelo educativo de Montaigne</a:t>
            </a:r>
            <a:endParaRPr lang="es-ES" sz="2800" u="sng"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4" name="AutoShape 2" descr="Resultado de imagen para imagenes de ricos y pob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solidFill>
                <a:prstClr val="black"/>
              </a:solidFill>
            </a:endParaRPr>
          </a:p>
        </p:txBody>
      </p:sp>
      <p:sp>
        <p:nvSpPr>
          <p:cNvPr id="7" name="Rectángulo 6"/>
          <p:cNvSpPr/>
          <p:nvPr/>
        </p:nvSpPr>
        <p:spPr>
          <a:xfrm>
            <a:off x="2597239" y="2265665"/>
            <a:ext cx="6096000" cy="3970318"/>
          </a:xfrm>
          <a:prstGeom prst="rect">
            <a:avLst/>
          </a:prstGeom>
        </p:spPr>
        <p:txBody>
          <a:bodyPr>
            <a:spAutoFit/>
          </a:bodyPr>
          <a:lstStyle/>
          <a:p>
            <a:pPr algn="just"/>
            <a:r>
              <a:rPr lang="es-ES" b="1" dirty="0">
                <a:solidFill>
                  <a:prstClr val="black"/>
                </a:solidFill>
                <a:latin typeface="Times New Roman" panose="02020603050405020304" pitchFamily="18" charset="0"/>
                <a:cs typeface="Times New Roman" panose="02020603050405020304" pitchFamily="18" charset="0"/>
              </a:rPr>
              <a:t>Por tanto, ni la enseñanza es puramente una cuestión de instrumentos </a:t>
            </a:r>
            <a:r>
              <a:rPr lang="es-ES" b="1" dirty="0" smtClean="0">
                <a:solidFill>
                  <a:prstClr val="black"/>
                </a:solidFill>
                <a:latin typeface="Times New Roman" panose="02020603050405020304" pitchFamily="18" charset="0"/>
                <a:cs typeface="Times New Roman" panose="02020603050405020304" pitchFamily="18" charset="0"/>
              </a:rPr>
              <a:t>cognitivos</a:t>
            </a:r>
            <a:r>
              <a:rPr lang="es-ES" b="1" dirty="0">
                <a:solidFill>
                  <a:prstClr val="black"/>
                </a:solidFill>
                <a:latin typeface="Times New Roman" panose="02020603050405020304" pitchFamily="18" charset="0"/>
                <a:cs typeface="Times New Roman" panose="02020603050405020304" pitchFamily="18" charset="0"/>
              </a:rPr>
              <a:t>, ni el concepto mismo de «inteligencia» es </a:t>
            </a:r>
            <a:r>
              <a:rPr lang="es-ES" b="1" dirty="0" err="1">
                <a:solidFill>
                  <a:prstClr val="black"/>
                </a:solidFill>
                <a:latin typeface="Times New Roman" panose="02020603050405020304" pitchFamily="18" charset="0"/>
                <a:cs typeface="Times New Roman" panose="02020603050405020304" pitchFamily="18" charset="0"/>
              </a:rPr>
              <a:t>solipsista</a:t>
            </a:r>
            <a:r>
              <a:rPr lang="es-ES" b="1" dirty="0">
                <a:solidFill>
                  <a:prstClr val="black"/>
                </a:solidFill>
                <a:latin typeface="Times New Roman" panose="02020603050405020304" pitchFamily="18" charset="0"/>
                <a:cs typeface="Times New Roman" panose="02020603050405020304" pitchFamily="18" charset="0"/>
              </a:rPr>
              <a:t>. Lo que entra en </a:t>
            </a:r>
            <a:r>
              <a:rPr lang="es-ES" b="1" dirty="0" smtClean="0">
                <a:solidFill>
                  <a:prstClr val="black"/>
                </a:solidFill>
                <a:latin typeface="Times New Roman" panose="02020603050405020304" pitchFamily="18" charset="0"/>
                <a:cs typeface="Times New Roman" panose="02020603050405020304" pitchFamily="18" charset="0"/>
              </a:rPr>
              <a:t>juego en </a:t>
            </a:r>
            <a:r>
              <a:rPr lang="es-ES" b="1" dirty="0">
                <a:solidFill>
                  <a:prstClr val="black"/>
                </a:solidFill>
                <a:latin typeface="Times New Roman" panose="02020603050405020304" pitchFamily="18" charset="0"/>
                <a:cs typeface="Times New Roman" panose="02020603050405020304" pitchFamily="18" charset="0"/>
              </a:rPr>
              <a:t>el proceso de la enseñanza es una </a:t>
            </a:r>
            <a:r>
              <a:rPr lang="es-ES" b="1" i="1" dirty="0">
                <a:solidFill>
                  <a:prstClr val="black"/>
                </a:solidFill>
                <a:latin typeface="Times New Roman" panose="02020603050405020304" pitchFamily="18" charset="0"/>
                <a:cs typeface="Times New Roman" panose="02020603050405020304" pitchFamily="18" charset="0"/>
              </a:rPr>
              <a:t>relación</a:t>
            </a:r>
            <a:r>
              <a:rPr lang="es-ES" b="1" dirty="0">
                <a:solidFill>
                  <a:prstClr val="black"/>
                </a:solidFill>
                <a:latin typeface="Times New Roman" panose="02020603050405020304" pitchFamily="18" charset="0"/>
                <a:cs typeface="Times New Roman" panose="02020603050405020304" pitchFamily="18" charset="0"/>
              </a:rPr>
              <a:t>, y una relación </a:t>
            </a:r>
            <a:r>
              <a:rPr lang="es-ES" b="1" i="1" dirty="0">
                <a:solidFill>
                  <a:prstClr val="black"/>
                </a:solidFill>
                <a:latin typeface="Times New Roman" panose="02020603050405020304" pitchFamily="18" charset="0"/>
                <a:cs typeface="Times New Roman" panose="02020603050405020304" pitchFamily="18" charset="0"/>
              </a:rPr>
              <a:t>entre personas</a:t>
            </a:r>
            <a:r>
              <a:rPr lang="es-ES" b="1" dirty="0">
                <a:solidFill>
                  <a:prstClr val="black"/>
                </a:solidFill>
                <a:latin typeface="Times New Roman" panose="02020603050405020304" pitchFamily="18" charset="0"/>
                <a:cs typeface="Times New Roman" panose="02020603050405020304" pitchFamily="18" charset="0"/>
              </a:rPr>
              <a:t>. </a:t>
            </a:r>
            <a:r>
              <a:rPr lang="es-ES" b="1" dirty="0" smtClean="0">
                <a:solidFill>
                  <a:prstClr val="black"/>
                </a:solidFill>
                <a:latin typeface="Times New Roman" panose="02020603050405020304" pitchFamily="18" charset="0"/>
                <a:cs typeface="Times New Roman" panose="02020603050405020304" pitchFamily="18" charset="0"/>
              </a:rPr>
              <a:t>El maestro </a:t>
            </a:r>
            <a:r>
              <a:rPr lang="es-ES" b="1" dirty="0">
                <a:solidFill>
                  <a:prstClr val="black"/>
                </a:solidFill>
                <a:latin typeface="Times New Roman" panose="02020603050405020304" pitchFamily="18" charset="0"/>
                <a:cs typeface="Times New Roman" panose="02020603050405020304" pitchFamily="18" charset="0"/>
              </a:rPr>
              <a:t>no es un mero orientador, sino un incitador: en su misma </a:t>
            </a:r>
            <a:r>
              <a:rPr lang="es-ES" b="1" dirty="0" smtClean="0">
                <a:solidFill>
                  <a:prstClr val="black"/>
                </a:solidFill>
                <a:latin typeface="Times New Roman" panose="02020603050405020304" pitchFamily="18" charset="0"/>
                <a:cs typeface="Times New Roman" panose="02020603050405020304" pitchFamily="18" charset="0"/>
              </a:rPr>
              <a:t>búsqueda por </a:t>
            </a:r>
            <a:r>
              <a:rPr lang="es-ES" b="1" dirty="0">
                <a:solidFill>
                  <a:prstClr val="black"/>
                </a:solidFill>
                <a:latin typeface="Times New Roman" panose="02020603050405020304" pitchFamily="18" charset="0"/>
                <a:cs typeface="Times New Roman" panose="02020603050405020304" pitchFamily="18" charset="0"/>
              </a:rPr>
              <a:t>esclarecer la </a:t>
            </a:r>
            <a:r>
              <a:rPr lang="es-ES" b="1" i="1" dirty="0">
                <a:solidFill>
                  <a:prstClr val="black"/>
                </a:solidFill>
                <a:latin typeface="Times New Roman" panose="02020603050405020304" pitchFamily="18" charset="0"/>
                <a:cs typeface="Times New Roman" panose="02020603050405020304" pitchFamily="18" charset="0"/>
              </a:rPr>
              <a:t>vida </a:t>
            </a:r>
            <a:r>
              <a:rPr lang="es-ES" b="1" dirty="0">
                <a:solidFill>
                  <a:prstClr val="black"/>
                </a:solidFill>
                <a:latin typeface="Times New Roman" panose="02020603050405020304" pitchFamily="18" charset="0"/>
                <a:cs typeface="Times New Roman" panose="02020603050405020304" pitchFamily="18" charset="0"/>
              </a:rPr>
              <a:t>en sí, impulsa al alumno dentro de sí para que </a:t>
            </a:r>
            <a:r>
              <a:rPr lang="es-ES" b="1" dirty="0" smtClean="0">
                <a:solidFill>
                  <a:prstClr val="black"/>
                </a:solidFill>
                <a:latin typeface="Times New Roman" panose="02020603050405020304" pitchFamily="18" charset="0"/>
                <a:cs typeface="Times New Roman" panose="02020603050405020304" pitchFamily="18" charset="0"/>
              </a:rPr>
              <a:t>realice esta </a:t>
            </a:r>
            <a:r>
              <a:rPr lang="es-ES" b="1" dirty="0">
                <a:solidFill>
                  <a:prstClr val="black"/>
                </a:solidFill>
                <a:latin typeface="Times New Roman" panose="02020603050405020304" pitchFamily="18" charset="0"/>
                <a:cs typeface="Times New Roman" panose="02020603050405020304" pitchFamily="18" charset="0"/>
              </a:rPr>
              <a:t>misma búsqueda. Pero el protagonista de la enseñanza no es ni el </a:t>
            </a:r>
            <a:r>
              <a:rPr lang="es-ES" b="1" dirty="0" smtClean="0">
                <a:solidFill>
                  <a:prstClr val="black"/>
                </a:solidFill>
                <a:latin typeface="Times New Roman" panose="02020603050405020304" pitchFamily="18" charset="0"/>
                <a:cs typeface="Times New Roman" panose="02020603050405020304" pitchFamily="18" charset="0"/>
              </a:rPr>
              <a:t>sujeto maestro ni </a:t>
            </a:r>
            <a:r>
              <a:rPr lang="es-ES" b="1" dirty="0">
                <a:solidFill>
                  <a:prstClr val="black"/>
                </a:solidFill>
                <a:latin typeface="Times New Roman" panose="02020603050405020304" pitchFamily="18" charset="0"/>
                <a:cs typeface="Times New Roman" panose="02020603050405020304" pitchFamily="18" charset="0"/>
              </a:rPr>
              <a:t>el sujeto-alumno, sino la </a:t>
            </a:r>
            <a:r>
              <a:rPr lang="es-ES" b="1" i="1" dirty="0">
                <a:solidFill>
                  <a:prstClr val="black"/>
                </a:solidFill>
                <a:latin typeface="Times New Roman" panose="02020603050405020304" pitchFamily="18" charset="0"/>
                <a:cs typeface="Times New Roman" panose="02020603050405020304" pitchFamily="18" charset="0"/>
              </a:rPr>
              <a:t>búsqueda</a:t>
            </a:r>
            <a:r>
              <a:rPr lang="es-ES" b="1" dirty="0">
                <a:solidFill>
                  <a:prstClr val="black"/>
                </a:solidFill>
                <a:latin typeface="Times New Roman" panose="02020603050405020304" pitchFamily="18" charset="0"/>
                <a:cs typeface="Times New Roman" panose="02020603050405020304" pitchFamily="18" charset="0"/>
              </a:rPr>
              <a:t>. La inteligencia no se </a:t>
            </a:r>
            <a:r>
              <a:rPr lang="es-ES" b="1" dirty="0" smtClean="0">
                <a:solidFill>
                  <a:prstClr val="black"/>
                </a:solidFill>
                <a:latin typeface="Times New Roman" panose="02020603050405020304" pitchFamily="18" charset="0"/>
                <a:cs typeface="Times New Roman" panose="02020603050405020304" pitchFamily="18" charset="0"/>
              </a:rPr>
              <a:t>constituye por </a:t>
            </a:r>
            <a:r>
              <a:rPr lang="es-ES" b="1" dirty="0">
                <a:solidFill>
                  <a:prstClr val="black"/>
                </a:solidFill>
                <a:latin typeface="Times New Roman" panose="02020603050405020304" pitchFamily="18" charset="0"/>
                <a:cs typeface="Times New Roman" panose="02020603050405020304" pitchFamily="18" charset="0"/>
              </a:rPr>
              <a:t>su referencia a sus propias estructuras cognitivas, sino por su referencia </a:t>
            </a:r>
            <a:r>
              <a:rPr lang="es-ES" b="1" dirty="0" smtClean="0">
                <a:solidFill>
                  <a:prstClr val="black"/>
                </a:solidFill>
                <a:latin typeface="Times New Roman" panose="02020603050405020304" pitchFamily="18" charset="0"/>
                <a:cs typeface="Times New Roman" panose="02020603050405020304" pitchFamily="18" charset="0"/>
              </a:rPr>
              <a:t>a la </a:t>
            </a:r>
            <a:r>
              <a:rPr lang="es-ES" b="1" dirty="0">
                <a:solidFill>
                  <a:prstClr val="black"/>
                </a:solidFill>
                <a:latin typeface="Times New Roman" panose="02020603050405020304" pitchFamily="18" charset="0"/>
                <a:cs typeface="Times New Roman" panose="02020603050405020304" pitchFamily="18" charset="0"/>
              </a:rPr>
              <a:t>verdad. El hombre es un ser referido a, en camino hacia, y este recorrido </a:t>
            </a:r>
            <a:r>
              <a:rPr lang="es-ES" b="1" dirty="0" smtClean="0">
                <a:solidFill>
                  <a:prstClr val="black"/>
                </a:solidFill>
                <a:latin typeface="Times New Roman" panose="02020603050405020304" pitchFamily="18" charset="0"/>
                <a:cs typeface="Times New Roman" panose="02020603050405020304" pitchFamily="18" charset="0"/>
              </a:rPr>
              <a:t>lo transita </a:t>
            </a:r>
            <a:r>
              <a:rPr lang="es-ES" b="1" dirty="0">
                <a:solidFill>
                  <a:prstClr val="black"/>
                </a:solidFill>
                <a:latin typeface="Times New Roman" panose="02020603050405020304" pitchFamily="18" charset="0"/>
                <a:cs typeface="Times New Roman" panose="02020603050405020304" pitchFamily="18" charset="0"/>
              </a:rPr>
              <a:t>en la compañía y el cuidado del maestro</a:t>
            </a:r>
            <a:r>
              <a:rPr lang="es-ES" b="1" dirty="0" smtClean="0">
                <a:solidFill>
                  <a:prstClr val="black"/>
                </a:solidFill>
                <a:latin typeface="Times New Roman" panose="02020603050405020304" pitchFamily="18" charset="0"/>
                <a:cs typeface="Times New Roman" panose="02020603050405020304" pitchFamily="18" charset="0"/>
              </a:rPr>
              <a:t>. </a:t>
            </a:r>
            <a:r>
              <a:rPr lang="es-ES" sz="1200" b="1" dirty="0" err="1" smtClean="0">
                <a:solidFill>
                  <a:prstClr val="black"/>
                </a:solidFill>
                <a:latin typeface="Times New Roman" panose="02020603050405020304" pitchFamily="18" charset="0"/>
                <a:cs typeface="Times New Roman" panose="02020603050405020304" pitchFamily="18" charset="0"/>
              </a:rPr>
              <a:t>Pag</a:t>
            </a:r>
            <a:r>
              <a:rPr lang="es-ES" sz="1200" b="1" dirty="0" smtClean="0">
                <a:solidFill>
                  <a:prstClr val="black"/>
                </a:solidFill>
                <a:latin typeface="Times New Roman" panose="02020603050405020304" pitchFamily="18" charset="0"/>
                <a:cs typeface="Times New Roman" panose="02020603050405020304" pitchFamily="18" charset="0"/>
              </a:rPr>
              <a:t>. 18. </a:t>
            </a:r>
            <a:r>
              <a:rPr lang="es-ES" sz="1200" b="1" dirty="0" err="1" smtClean="0">
                <a:solidFill>
                  <a:prstClr val="black"/>
                </a:solidFill>
                <a:latin typeface="Times New Roman" panose="02020603050405020304" pitchFamily="18" charset="0"/>
                <a:cs typeface="Times New Roman" panose="02020603050405020304" pitchFamily="18" charset="0"/>
              </a:rPr>
              <a:t>Penalva</a:t>
            </a:r>
            <a:r>
              <a:rPr lang="es-ES" sz="1200" b="1" dirty="0" smtClean="0">
                <a:solidFill>
                  <a:prstClr val="black"/>
                </a:solidFill>
                <a:latin typeface="StempelGaramond-Roman"/>
              </a:rPr>
              <a:t>. </a:t>
            </a:r>
            <a:endParaRPr lang="es-PE" sz="1200" b="1" dirty="0">
              <a:solidFill>
                <a:prstClr val="black"/>
              </a:solidFill>
            </a:endParaRPr>
          </a:p>
        </p:txBody>
      </p:sp>
    </p:spTree>
    <p:extLst>
      <p:ext uri="{BB962C8B-B14F-4D97-AF65-F5344CB8AC3E}">
        <p14:creationId xmlns:p14="http://schemas.microsoft.com/office/powerpoint/2010/main" val="3605879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a:xfrm>
            <a:off x="1920240" y="-114370"/>
            <a:ext cx="8770571" cy="1345269"/>
          </a:xfrm>
        </p:spPr>
        <p:txBody>
          <a:bodyPr>
            <a:normAutofit/>
          </a:bodyPr>
          <a:lstStyle/>
          <a:p>
            <a:r>
              <a:rPr lang="es-ES" sz="1800" dirty="0">
                <a:solidFill>
                  <a:schemeClr val="tx1"/>
                </a:solidFill>
              </a:rPr>
              <a:t>BIBLIOGRAFÍA</a:t>
            </a: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xmlns="" id="{C37C303A-210A-4737-8385-4CFA9B4FD46C}"/>
              </a:ext>
            </a:extLst>
          </p:cNvPr>
          <p:cNvSpPr>
            <a:spLocks noGrp="1"/>
          </p:cNvSpPr>
          <p:nvPr>
            <p:ph idx="1"/>
          </p:nvPr>
        </p:nvSpPr>
        <p:spPr>
          <a:xfrm>
            <a:off x="979337" y="1131989"/>
            <a:ext cx="10854854" cy="3651504"/>
          </a:xfrm>
        </p:spPr>
        <p:txBody>
          <a:bodyPr>
            <a:noAutofit/>
          </a:bodyPr>
          <a:lstStyle/>
          <a:p>
            <a:pPr marL="171450" indent="-171450">
              <a:buFontTx/>
              <a:buChar char="-"/>
            </a:pPr>
            <a:r>
              <a:rPr lang="es-ES" sz="1200" b="1" dirty="0" err="1" smtClean="0">
                <a:effectLst/>
                <a:latin typeface="Times New Roman" panose="02020603050405020304" pitchFamily="18" charset="0"/>
                <a:ea typeface="Times New Roman" panose="02020603050405020304" pitchFamily="18" charset="0"/>
              </a:rPr>
              <a:t>Burckhardt</a:t>
            </a:r>
            <a:r>
              <a:rPr lang="es-ES" sz="1200" b="1" dirty="0">
                <a:effectLst/>
                <a:latin typeface="Times New Roman" panose="02020603050405020304" pitchFamily="18" charset="0"/>
                <a:ea typeface="Times New Roman" panose="02020603050405020304" pitchFamily="18" charset="0"/>
              </a:rPr>
              <a:t>, Jacob, </a:t>
            </a:r>
            <a:r>
              <a:rPr lang="es-ES" sz="1200" b="1" i="1" u="sng" dirty="0">
                <a:effectLst/>
                <a:latin typeface="Times New Roman" panose="02020603050405020304" pitchFamily="18" charset="0"/>
                <a:ea typeface="Times New Roman" panose="02020603050405020304" pitchFamily="18" charset="0"/>
              </a:rPr>
              <a:t>La cultura del Renacimiento en Italia.</a:t>
            </a:r>
            <a:r>
              <a:rPr lang="es-ES" sz="1200" b="1" dirty="0">
                <a:effectLst/>
                <a:latin typeface="Times New Roman" panose="02020603050405020304" pitchFamily="18" charset="0"/>
                <a:ea typeface="Times New Roman" panose="02020603050405020304" pitchFamily="18" charset="0"/>
              </a:rPr>
              <a:t> Edit. </a:t>
            </a:r>
            <a:r>
              <a:rPr lang="es-ES" sz="1200" b="1" dirty="0" err="1">
                <a:effectLst/>
                <a:latin typeface="Times New Roman" panose="02020603050405020304" pitchFamily="18" charset="0"/>
                <a:ea typeface="Times New Roman" panose="02020603050405020304" pitchFamily="18" charset="0"/>
              </a:rPr>
              <a:t>Sarpe</a:t>
            </a:r>
            <a:r>
              <a:rPr lang="es-ES" sz="1200" b="1" dirty="0">
                <a:effectLst/>
                <a:latin typeface="Times New Roman" panose="02020603050405020304" pitchFamily="18" charset="0"/>
                <a:ea typeface="Times New Roman" panose="02020603050405020304" pitchFamily="18" charset="0"/>
              </a:rPr>
              <a:t>, Madrid 1985</a:t>
            </a:r>
            <a:r>
              <a:rPr lang="es-ES" sz="1200" b="1" dirty="0" smtClean="0">
                <a:effectLst/>
                <a:latin typeface="Times New Roman" panose="02020603050405020304" pitchFamily="18" charset="0"/>
                <a:ea typeface="Times New Roman" panose="02020603050405020304" pitchFamily="18" charset="0"/>
              </a:rPr>
              <a:t>.</a:t>
            </a:r>
          </a:p>
          <a:p>
            <a:pPr marL="171450" indent="-171450">
              <a:buFontTx/>
              <a:buChar char="-"/>
            </a:pPr>
            <a:r>
              <a:rPr lang="es-ES" sz="1200" b="1" dirty="0" smtClean="0">
                <a:latin typeface="Times New Roman" panose="02020603050405020304" pitchFamily="18" charset="0"/>
                <a:ea typeface="Times New Roman" panose="02020603050405020304" pitchFamily="18" charset="0"/>
              </a:rPr>
              <a:t>De </a:t>
            </a:r>
            <a:r>
              <a:rPr lang="es-ES" sz="1200" b="1" dirty="0" err="1" smtClean="0">
                <a:latin typeface="Times New Roman" panose="02020603050405020304" pitchFamily="18" charset="0"/>
                <a:ea typeface="Times New Roman" panose="02020603050405020304" pitchFamily="18" charset="0"/>
              </a:rPr>
              <a:t>Olaso</a:t>
            </a:r>
            <a:r>
              <a:rPr lang="es-ES" sz="1200" b="1" dirty="0" smtClean="0">
                <a:latin typeface="Times New Roman" panose="02020603050405020304" pitchFamily="18" charset="0"/>
                <a:ea typeface="Times New Roman" panose="02020603050405020304" pitchFamily="18" charset="0"/>
              </a:rPr>
              <a:t>, Ezequiel. (1994). </a:t>
            </a:r>
            <a:r>
              <a:rPr lang="es-ES" sz="1200" b="1" i="1" dirty="0" smtClean="0">
                <a:latin typeface="Times New Roman" panose="02020603050405020304" pitchFamily="18" charset="0"/>
                <a:ea typeface="Times New Roman" panose="02020603050405020304" pitchFamily="18" charset="0"/>
              </a:rPr>
              <a:t>El escepticismo antiguo en la génesis y desarrollo de la filosofía moderna. </a:t>
            </a:r>
            <a:r>
              <a:rPr lang="es-ES" sz="1200" b="1" dirty="0" smtClean="0">
                <a:latin typeface="Times New Roman" panose="02020603050405020304" pitchFamily="18" charset="0"/>
                <a:ea typeface="Times New Roman" panose="02020603050405020304" pitchFamily="18" charset="0"/>
              </a:rPr>
              <a:t>Madrid. Edit. </a:t>
            </a:r>
            <a:r>
              <a:rPr lang="es-ES" sz="1200" b="1" dirty="0" err="1" smtClean="0">
                <a:latin typeface="Times New Roman" panose="02020603050405020304" pitchFamily="18" charset="0"/>
                <a:ea typeface="Times New Roman" panose="02020603050405020304" pitchFamily="18" charset="0"/>
              </a:rPr>
              <a:t>Trotta</a:t>
            </a:r>
            <a:r>
              <a:rPr lang="es-ES" sz="1200" b="1" dirty="0" smtClean="0">
                <a:latin typeface="Times New Roman" panose="02020603050405020304" pitchFamily="18" charset="0"/>
                <a:ea typeface="Times New Roman" panose="02020603050405020304" pitchFamily="18" charset="0"/>
              </a:rPr>
              <a:t>. S.A.</a:t>
            </a:r>
          </a:p>
          <a:p>
            <a:pPr marL="171450" indent="-171450">
              <a:buFontTx/>
              <a:buChar char="-"/>
            </a:pPr>
            <a:r>
              <a:rPr lang="es-ES" sz="1200" b="1" dirty="0" err="1" smtClean="0">
                <a:effectLst/>
                <a:latin typeface="Times New Roman" panose="02020603050405020304" pitchFamily="18" charset="0"/>
                <a:ea typeface="Times New Roman" panose="02020603050405020304" pitchFamily="18" charset="0"/>
              </a:rPr>
              <a:t>Gerbi</a:t>
            </a:r>
            <a:r>
              <a:rPr lang="es-ES" sz="1200" b="1" dirty="0">
                <a:effectLst/>
                <a:latin typeface="Times New Roman" panose="02020603050405020304" pitchFamily="18" charset="0"/>
                <a:ea typeface="Times New Roman" panose="02020603050405020304" pitchFamily="18" charset="0"/>
              </a:rPr>
              <a:t>, Antonello, </a:t>
            </a:r>
            <a:r>
              <a:rPr lang="es-ES" sz="1200" b="1" i="1" u="sng" dirty="0">
                <a:effectLst/>
                <a:latin typeface="Times New Roman" panose="02020603050405020304" pitchFamily="18" charset="0"/>
                <a:ea typeface="Times New Roman" panose="02020603050405020304" pitchFamily="18" charset="0"/>
              </a:rPr>
              <a:t>Viejas Polémicas sobre el Nuevo Mundo</a:t>
            </a:r>
            <a:r>
              <a:rPr lang="es-ES" sz="1200" b="1" dirty="0">
                <a:effectLst/>
                <a:latin typeface="Times New Roman" panose="02020603050405020304" pitchFamily="18" charset="0"/>
                <a:ea typeface="Times New Roman" panose="02020603050405020304" pitchFamily="18" charset="0"/>
              </a:rPr>
              <a:t>, Banco de Crédito del Perú, Lima 1946.</a:t>
            </a:r>
            <a:endParaRPr lang="es-PE" sz="1200" b="1" dirty="0">
              <a:effectLst/>
              <a:latin typeface="Times New Roman" panose="02020603050405020304" pitchFamily="18" charset="0"/>
              <a:ea typeface="Times New Roman" panose="02020603050405020304" pitchFamily="18" charset="0"/>
            </a:endParaRPr>
          </a:p>
          <a:p>
            <a:r>
              <a:rPr lang="es-ES" sz="1200" b="1" dirty="0">
                <a:effectLst/>
                <a:latin typeface="Times New Roman" panose="02020603050405020304" pitchFamily="18" charset="0"/>
                <a:ea typeface="Times New Roman" panose="02020603050405020304" pitchFamily="18" charset="0"/>
              </a:rPr>
              <a:t>- Gombrich, Ernest, </a:t>
            </a:r>
            <a:r>
              <a:rPr lang="es-ES" sz="1200" b="1" i="1" u="sng" dirty="0">
                <a:effectLst/>
                <a:latin typeface="Times New Roman" panose="02020603050405020304" pitchFamily="18" charset="0"/>
                <a:ea typeface="Times New Roman" panose="02020603050405020304" pitchFamily="18" charset="0"/>
              </a:rPr>
              <a:t>Breve historia del Mundo.</a:t>
            </a:r>
            <a:r>
              <a:rPr lang="es-ES" sz="1200" b="1" dirty="0">
                <a:effectLst/>
                <a:latin typeface="Times New Roman" panose="02020603050405020304" pitchFamily="18" charset="0"/>
                <a:ea typeface="Times New Roman" panose="02020603050405020304" pitchFamily="18" charset="0"/>
              </a:rPr>
              <a:t> Edit. Península  S.A. Barcelona 2005.</a:t>
            </a:r>
          </a:p>
          <a:p>
            <a:pPr marL="171450" indent="-171450">
              <a:buFontTx/>
              <a:buChar char="-"/>
            </a:pPr>
            <a:r>
              <a:rPr lang="es-PE" sz="1200" b="1" dirty="0">
                <a:effectLst/>
                <a:latin typeface="Times New Roman" panose="02020603050405020304" pitchFamily="18" charset="0"/>
                <a:ea typeface="Times New Roman" panose="02020603050405020304" pitchFamily="18" charset="0"/>
              </a:rPr>
              <a:t>Hegel, Georg Wilhelm Friedrich, </a:t>
            </a:r>
            <a:r>
              <a:rPr lang="es-ES" sz="1200" b="1" i="1" u="sng" dirty="0">
                <a:effectLst/>
                <a:latin typeface="Times New Roman" panose="02020603050405020304" pitchFamily="18" charset="0"/>
                <a:ea typeface="Times New Roman" panose="02020603050405020304" pitchFamily="18" charset="0"/>
              </a:rPr>
              <a:t>Lecciones sobre la Filosofía de la Historia Universal</a:t>
            </a:r>
            <a:r>
              <a:rPr lang="es-ES" sz="1200" b="1" i="1" dirty="0">
                <a:effectLst/>
                <a:latin typeface="Times New Roman" panose="02020603050405020304" pitchFamily="18" charset="0"/>
                <a:ea typeface="Times New Roman" panose="02020603050405020304" pitchFamily="18" charset="0"/>
              </a:rPr>
              <a:t>.</a:t>
            </a:r>
            <a:r>
              <a:rPr lang="es-ES" sz="1200" b="1" dirty="0">
                <a:effectLst/>
                <a:latin typeface="Times New Roman" panose="02020603050405020304" pitchFamily="18" charset="0"/>
                <a:ea typeface="Times New Roman" panose="02020603050405020304" pitchFamily="18" charset="0"/>
              </a:rPr>
              <a:t> Alianza Editorial. Madrid 1994. </a:t>
            </a:r>
            <a:endParaRPr lang="es-ES" sz="1200" b="1" dirty="0">
              <a:latin typeface="Times New Roman" panose="02020603050405020304" pitchFamily="18" charset="0"/>
              <a:ea typeface="Times New Roman" panose="02020603050405020304" pitchFamily="18" charset="0"/>
            </a:endParaRPr>
          </a:p>
          <a:p>
            <a:r>
              <a:rPr lang="es-ES" sz="1200" b="1" dirty="0">
                <a:effectLst/>
                <a:latin typeface="Times New Roman" panose="02020603050405020304" pitchFamily="18" charset="0"/>
                <a:ea typeface="Times New Roman" panose="02020603050405020304" pitchFamily="18" charset="0"/>
              </a:rPr>
              <a:t>- Marías, Julián. (1967) </a:t>
            </a:r>
            <a:r>
              <a:rPr lang="es-ES" sz="1200" b="1" i="1" u="sng" dirty="0">
                <a:effectLst/>
                <a:latin typeface="Times New Roman" panose="02020603050405020304" pitchFamily="18" charset="0"/>
                <a:ea typeface="Times New Roman" panose="02020603050405020304" pitchFamily="18" charset="0"/>
              </a:rPr>
              <a:t>Historia de la Filosofía.</a:t>
            </a:r>
            <a:r>
              <a:rPr lang="es-ES" sz="1200" b="1" dirty="0">
                <a:effectLst/>
                <a:latin typeface="Times New Roman" panose="02020603050405020304" pitchFamily="18" charset="0"/>
                <a:ea typeface="Times New Roman" panose="02020603050405020304" pitchFamily="18" charset="0"/>
              </a:rPr>
              <a:t> Edit. Revista de Occidente. Madrid. Vigésima Edición. </a:t>
            </a:r>
            <a:r>
              <a:rPr lang="es-ES" sz="1200" b="1" i="1" u="none" strike="noStrike" dirty="0">
                <a:effectLst/>
                <a:latin typeface="Times New Roman" panose="02020603050405020304" pitchFamily="18" charset="0"/>
                <a:ea typeface="Times New Roman" panose="02020603050405020304" pitchFamily="18" charset="0"/>
              </a:rPr>
              <a:t> </a:t>
            </a:r>
          </a:p>
          <a:p>
            <a:pPr marL="171450" indent="-171450" algn="just">
              <a:lnSpc>
                <a:spcPct val="115000"/>
              </a:lnSpc>
              <a:buFontTx/>
              <a:buChar char="-"/>
            </a:pPr>
            <a:r>
              <a:rPr lang="es-ES" sz="1200" b="1" dirty="0">
                <a:effectLst/>
                <a:latin typeface="Times New Roman" panose="02020603050405020304" pitchFamily="18" charset="0"/>
                <a:ea typeface="Times New Roman" panose="02020603050405020304" pitchFamily="18" charset="0"/>
              </a:rPr>
              <a:t>Montaigne, Miguel de, </a:t>
            </a:r>
            <a:r>
              <a:rPr lang="es-ES" sz="1200" b="1" i="1" u="sng" dirty="0">
                <a:effectLst/>
                <a:latin typeface="Times New Roman" panose="02020603050405020304" pitchFamily="18" charset="0"/>
                <a:ea typeface="Times New Roman" panose="02020603050405020304" pitchFamily="18" charset="0"/>
              </a:rPr>
              <a:t>Ensayos</a:t>
            </a:r>
            <a:r>
              <a:rPr lang="es-ES" sz="1200" b="1" dirty="0">
                <a:effectLst/>
                <a:latin typeface="Times New Roman" panose="02020603050405020304" pitchFamily="18" charset="0"/>
                <a:ea typeface="Times New Roman" panose="02020603050405020304" pitchFamily="18" charset="0"/>
              </a:rPr>
              <a:t> (1962) (I, II y III), Editorial Aguilar, Bs. As. </a:t>
            </a:r>
            <a:endParaRPr lang="es-ES" sz="1200" b="1" dirty="0" smtClean="0">
              <a:effectLst/>
              <a:latin typeface="Times New Roman" panose="02020603050405020304" pitchFamily="18" charset="0"/>
              <a:ea typeface="Times New Roman" panose="02020603050405020304" pitchFamily="18" charset="0"/>
            </a:endParaRPr>
          </a:p>
          <a:p>
            <a:pPr marL="171450" indent="-171450" algn="just">
              <a:lnSpc>
                <a:spcPct val="115000"/>
              </a:lnSpc>
              <a:buFontTx/>
              <a:buChar char="-"/>
            </a:pPr>
            <a:r>
              <a:rPr lang="es-ES" sz="1200" b="1" dirty="0" err="1" smtClean="0">
                <a:latin typeface="Times New Roman" panose="02020603050405020304" pitchFamily="18" charset="0"/>
                <a:ea typeface="Times New Roman" panose="02020603050405020304" pitchFamily="18" charset="0"/>
              </a:rPr>
              <a:t>Penalva</a:t>
            </a:r>
            <a:r>
              <a:rPr lang="es-ES" sz="1200" b="1" dirty="0" smtClean="0">
                <a:latin typeface="Times New Roman" panose="02020603050405020304" pitchFamily="18" charset="0"/>
                <a:ea typeface="Times New Roman" panose="02020603050405020304" pitchFamily="18" charset="0"/>
              </a:rPr>
              <a:t> Buitrago, José. (2006). </a:t>
            </a:r>
            <a:r>
              <a:rPr lang="es-ES" sz="1200" b="1" i="1" dirty="0" smtClean="0">
                <a:latin typeface="Times New Roman" panose="02020603050405020304" pitchFamily="18" charset="0"/>
                <a:ea typeface="Times New Roman" panose="02020603050405020304" pitchFamily="18" charset="0"/>
              </a:rPr>
              <a:t>La teoría de la enseñanza en Montaigne. </a:t>
            </a:r>
            <a:r>
              <a:rPr lang="es-ES" sz="1200" b="1" dirty="0" smtClean="0">
                <a:latin typeface="Times New Roman" panose="02020603050405020304" pitchFamily="18" charset="0"/>
                <a:ea typeface="Times New Roman" panose="02020603050405020304" pitchFamily="18" charset="0"/>
              </a:rPr>
              <a:t>Ediciones Universidad de Salamanca. Artículo.</a:t>
            </a:r>
            <a:endParaRPr lang="es-ES" sz="1200" b="1" dirty="0" smtClean="0">
              <a:effectLst/>
              <a:latin typeface="Times New Roman" panose="02020603050405020304" pitchFamily="18" charset="0"/>
              <a:ea typeface="Times New Roman" panose="02020603050405020304" pitchFamily="18" charset="0"/>
            </a:endParaRPr>
          </a:p>
          <a:p>
            <a:pPr marL="171450" indent="-171450" algn="just">
              <a:lnSpc>
                <a:spcPct val="115000"/>
              </a:lnSpc>
              <a:buFontTx/>
              <a:buChar char="-"/>
            </a:pPr>
            <a:r>
              <a:rPr lang="es-ES" sz="1200" b="1" dirty="0" err="1">
                <a:latin typeface="Times New Roman" panose="02020603050405020304" pitchFamily="18" charset="0"/>
                <a:cs typeface="Times New Roman" panose="02020603050405020304" pitchFamily="18" charset="0"/>
              </a:rPr>
              <a:t>Popkin</a:t>
            </a:r>
            <a:r>
              <a:rPr lang="es-ES" sz="1200" b="1" dirty="0">
                <a:latin typeface="Times New Roman" panose="02020603050405020304" pitchFamily="18" charset="0"/>
                <a:cs typeface="Times New Roman" panose="02020603050405020304" pitchFamily="18" charset="0"/>
              </a:rPr>
              <a:t>, Richard. (1983). </a:t>
            </a:r>
            <a:r>
              <a:rPr lang="es-ES" sz="1200" b="1" i="1" dirty="0">
                <a:latin typeface="Times New Roman" panose="02020603050405020304" pitchFamily="18" charset="0"/>
                <a:cs typeface="Times New Roman" panose="02020603050405020304" pitchFamily="18" charset="0"/>
              </a:rPr>
              <a:t>La historia del escepticismo, desde Erasmo hasta Spinoza.</a:t>
            </a:r>
            <a:r>
              <a:rPr lang="es-ES" sz="1200" b="1" dirty="0">
                <a:latin typeface="Times New Roman" panose="02020603050405020304" pitchFamily="18" charset="0"/>
                <a:cs typeface="Times New Roman" panose="02020603050405020304" pitchFamily="18" charset="0"/>
              </a:rPr>
              <a:t> México. </a:t>
            </a:r>
            <a:r>
              <a:rPr lang="es-ES" sz="1200" b="1" dirty="0" smtClean="0">
                <a:latin typeface="Times New Roman" panose="02020603050405020304" pitchFamily="18" charset="0"/>
                <a:cs typeface="Times New Roman" panose="02020603050405020304" pitchFamily="18" charset="0"/>
              </a:rPr>
              <a:t>FCE</a:t>
            </a:r>
          </a:p>
          <a:p>
            <a:pPr marL="171450" indent="-171450" algn="just">
              <a:lnSpc>
                <a:spcPct val="115000"/>
              </a:lnSpc>
              <a:buFontTx/>
              <a:buChar char="-"/>
            </a:pPr>
            <a:r>
              <a:rPr lang="es-ES" sz="12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Schwartzmann</a:t>
            </a:r>
            <a:r>
              <a:rPr lang="es-ES" sz="12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dirty="0" smtClean="0">
                <a:effectLst/>
                <a:latin typeface="Times New Roman" panose="02020603050405020304" pitchFamily="18" charset="0"/>
                <a:ea typeface="Times New Roman" panose="02020603050405020304" pitchFamily="18" charset="0"/>
                <a:cs typeface="Times New Roman" panose="02020603050405020304" pitchFamily="18" charset="0"/>
              </a:rPr>
              <a:t>Félix. </a:t>
            </a:r>
            <a:r>
              <a:rPr lang="es-ES" sz="12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La aventura de Montaigne de buscarse a sí mismo. </a:t>
            </a:r>
            <a:r>
              <a:rPr lang="es-ES" sz="1200" b="1" dirty="0" smtClean="0">
                <a:effectLst/>
                <a:latin typeface="Times New Roman" panose="02020603050405020304" pitchFamily="18" charset="0"/>
                <a:ea typeface="Times New Roman" panose="02020603050405020304" pitchFamily="18" charset="0"/>
                <a:cs typeface="Times New Roman" panose="02020603050405020304" pitchFamily="18" charset="0"/>
              </a:rPr>
              <a:t>Universidad de Chile. Artículo.</a:t>
            </a:r>
            <a:endParaRPr lang="es-E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15000"/>
              </a:lnSpc>
              <a:buFontTx/>
              <a:buChar char="-"/>
            </a:pPr>
            <a:r>
              <a:rPr lang="es-ES" sz="1200" b="1" dirty="0">
                <a:latin typeface="Times New Roman" panose="02020603050405020304" pitchFamily="18" charset="0"/>
                <a:ea typeface="Times New Roman" panose="02020603050405020304" pitchFamily="18" charset="0"/>
              </a:rPr>
              <a:t>Villoro, Luis. (2013). El pensamiento moderno. FCE. 1ra. Edición electrónica.</a:t>
            </a:r>
            <a:endParaRPr lang="es-PE" sz="1200" b="1" dirty="0">
              <a:effectLst/>
              <a:latin typeface="Times New Roman" panose="02020603050405020304" pitchFamily="18" charset="0"/>
              <a:ea typeface="Times New Roman" panose="02020603050405020304" pitchFamily="18" charset="0"/>
            </a:endParaRPr>
          </a:p>
          <a:p>
            <a:pPr marL="171450" indent="-171450" algn="just">
              <a:lnSpc>
                <a:spcPct val="115000"/>
              </a:lnSpc>
              <a:spcAft>
                <a:spcPts val="1000"/>
              </a:spcAft>
              <a:buFontTx/>
              <a:buChar char="-"/>
            </a:pPr>
            <a:r>
              <a:rPr lang="es-PE" sz="1200" b="1" dirty="0" err="1">
                <a:effectLst/>
                <a:latin typeface="Times New Roman" panose="02020603050405020304" pitchFamily="18" charset="0"/>
                <a:ea typeface="Times New Roman" panose="02020603050405020304" pitchFamily="18" charset="0"/>
              </a:rPr>
              <a:t>Zweig</a:t>
            </a:r>
            <a:r>
              <a:rPr lang="es-PE" sz="1200" b="1" dirty="0">
                <a:effectLst/>
                <a:latin typeface="Times New Roman" panose="02020603050405020304" pitchFamily="18" charset="0"/>
                <a:ea typeface="Times New Roman" panose="02020603050405020304" pitchFamily="18" charset="0"/>
              </a:rPr>
              <a:t>, Stefan. (1955) </a:t>
            </a:r>
            <a:r>
              <a:rPr lang="es-PE" sz="1200" b="1" i="1" u="sng" dirty="0">
                <a:effectLst/>
                <a:latin typeface="Times New Roman" panose="02020603050405020304" pitchFamily="18" charset="0"/>
                <a:ea typeface="Times New Roman" panose="02020603050405020304" pitchFamily="18" charset="0"/>
              </a:rPr>
              <a:t>Obras Completas</a:t>
            </a:r>
            <a:r>
              <a:rPr lang="es-PE" sz="1200" b="1" dirty="0">
                <a:effectLst/>
                <a:latin typeface="Times New Roman" panose="02020603050405020304" pitchFamily="18" charset="0"/>
                <a:ea typeface="Times New Roman" panose="02020603050405020304" pitchFamily="18" charset="0"/>
              </a:rPr>
              <a:t>. Edit. Juventud. Barcelona.</a:t>
            </a:r>
          </a:p>
          <a:p>
            <a:pPr marL="685800" lvl="0" indent="-685800" algn="just">
              <a:lnSpc>
                <a:spcPct val="115000"/>
              </a:lnSpc>
              <a:spcAft>
                <a:spcPts val="1000"/>
              </a:spcAft>
              <a:buFontTx/>
              <a:buChar char="-"/>
            </a:pPr>
            <a:endParaRPr lang="es-PE" sz="1050" dirty="0">
              <a:effectLst/>
              <a:latin typeface="Times New Roman" panose="02020603050405020304" pitchFamily="18" charset="0"/>
              <a:ea typeface="Times New Roman" panose="02020603050405020304" pitchFamily="18" charset="0"/>
            </a:endParaRPr>
          </a:p>
          <a:p>
            <a:pPr marL="449580"/>
            <a:r>
              <a:rPr lang="es-ES" sz="1050" i="1" u="none" strike="noStrike" dirty="0">
                <a:effectLst/>
                <a:latin typeface="Times New Roman" panose="02020603050405020304" pitchFamily="18" charset="0"/>
                <a:ea typeface="Times New Roman" panose="02020603050405020304" pitchFamily="18" charset="0"/>
              </a:rPr>
              <a:t> </a:t>
            </a:r>
            <a:endParaRPr lang="es-PE" sz="1050" dirty="0">
              <a:effectLst/>
              <a:latin typeface="Times New Roman" panose="02020603050405020304" pitchFamily="18" charset="0"/>
              <a:ea typeface="Times New Roman" panose="02020603050405020304" pitchFamily="18" charset="0"/>
            </a:endParaRPr>
          </a:p>
          <a:p>
            <a:endParaRPr lang="es-PE" sz="1050" dirty="0"/>
          </a:p>
        </p:txBody>
      </p:sp>
    </p:spTree>
    <p:extLst>
      <p:ext uri="{BB962C8B-B14F-4D97-AF65-F5344CB8AC3E}">
        <p14:creationId xmlns:p14="http://schemas.microsoft.com/office/powerpoint/2010/main" val="2002828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EL ESCEPTICISMO RENACENTISTA </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4" name="Rectángulo 13"/>
          <p:cNvSpPr/>
          <p:nvPr/>
        </p:nvSpPr>
        <p:spPr>
          <a:xfrm>
            <a:off x="869326" y="2601504"/>
            <a:ext cx="6096000" cy="1717458"/>
          </a:xfrm>
          <a:prstGeom prst="rect">
            <a:avLst/>
          </a:prstGeom>
        </p:spPr>
        <p:txBody>
          <a:bodyPr>
            <a:spAutoFit/>
          </a:bodyPr>
          <a:lstStyle/>
          <a:p>
            <a:pPr>
              <a:lnSpc>
                <a:spcPct val="107000"/>
              </a:lnSpc>
              <a:spcAft>
                <a:spcPts val="800"/>
              </a:spcAft>
            </a:pPr>
            <a:r>
              <a:rPr lang="es-ES" sz="1600" b="1" dirty="0" smtClean="0">
                <a:latin typeface="Fd787931-Identity-H"/>
                <a:ea typeface="Calibri" panose="020F0502020204030204" pitchFamily="34" charset="0"/>
                <a:cs typeface="Fd787931-Identity-H"/>
              </a:rPr>
              <a:t>CLASES DE ESCEPTICOS MODERNOS </a:t>
            </a:r>
            <a:endParaRPr lang="es-PE" sz="1600" b="1" dirty="0" smtClean="0">
              <a:latin typeface="Fd787931-Identity-H"/>
              <a:ea typeface="Calibri" panose="020F0502020204030204" pitchFamily="34" charset="0"/>
              <a:cs typeface="Fd787931-Identity-H"/>
            </a:endParaRPr>
          </a:p>
          <a:p>
            <a:pPr marL="342900" indent="-342900">
              <a:lnSpc>
                <a:spcPct val="107000"/>
              </a:lnSpc>
              <a:spcAft>
                <a:spcPts val="800"/>
              </a:spcAft>
              <a:buAutoNum type="alphaUcParenR"/>
            </a:pPr>
            <a:r>
              <a:rPr lang="es-PE" sz="1600" b="1" i="1" dirty="0" smtClean="0">
                <a:latin typeface="Fd787931-Identity-H"/>
                <a:ea typeface="Calibri" panose="020F0502020204030204" pitchFamily="34" charset="0"/>
                <a:cs typeface="Fd787931-Identity-H"/>
              </a:rPr>
              <a:t>Escépticos conscientes: Sánchez, </a:t>
            </a:r>
            <a:r>
              <a:rPr lang="es-PE" sz="1600" b="1" i="1" dirty="0" err="1" smtClean="0">
                <a:latin typeface="Fd787931-Identity-H"/>
                <a:ea typeface="Calibri" panose="020F0502020204030204" pitchFamily="34" charset="0"/>
                <a:cs typeface="Fd787931-Identity-H"/>
              </a:rPr>
              <a:t>Hume</a:t>
            </a:r>
            <a:r>
              <a:rPr lang="es-PE" sz="1600" b="1" i="1" dirty="0" smtClean="0">
                <a:latin typeface="Fd787931-Identity-H"/>
                <a:ea typeface="Calibri" panose="020F0502020204030204" pitchFamily="34" charset="0"/>
                <a:cs typeface="Fd787931-Identity-H"/>
              </a:rPr>
              <a:t>.</a:t>
            </a:r>
          </a:p>
          <a:p>
            <a:pPr marL="342900" indent="-342900">
              <a:lnSpc>
                <a:spcPct val="107000"/>
              </a:lnSpc>
              <a:spcAft>
                <a:spcPts val="800"/>
              </a:spcAft>
              <a:buAutoNum type="alphaUcParenR"/>
            </a:pPr>
            <a:r>
              <a:rPr lang="es-PE" sz="1600" b="1" i="1" dirty="0" smtClean="0">
                <a:latin typeface="Fd787931-Identity-H"/>
                <a:ea typeface="Calibri" panose="020F0502020204030204" pitchFamily="34" charset="0"/>
                <a:cs typeface="Fd787931-Identity-H"/>
              </a:rPr>
              <a:t>Escépticos militantes: Montaigne, </a:t>
            </a:r>
            <a:r>
              <a:rPr lang="es-PE" sz="1600" b="1" i="1" dirty="0" err="1" smtClean="0">
                <a:latin typeface="Fd787931-Identity-H"/>
                <a:ea typeface="Calibri" panose="020F0502020204030204" pitchFamily="34" charset="0"/>
                <a:cs typeface="Fd787931-Identity-H"/>
              </a:rPr>
              <a:t>Bayle</a:t>
            </a:r>
            <a:r>
              <a:rPr lang="es-PE" sz="1600" b="1" i="1" dirty="0" smtClean="0">
                <a:latin typeface="Fd787931-Identity-H"/>
                <a:ea typeface="Calibri" panose="020F0502020204030204" pitchFamily="34" charset="0"/>
                <a:cs typeface="Fd787931-Identity-H"/>
              </a:rPr>
              <a:t>.</a:t>
            </a:r>
          </a:p>
          <a:p>
            <a:pPr marL="342900" indent="-342900">
              <a:lnSpc>
                <a:spcPct val="107000"/>
              </a:lnSpc>
              <a:spcAft>
                <a:spcPts val="800"/>
              </a:spcAft>
              <a:buAutoNum type="alphaUcParenR"/>
            </a:pPr>
            <a:r>
              <a:rPr lang="es-PE" sz="1600" b="1" i="1" dirty="0" smtClean="0">
                <a:latin typeface="Fd787931-Identity-H"/>
                <a:ea typeface="Calibri" panose="020F0502020204030204" pitchFamily="34" charset="0"/>
                <a:cs typeface="Fd787931-Identity-H"/>
              </a:rPr>
              <a:t>Escépticos </a:t>
            </a:r>
            <a:r>
              <a:rPr lang="es-PE" sz="1600" b="1" i="1" dirty="0" err="1" smtClean="0">
                <a:latin typeface="Fd787931-Identity-H"/>
                <a:ea typeface="Calibri" panose="020F0502020204030204" pitchFamily="34" charset="0"/>
                <a:cs typeface="Fd787931-Identity-H"/>
              </a:rPr>
              <a:t>negacionistas</a:t>
            </a:r>
            <a:r>
              <a:rPr lang="es-PE" sz="1600" b="1" i="1" dirty="0" smtClean="0">
                <a:latin typeface="Fd787931-Identity-H"/>
                <a:ea typeface="Calibri" panose="020F0502020204030204" pitchFamily="34" charset="0"/>
                <a:cs typeface="Fd787931-Identity-H"/>
              </a:rPr>
              <a:t>: Descartes, </a:t>
            </a:r>
            <a:r>
              <a:rPr lang="es-PE" sz="1600" b="1" i="1" dirty="0" err="1" smtClean="0">
                <a:latin typeface="Fd787931-Identity-H"/>
                <a:ea typeface="Calibri" panose="020F0502020204030204" pitchFamily="34" charset="0"/>
                <a:cs typeface="Fd787931-Identity-H"/>
              </a:rPr>
              <a:t>Leibnitz</a:t>
            </a:r>
            <a:r>
              <a:rPr lang="es-PE" sz="1600" b="1" i="1" dirty="0" smtClean="0">
                <a:latin typeface="Fd787931-Identity-H"/>
                <a:ea typeface="Calibri" panose="020F0502020204030204" pitchFamily="34" charset="0"/>
                <a:cs typeface="Fd787931-Identity-H"/>
              </a:rPr>
              <a:t>, Berkeley y Kant. </a:t>
            </a:r>
            <a:r>
              <a:rPr lang="es-PE" sz="1200" b="1" i="1" dirty="0" smtClean="0">
                <a:latin typeface="Fd787931-Identity-H"/>
                <a:ea typeface="Calibri" panose="020F0502020204030204" pitchFamily="34" charset="0"/>
                <a:cs typeface="Fd787931-Identity-H"/>
              </a:rPr>
              <a:t>(</a:t>
            </a:r>
            <a:r>
              <a:rPr lang="es-PE" sz="1200" b="1" dirty="0" smtClean="0">
                <a:latin typeface="Fd787931-Identity-H"/>
                <a:ea typeface="Calibri" panose="020F0502020204030204" pitchFamily="34" charset="0"/>
                <a:cs typeface="Fd787931-Identity-H"/>
              </a:rPr>
              <a:t>E. de </a:t>
            </a:r>
            <a:r>
              <a:rPr lang="es-PE" sz="1200" b="1" dirty="0" err="1" smtClean="0">
                <a:latin typeface="Fd787931-Identity-H"/>
                <a:ea typeface="Calibri" panose="020F0502020204030204" pitchFamily="34" charset="0"/>
                <a:cs typeface="Fd787931-Identity-H"/>
              </a:rPr>
              <a:t>Olazo</a:t>
            </a:r>
            <a:r>
              <a:rPr lang="es-PE" sz="1200" b="1" dirty="0" smtClean="0">
                <a:latin typeface="Fd787931-Identity-H"/>
                <a:ea typeface="Calibri" panose="020F0502020204030204" pitchFamily="34" charset="0"/>
                <a:cs typeface="Fd787931-Identity-H"/>
              </a:rPr>
              <a:t>).</a:t>
            </a:r>
            <a:endParaRPr lang="es-PE" sz="12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p:cNvSpPr txBox="1"/>
          <p:nvPr/>
        </p:nvSpPr>
        <p:spPr>
          <a:xfrm>
            <a:off x="4019703" y="4628506"/>
            <a:ext cx="7858241" cy="1015663"/>
          </a:xfrm>
          <a:prstGeom prst="rect">
            <a:avLst/>
          </a:prstGeom>
          <a:noFill/>
        </p:spPr>
        <p:txBody>
          <a:bodyPr wrap="none" rtlCol="0">
            <a:spAutoFit/>
          </a:bodyPr>
          <a:lstStyle/>
          <a:p>
            <a:pPr algn="just"/>
            <a:r>
              <a:rPr lang="es-ES" sz="1400" b="1" dirty="0" smtClean="0"/>
              <a:t>De </a:t>
            </a:r>
            <a:r>
              <a:rPr lang="es-ES" sz="1400" b="1" dirty="0" err="1" smtClean="0"/>
              <a:t>Olazo</a:t>
            </a:r>
            <a:r>
              <a:rPr lang="es-ES" sz="1400" b="1" dirty="0" smtClean="0"/>
              <a:t> sostiene, citando a Ortega, que la filosofía moderna nació junto a tres filosofías </a:t>
            </a:r>
          </a:p>
          <a:p>
            <a:pPr algn="just"/>
            <a:r>
              <a:rPr lang="es-ES" sz="1400" b="1" dirty="0" smtClean="0"/>
              <a:t>que fueron como sus hada madrina: estoicismo, epicureísmo y escepticismo. Pero el  </a:t>
            </a:r>
          </a:p>
          <a:p>
            <a:pPr algn="just"/>
            <a:r>
              <a:rPr lang="es-ES" sz="1400" b="1" dirty="0" smtClean="0"/>
              <a:t>Escepticismo fue el que tuvo más importancia, de la mano de la reedición de las obras de </a:t>
            </a:r>
          </a:p>
          <a:p>
            <a:pPr algn="just"/>
            <a:r>
              <a:rPr lang="es-ES" sz="1400" b="1" dirty="0" smtClean="0"/>
              <a:t>Sexto Empírico </a:t>
            </a:r>
            <a:r>
              <a:rPr lang="es-ES" sz="1200" b="1" dirty="0" smtClean="0"/>
              <a:t>(Grecia 160 </a:t>
            </a:r>
            <a:r>
              <a:rPr lang="es-ES" sz="1200" b="1" dirty="0" err="1" smtClean="0"/>
              <a:t>ane</a:t>
            </a:r>
            <a:r>
              <a:rPr lang="es-ES" sz="1200" b="1" dirty="0" smtClean="0"/>
              <a:t>., Esbozos pirrónicos, Contra los matemáticos</a:t>
            </a:r>
            <a:r>
              <a:rPr lang="es-ES" sz="1200" dirty="0" smtClean="0"/>
              <a:t>).</a:t>
            </a:r>
            <a:r>
              <a:rPr lang="es-ES" dirty="0" smtClean="0"/>
              <a:t>   </a:t>
            </a:r>
            <a:endParaRPr lang="es-PE" dirty="0"/>
          </a:p>
        </p:txBody>
      </p:sp>
      <p:pic>
        <p:nvPicPr>
          <p:cNvPr id="18" name="Imagen 17"/>
          <p:cNvPicPr>
            <a:picLocks noChangeAspect="1"/>
          </p:cNvPicPr>
          <p:nvPr/>
        </p:nvPicPr>
        <p:blipFill>
          <a:blip r:embed="rId3"/>
          <a:stretch>
            <a:fillRect/>
          </a:stretch>
        </p:blipFill>
        <p:spPr>
          <a:xfrm>
            <a:off x="7038831" y="1958939"/>
            <a:ext cx="3793076" cy="2501231"/>
          </a:xfrm>
          <a:prstGeom prst="rect">
            <a:avLst/>
          </a:prstGeom>
        </p:spPr>
      </p:pic>
      <p:pic>
        <p:nvPicPr>
          <p:cNvPr id="20" name="Imagen 19"/>
          <p:cNvPicPr>
            <a:picLocks noChangeAspect="1"/>
          </p:cNvPicPr>
          <p:nvPr/>
        </p:nvPicPr>
        <p:blipFill>
          <a:blip r:embed="rId4"/>
          <a:stretch>
            <a:fillRect/>
          </a:stretch>
        </p:blipFill>
        <p:spPr>
          <a:xfrm>
            <a:off x="1934183" y="4376777"/>
            <a:ext cx="1940587" cy="2619792"/>
          </a:xfrm>
          <a:prstGeom prst="rect">
            <a:avLst/>
          </a:prstGeom>
        </p:spPr>
      </p:pic>
    </p:spTree>
    <p:extLst>
      <p:ext uri="{BB962C8B-B14F-4D97-AF65-F5344CB8AC3E}">
        <p14:creationId xmlns:p14="http://schemas.microsoft.com/office/powerpoint/2010/main" val="230252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EL ESCEPTICISMO RENACENTISTA </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14" name="Rectángulo 13"/>
          <p:cNvSpPr/>
          <p:nvPr/>
        </p:nvSpPr>
        <p:spPr>
          <a:xfrm>
            <a:off x="605297" y="2609653"/>
            <a:ext cx="4842463" cy="1758430"/>
          </a:xfrm>
          <a:prstGeom prst="rect">
            <a:avLst/>
          </a:prstGeom>
        </p:spPr>
        <p:txBody>
          <a:bodyPr wrap="square">
            <a:spAutoFit/>
          </a:bodyPr>
          <a:lstStyle/>
          <a:p>
            <a:pPr algn="just">
              <a:lnSpc>
                <a:spcPct val="107000"/>
              </a:lnSpc>
            </a:pPr>
            <a:r>
              <a:rPr lang="es-PE"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través de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Montaigne, el escepticismo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renacentista llegó a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ser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decisivo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para la formación de la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filosofía moderna, contra la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opinión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que sostienen que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sólo fue un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momento de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transición en la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historia </a:t>
            </a:r>
            <a:r>
              <a:rPr lang="es-PE"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del </a:t>
            </a:r>
            <a:r>
              <a:rPr lang="es-PE"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pensamiento</a:t>
            </a:r>
            <a:r>
              <a:rPr lang="es-PE"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s-PE" sz="1200" b="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Pag</a:t>
            </a:r>
            <a:r>
              <a:rPr lang="es-PE" sz="12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s-PE" sz="1200"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81. </a:t>
            </a:r>
            <a:r>
              <a:rPr lang="es-PE" sz="1200" b="1" dirty="0" err="1"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Popkin</a:t>
            </a:r>
            <a:r>
              <a:rPr lang="es-PE" sz="1200"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s-PE"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Rectángulo 15"/>
          <p:cNvSpPr/>
          <p:nvPr/>
        </p:nvSpPr>
        <p:spPr>
          <a:xfrm>
            <a:off x="201766" y="4607543"/>
            <a:ext cx="6096000" cy="1690463"/>
          </a:xfrm>
          <a:prstGeom prst="rect">
            <a:avLst/>
          </a:prstGeom>
        </p:spPr>
        <p:txBody>
          <a:bodyPr>
            <a:spAutoFit/>
          </a:bodyPr>
          <a:lstStyle/>
          <a:p>
            <a:pPr algn="just">
              <a:lnSpc>
                <a:spcPct val="107000"/>
              </a:lnSpc>
            </a:pP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“Fue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sensible, como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quizá ninguno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 sus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contemporáneos</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al significado vital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del redescubrimiento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y la exploración de la "gloria que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fue Grecia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y la grandeza que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fue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Roma", así como al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descubrimiento y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exploración del Nuevo Mundo. En estos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dos mundos recién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descubiertos percibió Montaigne la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relatividad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 las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realizaciones intelectuales,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culturales y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sociales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del hombre, relatividad que había de socavar todo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el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concepto de la naturaleza del hombre y su lugar en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el 'cosmos </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moral</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s-PE" sz="1400" b="1" i="1"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Pag</a:t>
            </a:r>
            <a:r>
              <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82. </a:t>
            </a:r>
            <a:r>
              <a:rPr lang="es-PE" sz="1400" b="1" i="1" dirty="0" err="1"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Popkin</a:t>
            </a:r>
            <a:r>
              <a:rPr lang="es-PE" sz="1400" b="1" i="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s-PE" sz="14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uadroTexto 2"/>
          <p:cNvSpPr txBox="1"/>
          <p:nvPr/>
        </p:nvSpPr>
        <p:spPr>
          <a:xfrm>
            <a:off x="1068948" y="1764407"/>
            <a:ext cx="7817653" cy="461665"/>
          </a:xfrm>
          <a:prstGeom prst="rect">
            <a:avLst/>
          </a:prstGeom>
          <a:noFill/>
        </p:spPr>
        <p:txBody>
          <a:bodyPr wrap="none" rtlCol="0">
            <a:spAutoFit/>
          </a:bodyPr>
          <a:lstStyle/>
          <a:p>
            <a:r>
              <a:rPr lang="es-ES" sz="2400" b="1" u="sng" dirty="0" smtClean="0">
                <a:latin typeface="Times New Roman" panose="02020603050405020304" pitchFamily="18" charset="0"/>
                <a:cs typeface="Times New Roman" panose="02020603050405020304" pitchFamily="18" charset="0"/>
              </a:rPr>
              <a:t>MONTAIGNE Y EL ESCEPTICISMO RENACENTISTA</a:t>
            </a:r>
            <a:endParaRPr lang="es-PE" sz="2400" b="1" u="sng" dirty="0">
              <a:latin typeface="Times New Roman" panose="02020603050405020304" pitchFamily="18" charset="0"/>
              <a:cs typeface="Times New Roman" panose="02020603050405020304" pitchFamily="18" charset="0"/>
            </a:endParaRPr>
          </a:p>
        </p:txBody>
      </p:sp>
      <p:pic>
        <p:nvPicPr>
          <p:cNvPr id="18" name="Imagen 17"/>
          <p:cNvPicPr>
            <a:picLocks noChangeAspect="1"/>
          </p:cNvPicPr>
          <p:nvPr/>
        </p:nvPicPr>
        <p:blipFill>
          <a:blip r:embed="rId3"/>
          <a:stretch>
            <a:fillRect/>
          </a:stretch>
        </p:blipFill>
        <p:spPr>
          <a:xfrm>
            <a:off x="6979814" y="2545138"/>
            <a:ext cx="3864910" cy="3246526"/>
          </a:xfrm>
          <a:prstGeom prst="rect">
            <a:avLst/>
          </a:prstGeom>
        </p:spPr>
      </p:pic>
    </p:spTree>
    <p:extLst>
      <p:ext uri="{BB962C8B-B14F-4D97-AF65-F5344CB8AC3E}">
        <p14:creationId xmlns:p14="http://schemas.microsoft.com/office/powerpoint/2010/main" val="1112642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EL ESCEPTICISMO RENACENTISTA </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3" name="CuadroTexto 2"/>
          <p:cNvSpPr txBox="1"/>
          <p:nvPr/>
        </p:nvSpPr>
        <p:spPr>
          <a:xfrm>
            <a:off x="1068948" y="1764407"/>
            <a:ext cx="7817653" cy="461665"/>
          </a:xfrm>
          <a:prstGeom prst="rect">
            <a:avLst/>
          </a:prstGeom>
          <a:noFill/>
        </p:spPr>
        <p:txBody>
          <a:bodyPr wrap="none" rtlCol="0">
            <a:spAutoFit/>
          </a:bodyPr>
          <a:lstStyle/>
          <a:p>
            <a:r>
              <a:rPr lang="es-ES" sz="2400" b="1" u="sng" dirty="0" smtClean="0">
                <a:solidFill>
                  <a:prstClr val="black"/>
                </a:solidFill>
                <a:latin typeface="Times New Roman" panose="02020603050405020304" pitchFamily="18" charset="0"/>
                <a:cs typeface="Times New Roman" panose="02020603050405020304" pitchFamily="18" charset="0"/>
              </a:rPr>
              <a:t>MONTAIGNE Y EL ESCEPTICISMO RENACENTISTA</a:t>
            </a:r>
            <a:endParaRPr lang="es-PE" sz="2400" b="1" u="sng" dirty="0">
              <a:solidFill>
                <a:prstClr val="black"/>
              </a:solidFill>
              <a:latin typeface="Times New Roman" panose="02020603050405020304" pitchFamily="18" charset="0"/>
              <a:cs typeface="Times New Roman" panose="02020603050405020304" pitchFamily="18" charset="0"/>
            </a:endParaRPr>
          </a:p>
        </p:txBody>
      </p:sp>
      <p:sp>
        <p:nvSpPr>
          <p:cNvPr id="15" name="CuadroTexto 14"/>
          <p:cNvSpPr txBox="1"/>
          <p:nvPr/>
        </p:nvSpPr>
        <p:spPr>
          <a:xfrm>
            <a:off x="6639900" y="2704563"/>
            <a:ext cx="4505179" cy="2431435"/>
          </a:xfrm>
          <a:prstGeom prst="rect">
            <a:avLst/>
          </a:prstGeom>
          <a:noFill/>
        </p:spPr>
        <p:txBody>
          <a:bodyPr wrap="square" rtlCol="0">
            <a:spAutoFit/>
          </a:bodyPr>
          <a:lstStyle/>
          <a:p>
            <a:pPr algn="just"/>
            <a:r>
              <a:rPr lang="es-ES" sz="1400" b="1" i="1" dirty="0" smtClean="0">
                <a:solidFill>
                  <a:prstClr val="black"/>
                </a:solidFill>
              </a:rPr>
              <a:t>“¿Quién será el apropiado para juzgar estas diferencias?...Pues si el juez es viejo, no puede juzgar el sentir de la vejez, al ser él mismo, parte en este debate; lo mismo si es joven; si el juez es sano o enfermo ocurre lo mismo…Necesitaríamos de alguien exento de éstas características Para que sin el juicio preocupado (esto es, sin prejuicios), juzgara estas proposiciones como Indiferentes. Y así necesitaríamos un juez que nunca existió.”</a:t>
            </a:r>
            <a:r>
              <a:rPr lang="es-ES" sz="1200" dirty="0" smtClean="0">
                <a:solidFill>
                  <a:prstClr val="black"/>
                </a:solidFill>
              </a:rPr>
              <a:t> Apología de Raymundo </a:t>
            </a:r>
            <a:r>
              <a:rPr lang="es-ES" sz="1200" dirty="0" err="1" smtClean="0">
                <a:solidFill>
                  <a:prstClr val="black"/>
                </a:solidFill>
              </a:rPr>
              <a:t>Sabunde</a:t>
            </a:r>
            <a:r>
              <a:rPr lang="es-ES" sz="1200" dirty="0" smtClean="0">
                <a:solidFill>
                  <a:prstClr val="black"/>
                </a:solidFill>
              </a:rPr>
              <a:t>. Montaigne. </a:t>
            </a:r>
            <a:endParaRPr lang="es-PE" sz="1200" dirty="0">
              <a:solidFill>
                <a:prstClr val="black"/>
              </a:solidFill>
            </a:endParaRPr>
          </a:p>
        </p:txBody>
      </p:sp>
      <p:pic>
        <p:nvPicPr>
          <p:cNvPr id="17" name="Imagen 16"/>
          <p:cNvPicPr>
            <a:picLocks noChangeAspect="1"/>
          </p:cNvPicPr>
          <p:nvPr/>
        </p:nvPicPr>
        <p:blipFill>
          <a:blip r:embed="rId3"/>
          <a:stretch>
            <a:fillRect/>
          </a:stretch>
        </p:blipFill>
        <p:spPr>
          <a:xfrm>
            <a:off x="624749" y="2507788"/>
            <a:ext cx="5284561" cy="3517265"/>
          </a:xfrm>
          <a:prstGeom prst="rect">
            <a:avLst/>
          </a:prstGeom>
        </p:spPr>
      </p:pic>
      <p:pic>
        <p:nvPicPr>
          <p:cNvPr id="4" name="Imagen 3"/>
          <p:cNvPicPr>
            <a:picLocks noChangeAspect="1"/>
          </p:cNvPicPr>
          <p:nvPr/>
        </p:nvPicPr>
        <p:blipFill>
          <a:blip r:embed="rId4"/>
          <a:stretch>
            <a:fillRect/>
          </a:stretch>
        </p:blipFill>
        <p:spPr>
          <a:xfrm>
            <a:off x="9840516" y="5216599"/>
            <a:ext cx="1231499" cy="1225402"/>
          </a:xfrm>
          <a:prstGeom prst="rect">
            <a:avLst/>
          </a:prstGeom>
        </p:spPr>
      </p:pic>
    </p:spTree>
    <p:extLst>
      <p:ext uri="{BB962C8B-B14F-4D97-AF65-F5344CB8AC3E}">
        <p14:creationId xmlns:p14="http://schemas.microsoft.com/office/powerpoint/2010/main" val="186912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a:solidFill>
                  <a:schemeClr val="tx1"/>
                </a:solidFill>
              </a:rPr>
              <a:t>FILOSOFÍA DE MONTAIGNE</a:t>
            </a: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3" name="Marcador de contenido 2"/>
          <p:cNvSpPr>
            <a:spLocks noGrp="1"/>
          </p:cNvSpPr>
          <p:nvPr>
            <p:ph idx="1"/>
          </p:nvPr>
        </p:nvSpPr>
        <p:spPr>
          <a:xfrm>
            <a:off x="1125318" y="2199861"/>
            <a:ext cx="5081172" cy="3219450"/>
          </a:xfrm>
        </p:spPr>
        <p:txBody>
          <a:bodyPr>
            <a:noAutofit/>
          </a:bodyPr>
          <a:lstStyle/>
          <a:p>
            <a:pPr algn="just"/>
            <a:r>
              <a:rPr lang="es-ES" sz="1600" b="1" dirty="0"/>
              <a:t>En su filosofar, logra unir pensamientos diametralmente opuestos: cristianismo, escepticismo, estoicismo y epicureísmo</a:t>
            </a:r>
            <a:r>
              <a:rPr lang="es-ES" sz="1300" b="1" dirty="0"/>
              <a:t>:</a:t>
            </a:r>
          </a:p>
          <a:p>
            <a:r>
              <a:rPr lang="es-ES" sz="1300" b="1" dirty="0"/>
              <a:t>*La duda como virtud del </a:t>
            </a:r>
            <a:r>
              <a:rPr lang="es-ES" sz="1300" b="1" dirty="0" smtClean="0"/>
              <a:t>pensamiento(Escepticismo)</a:t>
            </a:r>
            <a:endParaRPr lang="es-ES" sz="1300" b="1" dirty="0"/>
          </a:p>
          <a:p>
            <a:r>
              <a:rPr lang="es-ES" sz="1300" b="1" dirty="0"/>
              <a:t>*La relatividad de las </a:t>
            </a:r>
            <a:r>
              <a:rPr lang="es-ES" sz="1300" b="1" dirty="0" smtClean="0"/>
              <a:t>ideas(escepticismo)</a:t>
            </a:r>
            <a:endParaRPr lang="es-ES" sz="1300" b="1" dirty="0"/>
          </a:p>
          <a:p>
            <a:r>
              <a:rPr lang="es-ES" sz="1300" b="1" dirty="0"/>
              <a:t>*La justicia como modelo de </a:t>
            </a:r>
            <a:r>
              <a:rPr lang="es-ES" sz="1300" b="1" dirty="0" smtClean="0"/>
              <a:t>vida (Estoicismo)</a:t>
            </a:r>
            <a:endParaRPr lang="es-ES" sz="1300" b="1" dirty="0"/>
          </a:p>
          <a:p>
            <a:r>
              <a:rPr lang="es-ES" sz="1300" b="1" dirty="0"/>
              <a:t>*Naturalismo </a:t>
            </a:r>
            <a:r>
              <a:rPr lang="es-ES" sz="1300" b="1" dirty="0" smtClean="0"/>
              <a:t>epicúreo:</a:t>
            </a:r>
            <a:r>
              <a:rPr lang="es-ES" sz="1300" b="1" dirty="0">
                <a:solidFill>
                  <a:prstClr val="black">
                    <a:lumMod val="75000"/>
                    <a:lumOff val="25000"/>
                  </a:prstClr>
                </a:solidFill>
              </a:rPr>
              <a:t> Vivir naturalmente es acercarse a Dios</a:t>
            </a:r>
            <a:endParaRPr lang="es-ES" sz="1300" b="1" dirty="0"/>
          </a:p>
          <a:p>
            <a:r>
              <a:rPr lang="es-ES" sz="1300" b="1" dirty="0"/>
              <a:t>*Ecologismo incipiente: respeto y defensa de los animales y la naturaleza</a:t>
            </a:r>
          </a:p>
          <a:p>
            <a:r>
              <a:rPr lang="es-ES" sz="1300" b="1" dirty="0" smtClean="0"/>
              <a:t>*</a:t>
            </a:r>
            <a:r>
              <a:rPr lang="es-ES" sz="1300" b="1" dirty="0"/>
              <a:t>La educación como fin de toda ciencia.</a:t>
            </a:r>
          </a:p>
          <a:p>
            <a:endParaRPr lang="es-ES" sz="1300" b="1" dirty="0"/>
          </a:p>
          <a:p>
            <a:endParaRPr lang="es-ES" sz="1300" b="1" dirty="0"/>
          </a:p>
          <a:p>
            <a:r>
              <a:rPr lang="es-ES" sz="1300" b="1" dirty="0"/>
              <a:t>   </a:t>
            </a:r>
            <a:endParaRPr lang="en-US" sz="1300" b="1" dirty="0"/>
          </a:p>
          <a:p>
            <a:endParaRPr lang="en-US" sz="1300" b="1" dirty="0"/>
          </a:p>
        </p:txBody>
      </p:sp>
      <p:pic>
        <p:nvPicPr>
          <p:cNvPr id="3074" name="Picture 2" descr="Resultado de imagen para montaigne-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25" y="2618104"/>
            <a:ext cx="5542335" cy="338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9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a:solidFill>
                  <a:schemeClr val="tx1"/>
                </a:solidFill>
              </a:rPr>
              <a:t>FILOSOFÍA DE MONTAIGNE</a:t>
            </a: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pic>
        <p:nvPicPr>
          <p:cNvPr id="3074" name="Picture 2" descr="Resultado de imagen para montaigne-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830" y="2618104"/>
            <a:ext cx="5207030" cy="3382646"/>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41960" y="2647252"/>
            <a:ext cx="6096000" cy="3503010"/>
          </a:xfrm>
          <a:prstGeom prst="rect">
            <a:avLst/>
          </a:prstGeom>
        </p:spPr>
        <p:txBody>
          <a:bodyPr>
            <a:spAutoFit/>
          </a:bodyPr>
          <a:lstStyle/>
          <a:p>
            <a:pPr algn="just">
              <a:lnSpc>
                <a:spcPct val="115000"/>
              </a:lnSpc>
              <a:spcAft>
                <a:spcPts val="1000"/>
              </a:spcAft>
            </a:pPr>
            <a:r>
              <a:rPr lang="es-ES" sz="2000" b="1" u="sng" dirty="0"/>
              <a:t>Principales ideales </a:t>
            </a:r>
            <a:r>
              <a:rPr lang="es-ES" sz="2000" b="1" u="sng" dirty="0" smtClean="0"/>
              <a:t>estoicas </a:t>
            </a:r>
            <a:r>
              <a:rPr lang="es-ES" sz="2000" b="1" u="sng" dirty="0"/>
              <a:t>en Montaigne </a:t>
            </a:r>
            <a:endParaRPr lang="es-PE" sz="2000" b="1" u="sng" dirty="0"/>
          </a:p>
          <a:p>
            <a:pPr algn="just">
              <a:lnSpc>
                <a:spcPct val="115000"/>
              </a:lnSpc>
              <a:spcAft>
                <a:spcPts val="1000"/>
              </a:spcAft>
            </a:pPr>
            <a:r>
              <a:rPr lang="es-ES" sz="1400" b="1" dirty="0"/>
              <a:t>- </a:t>
            </a:r>
            <a:r>
              <a:rPr lang="es-ES" sz="1200" b="1" dirty="0"/>
              <a:t>La ética estoica se funda en la </a:t>
            </a:r>
            <a:r>
              <a:rPr lang="es-ES" sz="1200" b="1" dirty="0" err="1" smtClean="0"/>
              <a:t>eudaimonia</a:t>
            </a:r>
            <a:r>
              <a:rPr lang="es-ES" sz="1200" b="1" dirty="0" smtClean="0"/>
              <a:t> </a:t>
            </a:r>
            <a:r>
              <a:rPr lang="es-ES" sz="1200" b="1" dirty="0"/>
              <a:t>o ejercicio de la virtud</a:t>
            </a:r>
            <a:endParaRPr lang="es-PE" sz="1200" b="1" dirty="0"/>
          </a:p>
          <a:p>
            <a:pPr algn="just">
              <a:lnSpc>
                <a:spcPct val="115000"/>
              </a:lnSpc>
              <a:spcAft>
                <a:spcPts val="1000"/>
              </a:spcAft>
            </a:pPr>
            <a:r>
              <a:rPr lang="es-ES" sz="1200" b="1" dirty="0"/>
              <a:t>- La virtud consiste en vivir conforme a la naturaleza que es un ser perfecto, que es racional, vivir en contra de ella, es disconformidad, irracional.</a:t>
            </a:r>
            <a:endParaRPr lang="es-PE" sz="1200" b="1" dirty="0"/>
          </a:p>
          <a:p>
            <a:pPr algn="just">
              <a:lnSpc>
                <a:spcPct val="115000"/>
              </a:lnSpc>
              <a:spcAft>
                <a:spcPts val="1000"/>
              </a:spcAft>
            </a:pPr>
            <a:r>
              <a:rPr lang="es-ES" sz="1200" b="1" dirty="0"/>
              <a:t>- La naturaleza es coherente, por lo que el hombre debe también ser coherente con la naturaleza y consigo mismo</a:t>
            </a:r>
            <a:endParaRPr lang="es-PE" sz="1200" b="1" dirty="0"/>
          </a:p>
          <a:p>
            <a:pPr algn="just">
              <a:lnSpc>
                <a:spcPct val="115000"/>
              </a:lnSpc>
              <a:spcAft>
                <a:spcPts val="1000"/>
              </a:spcAft>
            </a:pPr>
            <a:r>
              <a:rPr lang="es-ES" sz="1200" b="1" dirty="0"/>
              <a:t>- El hombre que vive coherentemente con la naturaleza, se acerca más a Dios.</a:t>
            </a:r>
            <a:endParaRPr lang="es-PE" sz="1200" b="1" dirty="0"/>
          </a:p>
          <a:p>
            <a:pPr algn="just">
              <a:lnSpc>
                <a:spcPct val="115000"/>
              </a:lnSpc>
              <a:spcAft>
                <a:spcPts val="1000"/>
              </a:spcAft>
            </a:pPr>
            <a:r>
              <a:rPr lang="es-ES" sz="1200" b="1" dirty="0"/>
              <a:t>-Antes que la religión es más importante lo justo, antepone la ética a las creencias religiosas.</a:t>
            </a:r>
            <a:endParaRPr lang="es-PE" sz="1200" b="1" dirty="0"/>
          </a:p>
          <a:p>
            <a:pPr algn="just">
              <a:lnSpc>
                <a:spcPct val="115000"/>
              </a:lnSpc>
              <a:spcAft>
                <a:spcPts val="1000"/>
              </a:spcAft>
            </a:pPr>
            <a:r>
              <a:rPr lang="es-ES" sz="1200" b="1" dirty="0"/>
              <a:t>- La religiosidad estoica se funda en el panteísmo.</a:t>
            </a:r>
            <a:endParaRPr lang="es-PE" sz="1200" b="1" dirty="0"/>
          </a:p>
          <a:p>
            <a:pPr algn="just">
              <a:lnSpc>
                <a:spcPct val="115000"/>
              </a:lnSpc>
              <a:spcAft>
                <a:spcPts val="1000"/>
              </a:spcAft>
            </a:pPr>
            <a:r>
              <a:rPr lang="es-ES" sz="1200" b="1" dirty="0"/>
              <a:t>- El canibalismo estoico</a:t>
            </a:r>
            <a:endParaRPr lang="es-PE" sz="1200" b="1" dirty="0">
              <a:effectLst/>
            </a:endParaRPr>
          </a:p>
        </p:txBody>
      </p:sp>
    </p:spTree>
    <p:extLst>
      <p:ext uri="{BB962C8B-B14F-4D97-AF65-F5344CB8AC3E}">
        <p14:creationId xmlns:p14="http://schemas.microsoft.com/office/powerpoint/2010/main" val="3010745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dirty="0" smtClean="0">
                <a:solidFill>
                  <a:schemeClr val="tx1"/>
                </a:solidFill>
              </a:rPr>
              <a:t>FILOSOFÍA DE MONTAIGNE</a:t>
            </a:r>
            <a:endParaRPr lang="es-ES"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sp>
        <p:nvSpPr>
          <p:cNvPr id="3" name="Rectángulo 2"/>
          <p:cNvSpPr/>
          <p:nvPr/>
        </p:nvSpPr>
        <p:spPr>
          <a:xfrm>
            <a:off x="773430" y="2076785"/>
            <a:ext cx="6096000" cy="4626908"/>
          </a:xfrm>
          <a:prstGeom prst="rect">
            <a:avLst/>
          </a:prstGeom>
        </p:spPr>
        <p:txBody>
          <a:bodyPr>
            <a:spAutoFit/>
          </a:bodyPr>
          <a:lstStyle/>
          <a:p>
            <a:pPr marL="449580" algn="just">
              <a:lnSpc>
                <a:spcPct val="115000"/>
              </a:lnSpc>
              <a:spcAft>
                <a:spcPts val="1000"/>
              </a:spcAft>
            </a:pPr>
            <a:r>
              <a:rPr lang="es-ES" sz="2400" u="sng" dirty="0">
                <a:latin typeface="Times New Roman" panose="02020603050405020304" pitchFamily="18" charset="0"/>
                <a:ea typeface="Times New Roman" panose="02020603050405020304" pitchFamily="18" charset="0"/>
              </a:rPr>
              <a:t>Principales ideales epicúreos en Montaigne </a:t>
            </a:r>
            <a:endParaRPr lang="es-PE" sz="2400" u="sng" dirty="0">
              <a:latin typeface="Times New Roman" panose="02020603050405020304" pitchFamily="18" charset="0"/>
              <a:ea typeface="Times New Roman" panose="02020603050405020304" pitchFamily="18" charset="0"/>
            </a:endParaRPr>
          </a:p>
          <a:p>
            <a:pPr algn="just">
              <a:lnSpc>
                <a:spcPct val="115000"/>
              </a:lnSpc>
              <a:spcAft>
                <a:spcPts val="1000"/>
              </a:spcAft>
            </a:pPr>
            <a:r>
              <a:rPr lang="es-ES" sz="1400" dirty="0" smtClean="0"/>
              <a:t>- Los </a:t>
            </a:r>
            <a:r>
              <a:rPr lang="es-ES" sz="1400" dirty="0"/>
              <a:t>dioses existen pero son indiferentes a las acciones humanas y no influyen para nada en el destino del hombre, por ello, el culto a los dioses debe ser de admiración, no de imploración.</a:t>
            </a:r>
            <a:endParaRPr lang="es-PE" sz="1400" dirty="0"/>
          </a:p>
          <a:p>
            <a:pPr algn="just">
              <a:lnSpc>
                <a:spcPct val="115000"/>
              </a:lnSpc>
              <a:spcAft>
                <a:spcPts val="1000"/>
              </a:spcAft>
            </a:pPr>
            <a:r>
              <a:rPr lang="es-ES" sz="1400" dirty="0"/>
              <a:t>- La felicidad se consigue alcanzando la ataraxia, que es el estado de reposo en el que hay ausencia de dolor, temor, pena y preocupación, para ello hay que asumir la idea de placer en reposo, que consiste en la contemplación mental de los bienes ya gozados, posesión no sujeta ya a pérdida.</a:t>
            </a:r>
            <a:endParaRPr lang="es-PE" sz="1400" dirty="0"/>
          </a:p>
          <a:p>
            <a:pPr algn="just">
              <a:lnSpc>
                <a:spcPct val="115000"/>
              </a:lnSpc>
              <a:spcAft>
                <a:spcPts val="1000"/>
              </a:spcAft>
            </a:pPr>
            <a:r>
              <a:rPr lang="es-ES" sz="1400" dirty="0"/>
              <a:t>- El mayor “placer” es la liberación del dolor, el  mismo que es de índole más espiritual y afectiva que material, siendo el  camino para alcanzar la paz mental, que es la felicidad. </a:t>
            </a:r>
            <a:endParaRPr lang="es-PE" sz="1400" dirty="0"/>
          </a:p>
          <a:p>
            <a:pPr algn="just">
              <a:lnSpc>
                <a:spcPct val="115000"/>
              </a:lnSpc>
              <a:spcAft>
                <a:spcPts val="1000"/>
              </a:spcAft>
            </a:pPr>
            <a:r>
              <a:rPr lang="es-ES" sz="1400" dirty="0"/>
              <a:t>- El vivir naturalmente es acercarnos a Dios.</a:t>
            </a:r>
            <a:endParaRPr lang="es-PE" sz="1400" dirty="0"/>
          </a:p>
          <a:p>
            <a:pPr algn="just">
              <a:lnSpc>
                <a:spcPct val="115000"/>
              </a:lnSpc>
              <a:spcAft>
                <a:spcPts val="1000"/>
              </a:spcAft>
            </a:pPr>
            <a:r>
              <a:rPr lang="es-ES" sz="1400" dirty="0"/>
              <a:t>- La amistad, nacida de la convivencia mutua, es el logro más grande del hombre, que debe ser sincera, desinteresada y altruista. </a:t>
            </a:r>
            <a:endParaRPr lang="es-PE" sz="1400" dirty="0">
              <a:effectLst/>
            </a:endParaRPr>
          </a:p>
        </p:txBody>
      </p:sp>
      <p:pic>
        <p:nvPicPr>
          <p:cNvPr id="4" name="Imagen 3"/>
          <p:cNvPicPr>
            <a:picLocks noChangeAspect="1"/>
          </p:cNvPicPr>
          <p:nvPr/>
        </p:nvPicPr>
        <p:blipFill>
          <a:blip r:embed="rId3"/>
          <a:stretch>
            <a:fillRect/>
          </a:stretch>
        </p:blipFill>
        <p:spPr>
          <a:xfrm>
            <a:off x="7212568" y="2321098"/>
            <a:ext cx="3394472" cy="4138281"/>
          </a:xfrm>
          <a:prstGeom prst="rect">
            <a:avLst/>
          </a:prstGeom>
        </p:spPr>
      </p:pic>
    </p:spTree>
    <p:extLst>
      <p:ext uri="{BB962C8B-B14F-4D97-AF65-F5344CB8AC3E}">
        <p14:creationId xmlns:p14="http://schemas.microsoft.com/office/powerpoint/2010/main" val="332140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0C0FA"/>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71D6E7-3070-4A9C-9585-D1AADABF608F}"/>
              </a:ext>
            </a:extLst>
          </p:cNvPr>
          <p:cNvSpPr>
            <a:spLocks noGrp="1"/>
          </p:cNvSpPr>
          <p:nvPr>
            <p:ph type="title"/>
          </p:nvPr>
        </p:nvSpPr>
        <p:spPr/>
        <p:txBody>
          <a:bodyPr>
            <a:normAutofit/>
          </a:bodyPr>
          <a:lstStyle/>
          <a:p>
            <a:r>
              <a:rPr lang="es-ES" sz="3600" dirty="0" smtClean="0">
                <a:solidFill>
                  <a:schemeClr val="tx1"/>
                </a:solidFill>
              </a:rPr>
              <a:t>LA DUDA ESCÉPTICA</a:t>
            </a:r>
            <a:endParaRPr lang="es-ES" sz="3600" dirty="0">
              <a:solidFill>
                <a:schemeClr val="tx1"/>
              </a:solidFill>
            </a:endParaRPr>
          </a:p>
        </p:txBody>
      </p:sp>
      <p:pic>
        <p:nvPicPr>
          <p:cNvPr id="5" name="Picture 6" descr="Portal de la UNE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35" y="191728"/>
            <a:ext cx="921628" cy="125361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5130;p67"/>
          <p:cNvGrpSpPr/>
          <p:nvPr/>
        </p:nvGrpSpPr>
        <p:grpSpPr>
          <a:xfrm>
            <a:off x="10485543" y="264748"/>
            <a:ext cx="1172945" cy="1522741"/>
            <a:chOff x="1404013" y="2424754"/>
            <a:chExt cx="353600" cy="354944"/>
          </a:xfrm>
        </p:grpSpPr>
        <p:sp>
          <p:nvSpPr>
            <p:cNvPr id="9" name="Google Shape;15131;p67"/>
            <p:cNvSpPr/>
            <p:nvPr/>
          </p:nvSpPr>
          <p:spPr>
            <a:xfrm>
              <a:off x="1404013" y="2424754"/>
              <a:ext cx="353600" cy="354944"/>
            </a:xfrm>
            <a:custGeom>
              <a:avLst/>
              <a:gdLst/>
              <a:ahLst/>
              <a:cxnLst/>
              <a:rect l="l" t="t" r="r" b="b"/>
              <a:pathLst>
                <a:path w="11050" h="11092" extrusionOk="0">
                  <a:moveTo>
                    <a:pt x="5514" y="316"/>
                  </a:moveTo>
                  <a:cubicBezTo>
                    <a:pt x="6061" y="316"/>
                    <a:pt x="6597" y="412"/>
                    <a:pt x="7121" y="567"/>
                  </a:cubicBezTo>
                  <a:cubicBezTo>
                    <a:pt x="7038" y="602"/>
                    <a:pt x="6978" y="614"/>
                    <a:pt x="6907" y="650"/>
                  </a:cubicBezTo>
                  <a:cubicBezTo>
                    <a:pt x="6299" y="900"/>
                    <a:pt x="5835" y="1329"/>
                    <a:pt x="5514" y="1936"/>
                  </a:cubicBezTo>
                  <a:cubicBezTo>
                    <a:pt x="5180" y="1317"/>
                    <a:pt x="4716" y="900"/>
                    <a:pt x="4109" y="650"/>
                  </a:cubicBezTo>
                  <a:cubicBezTo>
                    <a:pt x="4037" y="614"/>
                    <a:pt x="3978" y="590"/>
                    <a:pt x="3906" y="567"/>
                  </a:cubicBezTo>
                  <a:cubicBezTo>
                    <a:pt x="4418" y="412"/>
                    <a:pt x="4954" y="316"/>
                    <a:pt x="5514" y="316"/>
                  </a:cubicBezTo>
                  <a:close/>
                  <a:moveTo>
                    <a:pt x="3263" y="2043"/>
                  </a:moveTo>
                  <a:cubicBezTo>
                    <a:pt x="4121" y="2043"/>
                    <a:pt x="4835" y="2745"/>
                    <a:pt x="4835" y="3626"/>
                  </a:cubicBezTo>
                  <a:cubicBezTo>
                    <a:pt x="4835" y="4484"/>
                    <a:pt x="4144" y="5198"/>
                    <a:pt x="3263" y="5198"/>
                  </a:cubicBezTo>
                  <a:cubicBezTo>
                    <a:pt x="2382" y="5198"/>
                    <a:pt x="1680" y="4496"/>
                    <a:pt x="1680" y="3626"/>
                  </a:cubicBezTo>
                  <a:cubicBezTo>
                    <a:pt x="1680" y="2757"/>
                    <a:pt x="2394" y="2043"/>
                    <a:pt x="3263" y="2043"/>
                  </a:cubicBezTo>
                  <a:close/>
                  <a:moveTo>
                    <a:pt x="692" y="424"/>
                  </a:moveTo>
                  <a:lnTo>
                    <a:pt x="692" y="424"/>
                  </a:lnTo>
                  <a:cubicBezTo>
                    <a:pt x="1120" y="567"/>
                    <a:pt x="1620" y="602"/>
                    <a:pt x="2144" y="626"/>
                  </a:cubicBezTo>
                  <a:cubicBezTo>
                    <a:pt x="3394" y="721"/>
                    <a:pt x="4704" y="793"/>
                    <a:pt x="5359" y="2388"/>
                  </a:cubicBezTo>
                  <a:cubicBezTo>
                    <a:pt x="5395" y="2448"/>
                    <a:pt x="5454" y="2495"/>
                    <a:pt x="5514" y="2495"/>
                  </a:cubicBezTo>
                  <a:cubicBezTo>
                    <a:pt x="5525" y="2495"/>
                    <a:pt x="5549" y="2495"/>
                    <a:pt x="5573" y="2472"/>
                  </a:cubicBezTo>
                  <a:cubicBezTo>
                    <a:pt x="5609" y="2460"/>
                    <a:pt x="5645" y="2436"/>
                    <a:pt x="5656" y="2388"/>
                  </a:cubicBezTo>
                  <a:cubicBezTo>
                    <a:pt x="6311" y="793"/>
                    <a:pt x="7609" y="697"/>
                    <a:pt x="8871" y="626"/>
                  </a:cubicBezTo>
                  <a:cubicBezTo>
                    <a:pt x="9395" y="602"/>
                    <a:pt x="9895" y="555"/>
                    <a:pt x="10336" y="424"/>
                  </a:cubicBezTo>
                  <a:lnTo>
                    <a:pt x="10336" y="424"/>
                  </a:lnTo>
                  <a:cubicBezTo>
                    <a:pt x="10288" y="567"/>
                    <a:pt x="10217" y="745"/>
                    <a:pt x="10050" y="948"/>
                  </a:cubicBezTo>
                  <a:cubicBezTo>
                    <a:pt x="9621" y="1459"/>
                    <a:pt x="8824" y="1733"/>
                    <a:pt x="7752" y="1733"/>
                  </a:cubicBezTo>
                  <a:cubicBezTo>
                    <a:pt x="6716" y="1733"/>
                    <a:pt x="5871" y="2579"/>
                    <a:pt x="5871" y="3626"/>
                  </a:cubicBezTo>
                  <a:cubicBezTo>
                    <a:pt x="5871" y="4662"/>
                    <a:pt x="6716" y="5508"/>
                    <a:pt x="7752" y="5508"/>
                  </a:cubicBezTo>
                  <a:cubicBezTo>
                    <a:pt x="8800" y="5508"/>
                    <a:pt x="9645" y="4662"/>
                    <a:pt x="9645" y="3626"/>
                  </a:cubicBezTo>
                  <a:cubicBezTo>
                    <a:pt x="9645" y="3341"/>
                    <a:pt x="9586" y="3055"/>
                    <a:pt x="9455" y="2781"/>
                  </a:cubicBezTo>
                  <a:cubicBezTo>
                    <a:pt x="9420" y="2730"/>
                    <a:pt x="9367" y="2690"/>
                    <a:pt x="9305" y="2690"/>
                  </a:cubicBezTo>
                  <a:cubicBezTo>
                    <a:pt x="9281" y="2690"/>
                    <a:pt x="9255" y="2696"/>
                    <a:pt x="9228" y="2710"/>
                  </a:cubicBezTo>
                  <a:cubicBezTo>
                    <a:pt x="9157" y="2757"/>
                    <a:pt x="9109" y="2841"/>
                    <a:pt x="9157" y="2936"/>
                  </a:cubicBezTo>
                  <a:cubicBezTo>
                    <a:pt x="9264" y="3138"/>
                    <a:pt x="9324" y="3376"/>
                    <a:pt x="9324" y="3626"/>
                  </a:cubicBezTo>
                  <a:cubicBezTo>
                    <a:pt x="9324" y="4484"/>
                    <a:pt x="8621" y="5198"/>
                    <a:pt x="7740" y="5198"/>
                  </a:cubicBezTo>
                  <a:cubicBezTo>
                    <a:pt x="6883" y="5198"/>
                    <a:pt x="6168" y="4496"/>
                    <a:pt x="6168" y="3626"/>
                  </a:cubicBezTo>
                  <a:cubicBezTo>
                    <a:pt x="6168" y="2757"/>
                    <a:pt x="6859" y="2043"/>
                    <a:pt x="7740" y="2043"/>
                  </a:cubicBezTo>
                  <a:cubicBezTo>
                    <a:pt x="8085" y="2043"/>
                    <a:pt x="8407" y="2150"/>
                    <a:pt x="8681" y="2352"/>
                  </a:cubicBezTo>
                  <a:cubicBezTo>
                    <a:pt x="8712" y="2378"/>
                    <a:pt x="8749" y="2391"/>
                    <a:pt x="8786" y="2391"/>
                  </a:cubicBezTo>
                  <a:cubicBezTo>
                    <a:pt x="8834" y="2391"/>
                    <a:pt x="8880" y="2369"/>
                    <a:pt x="8907" y="2329"/>
                  </a:cubicBezTo>
                  <a:cubicBezTo>
                    <a:pt x="8966" y="2257"/>
                    <a:pt x="8943" y="2150"/>
                    <a:pt x="8871" y="2102"/>
                  </a:cubicBezTo>
                  <a:cubicBezTo>
                    <a:pt x="8812" y="2055"/>
                    <a:pt x="8740" y="2019"/>
                    <a:pt x="8681" y="1971"/>
                  </a:cubicBezTo>
                  <a:cubicBezTo>
                    <a:pt x="8919" y="1924"/>
                    <a:pt x="9145" y="1864"/>
                    <a:pt x="9347" y="1793"/>
                  </a:cubicBezTo>
                  <a:cubicBezTo>
                    <a:pt x="9871" y="2257"/>
                    <a:pt x="10181" y="2924"/>
                    <a:pt x="10181" y="3626"/>
                  </a:cubicBezTo>
                  <a:cubicBezTo>
                    <a:pt x="10181" y="4960"/>
                    <a:pt x="9097" y="6067"/>
                    <a:pt x="7740" y="6067"/>
                  </a:cubicBezTo>
                  <a:cubicBezTo>
                    <a:pt x="7133" y="6067"/>
                    <a:pt x="6549" y="5841"/>
                    <a:pt x="6085" y="5424"/>
                  </a:cubicBezTo>
                  <a:lnTo>
                    <a:pt x="6145" y="5246"/>
                  </a:lnTo>
                  <a:cubicBezTo>
                    <a:pt x="6168" y="5186"/>
                    <a:pt x="6168" y="5115"/>
                    <a:pt x="6121" y="5067"/>
                  </a:cubicBezTo>
                  <a:lnTo>
                    <a:pt x="5847" y="4793"/>
                  </a:lnTo>
                  <a:cubicBezTo>
                    <a:pt x="5752" y="4698"/>
                    <a:pt x="5624" y="4650"/>
                    <a:pt x="5494" y="4650"/>
                  </a:cubicBezTo>
                  <a:cubicBezTo>
                    <a:pt x="5365" y="4650"/>
                    <a:pt x="5234" y="4698"/>
                    <a:pt x="5133" y="4793"/>
                  </a:cubicBezTo>
                  <a:lnTo>
                    <a:pt x="4871" y="5067"/>
                  </a:lnTo>
                  <a:cubicBezTo>
                    <a:pt x="4823" y="5115"/>
                    <a:pt x="4811" y="5186"/>
                    <a:pt x="4835" y="5246"/>
                  </a:cubicBezTo>
                  <a:lnTo>
                    <a:pt x="4894" y="5424"/>
                  </a:lnTo>
                  <a:cubicBezTo>
                    <a:pt x="4454" y="5841"/>
                    <a:pt x="3871" y="6067"/>
                    <a:pt x="3251" y="6067"/>
                  </a:cubicBezTo>
                  <a:cubicBezTo>
                    <a:pt x="1906" y="6067"/>
                    <a:pt x="811" y="4972"/>
                    <a:pt x="811" y="3626"/>
                  </a:cubicBezTo>
                  <a:cubicBezTo>
                    <a:pt x="823" y="2912"/>
                    <a:pt x="1120" y="2257"/>
                    <a:pt x="1656" y="1793"/>
                  </a:cubicBezTo>
                  <a:cubicBezTo>
                    <a:pt x="1858" y="1864"/>
                    <a:pt x="2085" y="1924"/>
                    <a:pt x="2323" y="1971"/>
                  </a:cubicBezTo>
                  <a:cubicBezTo>
                    <a:pt x="1751" y="2293"/>
                    <a:pt x="1370" y="2912"/>
                    <a:pt x="1370" y="3626"/>
                  </a:cubicBezTo>
                  <a:cubicBezTo>
                    <a:pt x="1370" y="4662"/>
                    <a:pt x="2216" y="5508"/>
                    <a:pt x="3263" y="5508"/>
                  </a:cubicBezTo>
                  <a:cubicBezTo>
                    <a:pt x="4299" y="5508"/>
                    <a:pt x="5156" y="4662"/>
                    <a:pt x="5156" y="3626"/>
                  </a:cubicBezTo>
                  <a:cubicBezTo>
                    <a:pt x="5156" y="2579"/>
                    <a:pt x="4299" y="1733"/>
                    <a:pt x="3263" y="1733"/>
                  </a:cubicBezTo>
                  <a:cubicBezTo>
                    <a:pt x="2192" y="1733"/>
                    <a:pt x="1406" y="1459"/>
                    <a:pt x="965" y="948"/>
                  </a:cubicBezTo>
                  <a:cubicBezTo>
                    <a:pt x="823" y="745"/>
                    <a:pt x="727" y="567"/>
                    <a:pt x="692" y="424"/>
                  </a:cubicBezTo>
                  <a:close/>
                  <a:moveTo>
                    <a:pt x="5537" y="4954"/>
                  </a:moveTo>
                  <a:cubicBezTo>
                    <a:pt x="5585" y="4954"/>
                    <a:pt x="5633" y="4972"/>
                    <a:pt x="5668" y="5008"/>
                  </a:cubicBezTo>
                  <a:lnTo>
                    <a:pt x="5847" y="5210"/>
                  </a:lnTo>
                  <a:lnTo>
                    <a:pt x="5525" y="6091"/>
                  </a:lnTo>
                  <a:lnTo>
                    <a:pt x="5192" y="5210"/>
                  </a:lnTo>
                  <a:lnTo>
                    <a:pt x="5406" y="5008"/>
                  </a:lnTo>
                  <a:cubicBezTo>
                    <a:pt x="5442" y="4972"/>
                    <a:pt x="5490" y="4954"/>
                    <a:pt x="5537" y="4954"/>
                  </a:cubicBezTo>
                  <a:close/>
                  <a:moveTo>
                    <a:pt x="10431" y="4317"/>
                  </a:moveTo>
                  <a:cubicBezTo>
                    <a:pt x="10550" y="4781"/>
                    <a:pt x="10669" y="5329"/>
                    <a:pt x="10717" y="5710"/>
                  </a:cubicBezTo>
                  <a:lnTo>
                    <a:pt x="10359" y="5710"/>
                  </a:lnTo>
                  <a:cubicBezTo>
                    <a:pt x="10276" y="5710"/>
                    <a:pt x="10193" y="5781"/>
                    <a:pt x="10193" y="5865"/>
                  </a:cubicBezTo>
                  <a:lnTo>
                    <a:pt x="10193" y="6258"/>
                  </a:lnTo>
                  <a:cubicBezTo>
                    <a:pt x="10024" y="6288"/>
                    <a:pt x="9681" y="6339"/>
                    <a:pt x="9255" y="6339"/>
                  </a:cubicBezTo>
                  <a:cubicBezTo>
                    <a:pt x="9020" y="6339"/>
                    <a:pt x="8760" y="6324"/>
                    <a:pt x="8490" y="6282"/>
                  </a:cubicBezTo>
                  <a:cubicBezTo>
                    <a:pt x="9431" y="6031"/>
                    <a:pt x="10181" y="5269"/>
                    <a:pt x="10431" y="4317"/>
                  </a:cubicBezTo>
                  <a:close/>
                  <a:moveTo>
                    <a:pt x="584" y="4317"/>
                  </a:moveTo>
                  <a:cubicBezTo>
                    <a:pt x="834" y="5269"/>
                    <a:pt x="1585" y="6031"/>
                    <a:pt x="2537" y="6282"/>
                  </a:cubicBezTo>
                  <a:cubicBezTo>
                    <a:pt x="2245" y="6326"/>
                    <a:pt x="1970" y="6342"/>
                    <a:pt x="1726" y="6342"/>
                  </a:cubicBezTo>
                  <a:cubicBezTo>
                    <a:pt x="1312" y="6342"/>
                    <a:pt x="987" y="6295"/>
                    <a:pt x="823" y="6258"/>
                  </a:cubicBezTo>
                  <a:lnTo>
                    <a:pt x="823" y="5865"/>
                  </a:lnTo>
                  <a:cubicBezTo>
                    <a:pt x="823" y="5781"/>
                    <a:pt x="751" y="5710"/>
                    <a:pt x="656" y="5710"/>
                  </a:cubicBezTo>
                  <a:lnTo>
                    <a:pt x="299" y="5710"/>
                  </a:lnTo>
                  <a:cubicBezTo>
                    <a:pt x="334" y="5329"/>
                    <a:pt x="465" y="4781"/>
                    <a:pt x="584" y="4317"/>
                  </a:cubicBezTo>
                  <a:close/>
                  <a:moveTo>
                    <a:pt x="8454" y="6615"/>
                  </a:moveTo>
                  <a:cubicBezTo>
                    <a:pt x="8752" y="6663"/>
                    <a:pt x="9026" y="6674"/>
                    <a:pt x="9276" y="6674"/>
                  </a:cubicBezTo>
                  <a:lnTo>
                    <a:pt x="9502" y="6674"/>
                  </a:lnTo>
                  <a:cubicBezTo>
                    <a:pt x="9383" y="7627"/>
                    <a:pt x="8931" y="8508"/>
                    <a:pt x="8228" y="9163"/>
                  </a:cubicBezTo>
                  <a:cubicBezTo>
                    <a:pt x="7907" y="9460"/>
                    <a:pt x="7550" y="9699"/>
                    <a:pt x="7157" y="9877"/>
                  </a:cubicBezTo>
                  <a:cubicBezTo>
                    <a:pt x="7323" y="9722"/>
                    <a:pt x="7478" y="9556"/>
                    <a:pt x="7609" y="9365"/>
                  </a:cubicBezTo>
                  <a:cubicBezTo>
                    <a:pt x="8145" y="8627"/>
                    <a:pt x="8443" y="7651"/>
                    <a:pt x="8454" y="6615"/>
                  </a:cubicBezTo>
                  <a:close/>
                  <a:moveTo>
                    <a:pt x="6002" y="5734"/>
                  </a:moveTo>
                  <a:cubicBezTo>
                    <a:pt x="6430" y="6103"/>
                    <a:pt x="6966" y="6317"/>
                    <a:pt x="7550" y="6377"/>
                  </a:cubicBezTo>
                  <a:cubicBezTo>
                    <a:pt x="7740" y="6448"/>
                    <a:pt x="7931" y="6508"/>
                    <a:pt x="8121" y="6555"/>
                  </a:cubicBezTo>
                  <a:lnTo>
                    <a:pt x="8121" y="6567"/>
                  </a:lnTo>
                  <a:cubicBezTo>
                    <a:pt x="8133" y="8579"/>
                    <a:pt x="6954" y="10211"/>
                    <a:pt x="5514" y="10211"/>
                  </a:cubicBezTo>
                  <a:cubicBezTo>
                    <a:pt x="4942" y="10211"/>
                    <a:pt x="4394" y="9961"/>
                    <a:pt x="3942" y="9484"/>
                  </a:cubicBezTo>
                  <a:cubicBezTo>
                    <a:pt x="3501" y="9008"/>
                    <a:pt x="3156" y="8329"/>
                    <a:pt x="3013" y="7579"/>
                  </a:cubicBezTo>
                  <a:cubicBezTo>
                    <a:pt x="2993" y="7509"/>
                    <a:pt x="2930" y="7455"/>
                    <a:pt x="2853" y="7455"/>
                  </a:cubicBezTo>
                  <a:cubicBezTo>
                    <a:pt x="2839" y="7455"/>
                    <a:pt x="2825" y="7457"/>
                    <a:pt x="2811" y="7460"/>
                  </a:cubicBezTo>
                  <a:cubicBezTo>
                    <a:pt x="2728" y="7472"/>
                    <a:pt x="2668" y="7567"/>
                    <a:pt x="2692" y="7651"/>
                  </a:cubicBezTo>
                  <a:cubicBezTo>
                    <a:pt x="2858" y="8472"/>
                    <a:pt x="3228" y="9199"/>
                    <a:pt x="3716" y="9722"/>
                  </a:cubicBezTo>
                  <a:lnTo>
                    <a:pt x="3882" y="9889"/>
                  </a:lnTo>
                  <a:cubicBezTo>
                    <a:pt x="3501" y="9710"/>
                    <a:pt x="3120" y="9472"/>
                    <a:pt x="2811" y="9175"/>
                  </a:cubicBezTo>
                  <a:cubicBezTo>
                    <a:pt x="2096" y="8520"/>
                    <a:pt x="1668" y="7639"/>
                    <a:pt x="1549" y="6686"/>
                  </a:cubicBezTo>
                  <a:lnTo>
                    <a:pt x="1775" y="6686"/>
                  </a:lnTo>
                  <a:cubicBezTo>
                    <a:pt x="2025" y="6686"/>
                    <a:pt x="2299" y="6674"/>
                    <a:pt x="2597" y="6627"/>
                  </a:cubicBezTo>
                  <a:cubicBezTo>
                    <a:pt x="2597" y="6734"/>
                    <a:pt x="2597" y="6841"/>
                    <a:pt x="2608" y="6936"/>
                  </a:cubicBezTo>
                  <a:cubicBezTo>
                    <a:pt x="2608" y="7032"/>
                    <a:pt x="2680" y="7091"/>
                    <a:pt x="2775" y="7091"/>
                  </a:cubicBezTo>
                  <a:lnTo>
                    <a:pt x="2787" y="7091"/>
                  </a:lnTo>
                  <a:cubicBezTo>
                    <a:pt x="2870" y="7091"/>
                    <a:pt x="2954" y="6996"/>
                    <a:pt x="2930" y="6913"/>
                  </a:cubicBezTo>
                  <a:cubicBezTo>
                    <a:pt x="2930" y="6805"/>
                    <a:pt x="2918" y="6686"/>
                    <a:pt x="2918" y="6567"/>
                  </a:cubicBezTo>
                  <a:lnTo>
                    <a:pt x="2918" y="6555"/>
                  </a:lnTo>
                  <a:cubicBezTo>
                    <a:pt x="3109" y="6508"/>
                    <a:pt x="3311" y="6448"/>
                    <a:pt x="3501" y="6377"/>
                  </a:cubicBezTo>
                  <a:cubicBezTo>
                    <a:pt x="4061" y="6329"/>
                    <a:pt x="4597" y="6103"/>
                    <a:pt x="5049" y="5734"/>
                  </a:cubicBezTo>
                  <a:lnTo>
                    <a:pt x="5371" y="6615"/>
                  </a:lnTo>
                  <a:cubicBezTo>
                    <a:pt x="5406" y="6674"/>
                    <a:pt x="5466" y="6722"/>
                    <a:pt x="5525" y="6722"/>
                  </a:cubicBezTo>
                  <a:cubicBezTo>
                    <a:pt x="5597" y="6722"/>
                    <a:pt x="5656" y="6674"/>
                    <a:pt x="5668" y="6615"/>
                  </a:cubicBezTo>
                  <a:lnTo>
                    <a:pt x="6002" y="5734"/>
                  </a:lnTo>
                  <a:close/>
                  <a:moveTo>
                    <a:pt x="505" y="1"/>
                  </a:moveTo>
                  <a:cubicBezTo>
                    <a:pt x="477" y="1"/>
                    <a:pt x="447" y="7"/>
                    <a:pt x="418" y="19"/>
                  </a:cubicBezTo>
                  <a:cubicBezTo>
                    <a:pt x="370" y="55"/>
                    <a:pt x="346" y="90"/>
                    <a:pt x="346" y="150"/>
                  </a:cubicBezTo>
                  <a:cubicBezTo>
                    <a:pt x="346" y="174"/>
                    <a:pt x="346" y="650"/>
                    <a:pt x="727" y="1126"/>
                  </a:cubicBezTo>
                  <a:cubicBezTo>
                    <a:pt x="894" y="1329"/>
                    <a:pt x="1108" y="1507"/>
                    <a:pt x="1358" y="1638"/>
                  </a:cubicBezTo>
                  <a:cubicBezTo>
                    <a:pt x="882" y="2102"/>
                    <a:pt x="584" y="2733"/>
                    <a:pt x="525" y="3400"/>
                  </a:cubicBezTo>
                  <a:cubicBezTo>
                    <a:pt x="501" y="3472"/>
                    <a:pt x="1" y="5162"/>
                    <a:pt x="1" y="5865"/>
                  </a:cubicBezTo>
                  <a:cubicBezTo>
                    <a:pt x="1" y="5960"/>
                    <a:pt x="72" y="6031"/>
                    <a:pt x="168" y="6031"/>
                  </a:cubicBezTo>
                  <a:lnTo>
                    <a:pt x="525" y="6031"/>
                  </a:lnTo>
                  <a:lnTo>
                    <a:pt x="525" y="6389"/>
                  </a:lnTo>
                  <a:cubicBezTo>
                    <a:pt x="525" y="6460"/>
                    <a:pt x="561" y="6520"/>
                    <a:pt x="644" y="6555"/>
                  </a:cubicBezTo>
                  <a:cubicBezTo>
                    <a:pt x="668" y="6555"/>
                    <a:pt x="882" y="6615"/>
                    <a:pt x="1239" y="6639"/>
                  </a:cubicBezTo>
                  <a:cubicBezTo>
                    <a:pt x="1334" y="7698"/>
                    <a:pt x="1811" y="8663"/>
                    <a:pt x="2608" y="9401"/>
                  </a:cubicBezTo>
                  <a:cubicBezTo>
                    <a:pt x="2918" y="9675"/>
                    <a:pt x="3263" y="9913"/>
                    <a:pt x="3632" y="10115"/>
                  </a:cubicBezTo>
                  <a:lnTo>
                    <a:pt x="2454" y="10211"/>
                  </a:lnTo>
                  <a:cubicBezTo>
                    <a:pt x="2251" y="10234"/>
                    <a:pt x="2085" y="10365"/>
                    <a:pt x="2013" y="10556"/>
                  </a:cubicBezTo>
                  <a:lnTo>
                    <a:pt x="1906" y="10853"/>
                  </a:lnTo>
                  <a:cubicBezTo>
                    <a:pt x="1882" y="10949"/>
                    <a:pt x="1918" y="11032"/>
                    <a:pt x="2013" y="11068"/>
                  </a:cubicBezTo>
                  <a:cubicBezTo>
                    <a:pt x="2025" y="11068"/>
                    <a:pt x="2037" y="11080"/>
                    <a:pt x="2049" y="11080"/>
                  </a:cubicBezTo>
                  <a:cubicBezTo>
                    <a:pt x="2132" y="11080"/>
                    <a:pt x="2192" y="11032"/>
                    <a:pt x="2204" y="10973"/>
                  </a:cubicBezTo>
                  <a:lnTo>
                    <a:pt x="2311" y="10675"/>
                  </a:lnTo>
                  <a:cubicBezTo>
                    <a:pt x="2335" y="10603"/>
                    <a:pt x="2394" y="10556"/>
                    <a:pt x="2477" y="10556"/>
                  </a:cubicBezTo>
                  <a:lnTo>
                    <a:pt x="2597" y="10544"/>
                  </a:lnTo>
                  <a:lnTo>
                    <a:pt x="2597" y="10925"/>
                  </a:lnTo>
                  <a:cubicBezTo>
                    <a:pt x="2597" y="11020"/>
                    <a:pt x="2668" y="11092"/>
                    <a:pt x="2751" y="11092"/>
                  </a:cubicBezTo>
                  <a:cubicBezTo>
                    <a:pt x="2847" y="11092"/>
                    <a:pt x="2918" y="11020"/>
                    <a:pt x="2918" y="10925"/>
                  </a:cubicBezTo>
                  <a:lnTo>
                    <a:pt x="2918" y="10508"/>
                  </a:lnTo>
                  <a:lnTo>
                    <a:pt x="3144" y="10496"/>
                  </a:lnTo>
                  <a:lnTo>
                    <a:pt x="3311" y="10973"/>
                  </a:lnTo>
                  <a:cubicBezTo>
                    <a:pt x="3335" y="11044"/>
                    <a:pt x="3394" y="11080"/>
                    <a:pt x="3454" y="11080"/>
                  </a:cubicBezTo>
                  <a:cubicBezTo>
                    <a:pt x="3466" y="11080"/>
                    <a:pt x="3490" y="11080"/>
                    <a:pt x="3501" y="11056"/>
                  </a:cubicBezTo>
                  <a:cubicBezTo>
                    <a:pt x="3585" y="11032"/>
                    <a:pt x="3632" y="10937"/>
                    <a:pt x="3609" y="10853"/>
                  </a:cubicBezTo>
                  <a:lnTo>
                    <a:pt x="3466" y="10449"/>
                  </a:lnTo>
                  <a:lnTo>
                    <a:pt x="4323" y="10377"/>
                  </a:lnTo>
                  <a:cubicBezTo>
                    <a:pt x="4704" y="10496"/>
                    <a:pt x="5121" y="10556"/>
                    <a:pt x="5525" y="10556"/>
                  </a:cubicBezTo>
                  <a:cubicBezTo>
                    <a:pt x="5942" y="10556"/>
                    <a:pt x="6347" y="10496"/>
                    <a:pt x="6728" y="10377"/>
                  </a:cubicBezTo>
                  <a:lnTo>
                    <a:pt x="7573" y="10449"/>
                  </a:lnTo>
                  <a:lnTo>
                    <a:pt x="7442" y="10853"/>
                  </a:lnTo>
                  <a:cubicBezTo>
                    <a:pt x="7419" y="10937"/>
                    <a:pt x="7454" y="11032"/>
                    <a:pt x="7550" y="11056"/>
                  </a:cubicBezTo>
                  <a:cubicBezTo>
                    <a:pt x="7561" y="11056"/>
                    <a:pt x="7573" y="11080"/>
                    <a:pt x="7597" y="11080"/>
                  </a:cubicBezTo>
                  <a:cubicBezTo>
                    <a:pt x="7669" y="11080"/>
                    <a:pt x="7728" y="11032"/>
                    <a:pt x="7740" y="10973"/>
                  </a:cubicBezTo>
                  <a:lnTo>
                    <a:pt x="7907" y="10496"/>
                  </a:lnTo>
                  <a:lnTo>
                    <a:pt x="8133" y="10508"/>
                  </a:lnTo>
                  <a:lnTo>
                    <a:pt x="8133" y="10925"/>
                  </a:lnTo>
                  <a:cubicBezTo>
                    <a:pt x="8133" y="11020"/>
                    <a:pt x="8204" y="11092"/>
                    <a:pt x="8288" y="11092"/>
                  </a:cubicBezTo>
                  <a:cubicBezTo>
                    <a:pt x="8383" y="11092"/>
                    <a:pt x="8454" y="11020"/>
                    <a:pt x="8454" y="10925"/>
                  </a:cubicBezTo>
                  <a:lnTo>
                    <a:pt x="8454" y="10544"/>
                  </a:lnTo>
                  <a:lnTo>
                    <a:pt x="8573" y="10556"/>
                  </a:lnTo>
                  <a:cubicBezTo>
                    <a:pt x="8645" y="10556"/>
                    <a:pt x="8704" y="10615"/>
                    <a:pt x="8740" y="10675"/>
                  </a:cubicBezTo>
                  <a:lnTo>
                    <a:pt x="8847" y="10973"/>
                  </a:lnTo>
                  <a:cubicBezTo>
                    <a:pt x="8871" y="11044"/>
                    <a:pt x="8931" y="11080"/>
                    <a:pt x="8990" y="11080"/>
                  </a:cubicBezTo>
                  <a:cubicBezTo>
                    <a:pt x="9002" y="11080"/>
                    <a:pt x="9026" y="11080"/>
                    <a:pt x="9038" y="11056"/>
                  </a:cubicBezTo>
                  <a:cubicBezTo>
                    <a:pt x="9121" y="11032"/>
                    <a:pt x="9169" y="10937"/>
                    <a:pt x="9145" y="10853"/>
                  </a:cubicBezTo>
                  <a:lnTo>
                    <a:pt x="9038" y="10556"/>
                  </a:lnTo>
                  <a:cubicBezTo>
                    <a:pt x="8978" y="10365"/>
                    <a:pt x="8800" y="10222"/>
                    <a:pt x="8585" y="10211"/>
                  </a:cubicBezTo>
                  <a:lnTo>
                    <a:pt x="7419" y="10103"/>
                  </a:lnTo>
                  <a:cubicBezTo>
                    <a:pt x="7788" y="9925"/>
                    <a:pt x="8133" y="9687"/>
                    <a:pt x="8443" y="9389"/>
                  </a:cubicBezTo>
                  <a:cubicBezTo>
                    <a:pt x="9216" y="8663"/>
                    <a:pt x="9705" y="7698"/>
                    <a:pt x="9812" y="6639"/>
                  </a:cubicBezTo>
                  <a:cubicBezTo>
                    <a:pt x="10157" y="6615"/>
                    <a:pt x="10371" y="6555"/>
                    <a:pt x="10407" y="6555"/>
                  </a:cubicBezTo>
                  <a:cubicBezTo>
                    <a:pt x="10478" y="6532"/>
                    <a:pt x="10526" y="6460"/>
                    <a:pt x="10526" y="6389"/>
                  </a:cubicBezTo>
                  <a:lnTo>
                    <a:pt x="10526" y="6031"/>
                  </a:lnTo>
                  <a:lnTo>
                    <a:pt x="10883" y="6031"/>
                  </a:lnTo>
                  <a:cubicBezTo>
                    <a:pt x="10967" y="6031"/>
                    <a:pt x="11050" y="5960"/>
                    <a:pt x="11050" y="5865"/>
                  </a:cubicBezTo>
                  <a:cubicBezTo>
                    <a:pt x="11050" y="5174"/>
                    <a:pt x="10538" y="3472"/>
                    <a:pt x="10526" y="3400"/>
                  </a:cubicBezTo>
                  <a:cubicBezTo>
                    <a:pt x="10467" y="2733"/>
                    <a:pt x="10181" y="2102"/>
                    <a:pt x="9693" y="1638"/>
                  </a:cubicBezTo>
                  <a:cubicBezTo>
                    <a:pt x="9943" y="1507"/>
                    <a:pt x="10157" y="1329"/>
                    <a:pt x="10312" y="1126"/>
                  </a:cubicBezTo>
                  <a:cubicBezTo>
                    <a:pt x="10693" y="650"/>
                    <a:pt x="10705" y="174"/>
                    <a:pt x="10705" y="150"/>
                  </a:cubicBezTo>
                  <a:cubicBezTo>
                    <a:pt x="10705" y="90"/>
                    <a:pt x="10669" y="55"/>
                    <a:pt x="10633" y="19"/>
                  </a:cubicBezTo>
                  <a:cubicBezTo>
                    <a:pt x="10609" y="7"/>
                    <a:pt x="10583" y="1"/>
                    <a:pt x="10554" y="1"/>
                  </a:cubicBezTo>
                  <a:cubicBezTo>
                    <a:pt x="10526" y="1"/>
                    <a:pt x="10496" y="7"/>
                    <a:pt x="10467" y="19"/>
                  </a:cubicBezTo>
                  <a:cubicBezTo>
                    <a:pt x="10038" y="233"/>
                    <a:pt x="9455" y="269"/>
                    <a:pt x="8859" y="316"/>
                  </a:cubicBezTo>
                  <a:cubicBezTo>
                    <a:pt x="8466" y="352"/>
                    <a:pt x="8062" y="376"/>
                    <a:pt x="7681" y="436"/>
                  </a:cubicBezTo>
                  <a:cubicBezTo>
                    <a:pt x="7002" y="150"/>
                    <a:pt x="6264" y="7"/>
                    <a:pt x="5525" y="7"/>
                  </a:cubicBezTo>
                  <a:cubicBezTo>
                    <a:pt x="4775" y="7"/>
                    <a:pt x="4049" y="150"/>
                    <a:pt x="3370" y="436"/>
                  </a:cubicBezTo>
                  <a:cubicBezTo>
                    <a:pt x="2978" y="364"/>
                    <a:pt x="2573" y="328"/>
                    <a:pt x="2192" y="316"/>
                  </a:cubicBezTo>
                  <a:cubicBezTo>
                    <a:pt x="1585" y="269"/>
                    <a:pt x="1001" y="245"/>
                    <a:pt x="584" y="19"/>
                  </a:cubicBezTo>
                  <a:cubicBezTo>
                    <a:pt x="561" y="7"/>
                    <a:pt x="534" y="1"/>
                    <a:pt x="505"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0" name="Google Shape;15132;p67"/>
            <p:cNvSpPr/>
            <p:nvPr/>
          </p:nvSpPr>
          <p:spPr>
            <a:xfrm>
              <a:off x="1481357" y="2507634"/>
              <a:ext cx="54144" cy="65568"/>
            </a:xfrm>
            <a:custGeom>
              <a:avLst/>
              <a:gdLst/>
              <a:ahLst/>
              <a:cxnLst/>
              <a:rect l="l" t="t" r="r" b="b"/>
              <a:pathLst>
                <a:path w="1692" h="2049" extrusionOk="0">
                  <a:moveTo>
                    <a:pt x="846" y="322"/>
                  </a:moveTo>
                  <a:cubicBezTo>
                    <a:pt x="1144" y="322"/>
                    <a:pt x="1382" y="560"/>
                    <a:pt x="1382" y="858"/>
                  </a:cubicBezTo>
                  <a:lnTo>
                    <a:pt x="1382" y="1191"/>
                  </a:lnTo>
                  <a:cubicBezTo>
                    <a:pt x="1382" y="1489"/>
                    <a:pt x="1144" y="1727"/>
                    <a:pt x="846" y="1727"/>
                  </a:cubicBezTo>
                  <a:cubicBezTo>
                    <a:pt x="549" y="1727"/>
                    <a:pt x="311" y="1489"/>
                    <a:pt x="311" y="1191"/>
                  </a:cubicBezTo>
                  <a:lnTo>
                    <a:pt x="311" y="858"/>
                  </a:lnTo>
                  <a:cubicBezTo>
                    <a:pt x="311" y="560"/>
                    <a:pt x="549" y="322"/>
                    <a:pt x="846" y="322"/>
                  </a:cubicBezTo>
                  <a:close/>
                  <a:moveTo>
                    <a:pt x="846" y="1"/>
                  </a:moveTo>
                  <a:cubicBezTo>
                    <a:pt x="370" y="1"/>
                    <a:pt x="1" y="393"/>
                    <a:pt x="1" y="858"/>
                  </a:cubicBezTo>
                  <a:lnTo>
                    <a:pt x="1" y="1191"/>
                  </a:lnTo>
                  <a:cubicBezTo>
                    <a:pt x="1" y="1667"/>
                    <a:pt x="382" y="2048"/>
                    <a:pt x="846" y="2048"/>
                  </a:cubicBezTo>
                  <a:cubicBezTo>
                    <a:pt x="1323" y="2048"/>
                    <a:pt x="1692" y="1656"/>
                    <a:pt x="1692" y="1191"/>
                  </a:cubicBezTo>
                  <a:lnTo>
                    <a:pt x="1692" y="858"/>
                  </a:lnTo>
                  <a:cubicBezTo>
                    <a:pt x="1692" y="382"/>
                    <a:pt x="1323" y="1"/>
                    <a:pt x="846"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1" name="Google Shape;15133;p67"/>
            <p:cNvSpPr/>
            <p:nvPr/>
          </p:nvSpPr>
          <p:spPr>
            <a:xfrm>
              <a:off x="1625389" y="2507634"/>
              <a:ext cx="54528" cy="65568"/>
            </a:xfrm>
            <a:custGeom>
              <a:avLst/>
              <a:gdLst/>
              <a:ahLst/>
              <a:cxnLst/>
              <a:rect l="l" t="t" r="r" b="b"/>
              <a:pathLst>
                <a:path w="1704" h="2049" extrusionOk="0">
                  <a:moveTo>
                    <a:pt x="834" y="322"/>
                  </a:moveTo>
                  <a:cubicBezTo>
                    <a:pt x="1132" y="322"/>
                    <a:pt x="1370" y="560"/>
                    <a:pt x="1370" y="858"/>
                  </a:cubicBezTo>
                  <a:lnTo>
                    <a:pt x="1370" y="1191"/>
                  </a:lnTo>
                  <a:cubicBezTo>
                    <a:pt x="1370" y="1489"/>
                    <a:pt x="1132" y="1727"/>
                    <a:pt x="834" y="1727"/>
                  </a:cubicBezTo>
                  <a:cubicBezTo>
                    <a:pt x="536" y="1727"/>
                    <a:pt x="298" y="1489"/>
                    <a:pt x="298" y="1191"/>
                  </a:cubicBezTo>
                  <a:lnTo>
                    <a:pt x="298" y="858"/>
                  </a:lnTo>
                  <a:cubicBezTo>
                    <a:pt x="298" y="560"/>
                    <a:pt x="536" y="322"/>
                    <a:pt x="834" y="322"/>
                  </a:cubicBezTo>
                  <a:close/>
                  <a:moveTo>
                    <a:pt x="858" y="1"/>
                  </a:moveTo>
                  <a:cubicBezTo>
                    <a:pt x="382" y="1"/>
                    <a:pt x="1" y="393"/>
                    <a:pt x="1" y="858"/>
                  </a:cubicBezTo>
                  <a:lnTo>
                    <a:pt x="1" y="1191"/>
                  </a:lnTo>
                  <a:cubicBezTo>
                    <a:pt x="1" y="1667"/>
                    <a:pt x="393" y="2048"/>
                    <a:pt x="858" y="2048"/>
                  </a:cubicBezTo>
                  <a:cubicBezTo>
                    <a:pt x="1334" y="2048"/>
                    <a:pt x="1703" y="1656"/>
                    <a:pt x="1703" y="1191"/>
                  </a:cubicBezTo>
                  <a:lnTo>
                    <a:pt x="1703" y="858"/>
                  </a:lnTo>
                  <a:cubicBezTo>
                    <a:pt x="1703" y="382"/>
                    <a:pt x="1310" y="1"/>
                    <a:pt x="858" y="1"/>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2" name="Google Shape;15134;p67"/>
            <p:cNvSpPr/>
            <p:nvPr/>
          </p:nvSpPr>
          <p:spPr>
            <a:xfrm>
              <a:off x="1503085" y="2529746"/>
              <a:ext cx="10688" cy="21344"/>
            </a:xfrm>
            <a:custGeom>
              <a:avLst/>
              <a:gdLst/>
              <a:ahLst/>
              <a:cxnLst/>
              <a:rect l="l" t="t" r="r" b="b"/>
              <a:pathLst>
                <a:path w="334" h="667" extrusionOk="0">
                  <a:moveTo>
                    <a:pt x="167" y="0"/>
                  </a:moveTo>
                  <a:cubicBezTo>
                    <a:pt x="72" y="0"/>
                    <a:pt x="1" y="72"/>
                    <a:pt x="1" y="167"/>
                  </a:cubicBezTo>
                  <a:lnTo>
                    <a:pt x="1" y="500"/>
                  </a:lnTo>
                  <a:cubicBezTo>
                    <a:pt x="1" y="595"/>
                    <a:pt x="72" y="667"/>
                    <a:pt x="167" y="667"/>
                  </a:cubicBezTo>
                  <a:cubicBezTo>
                    <a:pt x="251" y="667"/>
                    <a:pt x="334" y="595"/>
                    <a:pt x="334" y="500"/>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sp>
          <p:nvSpPr>
            <p:cNvPr id="13" name="Google Shape;15135;p67"/>
            <p:cNvSpPr/>
            <p:nvPr/>
          </p:nvSpPr>
          <p:spPr>
            <a:xfrm>
              <a:off x="1647501" y="2529746"/>
              <a:ext cx="10304" cy="21344"/>
            </a:xfrm>
            <a:custGeom>
              <a:avLst/>
              <a:gdLst/>
              <a:ahLst/>
              <a:cxnLst/>
              <a:rect l="l" t="t" r="r" b="b"/>
              <a:pathLst>
                <a:path w="322" h="667" extrusionOk="0">
                  <a:moveTo>
                    <a:pt x="167" y="0"/>
                  </a:moveTo>
                  <a:cubicBezTo>
                    <a:pt x="72" y="0"/>
                    <a:pt x="0" y="72"/>
                    <a:pt x="0" y="167"/>
                  </a:cubicBezTo>
                  <a:lnTo>
                    <a:pt x="0" y="500"/>
                  </a:lnTo>
                  <a:cubicBezTo>
                    <a:pt x="0" y="595"/>
                    <a:pt x="72" y="667"/>
                    <a:pt x="167" y="667"/>
                  </a:cubicBezTo>
                  <a:cubicBezTo>
                    <a:pt x="250" y="667"/>
                    <a:pt x="322" y="595"/>
                    <a:pt x="322" y="500"/>
                  </a:cubicBezTo>
                  <a:lnTo>
                    <a:pt x="322" y="167"/>
                  </a:lnTo>
                  <a:cubicBezTo>
                    <a:pt x="322" y="72"/>
                    <a:pt x="250" y="0"/>
                    <a:pt x="167" y="0"/>
                  </a:cubicBezTo>
                  <a:close/>
                </a:path>
              </a:pathLst>
            </a:custGeom>
            <a:solidFill>
              <a:srgbClr val="657E93"/>
            </a:solidFill>
            <a:ln>
              <a:noFill/>
            </a:ln>
          </p:spPr>
          <p:txBody>
            <a:bodyPr spcFirstLastPara="1" wrap="square" lIns="91425" tIns="91425" rIns="91425" bIns="91425" anchor="ctr" anchorCtr="0">
              <a:noAutofit/>
            </a:bodyPr>
            <a:lstStyle/>
            <a:p>
              <a:pPr>
                <a:buClr>
                  <a:srgbClr val="000000"/>
                </a:buClr>
                <a:buFont typeface="Arial"/>
                <a:buNone/>
                <a:defRPr/>
              </a:pPr>
              <a:endParaRPr sz="1400" kern="0">
                <a:solidFill>
                  <a:srgbClr val="000000"/>
                </a:solidFill>
                <a:latin typeface="Arial"/>
                <a:cs typeface="Arial"/>
                <a:sym typeface="Arial"/>
              </a:endParaRPr>
            </a:p>
          </p:txBody>
        </p:sp>
      </p:grpSp>
      <p:pic>
        <p:nvPicPr>
          <p:cNvPr id="2052" name="Picture 4" descr="Michel de Montaigne – De los caníbales – Basta de texto">
            <a:extLst>
              <a:ext uri="{FF2B5EF4-FFF2-40B4-BE49-F238E27FC236}">
                <a16:creationId xmlns:a16="http://schemas.microsoft.com/office/drawing/2014/main" xmlns="" id="{8892FB4F-9C64-4EA7-A6CE-BE9AB529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927" y="2191739"/>
            <a:ext cx="4357787" cy="399011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386627" y="2644170"/>
            <a:ext cx="6096000" cy="2800767"/>
          </a:xfrm>
          <a:prstGeom prst="rect">
            <a:avLst/>
          </a:prstGeom>
        </p:spPr>
        <p:txBody>
          <a:bodyPr>
            <a:spAutoFit/>
          </a:bodyPr>
          <a:lstStyle/>
          <a:p>
            <a:pPr lvl="0" algn="just">
              <a:spcAft>
                <a:spcPts val="0"/>
              </a:spcAft>
            </a:pPr>
            <a:r>
              <a:rPr lang="es-ES" sz="2000" b="1" u="sng" dirty="0">
                <a:latin typeface="Times New Roman" panose="02020603050405020304" pitchFamily="18" charset="0"/>
                <a:ea typeface="Times New Roman" panose="02020603050405020304" pitchFamily="18" charset="0"/>
                <a:cs typeface="Times New Roman" panose="02020603050405020304" pitchFamily="18" charset="0"/>
              </a:rPr>
              <a:t>La duda como virtud del pensamiento</a:t>
            </a:r>
            <a:endParaRPr lang="es-PE" sz="2000"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 sz="1600" b="1" dirty="0">
                <a:latin typeface="Times New Roman" panose="02020603050405020304" pitchFamily="18" charset="0"/>
                <a:ea typeface="Times New Roman" panose="02020603050405020304" pitchFamily="18" charset="0"/>
              </a:rPr>
              <a:t>Este es el principio de toda actitud escéptica, poner en cuestión las verdades establecidas, dice: “</a:t>
            </a:r>
            <a:r>
              <a:rPr lang="es-ES" sz="1600" b="1" i="1" dirty="0">
                <a:latin typeface="Times New Roman" panose="02020603050405020304" pitchFamily="18" charset="0"/>
                <a:ea typeface="Times New Roman" panose="02020603050405020304" pitchFamily="18" charset="0"/>
              </a:rPr>
              <a:t>…es bueno guardarse de abrazar las opiniones comunes, y que hay que juzgar por el camino de la razón y no por la voz general</a:t>
            </a:r>
            <a:r>
              <a:rPr lang="es-ES" sz="1600" b="1" i="1" dirty="0" smtClean="0">
                <a:latin typeface="Times New Roman" panose="02020603050405020304" pitchFamily="18" charset="0"/>
                <a:ea typeface="Times New Roman" panose="02020603050405020304" pitchFamily="18" charset="0"/>
              </a:rPr>
              <a:t>.”</a:t>
            </a:r>
            <a:endParaRPr lang="es-ES" sz="1600" b="1" dirty="0">
              <a:latin typeface="Times New Roman" panose="02020603050405020304" pitchFamily="18" charset="0"/>
              <a:ea typeface="Times New Roman" panose="02020603050405020304" pitchFamily="18" charset="0"/>
            </a:endParaRPr>
          </a:p>
          <a:p>
            <a:pPr algn="just">
              <a:spcAft>
                <a:spcPts val="0"/>
              </a:spcAft>
            </a:pPr>
            <a:endParaRPr lang="es-PE" sz="1600" b="1" dirty="0">
              <a:latin typeface="Times New Roman" panose="02020603050405020304" pitchFamily="18" charset="0"/>
              <a:ea typeface="Times New Roman" panose="02020603050405020304" pitchFamily="18" charset="0"/>
            </a:endParaRPr>
          </a:p>
          <a:p>
            <a:pPr algn="just">
              <a:spcAft>
                <a:spcPts val="0"/>
              </a:spcAft>
            </a:pPr>
            <a:r>
              <a:rPr lang="es-ES" sz="1600" b="1" dirty="0">
                <a:latin typeface="Times New Roman" panose="02020603050405020304" pitchFamily="18" charset="0"/>
                <a:ea typeface="Times New Roman" panose="02020603050405020304" pitchFamily="18" charset="0"/>
              </a:rPr>
              <a:t>Dudar de todo, sospechar que detrás de lo que se dice hay algo que no encuadra, algo que no convence, por lo tanto se debe suspender el juicio,  y con sumo cuidado, llegar a la nueva verdad, </a:t>
            </a:r>
            <a:r>
              <a:rPr lang="es-ES" sz="1600" b="1" i="1" dirty="0">
                <a:latin typeface="Times New Roman" panose="02020603050405020304" pitchFamily="18" charset="0"/>
                <a:ea typeface="Times New Roman" panose="02020603050405020304" pitchFamily="18" charset="0"/>
              </a:rPr>
              <a:t>juzgar por el camino de la razón y no por la voz general</a:t>
            </a:r>
            <a:r>
              <a:rPr lang="es-ES" sz="1600" b="1" dirty="0">
                <a:latin typeface="Times New Roman" panose="02020603050405020304" pitchFamily="18" charset="0"/>
                <a:ea typeface="Times New Roman" panose="02020603050405020304" pitchFamily="18" charset="0"/>
              </a:rPr>
              <a:t>, nos dice. </a:t>
            </a:r>
            <a:endParaRPr lang="es-PE" sz="1600" b="1" dirty="0">
              <a:latin typeface="Times New Roman" panose="02020603050405020304" pitchFamily="18" charset="0"/>
              <a:ea typeface="Times New Roman" panose="02020603050405020304" pitchFamily="18" charset="0"/>
            </a:endParaRPr>
          </a:p>
          <a:p>
            <a:pPr algn="just">
              <a:spcAft>
                <a:spcPts val="0"/>
              </a:spcAft>
            </a:pPr>
            <a:r>
              <a:rPr lang="es-ES" sz="1200" dirty="0">
                <a:latin typeface="Times New Roman" panose="02020603050405020304" pitchFamily="18" charset="0"/>
                <a:ea typeface="Times New Roman" panose="02020603050405020304" pitchFamily="18" charset="0"/>
              </a:rPr>
              <a:t> </a:t>
            </a:r>
            <a:endParaRPr lang="es-PE"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636233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7593</TotalTime>
  <Words>3021</Words>
  <Application>Microsoft Office PowerPoint</Application>
  <PresentationFormat>Panorámica</PresentationFormat>
  <Paragraphs>141</Paragraphs>
  <Slides>24</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24</vt:i4>
      </vt:variant>
    </vt:vector>
  </HeadingPairs>
  <TitlesOfParts>
    <vt:vector size="35" baseType="lpstr">
      <vt:lpstr>*Times New Roman-5816-Identity-H</vt:lpstr>
      <vt:lpstr>*Times New Roman-6884-Identity-H</vt:lpstr>
      <vt:lpstr>Arial</vt:lpstr>
      <vt:lpstr>Calibri</vt:lpstr>
      <vt:lpstr>Calibri Light</vt:lpstr>
      <vt:lpstr>Corbel</vt:lpstr>
      <vt:lpstr>Fd787931-Identity-H</vt:lpstr>
      <vt:lpstr>Meiryo</vt:lpstr>
      <vt:lpstr>StempelGaramond-Roman</vt:lpstr>
      <vt:lpstr>Times New Roman</vt:lpstr>
      <vt:lpstr>SketchLinesVTI</vt:lpstr>
      <vt:lpstr>            TEMA: MONTAIGNE, VIDA Y OBRA -El escepticismo renacentista -El método de análisis introspectivo -Escepticismo, Estoicismo, Epicureismo. -La defensa de América. -Montaigne y las ciencias sociales.  -Teoría educativa  </vt:lpstr>
      <vt:lpstr>EL ESCEPTICISMO RENACENTISTA </vt:lpstr>
      <vt:lpstr>EL ESCEPTICISMO RENACENTISTA </vt:lpstr>
      <vt:lpstr>EL ESCEPTICISMO RENACENTISTA </vt:lpstr>
      <vt:lpstr>EL ESCEPTICISMO RENACENTISTA </vt:lpstr>
      <vt:lpstr>FILOSOFÍA DE MONTAIGNE</vt:lpstr>
      <vt:lpstr>FILOSOFÍA DE MONTAIGNE</vt:lpstr>
      <vt:lpstr>FILOSOFÍA DE MONTAIGNE</vt:lpstr>
      <vt:lpstr>LA DUDA ESCÉPTICA</vt:lpstr>
      <vt:lpstr>LA JUSTICIA ESTOICA</vt:lpstr>
      <vt:lpstr>NATURALISMO EPICÚREO</vt:lpstr>
      <vt:lpstr>EL MÉTODO DE ANÁLISIS INTROSPECTIVO</vt:lpstr>
      <vt:lpstr>El ser humano se convierte continuamente en un otro para sí mismo. </vt:lpstr>
      <vt:lpstr>EL MÉTODO DE ANÁLISIS INTROSPECTIVO</vt:lpstr>
      <vt:lpstr>El método de análisis introspectivo y el conocimiento</vt:lpstr>
      <vt:lpstr>Presentación de PowerPoint</vt:lpstr>
      <vt:lpstr>LA DEFENSA DE AMERICA</vt:lpstr>
      <vt:lpstr>LA DEFENSA DE AMERICA</vt:lpstr>
      <vt:lpstr>El dogma Montaigne: a más riqueza más pobreza</vt:lpstr>
      <vt:lpstr>El modelo educativo de Montaigne</vt:lpstr>
      <vt:lpstr>El modelo educativo de Montaigne</vt:lpstr>
      <vt:lpstr>El modelo educativo de Montaigne</vt:lpstr>
      <vt:lpstr>El modelo educativo de Montaigne</vt:lpstr>
      <vt:lpstr>BIBLIOGRAFÍA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win-01</dc:creator>
  <cp:lastModifiedBy>LUIS</cp:lastModifiedBy>
  <cp:revision>279</cp:revision>
  <dcterms:created xsi:type="dcterms:W3CDTF">2020-10-02T21:50:50Z</dcterms:created>
  <dcterms:modified xsi:type="dcterms:W3CDTF">2022-09-27T12:55:35Z</dcterms:modified>
</cp:coreProperties>
</file>