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09eda4310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09eda4310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709eda4310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709eda4310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709eda4310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709eda4310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709eda4310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709eda4310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09eda431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09eda431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09eda4310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709eda4310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09eda431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09eda431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09eda4310_0_6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09eda4310_0_6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09eda431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09eda431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09eda4310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09eda4310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09eda4310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09eda4310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709eda4310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709eda4310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colab.research.google.com/drive/19W1kFJHXrNb5SISZg9zB_rGNHW_EDR0s?usp=sharing" TargetMode="External"/><Relationship Id="rId4" Type="http://schemas.openxmlformats.org/officeDocument/2006/relationships/hyperlink" Target="https://public.tableau.com/app/profile/andrea.cigrovski/viz/TravelTideProject_17528723614330/Dashboard1" TargetMode="External"/><Relationship Id="rId5" Type="http://schemas.openxmlformats.org/officeDocument/2006/relationships/hyperlink" Target="https://github.com/andreacigrovski/TravelTide" TargetMode="External"/><Relationship Id="rId6"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20">
                <a:solidFill>
                  <a:srgbClr val="741B47"/>
                </a:solidFill>
                <a:latin typeface="Nunito"/>
                <a:ea typeface="Nunito"/>
                <a:cs typeface="Nunito"/>
                <a:sym typeface="Nunito"/>
              </a:rPr>
              <a:t>Travel Tide Reward Program</a:t>
            </a:r>
            <a:endParaRPr sz="3020">
              <a:solidFill>
                <a:srgbClr val="741B47"/>
              </a:solidFill>
              <a:latin typeface="Nunito"/>
              <a:ea typeface="Nunito"/>
              <a:cs typeface="Nunito"/>
              <a:sym typeface="Nunito"/>
            </a:endParaRPr>
          </a:p>
          <a:p>
            <a:pPr indent="0" lvl="0" marL="0" rtl="0" algn="l">
              <a:spcBef>
                <a:spcPts val="0"/>
              </a:spcBef>
              <a:spcAft>
                <a:spcPts val="0"/>
              </a:spcAft>
              <a:buNone/>
            </a:pPr>
            <a:r>
              <a:rPr lang="en" sz="3020">
                <a:solidFill>
                  <a:srgbClr val="741B47"/>
                </a:solidFill>
                <a:latin typeface="Nunito"/>
                <a:ea typeface="Nunito"/>
                <a:cs typeface="Nunito"/>
                <a:sym typeface="Nunito"/>
              </a:rPr>
              <a:t>User Segmentation and &amp; </a:t>
            </a:r>
            <a:endParaRPr sz="3020">
              <a:solidFill>
                <a:srgbClr val="741B47"/>
              </a:solidFill>
              <a:latin typeface="Nunito"/>
              <a:ea typeface="Nunito"/>
              <a:cs typeface="Nunito"/>
              <a:sym typeface="Nunito"/>
            </a:endParaRPr>
          </a:p>
          <a:p>
            <a:pPr indent="0" lvl="0" marL="0" rtl="0" algn="l">
              <a:spcBef>
                <a:spcPts val="0"/>
              </a:spcBef>
              <a:spcAft>
                <a:spcPts val="0"/>
              </a:spcAft>
              <a:buClr>
                <a:srgbClr val="000000"/>
              </a:buClr>
              <a:buSzPts val="990"/>
              <a:buFont typeface="Arial"/>
              <a:buNone/>
            </a:pPr>
            <a:r>
              <a:rPr lang="en" sz="3020">
                <a:solidFill>
                  <a:srgbClr val="741B47"/>
                </a:solidFill>
                <a:latin typeface="Nunito"/>
                <a:ea typeface="Nunito"/>
                <a:cs typeface="Nunito"/>
                <a:sym typeface="Nunito"/>
              </a:rPr>
              <a:t>Perk Assignment</a:t>
            </a:r>
            <a:endParaRPr sz="3020">
              <a:solidFill>
                <a:srgbClr val="741B47"/>
              </a:solidFill>
              <a:latin typeface="Nunito"/>
              <a:ea typeface="Nunito"/>
              <a:cs typeface="Nunito"/>
              <a:sym typeface="Nunito"/>
            </a:endParaRPr>
          </a:p>
        </p:txBody>
      </p:sp>
      <p:pic>
        <p:nvPicPr>
          <p:cNvPr id="87" name="Google Shape;87;p13" title="download (16).png"/>
          <p:cNvPicPr preferRelativeResize="0"/>
          <p:nvPr/>
        </p:nvPicPr>
        <p:blipFill>
          <a:blip r:embed="rId3">
            <a:alphaModFix/>
          </a:blip>
          <a:stretch>
            <a:fillRect/>
          </a:stretch>
        </p:blipFill>
        <p:spPr>
          <a:xfrm>
            <a:off x="5942175" y="739150"/>
            <a:ext cx="2957627" cy="4095498"/>
          </a:xfrm>
          <a:prstGeom prst="rect">
            <a:avLst/>
          </a:prstGeom>
          <a:noFill/>
          <a:ln>
            <a:noFill/>
          </a:ln>
        </p:spPr>
      </p:pic>
      <p:sp>
        <p:nvSpPr>
          <p:cNvPr id="88" name="Google Shape;88;p13"/>
          <p:cNvSpPr txBox="1"/>
          <p:nvPr>
            <p:ph idx="1" type="subTitle"/>
          </p:nvPr>
        </p:nvSpPr>
        <p:spPr>
          <a:xfrm>
            <a:off x="729625" y="3172900"/>
            <a:ext cx="80019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rgbClr val="A64D79"/>
                </a:solidFill>
              </a:rPr>
              <a:t>Personalizing Travel Perks with Data:</a:t>
            </a:r>
            <a:endParaRPr sz="1900">
              <a:solidFill>
                <a:srgbClr val="A64D79"/>
              </a:solidFill>
            </a:endParaRPr>
          </a:p>
          <a:p>
            <a:pPr indent="0" lvl="0" marL="0" rtl="0" algn="l">
              <a:spcBef>
                <a:spcPts val="0"/>
              </a:spcBef>
              <a:spcAft>
                <a:spcPts val="0"/>
              </a:spcAft>
              <a:buNone/>
            </a:pPr>
            <a:r>
              <a:rPr lang="en" sz="1900">
                <a:solidFill>
                  <a:srgbClr val="A64D79"/>
                </a:solidFill>
              </a:rPr>
              <a:t>Final Project Presentation</a:t>
            </a:r>
            <a:endParaRPr sz="1900">
              <a:solidFill>
                <a:srgbClr val="A64D79"/>
              </a:solidFill>
            </a:endParaRPr>
          </a:p>
        </p:txBody>
      </p:sp>
      <p:sp>
        <p:nvSpPr>
          <p:cNvPr id="89" name="Google Shape;89;p13"/>
          <p:cNvSpPr txBox="1"/>
          <p:nvPr/>
        </p:nvSpPr>
        <p:spPr>
          <a:xfrm>
            <a:off x="800100" y="4069075"/>
            <a:ext cx="3166200" cy="54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C27BA0"/>
                </a:solidFill>
                <a:latin typeface="Lato"/>
                <a:ea typeface="Lato"/>
                <a:cs typeface="Lato"/>
                <a:sym typeface="Lato"/>
              </a:rPr>
              <a:t>Analyst: Andrea Cigrovski</a:t>
            </a:r>
            <a:endParaRPr b="1" sz="1300">
              <a:solidFill>
                <a:srgbClr val="C27BA0"/>
              </a:solidFill>
              <a:latin typeface="Lato"/>
              <a:ea typeface="Lato"/>
              <a:cs typeface="Lato"/>
              <a:sym typeface="Lato"/>
            </a:endParaRPr>
          </a:p>
          <a:p>
            <a:pPr indent="0" lvl="0" marL="0" rtl="0" algn="l">
              <a:spcBef>
                <a:spcPts val="0"/>
              </a:spcBef>
              <a:spcAft>
                <a:spcPts val="0"/>
              </a:spcAft>
              <a:buNone/>
            </a:pPr>
            <a:r>
              <a:rPr b="1" lang="en" sz="1300">
                <a:solidFill>
                  <a:srgbClr val="C27BA0"/>
                </a:solidFill>
                <a:latin typeface="Lato"/>
                <a:ea typeface="Lato"/>
                <a:cs typeface="Lato"/>
                <a:sym typeface="Lato"/>
              </a:rPr>
              <a:t>Date: 11.07.2025</a:t>
            </a:r>
            <a:endParaRPr b="1" sz="1300">
              <a:solidFill>
                <a:srgbClr val="C27BA0"/>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44" name="Shape 144"/>
        <p:cNvGrpSpPr/>
        <p:nvPr/>
      </p:nvGrpSpPr>
      <p:grpSpPr>
        <a:xfrm>
          <a:off x="0" y="0"/>
          <a:ext cx="0" cy="0"/>
          <a:chOff x="0" y="0"/>
          <a:chExt cx="0" cy="0"/>
        </a:xfrm>
      </p:grpSpPr>
      <p:sp>
        <p:nvSpPr>
          <p:cNvPr id="145" name="Google Shape;145;p22"/>
          <p:cNvSpPr txBox="1"/>
          <p:nvPr>
            <p:ph idx="1" type="body"/>
          </p:nvPr>
        </p:nvSpPr>
        <p:spPr>
          <a:xfrm>
            <a:off x="655175" y="1277875"/>
            <a:ext cx="2774100" cy="364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800">
                <a:solidFill>
                  <a:srgbClr val="A64D79"/>
                </a:solidFill>
              </a:rPr>
              <a:t>This bar chart compares assigned perks between high and low engagement users. High engagement users prefer perks that reward frequent use (e.g., upgrades), while low engagement users favor simpler perks like free cancellation or discounts.</a:t>
            </a:r>
            <a:endParaRPr sz="1800">
              <a:solidFill>
                <a:srgbClr val="A64D79"/>
              </a:solidFill>
            </a:endParaRPr>
          </a:p>
        </p:txBody>
      </p:sp>
      <p:pic>
        <p:nvPicPr>
          <p:cNvPr id="146" name="Google Shape;146;p22" title="Perks by user engagement.png"/>
          <p:cNvPicPr preferRelativeResize="0"/>
          <p:nvPr/>
        </p:nvPicPr>
        <p:blipFill>
          <a:blip r:embed="rId3">
            <a:alphaModFix/>
          </a:blip>
          <a:stretch>
            <a:fillRect/>
          </a:stretch>
        </p:blipFill>
        <p:spPr>
          <a:xfrm>
            <a:off x="3429263" y="558388"/>
            <a:ext cx="5629275" cy="441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50" name="Shape 150"/>
        <p:cNvGrpSpPr/>
        <p:nvPr/>
      </p:nvGrpSpPr>
      <p:grpSpPr>
        <a:xfrm>
          <a:off x="0" y="0"/>
          <a:ext cx="0" cy="0"/>
          <a:chOff x="0" y="0"/>
          <a:chExt cx="0" cy="0"/>
        </a:xfrm>
      </p:grpSpPr>
      <p:sp>
        <p:nvSpPr>
          <p:cNvPr id="151" name="Google Shape;151;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41B47"/>
                </a:solidFill>
              </a:rPr>
              <a:t>Reward Strategy Backed by User Insights</a:t>
            </a:r>
            <a:endParaRPr>
              <a:solidFill>
                <a:srgbClr val="741B47"/>
              </a:solidFill>
            </a:endParaRPr>
          </a:p>
        </p:txBody>
      </p:sp>
      <p:sp>
        <p:nvSpPr>
          <p:cNvPr id="152" name="Google Shape;152;p23"/>
          <p:cNvSpPr txBox="1"/>
          <p:nvPr>
            <p:ph idx="1" type="body"/>
          </p:nvPr>
        </p:nvSpPr>
        <p:spPr>
          <a:xfrm>
            <a:off x="729450" y="2078875"/>
            <a:ext cx="8301000" cy="28518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935"/>
              <a:buNone/>
            </a:pPr>
            <a:r>
              <a:rPr lang="en" sz="1666">
                <a:solidFill>
                  <a:srgbClr val="A64D79"/>
                </a:solidFill>
              </a:rPr>
              <a:t>We analyzed user behavior to better understand how travelers engage with TravelTide’s platform. By grouping users with similar habits (like how often they travel or how long they stay), we identified meaningful customer segments. Based on these segments, we assigned personalized travel perks—such as free hotel meals, flight discounts, or early booking deals—that best match their needs.</a:t>
            </a:r>
            <a:endParaRPr sz="1666">
              <a:solidFill>
                <a:srgbClr val="A64D79"/>
              </a:solidFill>
            </a:endParaRPr>
          </a:p>
          <a:p>
            <a:pPr indent="0" lvl="0" marL="0" rtl="0" algn="l">
              <a:lnSpc>
                <a:spcPct val="105000"/>
              </a:lnSpc>
              <a:spcBef>
                <a:spcPts val="1200"/>
              </a:spcBef>
              <a:spcAft>
                <a:spcPts val="1200"/>
              </a:spcAft>
              <a:buSzPts val="935"/>
              <a:buNone/>
            </a:pPr>
            <a:r>
              <a:rPr lang="en" sz="1666">
                <a:solidFill>
                  <a:srgbClr val="A64D79"/>
                </a:solidFill>
              </a:rPr>
              <a:t>This approach helps ensure each user gets a perk they’re more likely to value, increasing the chances they’ll book again. It also allows TravelTide to target high-value users with premium rewards while encouraging less active users to re-engage with simpler incentives.</a:t>
            </a:r>
            <a:endParaRPr sz="1305">
              <a:solidFill>
                <a:srgbClr val="A64D7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56" name="Shape 156"/>
        <p:cNvGrpSpPr/>
        <p:nvPr/>
      </p:nvGrpSpPr>
      <p:grpSpPr>
        <a:xfrm>
          <a:off x="0" y="0"/>
          <a:ext cx="0" cy="0"/>
          <a:chOff x="0" y="0"/>
          <a:chExt cx="0" cy="0"/>
        </a:xfrm>
      </p:grpSpPr>
      <p:sp>
        <p:nvSpPr>
          <p:cNvPr id="157" name="Google Shape;157;p24"/>
          <p:cNvSpPr txBox="1"/>
          <p:nvPr>
            <p:ph type="title"/>
          </p:nvPr>
        </p:nvSpPr>
        <p:spPr>
          <a:xfrm>
            <a:off x="729450" y="1318650"/>
            <a:ext cx="81732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sz="1900">
                <a:solidFill>
                  <a:srgbClr val="741B47"/>
                </a:solidFill>
                <a:latin typeface="Arial"/>
                <a:ea typeface="Arial"/>
                <a:cs typeface="Arial"/>
                <a:sym typeface="Arial"/>
              </a:rPr>
              <a:t>Recommendations for Enhancing the TravelTide Rewards Program</a:t>
            </a:r>
            <a:endParaRPr sz="2400">
              <a:solidFill>
                <a:srgbClr val="741B47"/>
              </a:solidFill>
            </a:endParaRPr>
          </a:p>
        </p:txBody>
      </p:sp>
      <p:sp>
        <p:nvSpPr>
          <p:cNvPr id="158" name="Google Shape;158;p24"/>
          <p:cNvSpPr txBox="1"/>
          <p:nvPr>
            <p:ph idx="1" type="body"/>
          </p:nvPr>
        </p:nvSpPr>
        <p:spPr>
          <a:xfrm>
            <a:off x="727650" y="1757100"/>
            <a:ext cx="8238900" cy="32268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523"/>
              <a:buNone/>
            </a:pPr>
            <a:r>
              <a:rPr lang="en" sz="1332">
                <a:solidFill>
                  <a:srgbClr val="A64D79"/>
                </a:solidFill>
                <a:latin typeface="Arial"/>
                <a:ea typeface="Arial"/>
                <a:cs typeface="Arial"/>
                <a:sym typeface="Arial"/>
              </a:rPr>
              <a:t>🔹 </a:t>
            </a:r>
            <a:r>
              <a:rPr b="1" lang="en" sz="1332">
                <a:solidFill>
                  <a:srgbClr val="A64D79"/>
                </a:solidFill>
                <a:latin typeface="Arial"/>
                <a:ea typeface="Arial"/>
                <a:cs typeface="Arial"/>
                <a:sym typeface="Arial"/>
              </a:rPr>
              <a:t>Segment-Based Perk Personalization</a:t>
            </a:r>
            <a:br>
              <a:rPr b="1" lang="en" sz="1332">
                <a:solidFill>
                  <a:srgbClr val="A64D79"/>
                </a:solidFill>
                <a:latin typeface="Arial"/>
                <a:ea typeface="Arial"/>
                <a:cs typeface="Arial"/>
                <a:sym typeface="Arial"/>
              </a:rPr>
            </a:br>
            <a:r>
              <a:rPr lang="en" sz="1332">
                <a:solidFill>
                  <a:srgbClr val="A64D79"/>
                </a:solidFill>
                <a:latin typeface="Arial"/>
                <a:ea typeface="Arial"/>
                <a:cs typeface="Arial"/>
                <a:sym typeface="Arial"/>
              </a:rPr>
              <a:t> Assign perks based on distinct user clusters (e.g., business vs. leisure travelers), using K-Means and DBSCAN group insights to match rewards with travel behavior and preferences.</a:t>
            </a:r>
            <a:endParaRPr sz="1332">
              <a:solidFill>
                <a:srgbClr val="A64D79"/>
              </a:solidFill>
              <a:latin typeface="Arial"/>
              <a:ea typeface="Arial"/>
              <a:cs typeface="Arial"/>
              <a:sym typeface="Arial"/>
            </a:endParaRPr>
          </a:p>
          <a:p>
            <a:pPr indent="0" lvl="0" marL="0" rtl="0" algn="l">
              <a:lnSpc>
                <a:spcPct val="95000"/>
              </a:lnSpc>
              <a:spcBef>
                <a:spcPts val="1200"/>
              </a:spcBef>
              <a:spcAft>
                <a:spcPts val="0"/>
              </a:spcAft>
              <a:buSzPts val="523"/>
              <a:buNone/>
            </a:pPr>
            <a:r>
              <a:rPr lang="en" sz="1332">
                <a:solidFill>
                  <a:srgbClr val="A64D79"/>
                </a:solidFill>
                <a:latin typeface="Arial"/>
                <a:ea typeface="Arial"/>
                <a:cs typeface="Arial"/>
                <a:sym typeface="Arial"/>
              </a:rPr>
              <a:t>🔹 </a:t>
            </a:r>
            <a:r>
              <a:rPr b="1" lang="en" sz="1332">
                <a:solidFill>
                  <a:srgbClr val="A64D79"/>
                </a:solidFill>
                <a:latin typeface="Arial"/>
                <a:ea typeface="Arial"/>
                <a:cs typeface="Arial"/>
                <a:sym typeface="Arial"/>
              </a:rPr>
              <a:t>Engagement-Aware Incentives</a:t>
            </a:r>
            <a:br>
              <a:rPr b="1" lang="en" sz="1332">
                <a:solidFill>
                  <a:srgbClr val="A64D79"/>
                </a:solidFill>
                <a:latin typeface="Arial"/>
                <a:ea typeface="Arial"/>
                <a:cs typeface="Arial"/>
                <a:sym typeface="Arial"/>
              </a:rPr>
            </a:br>
            <a:r>
              <a:rPr lang="en" sz="1332">
                <a:solidFill>
                  <a:srgbClr val="A64D79"/>
                </a:solidFill>
                <a:latin typeface="Arial"/>
                <a:ea typeface="Arial"/>
                <a:cs typeface="Arial"/>
                <a:sym typeface="Arial"/>
              </a:rPr>
              <a:t> Differentiate perks for high vs. low engagement users. Offer premium rewards (e.g., room upgrades, loyalty multipliers) to active travelers, and simple, universally attractive perks (e.g., free cancellation) to re-engage less active users.</a:t>
            </a:r>
            <a:endParaRPr sz="1332">
              <a:solidFill>
                <a:srgbClr val="A64D79"/>
              </a:solidFill>
              <a:latin typeface="Arial"/>
              <a:ea typeface="Arial"/>
              <a:cs typeface="Arial"/>
              <a:sym typeface="Arial"/>
            </a:endParaRPr>
          </a:p>
          <a:p>
            <a:pPr indent="0" lvl="0" marL="0" rtl="0" algn="l">
              <a:lnSpc>
                <a:spcPct val="95000"/>
              </a:lnSpc>
              <a:spcBef>
                <a:spcPts val="1200"/>
              </a:spcBef>
              <a:spcAft>
                <a:spcPts val="0"/>
              </a:spcAft>
              <a:buSzPts val="523"/>
              <a:buNone/>
            </a:pPr>
            <a:r>
              <a:rPr lang="en" sz="1332">
                <a:solidFill>
                  <a:srgbClr val="A64D79"/>
                </a:solidFill>
                <a:latin typeface="Arial"/>
                <a:ea typeface="Arial"/>
                <a:cs typeface="Arial"/>
                <a:sym typeface="Arial"/>
              </a:rPr>
              <a:t>🔹 </a:t>
            </a:r>
            <a:r>
              <a:rPr b="1" lang="en" sz="1332">
                <a:solidFill>
                  <a:srgbClr val="A64D79"/>
                </a:solidFill>
                <a:latin typeface="Arial"/>
                <a:ea typeface="Arial"/>
                <a:cs typeface="Arial"/>
                <a:sym typeface="Arial"/>
              </a:rPr>
              <a:t>Dynamic Reward Optimization</a:t>
            </a:r>
            <a:br>
              <a:rPr b="1" lang="en" sz="1332">
                <a:solidFill>
                  <a:srgbClr val="A64D79"/>
                </a:solidFill>
                <a:latin typeface="Arial"/>
                <a:ea typeface="Arial"/>
                <a:cs typeface="Arial"/>
                <a:sym typeface="Arial"/>
              </a:rPr>
            </a:br>
            <a:r>
              <a:rPr lang="en" sz="1332">
                <a:solidFill>
                  <a:srgbClr val="A64D79"/>
                </a:solidFill>
                <a:latin typeface="Arial"/>
                <a:ea typeface="Arial"/>
                <a:cs typeface="Arial"/>
                <a:sym typeface="Arial"/>
              </a:rPr>
              <a:t> Monitor perk uptake and engagement trends across segments. Use feedback loops and behavioral tracking to adapt rewards in real time.</a:t>
            </a:r>
            <a:endParaRPr sz="1332">
              <a:solidFill>
                <a:srgbClr val="A64D79"/>
              </a:solidFill>
              <a:latin typeface="Arial"/>
              <a:ea typeface="Arial"/>
              <a:cs typeface="Arial"/>
              <a:sym typeface="Arial"/>
            </a:endParaRPr>
          </a:p>
          <a:p>
            <a:pPr indent="0" lvl="0" marL="0" rtl="0" algn="l">
              <a:lnSpc>
                <a:spcPct val="95000"/>
              </a:lnSpc>
              <a:spcBef>
                <a:spcPts val="1200"/>
              </a:spcBef>
              <a:spcAft>
                <a:spcPts val="0"/>
              </a:spcAft>
              <a:buSzPts val="523"/>
              <a:buNone/>
            </a:pPr>
            <a:r>
              <a:rPr lang="en" sz="1332">
                <a:solidFill>
                  <a:srgbClr val="A64D79"/>
                </a:solidFill>
                <a:latin typeface="Arial"/>
                <a:ea typeface="Arial"/>
                <a:cs typeface="Arial"/>
                <a:sym typeface="Arial"/>
              </a:rPr>
              <a:t>🔹 </a:t>
            </a:r>
            <a:r>
              <a:rPr b="1" lang="en" sz="1332">
                <a:solidFill>
                  <a:srgbClr val="A64D79"/>
                </a:solidFill>
                <a:latin typeface="Arial"/>
                <a:ea typeface="Arial"/>
                <a:cs typeface="Arial"/>
                <a:sym typeface="Arial"/>
              </a:rPr>
              <a:t>Future Enhancements</a:t>
            </a:r>
            <a:br>
              <a:rPr b="1" lang="en" sz="1332">
                <a:solidFill>
                  <a:srgbClr val="A64D79"/>
                </a:solidFill>
                <a:latin typeface="Arial"/>
                <a:ea typeface="Arial"/>
                <a:cs typeface="Arial"/>
                <a:sym typeface="Arial"/>
              </a:rPr>
            </a:br>
            <a:r>
              <a:rPr lang="en" sz="1332">
                <a:solidFill>
                  <a:srgbClr val="A64D79"/>
                </a:solidFill>
                <a:latin typeface="Arial"/>
                <a:ea typeface="Arial"/>
                <a:cs typeface="Arial"/>
                <a:sym typeface="Arial"/>
              </a:rPr>
              <a:t> Implement tiered loyalty levels to motivate long-term engagement. Integrate A/B testing and user feedback to continuously refine the reward offerings.</a:t>
            </a:r>
            <a:endParaRPr sz="1332">
              <a:solidFill>
                <a:srgbClr val="A64D79"/>
              </a:solidFill>
              <a:latin typeface="Arial"/>
              <a:ea typeface="Arial"/>
              <a:cs typeface="Arial"/>
              <a:sym typeface="Arial"/>
            </a:endParaRPr>
          </a:p>
          <a:p>
            <a:pPr indent="0" lvl="0" marL="0" rtl="0" algn="l">
              <a:lnSpc>
                <a:spcPct val="95000"/>
              </a:lnSpc>
              <a:spcBef>
                <a:spcPts val="1200"/>
              </a:spcBef>
              <a:spcAft>
                <a:spcPts val="1200"/>
              </a:spcAft>
              <a:buSzPts val="523"/>
              <a:buNone/>
            </a:pPr>
            <a:r>
              <a:t/>
            </a:r>
            <a:endParaRPr sz="91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41B47"/>
                </a:solidFill>
              </a:rPr>
              <a:t>Thank you! For questions: </a:t>
            </a:r>
            <a:endParaRPr>
              <a:solidFill>
                <a:srgbClr val="741B47"/>
              </a:solidFill>
            </a:endParaRPr>
          </a:p>
        </p:txBody>
      </p:sp>
      <p:sp>
        <p:nvSpPr>
          <p:cNvPr id="164" name="Google Shape;16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A64D79"/>
                </a:solidFill>
              </a:rPr>
              <a:t>Resources:</a:t>
            </a:r>
            <a:endParaRPr b="1">
              <a:solidFill>
                <a:srgbClr val="A64D79"/>
              </a:solidFill>
            </a:endParaRPr>
          </a:p>
          <a:p>
            <a:pPr indent="0" lvl="0" marL="0" rtl="0" algn="l">
              <a:spcBef>
                <a:spcPts val="1200"/>
              </a:spcBef>
              <a:spcAft>
                <a:spcPts val="0"/>
              </a:spcAft>
              <a:buNone/>
            </a:pPr>
            <a:r>
              <a:rPr b="1" lang="en">
                <a:solidFill>
                  <a:srgbClr val="A64D79"/>
                </a:solidFill>
              </a:rPr>
              <a:t>Google Collab: </a:t>
            </a:r>
            <a:r>
              <a:rPr b="1" lang="en" u="sng">
                <a:solidFill>
                  <a:schemeClr val="hlink"/>
                </a:solidFill>
                <a:hlinkClick r:id="rId3"/>
              </a:rPr>
              <a:t>https://colab.research.google.com/drive/19W1kFJHXrNb5SISZg9zB_rGNHW_EDR0s?usp=sharing</a:t>
            </a:r>
            <a:endParaRPr b="1">
              <a:solidFill>
                <a:srgbClr val="A64D79"/>
              </a:solidFill>
            </a:endParaRPr>
          </a:p>
          <a:p>
            <a:pPr indent="0" lvl="0" marL="0" rtl="0" algn="l">
              <a:spcBef>
                <a:spcPts val="1200"/>
              </a:spcBef>
              <a:spcAft>
                <a:spcPts val="0"/>
              </a:spcAft>
              <a:buNone/>
            </a:pPr>
            <a:r>
              <a:rPr b="1" lang="en">
                <a:solidFill>
                  <a:srgbClr val="A64D79"/>
                </a:solidFill>
              </a:rPr>
              <a:t>Tableau: </a:t>
            </a:r>
            <a:r>
              <a:rPr b="1" lang="en" u="sng">
                <a:solidFill>
                  <a:schemeClr val="hlink"/>
                </a:solidFill>
                <a:hlinkClick r:id="rId4"/>
              </a:rPr>
              <a:t>https://public.tableau.com/app/profile/andrea.cigrovski/viz/TravelTideProject_17528723614330/Dashboard1</a:t>
            </a:r>
            <a:r>
              <a:rPr b="1" lang="en">
                <a:solidFill>
                  <a:srgbClr val="A64D79"/>
                </a:solidFill>
              </a:rPr>
              <a:t> </a:t>
            </a:r>
            <a:endParaRPr b="1">
              <a:solidFill>
                <a:srgbClr val="A64D79"/>
              </a:solidFill>
            </a:endParaRPr>
          </a:p>
          <a:p>
            <a:pPr indent="0" lvl="0" marL="0" rtl="0" algn="l">
              <a:spcBef>
                <a:spcPts val="1200"/>
              </a:spcBef>
              <a:spcAft>
                <a:spcPts val="1200"/>
              </a:spcAft>
              <a:buNone/>
            </a:pPr>
            <a:r>
              <a:rPr b="1" lang="en">
                <a:solidFill>
                  <a:srgbClr val="A64D79"/>
                </a:solidFill>
              </a:rPr>
              <a:t>Github: </a:t>
            </a:r>
            <a:r>
              <a:rPr b="1" lang="en" u="sng">
                <a:solidFill>
                  <a:schemeClr val="hlink"/>
                </a:solidFill>
                <a:hlinkClick r:id="rId5"/>
              </a:rPr>
              <a:t>https://github.com/andreacigrovski/TravelTide</a:t>
            </a:r>
            <a:r>
              <a:rPr b="1" lang="en">
                <a:solidFill>
                  <a:srgbClr val="A64D79"/>
                </a:solidFill>
              </a:rPr>
              <a:t> </a:t>
            </a:r>
            <a:endParaRPr b="1">
              <a:solidFill>
                <a:srgbClr val="A64D79"/>
              </a:solidFill>
            </a:endParaRPr>
          </a:p>
        </p:txBody>
      </p:sp>
      <p:sp>
        <p:nvSpPr>
          <p:cNvPr id="165" name="Google Shape;165;p25"/>
          <p:cNvSpPr/>
          <p:nvPr/>
        </p:nvSpPr>
        <p:spPr>
          <a:xfrm>
            <a:off x="4572000" y="1330650"/>
            <a:ext cx="1022400" cy="511200"/>
          </a:xfrm>
          <a:prstGeom prst="rightArrow">
            <a:avLst>
              <a:gd fmla="val 50000" name="adj1"/>
              <a:gd fmla="val 50000" name="adj2"/>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A64D79"/>
              </a:solidFill>
              <a:latin typeface="Lato"/>
              <a:ea typeface="Lato"/>
              <a:cs typeface="Lato"/>
              <a:sym typeface="Lato"/>
            </a:endParaRPr>
          </a:p>
        </p:txBody>
      </p:sp>
      <p:pic>
        <p:nvPicPr>
          <p:cNvPr id="166" name="Google Shape;166;p25" title="WhatsApp Image 2025-06-04 at 17.09.46.jpeg"/>
          <p:cNvPicPr preferRelativeResize="0"/>
          <p:nvPr/>
        </p:nvPicPr>
        <p:blipFill>
          <a:blip r:embed="rId6">
            <a:alphaModFix/>
          </a:blip>
          <a:stretch>
            <a:fillRect/>
          </a:stretch>
        </p:blipFill>
        <p:spPr>
          <a:xfrm>
            <a:off x="6266050" y="468550"/>
            <a:ext cx="964649" cy="1171376"/>
          </a:xfrm>
          <a:prstGeom prst="rect">
            <a:avLst/>
          </a:prstGeom>
          <a:noFill/>
          <a:ln>
            <a:noFill/>
          </a:ln>
        </p:spPr>
      </p:pic>
      <p:sp>
        <p:nvSpPr>
          <p:cNvPr id="167" name="Google Shape;167;p25"/>
          <p:cNvSpPr txBox="1"/>
          <p:nvPr/>
        </p:nvSpPr>
        <p:spPr>
          <a:xfrm>
            <a:off x="5761050" y="1639925"/>
            <a:ext cx="26571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A64D79"/>
                </a:solidFill>
                <a:latin typeface="Lato"/>
                <a:ea typeface="Lato"/>
                <a:cs typeface="Lato"/>
                <a:sym typeface="Lato"/>
              </a:rPr>
              <a:t>andreacigrovski@gmail.com</a:t>
            </a:r>
            <a:endParaRPr b="1" sz="1300">
              <a:solidFill>
                <a:srgbClr val="A64D7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93" name="Shape 93"/>
        <p:cNvGrpSpPr/>
        <p:nvPr/>
      </p:nvGrpSpPr>
      <p:grpSpPr>
        <a:xfrm>
          <a:off x="0" y="0"/>
          <a:ext cx="0" cy="0"/>
          <a:chOff x="0" y="0"/>
          <a:chExt cx="0" cy="0"/>
        </a:xfrm>
      </p:grpSpPr>
      <p:sp>
        <p:nvSpPr>
          <p:cNvPr id="94" name="Google Shape;94;p14"/>
          <p:cNvSpPr txBox="1"/>
          <p:nvPr>
            <p:ph idx="1" type="body"/>
          </p:nvPr>
        </p:nvSpPr>
        <p:spPr>
          <a:xfrm>
            <a:off x="727650" y="1331125"/>
            <a:ext cx="7688700" cy="3173400"/>
          </a:xfrm>
          <a:prstGeom prst="rect">
            <a:avLst/>
          </a:prstGeom>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770"/>
              <a:buNone/>
            </a:pPr>
            <a:r>
              <a:rPr b="1" lang="en" sz="1721">
                <a:solidFill>
                  <a:srgbClr val="741B47"/>
                </a:solidFill>
                <a:latin typeface="Arial"/>
                <a:ea typeface="Arial"/>
                <a:cs typeface="Arial"/>
                <a:sym typeface="Arial"/>
              </a:rPr>
              <a:t>Project Overview</a:t>
            </a:r>
            <a:endParaRPr b="1" sz="1721">
              <a:solidFill>
                <a:srgbClr val="741B47"/>
              </a:solidFill>
              <a:latin typeface="Arial"/>
              <a:ea typeface="Arial"/>
              <a:cs typeface="Arial"/>
              <a:sym typeface="Arial"/>
            </a:endParaRPr>
          </a:p>
          <a:p>
            <a:pPr indent="0" lvl="0" marL="0" rtl="0" algn="l">
              <a:lnSpc>
                <a:spcPct val="95000"/>
              </a:lnSpc>
              <a:spcBef>
                <a:spcPts val="1200"/>
              </a:spcBef>
              <a:spcAft>
                <a:spcPts val="0"/>
              </a:spcAft>
              <a:buSzPts val="770"/>
              <a:buNone/>
            </a:pPr>
            <a:r>
              <a:rPr b="1" lang="en" sz="1581">
                <a:solidFill>
                  <a:srgbClr val="A64D79"/>
                </a:solidFill>
                <a:latin typeface="Arial"/>
                <a:ea typeface="Arial"/>
                <a:cs typeface="Arial"/>
                <a:sym typeface="Arial"/>
              </a:rPr>
              <a:t>Objective:</a:t>
            </a:r>
            <a:br>
              <a:rPr b="1" lang="en" sz="1581">
                <a:solidFill>
                  <a:srgbClr val="A64D79"/>
                </a:solidFill>
                <a:latin typeface="Arial"/>
                <a:ea typeface="Arial"/>
                <a:cs typeface="Arial"/>
                <a:sym typeface="Arial"/>
              </a:rPr>
            </a:br>
            <a:r>
              <a:rPr lang="en" sz="1581">
                <a:solidFill>
                  <a:srgbClr val="A64D79"/>
                </a:solidFill>
                <a:latin typeface="Arial"/>
                <a:ea typeface="Arial"/>
                <a:cs typeface="Arial"/>
                <a:sym typeface="Arial"/>
              </a:rPr>
              <a:t> Use data-driven insights to personalize perks for TravelTide users based on their behavior and demographics.</a:t>
            </a:r>
            <a:endParaRPr sz="1581">
              <a:solidFill>
                <a:srgbClr val="A64D79"/>
              </a:solidFill>
              <a:latin typeface="Arial"/>
              <a:ea typeface="Arial"/>
              <a:cs typeface="Arial"/>
              <a:sym typeface="Arial"/>
            </a:endParaRPr>
          </a:p>
          <a:p>
            <a:pPr indent="0" lvl="0" marL="0" rtl="0" algn="l">
              <a:lnSpc>
                <a:spcPct val="95000"/>
              </a:lnSpc>
              <a:spcBef>
                <a:spcPts val="1200"/>
              </a:spcBef>
              <a:spcAft>
                <a:spcPts val="0"/>
              </a:spcAft>
              <a:buSzPts val="770"/>
              <a:buNone/>
            </a:pPr>
            <a:r>
              <a:rPr b="1" lang="en" sz="1581">
                <a:solidFill>
                  <a:srgbClr val="A64D79"/>
                </a:solidFill>
                <a:latin typeface="Arial"/>
                <a:ea typeface="Arial"/>
                <a:cs typeface="Arial"/>
                <a:sym typeface="Arial"/>
              </a:rPr>
              <a:t>Goals:</a:t>
            </a:r>
            <a:endParaRPr b="1" sz="1581">
              <a:solidFill>
                <a:srgbClr val="A64D79"/>
              </a:solidFill>
              <a:latin typeface="Arial"/>
              <a:ea typeface="Arial"/>
              <a:cs typeface="Arial"/>
              <a:sym typeface="Arial"/>
            </a:endParaRPr>
          </a:p>
          <a:p>
            <a:pPr indent="-329053" lvl="0" marL="457200" rtl="0" algn="l">
              <a:lnSpc>
                <a:spcPct val="95000"/>
              </a:lnSpc>
              <a:spcBef>
                <a:spcPts val="1200"/>
              </a:spcBef>
              <a:spcAft>
                <a:spcPts val="0"/>
              </a:spcAft>
              <a:buClr>
                <a:srgbClr val="A64D79"/>
              </a:buClr>
              <a:buSzPts val="1582"/>
              <a:buFont typeface="Arial"/>
              <a:buChar char="●"/>
            </a:pPr>
            <a:r>
              <a:rPr lang="en" sz="1581">
                <a:solidFill>
                  <a:srgbClr val="A64D79"/>
                </a:solidFill>
                <a:latin typeface="Arial"/>
                <a:ea typeface="Arial"/>
                <a:cs typeface="Arial"/>
                <a:sym typeface="Arial"/>
              </a:rPr>
              <a:t>Segment users with clustering (K-Means &amp; DBSCAN)</a:t>
            </a:r>
            <a:br>
              <a:rPr lang="en" sz="1581">
                <a:solidFill>
                  <a:srgbClr val="A64D79"/>
                </a:solidFill>
                <a:latin typeface="Arial"/>
                <a:ea typeface="Arial"/>
                <a:cs typeface="Arial"/>
                <a:sym typeface="Arial"/>
              </a:rPr>
            </a:br>
            <a:endParaRPr sz="1581">
              <a:solidFill>
                <a:srgbClr val="A64D79"/>
              </a:solidFill>
              <a:latin typeface="Arial"/>
              <a:ea typeface="Arial"/>
              <a:cs typeface="Arial"/>
              <a:sym typeface="Arial"/>
            </a:endParaRPr>
          </a:p>
          <a:p>
            <a:pPr indent="-329053" lvl="0" marL="457200" rtl="0" algn="l">
              <a:lnSpc>
                <a:spcPct val="95000"/>
              </a:lnSpc>
              <a:spcBef>
                <a:spcPts val="0"/>
              </a:spcBef>
              <a:spcAft>
                <a:spcPts val="0"/>
              </a:spcAft>
              <a:buClr>
                <a:srgbClr val="A64D79"/>
              </a:buClr>
              <a:buSzPts val="1582"/>
              <a:buFont typeface="Arial"/>
              <a:buChar char="●"/>
            </a:pPr>
            <a:r>
              <a:rPr lang="en" sz="1581">
                <a:solidFill>
                  <a:srgbClr val="A64D79"/>
                </a:solidFill>
                <a:latin typeface="Arial"/>
                <a:ea typeface="Arial"/>
                <a:cs typeface="Arial"/>
                <a:sym typeface="Arial"/>
              </a:rPr>
              <a:t>Assign a tailored perk to each user</a:t>
            </a:r>
            <a:br>
              <a:rPr lang="en" sz="1581">
                <a:solidFill>
                  <a:srgbClr val="A64D79"/>
                </a:solidFill>
                <a:latin typeface="Arial"/>
                <a:ea typeface="Arial"/>
                <a:cs typeface="Arial"/>
                <a:sym typeface="Arial"/>
              </a:rPr>
            </a:br>
            <a:endParaRPr sz="1581">
              <a:solidFill>
                <a:srgbClr val="A64D79"/>
              </a:solidFill>
              <a:latin typeface="Arial"/>
              <a:ea typeface="Arial"/>
              <a:cs typeface="Arial"/>
              <a:sym typeface="Arial"/>
            </a:endParaRPr>
          </a:p>
          <a:p>
            <a:pPr indent="-329053" lvl="0" marL="457200" rtl="0" algn="l">
              <a:lnSpc>
                <a:spcPct val="95000"/>
              </a:lnSpc>
              <a:spcBef>
                <a:spcPts val="0"/>
              </a:spcBef>
              <a:spcAft>
                <a:spcPts val="0"/>
              </a:spcAft>
              <a:buClr>
                <a:srgbClr val="A64D79"/>
              </a:buClr>
              <a:buSzPts val="1582"/>
              <a:buFont typeface="Arial"/>
              <a:buChar char="●"/>
            </a:pPr>
            <a:r>
              <a:rPr lang="en" sz="1581">
                <a:solidFill>
                  <a:srgbClr val="A64D79"/>
                </a:solidFill>
                <a:latin typeface="Arial"/>
                <a:ea typeface="Arial"/>
                <a:cs typeface="Arial"/>
                <a:sym typeface="Arial"/>
              </a:rPr>
              <a:t>Create visual insights for stakeholder decision</a:t>
            </a:r>
            <a:endParaRPr sz="1581">
              <a:solidFill>
                <a:srgbClr val="A64D79"/>
              </a:solidFill>
              <a:latin typeface="Arial"/>
              <a:ea typeface="Arial"/>
              <a:cs typeface="Arial"/>
              <a:sym typeface="Arial"/>
            </a:endParaRPr>
          </a:p>
          <a:p>
            <a:pPr indent="0" lvl="0" marL="0" rtl="0" algn="l">
              <a:lnSpc>
                <a:spcPct val="95000"/>
              </a:lnSpc>
              <a:spcBef>
                <a:spcPts val="1200"/>
              </a:spcBef>
              <a:spcAft>
                <a:spcPts val="1200"/>
              </a:spcAft>
              <a:buSzPts val="770"/>
              <a:buNone/>
            </a:pPr>
            <a:r>
              <a:t/>
            </a:r>
            <a:endParaRPr sz="137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727650" y="1253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741B47"/>
                </a:solidFill>
              </a:rPr>
              <a:t>Data &amp; Methodology</a:t>
            </a:r>
            <a:endParaRPr>
              <a:solidFill>
                <a:srgbClr val="741B47"/>
              </a:solidFill>
            </a:endParaRPr>
          </a:p>
          <a:p>
            <a:pPr indent="0" lvl="0" marL="0" rtl="0" algn="l">
              <a:spcBef>
                <a:spcPts val="0"/>
              </a:spcBef>
              <a:spcAft>
                <a:spcPts val="0"/>
              </a:spcAft>
              <a:buNone/>
            </a:pPr>
            <a:r>
              <a:t/>
            </a:r>
            <a:endParaRPr/>
          </a:p>
        </p:txBody>
      </p:sp>
      <p:sp>
        <p:nvSpPr>
          <p:cNvPr id="100" name="Google Shape;100;p15"/>
          <p:cNvSpPr txBox="1"/>
          <p:nvPr>
            <p:ph idx="1" type="body"/>
          </p:nvPr>
        </p:nvSpPr>
        <p:spPr>
          <a:xfrm>
            <a:off x="727650" y="1725150"/>
            <a:ext cx="8215800" cy="30030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SzPts val="935"/>
              <a:buNone/>
            </a:pPr>
            <a:r>
              <a:rPr b="1" lang="en" sz="1335">
                <a:solidFill>
                  <a:srgbClr val="A64D79"/>
                </a:solidFill>
                <a:latin typeface="Arial"/>
                <a:ea typeface="Arial"/>
                <a:cs typeface="Arial"/>
                <a:sym typeface="Arial"/>
              </a:rPr>
              <a:t>Dataset Highlights:</a:t>
            </a:r>
            <a:endParaRPr b="1" sz="1335">
              <a:solidFill>
                <a:srgbClr val="A64D79"/>
              </a:solidFill>
              <a:latin typeface="Arial"/>
              <a:ea typeface="Arial"/>
              <a:cs typeface="Arial"/>
              <a:sym typeface="Arial"/>
            </a:endParaRPr>
          </a:p>
          <a:p>
            <a:pPr indent="-313372" lvl="0" marL="457200" rtl="0" algn="l">
              <a:lnSpc>
                <a:spcPct val="95000"/>
              </a:lnSpc>
              <a:spcBef>
                <a:spcPts val="1200"/>
              </a:spcBef>
              <a:spcAft>
                <a:spcPts val="0"/>
              </a:spcAft>
              <a:buClr>
                <a:srgbClr val="A64D79"/>
              </a:buClr>
              <a:buSzPts val="1335"/>
              <a:buFont typeface="Arial"/>
              <a:buChar char="●"/>
            </a:pPr>
            <a:r>
              <a:rPr lang="en" sz="1335">
                <a:solidFill>
                  <a:srgbClr val="A64D79"/>
                </a:solidFill>
                <a:latin typeface="Arial"/>
                <a:ea typeface="Arial"/>
                <a:cs typeface="Arial"/>
                <a:sym typeface="Arial"/>
              </a:rPr>
              <a:t>15+ user behavior &amp; profile features</a:t>
            </a:r>
            <a:br>
              <a:rPr lang="en" sz="1335">
                <a:solidFill>
                  <a:srgbClr val="A64D79"/>
                </a:solidFill>
                <a:latin typeface="Arial"/>
                <a:ea typeface="Arial"/>
                <a:cs typeface="Arial"/>
                <a:sym typeface="Arial"/>
              </a:rPr>
            </a:br>
            <a:endParaRPr sz="1335">
              <a:solidFill>
                <a:srgbClr val="A64D79"/>
              </a:solidFill>
              <a:latin typeface="Arial"/>
              <a:ea typeface="Arial"/>
              <a:cs typeface="Arial"/>
              <a:sym typeface="Arial"/>
            </a:endParaRPr>
          </a:p>
          <a:p>
            <a:pPr indent="-313372" lvl="0" marL="457200" rtl="0" algn="l">
              <a:lnSpc>
                <a:spcPct val="95000"/>
              </a:lnSpc>
              <a:spcBef>
                <a:spcPts val="0"/>
              </a:spcBef>
              <a:spcAft>
                <a:spcPts val="0"/>
              </a:spcAft>
              <a:buClr>
                <a:srgbClr val="A64D79"/>
              </a:buClr>
              <a:buSzPts val="1335"/>
              <a:buFont typeface="Arial"/>
              <a:buChar char="●"/>
            </a:pPr>
            <a:r>
              <a:rPr lang="en" sz="1335">
                <a:solidFill>
                  <a:srgbClr val="A64D79"/>
                </a:solidFill>
                <a:latin typeface="Arial"/>
                <a:ea typeface="Arial"/>
                <a:cs typeface="Arial"/>
                <a:sym typeface="Arial"/>
              </a:rPr>
              <a:t>100 users sample (for processing)</a:t>
            </a:r>
            <a:br>
              <a:rPr lang="en" sz="1335">
                <a:solidFill>
                  <a:srgbClr val="A64D79"/>
                </a:solidFill>
                <a:latin typeface="Arial"/>
                <a:ea typeface="Arial"/>
                <a:cs typeface="Arial"/>
                <a:sym typeface="Arial"/>
              </a:rPr>
            </a:br>
            <a:endParaRPr sz="1335">
              <a:solidFill>
                <a:srgbClr val="A64D79"/>
              </a:solidFill>
              <a:latin typeface="Arial"/>
              <a:ea typeface="Arial"/>
              <a:cs typeface="Arial"/>
              <a:sym typeface="Arial"/>
            </a:endParaRPr>
          </a:p>
          <a:p>
            <a:pPr indent="0" lvl="0" marL="0" rtl="0" algn="l">
              <a:lnSpc>
                <a:spcPct val="95000"/>
              </a:lnSpc>
              <a:spcBef>
                <a:spcPts val="1200"/>
              </a:spcBef>
              <a:spcAft>
                <a:spcPts val="0"/>
              </a:spcAft>
              <a:buSzPts val="935"/>
              <a:buNone/>
            </a:pPr>
            <a:r>
              <a:rPr b="1" lang="en" sz="1335">
                <a:solidFill>
                  <a:srgbClr val="A64D79"/>
                </a:solidFill>
                <a:latin typeface="Arial"/>
                <a:ea typeface="Arial"/>
                <a:cs typeface="Arial"/>
                <a:sym typeface="Arial"/>
              </a:rPr>
              <a:t>Key Techniques Used:</a:t>
            </a:r>
            <a:endParaRPr b="1" sz="1335">
              <a:solidFill>
                <a:srgbClr val="A64D79"/>
              </a:solidFill>
              <a:latin typeface="Arial"/>
              <a:ea typeface="Arial"/>
              <a:cs typeface="Arial"/>
              <a:sym typeface="Arial"/>
            </a:endParaRPr>
          </a:p>
          <a:p>
            <a:pPr indent="-313372" lvl="0" marL="457200" rtl="0" algn="l">
              <a:lnSpc>
                <a:spcPct val="95000"/>
              </a:lnSpc>
              <a:spcBef>
                <a:spcPts val="1200"/>
              </a:spcBef>
              <a:spcAft>
                <a:spcPts val="0"/>
              </a:spcAft>
              <a:buClr>
                <a:srgbClr val="A64D79"/>
              </a:buClr>
              <a:buSzPts val="1335"/>
              <a:buFont typeface="Arial"/>
              <a:buChar char="●"/>
            </a:pPr>
            <a:r>
              <a:rPr lang="en" sz="1335">
                <a:solidFill>
                  <a:srgbClr val="A64D79"/>
                </a:solidFill>
                <a:latin typeface="Arial"/>
                <a:ea typeface="Arial"/>
                <a:cs typeface="Arial"/>
                <a:sym typeface="Arial"/>
              </a:rPr>
              <a:t>Preprocessing &amp; Feature Scaling</a:t>
            </a:r>
            <a:br>
              <a:rPr lang="en" sz="1335">
                <a:solidFill>
                  <a:srgbClr val="A64D79"/>
                </a:solidFill>
                <a:latin typeface="Arial"/>
                <a:ea typeface="Arial"/>
                <a:cs typeface="Arial"/>
                <a:sym typeface="Arial"/>
              </a:rPr>
            </a:br>
            <a:endParaRPr sz="1335">
              <a:solidFill>
                <a:srgbClr val="A64D79"/>
              </a:solidFill>
              <a:latin typeface="Arial"/>
              <a:ea typeface="Arial"/>
              <a:cs typeface="Arial"/>
              <a:sym typeface="Arial"/>
            </a:endParaRPr>
          </a:p>
          <a:p>
            <a:pPr indent="-313372" lvl="0" marL="457200" rtl="0" algn="l">
              <a:lnSpc>
                <a:spcPct val="95000"/>
              </a:lnSpc>
              <a:spcBef>
                <a:spcPts val="0"/>
              </a:spcBef>
              <a:spcAft>
                <a:spcPts val="0"/>
              </a:spcAft>
              <a:buClr>
                <a:srgbClr val="A64D79"/>
              </a:buClr>
              <a:buSzPts val="1335"/>
              <a:buFont typeface="Arial"/>
              <a:buChar char="●"/>
            </a:pPr>
            <a:r>
              <a:rPr lang="en" sz="1335">
                <a:solidFill>
                  <a:srgbClr val="A64D79"/>
                </a:solidFill>
                <a:latin typeface="Arial"/>
                <a:ea typeface="Arial"/>
                <a:cs typeface="Arial"/>
                <a:sym typeface="Arial"/>
              </a:rPr>
              <a:t>PCA for dimensionality reduction</a:t>
            </a:r>
            <a:br>
              <a:rPr lang="en" sz="1335">
                <a:solidFill>
                  <a:srgbClr val="A64D79"/>
                </a:solidFill>
                <a:latin typeface="Arial"/>
                <a:ea typeface="Arial"/>
                <a:cs typeface="Arial"/>
                <a:sym typeface="Arial"/>
              </a:rPr>
            </a:br>
            <a:endParaRPr sz="1335">
              <a:solidFill>
                <a:srgbClr val="A64D79"/>
              </a:solidFill>
              <a:latin typeface="Arial"/>
              <a:ea typeface="Arial"/>
              <a:cs typeface="Arial"/>
              <a:sym typeface="Arial"/>
            </a:endParaRPr>
          </a:p>
          <a:p>
            <a:pPr indent="-313372" lvl="0" marL="457200" rtl="0" algn="l">
              <a:lnSpc>
                <a:spcPct val="95000"/>
              </a:lnSpc>
              <a:spcBef>
                <a:spcPts val="0"/>
              </a:spcBef>
              <a:spcAft>
                <a:spcPts val="0"/>
              </a:spcAft>
              <a:buClr>
                <a:srgbClr val="A64D79"/>
              </a:buClr>
              <a:buSzPts val="1335"/>
              <a:buFont typeface="Arial"/>
              <a:buChar char="●"/>
            </a:pPr>
            <a:r>
              <a:rPr lang="en" sz="1335">
                <a:solidFill>
                  <a:srgbClr val="A64D79"/>
                </a:solidFill>
                <a:latin typeface="Arial"/>
                <a:ea typeface="Arial"/>
                <a:cs typeface="Arial"/>
                <a:sym typeface="Arial"/>
              </a:rPr>
              <a:t>K-Means and DBSCAN for clustering</a:t>
            </a:r>
            <a:br>
              <a:rPr lang="en" sz="1335">
                <a:solidFill>
                  <a:srgbClr val="A64D79"/>
                </a:solidFill>
                <a:latin typeface="Arial"/>
                <a:ea typeface="Arial"/>
                <a:cs typeface="Arial"/>
                <a:sym typeface="Arial"/>
              </a:rPr>
            </a:br>
            <a:endParaRPr sz="1335">
              <a:solidFill>
                <a:srgbClr val="A64D79"/>
              </a:solidFill>
              <a:latin typeface="Arial"/>
              <a:ea typeface="Arial"/>
              <a:cs typeface="Arial"/>
              <a:sym typeface="Arial"/>
            </a:endParaRPr>
          </a:p>
          <a:p>
            <a:pPr indent="-313372" lvl="0" marL="457200" rtl="0" algn="l">
              <a:lnSpc>
                <a:spcPct val="95000"/>
              </a:lnSpc>
              <a:spcBef>
                <a:spcPts val="0"/>
              </a:spcBef>
              <a:spcAft>
                <a:spcPts val="0"/>
              </a:spcAft>
              <a:buClr>
                <a:srgbClr val="A64D79"/>
              </a:buClr>
              <a:buSzPts val="1335"/>
              <a:buFont typeface="Arial"/>
              <a:buChar char="●"/>
            </a:pPr>
            <a:r>
              <a:rPr lang="en" sz="1335">
                <a:solidFill>
                  <a:srgbClr val="A64D79"/>
                </a:solidFill>
                <a:latin typeface="Arial"/>
                <a:ea typeface="Arial"/>
                <a:cs typeface="Arial"/>
                <a:sym typeface="Arial"/>
              </a:rPr>
              <a:t>Mapped clusters to relevant travel perks</a:t>
            </a:r>
            <a:endParaRPr sz="1335">
              <a:solidFill>
                <a:srgbClr val="A64D79"/>
              </a:solidFill>
              <a:latin typeface="Arial"/>
              <a:ea typeface="Arial"/>
              <a:cs typeface="Arial"/>
              <a:sym typeface="Arial"/>
            </a:endParaRPr>
          </a:p>
          <a:p>
            <a:pPr indent="0" lvl="0" marL="0" rtl="0" algn="l">
              <a:lnSpc>
                <a:spcPct val="95000"/>
              </a:lnSpc>
              <a:spcBef>
                <a:spcPts val="1200"/>
              </a:spcBef>
              <a:spcAft>
                <a:spcPts val="1200"/>
              </a:spcAft>
              <a:buSzPts val="935"/>
              <a:buNone/>
            </a:pPr>
            <a:r>
              <a:t/>
            </a:r>
            <a:endParaRPr sz="150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04" name="Shape 104"/>
        <p:cNvGrpSpPr/>
        <p:nvPr/>
      </p:nvGrpSpPr>
      <p:grpSpPr>
        <a:xfrm>
          <a:off x="0" y="0"/>
          <a:ext cx="0" cy="0"/>
          <a:chOff x="0" y="0"/>
          <a:chExt cx="0" cy="0"/>
        </a:xfrm>
      </p:grpSpPr>
      <p:pic>
        <p:nvPicPr>
          <p:cNvPr id="105" name="Google Shape;105;p16" title="Screenshot 2025-07-19 at 08.07.53.png"/>
          <p:cNvPicPr preferRelativeResize="0"/>
          <p:nvPr/>
        </p:nvPicPr>
        <p:blipFill>
          <a:blip r:embed="rId3">
            <a:alphaModFix/>
          </a:blip>
          <a:stretch>
            <a:fillRect/>
          </a:stretch>
        </p:blipFill>
        <p:spPr>
          <a:xfrm>
            <a:off x="5228700" y="896950"/>
            <a:ext cx="3748449" cy="3924651"/>
          </a:xfrm>
          <a:prstGeom prst="rect">
            <a:avLst/>
          </a:prstGeom>
          <a:noFill/>
          <a:ln>
            <a:noFill/>
          </a:ln>
        </p:spPr>
      </p:pic>
      <p:sp>
        <p:nvSpPr>
          <p:cNvPr id="106" name="Google Shape;106;p16"/>
          <p:cNvSpPr txBox="1"/>
          <p:nvPr>
            <p:ph type="title"/>
          </p:nvPr>
        </p:nvSpPr>
        <p:spPr>
          <a:xfrm>
            <a:off x="727650" y="1254775"/>
            <a:ext cx="7688700" cy="760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n" sz="2411">
                <a:solidFill>
                  <a:srgbClr val="741B47"/>
                </a:solidFill>
                <a:latin typeface="Arial"/>
                <a:ea typeface="Arial"/>
                <a:cs typeface="Arial"/>
                <a:sym typeface="Arial"/>
              </a:rPr>
              <a:t>Clustering &amp; Perk Assignment</a:t>
            </a:r>
            <a:endParaRPr sz="2411">
              <a:solidFill>
                <a:srgbClr val="741B47"/>
              </a:solidFill>
              <a:latin typeface="Arial"/>
              <a:ea typeface="Arial"/>
              <a:cs typeface="Arial"/>
              <a:sym typeface="Arial"/>
            </a:endParaRPr>
          </a:p>
          <a:p>
            <a:pPr indent="0" lvl="0" marL="0" rtl="0" algn="l">
              <a:lnSpc>
                <a:spcPct val="115000"/>
              </a:lnSpc>
              <a:spcBef>
                <a:spcPts val="1200"/>
              </a:spcBef>
              <a:spcAft>
                <a:spcPts val="0"/>
              </a:spcAft>
              <a:buNone/>
            </a:pPr>
            <a:r>
              <a:rPr lang="en" sz="2211">
                <a:solidFill>
                  <a:srgbClr val="741B47"/>
                </a:solidFill>
                <a:latin typeface="Arial"/>
                <a:ea typeface="Arial"/>
                <a:cs typeface="Arial"/>
                <a:sym typeface="Arial"/>
              </a:rPr>
              <a:t>K-Means Clusters → Assigned Perks:</a:t>
            </a:r>
            <a:endParaRPr sz="2211">
              <a:solidFill>
                <a:srgbClr val="741B47"/>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
        <p:nvSpPr>
          <p:cNvPr id="107" name="Google Shape;107;p16"/>
          <p:cNvSpPr txBox="1"/>
          <p:nvPr>
            <p:ph idx="1" type="body"/>
          </p:nvPr>
        </p:nvSpPr>
        <p:spPr>
          <a:xfrm>
            <a:off x="727650" y="2227950"/>
            <a:ext cx="8414700" cy="30006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363">
                <a:solidFill>
                  <a:srgbClr val="A64D79"/>
                </a:solidFill>
              </a:rPr>
              <a:t>✅ Each user received a personalized </a:t>
            </a:r>
            <a:endParaRPr b="1" sz="2363">
              <a:solidFill>
                <a:srgbClr val="A64D79"/>
              </a:solidFill>
            </a:endParaRPr>
          </a:p>
          <a:p>
            <a:pPr indent="0" lvl="0" marL="0" rtl="0" algn="l">
              <a:spcBef>
                <a:spcPts val="1200"/>
              </a:spcBef>
              <a:spcAft>
                <a:spcPts val="0"/>
              </a:spcAft>
              <a:buNone/>
            </a:pPr>
            <a:r>
              <a:rPr b="1" lang="en" sz="2363">
                <a:solidFill>
                  <a:srgbClr val="A64D79"/>
                </a:solidFill>
              </a:rPr>
              <a:t>perk based on cluster assignment.</a:t>
            </a:r>
            <a:endParaRPr b="1" sz="2363">
              <a:solidFill>
                <a:srgbClr val="A64D79"/>
              </a:solidFill>
            </a:endParaRPr>
          </a:p>
          <a:p>
            <a:pPr indent="0" lvl="0" marL="0" rtl="0" algn="l">
              <a:spcBef>
                <a:spcPts val="1200"/>
              </a:spcBef>
              <a:spcAft>
                <a:spcPts val="0"/>
              </a:spcAft>
              <a:buNone/>
            </a:pPr>
            <a:r>
              <a:rPr lang="en" sz="2259">
                <a:solidFill>
                  <a:srgbClr val="C27BA0"/>
                </a:solidFill>
                <a:highlight>
                  <a:srgbClr val="FFFFFF"/>
                </a:highlight>
                <a:latin typeface="Roboto"/>
                <a:ea typeface="Roboto"/>
                <a:cs typeface="Roboto"/>
                <a:sym typeface="Roboto"/>
              </a:rPr>
              <a:t>🎯 Goal: To personalize the travel reward experience by </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assigning each user a perk that aligns with their </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Behavior and needs, thereby increasing engagement and </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conversion.</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 Method: Users were grouped into 9 clusters using K-Means.</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Each cluster was mapped to a tailored perk based on user </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rPr lang="en" sz="2259">
                <a:solidFill>
                  <a:srgbClr val="C27BA0"/>
                </a:solidFill>
                <a:highlight>
                  <a:srgbClr val="FFFFFF"/>
                </a:highlight>
                <a:latin typeface="Roboto"/>
                <a:ea typeface="Roboto"/>
                <a:cs typeface="Roboto"/>
                <a:sym typeface="Roboto"/>
              </a:rPr>
              <a:t>characteristics </a:t>
            </a:r>
            <a:endParaRPr sz="2259">
              <a:solidFill>
                <a:srgbClr val="C27BA0"/>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sz="1200">
              <a:solidFill>
                <a:srgbClr val="1F1F1F"/>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b="1" sz="2000">
              <a:solidFill>
                <a:srgbClr val="A64D7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11" name="Shape 111"/>
        <p:cNvGrpSpPr/>
        <p:nvPr/>
      </p:nvGrpSpPr>
      <p:grpSpPr>
        <a:xfrm>
          <a:off x="0" y="0"/>
          <a:ext cx="0" cy="0"/>
          <a:chOff x="0" y="0"/>
          <a:chExt cx="0" cy="0"/>
        </a:xfrm>
      </p:grpSpPr>
      <p:pic>
        <p:nvPicPr>
          <p:cNvPr id="112" name="Google Shape;112;p17" title="Screenshot 2025-07-19 at 08.32.54.png"/>
          <p:cNvPicPr preferRelativeResize="0"/>
          <p:nvPr/>
        </p:nvPicPr>
        <p:blipFill>
          <a:blip r:embed="rId3">
            <a:alphaModFix/>
          </a:blip>
          <a:stretch>
            <a:fillRect/>
          </a:stretch>
        </p:blipFill>
        <p:spPr>
          <a:xfrm>
            <a:off x="3418325" y="1027625"/>
            <a:ext cx="5789548" cy="3088250"/>
          </a:xfrm>
          <a:prstGeom prst="rect">
            <a:avLst/>
          </a:prstGeom>
          <a:noFill/>
          <a:ln>
            <a:noFill/>
          </a:ln>
        </p:spPr>
      </p:pic>
      <p:sp>
        <p:nvSpPr>
          <p:cNvPr id="113" name="Google Shape;113;p17"/>
          <p:cNvSpPr txBox="1"/>
          <p:nvPr>
            <p:ph type="title"/>
          </p:nvPr>
        </p:nvSpPr>
        <p:spPr>
          <a:xfrm>
            <a:off x="793350" y="1233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A64D79"/>
                </a:solidFill>
              </a:rPr>
              <a:t>Insights from </a:t>
            </a:r>
            <a:endParaRPr>
              <a:solidFill>
                <a:srgbClr val="A64D79"/>
              </a:solidFill>
            </a:endParaRPr>
          </a:p>
          <a:p>
            <a:pPr indent="0" lvl="0" marL="0" rtl="0" algn="l">
              <a:spcBef>
                <a:spcPts val="0"/>
              </a:spcBef>
              <a:spcAft>
                <a:spcPts val="0"/>
              </a:spcAft>
              <a:buNone/>
            </a:pPr>
            <a:r>
              <a:rPr lang="en">
                <a:solidFill>
                  <a:srgbClr val="A64D79"/>
                </a:solidFill>
              </a:rPr>
              <a:t>Visualizations:</a:t>
            </a:r>
            <a:endParaRPr>
              <a:solidFill>
                <a:srgbClr val="A64D79"/>
              </a:solidFill>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t>We </a:t>
            </a:r>
            <a:r>
              <a:rPr lang="en" sz="1700"/>
              <a:t>now see a pie chart that </a:t>
            </a:r>
            <a:endParaRPr sz="1700"/>
          </a:p>
          <a:p>
            <a:pPr indent="0" lvl="0" marL="0" rtl="0" algn="l">
              <a:spcBef>
                <a:spcPts val="1200"/>
              </a:spcBef>
              <a:spcAft>
                <a:spcPts val="0"/>
              </a:spcAft>
              <a:buNone/>
            </a:pPr>
            <a:r>
              <a:rPr lang="en" sz="1700"/>
              <a:t>shows </a:t>
            </a:r>
            <a:endParaRPr sz="1700"/>
          </a:p>
          <a:p>
            <a:pPr indent="0" lvl="0" marL="0" rtl="0" algn="l">
              <a:spcBef>
                <a:spcPts val="1200"/>
              </a:spcBef>
              <a:spcAft>
                <a:spcPts val="0"/>
              </a:spcAft>
              <a:buNone/>
            </a:pPr>
            <a:r>
              <a:rPr lang="en" sz="1700"/>
              <a:t>what number of users are </a:t>
            </a:r>
            <a:endParaRPr sz="1700"/>
          </a:p>
          <a:p>
            <a:pPr indent="0" lvl="0" marL="0" rtl="0" algn="l">
              <a:spcBef>
                <a:spcPts val="1200"/>
              </a:spcBef>
              <a:spcAft>
                <a:spcPts val="1200"/>
              </a:spcAft>
              <a:buNone/>
            </a:pPr>
            <a:r>
              <a:rPr lang="en" sz="1700"/>
              <a:t>assigned to each perk.</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18" name="Shape 118"/>
        <p:cNvGrpSpPr/>
        <p:nvPr/>
      </p:nvGrpSpPr>
      <p:grpSpPr>
        <a:xfrm>
          <a:off x="0" y="0"/>
          <a:ext cx="0" cy="0"/>
          <a:chOff x="0" y="0"/>
          <a:chExt cx="0" cy="0"/>
        </a:xfrm>
      </p:grpSpPr>
      <p:sp>
        <p:nvSpPr>
          <p:cNvPr id="119" name="Google Shape;119;p18"/>
          <p:cNvSpPr txBox="1"/>
          <p:nvPr>
            <p:ph type="title"/>
          </p:nvPr>
        </p:nvSpPr>
        <p:spPr>
          <a:xfrm>
            <a:off x="622950" y="12760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What This Shows:</a:t>
            </a:r>
            <a:endParaRPr/>
          </a:p>
        </p:txBody>
      </p:sp>
      <p:sp>
        <p:nvSpPr>
          <p:cNvPr id="120" name="Google Shape;120;p18"/>
          <p:cNvSpPr txBox="1"/>
          <p:nvPr>
            <p:ph idx="1" type="body"/>
          </p:nvPr>
        </p:nvSpPr>
        <p:spPr>
          <a:xfrm>
            <a:off x="676200" y="26432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800">
                <a:solidFill>
                  <a:srgbClr val="000000"/>
                </a:solidFill>
                <a:latin typeface="Arial"/>
                <a:ea typeface="Arial"/>
                <a:cs typeface="Arial"/>
                <a:sym typeface="Arial"/>
              </a:rPr>
              <a:t>We see which perks were </a:t>
            </a:r>
            <a:endParaRPr sz="1800">
              <a:solidFill>
                <a:srgbClr val="000000"/>
              </a:solidFill>
              <a:latin typeface="Arial"/>
              <a:ea typeface="Arial"/>
              <a:cs typeface="Arial"/>
              <a:sym typeface="Arial"/>
            </a:endParaRPr>
          </a:p>
          <a:p>
            <a:pPr indent="0" lvl="0" marL="0" rtl="0" algn="l">
              <a:spcBef>
                <a:spcPts val="1200"/>
              </a:spcBef>
              <a:spcAft>
                <a:spcPts val="0"/>
              </a:spcAft>
              <a:buNone/>
            </a:pPr>
            <a:r>
              <a:rPr lang="en" sz="1800">
                <a:solidFill>
                  <a:srgbClr val="000000"/>
                </a:solidFill>
                <a:latin typeface="Arial"/>
                <a:ea typeface="Arial"/>
                <a:cs typeface="Arial"/>
                <a:sym typeface="Arial"/>
              </a:rPr>
              <a:t>assigned to users who bring </a:t>
            </a:r>
            <a:endParaRPr sz="1800">
              <a:solidFill>
                <a:srgbClr val="000000"/>
              </a:solidFill>
              <a:latin typeface="Arial"/>
              <a:ea typeface="Arial"/>
              <a:cs typeface="Arial"/>
              <a:sym typeface="Arial"/>
            </a:endParaRPr>
          </a:p>
          <a:p>
            <a:pPr indent="0" lvl="0" marL="0" rtl="0" algn="l">
              <a:spcBef>
                <a:spcPts val="1200"/>
              </a:spcBef>
              <a:spcAft>
                <a:spcPts val="0"/>
              </a:spcAft>
              <a:buNone/>
            </a:pPr>
            <a:r>
              <a:t/>
            </a:r>
            <a:endParaRPr sz="1800">
              <a:solidFill>
                <a:srgbClr val="000000"/>
              </a:solidFill>
              <a:latin typeface="Arial"/>
              <a:ea typeface="Arial"/>
              <a:cs typeface="Arial"/>
              <a:sym typeface="Arial"/>
            </a:endParaRPr>
          </a:p>
          <a:p>
            <a:pPr indent="0" lvl="0" marL="0" rtl="0" algn="l">
              <a:spcBef>
                <a:spcPts val="1200"/>
              </a:spcBef>
              <a:spcAft>
                <a:spcPts val="1200"/>
              </a:spcAft>
              <a:buNone/>
            </a:pPr>
            <a:r>
              <a:rPr lang="en" sz="1800">
                <a:solidFill>
                  <a:srgbClr val="000000"/>
                </a:solidFill>
                <a:latin typeface="Arial"/>
                <a:ea typeface="Arial"/>
                <a:cs typeface="Arial"/>
                <a:sym typeface="Arial"/>
              </a:rPr>
              <a:t>the most hotel revenue — for example </a:t>
            </a:r>
            <a:r>
              <a:rPr b="1" lang="en" sz="1800">
                <a:solidFill>
                  <a:srgbClr val="000000"/>
                </a:solidFill>
                <a:latin typeface="Arial"/>
                <a:ea typeface="Arial"/>
                <a:cs typeface="Arial"/>
                <a:sym typeface="Arial"/>
              </a:rPr>
              <a:t>“Early booking discount”</a:t>
            </a:r>
            <a:r>
              <a:rPr lang="en" sz="1800">
                <a:solidFill>
                  <a:srgbClr val="000000"/>
                </a:solidFill>
                <a:latin typeface="Arial"/>
                <a:ea typeface="Arial"/>
                <a:cs typeface="Arial"/>
                <a:sym typeface="Arial"/>
              </a:rPr>
              <a:t> or </a:t>
            </a:r>
            <a:r>
              <a:rPr b="1" lang="en" sz="1800">
                <a:solidFill>
                  <a:srgbClr val="000000"/>
                </a:solidFill>
                <a:latin typeface="Arial"/>
                <a:ea typeface="Arial"/>
                <a:cs typeface="Arial"/>
                <a:sym typeface="Arial"/>
              </a:rPr>
              <a:t>“Flight discount”</a:t>
            </a:r>
            <a:r>
              <a:rPr lang="en" sz="1800">
                <a:solidFill>
                  <a:srgbClr val="000000"/>
                </a:solidFill>
                <a:latin typeface="Arial"/>
                <a:ea typeface="Arial"/>
                <a:cs typeface="Arial"/>
                <a:sym typeface="Arial"/>
              </a:rPr>
              <a:t> dominate because they align with high-spending Segments.</a:t>
            </a:r>
            <a:r>
              <a:rPr lang="en" sz="1100">
                <a:solidFill>
                  <a:srgbClr val="000000"/>
                </a:solidFill>
                <a:latin typeface="Arial"/>
                <a:ea typeface="Arial"/>
                <a:cs typeface="Arial"/>
                <a:sym typeface="Arial"/>
              </a:rPr>
              <a:t>.</a:t>
            </a:r>
            <a:endParaRPr/>
          </a:p>
        </p:txBody>
      </p:sp>
      <p:pic>
        <p:nvPicPr>
          <p:cNvPr id="121" name="Google Shape;121;p18" title="Screenshot 2025-07-19 at 09.07.22.png"/>
          <p:cNvPicPr preferRelativeResize="0"/>
          <p:nvPr/>
        </p:nvPicPr>
        <p:blipFill>
          <a:blip r:embed="rId3">
            <a:alphaModFix/>
          </a:blip>
          <a:stretch>
            <a:fillRect/>
          </a:stretch>
        </p:blipFill>
        <p:spPr>
          <a:xfrm>
            <a:off x="3695225" y="809325"/>
            <a:ext cx="5374224" cy="301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25" name="Shape 125"/>
        <p:cNvGrpSpPr/>
        <p:nvPr/>
      </p:nvGrpSpPr>
      <p:grpSpPr>
        <a:xfrm>
          <a:off x="0" y="0"/>
          <a:ext cx="0" cy="0"/>
          <a:chOff x="0" y="0"/>
          <a:chExt cx="0" cy="0"/>
        </a:xfrm>
      </p:grpSpPr>
      <p:sp>
        <p:nvSpPr>
          <p:cNvPr id="126" name="Google Shape;126;p19"/>
          <p:cNvSpPr txBox="1"/>
          <p:nvPr>
            <p:ph type="title"/>
          </p:nvPr>
        </p:nvSpPr>
        <p:spPr>
          <a:xfrm>
            <a:off x="802200" y="1265425"/>
            <a:ext cx="7688700" cy="535200"/>
          </a:xfrm>
          <a:prstGeom prst="rect">
            <a:avLst/>
          </a:prstGeom>
          <a:solidFill>
            <a:srgbClr val="EAD1DC"/>
          </a:solidFill>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A64D79"/>
                </a:solidFill>
                <a:highlight>
                  <a:srgbClr val="FFFFFF"/>
                </a:highlight>
                <a:latin typeface="Roboto"/>
                <a:ea typeface="Roboto"/>
                <a:cs typeface="Roboto"/>
                <a:sym typeface="Roboto"/>
              </a:rPr>
              <a:t>A mapping table provides the assigned perk, the target segment, and the business rationale.</a:t>
            </a:r>
            <a:endParaRPr sz="3400">
              <a:solidFill>
                <a:srgbClr val="A64D79"/>
              </a:solidFill>
            </a:endParaRPr>
          </a:p>
        </p:txBody>
      </p:sp>
      <p:sp>
        <p:nvSpPr>
          <p:cNvPr id="127" name="Google Shape;127;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19" title="Screenshot 2025-07-19 at 09.25.12.png"/>
          <p:cNvPicPr preferRelativeResize="0"/>
          <p:nvPr/>
        </p:nvPicPr>
        <p:blipFill>
          <a:blip r:embed="rId3">
            <a:alphaModFix/>
          </a:blip>
          <a:stretch>
            <a:fillRect/>
          </a:stretch>
        </p:blipFill>
        <p:spPr>
          <a:xfrm>
            <a:off x="1800" y="2078875"/>
            <a:ext cx="9144000" cy="305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32" name="Shape 132"/>
        <p:cNvGrpSpPr/>
        <p:nvPr/>
      </p:nvGrpSpPr>
      <p:grpSpPr>
        <a:xfrm>
          <a:off x="0" y="0"/>
          <a:ext cx="0" cy="0"/>
          <a:chOff x="0" y="0"/>
          <a:chExt cx="0" cy="0"/>
        </a:xfrm>
      </p:grpSpPr>
      <p:sp>
        <p:nvSpPr>
          <p:cNvPr id="133" name="Google Shape;133;p20"/>
          <p:cNvSpPr txBox="1"/>
          <p:nvPr>
            <p:ph type="title"/>
          </p:nvPr>
        </p:nvSpPr>
        <p:spPr>
          <a:xfrm>
            <a:off x="814600" y="1212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340">
                <a:solidFill>
                  <a:srgbClr val="A64D79"/>
                </a:solidFill>
              </a:rPr>
              <a:t>This stacked bar chart shows how each assigned perk was distributed between male and female users. This visualization helps identify any potential gender-based preferences or trends in perk assignments.</a:t>
            </a:r>
            <a:br>
              <a:rPr lang="en" sz="1340"/>
            </a:br>
            <a:endParaRPr sz="1340"/>
          </a:p>
          <a:p>
            <a:pPr indent="0" lvl="0" marL="0" rtl="0" algn="l">
              <a:spcBef>
                <a:spcPts val="0"/>
              </a:spcBef>
              <a:spcAft>
                <a:spcPts val="0"/>
              </a:spcAft>
              <a:buSzPts val="990"/>
              <a:buNone/>
            </a:pPr>
            <a:r>
              <a:t/>
            </a:r>
            <a:endParaRPr sz="1340"/>
          </a:p>
        </p:txBody>
      </p:sp>
      <p:pic>
        <p:nvPicPr>
          <p:cNvPr id="134" name="Google Shape;134;p20" title="male femail travel tide.png"/>
          <p:cNvPicPr preferRelativeResize="0"/>
          <p:nvPr/>
        </p:nvPicPr>
        <p:blipFill>
          <a:blip r:embed="rId3">
            <a:alphaModFix/>
          </a:blip>
          <a:stretch>
            <a:fillRect/>
          </a:stretch>
        </p:blipFill>
        <p:spPr>
          <a:xfrm>
            <a:off x="1405650" y="1959425"/>
            <a:ext cx="6506600" cy="318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D1DC"/>
        </a:solidFill>
      </p:bgPr>
    </p:bg>
    <p:spTree>
      <p:nvGrpSpPr>
        <p:cNvPr id="138" name="Shape 138"/>
        <p:cNvGrpSpPr/>
        <p:nvPr/>
      </p:nvGrpSpPr>
      <p:grpSpPr>
        <a:xfrm>
          <a:off x="0" y="0"/>
          <a:ext cx="0" cy="0"/>
          <a:chOff x="0" y="0"/>
          <a:chExt cx="0" cy="0"/>
        </a:xfrm>
      </p:grpSpPr>
      <p:pic>
        <p:nvPicPr>
          <p:cNvPr id="139" name="Google Shape;139;p21" title="Screenshot 2025-07-19 at 09.50.04.png"/>
          <p:cNvPicPr preferRelativeResize="0"/>
          <p:nvPr/>
        </p:nvPicPr>
        <p:blipFill>
          <a:blip r:embed="rId3">
            <a:alphaModFix/>
          </a:blip>
          <a:stretch>
            <a:fillRect/>
          </a:stretch>
        </p:blipFill>
        <p:spPr>
          <a:xfrm>
            <a:off x="2176075" y="596350"/>
            <a:ext cx="6967923" cy="3950799"/>
          </a:xfrm>
          <a:prstGeom prst="rect">
            <a:avLst/>
          </a:prstGeom>
          <a:noFill/>
          <a:ln>
            <a:noFill/>
          </a:ln>
        </p:spPr>
      </p:pic>
      <p:sp>
        <p:nvSpPr>
          <p:cNvPr id="140" name="Google Shape;140;p21"/>
          <p:cNvSpPr txBox="1"/>
          <p:nvPr>
            <p:ph idx="1" type="body"/>
          </p:nvPr>
        </p:nvSpPr>
        <p:spPr>
          <a:xfrm>
            <a:off x="727650" y="1354725"/>
            <a:ext cx="1551300" cy="3554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solidFill>
                  <a:srgbClr val="A64D79"/>
                </a:solidFill>
                <a:latin typeface="Arial"/>
                <a:ea typeface="Arial"/>
                <a:cs typeface="Arial"/>
                <a:sym typeface="Arial"/>
              </a:rPr>
              <a:t>This bar chart displays the </a:t>
            </a:r>
            <a:r>
              <a:rPr b="1" lang="en" sz="1600">
                <a:solidFill>
                  <a:srgbClr val="A64D79"/>
                </a:solidFill>
                <a:latin typeface="Arial"/>
                <a:ea typeface="Arial"/>
                <a:cs typeface="Arial"/>
                <a:sym typeface="Arial"/>
              </a:rPr>
              <a:t>average age</a:t>
            </a:r>
            <a:r>
              <a:rPr lang="en" sz="1600">
                <a:solidFill>
                  <a:srgbClr val="A64D79"/>
                </a:solidFill>
                <a:latin typeface="Arial"/>
                <a:ea typeface="Arial"/>
                <a:cs typeface="Arial"/>
                <a:sym typeface="Arial"/>
              </a:rPr>
              <a:t> of users for each </a:t>
            </a:r>
            <a:r>
              <a:rPr b="1" lang="en" sz="1600">
                <a:solidFill>
                  <a:srgbClr val="A64D79"/>
                </a:solidFill>
                <a:latin typeface="Arial"/>
                <a:ea typeface="Arial"/>
                <a:cs typeface="Arial"/>
                <a:sym typeface="Arial"/>
              </a:rPr>
              <a:t>assigned perk</a:t>
            </a:r>
            <a:r>
              <a:rPr lang="en" sz="1600">
                <a:solidFill>
                  <a:srgbClr val="A64D79"/>
                </a:solidFill>
                <a:latin typeface="Arial"/>
                <a:ea typeface="Arial"/>
                <a:cs typeface="Arial"/>
                <a:sym typeface="Arial"/>
              </a:rPr>
              <a:t>, highlighting how different perks appeal to different age groups.</a:t>
            </a:r>
            <a:endParaRPr sz="1800">
              <a:solidFill>
                <a:srgbClr val="A64D7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