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bd488b1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bd488b1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bd488b1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bd488b1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2bd488b1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2bd488b1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2bd488b1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2bd488b1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2bd488b1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2bd488b1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2bd488b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bd488b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bd488b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bd488b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2bd488b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bd488b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2bd488b1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bd488b1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2bd488b1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bd488b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bd488b1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bd488b1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2bd488b1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2bd488b1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2bd488b1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bd488b1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it" sz="2600"/>
              <a:t>Relocation to Germany -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it" sz="1500">
                <a:solidFill>
                  <a:srgbClr val="666666"/>
                </a:solidFill>
              </a:rPr>
              <a:t>IBM Data Science Certification -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5. Clustering with KMeans Model.</a:t>
            </a:r>
            <a:endParaRPr/>
          </a:p>
          <a:p>
            <a:pPr indent="0" lvl="0" marL="0" rtl="0" algn="l">
              <a:spcBef>
                <a:spcPts val="1600"/>
              </a:spcBef>
              <a:spcAft>
                <a:spcPts val="1600"/>
              </a:spcAft>
              <a:buNone/>
            </a:pPr>
            <a:r>
              <a:rPr lang="it"/>
              <a:t>Pick the number of clusters: </a:t>
            </a:r>
            <a:r>
              <a:rPr b="1" lang="it"/>
              <a:t>4</a:t>
            </a:r>
            <a:endParaRPr b="1"/>
          </a:p>
        </p:txBody>
      </p:sp>
      <p:pic>
        <p:nvPicPr>
          <p:cNvPr id="190" name="Google Shape;190;p22"/>
          <p:cNvPicPr preferRelativeResize="0"/>
          <p:nvPr/>
        </p:nvPicPr>
        <p:blipFill>
          <a:blip r:embed="rId3">
            <a:alphaModFix/>
          </a:blip>
          <a:stretch>
            <a:fillRect/>
          </a:stretch>
        </p:blipFill>
        <p:spPr>
          <a:xfrm>
            <a:off x="3703150" y="1386725"/>
            <a:ext cx="3303201" cy="324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947225" y="376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KMeans Clustering - Results</a:t>
            </a:r>
            <a:endParaRPr/>
          </a:p>
        </p:txBody>
      </p:sp>
      <p:pic>
        <p:nvPicPr>
          <p:cNvPr id="196" name="Google Shape;196;p23"/>
          <p:cNvPicPr preferRelativeResize="0"/>
          <p:nvPr/>
        </p:nvPicPr>
        <p:blipFill>
          <a:blip r:embed="rId3">
            <a:alphaModFix/>
          </a:blip>
          <a:stretch>
            <a:fillRect/>
          </a:stretch>
        </p:blipFill>
        <p:spPr>
          <a:xfrm>
            <a:off x="2544500" y="1107000"/>
            <a:ext cx="4311150" cy="3331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Results</a:t>
            </a:r>
            <a:endParaRPr/>
          </a:p>
          <a:p>
            <a:pPr indent="0" lvl="0" marL="0" rtl="0" algn="l">
              <a:spcBef>
                <a:spcPts val="0"/>
              </a:spcBef>
              <a:spcAft>
                <a:spcPts val="0"/>
              </a:spcAft>
              <a:buNone/>
            </a:pPr>
            <a:r>
              <a:t/>
            </a:r>
            <a:endParaRPr/>
          </a:p>
        </p:txBody>
      </p:sp>
      <p:sp>
        <p:nvSpPr>
          <p:cNvPr id="202" name="Google Shape;202;p24"/>
          <p:cNvSpPr txBox="1"/>
          <p:nvPr>
            <p:ph idx="1" type="body"/>
          </p:nvPr>
        </p:nvSpPr>
        <p:spPr>
          <a:xfrm>
            <a:off x="893850" y="241757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800"/>
              <a:t>Score Index and KMeans Clustering provided VERY similar results.</a:t>
            </a:r>
            <a:endParaRPr sz="1800"/>
          </a:p>
          <a:p>
            <a:pPr indent="0" lvl="0" marL="0" rtl="0" algn="ctr">
              <a:spcBef>
                <a:spcPts val="1600"/>
              </a:spcBef>
              <a:spcAft>
                <a:spcPts val="1600"/>
              </a:spcAft>
              <a:buNone/>
            </a:pPr>
            <a:r>
              <a:rPr lang="it" sz="1800"/>
              <a:t>In both methods, Munich and </a:t>
            </a:r>
            <a:r>
              <a:rPr lang="it" sz="1800">
                <a:solidFill>
                  <a:srgbClr val="1F1F1F"/>
                </a:solidFill>
                <a:highlight>
                  <a:srgbClr val="FFFFFF"/>
                </a:highlight>
              </a:rPr>
              <a:t>Stuttgart were the best picks for relocating in Germany.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Future Direction</a:t>
            </a:r>
            <a:endParaRPr/>
          </a:p>
        </p:txBody>
      </p:sp>
      <p:sp>
        <p:nvSpPr>
          <p:cNvPr id="208" name="Google Shape;208;p25"/>
          <p:cNvSpPr txBox="1"/>
          <p:nvPr>
            <p:ph idx="1" type="body"/>
          </p:nvPr>
        </p:nvSpPr>
        <p:spPr>
          <a:xfrm>
            <a:off x="819150" y="16599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t" sz="1800"/>
              <a:t>In order to make even more precise considerations, we could use and elaborate more data</a:t>
            </a:r>
            <a:endParaRPr sz="1800"/>
          </a:p>
          <a:p>
            <a:pPr indent="-342900" lvl="0" marL="457200" rtl="0" algn="l">
              <a:spcBef>
                <a:spcPts val="0"/>
              </a:spcBef>
              <a:spcAft>
                <a:spcPts val="0"/>
              </a:spcAft>
              <a:buSzPts val="1800"/>
              <a:buAutoNum type="arabicPeriod"/>
            </a:pPr>
            <a:r>
              <a:rPr lang="it" sz="1800"/>
              <a:t>We could use the fact that he’s an IT consultant and we would have consider the unemployment rate and the average net income for that specific job only</a:t>
            </a:r>
            <a:endParaRPr sz="1800"/>
          </a:p>
          <a:p>
            <a:pPr indent="-342900" lvl="0" marL="457200" rtl="0" algn="l">
              <a:spcBef>
                <a:spcPts val="0"/>
              </a:spcBef>
              <a:spcAft>
                <a:spcPts val="0"/>
              </a:spcAft>
              <a:buSzPts val="1800"/>
              <a:buAutoNum type="arabicPeriod"/>
            </a:pPr>
            <a:r>
              <a:rPr lang="it" sz="1800"/>
              <a:t>We could decide to use other clustering models other than the KMeans approach we’ve taken here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536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a:t>
            </a:r>
            <a:endParaRPr/>
          </a:p>
        </p:txBody>
      </p:sp>
      <p:sp>
        <p:nvSpPr>
          <p:cNvPr id="214" name="Google Shape;214;p26"/>
          <p:cNvSpPr txBox="1"/>
          <p:nvPr>
            <p:ph idx="1" type="body"/>
          </p:nvPr>
        </p:nvSpPr>
        <p:spPr>
          <a:xfrm>
            <a:off x="765800" y="13477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it" sz="1400"/>
              <a:t>We</a:t>
            </a:r>
            <a:r>
              <a:rPr lang="it" sz="1400">
                <a:solidFill>
                  <a:srgbClr val="000000"/>
                </a:solidFill>
              </a:rPr>
              <a:t> gathered some data related to the biggest german cities with &gt; 100'000 citizens from Wikipedia; this data included exact population, GDP per state, Average Employer Net Income per year and Unemployment Rate.</a:t>
            </a:r>
            <a:endParaRPr sz="1400">
              <a:solidFill>
                <a:srgbClr val="000000"/>
              </a:solidFill>
            </a:endParaRPr>
          </a:p>
          <a:p>
            <a:pPr indent="-317500" lvl="0" marL="457200" rtl="0" algn="l">
              <a:spcBef>
                <a:spcPts val="0"/>
              </a:spcBef>
              <a:spcAft>
                <a:spcPts val="0"/>
              </a:spcAft>
              <a:buSzPts val="1400"/>
              <a:buAutoNum type="arabicPeriod"/>
            </a:pPr>
            <a:r>
              <a:rPr lang="it" sz="1400">
                <a:solidFill>
                  <a:srgbClr val="000000"/>
                </a:solidFill>
              </a:rPr>
              <a:t>We obtained the number of venues of interest for our client for each city, using the Foursquare API.</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t" sz="1400">
                <a:solidFill>
                  <a:srgbClr val="000000"/>
                </a:solidFill>
              </a:rPr>
              <a:t>We grouped these observations in one simple Dataframe, and then we normalized the data using the Simple Feature Scaling approach.</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it" sz="1400">
                <a:solidFill>
                  <a:srgbClr val="000000"/>
                </a:solidFill>
              </a:rPr>
              <a:t>Then we used 2 methods to predict the best cities in which Andrea can relocate to: Score Index and KMeans Clustering model</a:t>
            </a:r>
            <a:endParaRPr sz="1400">
              <a:solidFill>
                <a:srgbClr val="000000"/>
              </a:solidFil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it" sz="1400">
                <a:solidFill>
                  <a:srgbClr val="000000"/>
                </a:solidFill>
              </a:rPr>
              <a:t>Both methods showed that Munich and Stuttgart are the best cities, since they have the highest Score Index and they are grouped together in the same cluster by the KMeans model.</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Business Problem - Relocating to Germany</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Our client Andrea, wants to move to Germany for work.</a:t>
            </a:r>
            <a:endParaRPr/>
          </a:p>
          <a:p>
            <a:pPr indent="0" lvl="0" marL="0" rtl="0" algn="l">
              <a:spcBef>
                <a:spcPts val="1600"/>
              </a:spcBef>
              <a:spcAft>
                <a:spcPts val="1600"/>
              </a:spcAft>
              <a:buNone/>
            </a:pPr>
            <a:r>
              <a:rPr lang="it"/>
              <a:t>However it asks for our help to choose what are the best cities to relocate to.</a:t>
            </a:r>
            <a:endParaRPr/>
          </a:p>
        </p:txBody>
      </p:sp>
      <p:pic>
        <p:nvPicPr>
          <p:cNvPr id="136" name="Google Shape;136;p14"/>
          <p:cNvPicPr preferRelativeResize="0"/>
          <p:nvPr/>
        </p:nvPicPr>
        <p:blipFill>
          <a:blip r:embed="rId3">
            <a:alphaModFix/>
          </a:blip>
          <a:stretch>
            <a:fillRect/>
          </a:stretch>
        </p:blipFill>
        <p:spPr>
          <a:xfrm>
            <a:off x="3290850" y="2770775"/>
            <a:ext cx="299085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Business Problem - Relocating to Germany</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Requirements defined by Andrea, with the relative weight of each requirement: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1197435" y="2571747"/>
            <a:ext cx="6749126" cy="196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a:t>
            </a:r>
            <a:r>
              <a:rPr lang="it"/>
              <a:t> - Relocating to Germany</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t" sz="1800"/>
              <a:t>Population data for cities with more than 100’000 citizens, from Wikipedia</a:t>
            </a:r>
            <a:endParaRPr sz="1800"/>
          </a:p>
          <a:p>
            <a:pPr indent="-342900" lvl="0" marL="457200" rtl="0" algn="l">
              <a:spcBef>
                <a:spcPts val="0"/>
              </a:spcBef>
              <a:spcAft>
                <a:spcPts val="0"/>
              </a:spcAft>
              <a:buSzPts val="1800"/>
              <a:buAutoNum type="arabicPeriod"/>
            </a:pPr>
            <a:r>
              <a:rPr lang="it" sz="1800"/>
              <a:t>Wealth Index Data (GDP and Household Income), from Wikipedia</a:t>
            </a:r>
            <a:endParaRPr sz="1800"/>
          </a:p>
          <a:p>
            <a:pPr indent="-342900" lvl="0" marL="457200" rtl="0" algn="l">
              <a:spcBef>
                <a:spcPts val="0"/>
              </a:spcBef>
              <a:spcAft>
                <a:spcPts val="0"/>
              </a:spcAft>
              <a:buSzPts val="1800"/>
              <a:buAutoNum type="arabicPeriod"/>
            </a:pPr>
            <a:r>
              <a:rPr lang="it" sz="1800"/>
              <a:t>Unemployment Rate, per German State, from Wikipedia</a:t>
            </a:r>
            <a:endParaRPr sz="1800"/>
          </a:p>
          <a:p>
            <a:pPr indent="-342900" lvl="0" marL="457200" rtl="0" algn="l">
              <a:spcBef>
                <a:spcPts val="0"/>
              </a:spcBef>
              <a:spcAft>
                <a:spcPts val="0"/>
              </a:spcAft>
              <a:buSzPts val="1800"/>
              <a:buAutoNum type="arabicPeriod"/>
            </a:pPr>
            <a:r>
              <a:rPr lang="it" sz="1800"/>
              <a:t>German city venues, from the Foursquare API</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a:t>
            </a:r>
            <a:r>
              <a:rPr lang="it"/>
              <a:t>- Relocating to Germany</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F1F1F"/>
              </a:buClr>
              <a:buSzPts val="1800"/>
              <a:buFont typeface="Arial"/>
              <a:buAutoNum type="arabicPeriod"/>
            </a:pPr>
            <a:r>
              <a:rPr lang="it" sz="1800">
                <a:solidFill>
                  <a:srgbClr val="1F1F1F"/>
                </a:solidFill>
                <a:highlight>
                  <a:srgbClr val="FFFFFF"/>
                </a:highlight>
                <a:latin typeface="Arial"/>
                <a:ea typeface="Arial"/>
                <a:cs typeface="Arial"/>
                <a:sym typeface="Arial"/>
              </a:rPr>
              <a:t>Exploratory Data Analysis on Employment and Average income</a:t>
            </a:r>
            <a:endParaRPr sz="1800"/>
          </a:p>
        </p:txBody>
      </p:sp>
      <p:pic>
        <p:nvPicPr>
          <p:cNvPr id="156" name="Google Shape;156;p17"/>
          <p:cNvPicPr preferRelativeResize="0"/>
          <p:nvPr/>
        </p:nvPicPr>
        <p:blipFill>
          <a:blip r:embed="rId3">
            <a:alphaModFix/>
          </a:blip>
          <a:stretch>
            <a:fillRect/>
          </a:stretch>
        </p:blipFill>
        <p:spPr>
          <a:xfrm>
            <a:off x="2730399" y="2432599"/>
            <a:ext cx="3683200" cy="23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2. </a:t>
            </a:r>
            <a:r>
              <a:rPr lang="it" sz="1800">
                <a:solidFill>
                  <a:srgbClr val="1F1F1F"/>
                </a:solidFill>
                <a:highlight>
                  <a:srgbClr val="FFFFFF"/>
                </a:highlight>
                <a:latin typeface="Arial"/>
                <a:ea typeface="Arial"/>
                <a:cs typeface="Arial"/>
                <a:sym typeface="Arial"/>
              </a:rPr>
              <a:t>Refining the Requirements Matrix</a:t>
            </a:r>
            <a:endParaRPr sz="1800"/>
          </a:p>
        </p:txBody>
      </p:sp>
      <p:pic>
        <p:nvPicPr>
          <p:cNvPr id="163" name="Google Shape;163;p18"/>
          <p:cNvPicPr preferRelativeResize="0"/>
          <p:nvPr/>
        </p:nvPicPr>
        <p:blipFill>
          <a:blip r:embed="rId3">
            <a:alphaModFix/>
          </a:blip>
          <a:stretch>
            <a:fillRect/>
          </a:stretch>
        </p:blipFill>
        <p:spPr>
          <a:xfrm>
            <a:off x="1650420" y="2460425"/>
            <a:ext cx="6392105" cy="20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a:p>
            <a:pPr indent="0" lvl="0" marL="0" rtl="0" algn="l">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3. Normalizing the Features</a:t>
            </a:r>
            <a:endParaRPr sz="1800"/>
          </a:p>
        </p:txBody>
      </p:sp>
      <p:pic>
        <p:nvPicPr>
          <p:cNvPr id="170" name="Google Shape;170;p19"/>
          <p:cNvPicPr preferRelativeResize="0"/>
          <p:nvPr/>
        </p:nvPicPr>
        <p:blipFill>
          <a:blip r:embed="rId3">
            <a:alphaModFix/>
          </a:blip>
          <a:stretch>
            <a:fillRect/>
          </a:stretch>
        </p:blipFill>
        <p:spPr>
          <a:xfrm>
            <a:off x="1200036" y="2571750"/>
            <a:ext cx="6989574" cy="155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Methodology - Relocating to Germany</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t>4. Defining a Score Index</a:t>
            </a:r>
            <a:endParaRPr sz="1800"/>
          </a:p>
        </p:txBody>
      </p:sp>
      <p:pic>
        <p:nvPicPr>
          <p:cNvPr id="177" name="Google Shape;177;p20"/>
          <p:cNvPicPr preferRelativeResize="0"/>
          <p:nvPr/>
        </p:nvPicPr>
        <p:blipFill>
          <a:blip r:embed="rId3">
            <a:alphaModFix/>
          </a:blip>
          <a:stretch>
            <a:fillRect/>
          </a:stretch>
        </p:blipFill>
        <p:spPr>
          <a:xfrm>
            <a:off x="642925" y="2457525"/>
            <a:ext cx="7858125"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Score Index - Results</a:t>
            </a:r>
            <a:endParaRPr/>
          </a:p>
        </p:txBody>
      </p:sp>
      <p:pic>
        <p:nvPicPr>
          <p:cNvPr id="183" name="Google Shape;183;p21"/>
          <p:cNvPicPr preferRelativeResize="0"/>
          <p:nvPr/>
        </p:nvPicPr>
        <p:blipFill>
          <a:blip r:embed="rId3">
            <a:alphaModFix/>
          </a:blip>
          <a:stretch>
            <a:fillRect/>
          </a:stretch>
        </p:blipFill>
        <p:spPr>
          <a:xfrm>
            <a:off x="1609300" y="1377163"/>
            <a:ext cx="5925400" cy="321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