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3" r:id="rId3"/>
  </p:sldMasterIdLst>
  <p:notesMasterIdLst>
    <p:notesMasterId r:id="rId25"/>
  </p:notesMasterIdLst>
  <p:sldIdLst>
    <p:sldId id="256" r:id="rId4"/>
    <p:sldId id="257" r:id="rId5"/>
    <p:sldId id="258" r:id="rId6"/>
    <p:sldId id="259" r:id="rId7"/>
    <p:sldId id="260" r:id="rId8"/>
    <p:sldId id="262" r:id="rId9"/>
    <p:sldId id="263" r:id="rId10"/>
    <p:sldId id="265"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embeddedFontLst>
    <p:embeddedFont>
      <p:font typeface="Lato" panose="020F05020202040302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C2K9bs9cMdxTldFzGfzQvOwVh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3BA6A-847F-0457-A8C7-CD9D5BD3C421}" v="5153" dt="2024-06-07T10:19:36.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404" name="Google Shape;40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414" name="Google Shape;414;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424" name="Google Shape;42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5877ba7f56_2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g25877ba7f56_2_9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0" algn="l" rtl="0">
              <a:lnSpc>
                <a:spcPct val="100000"/>
              </a:lnSpc>
              <a:spcBef>
                <a:spcPts val="0"/>
              </a:spcBef>
              <a:spcAft>
                <a:spcPts val="0"/>
              </a:spcAft>
              <a:buSzPts val="1800"/>
              <a:buNone/>
            </a:pPr>
            <a:endParaRPr sz="1800" b="0" strike="noStrike">
              <a:solidFill>
                <a:srgbClr val="000000"/>
              </a:solidFill>
              <a:latin typeface="Arial"/>
              <a:ea typeface="Arial"/>
              <a:cs typeface="Arial"/>
              <a:sym typeface="Arial"/>
            </a:endParaRPr>
          </a:p>
        </p:txBody>
      </p:sp>
      <p:sp>
        <p:nvSpPr>
          <p:cNvPr id="436" name="Google Shape;436;g25877ba7f56_2_90:notes"/>
          <p:cNvSpPr txBox="1">
            <a:spLocks noGrp="1"/>
          </p:cNvSpPr>
          <p:nvPr>
            <p:ph type="sldNum" idx="12"/>
          </p:nvPr>
        </p:nvSpPr>
        <p:spPr>
          <a:xfrm>
            <a:off x="3884760" y="8685360"/>
            <a:ext cx="2971440" cy="45828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5877ba7f56_2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g25877ba7f56_2_19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0" algn="l" rtl="0">
              <a:lnSpc>
                <a:spcPct val="100000"/>
              </a:lnSpc>
              <a:spcBef>
                <a:spcPts val="0"/>
              </a:spcBef>
              <a:spcAft>
                <a:spcPts val="0"/>
              </a:spcAft>
              <a:buSzPts val="1800"/>
              <a:buNone/>
            </a:pPr>
            <a:endParaRPr sz="1800" b="0" strike="noStrike">
              <a:solidFill>
                <a:srgbClr val="000000"/>
              </a:solidFill>
              <a:latin typeface="Arial"/>
              <a:ea typeface="Arial"/>
              <a:cs typeface="Arial"/>
              <a:sym typeface="Arial"/>
            </a:endParaRPr>
          </a:p>
        </p:txBody>
      </p:sp>
      <p:sp>
        <p:nvSpPr>
          <p:cNvPr id="446" name="Google Shape;446;g25877ba7f56_2_190:notes"/>
          <p:cNvSpPr txBox="1">
            <a:spLocks noGrp="1"/>
          </p:cNvSpPr>
          <p:nvPr>
            <p:ph type="sldNum" idx="12"/>
          </p:nvPr>
        </p:nvSpPr>
        <p:spPr>
          <a:xfrm>
            <a:off x="3884760" y="8685360"/>
            <a:ext cx="2971440" cy="45828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5877ba7f56_2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6" name="Google Shape;456;g25877ba7f56_2_20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0" algn="l" rtl="0">
              <a:lnSpc>
                <a:spcPct val="100000"/>
              </a:lnSpc>
              <a:spcBef>
                <a:spcPts val="0"/>
              </a:spcBef>
              <a:spcAft>
                <a:spcPts val="0"/>
              </a:spcAft>
              <a:buSzPts val="1800"/>
              <a:buNone/>
            </a:pPr>
            <a:endParaRPr sz="1800" b="0" strike="noStrike">
              <a:solidFill>
                <a:srgbClr val="000000"/>
              </a:solidFill>
              <a:latin typeface="Arial"/>
              <a:ea typeface="Arial"/>
              <a:cs typeface="Arial"/>
              <a:sym typeface="Arial"/>
            </a:endParaRPr>
          </a:p>
        </p:txBody>
      </p:sp>
      <p:sp>
        <p:nvSpPr>
          <p:cNvPr id="457" name="Google Shape;457;g25877ba7f56_2_200:notes"/>
          <p:cNvSpPr txBox="1">
            <a:spLocks noGrp="1"/>
          </p:cNvSpPr>
          <p:nvPr>
            <p:ph type="sldNum" idx="12"/>
          </p:nvPr>
        </p:nvSpPr>
        <p:spPr>
          <a:xfrm>
            <a:off x="3884760" y="8685360"/>
            <a:ext cx="2971440" cy="45828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5877ba7f56_2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g25877ba7f56_2_2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0" algn="l" rtl="0">
              <a:lnSpc>
                <a:spcPct val="100000"/>
              </a:lnSpc>
              <a:spcBef>
                <a:spcPts val="0"/>
              </a:spcBef>
              <a:spcAft>
                <a:spcPts val="0"/>
              </a:spcAft>
              <a:buSzPts val="1800"/>
              <a:buNone/>
            </a:pPr>
            <a:endParaRPr sz="1800" b="0" strike="noStrike">
              <a:solidFill>
                <a:srgbClr val="000000"/>
              </a:solidFill>
              <a:latin typeface="Arial"/>
              <a:ea typeface="Arial"/>
              <a:cs typeface="Arial"/>
              <a:sym typeface="Arial"/>
            </a:endParaRPr>
          </a:p>
        </p:txBody>
      </p:sp>
      <p:sp>
        <p:nvSpPr>
          <p:cNvPr id="468" name="Google Shape;468;g25877ba7f56_2_210:notes"/>
          <p:cNvSpPr txBox="1">
            <a:spLocks noGrp="1"/>
          </p:cNvSpPr>
          <p:nvPr>
            <p:ph type="sldNum" idx="12"/>
          </p:nvPr>
        </p:nvSpPr>
        <p:spPr>
          <a:xfrm>
            <a:off x="3884760" y="8685360"/>
            <a:ext cx="2971440" cy="45828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479" name="Google Shape;47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490" name="Google Shape;49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501" name="Google Shape;50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280" name="Google Shape;28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512" name="Google Shape;51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522" name="Google Shape;52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58c30832e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258c30832e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291" name="Google Shape;291;g258c30832ec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302" name="Google Shape;3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TTP: Parametric value that indicates the amount of time for which the flavor can be reserved </a:t>
            </a:r>
            <a:br>
              <a:rPr lang="en-US" sz="1200">
                <a:latin typeface="Arial"/>
                <a:ea typeface="Arial"/>
                <a:cs typeface="Arial"/>
                <a:sym typeface="Arial"/>
              </a:rPr>
            </a:br>
            <a:br>
              <a:rPr lang="en-US" sz="1200">
                <a:latin typeface="Arial"/>
                <a:ea typeface="Arial"/>
                <a:cs typeface="Arial"/>
                <a:sym typeface="Arial"/>
              </a:rPr>
            </a:br>
            <a:endParaRPr sz="1200" i="0">
              <a:latin typeface="Arial"/>
              <a:ea typeface="Arial"/>
              <a:cs typeface="Arial"/>
              <a:sym typeface="Arial"/>
            </a:endParaRPr>
          </a:p>
        </p:txBody>
      </p:sp>
      <p:sp>
        <p:nvSpPr>
          <p:cNvPr id="312" name="Google Shape;31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i="0">
                <a:latin typeface="Arial"/>
                <a:ea typeface="Arial"/>
                <a:cs typeface="Arial"/>
                <a:sym typeface="Arial"/>
              </a:rPr>
              <a:t>Owner unknown 🡪 Il provider sa con chi sta parlando. Unknwon è per client, non per provider (tipo viene comunque definite 🡪 grazie ad esso sappiamo qual è il match selector). Provider può indicare l’ownership o ometterlo. </a:t>
            </a:r>
            <a:endParaRPr sz="1200" i="0">
              <a:latin typeface="Arial"/>
              <a:ea typeface="Arial"/>
              <a:cs typeface="Arial"/>
              <a:sym typeface="Arial"/>
            </a:endParaRPr>
          </a:p>
        </p:txBody>
      </p:sp>
      <p:sp>
        <p:nvSpPr>
          <p:cNvPr id="334" name="Google Shape;3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344" name="Google Shape;34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i="0">
              <a:latin typeface="Arial"/>
              <a:ea typeface="Arial"/>
              <a:cs typeface="Arial"/>
              <a:sym typeface="Arial"/>
            </a:endParaRPr>
          </a:p>
        </p:txBody>
      </p:sp>
      <p:sp>
        <p:nvSpPr>
          <p:cNvPr id="364" name="Google Shape;36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1D2D3"/>
              </a:buClr>
              <a:buSzPts val="1200"/>
              <a:buFont typeface="Lato"/>
              <a:buNone/>
            </a:pPr>
            <a:r>
              <a:rPr lang="en-US" b="0" i="0">
                <a:solidFill>
                  <a:srgbClr val="D1D2D3"/>
                </a:solidFill>
                <a:latin typeface="Lato"/>
                <a:ea typeface="Lato"/>
                <a:cs typeface="Lato"/>
                <a:sym typeface="Lato"/>
              </a:rPr>
              <a:t>Subscription opzionale: flag dentro un messaggio vs gestione out-of-band con protocolli come Websocket (o altre opzioni)?</a:t>
            </a:r>
            <a:endParaRPr sz="1200" i="0">
              <a:latin typeface="Arial"/>
              <a:ea typeface="Arial"/>
              <a:cs typeface="Arial"/>
              <a:sym typeface="Arial"/>
            </a:endParaRPr>
          </a:p>
        </p:txBody>
      </p:sp>
      <p:sp>
        <p:nvSpPr>
          <p:cNvPr id="384" name="Google Shape;38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olo e testo verticale"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0"/>
        <p:cNvGrpSpPr/>
        <p:nvPr/>
      </p:nvGrpSpPr>
      <p:grpSpPr>
        <a:xfrm>
          <a:off x="0" y="0"/>
          <a:ext cx="0" cy="0"/>
          <a:chOff x="0" y="0"/>
          <a:chExt cx="0" cy="0"/>
        </a:xfrm>
      </p:grpSpPr>
      <p:sp>
        <p:nvSpPr>
          <p:cNvPr id="91" name="Google Shape;91;g25877ba7f56_2_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g25877ba7f56_2_6"/>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g25877ba7f56_2_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25877ba7f56_2_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g25877ba7f56_2_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6"/>
        <p:cNvGrpSpPr/>
        <p:nvPr/>
      </p:nvGrpSpPr>
      <p:grpSpPr>
        <a:xfrm>
          <a:off x="0" y="0"/>
          <a:ext cx="0" cy="0"/>
          <a:chOff x="0" y="0"/>
          <a:chExt cx="0" cy="0"/>
        </a:xfrm>
      </p:grpSpPr>
      <p:sp>
        <p:nvSpPr>
          <p:cNvPr id="97" name="Google Shape;97;g25877ba7f56_2_1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g25877ba7f56_2_1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g25877ba7f56_2_1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0"/>
        <p:cNvGrpSpPr/>
        <p:nvPr/>
      </p:nvGrpSpPr>
      <p:grpSpPr>
        <a:xfrm>
          <a:off x="0" y="0"/>
          <a:ext cx="0" cy="0"/>
          <a:chOff x="0" y="0"/>
          <a:chExt cx="0" cy="0"/>
        </a:xfrm>
      </p:grpSpPr>
      <p:sp>
        <p:nvSpPr>
          <p:cNvPr id="101" name="Google Shape;101;g25877ba7f56_2_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g25877ba7f56_2_16"/>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3" name="Google Shape;103;g25877ba7f56_2_1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g25877ba7f56_2_1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g25877ba7f56_2_1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06"/>
        <p:cNvGrpSpPr/>
        <p:nvPr/>
      </p:nvGrpSpPr>
      <p:grpSpPr>
        <a:xfrm>
          <a:off x="0" y="0"/>
          <a:ext cx="0" cy="0"/>
          <a:chOff x="0" y="0"/>
          <a:chExt cx="0" cy="0"/>
        </a:xfrm>
      </p:grpSpPr>
      <p:sp>
        <p:nvSpPr>
          <p:cNvPr id="107" name="Google Shape;107;g25877ba7f56_2_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g25877ba7f56_2_22"/>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g25877ba7f56_2_22"/>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0" name="Google Shape;110;g25877ba7f56_2_2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g25877ba7f56_2_2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g25877ba7f56_2_2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g25877ba7f56_2_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g25877ba7f56_2_29"/>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g25877ba7f56_2_29"/>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7" name="Google Shape;117;g25877ba7f56_2_29"/>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8"/>
        <p:cNvGrpSpPr/>
        <p:nvPr/>
      </p:nvGrpSpPr>
      <p:grpSpPr>
        <a:xfrm>
          <a:off x="0" y="0"/>
          <a:ext cx="0" cy="0"/>
          <a:chOff x="0" y="0"/>
          <a:chExt cx="0" cy="0"/>
        </a:xfrm>
      </p:grpSpPr>
      <p:sp>
        <p:nvSpPr>
          <p:cNvPr id="119" name="Google Shape;119;g25877ba7f56_2_34"/>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25877ba7f56_2_3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25877ba7f56_2_3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g25877ba7f56_2_3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3"/>
        <p:cNvGrpSpPr/>
        <p:nvPr/>
      </p:nvGrpSpPr>
      <p:grpSpPr>
        <a:xfrm>
          <a:off x="0" y="0"/>
          <a:ext cx="0" cy="0"/>
          <a:chOff x="0" y="0"/>
          <a:chExt cx="0" cy="0"/>
        </a:xfrm>
      </p:grpSpPr>
      <p:sp>
        <p:nvSpPr>
          <p:cNvPr id="124" name="Google Shape;124;g25877ba7f56_2_3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g25877ba7f56_2_39"/>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g25877ba7f56_2_39"/>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7" name="Google Shape;127;g25877ba7f56_2_39"/>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8" name="Google Shape;128;g25877ba7f56_2_39"/>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g25877ba7f56_2_39"/>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g25877ba7f56_2_39"/>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1"/>
        <p:cNvGrpSpPr/>
        <p:nvPr/>
      </p:nvGrpSpPr>
      <p:grpSpPr>
        <a:xfrm>
          <a:off x="0" y="0"/>
          <a:ext cx="0" cy="0"/>
          <a:chOff x="0" y="0"/>
          <a:chExt cx="0" cy="0"/>
        </a:xfrm>
      </p:grpSpPr>
      <p:sp>
        <p:nvSpPr>
          <p:cNvPr id="132" name="Google Shape;132;g25877ba7f56_2_4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25877ba7f56_2_47"/>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4" name="Google Shape;134;g25877ba7f56_2_47"/>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g25877ba7f56_2_47"/>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g25877ba7f56_2_47"/>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g25877ba7f56_2_47"/>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8" name="Google Shape;138;g25877ba7f56_2_47"/>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g25877ba7f56_2_5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g25877ba7f56_2_55"/>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2" name="Google Shape;142;g25877ba7f56_2_5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3" name="Google Shape;143;g25877ba7f56_2_55"/>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g25877ba7f56_2_55"/>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g25877ba7f56_2_55"/>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6" name="Google Shape;146;g25877ba7f56_2_55"/>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7"/>
        <p:cNvGrpSpPr/>
        <p:nvPr/>
      </p:nvGrpSpPr>
      <p:grpSpPr>
        <a:xfrm>
          <a:off x="0" y="0"/>
          <a:ext cx="0" cy="0"/>
          <a:chOff x="0" y="0"/>
          <a:chExt cx="0" cy="0"/>
        </a:xfrm>
      </p:grpSpPr>
      <p:sp>
        <p:nvSpPr>
          <p:cNvPr id="148" name="Google Shape;148;g25877ba7f56_2_6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25877ba7f56_2_63"/>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g25877ba7f56_2_63"/>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g25877ba7f56_2_6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25877ba7f56_2_6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3" name="Google Shape;153;g25877ba7f56_2_6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4"/>
        <p:cNvGrpSpPr/>
        <p:nvPr/>
      </p:nvGrpSpPr>
      <p:grpSpPr>
        <a:xfrm>
          <a:off x="0" y="0"/>
          <a:ext cx="0" cy="0"/>
          <a:chOff x="0" y="0"/>
          <a:chExt cx="0" cy="0"/>
        </a:xfrm>
      </p:grpSpPr>
      <p:sp>
        <p:nvSpPr>
          <p:cNvPr id="155" name="Google Shape;155;g25877ba7f56_2_7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g25877ba7f56_2_70"/>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7" name="Google Shape;157;g25877ba7f56_2_70"/>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8" name="Google Shape;158;g25877ba7f56_2_70"/>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9" name="Google Shape;159;g25877ba7f56_2_70"/>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0" name="Google Shape;160;g25877ba7f56_2_70"/>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25877ba7f56_2_7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g25877ba7f56_2_70"/>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3"/>
        <p:cNvGrpSpPr/>
        <p:nvPr/>
      </p:nvGrpSpPr>
      <p:grpSpPr>
        <a:xfrm>
          <a:off x="0" y="0"/>
          <a:ext cx="0" cy="0"/>
          <a:chOff x="0" y="0"/>
          <a:chExt cx="0" cy="0"/>
        </a:xfrm>
      </p:grpSpPr>
      <p:sp>
        <p:nvSpPr>
          <p:cNvPr id="164" name="Google Shape;164;g25877ba7f56_2_7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25877ba7f56_2_7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6" name="Google Shape;166;g25877ba7f56_2_7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7" name="Google Shape;167;g25877ba7f56_2_7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8" name="Google Shape;168;g25877ba7f56_2_7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9" name="Google Shape;169;g25877ba7f56_2_7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0" name="Google Shape;170;g25877ba7f56_2_7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1" name="Google Shape;171;g25877ba7f56_2_79"/>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25877ba7f56_2_79"/>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3" name="Google Shape;173;g25877ba7f56_2_79"/>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
        <p:nvSpPr>
          <p:cNvPr id="181" name="Google Shape;181;g25877ba7f56_2_10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g25877ba7f56_2_10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3" name="Google Shape;183;g25877ba7f56_2_10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4"/>
        <p:cNvGrpSpPr/>
        <p:nvPr/>
      </p:nvGrpSpPr>
      <p:grpSpPr>
        <a:xfrm>
          <a:off x="0" y="0"/>
          <a:ext cx="0" cy="0"/>
          <a:chOff x="0" y="0"/>
          <a:chExt cx="0" cy="0"/>
        </a:xfrm>
      </p:grpSpPr>
      <p:sp>
        <p:nvSpPr>
          <p:cNvPr id="185" name="Google Shape;185;g25877ba7f56_2_11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g25877ba7f56_2_110"/>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g25877ba7f56_2_110"/>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g25877ba7f56_2_11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g25877ba7f56_2_110"/>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0"/>
        <p:cNvGrpSpPr/>
        <p:nvPr/>
      </p:nvGrpSpPr>
      <p:grpSpPr>
        <a:xfrm>
          <a:off x="0" y="0"/>
          <a:ext cx="0" cy="0"/>
          <a:chOff x="0" y="0"/>
          <a:chExt cx="0" cy="0"/>
        </a:xfrm>
      </p:grpSpPr>
      <p:sp>
        <p:nvSpPr>
          <p:cNvPr id="191" name="Google Shape;191;g25877ba7f56_2_1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g25877ba7f56_2_116"/>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3" name="Google Shape;193;g25877ba7f56_2_11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g25877ba7f56_2_11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95" name="Google Shape;195;g25877ba7f56_2_11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6"/>
        <p:cNvGrpSpPr/>
        <p:nvPr/>
      </p:nvGrpSpPr>
      <p:grpSpPr>
        <a:xfrm>
          <a:off x="0" y="0"/>
          <a:ext cx="0" cy="0"/>
          <a:chOff x="0" y="0"/>
          <a:chExt cx="0" cy="0"/>
        </a:xfrm>
      </p:grpSpPr>
      <p:sp>
        <p:nvSpPr>
          <p:cNvPr id="197" name="Google Shape;197;g25877ba7f56_2_1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g25877ba7f56_2_122"/>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9" name="Google Shape;199;g25877ba7f56_2_122"/>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0" name="Google Shape;200;g25877ba7f56_2_12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g25877ba7f56_2_12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2" name="Google Shape;202;g25877ba7f56_2_12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3"/>
        <p:cNvGrpSpPr/>
        <p:nvPr/>
      </p:nvGrpSpPr>
      <p:grpSpPr>
        <a:xfrm>
          <a:off x="0" y="0"/>
          <a:ext cx="0" cy="0"/>
          <a:chOff x="0" y="0"/>
          <a:chExt cx="0" cy="0"/>
        </a:xfrm>
      </p:grpSpPr>
      <p:sp>
        <p:nvSpPr>
          <p:cNvPr id="204" name="Google Shape;204;g25877ba7f56_2_1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g25877ba7f56_2_129"/>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g25877ba7f56_2_129"/>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7" name="Google Shape;207;g25877ba7f56_2_129"/>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08"/>
        <p:cNvGrpSpPr/>
        <p:nvPr/>
      </p:nvGrpSpPr>
      <p:grpSpPr>
        <a:xfrm>
          <a:off x="0" y="0"/>
          <a:ext cx="0" cy="0"/>
          <a:chOff x="0" y="0"/>
          <a:chExt cx="0" cy="0"/>
        </a:xfrm>
      </p:grpSpPr>
      <p:sp>
        <p:nvSpPr>
          <p:cNvPr id="209" name="Google Shape;209;g25877ba7f56_2_134"/>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g25877ba7f56_2_13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g25877ba7f56_2_13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12" name="Google Shape;212;g25877ba7f56_2_13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13"/>
        <p:cNvGrpSpPr/>
        <p:nvPr/>
      </p:nvGrpSpPr>
      <p:grpSpPr>
        <a:xfrm>
          <a:off x="0" y="0"/>
          <a:ext cx="0" cy="0"/>
          <a:chOff x="0" y="0"/>
          <a:chExt cx="0" cy="0"/>
        </a:xfrm>
      </p:grpSpPr>
      <p:sp>
        <p:nvSpPr>
          <p:cNvPr id="214" name="Google Shape;214;g25877ba7f56_2_13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g25877ba7f56_2_139"/>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6" name="Google Shape;216;g25877ba7f56_2_139"/>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7" name="Google Shape;217;g25877ba7f56_2_139"/>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g25877ba7f56_2_139"/>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g25877ba7f56_2_139"/>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20" name="Google Shape;220;g25877ba7f56_2_139"/>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21"/>
        <p:cNvGrpSpPr/>
        <p:nvPr/>
      </p:nvGrpSpPr>
      <p:grpSpPr>
        <a:xfrm>
          <a:off x="0" y="0"/>
          <a:ext cx="0" cy="0"/>
          <a:chOff x="0" y="0"/>
          <a:chExt cx="0" cy="0"/>
        </a:xfrm>
      </p:grpSpPr>
      <p:sp>
        <p:nvSpPr>
          <p:cNvPr id="222" name="Google Shape;222;g25877ba7f56_2_14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g25877ba7f56_2_147"/>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g25877ba7f56_2_147"/>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5" name="Google Shape;225;g25877ba7f56_2_147"/>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6" name="Google Shape;226;g25877ba7f56_2_147"/>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g25877ba7f56_2_147"/>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28" name="Google Shape;228;g25877ba7f56_2_147"/>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29"/>
        <p:cNvGrpSpPr/>
        <p:nvPr/>
      </p:nvGrpSpPr>
      <p:grpSpPr>
        <a:xfrm>
          <a:off x="0" y="0"/>
          <a:ext cx="0" cy="0"/>
          <a:chOff x="0" y="0"/>
          <a:chExt cx="0" cy="0"/>
        </a:xfrm>
      </p:grpSpPr>
      <p:sp>
        <p:nvSpPr>
          <p:cNvPr id="230" name="Google Shape;230;g25877ba7f56_2_15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g25877ba7f56_2_155"/>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g25877ba7f56_2_15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3" name="Google Shape;233;g25877ba7f56_2_155"/>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4" name="Google Shape;234;g25877ba7f56_2_155"/>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g25877ba7f56_2_155"/>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36" name="Google Shape;236;g25877ba7f56_2_155"/>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37"/>
        <p:cNvGrpSpPr/>
        <p:nvPr/>
      </p:nvGrpSpPr>
      <p:grpSpPr>
        <a:xfrm>
          <a:off x="0" y="0"/>
          <a:ext cx="0" cy="0"/>
          <a:chOff x="0" y="0"/>
          <a:chExt cx="0" cy="0"/>
        </a:xfrm>
      </p:grpSpPr>
      <p:sp>
        <p:nvSpPr>
          <p:cNvPr id="238" name="Google Shape;238;g25877ba7f56_2_16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g25877ba7f56_2_163"/>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0" name="Google Shape;240;g25877ba7f56_2_163"/>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1" name="Google Shape;241;g25877ba7f56_2_16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g25877ba7f56_2_16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43" name="Google Shape;243;g25877ba7f56_2_16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44"/>
        <p:cNvGrpSpPr/>
        <p:nvPr/>
      </p:nvGrpSpPr>
      <p:grpSpPr>
        <a:xfrm>
          <a:off x="0" y="0"/>
          <a:ext cx="0" cy="0"/>
          <a:chOff x="0" y="0"/>
          <a:chExt cx="0" cy="0"/>
        </a:xfrm>
      </p:grpSpPr>
      <p:sp>
        <p:nvSpPr>
          <p:cNvPr id="245" name="Google Shape;245;g25877ba7f56_2_17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g25877ba7f56_2_170"/>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7" name="Google Shape;247;g25877ba7f56_2_170"/>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8" name="Google Shape;248;g25877ba7f56_2_170"/>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9" name="Google Shape;249;g25877ba7f56_2_170"/>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0" name="Google Shape;250;g25877ba7f56_2_170"/>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g25877ba7f56_2_17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52" name="Google Shape;252;g25877ba7f56_2_170"/>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53"/>
        <p:cNvGrpSpPr/>
        <p:nvPr/>
      </p:nvGrpSpPr>
      <p:grpSpPr>
        <a:xfrm>
          <a:off x="0" y="0"/>
          <a:ext cx="0" cy="0"/>
          <a:chOff x="0" y="0"/>
          <a:chExt cx="0" cy="0"/>
        </a:xfrm>
      </p:grpSpPr>
      <p:sp>
        <p:nvSpPr>
          <p:cNvPr id="254" name="Google Shape;254;g25877ba7f56_2_17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g25877ba7f56_2_17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6" name="Google Shape;256;g25877ba7f56_2_17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7" name="Google Shape;257;g25877ba7f56_2_17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8" name="Google Shape;258;g25877ba7f56_2_17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9" name="Google Shape;259;g25877ba7f56_2_17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0" name="Google Shape;260;g25877ba7f56_2_17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1" name="Google Shape;261;g25877ba7f56_2_179"/>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g25877ba7f56_2_179"/>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3" name="Google Shape;263;g25877ba7f56_2_179"/>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a" type="blank">
  <p:cSld name="BLANK">
    <p:spTree>
      <p:nvGrpSpPr>
        <p:cNvPr id="1" name="Shape 54"/>
        <p:cNvGrpSpPr/>
        <p:nvPr/>
      </p:nvGrpSpPr>
      <p:grpSpPr>
        <a:xfrm>
          <a:off x="0" y="0"/>
          <a:ext cx="0" cy="0"/>
          <a:chOff x="0" y="0"/>
          <a:chExt cx="0" cy="0"/>
        </a:xfrm>
      </p:grpSpPr>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5" name="Google Shape;85;g25877ba7f56_2_0"/>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g25877ba7f56_2_0"/>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7" name="Google Shape;87;g25877ba7f56_2_0"/>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g25877ba7f56_2_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89" name="Google Shape;89;g25877ba7f56_2_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g25877ba7f56_2_100"/>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6" name="Google Shape;176;g25877ba7f56_2_100"/>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7" name="Google Shape;177;g25877ba7f56_2_100"/>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8" name="Google Shape;178;g25877ba7f56_2_100"/>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9" name="Google Shape;179;g25877ba7f56_2_10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booking.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developer.ticketmaster.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dmUPhJBrzvnrTIOs5vlkT2jowmTbpkO6/view?usp=drive_li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Google Shape;269;p1"/>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0" name="Google Shape;270;p1"/>
          <p:cNvSpPr/>
          <p:nvPr/>
        </p:nvSpPr>
        <p:spPr>
          <a:xfrm>
            <a:off x="0" y="2"/>
            <a:ext cx="12192000" cy="4412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1" name="Google Shape;271;p1"/>
          <p:cNvSpPr/>
          <p:nvPr/>
        </p:nvSpPr>
        <p:spPr>
          <a:xfrm>
            <a:off x="596464" y="551962"/>
            <a:ext cx="10999072" cy="4618549"/>
          </a:xfrm>
          <a:prstGeom prst="rect">
            <a:avLst/>
          </a:prstGeom>
          <a:solidFill>
            <a:schemeClr val="lt1"/>
          </a:solidFill>
          <a:ln>
            <a:noFill/>
          </a:ln>
          <a:effectLst>
            <a:outerShdw blurRad="139700" dist="127000" dir="5400000" algn="t"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2" name="Google Shape;272;p1"/>
          <p:cNvSpPr txBox="1">
            <a:spLocks noGrp="1"/>
          </p:cNvSpPr>
          <p:nvPr>
            <p:ph type="ctrTitle"/>
          </p:nvPr>
        </p:nvSpPr>
        <p:spPr>
          <a:xfrm>
            <a:off x="1523998" y="2109055"/>
            <a:ext cx="9144000" cy="32745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2113F"/>
              </a:buClr>
              <a:buSzPts val="6600"/>
              <a:buFont typeface="Calibri"/>
              <a:buNone/>
            </a:pPr>
            <a:r>
              <a:rPr lang="en-US" sz="6600" b="1">
                <a:solidFill>
                  <a:srgbClr val="02113F"/>
                </a:solidFill>
              </a:rPr>
              <a:t>REsource Advertisement and Reservation protocol</a:t>
            </a:r>
            <a:br>
              <a:rPr lang="en-US" sz="6600" b="1">
                <a:solidFill>
                  <a:srgbClr val="02113F"/>
                </a:solidFill>
              </a:rPr>
            </a:br>
            <a:endParaRPr sz="6600" b="1">
              <a:solidFill>
                <a:srgbClr val="02113F"/>
              </a:solidFill>
            </a:endParaRPr>
          </a:p>
        </p:txBody>
      </p:sp>
      <p:sp>
        <p:nvSpPr>
          <p:cNvPr id="273" name="Google Shape;273;p1"/>
          <p:cNvSpPr txBox="1">
            <a:spLocks noGrp="1"/>
          </p:cNvSpPr>
          <p:nvPr>
            <p:ph type="subTitle" idx="1"/>
          </p:nvPr>
        </p:nvSpPr>
        <p:spPr>
          <a:xfrm>
            <a:off x="1524000" y="5661456"/>
            <a:ext cx="9144000" cy="651910"/>
          </a:xfrm>
          <a:prstGeom prst="rect">
            <a:avLst/>
          </a:prstGeom>
          <a:noFill/>
          <a:ln>
            <a:noFill/>
          </a:ln>
        </p:spPr>
        <p:txBody>
          <a:bodyPr spcFirstLastPara="1" wrap="square" lIns="91425" tIns="45700" rIns="91425" bIns="45700" anchor="ctr" anchorCtr="0">
            <a:normAutofit/>
          </a:bodyPr>
          <a:lstStyle/>
          <a:p>
            <a:pPr marL="0" indent="0">
              <a:spcBef>
                <a:spcPts val="0"/>
              </a:spcBef>
              <a:buSzPts val="1400"/>
            </a:pPr>
            <a:r>
              <a:rPr lang="en-US" sz="1400" dirty="0"/>
              <a:t>Francesco Cappa, Stefano </a:t>
            </a:r>
            <a:r>
              <a:rPr lang="en-US" sz="1400" dirty="0" err="1"/>
              <a:t>Galantino</a:t>
            </a:r>
            <a:endParaRPr sz="1400" dirty="0" err="1"/>
          </a:p>
        </p:txBody>
      </p:sp>
      <p:cxnSp>
        <p:nvCxnSpPr>
          <p:cNvPr id="274" name="Google Shape;274;p1"/>
          <p:cNvCxnSpPr/>
          <p:nvPr/>
        </p:nvCxnSpPr>
        <p:spPr>
          <a:xfrm rot="10800000">
            <a:off x="596464" y="6354708"/>
            <a:ext cx="11000232" cy="0"/>
          </a:xfrm>
          <a:prstGeom prst="straightConnector1">
            <a:avLst/>
          </a:prstGeom>
          <a:noFill/>
          <a:ln w="101600" cap="flat" cmpd="sng">
            <a:solidFill>
              <a:schemeClr val="accent4"/>
            </a:solidFill>
            <a:prstDash val="solid"/>
            <a:miter lim="800000"/>
            <a:headEnd type="none" w="sm" len="sm"/>
            <a:tailEnd type="none" w="sm" len="sm"/>
          </a:ln>
        </p:spPr>
      </p:cxnSp>
      <p:sp>
        <p:nvSpPr>
          <p:cNvPr id="275" name="Google Shape;275;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pic>
        <p:nvPicPr>
          <p:cNvPr id="276" name="Google Shape;276;p1" descr="Immagine che contiene Carattere, Elementi grafici, logo, simbolo&#10;&#10;Descrizione generata automaticamente"/>
          <p:cNvPicPr preferRelativeResize="0"/>
          <p:nvPr/>
        </p:nvPicPr>
        <p:blipFill rotWithShape="1">
          <a:blip r:embed="rId3">
            <a:alphaModFix/>
          </a:blip>
          <a:srcRect/>
          <a:stretch/>
        </p:blipFill>
        <p:spPr>
          <a:xfrm>
            <a:off x="4282298" y="769540"/>
            <a:ext cx="3627399" cy="1040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cxnSp>
        <p:nvCxnSpPr>
          <p:cNvPr id="406" name="Google Shape;406;p13"/>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407" name="Google Shape;40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408" name="Google Shape;408;p13"/>
          <p:cNvSpPr txBox="1"/>
          <p:nvPr/>
        </p:nvSpPr>
        <p:spPr>
          <a:xfrm>
            <a:off x="1327555" y="-93292"/>
            <a:ext cx="9395715"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1C6FAA"/>
              </a:buClr>
              <a:buSzPts val="3600"/>
              <a:buFont typeface="Calibri"/>
              <a:buNone/>
            </a:pPr>
            <a:r>
              <a:rPr lang="en-US" sz="3600" b="1" i="0" u="none" strike="noStrike" cap="none">
                <a:solidFill>
                  <a:srgbClr val="1C6FAA"/>
                </a:solidFill>
                <a:latin typeface="Calibri"/>
                <a:ea typeface="Calibri"/>
                <a:cs typeface="Calibri"/>
                <a:sym typeface="Calibri"/>
              </a:rPr>
              <a:t>WHAT IF TWO CUSTOMERS REQUEST THE SAME FLAVOR AT THE SAME TIME?</a:t>
            </a:r>
            <a:endParaRPr sz="1400" b="0" i="0" u="none" strike="noStrike" cap="none">
              <a:solidFill>
                <a:srgbClr val="000000"/>
              </a:solidFill>
              <a:latin typeface="Arial"/>
              <a:ea typeface="Arial"/>
              <a:cs typeface="Arial"/>
              <a:sym typeface="Arial"/>
            </a:endParaRPr>
          </a:p>
        </p:txBody>
      </p:sp>
      <p:pic>
        <p:nvPicPr>
          <p:cNvPr id="409" name="Google Shape;409;p13" descr="Immagine che contiene testo, schermata, design&#10;&#10;Descrizione generata automaticamente"/>
          <p:cNvPicPr preferRelativeResize="0"/>
          <p:nvPr/>
        </p:nvPicPr>
        <p:blipFill rotWithShape="1">
          <a:blip r:embed="rId3">
            <a:alphaModFix/>
          </a:blip>
          <a:srcRect/>
          <a:stretch/>
        </p:blipFill>
        <p:spPr>
          <a:xfrm>
            <a:off x="3087668" y="1327474"/>
            <a:ext cx="6016663" cy="4999997"/>
          </a:xfrm>
          <a:prstGeom prst="rect">
            <a:avLst/>
          </a:prstGeom>
          <a:noFill/>
          <a:ln>
            <a:noFill/>
          </a:ln>
        </p:spPr>
      </p:pic>
      <p:sp>
        <p:nvSpPr>
          <p:cNvPr id="410" name="Google Shape;410;p13"/>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cxnSp>
        <p:nvCxnSpPr>
          <p:cNvPr id="416" name="Google Shape;416;p14"/>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417" name="Google Shape;41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418" name="Google Shape;418;p14"/>
          <p:cNvSpPr txBox="1"/>
          <p:nvPr/>
        </p:nvSpPr>
        <p:spPr>
          <a:xfrm>
            <a:off x="4785963" y="0"/>
            <a:ext cx="2478901" cy="709980"/>
          </a:xfrm>
          <a:prstGeom prst="rect">
            <a:avLst/>
          </a:prstGeom>
          <a:noFill/>
          <a:ln>
            <a:noFill/>
          </a:ln>
        </p:spPr>
        <p:txBody>
          <a:bodyPr spcFirstLastPara="1" wrap="square" lIns="91425" tIns="45700" rIns="91425" bIns="45700" anchor="ctr" anchorCtr="0">
            <a:normAutofit lnSpcReduction="10000"/>
          </a:bodyPr>
          <a:lstStyle/>
          <a:p>
            <a:pPr marL="0" marR="0" lvl="0" indent="0" algn="ctr" rtl="0">
              <a:lnSpc>
                <a:spcPct val="120000"/>
              </a:lnSpc>
              <a:spcBef>
                <a:spcPts val="0"/>
              </a:spcBef>
              <a:spcAft>
                <a:spcPts val="0"/>
              </a:spcAft>
              <a:buClr>
                <a:srgbClr val="1C6FAA"/>
              </a:buClr>
              <a:buSzPts val="3600"/>
              <a:buFont typeface="Calibri"/>
              <a:buNone/>
            </a:pPr>
            <a:r>
              <a:rPr lang="en-US" sz="3600" b="1" i="0" u="none" strike="noStrike" cap="none">
                <a:solidFill>
                  <a:srgbClr val="1C6FAA"/>
                </a:solidFill>
                <a:latin typeface="Calibri"/>
                <a:ea typeface="Calibri"/>
                <a:cs typeface="Calibri"/>
                <a:sym typeface="Calibri"/>
              </a:rPr>
              <a:t>SOLUTION</a:t>
            </a:r>
            <a:endParaRPr sz="1400" b="0" i="0" u="none" strike="noStrike" cap="none">
              <a:solidFill>
                <a:srgbClr val="000000"/>
              </a:solidFill>
              <a:latin typeface="Arial"/>
              <a:ea typeface="Arial"/>
              <a:cs typeface="Arial"/>
              <a:sym typeface="Arial"/>
            </a:endParaRPr>
          </a:p>
        </p:txBody>
      </p:sp>
      <p:pic>
        <p:nvPicPr>
          <p:cNvPr id="419" name="Google Shape;419;p14" descr="Immagine che contiene testo, schermata, software, Software multimediale&#10;&#10;Descrizione generata automaticamente"/>
          <p:cNvPicPr preferRelativeResize="0"/>
          <p:nvPr/>
        </p:nvPicPr>
        <p:blipFill rotWithShape="1">
          <a:blip r:embed="rId3">
            <a:alphaModFix/>
          </a:blip>
          <a:srcRect/>
          <a:stretch/>
        </p:blipFill>
        <p:spPr>
          <a:xfrm>
            <a:off x="2149808" y="639113"/>
            <a:ext cx="8720900" cy="5688362"/>
          </a:xfrm>
          <a:prstGeom prst="rect">
            <a:avLst/>
          </a:prstGeom>
          <a:noFill/>
          <a:ln>
            <a:noFill/>
          </a:ln>
        </p:spPr>
      </p:pic>
      <p:sp>
        <p:nvSpPr>
          <p:cNvPr id="420" name="Google Shape;420;p14"/>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cxnSp>
        <p:nvCxnSpPr>
          <p:cNvPr id="426" name="Google Shape;426;p15"/>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427" name="Google Shape;4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428" name="Google Shape;428;p15"/>
          <p:cNvSpPr txBox="1"/>
          <p:nvPr/>
        </p:nvSpPr>
        <p:spPr>
          <a:xfrm>
            <a:off x="3579958" y="-142719"/>
            <a:ext cx="4281835" cy="978165"/>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1C6FAA"/>
              </a:buClr>
              <a:buSzPts val="3600"/>
              <a:buFont typeface="Calibri"/>
              <a:buNone/>
            </a:pPr>
            <a:r>
              <a:rPr lang="en-US" sz="3600" b="1" i="0" u="none" strike="noStrike" cap="none">
                <a:solidFill>
                  <a:srgbClr val="1C6FAA"/>
                </a:solidFill>
                <a:latin typeface="Calibri"/>
                <a:ea typeface="Calibri"/>
                <a:cs typeface="Calibri"/>
                <a:sym typeface="Calibri"/>
              </a:rPr>
              <a:t>SOLUTION (CONT’D)</a:t>
            </a:r>
            <a:endParaRPr sz="1400" b="0" i="0" u="none" strike="noStrike" cap="none">
              <a:solidFill>
                <a:srgbClr val="000000"/>
              </a:solidFill>
              <a:latin typeface="Arial"/>
              <a:ea typeface="Arial"/>
              <a:cs typeface="Arial"/>
              <a:sym typeface="Arial"/>
            </a:endParaRPr>
          </a:p>
        </p:txBody>
      </p:sp>
      <p:pic>
        <p:nvPicPr>
          <p:cNvPr id="429" name="Google Shape;429;p15" descr="Immagine che contiene testo, schermata, Carattere, numero&#10;&#10;Descrizione generata automaticamente"/>
          <p:cNvPicPr preferRelativeResize="0"/>
          <p:nvPr/>
        </p:nvPicPr>
        <p:blipFill rotWithShape="1">
          <a:blip r:embed="rId3">
            <a:alphaModFix/>
          </a:blip>
          <a:srcRect/>
          <a:stretch/>
        </p:blipFill>
        <p:spPr>
          <a:xfrm>
            <a:off x="1409713" y="838218"/>
            <a:ext cx="2802365" cy="2073545"/>
          </a:xfrm>
          <a:prstGeom prst="rect">
            <a:avLst/>
          </a:prstGeom>
          <a:noFill/>
          <a:ln>
            <a:noFill/>
          </a:ln>
        </p:spPr>
      </p:pic>
      <p:pic>
        <p:nvPicPr>
          <p:cNvPr id="430" name="Google Shape;430;p15" descr="Immagine che contiene testo, schermata, software, Carattere&#10;&#10;Descrizione generata automaticamente"/>
          <p:cNvPicPr preferRelativeResize="0"/>
          <p:nvPr/>
        </p:nvPicPr>
        <p:blipFill rotWithShape="1">
          <a:blip r:embed="rId4">
            <a:alphaModFix/>
          </a:blip>
          <a:srcRect/>
          <a:stretch/>
        </p:blipFill>
        <p:spPr>
          <a:xfrm>
            <a:off x="259882" y="3097180"/>
            <a:ext cx="5102029" cy="2922602"/>
          </a:xfrm>
          <a:prstGeom prst="rect">
            <a:avLst/>
          </a:prstGeom>
          <a:noFill/>
          <a:ln>
            <a:noFill/>
          </a:ln>
        </p:spPr>
      </p:pic>
      <p:pic>
        <p:nvPicPr>
          <p:cNvPr id="431" name="Google Shape;431;p15" descr="Immagine che contiene testo, schermata, software&#10;&#10;Descrizione generata automaticamente"/>
          <p:cNvPicPr preferRelativeResize="0"/>
          <p:nvPr/>
        </p:nvPicPr>
        <p:blipFill rotWithShape="1">
          <a:blip r:embed="rId5">
            <a:alphaModFix/>
          </a:blip>
          <a:srcRect/>
          <a:stretch/>
        </p:blipFill>
        <p:spPr>
          <a:xfrm>
            <a:off x="5720876" y="1171695"/>
            <a:ext cx="6211242" cy="3850970"/>
          </a:xfrm>
          <a:prstGeom prst="rect">
            <a:avLst/>
          </a:prstGeom>
          <a:noFill/>
          <a:ln>
            <a:noFill/>
          </a:ln>
        </p:spPr>
      </p:pic>
      <p:sp>
        <p:nvSpPr>
          <p:cNvPr id="432" name="Google Shape;432;p15"/>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sz="1400" b="0" i="0" u="none" strike="noStrike" cap="none" dirty="0">
                <a:solidFill>
                  <a:srgbClr val="AEABAB"/>
                </a:solidFill>
                <a:ea typeface="Calibri"/>
                <a:sym typeface="Calibri"/>
              </a:rPr>
              <a:t>Francesco Cappa</a:t>
            </a:r>
            <a:r>
              <a:rPr lang="en-US" dirty="0">
                <a:solidFill>
                  <a:srgbClr val="AEABAB"/>
                </a:solidFill>
                <a:ea typeface="Calibri"/>
                <a:sym typeface="Calibri"/>
              </a:rPr>
              <a:t>, Stefano </a:t>
            </a:r>
            <a:r>
              <a:rPr lang="en-US" dirty="0" err="1">
                <a:solidFill>
                  <a:srgbClr val="AEABAB"/>
                </a:solidFill>
                <a:ea typeface="Calibri"/>
                <a:sym typeface="Calibri"/>
              </a:rPr>
              <a:t>Galantino</a:t>
            </a:r>
            <a:endParaRPr lang="en-US" dirty="0" err="1">
              <a:solidFill>
                <a:srgbClr val="AEABAB"/>
              </a:solidFill>
              <a:ea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cxnSp>
        <p:nvCxnSpPr>
          <p:cNvPr id="438" name="Google Shape;438;g25877ba7f56_2_90"/>
          <p:cNvCxnSpPr/>
          <p:nvPr/>
        </p:nvCxnSpPr>
        <p:spPr>
          <a:xfrm>
            <a:off x="259560" y="6384960"/>
            <a:ext cx="11531520" cy="360"/>
          </a:xfrm>
          <a:prstGeom prst="straightConnector1">
            <a:avLst/>
          </a:prstGeom>
          <a:noFill/>
          <a:ln w="76200" cap="flat" cmpd="sng">
            <a:solidFill>
              <a:srgbClr val="1C6FAA"/>
            </a:solidFill>
            <a:prstDash val="solid"/>
            <a:round/>
            <a:headEnd type="none" w="sm" len="sm"/>
            <a:tailEnd type="none" w="sm" len="sm"/>
          </a:ln>
        </p:spPr>
      </p:cxnSp>
      <p:sp>
        <p:nvSpPr>
          <p:cNvPr id="439" name="Google Shape;439;g25877ba7f56_2_9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rgbClr val="1C6FAA"/>
              </a:buClr>
              <a:buSzPts val="4000"/>
              <a:buFont typeface="Calibri"/>
              <a:buNone/>
            </a:pPr>
            <a:r>
              <a:rPr lang="en-US" sz="4000" b="1" strike="noStrike">
                <a:solidFill>
                  <a:srgbClr val="1C6FAA"/>
                </a:solidFill>
                <a:latin typeface="Calibri"/>
                <a:ea typeface="Calibri"/>
                <a:cs typeface="Calibri"/>
                <a:sym typeface="Calibri"/>
              </a:rPr>
              <a:t>DESIGN OPTIONS</a:t>
            </a:r>
            <a:endParaRPr sz="4000" b="0" strike="noStrike">
              <a:solidFill>
                <a:srgbClr val="000000"/>
              </a:solidFill>
              <a:latin typeface="Calibri"/>
              <a:ea typeface="Calibri"/>
              <a:cs typeface="Calibri"/>
              <a:sym typeface="Calibri"/>
            </a:endParaRPr>
          </a:p>
          <a:p>
            <a:pPr marL="0" lvl="0" indent="0" algn="ctr" rtl="0">
              <a:lnSpc>
                <a:spcPct val="90000"/>
              </a:lnSpc>
              <a:spcBef>
                <a:spcPts val="0"/>
              </a:spcBef>
              <a:spcAft>
                <a:spcPts val="0"/>
              </a:spcAft>
              <a:buSzPts val="6000"/>
              <a:buNone/>
            </a:pPr>
            <a:endParaRPr sz="6000" b="0" strike="noStrike">
              <a:solidFill>
                <a:srgbClr val="000000"/>
              </a:solidFill>
              <a:latin typeface="Calibri"/>
              <a:ea typeface="Calibri"/>
              <a:cs typeface="Calibri"/>
              <a:sym typeface="Calibri"/>
            </a:endParaRPr>
          </a:p>
        </p:txBody>
      </p:sp>
      <p:sp>
        <p:nvSpPr>
          <p:cNvPr id="440" name="Google Shape;440;g25877ba7f56_2_90"/>
          <p:cNvSpPr/>
          <p:nvPr/>
        </p:nvSpPr>
        <p:spPr>
          <a:xfrm>
            <a:off x="3995280" y="-114480"/>
            <a:ext cx="3450600" cy="97776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3600"/>
              <a:buFont typeface="Arial"/>
              <a:buNone/>
            </a:pPr>
            <a:endParaRPr sz="3600" b="1" i="0" u="none" strike="noStrike" cap="none">
              <a:solidFill>
                <a:srgbClr val="1C6FAA"/>
              </a:solidFill>
              <a:latin typeface="Calibri"/>
              <a:ea typeface="Calibri"/>
              <a:cs typeface="Calibri"/>
              <a:sym typeface="Calibri"/>
            </a:endParaRPr>
          </a:p>
        </p:txBody>
      </p:sp>
      <p:sp>
        <p:nvSpPr>
          <p:cNvPr id="441" name="Google Shape;441;g25877ba7f56_2_9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B8B8B"/>
              </a:buClr>
              <a:buSzPts val="1200"/>
              <a:buFont typeface="Calibri"/>
              <a:buNone/>
            </a:pPr>
            <a:fld id="{00000000-1234-1234-1234-123412341234}" type="slidenum">
              <a:rPr lang="en-US" sz="1200" b="0" strike="noStrike">
                <a:solidFill>
                  <a:srgbClr val="8B8B8B"/>
                </a:solidFill>
                <a:latin typeface="Calibri"/>
                <a:ea typeface="Calibri"/>
                <a:cs typeface="Calibri"/>
                <a:sym typeface="Calibri"/>
              </a:rPr>
              <a:t>13</a:t>
            </a:fld>
            <a:endParaRPr/>
          </a:p>
        </p:txBody>
      </p:sp>
      <p:sp>
        <p:nvSpPr>
          <p:cNvPr id="442" name="Google Shape;442;g25877ba7f56_2_90"/>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sz="1400" b="0" i="0" u="none" strike="noStrike" cap="none" dirty="0">
                <a:solidFill>
                  <a:srgbClr val="AEABAB"/>
                </a:solidFill>
                <a:ea typeface="Calibri"/>
                <a:sym typeface="Calibri"/>
              </a:rPr>
              <a:t>Francesco Cappa</a:t>
            </a:r>
            <a:r>
              <a:rPr lang="en-US" dirty="0">
                <a:solidFill>
                  <a:srgbClr val="AEABAB"/>
                </a:solidFill>
                <a:ea typeface="Calibri"/>
                <a:sym typeface="Calibri"/>
              </a:rPr>
              <a:t>, Stefano </a:t>
            </a:r>
            <a:r>
              <a:rPr lang="en-US" dirty="0" err="1">
                <a:solidFill>
                  <a:srgbClr val="AEABAB"/>
                </a:solidFill>
                <a:ea typeface="Calibri"/>
                <a:sym typeface="Calibri"/>
              </a:rPr>
              <a:t>Galantino</a:t>
            </a:r>
            <a:endParaRPr lang="en-US" dirty="0" err="1">
              <a:solidFill>
                <a:srgbClr val="AEABAB"/>
              </a:solidFill>
              <a:ea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cxnSp>
        <p:nvCxnSpPr>
          <p:cNvPr id="448" name="Google Shape;448;g25877ba7f56_2_190"/>
          <p:cNvCxnSpPr/>
          <p:nvPr/>
        </p:nvCxnSpPr>
        <p:spPr>
          <a:xfrm>
            <a:off x="259560" y="6384960"/>
            <a:ext cx="11531520" cy="360"/>
          </a:xfrm>
          <a:prstGeom prst="straightConnector1">
            <a:avLst/>
          </a:prstGeom>
          <a:noFill/>
          <a:ln w="76200" cap="flat" cmpd="sng">
            <a:solidFill>
              <a:srgbClr val="1C6FAA"/>
            </a:solidFill>
            <a:prstDash val="solid"/>
            <a:round/>
            <a:headEnd type="none" w="sm" len="sm"/>
            <a:tailEnd type="none" w="sm" len="sm"/>
          </a:ln>
        </p:spPr>
      </p:cxnSp>
      <p:sp>
        <p:nvSpPr>
          <p:cNvPr id="449" name="Google Shape;449;g25877ba7f56_2_190"/>
          <p:cNvSpPr/>
          <p:nvPr/>
        </p:nvSpPr>
        <p:spPr>
          <a:xfrm>
            <a:off x="2665080" y="229680"/>
            <a:ext cx="6710760" cy="81972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2668"/>
              <a:buFont typeface="Arial"/>
              <a:buNone/>
            </a:pPr>
            <a:r>
              <a:rPr lang="en-US" sz="2668" b="1" i="0" u="none" strike="noStrike" cap="none">
                <a:solidFill>
                  <a:srgbClr val="1C6FAA"/>
                </a:solidFill>
                <a:latin typeface="Calibri"/>
                <a:ea typeface="Calibri"/>
                <a:cs typeface="Calibri"/>
                <a:sym typeface="Calibri"/>
              </a:rPr>
              <a:t>OPTION 1</a:t>
            </a:r>
            <a:endParaRPr sz="2668"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682"/>
              <a:buFont typeface="Arial"/>
              <a:buNone/>
            </a:pPr>
            <a:r>
              <a:rPr lang="en-US" sz="1682" b="0" i="0" u="none" strike="noStrike" cap="none">
                <a:solidFill>
                  <a:srgbClr val="1C6FAA"/>
                </a:solidFill>
                <a:latin typeface="Calibri"/>
                <a:ea typeface="Calibri"/>
                <a:cs typeface="Calibri"/>
                <a:sym typeface="Calibri"/>
              </a:rPr>
              <a:t>Full REST interaction</a:t>
            </a:r>
            <a:endParaRPr sz="1682" b="0" i="0" u="none" strike="noStrike" cap="none">
              <a:solidFill>
                <a:srgbClr val="000000"/>
              </a:solidFill>
              <a:latin typeface="Arial"/>
              <a:ea typeface="Arial"/>
              <a:cs typeface="Arial"/>
              <a:sym typeface="Arial"/>
            </a:endParaRPr>
          </a:p>
          <a:p>
            <a:pPr marL="0" marR="0" lvl="0" indent="0" algn="ctr" rtl="0">
              <a:lnSpc>
                <a:spcPct val="120000"/>
              </a:lnSpc>
              <a:spcBef>
                <a:spcPts val="0"/>
              </a:spcBef>
              <a:spcAft>
                <a:spcPts val="0"/>
              </a:spcAft>
              <a:buClr>
                <a:srgbClr val="000000"/>
              </a:buClr>
              <a:buSzPts val="2088"/>
              <a:buFont typeface="Arial"/>
              <a:buNone/>
            </a:pPr>
            <a:endParaRPr sz="2088" b="0" i="0" u="none" strike="noStrike" cap="none">
              <a:solidFill>
                <a:srgbClr val="000000"/>
              </a:solidFill>
              <a:latin typeface="Arial"/>
              <a:ea typeface="Arial"/>
              <a:cs typeface="Arial"/>
              <a:sym typeface="Arial"/>
            </a:endParaRPr>
          </a:p>
        </p:txBody>
      </p:sp>
      <p:pic>
        <p:nvPicPr>
          <p:cNvPr id="450" name="Google Shape;450;g25877ba7f56_2_190" descr="A diagram of a process&#10;&#10;Description automatically generated"/>
          <p:cNvPicPr preferRelativeResize="0"/>
          <p:nvPr/>
        </p:nvPicPr>
        <p:blipFill rotWithShape="1">
          <a:blip r:embed="rId3">
            <a:alphaModFix/>
          </a:blip>
          <a:srcRect/>
          <a:stretch/>
        </p:blipFill>
        <p:spPr>
          <a:xfrm>
            <a:off x="1318320" y="994320"/>
            <a:ext cx="4404600" cy="4869360"/>
          </a:xfrm>
          <a:prstGeom prst="rect">
            <a:avLst/>
          </a:prstGeom>
          <a:noFill/>
          <a:ln>
            <a:noFill/>
          </a:ln>
        </p:spPr>
      </p:pic>
      <p:sp>
        <p:nvSpPr>
          <p:cNvPr id="451" name="Google Shape;451;g25877ba7f56_2_190"/>
          <p:cNvSpPr/>
          <p:nvPr/>
        </p:nvSpPr>
        <p:spPr>
          <a:xfrm>
            <a:off x="6187680" y="1716840"/>
            <a:ext cx="5139000" cy="27428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1C6FAA"/>
                </a:solidFill>
                <a:latin typeface="Calibri"/>
                <a:ea typeface="Calibri"/>
                <a:cs typeface="Calibri"/>
                <a:sym typeface="Calibri"/>
              </a:rPr>
              <a:t>PROS</a:t>
            </a:r>
            <a:endParaRPr sz="2400" b="0" i="0" u="none" strike="noStrike" cap="none" dirty="0">
              <a:solidFill>
                <a:srgbClr val="000000"/>
              </a:solidFill>
              <a:latin typeface="Arial"/>
              <a:ea typeface="Arial"/>
              <a:cs typeface="Arial"/>
              <a:sym typeface="Arial"/>
            </a:endParaRPr>
          </a:p>
          <a:p>
            <a:pPr marL="342900" indent="-342900">
              <a:buSzPts val="1800"/>
              <a:buFont typeface="Arial"/>
              <a:buChar char="•"/>
            </a:pPr>
            <a:r>
              <a:rPr lang="en-US" sz="1800" b="0" i="0" u="none" strike="noStrike" cap="none" dirty="0">
                <a:solidFill>
                  <a:srgbClr val="000000"/>
                </a:solidFill>
                <a:latin typeface="Arial"/>
                <a:ea typeface="Arial"/>
                <a:cs typeface="Arial"/>
                <a:sym typeface="Arial"/>
              </a:rPr>
              <a:t>Simplicity : the </a:t>
            </a:r>
            <a:r>
              <a:rPr lang="en-US" sz="1800" dirty="0"/>
              <a:t>consumer handles</a:t>
            </a:r>
            <a:r>
              <a:rPr lang="en-US" sz="1800" b="0" i="0" u="none" strike="noStrike" cap="none" dirty="0">
                <a:solidFill>
                  <a:srgbClr val="000000"/>
                </a:solidFill>
                <a:latin typeface="Arial"/>
                <a:ea typeface="Arial"/>
                <a:cs typeface="Arial"/>
                <a:sym typeface="Arial"/>
              </a:rPr>
              <a:t> </a:t>
            </a:r>
            <a:r>
              <a:rPr lang="en-US" sz="1800" dirty="0"/>
              <a:t>resource's</a:t>
            </a:r>
            <a:r>
              <a:rPr lang="en-US" sz="1800" b="0" i="0" u="none" strike="noStrike" cap="none" dirty="0">
                <a:solidFill>
                  <a:srgbClr val="000000"/>
                </a:solidFill>
                <a:latin typeface="Arial"/>
                <a:ea typeface="Arial"/>
                <a:cs typeface="Arial"/>
                <a:sym typeface="Arial"/>
              </a:rPr>
              <a:t> </a:t>
            </a:r>
            <a:r>
              <a:rPr lang="en-US" sz="1800" dirty="0"/>
              <a:t>update</a:t>
            </a:r>
            <a:r>
              <a:rPr lang="en-US" sz="1800" b="0" i="0" u="none" strike="noStrike" cap="none" dirty="0">
                <a:solidFill>
                  <a:srgbClr val="000000"/>
                </a:solidFill>
                <a:latin typeface="Arial"/>
                <a:ea typeface="Arial"/>
                <a:cs typeface="Arial"/>
                <a:sym typeface="Arial"/>
              </a:rPr>
              <a:t> and the provider is not potentially overwhelmed</a:t>
            </a:r>
            <a:endParaRPr sz="1800" b="0" i="0" u="none" strike="noStrike" cap="none" dirty="0">
              <a:solidFill>
                <a:srgbClr val="000000"/>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1C6FAA"/>
                </a:solidFill>
                <a:latin typeface="Calibri"/>
                <a:ea typeface="Calibri"/>
                <a:cs typeface="Calibri"/>
                <a:sym typeface="Calibri"/>
              </a:rPr>
              <a:t>CONS</a:t>
            </a:r>
            <a:endParaRPr sz="2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Real-time updates are lost</a:t>
            </a:r>
            <a:endParaRPr sz="1800" b="0" i="0" u="none" strike="noStrike" cap="none" dirty="0">
              <a:solidFill>
                <a:srgbClr val="000000"/>
              </a:solidFill>
              <a:latin typeface="Arial"/>
              <a:ea typeface="Arial"/>
              <a:cs typeface="Arial"/>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No possibility of defining a withdraw message</a:t>
            </a:r>
            <a:endParaRPr sz="1800" b="0" i="0" u="none" strike="noStrike" cap="none" dirty="0">
              <a:solidFill>
                <a:srgbClr val="000000"/>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2" name="Google Shape;452;g25877ba7f56_2_19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B8B8B"/>
              </a:buClr>
              <a:buSzPts val="1200"/>
              <a:buFont typeface="Calibri"/>
              <a:buNone/>
            </a:pPr>
            <a:fld id="{00000000-1234-1234-1234-123412341234}" type="slidenum">
              <a:rPr lang="en-US" sz="1200" b="0" strike="noStrike">
                <a:solidFill>
                  <a:srgbClr val="8B8B8B"/>
                </a:solidFill>
                <a:latin typeface="Calibri"/>
                <a:ea typeface="Calibri"/>
                <a:cs typeface="Calibri"/>
                <a:sym typeface="Calibri"/>
              </a:rPr>
              <a:t>14</a:t>
            </a:fld>
            <a:endParaRPr/>
          </a:p>
        </p:txBody>
      </p:sp>
      <p:sp>
        <p:nvSpPr>
          <p:cNvPr id="453" name="Google Shape;453;g25877ba7f56_2_190"/>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endParaRPr lang="en-US" sz="1400" b="0" i="0" u="none" strike="noStrike" cap="none" dirty="0" err="1">
              <a:solidFill>
                <a:srgbClr val="AEABA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cxnSp>
        <p:nvCxnSpPr>
          <p:cNvPr id="459" name="Google Shape;459;g25877ba7f56_2_200"/>
          <p:cNvCxnSpPr/>
          <p:nvPr/>
        </p:nvCxnSpPr>
        <p:spPr>
          <a:xfrm>
            <a:off x="259560" y="6384960"/>
            <a:ext cx="11531520" cy="360"/>
          </a:xfrm>
          <a:prstGeom prst="straightConnector1">
            <a:avLst/>
          </a:prstGeom>
          <a:noFill/>
          <a:ln w="76200" cap="flat" cmpd="sng">
            <a:solidFill>
              <a:srgbClr val="1C6FAA"/>
            </a:solidFill>
            <a:prstDash val="solid"/>
            <a:round/>
            <a:headEnd type="none" w="sm" len="sm"/>
            <a:tailEnd type="none" w="sm" len="sm"/>
          </a:ln>
        </p:spPr>
      </p:cxnSp>
      <p:sp>
        <p:nvSpPr>
          <p:cNvPr id="460" name="Google Shape;460;g25877ba7f56_2_200"/>
          <p:cNvSpPr/>
          <p:nvPr/>
        </p:nvSpPr>
        <p:spPr>
          <a:xfrm>
            <a:off x="2665080" y="229680"/>
            <a:ext cx="6710760" cy="81972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2668"/>
              <a:buFont typeface="Arial"/>
              <a:buNone/>
            </a:pPr>
            <a:r>
              <a:rPr lang="en-US" sz="2668" b="1" i="0" u="none" strike="noStrike" cap="none">
                <a:solidFill>
                  <a:srgbClr val="1C6FAA"/>
                </a:solidFill>
                <a:latin typeface="Calibri"/>
                <a:ea typeface="Calibri"/>
                <a:cs typeface="Calibri"/>
                <a:sym typeface="Calibri"/>
              </a:rPr>
              <a:t>OPTION 2</a:t>
            </a:r>
            <a:endParaRPr sz="2668"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682"/>
              <a:buFont typeface="Arial"/>
              <a:buNone/>
            </a:pPr>
            <a:r>
              <a:rPr lang="en-US" sz="1682" b="0" i="0" u="none" strike="noStrike" cap="none">
                <a:solidFill>
                  <a:srgbClr val="1C6FAA"/>
                </a:solidFill>
                <a:latin typeface="Calibri"/>
                <a:ea typeface="Calibri"/>
                <a:cs typeface="Calibri"/>
                <a:sym typeface="Calibri"/>
              </a:rPr>
              <a:t>REST and WebSocket interaction</a:t>
            </a:r>
            <a:endParaRPr sz="1682" b="0" i="0" u="none" strike="noStrike" cap="none">
              <a:solidFill>
                <a:srgbClr val="000000"/>
              </a:solidFill>
              <a:latin typeface="Arial"/>
              <a:ea typeface="Arial"/>
              <a:cs typeface="Arial"/>
              <a:sym typeface="Arial"/>
            </a:endParaRPr>
          </a:p>
          <a:p>
            <a:pPr marL="0" marR="0" lvl="0" indent="0" algn="ctr" rtl="0">
              <a:lnSpc>
                <a:spcPct val="120000"/>
              </a:lnSpc>
              <a:spcBef>
                <a:spcPts val="0"/>
              </a:spcBef>
              <a:spcAft>
                <a:spcPts val="0"/>
              </a:spcAft>
              <a:buClr>
                <a:srgbClr val="000000"/>
              </a:buClr>
              <a:buSzPts val="2088"/>
              <a:buFont typeface="Arial"/>
              <a:buNone/>
            </a:pPr>
            <a:endParaRPr sz="2088" b="0" i="0" u="none" strike="noStrike" cap="none">
              <a:solidFill>
                <a:srgbClr val="000000"/>
              </a:solidFill>
              <a:latin typeface="Arial"/>
              <a:ea typeface="Arial"/>
              <a:cs typeface="Arial"/>
              <a:sym typeface="Arial"/>
            </a:endParaRPr>
          </a:p>
        </p:txBody>
      </p:sp>
      <p:sp>
        <p:nvSpPr>
          <p:cNvPr id="461" name="Google Shape;461;g25877ba7f56_2_200"/>
          <p:cNvSpPr/>
          <p:nvPr/>
        </p:nvSpPr>
        <p:spPr>
          <a:xfrm>
            <a:off x="6187680" y="1716840"/>
            <a:ext cx="5139000" cy="27428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1C6FAA"/>
                </a:solidFill>
                <a:latin typeface="Calibri"/>
                <a:ea typeface="Calibri"/>
                <a:cs typeface="Calibri"/>
                <a:sym typeface="Calibri"/>
              </a:rPr>
              <a:t>PROS</a:t>
            </a:r>
            <a:endParaRPr sz="2400" b="0" i="0" u="none" strike="noStrike" cap="none">
              <a:solidFill>
                <a:srgbClr val="000000"/>
              </a:solidFill>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Real-time updates</a:t>
            </a:r>
            <a:endParaRPr sz="1800" b="0" i="0" u="none" strike="noStrike" cap="none">
              <a:solidFill>
                <a:srgbClr val="000000"/>
              </a:solidFill>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Possibility of defining a withdraw message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1C6FAA"/>
                </a:solidFill>
                <a:latin typeface="Calibri"/>
                <a:ea typeface="Calibri"/>
                <a:cs typeface="Calibri"/>
                <a:sym typeface="Calibri"/>
              </a:rPr>
              <a:t>CONS</a:t>
            </a:r>
            <a:endParaRPr sz="2400" b="0" i="0" u="none" strike="noStrike" cap="none">
              <a:solidFill>
                <a:srgbClr val="000000"/>
              </a:solidFill>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Design is more complex</a:t>
            </a:r>
            <a:endParaRPr sz="1800" b="0" i="0" u="none" strike="noStrike" cap="none">
              <a:solidFill>
                <a:srgbClr val="000000"/>
              </a:solidFill>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Provider can be overwhelmed by the number of WS connections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r>
              <a:rPr lang="en-US" sz="1800"/>
              <a:t>NOTE: the SUBSCRIBE message could have an “all” parameter, which subscribes to all flavors advertised by the provider.</a:t>
            </a:r>
            <a:endParaRPr sz="1800"/>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2" name="Google Shape;462;g25877ba7f56_2_20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B8B8B"/>
              </a:buClr>
              <a:buSzPts val="1200"/>
              <a:buFont typeface="Calibri"/>
              <a:buNone/>
            </a:pPr>
            <a:fld id="{00000000-1234-1234-1234-123412341234}" type="slidenum">
              <a:rPr lang="en-US" sz="1200" b="0" strike="noStrike">
                <a:solidFill>
                  <a:srgbClr val="8B8B8B"/>
                </a:solidFill>
                <a:latin typeface="Calibri"/>
                <a:ea typeface="Calibri"/>
                <a:cs typeface="Calibri"/>
                <a:sym typeface="Calibri"/>
              </a:rPr>
              <a:t>15</a:t>
            </a:fld>
            <a:endParaRPr/>
          </a:p>
        </p:txBody>
      </p:sp>
      <p:sp>
        <p:nvSpPr>
          <p:cNvPr id="463" name="Google Shape;463;g25877ba7f56_2_200"/>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p>
        </p:txBody>
      </p:sp>
      <p:pic>
        <p:nvPicPr>
          <p:cNvPr id="464" name="Google Shape;464;g25877ba7f56_2_200"/>
          <p:cNvPicPr preferRelativeResize="0"/>
          <p:nvPr/>
        </p:nvPicPr>
        <p:blipFill>
          <a:blip r:embed="rId3">
            <a:alphaModFix/>
          </a:blip>
          <a:stretch>
            <a:fillRect/>
          </a:stretch>
        </p:blipFill>
        <p:spPr>
          <a:xfrm>
            <a:off x="1370049" y="1049400"/>
            <a:ext cx="4119025" cy="4996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cxnSp>
        <p:nvCxnSpPr>
          <p:cNvPr id="470" name="Google Shape;470;g25877ba7f56_2_210"/>
          <p:cNvCxnSpPr/>
          <p:nvPr/>
        </p:nvCxnSpPr>
        <p:spPr>
          <a:xfrm>
            <a:off x="259560" y="6384960"/>
            <a:ext cx="11531520" cy="360"/>
          </a:xfrm>
          <a:prstGeom prst="straightConnector1">
            <a:avLst/>
          </a:prstGeom>
          <a:noFill/>
          <a:ln w="76200" cap="flat" cmpd="sng">
            <a:solidFill>
              <a:srgbClr val="1C6FAA"/>
            </a:solidFill>
            <a:prstDash val="solid"/>
            <a:round/>
            <a:headEnd type="none" w="sm" len="sm"/>
            <a:tailEnd type="none" w="sm" len="sm"/>
          </a:ln>
        </p:spPr>
      </p:cxnSp>
      <p:sp>
        <p:nvSpPr>
          <p:cNvPr id="471" name="Google Shape;471;g25877ba7f56_2_210"/>
          <p:cNvSpPr/>
          <p:nvPr/>
        </p:nvSpPr>
        <p:spPr>
          <a:xfrm>
            <a:off x="2665080" y="229680"/>
            <a:ext cx="6710760" cy="81972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2668"/>
              <a:buFont typeface="Arial"/>
              <a:buNone/>
            </a:pPr>
            <a:r>
              <a:rPr lang="en-US" sz="2668" b="1" i="0" u="none" strike="noStrike" cap="none">
                <a:solidFill>
                  <a:srgbClr val="1C6FAA"/>
                </a:solidFill>
                <a:latin typeface="Calibri"/>
                <a:ea typeface="Calibri"/>
                <a:cs typeface="Calibri"/>
                <a:sym typeface="Calibri"/>
              </a:rPr>
              <a:t>OPTION 3</a:t>
            </a:r>
            <a:endParaRPr sz="2668"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682"/>
              <a:buFont typeface="Arial"/>
              <a:buNone/>
            </a:pPr>
            <a:r>
              <a:rPr lang="en-US" sz="1682" b="0" i="0" u="none" strike="noStrike" cap="none">
                <a:solidFill>
                  <a:srgbClr val="1C6FAA"/>
                </a:solidFill>
                <a:latin typeface="Calibri"/>
                <a:ea typeface="Calibri"/>
                <a:cs typeface="Calibri"/>
                <a:sym typeface="Calibri"/>
              </a:rPr>
              <a:t>REST and WebSocket interaction with Message Queue</a:t>
            </a:r>
            <a:endParaRPr sz="1682" b="0" i="0" u="none" strike="noStrike" cap="none">
              <a:solidFill>
                <a:srgbClr val="000000"/>
              </a:solidFill>
              <a:latin typeface="Arial"/>
              <a:ea typeface="Arial"/>
              <a:cs typeface="Arial"/>
              <a:sym typeface="Arial"/>
            </a:endParaRPr>
          </a:p>
          <a:p>
            <a:pPr marL="0" marR="0" lvl="0" indent="0" algn="ctr" rtl="0">
              <a:lnSpc>
                <a:spcPct val="120000"/>
              </a:lnSpc>
              <a:spcBef>
                <a:spcPts val="0"/>
              </a:spcBef>
              <a:spcAft>
                <a:spcPts val="0"/>
              </a:spcAft>
              <a:buClr>
                <a:srgbClr val="000000"/>
              </a:buClr>
              <a:buSzPts val="2088"/>
              <a:buFont typeface="Arial"/>
              <a:buNone/>
            </a:pPr>
            <a:endParaRPr sz="2088" b="0" i="0" u="none" strike="noStrike" cap="none">
              <a:solidFill>
                <a:srgbClr val="000000"/>
              </a:solidFill>
              <a:latin typeface="Arial"/>
              <a:ea typeface="Arial"/>
              <a:cs typeface="Arial"/>
              <a:sym typeface="Arial"/>
            </a:endParaRPr>
          </a:p>
        </p:txBody>
      </p:sp>
      <p:sp>
        <p:nvSpPr>
          <p:cNvPr id="472" name="Google Shape;472;g25877ba7f56_2_210"/>
          <p:cNvSpPr/>
          <p:nvPr/>
        </p:nvSpPr>
        <p:spPr>
          <a:xfrm>
            <a:off x="6187680" y="1716840"/>
            <a:ext cx="5139000" cy="3291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1C6FAA"/>
                </a:solidFill>
                <a:latin typeface="Calibri"/>
                <a:ea typeface="Calibri"/>
                <a:cs typeface="Calibri"/>
                <a:sym typeface="Calibri"/>
              </a:rPr>
              <a:t>PROS</a:t>
            </a:r>
            <a:endParaRPr sz="2400" b="0" i="0" u="none" strike="noStrike" cap="none">
              <a:solidFill>
                <a:srgbClr val="000000"/>
              </a:solidFill>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Same advantages from the previous option</a:t>
            </a:r>
            <a:endParaRPr sz="1800" b="0" i="0" u="none" strike="noStrike" cap="none">
              <a:solidFill>
                <a:srgbClr val="000000"/>
              </a:solidFill>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Decoupling the main logic form WS connection management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1C6FAA"/>
                </a:solidFill>
                <a:latin typeface="Calibri"/>
                <a:ea typeface="Calibri"/>
                <a:cs typeface="Calibri"/>
                <a:sym typeface="Calibri"/>
              </a:rPr>
              <a:t>CONS</a:t>
            </a:r>
            <a:endParaRPr sz="2400" b="0" i="0" u="none" strike="noStrike" cap="none">
              <a:solidFill>
                <a:srgbClr val="000000"/>
              </a:solidFill>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most complex design</a:t>
            </a:r>
            <a:endParaRPr sz="1800" b="0" i="0" u="none" strike="noStrike" cap="none">
              <a:solidFill>
                <a:srgbClr val="000000"/>
              </a:solidFill>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Updates are near real-time</a:t>
            </a:r>
            <a:endParaRPr sz="1800" b="0" i="0" u="none" strike="noStrike" cap="none">
              <a:solidFill>
                <a:srgbClr val="000000"/>
              </a:solidFill>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Pull based strategy vs intermediate WS server between client and Message Queue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3" name="Google Shape;473;g25877ba7f56_2_21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B8B8B"/>
              </a:buClr>
              <a:buSzPts val="1200"/>
              <a:buFont typeface="Calibri"/>
              <a:buNone/>
            </a:pPr>
            <a:fld id="{00000000-1234-1234-1234-123412341234}" type="slidenum">
              <a:rPr lang="en-US" sz="1200" b="0" strike="noStrike">
                <a:solidFill>
                  <a:srgbClr val="8B8B8B"/>
                </a:solidFill>
                <a:latin typeface="Calibri"/>
                <a:ea typeface="Calibri"/>
                <a:cs typeface="Calibri"/>
                <a:sym typeface="Calibri"/>
              </a:rPr>
              <a:t>16</a:t>
            </a:fld>
            <a:endParaRPr/>
          </a:p>
        </p:txBody>
      </p:sp>
      <p:sp>
        <p:nvSpPr>
          <p:cNvPr id="474" name="Google Shape;474;g25877ba7f56_2_210"/>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endParaRPr lang="en-US" sz="1400" b="0" i="0" u="none" strike="noStrike" cap="none" dirty="0" err="1">
              <a:solidFill>
                <a:srgbClr val="AEABAB"/>
              </a:solidFill>
            </a:endParaRPr>
          </a:p>
        </p:txBody>
      </p:sp>
      <p:pic>
        <p:nvPicPr>
          <p:cNvPr id="475" name="Google Shape;475;g25877ba7f56_2_210"/>
          <p:cNvPicPr preferRelativeResize="0"/>
          <p:nvPr/>
        </p:nvPicPr>
        <p:blipFill>
          <a:blip r:embed="rId3">
            <a:alphaModFix/>
          </a:blip>
          <a:stretch>
            <a:fillRect/>
          </a:stretch>
        </p:blipFill>
        <p:spPr>
          <a:xfrm>
            <a:off x="503175" y="954150"/>
            <a:ext cx="5583526" cy="5129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1" name="Google Shape;481;p16"/>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482" name="Google Shape;482;p16"/>
          <p:cNvSpPr txBox="1">
            <a:spLocks noGrp="1"/>
          </p:cNvSpPr>
          <p:nvPr>
            <p:ph type="title"/>
          </p:nvPr>
        </p:nvSpPr>
        <p:spPr>
          <a:xfrm>
            <a:off x="838200" y="104677"/>
            <a:ext cx="10515600" cy="73619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C6FAA"/>
              </a:buClr>
              <a:buSzPts val="4000"/>
              <a:buFont typeface="Calibri"/>
              <a:buNone/>
            </a:pPr>
            <a:r>
              <a:rPr lang="en-US" sz="4000" b="1">
                <a:solidFill>
                  <a:srgbClr val="1C6FAA"/>
                </a:solidFill>
                <a:latin typeface="Calibri"/>
                <a:ea typeface="Calibri"/>
                <a:cs typeface="Calibri"/>
                <a:sym typeface="Calibri"/>
              </a:rPr>
              <a:t>APPENDIX</a:t>
            </a:r>
            <a:endParaRPr/>
          </a:p>
        </p:txBody>
      </p:sp>
      <p:sp>
        <p:nvSpPr>
          <p:cNvPr id="483" name="Google Shape;483;p16"/>
          <p:cNvSpPr txBox="1">
            <a:spLocks noGrp="1"/>
          </p:cNvSpPr>
          <p:nvPr>
            <p:ph type="body" idx="1"/>
          </p:nvPr>
        </p:nvSpPr>
        <p:spPr>
          <a:xfrm>
            <a:off x="3170499" y="869745"/>
            <a:ext cx="5851001" cy="50631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C6FAA"/>
              </a:buClr>
              <a:buSzPts val="2400"/>
              <a:buNone/>
            </a:pPr>
            <a:r>
              <a:rPr lang="en-US" sz="2400">
                <a:solidFill>
                  <a:srgbClr val="1C6FAA"/>
                </a:solidFill>
              </a:rPr>
              <a:t>HOW THE NEGOTIATION WORKS?</a:t>
            </a:r>
            <a:endParaRPr/>
          </a:p>
          <a:p>
            <a:pPr marL="0" lvl="0" indent="0" algn="ctr" rtl="0">
              <a:lnSpc>
                <a:spcPct val="90000"/>
              </a:lnSpc>
              <a:spcBef>
                <a:spcPts val="1000"/>
              </a:spcBef>
              <a:spcAft>
                <a:spcPts val="0"/>
              </a:spcAft>
              <a:buClr>
                <a:srgbClr val="888888"/>
              </a:buClr>
              <a:buSzPts val="2400"/>
              <a:buNone/>
            </a:pPr>
            <a:endParaRPr/>
          </a:p>
        </p:txBody>
      </p:sp>
      <p:sp>
        <p:nvSpPr>
          <p:cNvPr id="484" name="Google Shape;48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485" name="Google Shape;485;p16"/>
          <p:cNvSpPr txBox="1"/>
          <p:nvPr/>
        </p:nvSpPr>
        <p:spPr>
          <a:xfrm>
            <a:off x="770020" y="1331402"/>
            <a:ext cx="10510788" cy="526297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Different companies provide documentation on their functionalities for </a:t>
            </a:r>
            <a:r>
              <a:rPr lang="en-US" sz="2400" b="1" i="0" u="none" strike="noStrike" cap="none">
                <a:solidFill>
                  <a:schemeClr val="dk1"/>
                </a:solidFill>
                <a:latin typeface="Arial"/>
                <a:ea typeface="Arial"/>
                <a:cs typeface="Arial"/>
                <a:sym typeface="Arial"/>
              </a:rPr>
              <a:t>resource selection</a:t>
            </a:r>
            <a:r>
              <a:rPr lang="en-US" sz="2400" b="0" i="0" u="none" strike="noStrike" cap="none">
                <a:solidFill>
                  <a:schemeClr val="dk1"/>
                </a:solidFill>
                <a:latin typeface="Arial"/>
                <a:ea typeface="Arial"/>
                <a:cs typeface="Arial"/>
                <a:sym typeface="Arial"/>
              </a:rPr>
              <a:t>, </a:t>
            </a:r>
            <a:r>
              <a:rPr lang="en-US" sz="2400" b="1" i="0" u="none" strike="noStrike" cap="none">
                <a:solidFill>
                  <a:schemeClr val="dk1"/>
                </a:solidFill>
                <a:latin typeface="Arial"/>
                <a:ea typeface="Arial"/>
                <a:cs typeface="Arial"/>
                <a:sym typeface="Arial"/>
              </a:rPr>
              <a:t>reservation </a:t>
            </a:r>
            <a:r>
              <a:rPr lang="en-US" sz="2400" b="0" i="0" u="none" strike="noStrike" cap="none">
                <a:solidFill>
                  <a:schemeClr val="dk1"/>
                </a:solidFill>
                <a:latin typeface="Arial"/>
                <a:ea typeface="Arial"/>
                <a:cs typeface="Arial"/>
                <a:sym typeface="Arial"/>
              </a:rPr>
              <a:t>and </a:t>
            </a:r>
            <a:r>
              <a:rPr lang="en-US" sz="2400" b="1" i="0" u="none" strike="noStrike" cap="none">
                <a:solidFill>
                  <a:schemeClr val="dk1"/>
                </a:solidFill>
                <a:latin typeface="Arial"/>
                <a:ea typeface="Arial"/>
                <a:cs typeface="Arial"/>
                <a:sym typeface="Arial"/>
              </a:rPr>
              <a:t>purchase</a:t>
            </a:r>
            <a:r>
              <a:rPr lang="en-US" sz="2400" b="0" i="0" u="none" strike="noStrike" cap="none">
                <a:solidFill>
                  <a:schemeClr val="dk1"/>
                </a:solidFill>
                <a:latin typeface="Arial"/>
                <a:ea typeface="Arial"/>
                <a:cs typeface="Arial"/>
                <a:sym typeface="Arial"/>
              </a:rPr>
              <a:t>: </a:t>
            </a:r>
            <a:endParaRPr sz="2400" b="0" i="0" u="none" strike="noStrike" cap="none">
              <a:solidFill>
                <a:schemeClr val="dk1"/>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400"/>
              <a:buFont typeface="Arial"/>
              <a:buNone/>
            </a:pPr>
            <a:endParaRPr sz="2400" b="1" i="1" u="none" strike="noStrike" cap="none">
              <a:solidFill>
                <a:schemeClr val="dk1"/>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2400"/>
              <a:buFont typeface="Courier New"/>
              <a:buChar char="o"/>
            </a:pPr>
            <a:r>
              <a:rPr lang="en-US" sz="2400" b="1" i="1" u="none" strike="noStrike" cap="none">
                <a:solidFill>
                  <a:schemeClr val="dk1"/>
                </a:solidFill>
                <a:latin typeface="Arial"/>
                <a:ea typeface="Arial"/>
                <a:cs typeface="Arial"/>
                <a:sym typeface="Arial"/>
              </a:rPr>
              <a:t>Booking.com Connectivity APIs:</a:t>
            </a:r>
            <a:endParaRPr sz="1400" b="0" i="0" u="none" strike="noStrike" cap="none">
              <a:solidFill>
                <a:srgbClr val="000000"/>
              </a:solidFill>
              <a:latin typeface="Arial"/>
              <a:ea typeface="Arial"/>
              <a:cs typeface="Arial"/>
              <a:sym typeface="Arial"/>
            </a:endParaRPr>
          </a:p>
          <a:p>
            <a:pPr marL="800100" marR="0" lvl="1" indent="-190500" algn="l" rtl="0">
              <a:lnSpc>
                <a:spcPct val="100000"/>
              </a:lnSpc>
              <a:spcBef>
                <a:spcPts val="0"/>
              </a:spcBef>
              <a:spcAft>
                <a:spcPts val="0"/>
              </a:spcAft>
              <a:buClr>
                <a:schemeClr val="dk1"/>
              </a:buClr>
              <a:buSzPts val="2400"/>
              <a:buFont typeface="Courier New"/>
              <a:buNone/>
            </a:pPr>
            <a:endParaRPr sz="2400" b="1" i="1" u="none" strike="noStrike" cap="none">
              <a:solidFill>
                <a:schemeClr val="dk1"/>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400"/>
              <a:buFont typeface="Arial"/>
              <a:buNone/>
            </a:pPr>
            <a:r>
              <a:rPr lang="en-US" sz="2400" b="0" i="1"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https://developers.booking.com</a:t>
            </a:r>
            <a:endParaRPr sz="2400" b="0" i="1" u="none" strike="noStrike" cap="none">
              <a:solidFill>
                <a:schemeClr val="dk1"/>
              </a:solidFill>
              <a:latin typeface="Arial"/>
              <a:ea typeface="Arial"/>
              <a:cs typeface="Arial"/>
              <a:sym typeface="Arial"/>
            </a:endParaRPr>
          </a:p>
          <a:p>
            <a:pPr marL="800100" marR="0" lvl="1" indent="-190500" algn="l" rtl="0">
              <a:lnSpc>
                <a:spcPct val="100000"/>
              </a:lnSpc>
              <a:spcBef>
                <a:spcPts val="0"/>
              </a:spcBef>
              <a:spcAft>
                <a:spcPts val="0"/>
              </a:spcAft>
              <a:buClr>
                <a:schemeClr val="dk1"/>
              </a:buClr>
              <a:buSzPts val="2400"/>
              <a:buFont typeface="Courier New"/>
              <a:buNone/>
            </a:pPr>
            <a:endParaRPr sz="2400" b="1" i="1" u="none" strike="noStrike" cap="none">
              <a:solidFill>
                <a:schemeClr val="dk1"/>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2400"/>
              <a:buFont typeface="Courier New"/>
              <a:buChar char="o"/>
            </a:pPr>
            <a:r>
              <a:rPr lang="en-US" sz="2400" b="1" i="1" u="none" strike="noStrike" cap="none">
                <a:solidFill>
                  <a:schemeClr val="dk1"/>
                </a:solidFill>
                <a:latin typeface="Arial"/>
                <a:ea typeface="Arial"/>
                <a:cs typeface="Arial"/>
                <a:sym typeface="Arial"/>
              </a:rPr>
              <a:t>Ticketmaster:</a:t>
            </a:r>
            <a:endParaRPr sz="1400" b="0" i="0" u="none" strike="noStrike" cap="none">
              <a:solidFill>
                <a:srgbClr val="000000"/>
              </a:solidFill>
              <a:latin typeface="Arial"/>
              <a:ea typeface="Arial"/>
              <a:cs typeface="Arial"/>
              <a:sym typeface="Arial"/>
            </a:endParaRPr>
          </a:p>
          <a:p>
            <a:pPr marL="800100" marR="0" lvl="1" indent="-190500" algn="l" rtl="0">
              <a:lnSpc>
                <a:spcPct val="100000"/>
              </a:lnSpc>
              <a:spcBef>
                <a:spcPts val="0"/>
              </a:spcBef>
              <a:spcAft>
                <a:spcPts val="0"/>
              </a:spcAft>
              <a:buClr>
                <a:schemeClr val="dk1"/>
              </a:buClr>
              <a:buSzPts val="2400"/>
              <a:buFont typeface="Courier New"/>
              <a:buNone/>
            </a:pPr>
            <a:endParaRPr sz="2400" b="1" i="1" u="none" strike="noStrike" cap="none">
              <a:solidFill>
                <a:schemeClr val="dk1"/>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400"/>
              <a:buFont typeface="Arial"/>
              <a:buNone/>
            </a:pPr>
            <a:r>
              <a:rPr lang="en-US" sz="2400" b="0" i="1"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https://developer.ticketmaster.com</a:t>
            </a:r>
            <a:endParaRPr sz="2400" b="0" i="1" u="sng" strike="noStrike" cap="none">
              <a:solidFill>
                <a:schemeClr val="dk1"/>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400"/>
              <a:buFont typeface="Arial"/>
              <a:buNone/>
            </a:pPr>
            <a:endParaRPr sz="2400" b="0" i="1" u="sng" strike="noStrike" cap="none">
              <a:solidFill>
                <a:schemeClr val="dk1"/>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Each platform has its own technical documentation, which explains the specific details of the </a:t>
            </a:r>
            <a:r>
              <a:rPr lang="en-US" sz="2400" b="0" i="0" u="sng" strike="noStrike" cap="none">
                <a:solidFill>
                  <a:schemeClr val="dk1"/>
                </a:solidFill>
                <a:latin typeface="Arial"/>
                <a:ea typeface="Arial"/>
                <a:cs typeface="Arial"/>
                <a:sym typeface="Arial"/>
              </a:rPr>
              <a:t>workflows</a:t>
            </a:r>
            <a:r>
              <a:rPr lang="en-US" sz="2400" b="0" i="0" u="none" strike="noStrike" cap="none">
                <a:solidFill>
                  <a:schemeClr val="dk1"/>
                </a:solidFill>
                <a:latin typeface="Arial"/>
                <a:ea typeface="Arial"/>
                <a:cs typeface="Arial"/>
                <a:sym typeface="Arial"/>
              </a:rPr>
              <a:t> used by these companies.</a:t>
            </a:r>
            <a:endParaRPr sz="2400" b="1" i="1" u="none" strike="noStrike" cap="none">
              <a:solidFill>
                <a:schemeClr val="dk1"/>
              </a:solidFill>
              <a:latin typeface="Arial"/>
              <a:ea typeface="Arial"/>
              <a:cs typeface="Arial"/>
              <a:sym typeface="Arial"/>
            </a:endParaRPr>
          </a:p>
          <a:p>
            <a:pPr marL="800100" marR="0" lvl="1" indent="-190500" algn="l" rtl="0">
              <a:lnSpc>
                <a:spcPct val="100000"/>
              </a:lnSpc>
              <a:spcBef>
                <a:spcPts val="0"/>
              </a:spcBef>
              <a:spcAft>
                <a:spcPts val="0"/>
              </a:spcAft>
              <a:buClr>
                <a:schemeClr val="dk1"/>
              </a:buClr>
              <a:buSzPts val="2400"/>
              <a:buFont typeface="Courier New"/>
              <a:buNone/>
            </a:pPr>
            <a:endParaRPr sz="2400" b="1" i="1" u="none" strike="noStrike" cap="none">
              <a:solidFill>
                <a:schemeClr val="dk1"/>
              </a:solidFill>
              <a:latin typeface="Arial"/>
              <a:ea typeface="Arial"/>
              <a:cs typeface="Arial"/>
              <a:sym typeface="Arial"/>
            </a:endParaRPr>
          </a:p>
        </p:txBody>
      </p:sp>
      <p:sp>
        <p:nvSpPr>
          <p:cNvPr id="486" name="Google Shape;486;p16"/>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cxnSp>
        <p:nvCxnSpPr>
          <p:cNvPr id="492" name="Google Shape;492;p17"/>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493" name="Google Shape;4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494" name="Google Shape;494;p17"/>
          <p:cNvSpPr txBox="1"/>
          <p:nvPr/>
        </p:nvSpPr>
        <p:spPr>
          <a:xfrm>
            <a:off x="818149" y="-331282"/>
            <a:ext cx="10555701"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1C6FAA"/>
              </a:buClr>
              <a:buSzPts val="2400"/>
              <a:buFont typeface="Calibri"/>
              <a:buNone/>
            </a:pPr>
            <a:r>
              <a:rPr lang="en-US" sz="2400" b="1" i="0" u="none" strike="noStrike" cap="none">
                <a:solidFill>
                  <a:srgbClr val="1C6FAA"/>
                </a:solidFill>
                <a:latin typeface="Calibri"/>
                <a:ea typeface="Calibri"/>
                <a:cs typeface="Calibri"/>
                <a:sym typeface="Calibri"/>
              </a:rPr>
              <a:t>EXAMPLE: BOOKING (1)</a:t>
            </a:r>
            <a:endParaRPr sz="1400" b="0" i="0" u="none" strike="noStrike" cap="none">
              <a:solidFill>
                <a:srgbClr val="000000"/>
              </a:solidFill>
              <a:latin typeface="Arial"/>
              <a:ea typeface="Arial"/>
              <a:cs typeface="Arial"/>
              <a:sym typeface="Arial"/>
            </a:endParaRPr>
          </a:p>
        </p:txBody>
      </p:sp>
      <p:pic>
        <p:nvPicPr>
          <p:cNvPr id="495" name="Google Shape;495;p17" descr="Immagine che contiene testo, schermata, Carattere, linea&#10;&#10;Descrizione generata automaticamente"/>
          <p:cNvPicPr preferRelativeResize="0"/>
          <p:nvPr/>
        </p:nvPicPr>
        <p:blipFill rotWithShape="1">
          <a:blip r:embed="rId3">
            <a:alphaModFix/>
          </a:blip>
          <a:srcRect/>
          <a:stretch/>
        </p:blipFill>
        <p:spPr>
          <a:xfrm>
            <a:off x="3638550" y="622300"/>
            <a:ext cx="4914900" cy="5613400"/>
          </a:xfrm>
          <a:prstGeom prst="rect">
            <a:avLst/>
          </a:prstGeom>
          <a:noFill/>
          <a:ln>
            <a:noFill/>
          </a:ln>
        </p:spPr>
      </p:pic>
      <p:sp>
        <p:nvSpPr>
          <p:cNvPr id="496" name="Google Shape;496;p17"/>
          <p:cNvSpPr txBox="1"/>
          <p:nvPr/>
        </p:nvSpPr>
        <p:spPr>
          <a:xfrm>
            <a:off x="7833099" y="5987297"/>
            <a:ext cx="426110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[1] https://connect.booking.com/user_guide/site/en-US/reservations-api/reservations-overview/</a:t>
            </a:r>
            <a:endParaRPr sz="1400" b="0" i="0" u="none" strike="noStrike" cap="none">
              <a:solidFill>
                <a:srgbClr val="000000"/>
              </a:solidFill>
              <a:latin typeface="Arial"/>
              <a:ea typeface="Arial"/>
              <a:cs typeface="Arial"/>
              <a:sym typeface="Arial"/>
            </a:endParaRPr>
          </a:p>
        </p:txBody>
      </p:sp>
      <p:sp>
        <p:nvSpPr>
          <p:cNvPr id="497" name="Google Shape;497;p17"/>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3" name="Google Shape;503;p18" descr="Immagine che contiene testo, schermata, diagramma, Carattere&#10;&#10;Descrizione generata automaticamente"/>
          <p:cNvPicPr preferRelativeResize="0"/>
          <p:nvPr/>
        </p:nvPicPr>
        <p:blipFill rotWithShape="1">
          <a:blip r:embed="rId3">
            <a:alphaModFix/>
          </a:blip>
          <a:srcRect/>
          <a:stretch/>
        </p:blipFill>
        <p:spPr>
          <a:xfrm>
            <a:off x="3646609" y="637842"/>
            <a:ext cx="4898780" cy="5654100"/>
          </a:xfrm>
          <a:prstGeom prst="rect">
            <a:avLst/>
          </a:prstGeom>
          <a:noFill/>
          <a:ln>
            <a:noFill/>
          </a:ln>
        </p:spPr>
      </p:pic>
      <p:cxnSp>
        <p:nvCxnSpPr>
          <p:cNvPr id="504" name="Google Shape;504;p18"/>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505" name="Google Shape;50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506" name="Google Shape;506;p18"/>
          <p:cNvSpPr txBox="1"/>
          <p:nvPr/>
        </p:nvSpPr>
        <p:spPr>
          <a:xfrm>
            <a:off x="818149" y="-341792"/>
            <a:ext cx="10555701"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1C6FAA"/>
              </a:buClr>
              <a:buSzPts val="2400"/>
              <a:buFont typeface="Calibri"/>
              <a:buNone/>
            </a:pPr>
            <a:r>
              <a:rPr lang="en-US" sz="2400" b="1" i="0" u="none" strike="noStrike" cap="none">
                <a:solidFill>
                  <a:srgbClr val="1C6FAA"/>
                </a:solidFill>
                <a:latin typeface="Calibri"/>
                <a:ea typeface="Calibri"/>
                <a:cs typeface="Calibri"/>
                <a:sym typeface="Calibri"/>
              </a:rPr>
              <a:t>EXAMPLE: BOOKING (2)</a:t>
            </a:r>
            <a:endParaRPr sz="1400" b="0" i="0" u="none" strike="noStrike" cap="none">
              <a:solidFill>
                <a:srgbClr val="000000"/>
              </a:solidFill>
              <a:latin typeface="Arial"/>
              <a:ea typeface="Arial"/>
              <a:cs typeface="Arial"/>
              <a:sym typeface="Arial"/>
            </a:endParaRPr>
          </a:p>
        </p:txBody>
      </p:sp>
      <p:sp>
        <p:nvSpPr>
          <p:cNvPr id="507" name="Google Shape;507;p18"/>
          <p:cNvSpPr txBox="1"/>
          <p:nvPr/>
        </p:nvSpPr>
        <p:spPr>
          <a:xfrm>
            <a:off x="7756369" y="6076498"/>
            <a:ext cx="426110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[2] https://connect.booking.com/user_guide/site/en-US/reservations-api/reservations-overview/</a:t>
            </a:r>
            <a:endParaRPr sz="1400" b="0" i="0" u="none" strike="noStrike" cap="none">
              <a:solidFill>
                <a:srgbClr val="000000"/>
              </a:solidFill>
              <a:latin typeface="Arial"/>
              <a:ea typeface="Arial"/>
              <a:cs typeface="Arial"/>
              <a:sym typeface="Arial"/>
            </a:endParaRPr>
          </a:p>
        </p:txBody>
      </p:sp>
      <p:sp>
        <p:nvSpPr>
          <p:cNvPr id="508" name="Google Shape;508;p18"/>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endParaRPr lang="en-US" sz="1400" b="0" i="0" u="none" strike="noStrike" cap="none" dirty="0" err="1">
              <a:solidFill>
                <a:srgbClr val="AEABA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cxnSp>
        <p:nvCxnSpPr>
          <p:cNvPr id="282" name="Google Shape;282;p2"/>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283" name="Google Shape;28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284" name="Google Shape;284;p2"/>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92500"/>
          </a:bodyPr>
          <a:lstStyle/>
          <a:p>
            <a:pPr>
              <a:lnSpc>
                <a:spcPct val="90000"/>
              </a:lnSpc>
            </a:pPr>
            <a:r>
              <a:rPr lang="en-US" dirty="0">
                <a:solidFill>
                  <a:srgbClr val="AEABAB"/>
                </a:solidFill>
                <a:latin typeface="Calibri"/>
                <a:cs typeface="Calibri"/>
                <a:sym typeface="Calibri"/>
              </a:rPr>
              <a:t>Francesco Cappa, Stefano </a:t>
            </a:r>
            <a:r>
              <a:rPr lang="en-US" dirty="0" err="1">
                <a:solidFill>
                  <a:srgbClr val="AEABAB"/>
                </a:solidFill>
                <a:latin typeface="Calibri"/>
                <a:cs typeface="Calibri"/>
                <a:sym typeface="Calibri"/>
              </a:rPr>
              <a:t>Galantino</a:t>
            </a:r>
            <a:endParaRPr lang="en-US" dirty="0" err="1">
              <a:solidFill>
                <a:srgbClr val="AEABAB"/>
              </a:solidFill>
              <a:latin typeface="Calibri"/>
              <a:cs typeface="Calibri"/>
            </a:endParaRPr>
          </a:p>
        </p:txBody>
      </p:sp>
      <p:sp>
        <p:nvSpPr>
          <p:cNvPr id="285" name="Google Shape;285;p2"/>
          <p:cNvSpPr txBox="1"/>
          <p:nvPr/>
        </p:nvSpPr>
        <p:spPr>
          <a:xfrm>
            <a:off x="-3125001" y="-126107"/>
            <a:ext cx="10555701"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1C6FAA"/>
              </a:buClr>
              <a:buSzPts val="3600"/>
              <a:buFont typeface="Calibri"/>
              <a:buNone/>
            </a:pPr>
            <a:r>
              <a:rPr lang="en-US" sz="3600" b="1" i="0" u="none" strike="noStrike" cap="none">
                <a:solidFill>
                  <a:srgbClr val="1C6FAA"/>
                </a:solidFill>
                <a:latin typeface="Calibri"/>
                <a:ea typeface="Calibri"/>
                <a:cs typeface="Calibri"/>
                <a:sym typeface="Calibri"/>
              </a:rPr>
              <a:t>WHAT IS REAR?</a:t>
            </a:r>
            <a:endParaRPr sz="1400" b="0" i="0" u="none" strike="noStrike" cap="none">
              <a:solidFill>
                <a:srgbClr val="000000"/>
              </a:solidFill>
              <a:latin typeface="Arial"/>
              <a:ea typeface="Arial"/>
              <a:cs typeface="Arial"/>
              <a:sym typeface="Arial"/>
            </a:endParaRPr>
          </a:p>
        </p:txBody>
      </p:sp>
      <p:sp>
        <p:nvSpPr>
          <p:cNvPr id="286" name="Google Shape;286;p2"/>
          <p:cNvSpPr txBox="1"/>
          <p:nvPr/>
        </p:nvSpPr>
        <p:spPr>
          <a:xfrm>
            <a:off x="648805" y="1317682"/>
            <a:ext cx="10510788" cy="51706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200" b="0" i="0" u="none" strike="noStrike" cap="none" dirty="0">
                <a:solidFill>
                  <a:schemeClr val="dk1"/>
                </a:solidFill>
                <a:latin typeface="Arial"/>
                <a:ea typeface="Arial"/>
                <a:cs typeface="Arial"/>
                <a:sym typeface="Arial"/>
              </a:rPr>
              <a:t>The </a:t>
            </a:r>
            <a:r>
              <a:rPr lang="en-US" sz="2200" b="1" i="0" u="none" strike="noStrike" cap="none" dirty="0">
                <a:solidFill>
                  <a:schemeClr val="dk1"/>
                </a:solidFill>
                <a:latin typeface="Arial"/>
                <a:ea typeface="Arial"/>
                <a:cs typeface="Arial"/>
                <a:sym typeface="Arial"/>
              </a:rPr>
              <a:t>REAR protocol</a:t>
            </a:r>
            <a:r>
              <a:rPr lang="en-US" sz="2200" b="0" i="0" u="none" strike="noStrike" cap="none" dirty="0">
                <a:solidFill>
                  <a:schemeClr val="dk1"/>
                </a:solidFill>
                <a:latin typeface="Arial"/>
                <a:ea typeface="Arial"/>
                <a:cs typeface="Arial"/>
                <a:sym typeface="Arial"/>
              </a:rPr>
              <a:t> facilitates the efficient exchange of </a:t>
            </a:r>
            <a:r>
              <a:rPr lang="en-US" sz="2200" b="1" i="0" u="none" strike="noStrike" cap="none" dirty="0">
                <a:solidFill>
                  <a:schemeClr val="dk1"/>
                </a:solidFill>
                <a:latin typeface="Arial"/>
                <a:ea typeface="Arial"/>
                <a:cs typeface="Arial"/>
                <a:sym typeface="Arial"/>
              </a:rPr>
              <a:t>resources and services </a:t>
            </a:r>
            <a:r>
              <a:rPr lang="en-US" sz="2200" b="0" i="0" u="none" strike="noStrike" cap="none" dirty="0">
                <a:solidFill>
                  <a:schemeClr val="dk1"/>
                </a:solidFill>
                <a:latin typeface="Arial"/>
                <a:ea typeface="Arial"/>
                <a:cs typeface="Arial"/>
                <a:sym typeface="Arial"/>
              </a:rPr>
              <a:t>through a standardized workflow.</a:t>
            </a:r>
            <a:endParaRPr lang="en-US" sz="2200" b="0" i="0" u="none" strike="noStrike" cap="none" dirty="0">
              <a:solidFill>
                <a:schemeClr val="dk1"/>
              </a:solidFill>
              <a:latin typeface="Arial"/>
              <a:ea typeface="Arial"/>
              <a:cs typeface="Arial"/>
            </a:endParaRPr>
          </a:p>
          <a:p>
            <a:pPr marL="0" marR="0" lvl="0" indent="0" algn="just"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Arial"/>
              <a:ea typeface="Arial"/>
              <a:cs typeface="Arial"/>
            </a:endParaRPr>
          </a:p>
          <a:p>
            <a:pPr marL="342900" marR="0" lvl="0" indent="-342900" algn="just" rtl="0">
              <a:lnSpc>
                <a:spcPct val="100000"/>
              </a:lnSpc>
              <a:spcBef>
                <a:spcPts val="0"/>
              </a:spcBef>
              <a:spcAft>
                <a:spcPts val="0"/>
              </a:spcAft>
              <a:buClr>
                <a:schemeClr val="dk1"/>
              </a:buClr>
              <a:buSzPts val="2400"/>
              <a:buFont typeface="Arial"/>
              <a:buChar char="•"/>
            </a:pPr>
            <a:r>
              <a:rPr lang="en-US" sz="2200" b="1" i="0" u="none" strike="noStrike" cap="none" dirty="0">
                <a:solidFill>
                  <a:schemeClr val="dk1"/>
                </a:solidFill>
                <a:latin typeface="Arial"/>
                <a:ea typeface="Arial"/>
                <a:cs typeface="Arial"/>
                <a:sym typeface="Arial"/>
              </a:rPr>
              <a:t>Providers</a:t>
            </a:r>
            <a:r>
              <a:rPr lang="en-US" sz="2200" b="0" i="0" u="none" strike="noStrike" cap="none" dirty="0">
                <a:solidFill>
                  <a:schemeClr val="dk1"/>
                </a:solidFill>
                <a:latin typeface="Arial"/>
                <a:ea typeface="Arial"/>
                <a:cs typeface="Arial"/>
                <a:sym typeface="Arial"/>
              </a:rPr>
              <a:t> advertise their available resources and services using a consistent format.</a:t>
            </a:r>
            <a:endParaRPr sz="2200" b="0" i="0" u="none" strike="noStrike" cap="none" dirty="0">
              <a:solidFill>
                <a:schemeClr val="dk1"/>
              </a:solidFill>
              <a:latin typeface="Arial"/>
              <a:ea typeface="Arial"/>
              <a:cs typeface="Arial"/>
            </a:endParaRPr>
          </a:p>
          <a:p>
            <a:pPr marL="0" marR="0" lvl="0" indent="0" algn="just"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Arial"/>
              <a:ea typeface="Arial"/>
              <a:cs typeface="Arial"/>
            </a:endParaRPr>
          </a:p>
          <a:p>
            <a:pPr marL="342900" indent="-342900" algn="just">
              <a:buClr>
                <a:schemeClr val="dk1"/>
              </a:buClr>
              <a:buSzPts val="2400"/>
              <a:buFont typeface="Arial"/>
              <a:buChar char="•"/>
            </a:pPr>
            <a:r>
              <a:rPr lang="en-US" sz="2200" b="1" i="0" u="none" strike="noStrike" cap="none" dirty="0">
                <a:solidFill>
                  <a:schemeClr val="dk1"/>
                </a:solidFill>
                <a:latin typeface="Arial"/>
                <a:ea typeface="Arial"/>
                <a:cs typeface="Arial"/>
                <a:sym typeface="Arial"/>
              </a:rPr>
              <a:t>Consumers</a:t>
            </a:r>
            <a:r>
              <a:rPr lang="en-US" sz="2200" b="0" i="0" u="none" strike="noStrike" cap="none" dirty="0">
                <a:solidFill>
                  <a:schemeClr val="dk1"/>
                </a:solidFill>
                <a:latin typeface="Arial"/>
                <a:ea typeface="Arial"/>
                <a:cs typeface="Arial"/>
                <a:sym typeface="Arial"/>
              </a:rPr>
              <a:t> </a:t>
            </a:r>
            <a:r>
              <a:rPr lang="en-US" sz="2200" dirty="0">
                <a:solidFill>
                  <a:schemeClr val="dk1"/>
                </a:solidFill>
              </a:rPr>
              <a:t>search, discover and potentially negotiate resources or services </a:t>
            </a:r>
            <a:r>
              <a:rPr lang="en-US" sz="2200" b="0" i="0" u="none" strike="noStrike" cap="none" dirty="0">
                <a:solidFill>
                  <a:schemeClr val="dk1"/>
                </a:solidFill>
                <a:latin typeface="Arial"/>
                <a:ea typeface="Arial"/>
                <a:cs typeface="Arial"/>
                <a:sym typeface="Arial"/>
              </a:rPr>
              <a:t>based on specific criteria.</a:t>
            </a:r>
            <a:endParaRPr sz="2200" b="0" i="0" u="none" strike="noStrike" cap="none" dirty="0">
              <a:solidFill>
                <a:schemeClr val="dk1"/>
              </a:solidFill>
              <a:latin typeface="Arial"/>
              <a:ea typeface="Arial"/>
              <a:cs typeface="Arial"/>
            </a:endParaRPr>
          </a:p>
          <a:p>
            <a:pPr marL="342900" marR="0" lvl="0" indent="-190500" algn="just" rtl="0">
              <a:lnSpc>
                <a:spcPct val="100000"/>
              </a:lnSpc>
              <a:spcBef>
                <a:spcPts val="0"/>
              </a:spcBef>
              <a:spcAft>
                <a:spcPts val="0"/>
              </a:spcAft>
              <a:buClr>
                <a:schemeClr val="dk1"/>
              </a:buClr>
              <a:buSzPts val="2400"/>
              <a:buFont typeface="Arial"/>
              <a:buNone/>
            </a:pPr>
            <a:endParaRPr sz="2200" b="0" i="0" u="none" strike="noStrike" cap="none" dirty="0">
              <a:solidFill>
                <a:schemeClr val="dk1"/>
              </a:solidFill>
              <a:latin typeface="Arial"/>
              <a:ea typeface="Arial"/>
              <a:cs typeface="Arial"/>
            </a:endParaRPr>
          </a:p>
          <a:p>
            <a:pPr marL="342900" indent="-342900" algn="just">
              <a:buClr>
                <a:schemeClr val="dk1"/>
              </a:buClr>
              <a:buSzPts val="2400"/>
              <a:buFont typeface="Arial"/>
              <a:buChar char="•"/>
            </a:pPr>
            <a:r>
              <a:rPr lang="en-US" sz="2200" b="0" i="0" u="none" strike="noStrike" cap="none" dirty="0">
                <a:solidFill>
                  <a:schemeClr val="dk1"/>
                </a:solidFill>
                <a:latin typeface="Arial"/>
                <a:ea typeface="Arial"/>
                <a:cs typeface="Arial"/>
                <a:sym typeface="Arial"/>
              </a:rPr>
              <a:t>The protocol accommodates </a:t>
            </a:r>
            <a:r>
              <a:rPr lang="en-US" sz="2200" dirty="0">
                <a:solidFill>
                  <a:schemeClr val="dk1"/>
                </a:solidFill>
              </a:rPr>
              <a:t>different </a:t>
            </a:r>
            <a:r>
              <a:rPr lang="en-US" sz="2200" b="1" dirty="0">
                <a:solidFill>
                  <a:schemeClr val="dk1"/>
                </a:solidFill>
              </a:rPr>
              <a:t>resource</a:t>
            </a:r>
            <a:r>
              <a:rPr lang="en-US" sz="2200" b="1" i="0" u="none" strike="noStrike" cap="none" dirty="0">
                <a:solidFill>
                  <a:schemeClr val="dk1"/>
                </a:solidFill>
                <a:latin typeface="Arial"/>
                <a:ea typeface="Arial"/>
                <a:cs typeface="Arial"/>
                <a:sym typeface="Arial"/>
              </a:rPr>
              <a:t> </a:t>
            </a:r>
            <a:r>
              <a:rPr lang="en-US" sz="2200" b="1" dirty="0">
                <a:solidFill>
                  <a:schemeClr val="dk1"/>
                </a:solidFill>
              </a:rPr>
              <a:t>and service </a:t>
            </a:r>
            <a:r>
              <a:rPr lang="en-US" sz="2200" b="1" i="0" u="none" strike="noStrike" cap="none" dirty="0">
                <a:solidFill>
                  <a:schemeClr val="dk1"/>
                </a:solidFill>
                <a:latin typeface="Arial"/>
                <a:ea typeface="Arial"/>
                <a:cs typeface="Arial"/>
                <a:sym typeface="Arial"/>
              </a:rPr>
              <a:t>types</a:t>
            </a:r>
            <a:r>
              <a:rPr lang="en-US" sz="2200" b="0" i="0" u="none" strike="noStrike" cap="none" dirty="0">
                <a:solidFill>
                  <a:schemeClr val="dk1"/>
                </a:solidFill>
                <a:latin typeface="Arial"/>
                <a:ea typeface="Arial"/>
                <a:cs typeface="Arial"/>
                <a:sym typeface="Arial"/>
              </a:rPr>
              <a:t> and allows for future </a:t>
            </a:r>
            <a:r>
              <a:rPr lang="en-US" sz="2200" b="1" i="0" u="none" strike="noStrike" cap="none" dirty="0">
                <a:solidFill>
                  <a:schemeClr val="dk1"/>
                </a:solidFill>
                <a:latin typeface="Arial"/>
                <a:ea typeface="Arial"/>
                <a:cs typeface="Arial"/>
                <a:sym typeface="Arial"/>
              </a:rPr>
              <a:t>expansions</a:t>
            </a:r>
            <a:r>
              <a:rPr lang="en-US" sz="2200" b="0" i="0" u="none" strike="noStrike" cap="none" dirty="0">
                <a:solidFill>
                  <a:schemeClr val="dk1"/>
                </a:solidFill>
                <a:latin typeface="Arial"/>
                <a:ea typeface="Arial"/>
                <a:cs typeface="Arial"/>
                <a:sym typeface="Arial"/>
              </a:rPr>
              <a:t>.</a:t>
            </a:r>
            <a:endParaRPr lang="en-US" sz="2200" b="0" i="0" u="none" strike="noStrike" cap="none">
              <a:solidFill>
                <a:schemeClr val="dk1"/>
              </a:solidFill>
              <a:latin typeface="Arial"/>
              <a:ea typeface="Arial"/>
              <a:cs typeface="Arial"/>
            </a:endParaRPr>
          </a:p>
          <a:p>
            <a:pPr marL="342900" indent="-342900" algn="just">
              <a:buClr>
                <a:schemeClr val="dk1"/>
              </a:buClr>
              <a:buSzPts val="2400"/>
              <a:buChar char="•"/>
            </a:pPr>
            <a:r>
              <a:rPr lang="en-US" sz="2200" dirty="0">
                <a:solidFill>
                  <a:schemeClr val="dk1"/>
                </a:solidFill>
              </a:rPr>
              <a:t>For simplicity, we are going to refer as </a:t>
            </a:r>
            <a:r>
              <a:rPr lang="en-US" sz="2200" b="1" dirty="0">
                <a:solidFill>
                  <a:schemeClr val="dk1"/>
                </a:solidFill>
              </a:rPr>
              <a:t>resource </a:t>
            </a:r>
            <a:r>
              <a:rPr lang="en-US" sz="2200" dirty="0">
                <a:solidFill>
                  <a:schemeClr val="dk1"/>
                </a:solidFill>
              </a:rPr>
              <a:t>both c</a:t>
            </a:r>
            <a:r>
              <a:rPr lang="en-US" sz="2200" u="sng" dirty="0">
                <a:solidFill>
                  <a:schemeClr val="dk1"/>
                </a:solidFill>
              </a:rPr>
              <a:t>omputational resources</a:t>
            </a:r>
            <a:r>
              <a:rPr lang="en-US" sz="2200" dirty="0">
                <a:solidFill>
                  <a:schemeClr val="dk1"/>
                </a:solidFill>
              </a:rPr>
              <a:t>(e.g. VMs, clusters, storage systems) and </a:t>
            </a:r>
            <a:r>
              <a:rPr lang="en-US" sz="2200" u="sng" dirty="0">
                <a:solidFill>
                  <a:schemeClr val="dk1"/>
                </a:solidFill>
              </a:rPr>
              <a:t>services </a:t>
            </a:r>
            <a:r>
              <a:rPr lang="en-US" sz="2200" dirty="0">
                <a:solidFill>
                  <a:schemeClr val="dk1"/>
                </a:solidFill>
              </a:rPr>
              <a:t>(e.g. SaaS like DBs, message queues, etc.)</a:t>
            </a:r>
          </a:p>
          <a:p>
            <a:pPr marL="342900" indent="-190500" algn="just">
              <a:buClr>
                <a:schemeClr val="dk1"/>
              </a:buClr>
              <a:buSzPts val="2400"/>
            </a:pPr>
            <a:endParaRPr lang="en-US" sz="2200" b="1" i="1" u="none" strike="noStrike" cap="none" dirty="0">
              <a:solidFill>
                <a:schemeClr val="dk1"/>
              </a:solidFill>
              <a:latin typeface="Arial"/>
              <a:ea typeface="Arial"/>
              <a:cs typeface="Arial"/>
            </a:endParaRPr>
          </a:p>
        </p:txBody>
      </p:sp>
      <p:pic>
        <p:nvPicPr>
          <p:cNvPr id="287" name="Google Shape;287;p2" descr="Immagine che contiene Carattere, Elementi grafici, logo, simbolo&#10;&#10;Descrizione generata automaticamente"/>
          <p:cNvPicPr preferRelativeResize="0"/>
          <p:nvPr/>
        </p:nvPicPr>
        <p:blipFill rotWithShape="1">
          <a:blip r:embed="rId3">
            <a:alphaModFix/>
          </a:blip>
          <a:srcRect/>
          <a:stretch/>
        </p:blipFill>
        <p:spPr>
          <a:xfrm>
            <a:off x="8168500" y="75301"/>
            <a:ext cx="3627399" cy="1040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cxnSp>
        <p:nvCxnSpPr>
          <p:cNvPr id="514" name="Google Shape;514;p19"/>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515" name="Google Shape;51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516" name="Google Shape;516;p19"/>
          <p:cNvSpPr txBox="1"/>
          <p:nvPr/>
        </p:nvSpPr>
        <p:spPr>
          <a:xfrm>
            <a:off x="818149" y="-341792"/>
            <a:ext cx="10555701"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1C6FAA"/>
              </a:buClr>
              <a:buSzPts val="2400"/>
              <a:buFont typeface="Calibri"/>
              <a:buNone/>
            </a:pPr>
            <a:r>
              <a:rPr lang="en-US" sz="2400" b="1" i="0" u="none" strike="noStrike" cap="none">
                <a:solidFill>
                  <a:srgbClr val="1C6FAA"/>
                </a:solidFill>
                <a:latin typeface="Calibri"/>
                <a:ea typeface="Calibri"/>
                <a:cs typeface="Calibri"/>
                <a:sym typeface="Calibri"/>
              </a:rPr>
              <a:t>EXAMPLE: TICKETMASTER</a:t>
            </a:r>
            <a:endParaRPr sz="1400" b="0" i="0" u="none" strike="noStrike" cap="none">
              <a:solidFill>
                <a:srgbClr val="000000"/>
              </a:solidFill>
              <a:latin typeface="Arial"/>
              <a:ea typeface="Arial"/>
              <a:cs typeface="Arial"/>
              <a:sym typeface="Arial"/>
            </a:endParaRPr>
          </a:p>
        </p:txBody>
      </p:sp>
      <p:pic>
        <p:nvPicPr>
          <p:cNvPr id="517" name="Google Shape;517;p19" descr="Immagine che contiene testo, schermata, Carattere, design&#10;&#10;Descrizione generata automaticamente"/>
          <p:cNvPicPr preferRelativeResize="0"/>
          <p:nvPr/>
        </p:nvPicPr>
        <p:blipFill rotWithShape="1">
          <a:blip r:embed="rId3">
            <a:alphaModFix/>
          </a:blip>
          <a:srcRect/>
          <a:stretch/>
        </p:blipFill>
        <p:spPr>
          <a:xfrm>
            <a:off x="4041111" y="634352"/>
            <a:ext cx="4109776" cy="5589295"/>
          </a:xfrm>
          <a:prstGeom prst="rect">
            <a:avLst/>
          </a:prstGeom>
          <a:noFill/>
          <a:ln>
            <a:noFill/>
          </a:ln>
        </p:spPr>
      </p:pic>
      <p:sp>
        <p:nvSpPr>
          <p:cNvPr id="518" name="Google Shape;518;p19"/>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cxnSp>
        <p:nvCxnSpPr>
          <p:cNvPr id="524" name="Google Shape;524;p20"/>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525" name="Google Shape;52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526" name="Google Shape;526;p20"/>
          <p:cNvSpPr txBox="1"/>
          <p:nvPr/>
        </p:nvSpPr>
        <p:spPr>
          <a:xfrm>
            <a:off x="1327556" y="-249121"/>
            <a:ext cx="9395715"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1C6FAA"/>
              </a:buClr>
              <a:buSzPts val="2400"/>
              <a:buFont typeface="Calibri"/>
              <a:buNone/>
            </a:pPr>
            <a:r>
              <a:rPr lang="en-US" sz="2400" b="1" i="0" u="none" strike="noStrike" cap="none">
                <a:solidFill>
                  <a:srgbClr val="1C6FAA"/>
                </a:solidFill>
                <a:latin typeface="Calibri"/>
                <a:ea typeface="Calibri"/>
                <a:cs typeface="Calibri"/>
                <a:sym typeface="Calibri"/>
              </a:rPr>
              <a:t>OTHER APPROACHES: SELECTOR SYNTAX</a:t>
            </a:r>
            <a:endParaRPr sz="1400" b="0" i="0" u="none" strike="noStrike" cap="none">
              <a:solidFill>
                <a:srgbClr val="000000"/>
              </a:solidFill>
              <a:latin typeface="Arial"/>
              <a:ea typeface="Arial"/>
              <a:cs typeface="Arial"/>
              <a:sym typeface="Arial"/>
            </a:endParaRPr>
          </a:p>
        </p:txBody>
      </p:sp>
      <p:sp>
        <p:nvSpPr>
          <p:cNvPr id="527" name="Google Shape;527;p20"/>
          <p:cNvSpPr txBox="1"/>
          <p:nvPr/>
        </p:nvSpPr>
        <p:spPr>
          <a:xfrm>
            <a:off x="330467" y="734030"/>
            <a:ext cx="11531065" cy="6001603"/>
          </a:xfrm>
          <a:prstGeom prst="rect">
            <a:avLst/>
          </a:prstGeom>
          <a:noFill/>
          <a:ln>
            <a:noFill/>
          </a:ln>
        </p:spPr>
        <p:txBody>
          <a:bodyPr spcFirstLastPara="1" wrap="square" lIns="91425" tIns="45700" rIns="91425" bIns="45700" anchor="t" anchorCtr="0">
            <a:spAutoFit/>
          </a:bodyPr>
          <a:lstStyle/>
          <a:p>
            <a:pPr marL="457200" indent="-457200" algn="just">
              <a:buClr>
                <a:srgbClr val="1C6FAA"/>
              </a:buClr>
              <a:buSzPts val="2400"/>
              <a:buFont typeface="Calibri"/>
              <a:buAutoNum type="arabicPeriod" startAt="2"/>
            </a:pPr>
            <a:r>
              <a:rPr lang="en-US" sz="2400" b="1" i="0" u="none" strike="noStrike" cap="none" dirty="0">
                <a:solidFill>
                  <a:srgbClr val="1C6FAA"/>
                </a:solidFill>
                <a:latin typeface="Arial"/>
                <a:ea typeface="Arial"/>
                <a:cs typeface="Arial"/>
                <a:sym typeface="Arial"/>
              </a:rPr>
              <a:t>Ownership Discovery: </a:t>
            </a:r>
            <a:r>
              <a:rPr lang="en-US" sz="2400" b="0" i="0" u="none" strike="noStrike" cap="none" dirty="0">
                <a:solidFill>
                  <a:schemeClr val="dk1"/>
                </a:solidFill>
                <a:latin typeface="Arial"/>
                <a:ea typeface="Arial"/>
                <a:cs typeface="Arial"/>
                <a:sym typeface="Arial"/>
              </a:rPr>
              <a:t>The flow begins with the client requesting a specific resource from the provider. Once the provider identifies an owner willing to provide that resource, a notification is sent to the client, providing information about the owner and the type of available resource. At this point, the client can determine the type of selector to use based on the identified owner.</a:t>
            </a:r>
            <a:r>
              <a:rPr lang="en-US" sz="2400" dirty="0">
                <a:solidFill>
                  <a:schemeClr val="dk1"/>
                </a:solidFill>
              </a:rPr>
              <a:t> </a:t>
            </a:r>
            <a:endParaRPr lang="en-US" b="0" i="0" u="none" strike="noStrike" cap="none" dirty="0">
              <a:solidFill>
                <a:schemeClr val="dk1"/>
              </a:solidFill>
              <a:latin typeface="Arial"/>
              <a:ea typeface="Arial"/>
              <a:cs typeface="Arial"/>
            </a:endParaRPr>
          </a:p>
          <a:p>
            <a:pPr marL="457200" marR="0" lvl="1" indent="0" algn="just"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Arial"/>
                <a:ea typeface="Arial"/>
                <a:cs typeface="Arial"/>
                <a:sym typeface="Arial"/>
              </a:rPr>
              <a:t>However, it's important to note that in an architecture where the client does not have direct access to the data (such as a web architecture), obtaining the ownership selector requires an additional HTTP call to the owner's servers. This introduces potential latency issues and adds complexity to the overall process.</a:t>
            </a:r>
            <a:endParaRPr sz="2400" b="1" i="0" u="none" strike="noStrike" cap="none" dirty="0">
              <a:solidFill>
                <a:schemeClr val="dk1"/>
              </a:solidFill>
              <a:latin typeface="Arial"/>
              <a:ea typeface="Arial"/>
              <a:cs typeface="Arial"/>
              <a:sym typeface="Arial"/>
            </a:endParaRPr>
          </a:p>
          <a:p>
            <a:pPr marL="457200" marR="0" lvl="0" indent="-457200" algn="just" rtl="0">
              <a:lnSpc>
                <a:spcPct val="100000"/>
              </a:lnSpc>
              <a:spcBef>
                <a:spcPts val="0"/>
              </a:spcBef>
              <a:spcAft>
                <a:spcPts val="0"/>
              </a:spcAft>
              <a:buClr>
                <a:srgbClr val="1C6FAA"/>
              </a:buClr>
              <a:buSzPts val="2400"/>
              <a:buFont typeface="Calibri"/>
              <a:buAutoNum type="arabicPeriod" startAt="2"/>
            </a:pPr>
            <a:r>
              <a:rPr lang="en-US" sz="2400" b="1" i="0" u="none" strike="noStrike" cap="none" dirty="0">
                <a:solidFill>
                  <a:srgbClr val="1C6FAA"/>
                </a:solidFill>
                <a:latin typeface="Arial"/>
                <a:ea typeface="Arial"/>
                <a:cs typeface="Arial"/>
                <a:sym typeface="Arial"/>
              </a:rPr>
              <a:t>Data Model Derivation: </a:t>
            </a:r>
            <a:r>
              <a:rPr lang="en-US" sz="2400" b="0" i="0" u="none" strike="noStrike" cap="none" dirty="0">
                <a:solidFill>
                  <a:schemeClr val="dk1"/>
                </a:solidFill>
                <a:latin typeface="Arial"/>
                <a:ea typeface="Arial"/>
                <a:cs typeface="Arial"/>
                <a:sym typeface="Arial"/>
              </a:rPr>
              <a:t>Another approach is to derive the selector's data model from the provider's response to a client's "get" request for a list of available resources. By examining the structure and attributes of the response, the client can construct the selector based on the derived data model, ensuring compatibility and correct resource selection.</a:t>
            </a:r>
            <a:endParaRPr sz="1400" b="0" i="0" u="none" strike="noStrike" cap="none" dirty="0">
              <a:latin typeface="Arial"/>
              <a:ea typeface="Arial"/>
              <a:cs typeface="Arial"/>
              <a:sym typeface="Arial"/>
            </a:endParaRPr>
          </a:p>
          <a:p>
            <a:pPr marL="457200" marR="0" lvl="0" indent="-30480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Arial"/>
              <a:ea typeface="Arial"/>
              <a:cs typeface="Arial"/>
              <a:sym typeface="Arial"/>
            </a:endParaRPr>
          </a:p>
          <a:p>
            <a:pPr marL="457200" marR="0" lvl="0" indent="-30480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Arial"/>
              <a:ea typeface="Arial"/>
              <a:cs typeface="Arial"/>
              <a:sym typeface="Arial"/>
            </a:endParaRPr>
          </a:p>
        </p:txBody>
      </p:sp>
      <p:sp>
        <p:nvSpPr>
          <p:cNvPr id="528" name="Google Shape;528;p20"/>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g258c30832ec_1_0"/>
          <p:cNvCxnSpPr/>
          <p:nvPr/>
        </p:nvCxnSpPr>
        <p:spPr>
          <a:xfrm>
            <a:off x="259882" y="6385225"/>
            <a:ext cx="11531100" cy="0"/>
          </a:xfrm>
          <a:prstGeom prst="straightConnector1">
            <a:avLst/>
          </a:prstGeom>
          <a:noFill/>
          <a:ln w="76200" cap="flat" cmpd="sng">
            <a:solidFill>
              <a:srgbClr val="1C6FAA"/>
            </a:solidFill>
            <a:prstDash val="solid"/>
            <a:miter lim="800000"/>
            <a:headEnd type="none" w="sm" len="sm"/>
            <a:tailEnd type="none" w="sm" len="sm"/>
          </a:ln>
        </p:spPr>
      </p:cxnSp>
      <p:sp>
        <p:nvSpPr>
          <p:cNvPr id="294" name="Google Shape;294;g258c30832ec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295" name="Google Shape;295;g258c30832ec_1_0"/>
          <p:cNvSpPr txBox="1"/>
          <p:nvPr/>
        </p:nvSpPr>
        <p:spPr>
          <a:xfrm>
            <a:off x="259881" y="6414101"/>
            <a:ext cx="2743200" cy="306000"/>
          </a:xfrm>
          <a:prstGeom prst="rect">
            <a:avLst/>
          </a:prstGeom>
          <a:noFill/>
          <a:ln>
            <a:noFill/>
          </a:ln>
        </p:spPr>
        <p:txBody>
          <a:bodyPr spcFirstLastPara="1" wrap="square" lIns="91425" tIns="45700" rIns="91425" bIns="45700" anchor="ctr" anchorCtr="0">
            <a:normAutofit fontScale="92500"/>
          </a:bodyPr>
          <a:lstStyle/>
          <a:p>
            <a:pPr>
              <a:lnSpc>
                <a:spcPct val="90000"/>
              </a:lnSpc>
            </a:pPr>
            <a:r>
              <a:rPr lang="en-US" dirty="0">
                <a:solidFill>
                  <a:srgbClr val="AEABAB"/>
                </a:solidFill>
                <a:latin typeface="Calibri"/>
                <a:cs typeface="Calibri"/>
                <a:sym typeface="Calibri"/>
              </a:rPr>
              <a:t>Francesco Cappa, Stefano </a:t>
            </a:r>
            <a:r>
              <a:rPr lang="en-US" dirty="0" err="1">
                <a:solidFill>
                  <a:srgbClr val="AEABAB"/>
                </a:solidFill>
                <a:latin typeface="Calibri"/>
                <a:cs typeface="Calibri"/>
                <a:sym typeface="Calibri"/>
              </a:rPr>
              <a:t>Galantino</a:t>
            </a:r>
            <a:endParaRPr lang="en-US" dirty="0" err="1"/>
          </a:p>
        </p:txBody>
      </p:sp>
      <p:sp>
        <p:nvSpPr>
          <p:cNvPr id="296" name="Google Shape;296;g258c30832ec_1_0"/>
          <p:cNvSpPr txBox="1"/>
          <p:nvPr/>
        </p:nvSpPr>
        <p:spPr>
          <a:xfrm>
            <a:off x="-3125001" y="-126107"/>
            <a:ext cx="10555800" cy="1443900"/>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1C6FAA"/>
              </a:buClr>
              <a:buSzPts val="3600"/>
              <a:buFont typeface="Calibri"/>
              <a:buNone/>
            </a:pPr>
            <a:r>
              <a:rPr lang="en-US" sz="3600" b="1">
                <a:solidFill>
                  <a:srgbClr val="1C6FAA"/>
                </a:solidFill>
                <a:latin typeface="Calibri"/>
                <a:ea typeface="Calibri"/>
                <a:cs typeface="Calibri"/>
                <a:sym typeface="Calibri"/>
              </a:rPr>
              <a:t>Terminology</a:t>
            </a:r>
            <a:endParaRPr sz="1400" b="0" i="0" u="none" strike="noStrike" cap="none">
              <a:solidFill>
                <a:srgbClr val="000000"/>
              </a:solidFill>
              <a:latin typeface="Arial"/>
              <a:ea typeface="Arial"/>
              <a:cs typeface="Arial"/>
              <a:sym typeface="Arial"/>
            </a:endParaRPr>
          </a:p>
        </p:txBody>
      </p:sp>
      <p:sp>
        <p:nvSpPr>
          <p:cNvPr id="297" name="Google Shape;297;g258c30832ec_1_0"/>
          <p:cNvSpPr txBox="1"/>
          <p:nvPr/>
        </p:nvSpPr>
        <p:spPr>
          <a:xfrm>
            <a:off x="648805" y="1317682"/>
            <a:ext cx="10510800" cy="3046948"/>
          </a:xfrm>
          <a:prstGeom prst="rect">
            <a:avLst/>
          </a:prstGeom>
          <a:noFill/>
          <a:ln>
            <a:noFill/>
          </a:ln>
        </p:spPr>
        <p:txBody>
          <a:bodyPr spcFirstLastPara="1" wrap="square" lIns="91425" tIns="45700" rIns="91425" bIns="45700" anchor="t" anchorCtr="0">
            <a:spAutoFit/>
          </a:bodyPr>
          <a:lstStyle/>
          <a:p>
            <a:pPr marL="342900" indent="-342900" algn="just">
              <a:buClr>
                <a:schemeClr val="dk1"/>
              </a:buClr>
              <a:buSzPts val="2400"/>
              <a:buFont typeface="Arial"/>
              <a:buChar char="•"/>
            </a:pPr>
            <a:r>
              <a:rPr lang="en-US" sz="2400" b="1" dirty="0">
                <a:solidFill>
                  <a:schemeClr val="dk1"/>
                </a:solidFill>
              </a:rPr>
              <a:t>Provider</a:t>
            </a:r>
            <a:r>
              <a:rPr lang="en-US" sz="2400" dirty="0">
                <a:solidFill>
                  <a:schemeClr val="dk1"/>
                </a:solidFill>
              </a:rPr>
              <a:t>: entity that advertises and offers </a:t>
            </a:r>
            <a:r>
              <a:rPr lang="en-US" sz="2400" u="sng" dirty="0">
                <a:solidFill>
                  <a:schemeClr val="dk1"/>
                </a:solidFill>
              </a:rPr>
              <a:t>resources</a:t>
            </a:r>
          </a:p>
          <a:p>
            <a:pPr marL="0" marR="0" lvl="0" indent="0" algn="just" rtl="0">
              <a:lnSpc>
                <a:spcPct val="100000"/>
              </a:lnSpc>
              <a:spcBef>
                <a:spcPts val="0"/>
              </a:spcBef>
              <a:spcAft>
                <a:spcPts val="0"/>
              </a:spcAft>
              <a:buNone/>
            </a:pPr>
            <a:endParaRPr sz="2400">
              <a:solidFill>
                <a:schemeClr val="dk1"/>
              </a:solidFill>
            </a:endParaRPr>
          </a:p>
          <a:p>
            <a:pPr marL="342900" indent="-342900" algn="just">
              <a:buClr>
                <a:schemeClr val="dk1"/>
              </a:buClr>
              <a:buSzPts val="2400"/>
              <a:buFont typeface="Arial"/>
              <a:buChar char="•"/>
            </a:pPr>
            <a:r>
              <a:rPr lang="en-US" sz="2400" b="1" dirty="0">
                <a:solidFill>
                  <a:schemeClr val="dk1"/>
                </a:solidFill>
              </a:rPr>
              <a:t>Consumer</a:t>
            </a:r>
            <a:r>
              <a:rPr lang="en-US" sz="2400" dirty="0">
                <a:solidFill>
                  <a:schemeClr val="dk1"/>
                </a:solidFill>
              </a:rPr>
              <a:t>: entity that looks for specific </a:t>
            </a:r>
            <a:r>
              <a:rPr lang="en-US" sz="2400" u="sng" dirty="0">
                <a:solidFill>
                  <a:schemeClr val="dk1"/>
                </a:solidFill>
              </a:rPr>
              <a:t>resources</a:t>
            </a:r>
            <a:r>
              <a:rPr lang="en-US" sz="2400" dirty="0">
                <a:solidFill>
                  <a:schemeClr val="dk1"/>
                </a:solidFill>
              </a:rPr>
              <a:t>, discovers offering providers and possibly negotiates those </a:t>
            </a:r>
            <a:r>
              <a:rPr lang="en-US" sz="2400" u="sng" dirty="0">
                <a:solidFill>
                  <a:schemeClr val="dk1"/>
                </a:solidFill>
              </a:rPr>
              <a:t>resources</a:t>
            </a:r>
          </a:p>
          <a:p>
            <a:pPr marL="342900" indent="-342900" algn="just">
              <a:buClr>
                <a:schemeClr val="dk1"/>
              </a:buClr>
              <a:buSzPts val="2400"/>
              <a:buChar char="•"/>
            </a:pPr>
            <a:endParaRPr lang="en-US" sz="2400" u="none" strike="noStrike" cap="none" dirty="0">
              <a:solidFill>
                <a:schemeClr val="dk1"/>
              </a:solidFill>
              <a:latin typeface="Arial"/>
              <a:ea typeface="Arial"/>
              <a:cs typeface="Arial"/>
            </a:endParaRPr>
          </a:p>
          <a:p>
            <a:pPr marL="342900" indent="-342900" algn="just">
              <a:buClr>
                <a:schemeClr val="dk1"/>
              </a:buClr>
              <a:buSzPts val="2400"/>
              <a:buChar char="•"/>
            </a:pPr>
            <a:r>
              <a:rPr lang="en-US" sz="2400" b="1" dirty="0">
                <a:solidFill>
                  <a:schemeClr val="dk1"/>
                </a:solidFill>
              </a:rPr>
              <a:t>Flavor</a:t>
            </a:r>
            <a:r>
              <a:rPr lang="en-US" sz="2400" dirty="0">
                <a:solidFill>
                  <a:schemeClr val="dk1"/>
                </a:solidFill>
              </a:rPr>
              <a:t>:</a:t>
            </a:r>
            <a:r>
              <a:rPr lang="en-US" sz="2400" b="1" dirty="0">
                <a:solidFill>
                  <a:schemeClr val="dk1"/>
                </a:solidFill>
              </a:rPr>
              <a:t> </a:t>
            </a:r>
            <a:r>
              <a:rPr lang="en-US" sz="2400" dirty="0">
                <a:solidFill>
                  <a:schemeClr val="dk1"/>
                </a:solidFill>
              </a:rPr>
              <a:t>data model provides a structured way to represent and manage different kinds of </a:t>
            </a:r>
            <a:r>
              <a:rPr lang="en-US" sz="2400" u="sng" dirty="0">
                <a:solidFill>
                  <a:schemeClr val="dk1"/>
                </a:solidFill>
              </a:rPr>
              <a:t>resources</a:t>
            </a:r>
            <a:endParaRPr lang="en-US" sz="2400" dirty="0">
              <a:solidFill>
                <a:schemeClr val="dk1"/>
              </a:solidFill>
            </a:endParaRPr>
          </a:p>
          <a:p>
            <a:pPr marL="342900" indent="-190500" algn="just">
              <a:buClr>
                <a:schemeClr val="dk1"/>
              </a:buClr>
              <a:buSzPts val="2400"/>
            </a:pPr>
            <a:endParaRPr lang="en-US" sz="2400" b="1" i="1">
              <a:solidFill>
                <a:schemeClr val="dk1"/>
              </a:solidFill>
            </a:endParaRPr>
          </a:p>
        </p:txBody>
      </p:sp>
      <p:pic>
        <p:nvPicPr>
          <p:cNvPr id="298" name="Google Shape;298;g258c30832ec_1_0" descr="Immagine che contiene Carattere, Elementi grafici, logo, simbolo&#10;&#10;Descrizione generata automaticamente"/>
          <p:cNvPicPr preferRelativeResize="0"/>
          <p:nvPr/>
        </p:nvPicPr>
        <p:blipFill rotWithShape="1">
          <a:blip r:embed="rId3">
            <a:alphaModFix/>
          </a:blip>
          <a:srcRect/>
          <a:stretch/>
        </p:blipFill>
        <p:spPr>
          <a:xfrm>
            <a:off x="8168500" y="75301"/>
            <a:ext cx="3627399" cy="104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cxnSp>
        <p:nvCxnSpPr>
          <p:cNvPr id="304" name="Google Shape;304;p3"/>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305" name="Google Shape;30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306" name="Google Shape;306;p3"/>
          <p:cNvSpPr txBox="1"/>
          <p:nvPr/>
        </p:nvSpPr>
        <p:spPr>
          <a:xfrm>
            <a:off x="818149" y="-249121"/>
            <a:ext cx="10555701"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1C6FAA"/>
              </a:buClr>
              <a:buSzPts val="3600"/>
              <a:buFont typeface="Calibri"/>
              <a:buNone/>
            </a:pPr>
            <a:r>
              <a:rPr lang="en-US" sz="3600" b="1" i="0" u="none" strike="noStrike" cap="none">
                <a:solidFill>
                  <a:srgbClr val="1C6FAA"/>
                </a:solidFill>
                <a:latin typeface="Calibri"/>
                <a:ea typeface="Calibri"/>
                <a:cs typeface="Calibri"/>
                <a:sym typeface="Calibri"/>
              </a:rPr>
              <a:t>STATE OF THE ART</a:t>
            </a:r>
            <a:endParaRPr sz="1400" b="0" i="0" u="none" strike="noStrike" cap="none">
              <a:solidFill>
                <a:srgbClr val="000000"/>
              </a:solidFill>
              <a:latin typeface="Arial"/>
              <a:ea typeface="Arial"/>
              <a:cs typeface="Arial"/>
              <a:sym typeface="Arial"/>
            </a:endParaRPr>
          </a:p>
        </p:txBody>
      </p:sp>
      <p:sp>
        <p:nvSpPr>
          <p:cNvPr id="307" name="Google Shape;307;p3"/>
          <p:cNvSpPr txBox="1"/>
          <p:nvPr/>
        </p:nvSpPr>
        <p:spPr>
          <a:xfrm>
            <a:off x="770019" y="890337"/>
            <a:ext cx="10510788" cy="489364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Different companies provide documentation on their functionalities for </a:t>
            </a:r>
            <a:r>
              <a:rPr lang="en-US" sz="2400" b="1" i="0" u="none" strike="noStrike" cap="none">
                <a:solidFill>
                  <a:schemeClr val="dk1"/>
                </a:solidFill>
                <a:latin typeface="Arial"/>
                <a:ea typeface="Arial"/>
                <a:cs typeface="Arial"/>
                <a:sym typeface="Arial"/>
              </a:rPr>
              <a:t>resource selection</a:t>
            </a:r>
            <a:r>
              <a:rPr lang="en-US" sz="2400" b="0" i="0" u="none" strike="noStrike" cap="none">
                <a:solidFill>
                  <a:schemeClr val="dk1"/>
                </a:solidFill>
                <a:latin typeface="Arial"/>
                <a:ea typeface="Arial"/>
                <a:cs typeface="Arial"/>
                <a:sym typeface="Arial"/>
              </a:rPr>
              <a:t>, </a:t>
            </a:r>
            <a:r>
              <a:rPr lang="en-US" sz="2400" b="1" i="0" u="none" strike="noStrike" cap="none">
                <a:solidFill>
                  <a:schemeClr val="dk1"/>
                </a:solidFill>
                <a:latin typeface="Arial"/>
                <a:ea typeface="Arial"/>
                <a:cs typeface="Arial"/>
                <a:sym typeface="Arial"/>
              </a:rPr>
              <a:t>reservation </a:t>
            </a:r>
            <a:r>
              <a:rPr lang="en-US" sz="2400" b="0" i="0" u="none" strike="noStrike" cap="none">
                <a:solidFill>
                  <a:schemeClr val="dk1"/>
                </a:solidFill>
                <a:latin typeface="Arial"/>
                <a:ea typeface="Arial"/>
                <a:cs typeface="Arial"/>
                <a:sym typeface="Arial"/>
              </a:rPr>
              <a:t>and </a:t>
            </a:r>
            <a:r>
              <a:rPr lang="en-US" sz="2400" b="1" i="0" u="none" strike="noStrike" cap="none">
                <a:solidFill>
                  <a:schemeClr val="dk1"/>
                </a:solidFill>
                <a:latin typeface="Arial"/>
                <a:ea typeface="Arial"/>
                <a:cs typeface="Arial"/>
                <a:sym typeface="Arial"/>
              </a:rPr>
              <a:t>purchase</a:t>
            </a:r>
            <a:r>
              <a:rPr lang="en-US" sz="2400" b="0" i="0" u="none" strike="noStrike" cap="none">
                <a:solidFill>
                  <a:schemeClr val="dk1"/>
                </a:solidFill>
                <a:latin typeface="Arial"/>
                <a:ea typeface="Arial"/>
                <a:cs typeface="Arial"/>
                <a:sym typeface="Arial"/>
              </a:rPr>
              <a:t>: </a:t>
            </a:r>
            <a:endParaRPr sz="2400" b="0" i="0" u="none" strike="noStrike" cap="none">
              <a:solidFill>
                <a:schemeClr val="dk1"/>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400"/>
              <a:buFont typeface="Arial"/>
              <a:buNone/>
            </a:pPr>
            <a:endParaRPr sz="2400" b="1" i="1" u="none" strike="noStrike" cap="none">
              <a:solidFill>
                <a:schemeClr val="dk1"/>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2400"/>
              <a:buFont typeface="Courier New"/>
              <a:buChar char="o"/>
            </a:pPr>
            <a:r>
              <a:rPr lang="en-US" sz="2400" b="1" i="1" u="none" strike="noStrike" cap="none">
                <a:solidFill>
                  <a:schemeClr val="dk1"/>
                </a:solidFill>
                <a:latin typeface="Arial"/>
                <a:ea typeface="Arial"/>
                <a:cs typeface="Arial"/>
                <a:sym typeface="Arial"/>
              </a:rPr>
              <a:t>Online Services: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400"/>
              <a:buFont typeface="Arial"/>
              <a:buNone/>
            </a:pPr>
            <a:endParaRPr sz="2400" b="1" i="1" u="none" strike="noStrike" cap="none">
              <a:solidFill>
                <a:schemeClr val="dk1"/>
              </a:solidFill>
              <a:latin typeface="Arial"/>
              <a:ea typeface="Arial"/>
              <a:cs typeface="Arial"/>
              <a:sym typeface="Arial"/>
            </a:endParaRPr>
          </a:p>
          <a:p>
            <a:pPr marL="1257300" marR="0" lvl="2" indent="-342900" algn="l" rtl="0">
              <a:lnSpc>
                <a:spcPct val="100000"/>
              </a:lnSpc>
              <a:spcBef>
                <a:spcPts val="0"/>
              </a:spcBef>
              <a:spcAft>
                <a:spcPts val="0"/>
              </a:spcAft>
              <a:buClr>
                <a:schemeClr val="dk1"/>
              </a:buClr>
              <a:buSzPts val="2400"/>
              <a:buFont typeface="Courier New"/>
              <a:buChar char="o"/>
            </a:pPr>
            <a:r>
              <a:rPr lang="en-US" sz="2400" b="1" i="0" u="none" strike="noStrike" cap="none">
                <a:solidFill>
                  <a:schemeClr val="dk1"/>
                </a:solidFill>
                <a:latin typeface="Arial"/>
                <a:ea typeface="Arial"/>
                <a:cs typeface="Arial"/>
                <a:sym typeface="Arial"/>
              </a:rPr>
              <a:t>Booking</a:t>
            </a:r>
            <a:endParaRPr sz="1400" b="0" i="0" u="none" strike="noStrike" cap="none">
              <a:solidFill>
                <a:srgbClr val="000000"/>
              </a:solidFill>
              <a:latin typeface="Arial"/>
              <a:ea typeface="Arial"/>
              <a:cs typeface="Arial"/>
              <a:sym typeface="Arial"/>
            </a:endParaRPr>
          </a:p>
          <a:p>
            <a:pPr marL="1257300" marR="0" lvl="2" indent="-342900" algn="l" rtl="0">
              <a:lnSpc>
                <a:spcPct val="100000"/>
              </a:lnSpc>
              <a:spcBef>
                <a:spcPts val="0"/>
              </a:spcBef>
              <a:spcAft>
                <a:spcPts val="0"/>
              </a:spcAft>
              <a:buClr>
                <a:schemeClr val="dk1"/>
              </a:buClr>
              <a:buSzPts val="2400"/>
              <a:buFont typeface="Courier New"/>
              <a:buChar char="o"/>
            </a:pPr>
            <a:r>
              <a:rPr lang="en-US" sz="2400" b="1" i="0" u="none" strike="noStrike" cap="none">
                <a:solidFill>
                  <a:schemeClr val="dk1"/>
                </a:solidFill>
                <a:latin typeface="Arial"/>
                <a:ea typeface="Arial"/>
                <a:cs typeface="Arial"/>
                <a:sym typeface="Arial"/>
              </a:rPr>
              <a:t>Ticketmaster</a:t>
            </a:r>
            <a:endParaRPr sz="1400" b="0" i="0" u="none" strike="noStrike" cap="none">
              <a:solidFill>
                <a:srgbClr val="000000"/>
              </a:solidFill>
              <a:latin typeface="Arial"/>
              <a:ea typeface="Arial"/>
              <a:cs typeface="Arial"/>
              <a:sym typeface="Arial"/>
            </a:endParaRPr>
          </a:p>
          <a:p>
            <a:pPr marL="1257300" marR="0" lvl="2" indent="-342900" algn="l" rtl="0">
              <a:lnSpc>
                <a:spcPct val="100000"/>
              </a:lnSpc>
              <a:spcBef>
                <a:spcPts val="0"/>
              </a:spcBef>
              <a:spcAft>
                <a:spcPts val="0"/>
              </a:spcAft>
              <a:buClr>
                <a:schemeClr val="dk1"/>
              </a:buClr>
              <a:buSzPts val="2400"/>
              <a:buFont typeface="Courier New"/>
              <a:buChar char="o"/>
            </a:pPr>
            <a:r>
              <a:rPr lang="en-US" sz="2400" b="1" i="1"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400"/>
              <a:buFont typeface="Arial"/>
              <a:buNone/>
            </a:pPr>
            <a:endParaRPr sz="2400" b="0" i="1" u="sng" strike="noStrike" cap="none">
              <a:solidFill>
                <a:schemeClr val="dk1"/>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Each platform has its own technical documentation, which explains the specific details of the </a:t>
            </a:r>
            <a:r>
              <a:rPr lang="en-US" sz="2400" b="0" i="0" u="sng" strike="noStrike" cap="none">
                <a:solidFill>
                  <a:schemeClr val="dk1"/>
                </a:solidFill>
                <a:latin typeface="Arial"/>
                <a:ea typeface="Arial"/>
                <a:cs typeface="Arial"/>
                <a:sym typeface="Arial"/>
              </a:rPr>
              <a:t>workflows</a:t>
            </a:r>
            <a:r>
              <a:rPr lang="en-US" sz="2400" b="0" i="0" u="none" strike="noStrike" cap="none">
                <a:solidFill>
                  <a:schemeClr val="dk1"/>
                </a:solidFill>
                <a:latin typeface="Arial"/>
                <a:ea typeface="Arial"/>
                <a:cs typeface="Arial"/>
                <a:sym typeface="Arial"/>
              </a:rPr>
              <a:t> used by these companies.</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1" i="1" u="none" strike="noStrike" cap="none">
              <a:solidFill>
                <a:schemeClr val="dk1"/>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400"/>
              <a:buFont typeface="Arial"/>
              <a:buNone/>
            </a:pPr>
            <a:r>
              <a:rPr lang="en-US" sz="2400" b="1" i="1"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Link to the State of the Art Doc</a:t>
            </a:r>
            <a:endParaRPr sz="2400" b="1" i="1" u="none" strike="noStrike" cap="none">
              <a:solidFill>
                <a:schemeClr val="dk1"/>
              </a:solidFill>
              <a:latin typeface="Arial"/>
              <a:ea typeface="Arial"/>
              <a:cs typeface="Arial"/>
              <a:sym typeface="Arial"/>
            </a:endParaRPr>
          </a:p>
        </p:txBody>
      </p:sp>
      <p:sp>
        <p:nvSpPr>
          <p:cNvPr id="308" name="Google Shape;308;p3"/>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77500" lnSpcReduction="20000"/>
          </a:bodyPr>
          <a:lstStyle/>
          <a:p>
            <a:pPr>
              <a:lnSpc>
                <a:spcPct val="90000"/>
              </a:lnSpc>
            </a:pPr>
            <a:r>
              <a:rPr lang="en-US" sz="1500" b="0" i="0" u="none" strike="noStrike" cap="none" dirty="0">
                <a:solidFill>
                  <a:srgbClr val="AEABAB"/>
                </a:solidFill>
                <a:ea typeface="Calibri"/>
                <a:sym typeface="Calibri"/>
              </a:rPr>
              <a:t>Francesco Cappa</a:t>
            </a:r>
            <a:r>
              <a:rPr lang="en-US" sz="1500" dirty="0">
                <a:solidFill>
                  <a:srgbClr val="AEABAB"/>
                </a:solidFill>
                <a:ea typeface="Calibri"/>
                <a:sym typeface="Calibri"/>
              </a:rPr>
              <a:t>, Stefano </a:t>
            </a:r>
            <a:r>
              <a:rPr lang="en-US" sz="1500" dirty="0" err="1">
                <a:solidFill>
                  <a:srgbClr val="AEABAB"/>
                </a:solidFill>
                <a:ea typeface="Calibri"/>
                <a:sym typeface="Calibri"/>
              </a:rPr>
              <a:t>Galantino</a:t>
            </a:r>
            <a:endParaRPr lang="en-US" sz="1500" dirty="0" err="1">
              <a:solidFill>
                <a:srgbClr val="AEABAB"/>
              </a:solidFill>
              <a:ea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cxnSp>
        <p:nvCxnSpPr>
          <p:cNvPr id="314" name="Google Shape;314;p4"/>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315" name="Google Shape;3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316" name="Google Shape;316;p4"/>
          <p:cNvSpPr txBox="1"/>
          <p:nvPr/>
        </p:nvSpPr>
        <p:spPr>
          <a:xfrm>
            <a:off x="1002606" y="-24291"/>
            <a:ext cx="5361215" cy="994130"/>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1C6FAA"/>
              </a:buClr>
              <a:buSzPts val="3600"/>
              <a:buFont typeface="Calibri"/>
              <a:buNone/>
            </a:pPr>
            <a:r>
              <a:rPr lang="en-US" sz="3600" b="1" i="0" u="none" strike="noStrike" cap="none">
                <a:solidFill>
                  <a:srgbClr val="1C6FAA"/>
                </a:solidFill>
                <a:latin typeface="Calibri"/>
                <a:ea typeface="Calibri"/>
                <a:cs typeface="Calibri"/>
                <a:sym typeface="Calibri"/>
              </a:rPr>
              <a:t>REAR MAIN WORKFLOW</a:t>
            </a:r>
            <a:endParaRPr sz="1400" b="0" i="0" u="none" strike="noStrike" cap="none">
              <a:solidFill>
                <a:srgbClr val="000000"/>
              </a:solidFill>
              <a:latin typeface="Arial"/>
              <a:ea typeface="Arial"/>
              <a:cs typeface="Arial"/>
              <a:sym typeface="Arial"/>
            </a:endParaRPr>
          </a:p>
        </p:txBody>
      </p:sp>
      <p:sp>
        <p:nvSpPr>
          <p:cNvPr id="317" name="Google Shape;317;p4"/>
          <p:cNvSpPr txBox="1"/>
          <p:nvPr/>
        </p:nvSpPr>
        <p:spPr>
          <a:xfrm>
            <a:off x="401052" y="1476950"/>
            <a:ext cx="6564322" cy="5078273"/>
          </a:xfrm>
          <a:prstGeom prst="rect">
            <a:avLst/>
          </a:prstGeom>
          <a:noFill/>
          <a:ln>
            <a:noFill/>
          </a:ln>
        </p:spPr>
        <p:txBody>
          <a:bodyPr spcFirstLastPara="1" wrap="square" lIns="91425" tIns="45700" rIns="91425" bIns="45700" anchor="t" anchorCtr="0">
            <a:spAutoFit/>
          </a:bodyPr>
          <a:lstStyle/>
          <a:p>
            <a:pPr marL="457200" indent="-457200" algn="just">
              <a:buClr>
                <a:schemeClr val="dk1"/>
              </a:buClr>
              <a:buSzPts val="2400"/>
              <a:buFont typeface="Calibri"/>
              <a:buAutoNum type="arabicPeriod"/>
            </a:pPr>
            <a:r>
              <a:rPr lang="en-US" sz="1800" b="0" i="0" u="none" strike="noStrike" cap="none" dirty="0">
                <a:solidFill>
                  <a:schemeClr val="dk1"/>
                </a:solidFill>
                <a:latin typeface="Arial"/>
                <a:ea typeface="Arial"/>
                <a:cs typeface="Arial"/>
                <a:sym typeface="Arial"/>
              </a:rPr>
              <a:t>Customer asks for the list of </a:t>
            </a:r>
            <a:r>
              <a:rPr lang="en-US" sz="1800" dirty="0">
                <a:solidFill>
                  <a:schemeClr val="dk1"/>
                </a:solidFill>
              </a:rPr>
              <a:t>flavors</a:t>
            </a:r>
            <a:r>
              <a:rPr lang="en-US" sz="1800" b="0" i="0" u="none" strike="noStrike" cap="none" dirty="0">
                <a:solidFill>
                  <a:schemeClr val="dk1"/>
                </a:solidFill>
                <a:latin typeface="Arial"/>
                <a:ea typeface="Arial"/>
                <a:cs typeface="Arial"/>
                <a:sym typeface="Arial"/>
              </a:rPr>
              <a:t> (</a:t>
            </a:r>
            <a:r>
              <a:rPr lang="en-US" sz="1800" b="0" i="0" u="sng" strike="noStrike" cap="none" dirty="0">
                <a:solidFill>
                  <a:schemeClr val="dk1"/>
                </a:solidFill>
                <a:latin typeface="Arial"/>
                <a:ea typeface="Arial"/>
                <a:cs typeface="Arial"/>
                <a:sym typeface="Arial"/>
              </a:rPr>
              <a:t>optional</a:t>
            </a:r>
            <a:r>
              <a:rPr lang="en-US" sz="1800" b="0" i="0" u="none" strike="noStrike" cap="none" dirty="0">
                <a:solidFill>
                  <a:schemeClr val="dk1"/>
                </a:solidFill>
                <a:latin typeface="Arial"/>
                <a:ea typeface="Arial"/>
                <a:cs typeface="Arial"/>
                <a:sym typeface="Arial"/>
              </a:rPr>
              <a:t>: selector for a certain amount of CPU, RAM, etc.)</a:t>
            </a:r>
            <a:r>
              <a:rPr lang="en-US" sz="1800" dirty="0">
                <a:solidFill>
                  <a:schemeClr val="dk1"/>
                </a:solidFill>
              </a:rPr>
              <a:t> through the LIST_FLAVORS message.</a:t>
            </a:r>
            <a:endParaRPr lang="en-US" sz="1800" b="0" i="0" u="none" strike="noStrike" cap="none">
              <a:solidFill>
                <a:schemeClr val="dk1"/>
              </a:solidFill>
              <a:latin typeface="Arial"/>
              <a:ea typeface="Arial"/>
              <a:cs typeface="Arial"/>
            </a:endParaRPr>
          </a:p>
          <a:p>
            <a:pPr marL="457200" indent="-457200" algn="just">
              <a:buClr>
                <a:schemeClr val="dk1"/>
              </a:buClr>
              <a:buSzPts val="2400"/>
              <a:buFont typeface="Calibri"/>
              <a:buAutoNum type="arabicPeriod"/>
            </a:pPr>
            <a:r>
              <a:rPr lang="en-US" sz="1800" b="0" i="0" u="none" strike="noStrike" cap="none" dirty="0">
                <a:solidFill>
                  <a:schemeClr val="dk1"/>
                </a:solidFill>
                <a:latin typeface="Arial"/>
                <a:ea typeface="Arial"/>
                <a:cs typeface="Arial"/>
                <a:sym typeface="Arial"/>
              </a:rPr>
              <a:t>Producer returns the </a:t>
            </a:r>
            <a:r>
              <a:rPr lang="en-US" sz="1800" dirty="0">
                <a:solidFill>
                  <a:schemeClr val="dk1"/>
                </a:solidFill>
              </a:rPr>
              <a:t>list of flavors that matches the consumer request.</a:t>
            </a:r>
            <a:endParaRPr lang="en-US" sz="1800" b="0" i="0" u="none" strike="noStrike" cap="none" dirty="0">
              <a:solidFill>
                <a:schemeClr val="dk1"/>
              </a:solidFill>
              <a:latin typeface="Arial"/>
              <a:ea typeface="Arial"/>
              <a:cs typeface="Arial"/>
            </a:endParaRPr>
          </a:p>
          <a:p>
            <a:pPr marL="457200" indent="-457200" algn="just">
              <a:buClr>
                <a:schemeClr val="dk1"/>
              </a:buClr>
              <a:buSzPts val="2400"/>
              <a:buFont typeface="Calibri"/>
              <a:buAutoNum type="arabicPeriod"/>
            </a:pPr>
            <a:r>
              <a:rPr lang="en-US" sz="1800" dirty="0">
                <a:solidFill>
                  <a:schemeClr val="dk1"/>
                </a:solidFill>
              </a:rPr>
              <a:t>Consumer pick one flavor by its ID and start to reserve it through the RESERVE_FLAVOR message.</a:t>
            </a:r>
            <a:endParaRPr lang="en-US" sz="1800" b="0" i="0" u="none" strike="noStrike" cap="none" dirty="0">
              <a:solidFill>
                <a:schemeClr val="dk1"/>
              </a:solidFill>
              <a:latin typeface="Arial"/>
              <a:ea typeface="Arial"/>
              <a:cs typeface="Arial"/>
            </a:endParaRPr>
          </a:p>
          <a:p>
            <a:pPr marL="457200" indent="-457200" algn="just">
              <a:buClr>
                <a:schemeClr val="dk1"/>
              </a:buClr>
              <a:buSzPts val="2400"/>
              <a:buFont typeface="Calibri"/>
              <a:buAutoNum type="arabicPeriod"/>
            </a:pPr>
            <a:r>
              <a:rPr lang="en-US" sz="1800" b="0" i="0" u="none" strike="noStrike" cap="none" dirty="0">
                <a:solidFill>
                  <a:schemeClr val="dk1"/>
                </a:solidFill>
                <a:latin typeface="Arial"/>
                <a:ea typeface="Arial"/>
                <a:cs typeface="Arial"/>
                <a:sym typeface="Arial"/>
              </a:rPr>
              <a:t>Producer returns the response</a:t>
            </a:r>
            <a:r>
              <a:rPr lang="en-US" sz="1800" dirty="0">
                <a:solidFill>
                  <a:schemeClr val="dk1"/>
                </a:solidFill>
              </a:rPr>
              <a:t>: transaction object which details the potential purchase (info on seller, buyer, negotiated flavor) and a timer to confirm and complete the purchase (TTP).</a:t>
            </a:r>
          </a:p>
          <a:p>
            <a:pPr marL="457200" indent="-457200" algn="just">
              <a:buClr>
                <a:schemeClr val="dk1"/>
              </a:buClr>
              <a:buSzPts val="2400"/>
              <a:buAutoNum type="arabicPeriod"/>
            </a:pPr>
            <a:r>
              <a:rPr lang="en-US" sz="1800" b="0" i="0" u="none" strike="noStrike" cap="none" dirty="0">
                <a:solidFill>
                  <a:schemeClr val="dk1"/>
                </a:solidFill>
                <a:latin typeface="Arial"/>
                <a:ea typeface="Arial"/>
                <a:cs typeface="Arial"/>
                <a:sym typeface="Arial"/>
              </a:rPr>
              <a:t>Customer complete the purchase for the </a:t>
            </a:r>
            <a:r>
              <a:rPr lang="en-US" sz="1800" dirty="0">
                <a:solidFill>
                  <a:schemeClr val="dk1"/>
                </a:solidFill>
              </a:rPr>
              <a:t>Flavor through the PURCHASE_FLAVOR message</a:t>
            </a:r>
            <a:endParaRPr sz="1800" b="0" i="0" u="none" strike="noStrike" cap="none" dirty="0">
              <a:solidFill>
                <a:schemeClr val="dk1"/>
              </a:solidFill>
              <a:latin typeface="Arial"/>
              <a:ea typeface="Arial"/>
              <a:cs typeface="Arial"/>
            </a:endParaRPr>
          </a:p>
          <a:p>
            <a:pPr marL="457200" indent="-457200" algn="just">
              <a:buClr>
                <a:schemeClr val="dk1"/>
              </a:buClr>
              <a:buSzPts val="2400"/>
              <a:buFont typeface="Calibri"/>
              <a:buAutoNum type="arabicPeriod"/>
            </a:pPr>
            <a:r>
              <a:rPr lang="en-US" sz="1800" b="0" i="0" u="none" strike="noStrike" cap="none" dirty="0">
                <a:solidFill>
                  <a:schemeClr val="dk1"/>
                </a:solidFill>
                <a:latin typeface="Arial"/>
                <a:ea typeface="Arial"/>
                <a:cs typeface="Arial"/>
                <a:sym typeface="Arial"/>
              </a:rPr>
              <a:t>Producer returns the response: if the purchase is completed,</a:t>
            </a:r>
            <a:r>
              <a:rPr lang="en-US" sz="1800" dirty="0">
                <a:solidFill>
                  <a:schemeClr val="dk1"/>
                </a:solidFill>
              </a:rPr>
              <a:t> a contract is drafted and returned to the consumer.</a:t>
            </a:r>
            <a:endParaRPr sz="1800" b="0" i="0" u="none" strike="noStrike" cap="none" dirty="0">
              <a:solidFill>
                <a:schemeClr val="dk1"/>
              </a:solidFill>
              <a:latin typeface="Arial"/>
              <a:ea typeface="Arial"/>
              <a:cs typeface="Arial"/>
            </a:endParaRPr>
          </a:p>
          <a:p>
            <a:pPr marL="342900" marR="0" lvl="0" indent="-190500" algn="just" rtl="0">
              <a:lnSpc>
                <a:spcPct val="100000"/>
              </a:lnSpc>
              <a:spcBef>
                <a:spcPts val="0"/>
              </a:spcBef>
              <a:spcAft>
                <a:spcPts val="0"/>
              </a:spcAft>
              <a:buClr>
                <a:schemeClr val="dk1"/>
              </a:buClr>
              <a:buSzPts val="2400"/>
              <a:buFont typeface="Arial"/>
              <a:buNone/>
            </a:pPr>
            <a:endParaRPr sz="1800" b="0" i="0" u="none" strike="noStrike" cap="none" dirty="0">
              <a:solidFill>
                <a:schemeClr val="dk1"/>
              </a:solidFill>
              <a:latin typeface="Arial"/>
              <a:ea typeface="Arial"/>
              <a:cs typeface="Arial"/>
            </a:endParaRPr>
          </a:p>
          <a:p>
            <a:pPr marL="342900" marR="0" lvl="0" indent="-190500" algn="l" rtl="0">
              <a:lnSpc>
                <a:spcPct val="100000"/>
              </a:lnSpc>
              <a:spcBef>
                <a:spcPts val="0"/>
              </a:spcBef>
              <a:spcAft>
                <a:spcPts val="0"/>
              </a:spcAft>
              <a:buClr>
                <a:schemeClr val="dk1"/>
              </a:buClr>
              <a:buSzPts val="2400"/>
              <a:buFont typeface="Arial"/>
              <a:buNone/>
            </a:pPr>
            <a:endParaRPr sz="1800" b="0" i="1" u="sng" strike="noStrike" cap="none" dirty="0">
              <a:solidFill>
                <a:schemeClr val="dk1"/>
              </a:solidFill>
              <a:latin typeface="Arial"/>
              <a:ea typeface="Arial"/>
              <a:cs typeface="Arial"/>
            </a:endParaRPr>
          </a:p>
        </p:txBody>
      </p:sp>
      <p:sp>
        <p:nvSpPr>
          <p:cNvPr id="319" name="Google Shape;319;p4"/>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77500" lnSpcReduction="20000"/>
          </a:bodyPr>
          <a:lstStyle/>
          <a:p>
            <a:pPr>
              <a:lnSpc>
                <a:spcPct val="90000"/>
              </a:lnSpc>
            </a:pPr>
            <a:r>
              <a:rPr lang="en-US" sz="1500" dirty="0">
                <a:solidFill>
                  <a:srgbClr val="AEABAB"/>
                </a:solidFill>
              </a:rPr>
              <a:t>Francesco Cappa, Stefano </a:t>
            </a:r>
            <a:r>
              <a:rPr lang="en-US" sz="1500" dirty="0" err="1">
                <a:solidFill>
                  <a:srgbClr val="AEABAB"/>
                </a:solidFill>
              </a:rPr>
              <a:t>Galantino</a:t>
            </a:r>
          </a:p>
        </p:txBody>
      </p:sp>
      <p:pic>
        <p:nvPicPr>
          <p:cNvPr id="2" name="Picture 1" descr="A diagram of a customer&#10;&#10;Description automatically generated">
            <a:extLst>
              <a:ext uri="{FF2B5EF4-FFF2-40B4-BE49-F238E27FC236}">
                <a16:creationId xmlns:a16="http://schemas.microsoft.com/office/drawing/2014/main" id="{DB130EC5-F89F-60DC-1B4D-D2D3BEEB407C}"/>
              </a:ext>
            </a:extLst>
          </p:cNvPr>
          <p:cNvPicPr>
            <a:picLocks noChangeAspect="1"/>
          </p:cNvPicPr>
          <p:nvPr/>
        </p:nvPicPr>
        <p:blipFill>
          <a:blip r:embed="rId3"/>
          <a:stretch>
            <a:fillRect/>
          </a:stretch>
        </p:blipFill>
        <p:spPr>
          <a:xfrm>
            <a:off x="7181257" y="1413013"/>
            <a:ext cx="4786875" cy="34273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336" name="Google Shape;336;p6"/>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337" name="Google Shape;33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338" name="Google Shape;338;p6"/>
          <p:cNvSpPr txBox="1"/>
          <p:nvPr/>
        </p:nvSpPr>
        <p:spPr>
          <a:xfrm>
            <a:off x="1" y="-249121"/>
            <a:ext cx="12191999"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1C6FAA"/>
              </a:buClr>
              <a:buSzPts val="3600"/>
              <a:buFont typeface="Calibri"/>
              <a:buNone/>
            </a:pPr>
            <a:r>
              <a:rPr lang="en-US" sz="3600" b="1" i="0" u="none" strike="noStrike" cap="none">
                <a:solidFill>
                  <a:srgbClr val="1C6FAA"/>
                </a:solidFill>
                <a:latin typeface="Calibri"/>
                <a:ea typeface="Calibri"/>
                <a:cs typeface="Calibri"/>
                <a:sym typeface="Calibri"/>
              </a:rPr>
              <a:t>LIST_FLAVOURS: KEY ELEMENTS</a:t>
            </a:r>
            <a:endParaRPr sz="1400" b="0" i="0" u="none" strike="noStrike" cap="none">
              <a:solidFill>
                <a:srgbClr val="000000"/>
              </a:solidFill>
              <a:latin typeface="Arial"/>
              <a:ea typeface="Arial"/>
              <a:cs typeface="Arial"/>
              <a:sym typeface="Arial"/>
            </a:endParaRPr>
          </a:p>
        </p:txBody>
      </p:sp>
      <p:sp>
        <p:nvSpPr>
          <p:cNvPr id="339" name="Google Shape;339;p6"/>
          <p:cNvSpPr txBox="1"/>
          <p:nvPr/>
        </p:nvSpPr>
        <p:spPr>
          <a:xfrm>
            <a:off x="330467" y="1194668"/>
            <a:ext cx="11531065" cy="4893607"/>
          </a:xfrm>
          <a:prstGeom prst="rect">
            <a:avLst/>
          </a:prstGeom>
          <a:noFill/>
          <a:ln>
            <a:noFill/>
          </a:ln>
        </p:spPr>
        <p:txBody>
          <a:bodyPr spcFirstLastPara="1" wrap="square" lIns="91425" tIns="45700" rIns="91425" bIns="45700" anchor="t" anchorCtr="0">
            <a:spAutoFit/>
          </a:bodyPr>
          <a:lstStyle/>
          <a:p>
            <a:pPr algn="just">
              <a:buSzPts val="2400"/>
            </a:pPr>
            <a:r>
              <a:rPr lang="en-US" sz="2400" b="0" i="0" u="none" strike="noStrike" cap="none" dirty="0">
                <a:solidFill>
                  <a:schemeClr val="dk1"/>
                </a:solidFill>
                <a:latin typeface="Arial"/>
                <a:ea typeface="Arial"/>
                <a:cs typeface="Arial"/>
                <a:sym typeface="Arial"/>
              </a:rPr>
              <a:t>The </a:t>
            </a:r>
            <a:r>
              <a:rPr lang="en-US" sz="2400" dirty="0">
                <a:solidFill>
                  <a:schemeClr val="dk1"/>
                </a:solidFill>
              </a:rPr>
              <a:t>Flavor list</a:t>
            </a:r>
            <a:r>
              <a:rPr lang="en-US" sz="2400" b="0" i="0" u="none" strike="noStrike" cap="none" dirty="0">
                <a:solidFill>
                  <a:schemeClr val="dk1"/>
                </a:solidFill>
                <a:latin typeface="Arial"/>
                <a:ea typeface="Arial"/>
                <a:cs typeface="Arial"/>
                <a:sym typeface="Arial"/>
              </a:rPr>
              <a:t> will be made with different </a:t>
            </a:r>
            <a:r>
              <a:rPr lang="en-US" sz="2400" dirty="0">
                <a:solidFill>
                  <a:schemeClr val="dk1"/>
                </a:solidFill>
              </a:rPr>
              <a:t>Flavor</a:t>
            </a:r>
            <a:r>
              <a:rPr lang="en-US" sz="2400" b="0" i="0" u="none" strike="noStrike" cap="none" dirty="0">
                <a:solidFill>
                  <a:schemeClr val="dk1"/>
                </a:solidFill>
                <a:latin typeface="Arial"/>
                <a:ea typeface="Arial"/>
                <a:cs typeface="Arial"/>
                <a:sym typeface="Arial"/>
              </a:rPr>
              <a:t>, each one with the following information:</a:t>
            </a:r>
            <a:endParaRPr sz="1400" b="0" i="0" u="none" strike="noStrike" cap="none" dirty="0">
              <a:solidFill>
                <a:schemeClr val="dk1"/>
              </a:solidFill>
              <a:latin typeface="Arial"/>
              <a:ea typeface="Arial"/>
              <a:cs typeface="Arial"/>
              <a:sym typeface="Arial"/>
            </a:endParaRPr>
          </a:p>
          <a:p>
            <a:pPr marL="457200" indent="-457200" algn="just">
              <a:buClr>
                <a:schemeClr val="accent4"/>
              </a:buClr>
              <a:buSzPts val="2400"/>
              <a:buFont typeface="Calibri"/>
              <a:buAutoNum type="arabicPeriod"/>
            </a:pPr>
            <a:r>
              <a:rPr lang="en-US" sz="2400" b="1" dirty="0">
                <a:solidFill>
                  <a:schemeClr val="accent4"/>
                </a:solidFill>
              </a:rPr>
              <a:t>Flavor ID</a:t>
            </a:r>
            <a:r>
              <a:rPr lang="en-US" sz="2400" b="0" i="0" u="none" strike="noStrike" cap="none" dirty="0">
                <a:solidFill>
                  <a:schemeClr val="dk1"/>
                </a:solidFill>
                <a:latin typeface="Arial"/>
                <a:ea typeface="Arial"/>
                <a:cs typeface="Arial"/>
                <a:sym typeface="Arial"/>
              </a:rPr>
              <a:t>:</a:t>
            </a:r>
            <a:r>
              <a:rPr lang="en-US" sz="2400" dirty="0">
                <a:solidFill>
                  <a:schemeClr val="dk1"/>
                </a:solidFill>
              </a:rPr>
              <a:t> this field uniquely identifies flavors.</a:t>
            </a:r>
            <a:endParaRPr lang="en-US" dirty="0">
              <a:solidFill>
                <a:schemeClr val="dk1"/>
              </a:solidFill>
            </a:endParaRPr>
          </a:p>
          <a:p>
            <a:pPr marL="457200" indent="-457200" algn="just">
              <a:buClr>
                <a:schemeClr val="accent4"/>
              </a:buClr>
              <a:buSzPts val="2400"/>
              <a:buAutoNum type="arabicPeriod"/>
            </a:pPr>
            <a:r>
              <a:rPr lang="en-US" sz="2400" b="1" i="0" u="none" strike="noStrike" cap="none" dirty="0">
                <a:solidFill>
                  <a:schemeClr val="accent4"/>
                </a:solidFill>
                <a:latin typeface="Arial"/>
                <a:ea typeface="Arial"/>
                <a:cs typeface="Arial"/>
                <a:sym typeface="Arial"/>
              </a:rPr>
              <a:t>Provider ID</a:t>
            </a:r>
            <a:r>
              <a:rPr lang="en-US" sz="2400" b="0" i="0" u="none" strike="noStrike" cap="none" dirty="0">
                <a:solidFill>
                  <a:schemeClr val="dk1"/>
                </a:solidFill>
                <a:latin typeface="Arial"/>
                <a:ea typeface="Arial"/>
                <a:cs typeface="Arial"/>
                <a:sym typeface="Arial"/>
              </a:rPr>
              <a:t>: </a:t>
            </a:r>
            <a:r>
              <a:rPr lang="en-US" sz="2400" dirty="0">
                <a:solidFill>
                  <a:schemeClr val="dk1"/>
                </a:solidFill>
              </a:rPr>
              <a:t>this associates the flavor to a specific provider, the entity advertising and offering the flavor. </a:t>
            </a:r>
            <a:endParaRPr sz="1400" b="0" i="0" u="none" strike="noStrike" cap="none" dirty="0">
              <a:solidFill>
                <a:schemeClr val="dk1"/>
              </a:solidFill>
              <a:latin typeface="Arial"/>
              <a:ea typeface="Arial"/>
              <a:cs typeface="Arial"/>
            </a:endParaRPr>
          </a:p>
          <a:p>
            <a:pPr marL="457200" indent="-457200" algn="just">
              <a:buClr>
                <a:schemeClr val="accent4"/>
              </a:buClr>
              <a:buSzPts val="2400"/>
              <a:buFont typeface="Calibri"/>
              <a:buAutoNum type="arabicPeriod"/>
            </a:pPr>
            <a:r>
              <a:rPr lang="en-US" sz="2400" b="1" i="0" u="none" strike="noStrike" cap="none" dirty="0">
                <a:solidFill>
                  <a:schemeClr val="accent4"/>
                </a:solidFill>
                <a:latin typeface="Arial"/>
                <a:ea typeface="Arial"/>
                <a:cs typeface="Arial"/>
                <a:sym typeface="Arial"/>
              </a:rPr>
              <a:t>Type: </a:t>
            </a:r>
            <a:r>
              <a:rPr lang="en-US" sz="2400" dirty="0">
                <a:solidFill>
                  <a:schemeClr val="dk1"/>
                </a:solidFill>
              </a:rPr>
              <a:t>this specifies the</a:t>
            </a:r>
            <a:r>
              <a:rPr lang="en-US" sz="2400" b="0" i="0" u="none" strike="noStrike" cap="none" dirty="0">
                <a:solidFill>
                  <a:schemeClr val="dk1"/>
                </a:solidFill>
                <a:latin typeface="Arial"/>
                <a:ea typeface="Arial"/>
                <a:cs typeface="Arial"/>
                <a:sym typeface="Arial"/>
              </a:rPr>
              <a:t> type of the </a:t>
            </a:r>
            <a:r>
              <a:rPr lang="en-US" sz="2400" dirty="0">
                <a:solidFill>
                  <a:schemeClr val="dk1"/>
                </a:solidFill>
              </a:rPr>
              <a:t>flavor </a:t>
            </a:r>
            <a:r>
              <a:rPr lang="en-US" sz="2400" b="0" i="0" u="none" strike="noStrike" cap="none" dirty="0">
                <a:solidFill>
                  <a:schemeClr val="dk1"/>
                </a:solidFill>
                <a:latin typeface="Arial"/>
                <a:ea typeface="Arial"/>
                <a:cs typeface="Arial"/>
                <a:sym typeface="Arial"/>
              </a:rPr>
              <a:t>(e.g., VM/K8s Cluster/etc.).</a:t>
            </a:r>
            <a:endParaRPr sz="2400" b="0" i="0" u="none" strike="noStrike" cap="none" dirty="0">
              <a:solidFill>
                <a:schemeClr val="dk1"/>
              </a:solidFill>
              <a:latin typeface="Arial"/>
              <a:ea typeface="Arial"/>
              <a:cs typeface="Arial"/>
              <a:sym typeface="Arial"/>
            </a:endParaRPr>
          </a:p>
          <a:p>
            <a:pPr marL="457200" indent="-457200" algn="just">
              <a:buClr>
                <a:schemeClr val="accent4"/>
              </a:buClr>
              <a:buSzPts val="2400"/>
              <a:buAutoNum type="arabicPeriod"/>
            </a:pPr>
            <a:r>
              <a:rPr lang="en-US" sz="2400" b="1" i="0" u="none" strike="noStrike" cap="none" dirty="0">
                <a:solidFill>
                  <a:schemeClr val="accent4"/>
                </a:solidFill>
                <a:latin typeface="Arial"/>
                <a:ea typeface="Arial"/>
                <a:cs typeface="Arial"/>
                <a:sym typeface="Arial"/>
              </a:rPr>
              <a:t>Characteristics</a:t>
            </a:r>
            <a:r>
              <a:rPr lang="en-US" sz="2400" b="0" i="0" u="none" strike="noStrike" cap="none" dirty="0">
                <a:solidFill>
                  <a:schemeClr val="dk1"/>
                </a:solidFill>
                <a:latin typeface="Arial"/>
                <a:ea typeface="Arial"/>
                <a:cs typeface="Arial"/>
                <a:sym typeface="Arial"/>
              </a:rPr>
              <a:t>:</a:t>
            </a:r>
            <a:r>
              <a:rPr lang="en-US" sz="2400" dirty="0">
                <a:solidFill>
                  <a:schemeClr val="dk1"/>
                </a:solidFill>
              </a:rPr>
              <a:t> this specifies the flavors' capabilities and it depends on the flavor type. (e.g. VMs has CPU, RAM, storage whereas a DB has Reds/S, Writes/S)</a:t>
            </a:r>
            <a:endParaRPr lang="en-US" dirty="0">
              <a:solidFill>
                <a:schemeClr val="dk1"/>
              </a:solidFill>
            </a:endParaRPr>
          </a:p>
          <a:p>
            <a:pPr marL="457200" indent="-457200" algn="just">
              <a:buClr>
                <a:schemeClr val="accent4"/>
              </a:buClr>
              <a:buSzPts val="2400"/>
              <a:buAutoNum type="arabicPeriod"/>
            </a:pPr>
            <a:r>
              <a:rPr lang="en-US" sz="2400" b="1" i="0" u="none" strike="noStrike" cap="none" dirty="0">
                <a:solidFill>
                  <a:schemeClr val="accent4"/>
                </a:solidFill>
                <a:latin typeface="Arial"/>
                <a:ea typeface="Arial"/>
                <a:cs typeface="Arial"/>
                <a:sym typeface="Arial"/>
              </a:rPr>
              <a:t>Policy</a:t>
            </a:r>
            <a:r>
              <a:rPr lang="en-US" sz="2400" b="0" i="0" u="none" strike="noStrike" cap="none" dirty="0">
                <a:solidFill>
                  <a:schemeClr val="dk1"/>
                </a:solidFill>
                <a:latin typeface="Arial"/>
                <a:ea typeface="Arial"/>
                <a:cs typeface="Arial"/>
                <a:sym typeface="Arial"/>
              </a:rPr>
              <a:t>: </a:t>
            </a:r>
            <a:r>
              <a:rPr lang="en-US" sz="2400" dirty="0">
                <a:solidFill>
                  <a:schemeClr val="dk1"/>
                </a:solidFill>
              </a:rPr>
              <a:t>optional fields that specifies if</a:t>
            </a:r>
            <a:r>
              <a:rPr lang="en-US" sz="2400" b="0" i="0" u="none" strike="noStrike" cap="none" dirty="0">
                <a:solidFill>
                  <a:schemeClr val="dk1"/>
                </a:solidFill>
                <a:latin typeface="Arial"/>
                <a:ea typeface="Arial"/>
                <a:cs typeface="Arial"/>
                <a:sym typeface="Arial"/>
              </a:rPr>
              <a:t> the </a:t>
            </a:r>
            <a:r>
              <a:rPr lang="en-US" sz="2400" dirty="0">
                <a:solidFill>
                  <a:schemeClr val="dk1"/>
                </a:solidFill>
              </a:rPr>
              <a:t>Flavor can receive negotiation policies and it also depends on the flavor type. </a:t>
            </a:r>
            <a:endParaRPr lang="en-US" sz="2400" i="0" u="none" strike="noStrike" cap="none" dirty="0">
              <a:solidFill>
                <a:schemeClr val="dk1"/>
              </a:solidFill>
              <a:latin typeface="Arial"/>
              <a:ea typeface="Arial"/>
              <a:cs typeface="Arial"/>
            </a:endParaRPr>
          </a:p>
          <a:p>
            <a:pPr marL="457200" indent="-457200" algn="just">
              <a:buClr>
                <a:schemeClr val="accent4"/>
              </a:buClr>
              <a:buSzPts val="2400"/>
              <a:buFont typeface="Calibri"/>
              <a:buAutoNum type="arabicPeriod"/>
            </a:pPr>
            <a:r>
              <a:rPr lang="en-US" sz="2400" b="1" i="0" u="none" strike="noStrike" cap="none" dirty="0">
                <a:solidFill>
                  <a:schemeClr val="accent4"/>
                </a:solidFill>
                <a:latin typeface="Arial"/>
                <a:ea typeface="Arial"/>
                <a:cs typeface="Arial"/>
                <a:sym typeface="Arial"/>
              </a:rPr>
              <a:t>Owner:</a:t>
            </a:r>
            <a:r>
              <a:rPr lang="en-US" sz="2400" b="1" i="0" u="none" strike="noStrike" cap="none" dirty="0">
                <a:solidFill>
                  <a:schemeClr val="dk1"/>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represents the entity that owns the </a:t>
            </a:r>
            <a:r>
              <a:rPr lang="en-US" sz="2400" dirty="0">
                <a:solidFill>
                  <a:schemeClr val="dk1"/>
                </a:solidFill>
              </a:rPr>
              <a:t>Flavor </a:t>
            </a:r>
            <a:r>
              <a:rPr lang="en-US" sz="2400" b="0" i="0" u="none" strike="noStrike" cap="none" dirty="0">
                <a:solidFill>
                  <a:schemeClr val="dk1"/>
                </a:solidFill>
                <a:latin typeface="Arial"/>
                <a:ea typeface="Arial"/>
                <a:cs typeface="Arial"/>
                <a:sym typeface="Arial"/>
              </a:rPr>
              <a:t>(FQDN/unknown). It can correspond to the </a:t>
            </a:r>
            <a:r>
              <a:rPr lang="en-US" sz="2400" b="1" i="0" u="none" strike="noStrike" cap="none" dirty="0">
                <a:solidFill>
                  <a:schemeClr val="dk1"/>
                </a:solidFill>
                <a:latin typeface="Arial"/>
                <a:ea typeface="Arial"/>
                <a:cs typeface="Arial"/>
                <a:sym typeface="Arial"/>
              </a:rPr>
              <a:t>Provider ID </a:t>
            </a:r>
            <a:r>
              <a:rPr lang="en-US" sz="2400" b="0" i="0" u="none" strike="noStrike" cap="none" dirty="0">
                <a:solidFill>
                  <a:schemeClr val="dk1"/>
                </a:solidFill>
                <a:latin typeface="Arial"/>
                <a:ea typeface="Arial"/>
                <a:cs typeface="Arial"/>
                <a:sym typeface="Arial"/>
              </a:rPr>
              <a:t>of the </a:t>
            </a:r>
            <a:r>
              <a:rPr lang="en-US" sz="2400" dirty="0">
                <a:solidFill>
                  <a:schemeClr val="dk1"/>
                </a:solidFill>
              </a:rPr>
              <a:t>Flavor</a:t>
            </a:r>
            <a:r>
              <a:rPr lang="en-US" sz="2400" b="0" i="0" u="none" strike="noStrike" cap="none" dirty="0">
                <a:solidFill>
                  <a:schemeClr val="dk1"/>
                </a:solidFill>
                <a:latin typeface="Arial"/>
                <a:ea typeface="Arial"/>
                <a:cs typeface="Arial"/>
                <a:sym typeface="Arial"/>
              </a:rPr>
              <a:t>.</a:t>
            </a:r>
            <a:endParaRPr sz="2400" b="0" i="0" u="none" strike="noStrike" cap="none" dirty="0">
              <a:solidFill>
                <a:schemeClr val="dk1"/>
              </a:solidFill>
              <a:latin typeface="Arial"/>
              <a:ea typeface="Arial"/>
              <a:cs typeface="Arial"/>
              <a:sym typeface="Arial"/>
            </a:endParaRPr>
          </a:p>
        </p:txBody>
      </p:sp>
      <p:sp>
        <p:nvSpPr>
          <p:cNvPr id="340" name="Google Shape;340;p6"/>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cxnSp>
        <p:nvCxnSpPr>
          <p:cNvPr id="346" name="Google Shape;346;p7"/>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347" name="Google Shape;34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348" name="Google Shape;348;p7"/>
          <p:cNvSpPr txBox="1"/>
          <p:nvPr/>
        </p:nvSpPr>
        <p:spPr>
          <a:xfrm>
            <a:off x="2629" y="-249121"/>
            <a:ext cx="12191999"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1C6FAA"/>
              </a:buClr>
              <a:buSzPts val="3600"/>
              <a:buFont typeface="Calibri"/>
              <a:buNone/>
            </a:pPr>
            <a:r>
              <a:rPr lang="en-US" sz="3600" b="1" i="0" u="none" strike="noStrike" cap="none">
                <a:solidFill>
                  <a:srgbClr val="1C6FAA"/>
                </a:solidFill>
                <a:latin typeface="Calibri"/>
                <a:ea typeface="Calibri"/>
                <a:cs typeface="Calibri"/>
                <a:sym typeface="Calibri"/>
              </a:rPr>
              <a:t>LIST_FLAVOURS: KEY ELEMENTS (CONT’D)</a:t>
            </a:r>
            <a:endParaRPr sz="1400" b="0" i="0" u="none" strike="noStrike" cap="none">
              <a:solidFill>
                <a:srgbClr val="000000"/>
              </a:solidFill>
              <a:latin typeface="Arial"/>
              <a:ea typeface="Arial"/>
              <a:cs typeface="Arial"/>
              <a:sym typeface="Arial"/>
            </a:endParaRPr>
          </a:p>
        </p:txBody>
      </p:sp>
      <p:sp>
        <p:nvSpPr>
          <p:cNvPr id="349" name="Google Shape;349;p7"/>
          <p:cNvSpPr txBox="1"/>
          <p:nvPr/>
        </p:nvSpPr>
        <p:spPr>
          <a:xfrm>
            <a:off x="330467" y="1194668"/>
            <a:ext cx="11531065" cy="3416279"/>
          </a:xfrm>
          <a:prstGeom prst="rect">
            <a:avLst/>
          </a:prstGeom>
          <a:noFill/>
          <a:ln>
            <a:noFill/>
          </a:ln>
        </p:spPr>
        <p:txBody>
          <a:bodyPr spcFirstLastPara="1" wrap="square" lIns="91425" tIns="45700" rIns="91425" bIns="45700" anchor="t" anchorCtr="0">
            <a:spAutoFit/>
          </a:bodyPr>
          <a:lstStyle/>
          <a:p>
            <a:pPr marL="457200" marR="0" lvl="0" indent="-304800" algn="just" rtl="0">
              <a:lnSpc>
                <a:spcPct val="100000"/>
              </a:lnSpc>
              <a:spcBef>
                <a:spcPts val="0"/>
              </a:spcBef>
              <a:spcAft>
                <a:spcPts val="0"/>
              </a:spcAft>
              <a:buClr>
                <a:schemeClr val="accent4"/>
              </a:buClr>
              <a:buSzPts val="2400"/>
              <a:buFont typeface="Calibri"/>
              <a:buNone/>
            </a:pPr>
            <a:endParaRPr sz="2400" b="1" i="0" u="none" strike="noStrike" cap="none">
              <a:solidFill>
                <a:schemeClr val="accent4"/>
              </a:solidFill>
              <a:latin typeface="Arial"/>
              <a:ea typeface="Arial"/>
              <a:cs typeface="Arial"/>
              <a:sym typeface="Arial"/>
            </a:endParaRPr>
          </a:p>
          <a:p>
            <a:pPr marL="457200" indent="-457200" algn="just">
              <a:buClr>
                <a:schemeClr val="accent4"/>
              </a:buClr>
              <a:buSzPts val="2400"/>
              <a:buFont typeface="Calibri"/>
              <a:buAutoNum type="arabicPeriod" startAt="7"/>
            </a:pPr>
            <a:r>
              <a:rPr lang="en-US" sz="2400" b="1" i="0" u="none" strike="noStrike" cap="none" dirty="0">
                <a:solidFill>
                  <a:schemeClr val="accent4"/>
                </a:solidFill>
                <a:latin typeface="Arial"/>
                <a:ea typeface="Arial"/>
                <a:cs typeface="Arial"/>
                <a:sym typeface="Arial"/>
              </a:rPr>
              <a:t>Price or Fee</a:t>
            </a:r>
            <a:r>
              <a:rPr lang="en-US" sz="2400" b="0" i="0" u="none" strike="noStrike" cap="none" dirty="0">
                <a:solidFill>
                  <a:schemeClr val="dk1"/>
                </a:solidFill>
                <a:latin typeface="Arial"/>
                <a:ea typeface="Arial"/>
                <a:cs typeface="Arial"/>
                <a:sym typeface="Arial"/>
              </a:rPr>
              <a:t>: </a:t>
            </a:r>
            <a:r>
              <a:rPr lang="en-US" sz="2400" dirty="0">
                <a:solidFill>
                  <a:schemeClr val="dk1"/>
                </a:solidFill>
              </a:rPr>
              <a:t>this specifies the prices of the flavor.</a:t>
            </a:r>
            <a:endParaRPr lang="en-US" sz="2400" b="0" i="0" u="none" strike="noStrike" cap="none" dirty="0">
              <a:solidFill>
                <a:schemeClr val="dk1"/>
              </a:solidFill>
              <a:latin typeface="Arial"/>
              <a:ea typeface="Arial"/>
              <a:cs typeface="Arial"/>
            </a:endParaRPr>
          </a:p>
          <a:p>
            <a:pPr marL="457200" indent="-457200" algn="just">
              <a:buClr>
                <a:schemeClr val="accent4"/>
              </a:buClr>
              <a:buSzPts val="2400"/>
              <a:buFont typeface="Calibri"/>
              <a:buAutoNum type="arabicPeriod" startAt="7"/>
            </a:pPr>
            <a:r>
              <a:rPr lang="en-US" sz="2400" b="1" i="0" u="none" strike="noStrike" cap="none" dirty="0">
                <a:solidFill>
                  <a:schemeClr val="accent4"/>
                </a:solidFill>
                <a:latin typeface="Arial"/>
                <a:ea typeface="Arial"/>
                <a:cs typeface="Arial"/>
                <a:sym typeface="Arial"/>
              </a:rPr>
              <a:t>Expiration Time</a:t>
            </a:r>
            <a:r>
              <a:rPr lang="en-US" sz="2400" b="1" dirty="0">
                <a:solidFill>
                  <a:schemeClr val="accent4"/>
                </a:solidFill>
              </a:rPr>
              <a:t>: </a:t>
            </a:r>
            <a:r>
              <a:rPr lang="en-US" sz="2400" dirty="0">
                <a:solidFill>
                  <a:schemeClr val="dk1"/>
                </a:solidFill>
              </a:rPr>
              <a:t>this characterizes the duration of the flavor, after which a refresh updates is need to keep its availability. </a:t>
            </a:r>
            <a:r>
              <a:rPr lang="en-US" sz="2400" b="0" i="0" u="none" strike="noStrike" cap="none" dirty="0">
                <a:solidFill>
                  <a:schemeClr val="dk1"/>
                </a:solidFill>
                <a:latin typeface="Arial"/>
                <a:ea typeface="Arial"/>
                <a:cs typeface="Arial"/>
                <a:sym typeface="Arial"/>
              </a:rPr>
              <a:t> The Expiration Time can be </a:t>
            </a:r>
            <a:r>
              <a:rPr lang="en-US" sz="2400" dirty="0">
                <a:solidFill>
                  <a:schemeClr val="dk1"/>
                </a:solidFill>
              </a:rPr>
              <a:t>computed by</a:t>
            </a:r>
            <a:r>
              <a:rPr lang="en-US" sz="2400" b="0" i="0" u="none" strike="noStrike" cap="none" dirty="0">
                <a:solidFill>
                  <a:schemeClr val="dk1"/>
                </a:solidFill>
                <a:latin typeface="Arial"/>
                <a:ea typeface="Arial"/>
                <a:cs typeface="Arial"/>
                <a:sym typeface="Arial"/>
              </a:rPr>
              <a:t> adding </a:t>
            </a:r>
            <a:r>
              <a:rPr lang="en-US" sz="2400" b="0" i="0" u="sng" strike="noStrike" cap="none" dirty="0">
                <a:solidFill>
                  <a:schemeClr val="dk1"/>
                </a:solidFill>
                <a:latin typeface="Arial"/>
                <a:ea typeface="Arial"/>
                <a:cs typeface="Arial"/>
                <a:sym typeface="Arial"/>
              </a:rPr>
              <a:t>a specific timestamp </a:t>
            </a:r>
            <a:r>
              <a:rPr lang="en-US" sz="2400" b="0" i="0" u="none" strike="noStrike" cap="none" dirty="0">
                <a:solidFill>
                  <a:schemeClr val="dk1"/>
                </a:solidFill>
                <a:latin typeface="Arial"/>
                <a:ea typeface="Arial"/>
                <a:cs typeface="Arial"/>
                <a:sym typeface="Arial"/>
              </a:rPr>
              <a:t>to the current time, indicating the number of hours or days until expiration.</a:t>
            </a:r>
            <a:endParaRPr sz="1400" b="0" i="0" u="none" strike="noStrike" cap="none" dirty="0">
              <a:solidFill>
                <a:schemeClr val="dk1"/>
              </a:solidFill>
              <a:latin typeface="Arial"/>
              <a:ea typeface="Arial"/>
              <a:cs typeface="Arial"/>
            </a:endParaRPr>
          </a:p>
          <a:p>
            <a:pPr marL="457200" indent="-457200" algn="just">
              <a:buClr>
                <a:schemeClr val="accent4"/>
              </a:buClr>
              <a:buSzPts val="2400"/>
              <a:buFont typeface="Calibri"/>
              <a:buAutoNum type="arabicPeriod" startAt="7"/>
            </a:pPr>
            <a:r>
              <a:rPr lang="en-US" sz="2400" b="1" i="0" u="none" strike="noStrike" cap="none" dirty="0">
                <a:solidFill>
                  <a:schemeClr val="accent4"/>
                </a:solidFill>
                <a:latin typeface="Arial"/>
                <a:ea typeface="Arial"/>
                <a:cs typeface="Arial"/>
                <a:sym typeface="Arial"/>
              </a:rPr>
              <a:t>Optional Fields</a:t>
            </a:r>
            <a:r>
              <a:rPr lang="en-US" sz="2400" b="0" i="0" u="none" strike="noStrike" cap="none" dirty="0">
                <a:solidFill>
                  <a:schemeClr val="dk1"/>
                </a:solidFill>
                <a:latin typeface="Arial"/>
                <a:ea typeface="Arial"/>
                <a:cs typeface="Arial"/>
                <a:sym typeface="Arial"/>
              </a:rPr>
              <a:t>: Other details such as limitations, promotions, availability etc., can be included as optional information.</a:t>
            </a:r>
            <a:r>
              <a:rPr lang="en-US" sz="2400" dirty="0">
                <a:solidFill>
                  <a:schemeClr val="dk1"/>
                </a:solidFill>
              </a:rPr>
              <a:t> This fields enhance flexibility when dealing with peculiar characteristics of a specific flavor.</a:t>
            </a:r>
            <a:endParaRPr sz="1400" b="0" i="0" u="none" strike="noStrike" cap="none" dirty="0">
              <a:solidFill>
                <a:schemeClr val="dk1"/>
              </a:solidFill>
              <a:latin typeface="Arial"/>
              <a:ea typeface="Arial"/>
              <a:cs typeface="Arial"/>
              <a:sym typeface="Arial"/>
            </a:endParaRPr>
          </a:p>
        </p:txBody>
      </p:sp>
      <p:sp>
        <p:nvSpPr>
          <p:cNvPr id="350" name="Google Shape;350;p7"/>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sz="1400" b="0" i="0" u="none" strike="noStrike" cap="none" dirty="0">
                <a:solidFill>
                  <a:srgbClr val="AEABAB"/>
                </a:solidFill>
                <a:ea typeface="Calibri"/>
                <a:sym typeface="Calibri"/>
              </a:rPr>
              <a:t>Francesco Cappa</a:t>
            </a:r>
            <a:r>
              <a:rPr lang="en-US" dirty="0">
                <a:solidFill>
                  <a:srgbClr val="AEABAB"/>
                </a:solidFill>
                <a:ea typeface="Calibri"/>
                <a:sym typeface="Calibri"/>
              </a:rPr>
              <a:t>, Stefano </a:t>
            </a:r>
            <a:r>
              <a:rPr lang="en-US" dirty="0" err="1">
                <a:solidFill>
                  <a:srgbClr val="AEABAB"/>
                </a:solidFill>
                <a:ea typeface="Calibri"/>
                <a:sym typeface="Calibri"/>
              </a:rPr>
              <a:t>Galantino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cxnSp>
        <p:nvCxnSpPr>
          <p:cNvPr id="366" name="Google Shape;366;p9"/>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367" name="Google Shape;3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368" name="Google Shape;368;p9"/>
          <p:cNvSpPr txBox="1"/>
          <p:nvPr/>
        </p:nvSpPr>
        <p:spPr>
          <a:xfrm>
            <a:off x="1327556" y="-249121"/>
            <a:ext cx="9395715"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1C6FAA"/>
              </a:buClr>
              <a:buSzPts val="3600"/>
              <a:buFont typeface="Calibri"/>
              <a:buNone/>
            </a:pPr>
            <a:r>
              <a:rPr lang="en-US" sz="3600" b="1" i="0" u="none" strike="noStrike" cap="none" dirty="0">
                <a:solidFill>
                  <a:srgbClr val="1C6FAA"/>
                </a:solidFill>
                <a:latin typeface="Calibri"/>
                <a:ea typeface="Calibri"/>
                <a:cs typeface="Calibri"/>
                <a:sym typeface="Calibri"/>
              </a:rPr>
              <a:t>WHAT IS A SELECTOR?</a:t>
            </a:r>
            <a:endParaRPr sz="1400" b="0" i="0" u="none" strike="noStrike" cap="none" dirty="0">
              <a:solidFill>
                <a:srgbClr val="000000"/>
              </a:solidFill>
              <a:latin typeface="Arial"/>
              <a:ea typeface="Arial"/>
              <a:cs typeface="Arial"/>
              <a:sym typeface="Arial"/>
            </a:endParaRPr>
          </a:p>
        </p:txBody>
      </p:sp>
      <p:sp>
        <p:nvSpPr>
          <p:cNvPr id="369" name="Google Shape;369;p9"/>
          <p:cNvSpPr txBox="1"/>
          <p:nvPr/>
        </p:nvSpPr>
        <p:spPr>
          <a:xfrm>
            <a:off x="330467" y="952192"/>
            <a:ext cx="11531065" cy="501671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000" b="0" i="0" u="none" strike="noStrike" cap="none" dirty="0">
                <a:solidFill>
                  <a:schemeClr val="dk1"/>
                </a:solidFill>
                <a:latin typeface="Arial"/>
                <a:ea typeface="Arial"/>
                <a:cs typeface="Arial"/>
                <a:sym typeface="Arial"/>
              </a:rPr>
              <a:t>A </a:t>
            </a:r>
            <a:r>
              <a:rPr lang="en-US" sz="2000" b="1" i="0" u="none" strike="noStrike" cap="none" dirty="0">
                <a:solidFill>
                  <a:srgbClr val="1C6FAA"/>
                </a:solidFill>
                <a:latin typeface="Arial"/>
                <a:ea typeface="Arial"/>
                <a:cs typeface="Arial"/>
                <a:sym typeface="Arial"/>
              </a:rPr>
              <a:t>selector</a:t>
            </a:r>
            <a:r>
              <a:rPr lang="en-US" sz="2000" b="0" i="0" u="none" strike="noStrike" cap="none" dirty="0">
                <a:solidFill>
                  <a:schemeClr val="dk1"/>
                </a:solidFill>
                <a:latin typeface="Arial"/>
                <a:ea typeface="Arial"/>
                <a:cs typeface="Arial"/>
                <a:sym typeface="Arial"/>
              </a:rPr>
              <a:t> is a criterion or rule used to choose or select specific entities from a larger set based on certain characteristics or properties.</a:t>
            </a:r>
            <a:endParaRPr lang="en-US" sz="2000" b="0" i="0" u="none" strike="noStrike" cap="none">
              <a:solidFill>
                <a:schemeClr val="dk1"/>
              </a:solidFill>
              <a:latin typeface="Arial"/>
              <a:ea typeface="Arial"/>
              <a:cs typeface="Arial"/>
            </a:endParaRPr>
          </a:p>
          <a:p>
            <a:pPr algn="just">
              <a:buSzPts val="2400"/>
            </a:pPr>
            <a:endParaRPr lang="en-US" sz="2000" dirty="0">
              <a:solidFill>
                <a:schemeClr val="dk1"/>
              </a:solidFill>
            </a:endParaRPr>
          </a:p>
          <a:p>
            <a:pPr algn="just">
              <a:buSzPts val="2400"/>
            </a:pPr>
            <a:r>
              <a:rPr lang="en-US" sz="2000" dirty="0">
                <a:solidFill>
                  <a:schemeClr val="dk1"/>
                </a:solidFill>
              </a:rPr>
              <a:t>In REAR, it is a filter that allows consumers to select specific flavors from a wider availability from the providers.</a:t>
            </a:r>
          </a:p>
          <a:p>
            <a:pPr marL="0" marR="0" lvl="0" indent="0" algn="just">
              <a:lnSpc>
                <a:spcPct val="100000"/>
              </a:lnSpc>
              <a:spcBef>
                <a:spcPts val="0"/>
              </a:spcBef>
              <a:spcAft>
                <a:spcPts val="0"/>
              </a:spcAft>
              <a:buSzPts val="2400"/>
              <a:buNone/>
            </a:pPr>
            <a:endParaRPr lang="en-US" sz="2000" dirty="0">
              <a:solidFill>
                <a:schemeClr val="dk1"/>
              </a:solidFill>
            </a:endParaRPr>
          </a:p>
          <a:p>
            <a:pPr algn="just">
              <a:buSzPts val="2400"/>
            </a:pPr>
            <a:r>
              <a:rPr lang="en-US" sz="2000" dirty="0">
                <a:solidFill>
                  <a:schemeClr val="dk1"/>
                </a:solidFill>
              </a:rPr>
              <a:t>In the context of negotiating a VM, the consumer can filter flavors based on the computing capacities: VMs with at least 4 vCPU and 16 GB RAM; this request would filter out VMs having smaller capacities.</a:t>
            </a:r>
          </a:p>
          <a:p>
            <a:pPr algn="just"/>
            <a:endParaRPr lang="en-US" sz="2000" dirty="0">
              <a:solidFill>
                <a:schemeClr val="dk1"/>
              </a:solidFill>
            </a:endParaRPr>
          </a:p>
          <a:p>
            <a:pPr algn="just"/>
            <a:r>
              <a:rPr lang="en-US" sz="2000" dirty="0">
                <a:solidFill>
                  <a:schemeClr val="dk1"/>
                </a:solidFill>
              </a:rPr>
              <a:t>In the current REAR implementation, the selector is a body object put into the LIST_FLAVOR message.</a:t>
            </a:r>
          </a:p>
          <a:p>
            <a:pPr algn="just"/>
            <a:endParaRPr lang="en-US" sz="2000" dirty="0">
              <a:solidFill>
                <a:schemeClr val="dk1"/>
              </a:solidFill>
            </a:endParaRPr>
          </a:p>
          <a:p>
            <a:pPr algn="just"/>
            <a:r>
              <a:rPr lang="en-US" sz="2000" dirty="0">
                <a:solidFill>
                  <a:schemeClr val="dk1"/>
                </a:solidFill>
              </a:rPr>
              <a:t>In the next REAR implementation release, the selector is going to be a query string that is embed into the LIST_FLAVORS query: e.g. GET https://flavours?type=vm&amp;vcpu=4&amp;ram=16G</a:t>
            </a:r>
          </a:p>
          <a:p>
            <a:pPr algn="just">
              <a:buSzPts val="2400"/>
            </a:pPr>
            <a:endParaRPr lang="en-US" sz="2000" dirty="0">
              <a:solidFill>
                <a:schemeClr val="dk1"/>
              </a:solidFill>
            </a:endParaRPr>
          </a:p>
        </p:txBody>
      </p:sp>
      <p:sp>
        <p:nvSpPr>
          <p:cNvPr id="370" name="Google Shape;370;p9"/>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cxnSp>
        <p:nvCxnSpPr>
          <p:cNvPr id="386" name="Google Shape;386;p11"/>
          <p:cNvCxnSpPr/>
          <p:nvPr/>
        </p:nvCxnSpPr>
        <p:spPr>
          <a:xfrm>
            <a:off x="259882" y="6385225"/>
            <a:ext cx="11531065" cy="0"/>
          </a:xfrm>
          <a:prstGeom prst="straightConnector1">
            <a:avLst/>
          </a:prstGeom>
          <a:noFill/>
          <a:ln w="76200" cap="flat" cmpd="sng">
            <a:solidFill>
              <a:srgbClr val="1C6FAA"/>
            </a:solidFill>
            <a:prstDash val="solid"/>
            <a:miter lim="800000"/>
            <a:headEnd type="none" w="sm" len="sm"/>
            <a:tailEnd type="none" w="sm" len="sm"/>
          </a:ln>
        </p:spPr>
      </p:cxnSp>
      <p:sp>
        <p:nvSpPr>
          <p:cNvPr id="387" name="Google Shape;38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388" name="Google Shape;388;p11"/>
          <p:cNvSpPr txBox="1"/>
          <p:nvPr/>
        </p:nvSpPr>
        <p:spPr>
          <a:xfrm>
            <a:off x="1327556" y="-94949"/>
            <a:ext cx="9395715" cy="1443789"/>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1C6FAA"/>
              </a:buClr>
              <a:buSzPts val="3600"/>
              <a:buFont typeface="Calibri"/>
              <a:buNone/>
            </a:pPr>
            <a:r>
              <a:rPr lang="en-US" sz="3600" b="1" i="0" u="none" strike="noStrike" cap="none">
                <a:solidFill>
                  <a:srgbClr val="1C6FAA"/>
                </a:solidFill>
                <a:latin typeface="Calibri"/>
                <a:ea typeface="Calibri"/>
                <a:cs typeface="Calibri"/>
                <a:sym typeface="Calibri"/>
              </a:rPr>
              <a:t>WITHDRAWAL &amp; REFRESH MESSAGES (OPTIONAL)</a:t>
            </a:r>
            <a:endParaRPr sz="1400" b="0" i="0" u="none" strike="noStrike" cap="none">
              <a:solidFill>
                <a:srgbClr val="000000"/>
              </a:solidFill>
              <a:latin typeface="Arial"/>
              <a:ea typeface="Arial"/>
              <a:cs typeface="Arial"/>
              <a:sym typeface="Arial"/>
            </a:endParaRPr>
          </a:p>
        </p:txBody>
      </p:sp>
      <p:sp>
        <p:nvSpPr>
          <p:cNvPr id="389" name="Google Shape;389;p11"/>
          <p:cNvSpPr txBox="1"/>
          <p:nvPr/>
        </p:nvSpPr>
        <p:spPr>
          <a:xfrm>
            <a:off x="401053" y="1348840"/>
            <a:ext cx="11389894" cy="4154943"/>
          </a:xfrm>
          <a:prstGeom prst="rect">
            <a:avLst/>
          </a:prstGeom>
          <a:noFill/>
          <a:ln>
            <a:noFill/>
          </a:ln>
        </p:spPr>
        <p:txBody>
          <a:bodyPr spcFirstLastPara="1" wrap="square" lIns="91425" tIns="45700" rIns="91425" bIns="45700" anchor="t" anchorCtr="0">
            <a:spAutoFit/>
          </a:bodyPr>
          <a:lstStyle/>
          <a:p>
            <a:pPr algn="just">
              <a:buSzPts val="2200"/>
            </a:pPr>
            <a:r>
              <a:rPr lang="en-US" sz="2200" dirty="0">
                <a:solidFill>
                  <a:schemeClr val="dk1"/>
                </a:solidFill>
              </a:rPr>
              <a:t>Consumers can optionally choose to subscribe to future flavor update messages</a:t>
            </a:r>
            <a:r>
              <a:rPr lang="en-US" sz="2200" b="0" i="0" u="none" strike="noStrike" cap="none" dirty="0">
                <a:solidFill>
                  <a:schemeClr val="dk1"/>
                </a:solidFill>
                <a:latin typeface="Arial"/>
                <a:ea typeface="Arial"/>
                <a:cs typeface="Arial"/>
                <a:sym typeface="Arial"/>
              </a:rPr>
              <a:t>:</a:t>
            </a:r>
            <a:endParaRPr lang="en-US" sz="2200" b="0" i="0" u="none" strike="noStrike" cap="none" dirty="0">
              <a:solidFill>
                <a:schemeClr val="dk1"/>
              </a:solidFill>
              <a:latin typeface="Arial"/>
              <a:ea typeface="Arial"/>
              <a:cs typeface="Arial"/>
            </a:endParaRPr>
          </a:p>
          <a:p>
            <a:pPr marL="0" marR="0" lvl="0" indent="0" algn="just"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Arial"/>
              <a:buChar char="•"/>
            </a:pPr>
            <a:r>
              <a:rPr lang="en-US" sz="2200" b="0" i="0" u="none" strike="noStrike" cap="none" dirty="0">
                <a:solidFill>
                  <a:schemeClr val="dk1"/>
                </a:solidFill>
                <a:latin typeface="Arial"/>
                <a:ea typeface="Arial"/>
                <a:cs typeface="Arial"/>
                <a:sym typeface="Arial"/>
              </a:rPr>
              <a:t>A </a:t>
            </a:r>
            <a:r>
              <a:rPr lang="en-US" sz="2200" b="1" i="0" u="none" strike="noStrike" cap="none" dirty="0">
                <a:solidFill>
                  <a:srgbClr val="1C6FAA"/>
                </a:solidFill>
                <a:latin typeface="Arial"/>
                <a:ea typeface="Arial"/>
                <a:cs typeface="Arial"/>
                <a:sym typeface="Arial"/>
              </a:rPr>
              <a:t>withdrawal message </a:t>
            </a:r>
            <a:r>
              <a:rPr lang="en-US" sz="2200" b="0" i="0" u="none" strike="noStrike" cap="none" dirty="0">
                <a:solidFill>
                  <a:schemeClr val="dk1"/>
                </a:solidFill>
                <a:latin typeface="Arial"/>
                <a:ea typeface="Arial"/>
                <a:cs typeface="Arial"/>
                <a:sym typeface="Arial"/>
              </a:rPr>
              <a:t>is sent by the provider to the consumer to notify that a specific flavor is no longer available. This message serves as a notification mechanism to inform the consumer that the requested flavor is no longer available.</a:t>
            </a:r>
            <a:endParaRPr sz="22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Arial"/>
              <a:buChar char="•"/>
            </a:pPr>
            <a:r>
              <a:rPr lang="en-US" sz="2200" b="0" i="0" u="none" strike="noStrike" cap="none" dirty="0">
                <a:solidFill>
                  <a:schemeClr val="dk1"/>
                </a:solidFill>
                <a:latin typeface="Arial"/>
                <a:ea typeface="Arial"/>
                <a:cs typeface="Arial"/>
                <a:sym typeface="Arial"/>
              </a:rPr>
              <a:t>A </a:t>
            </a:r>
            <a:r>
              <a:rPr lang="en-US" sz="2200" b="1" i="0" u="none" strike="noStrike" cap="none" dirty="0">
                <a:solidFill>
                  <a:srgbClr val="1C6FAA"/>
                </a:solidFill>
                <a:latin typeface="Arial"/>
                <a:ea typeface="Arial"/>
                <a:cs typeface="Arial"/>
                <a:sym typeface="Arial"/>
              </a:rPr>
              <a:t>refresh message </a:t>
            </a:r>
            <a:r>
              <a:rPr lang="en-US" sz="2200" b="0" i="0" u="none" strike="noStrike" cap="none" dirty="0">
                <a:solidFill>
                  <a:schemeClr val="dk1"/>
                </a:solidFill>
                <a:latin typeface="Arial"/>
                <a:ea typeface="Arial"/>
                <a:cs typeface="Arial"/>
                <a:sym typeface="Arial"/>
              </a:rPr>
              <a:t>is sent by the provider to refresh a particular flavor. By sending a refresh message, the provider helps maintain the availability of flavors and allows the consumer to effectively manage and allocate resources based on the updated expiration time.</a:t>
            </a:r>
            <a:endParaRPr sz="2200" b="0" i="0" u="none" strike="noStrike" cap="none" dirty="0">
              <a:solidFill>
                <a:schemeClr val="dk1"/>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Arial"/>
              <a:buNone/>
            </a:pPr>
            <a:endParaRPr sz="22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p:txBody>
      </p:sp>
      <p:sp>
        <p:nvSpPr>
          <p:cNvPr id="390" name="Google Shape;390;p11"/>
          <p:cNvSpPr txBox="1"/>
          <p:nvPr/>
        </p:nvSpPr>
        <p:spPr>
          <a:xfrm>
            <a:off x="259881" y="6414101"/>
            <a:ext cx="2743199" cy="306133"/>
          </a:xfrm>
          <a:prstGeom prst="rect">
            <a:avLst/>
          </a:prstGeom>
          <a:noFill/>
          <a:ln>
            <a:noFill/>
          </a:ln>
        </p:spPr>
        <p:txBody>
          <a:bodyPr spcFirstLastPara="1" wrap="square" lIns="91425" tIns="45700" rIns="91425" bIns="45700" anchor="ctr" anchorCtr="0">
            <a:normAutofit fontScale="85000" lnSpcReduction="10000"/>
          </a:bodyPr>
          <a:lstStyle/>
          <a:p>
            <a:pPr>
              <a:lnSpc>
                <a:spcPct val="90000"/>
              </a:lnSpc>
            </a:pPr>
            <a:r>
              <a:rPr lang="en-US" dirty="0">
                <a:solidFill>
                  <a:srgbClr val="AEABAB"/>
                </a:solidFill>
              </a:rPr>
              <a:t>Francesco Cappa, Stefano </a:t>
            </a:r>
            <a:r>
              <a:rPr lang="en-US" dirty="0" err="1">
                <a:solidFill>
                  <a:srgbClr val="AEABAB"/>
                </a:solidFill>
              </a:rPr>
              <a:t>Galantino</a:t>
            </a:r>
            <a:endParaRPr lang="en-US" sz="1400" b="0" i="0" u="none" strike="noStrike" cap="none" dirty="0" err="1">
              <a:solidFill>
                <a:srgbClr val="AEABAB"/>
              </a:solidFill>
            </a:endParaRPr>
          </a:p>
        </p:txBody>
      </p:sp>
    </p:spTree>
  </p:cSld>
  <p:clrMapOvr>
    <a:masterClrMapping/>
  </p:clrMapOvr>
</p:sld>
</file>

<file path=ppt/theme/theme1.xml><?xml version="1.0" encoding="utf-8"?>
<a:theme xmlns:a="http://schemas.openxmlformats.org/drawingml/2006/main" name="Tema di Office">
  <a:themeElements>
    <a:clrScheme name="Tema di 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Tema di 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Tema di 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21</Notes>
  <HiddenSlides>0</HiddenSlide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Tema di Office</vt:lpstr>
      <vt:lpstr>Tema di Office</vt:lpstr>
      <vt:lpstr>Tema di Office</vt:lpstr>
      <vt:lpstr>REsource Advertisement and Reservation protocol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OPTIONS </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Advertisement and Reservation protocol </dc:title>
  <dc:creator>BARLETTA FRANCESCO PIO</dc:creator>
  <cp:revision>392</cp:revision>
  <dcterms:created xsi:type="dcterms:W3CDTF">2023-05-14T08:39:49Z</dcterms:created>
  <dcterms:modified xsi:type="dcterms:W3CDTF">2024-06-10T11:09:46Z</dcterms:modified>
</cp:coreProperties>
</file>